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461" r:id="rId2"/>
    <p:sldId id="591" r:id="rId3"/>
    <p:sldId id="593" r:id="rId4"/>
    <p:sldId id="584" r:id="rId5"/>
    <p:sldId id="555" r:id="rId6"/>
    <p:sldId id="588" r:id="rId7"/>
    <p:sldId id="552" r:id="rId8"/>
    <p:sldId id="568" r:id="rId9"/>
    <p:sldId id="575" r:id="rId10"/>
    <p:sldId id="496" r:id="rId11"/>
    <p:sldId id="497" r:id="rId12"/>
    <p:sldId id="567" r:id="rId13"/>
    <p:sldId id="499" r:id="rId14"/>
    <p:sldId id="574" r:id="rId15"/>
    <p:sldId id="571" r:id="rId16"/>
    <p:sldId id="572" r:id="rId17"/>
    <p:sldId id="594" r:id="rId18"/>
    <p:sldId id="580" r:id="rId19"/>
    <p:sldId id="581" r:id="rId20"/>
    <p:sldId id="596" r:id="rId21"/>
    <p:sldId id="577" r:id="rId22"/>
    <p:sldId id="595" r:id="rId23"/>
    <p:sldId id="566" r:id="rId24"/>
    <p:sldId id="559" r:id="rId25"/>
    <p:sldId id="597" r:id="rId26"/>
    <p:sldId id="35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oen Bosman" initials="JB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E1E1E1"/>
    <a:srgbClr val="CCA33D"/>
    <a:srgbClr val="DB843D"/>
    <a:srgbClr val="53A6A6"/>
    <a:srgbClr val="CCCC8F"/>
    <a:srgbClr val="BF0000"/>
    <a:srgbClr val="DDC17D"/>
    <a:srgbClr val="76BB98"/>
    <a:srgbClr val="E7A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9" autoAdjust="0"/>
    <p:restoredTop sz="94660" autoAdjust="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>
        <p:guide orient="horz" pos="2160"/>
        <p:guide pos="384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74846-5565-4C47-AF06-77D9E0DF3D8E}" type="datetimeFigureOut">
              <a:rPr lang="nl-NL" smtClean="0"/>
              <a:t>2-2-2017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EE3E5-FEB7-4415-8E96-992E6BB5364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102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Motiverend</a:t>
            </a:r>
            <a:r>
              <a:rPr lang="nl-NL" baseline="0" dirty="0"/>
              <a:t> en voor ons belangrijk, afgelopen 20 jaar en vooral laatste 5-10 jaar meer </a:t>
            </a:r>
            <a:r>
              <a:rPr lang="nl-NL" baseline="0"/>
              <a:t>in onderzoek/publiceren </a:t>
            </a:r>
            <a:r>
              <a:rPr lang="nl-NL" baseline="0" dirty="0"/>
              <a:t>veranderd dan 350 jaar daarvoor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257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Simpel, kan nog simpeler, blijft model; werkelijk onderzoek nooit sequentieel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62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Simpel, kan nog simpeler, blijft model; werkelijk onderzoek nooit sequentieel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>
                <a:solidFill>
                  <a:prstClr val="black"/>
                </a:solidFill>
              </a:rPr>
              <a:pPr/>
              <a:t>3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6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Simpel, kan nog simpeler, blijft model; werkelijk onderzoek nooit sequentieel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72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Simpel, kan nog simpeler, blijft model; werkelijk onderzoek nooit sequentieel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>
                <a:solidFill>
                  <a:prstClr val="black"/>
                </a:solidFill>
              </a:rPr>
              <a:pPr/>
              <a:t>25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62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99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71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47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4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68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9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4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08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875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29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49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25F5B-DDB3-44A0-A925-C9D540EC4E1D}" type="datetimeFigureOut">
              <a:rPr lang="en-GB" smtClean="0"/>
              <a:t>02/02/2017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27237-AC69-416F-9D8D-54F10F46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openxmlformats.org/officeDocument/2006/relationships/hyperlink" Target="http://dx.doi.org/10.5281/zenodo.49583" TargetMode="External"/><Relationship Id="rId7" Type="http://schemas.openxmlformats.org/officeDocument/2006/relationships/hyperlink" Target="https://www.kaggle.com/bmkramer/101-innovations-research-tools-survey" TargetMode="External"/><Relationship Id="rId2" Type="http://schemas.openxmlformats.org/officeDocument/2006/relationships/hyperlink" Target="http://101innovations.wordpres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7.png"/><Relationship Id="rId5" Type="http://schemas.openxmlformats.org/officeDocument/2006/relationships/hyperlink" Target="http://dx.doi.org/10.12688/f1000research.8414.1" TargetMode="External"/><Relationship Id="rId10" Type="http://schemas.openxmlformats.org/officeDocument/2006/relationships/image" Target="../media/image209.png"/><Relationship Id="rId4" Type="http://schemas.openxmlformats.org/officeDocument/2006/relationships/image" Target="../media/image206.png"/><Relationship Id="rId9" Type="http://schemas.openxmlformats.org/officeDocument/2006/relationships/hyperlink" Target="http://dashboard101innovations.silk.co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2.png"/><Relationship Id="rId13" Type="http://schemas.openxmlformats.org/officeDocument/2006/relationships/image" Target="../media/image227.png"/><Relationship Id="rId18" Type="http://schemas.openxmlformats.org/officeDocument/2006/relationships/image" Target="../media/image232.png"/><Relationship Id="rId3" Type="http://schemas.openxmlformats.org/officeDocument/2006/relationships/image" Target="../media/image217.png"/><Relationship Id="rId21" Type="http://schemas.openxmlformats.org/officeDocument/2006/relationships/image" Target="../media/image235.png"/><Relationship Id="rId7" Type="http://schemas.openxmlformats.org/officeDocument/2006/relationships/image" Target="../media/image221.png"/><Relationship Id="rId12" Type="http://schemas.openxmlformats.org/officeDocument/2006/relationships/image" Target="../media/image226.png"/><Relationship Id="rId17" Type="http://schemas.openxmlformats.org/officeDocument/2006/relationships/image" Target="../media/image231.png"/><Relationship Id="rId2" Type="http://schemas.openxmlformats.org/officeDocument/2006/relationships/image" Target="../media/image216.jpeg"/><Relationship Id="rId16" Type="http://schemas.openxmlformats.org/officeDocument/2006/relationships/image" Target="../media/image230.png"/><Relationship Id="rId20" Type="http://schemas.openxmlformats.org/officeDocument/2006/relationships/image" Target="../media/image2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11" Type="http://schemas.openxmlformats.org/officeDocument/2006/relationships/image" Target="../media/image225.png"/><Relationship Id="rId24" Type="http://schemas.openxmlformats.org/officeDocument/2006/relationships/image" Target="../media/image8.jpg"/><Relationship Id="rId5" Type="http://schemas.openxmlformats.org/officeDocument/2006/relationships/image" Target="../media/image219.png"/><Relationship Id="rId15" Type="http://schemas.openxmlformats.org/officeDocument/2006/relationships/image" Target="../media/image229.png"/><Relationship Id="rId23" Type="http://schemas.openxmlformats.org/officeDocument/2006/relationships/image" Target="../media/image237.png"/><Relationship Id="rId10" Type="http://schemas.openxmlformats.org/officeDocument/2006/relationships/image" Target="../media/image224.png"/><Relationship Id="rId19" Type="http://schemas.openxmlformats.org/officeDocument/2006/relationships/image" Target="../media/image233.png"/><Relationship Id="rId4" Type="http://schemas.openxmlformats.org/officeDocument/2006/relationships/image" Target="../media/image218.png"/><Relationship Id="rId9" Type="http://schemas.openxmlformats.org/officeDocument/2006/relationships/image" Target="../media/image223.png"/><Relationship Id="rId14" Type="http://schemas.openxmlformats.org/officeDocument/2006/relationships/image" Target="../media/image228.png"/><Relationship Id="rId22" Type="http://schemas.openxmlformats.org/officeDocument/2006/relationships/image" Target="../media/image2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hyperlink" Target="http://tinyurl.com/toolcombina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hyperlink" Target="http://tinyurl.com/toolcombina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png"/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jpeg"/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24" Type="http://schemas.openxmlformats.org/officeDocument/2006/relationships/image" Target="../media/image34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12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13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png"/><Relationship Id="rId117" Type="http://schemas.openxmlformats.org/officeDocument/2006/relationships/image" Target="../media/image168.png"/><Relationship Id="rId21" Type="http://schemas.openxmlformats.org/officeDocument/2006/relationships/image" Target="../media/image72.png"/><Relationship Id="rId42" Type="http://schemas.openxmlformats.org/officeDocument/2006/relationships/image" Target="../media/image93.png"/><Relationship Id="rId47" Type="http://schemas.openxmlformats.org/officeDocument/2006/relationships/image" Target="../media/image98.png"/><Relationship Id="rId63" Type="http://schemas.openxmlformats.org/officeDocument/2006/relationships/image" Target="../media/image114.png"/><Relationship Id="rId68" Type="http://schemas.openxmlformats.org/officeDocument/2006/relationships/image" Target="../media/image119.png"/><Relationship Id="rId84" Type="http://schemas.openxmlformats.org/officeDocument/2006/relationships/image" Target="../media/image135.png"/><Relationship Id="rId89" Type="http://schemas.openxmlformats.org/officeDocument/2006/relationships/image" Target="../media/image140.png"/><Relationship Id="rId112" Type="http://schemas.openxmlformats.org/officeDocument/2006/relationships/image" Target="../media/image163.png"/><Relationship Id="rId133" Type="http://schemas.openxmlformats.org/officeDocument/2006/relationships/image" Target="../media/image184.png"/><Relationship Id="rId138" Type="http://schemas.openxmlformats.org/officeDocument/2006/relationships/image" Target="../media/image189.png"/><Relationship Id="rId16" Type="http://schemas.openxmlformats.org/officeDocument/2006/relationships/image" Target="../media/image67.png"/><Relationship Id="rId107" Type="http://schemas.openxmlformats.org/officeDocument/2006/relationships/image" Target="../media/image158.png"/><Relationship Id="rId11" Type="http://schemas.openxmlformats.org/officeDocument/2006/relationships/image" Target="../media/image62.png"/><Relationship Id="rId32" Type="http://schemas.openxmlformats.org/officeDocument/2006/relationships/image" Target="../media/image83.png"/><Relationship Id="rId37" Type="http://schemas.openxmlformats.org/officeDocument/2006/relationships/image" Target="../media/image88.png"/><Relationship Id="rId53" Type="http://schemas.openxmlformats.org/officeDocument/2006/relationships/image" Target="../media/image104.png"/><Relationship Id="rId58" Type="http://schemas.openxmlformats.org/officeDocument/2006/relationships/image" Target="../media/image109.png"/><Relationship Id="rId74" Type="http://schemas.openxmlformats.org/officeDocument/2006/relationships/image" Target="../media/image125.png"/><Relationship Id="rId79" Type="http://schemas.openxmlformats.org/officeDocument/2006/relationships/image" Target="../media/image130.png"/><Relationship Id="rId102" Type="http://schemas.openxmlformats.org/officeDocument/2006/relationships/image" Target="../media/image153.png"/><Relationship Id="rId123" Type="http://schemas.openxmlformats.org/officeDocument/2006/relationships/image" Target="../media/image174.png"/><Relationship Id="rId128" Type="http://schemas.openxmlformats.org/officeDocument/2006/relationships/image" Target="../media/image179.png"/><Relationship Id="rId144" Type="http://schemas.openxmlformats.org/officeDocument/2006/relationships/hyperlink" Target="http://bit.ly/innoscholcomm-list" TargetMode="External"/><Relationship Id="rId5" Type="http://schemas.openxmlformats.org/officeDocument/2006/relationships/image" Target="../media/image56.png"/><Relationship Id="rId90" Type="http://schemas.openxmlformats.org/officeDocument/2006/relationships/image" Target="../media/image141.png"/><Relationship Id="rId95" Type="http://schemas.openxmlformats.org/officeDocument/2006/relationships/image" Target="../media/image146.png"/><Relationship Id="rId22" Type="http://schemas.openxmlformats.org/officeDocument/2006/relationships/image" Target="../media/image73.png"/><Relationship Id="rId27" Type="http://schemas.openxmlformats.org/officeDocument/2006/relationships/image" Target="../media/image78.png"/><Relationship Id="rId43" Type="http://schemas.openxmlformats.org/officeDocument/2006/relationships/image" Target="../media/image94.png"/><Relationship Id="rId48" Type="http://schemas.openxmlformats.org/officeDocument/2006/relationships/image" Target="../media/image99.png"/><Relationship Id="rId64" Type="http://schemas.openxmlformats.org/officeDocument/2006/relationships/image" Target="../media/image115.png"/><Relationship Id="rId69" Type="http://schemas.openxmlformats.org/officeDocument/2006/relationships/image" Target="../media/image120.png"/><Relationship Id="rId113" Type="http://schemas.openxmlformats.org/officeDocument/2006/relationships/image" Target="../media/image164.png"/><Relationship Id="rId118" Type="http://schemas.openxmlformats.org/officeDocument/2006/relationships/image" Target="../media/image169.png"/><Relationship Id="rId134" Type="http://schemas.openxmlformats.org/officeDocument/2006/relationships/image" Target="../media/image185.png"/><Relationship Id="rId139" Type="http://schemas.openxmlformats.org/officeDocument/2006/relationships/image" Target="../media/image190.png"/><Relationship Id="rId8" Type="http://schemas.openxmlformats.org/officeDocument/2006/relationships/image" Target="../media/image59.png"/><Relationship Id="rId51" Type="http://schemas.openxmlformats.org/officeDocument/2006/relationships/image" Target="../media/image102.png"/><Relationship Id="rId72" Type="http://schemas.openxmlformats.org/officeDocument/2006/relationships/image" Target="../media/image123.png"/><Relationship Id="rId80" Type="http://schemas.openxmlformats.org/officeDocument/2006/relationships/image" Target="../media/image131.png"/><Relationship Id="rId85" Type="http://schemas.openxmlformats.org/officeDocument/2006/relationships/image" Target="../media/image136.png"/><Relationship Id="rId93" Type="http://schemas.openxmlformats.org/officeDocument/2006/relationships/image" Target="../media/image144.png"/><Relationship Id="rId98" Type="http://schemas.openxmlformats.org/officeDocument/2006/relationships/image" Target="../media/image149.png"/><Relationship Id="rId121" Type="http://schemas.openxmlformats.org/officeDocument/2006/relationships/image" Target="../media/image172.png"/><Relationship Id="rId142" Type="http://schemas.openxmlformats.org/officeDocument/2006/relationships/image" Target="../media/image193.png"/><Relationship Id="rId3" Type="http://schemas.openxmlformats.org/officeDocument/2006/relationships/image" Target="../media/image54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5" Type="http://schemas.openxmlformats.org/officeDocument/2006/relationships/image" Target="../media/image76.png"/><Relationship Id="rId33" Type="http://schemas.openxmlformats.org/officeDocument/2006/relationships/image" Target="../media/image84.png"/><Relationship Id="rId38" Type="http://schemas.openxmlformats.org/officeDocument/2006/relationships/image" Target="../media/image89.png"/><Relationship Id="rId46" Type="http://schemas.openxmlformats.org/officeDocument/2006/relationships/image" Target="../media/image97.png"/><Relationship Id="rId59" Type="http://schemas.openxmlformats.org/officeDocument/2006/relationships/image" Target="../media/image110.png"/><Relationship Id="rId67" Type="http://schemas.openxmlformats.org/officeDocument/2006/relationships/image" Target="../media/image118.png"/><Relationship Id="rId103" Type="http://schemas.openxmlformats.org/officeDocument/2006/relationships/image" Target="../media/image154.png"/><Relationship Id="rId108" Type="http://schemas.openxmlformats.org/officeDocument/2006/relationships/image" Target="../media/image159.png"/><Relationship Id="rId116" Type="http://schemas.openxmlformats.org/officeDocument/2006/relationships/image" Target="../media/image167.png"/><Relationship Id="rId124" Type="http://schemas.openxmlformats.org/officeDocument/2006/relationships/image" Target="../media/image175.png"/><Relationship Id="rId129" Type="http://schemas.openxmlformats.org/officeDocument/2006/relationships/image" Target="../media/image180.png"/><Relationship Id="rId137" Type="http://schemas.openxmlformats.org/officeDocument/2006/relationships/image" Target="../media/image188.png"/><Relationship Id="rId20" Type="http://schemas.openxmlformats.org/officeDocument/2006/relationships/image" Target="../media/image71.png"/><Relationship Id="rId41" Type="http://schemas.openxmlformats.org/officeDocument/2006/relationships/image" Target="../media/image92.png"/><Relationship Id="rId54" Type="http://schemas.openxmlformats.org/officeDocument/2006/relationships/image" Target="../media/image105.png"/><Relationship Id="rId62" Type="http://schemas.openxmlformats.org/officeDocument/2006/relationships/image" Target="../media/image113.png"/><Relationship Id="rId70" Type="http://schemas.openxmlformats.org/officeDocument/2006/relationships/image" Target="../media/image121.png"/><Relationship Id="rId75" Type="http://schemas.openxmlformats.org/officeDocument/2006/relationships/image" Target="../media/image126.png"/><Relationship Id="rId83" Type="http://schemas.openxmlformats.org/officeDocument/2006/relationships/image" Target="../media/image134.png"/><Relationship Id="rId88" Type="http://schemas.openxmlformats.org/officeDocument/2006/relationships/image" Target="../media/image139.png"/><Relationship Id="rId91" Type="http://schemas.openxmlformats.org/officeDocument/2006/relationships/image" Target="../media/image142.png"/><Relationship Id="rId96" Type="http://schemas.openxmlformats.org/officeDocument/2006/relationships/image" Target="../media/image147.png"/><Relationship Id="rId111" Type="http://schemas.openxmlformats.org/officeDocument/2006/relationships/image" Target="../media/image162.png"/><Relationship Id="rId132" Type="http://schemas.openxmlformats.org/officeDocument/2006/relationships/image" Target="../media/image183.png"/><Relationship Id="rId140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png"/><Relationship Id="rId36" Type="http://schemas.openxmlformats.org/officeDocument/2006/relationships/image" Target="../media/image87.png"/><Relationship Id="rId49" Type="http://schemas.openxmlformats.org/officeDocument/2006/relationships/image" Target="../media/image100.png"/><Relationship Id="rId57" Type="http://schemas.openxmlformats.org/officeDocument/2006/relationships/image" Target="../media/image108.png"/><Relationship Id="rId106" Type="http://schemas.openxmlformats.org/officeDocument/2006/relationships/image" Target="../media/image157.png"/><Relationship Id="rId114" Type="http://schemas.openxmlformats.org/officeDocument/2006/relationships/image" Target="../media/image165.png"/><Relationship Id="rId119" Type="http://schemas.openxmlformats.org/officeDocument/2006/relationships/image" Target="../media/image170.png"/><Relationship Id="rId127" Type="http://schemas.openxmlformats.org/officeDocument/2006/relationships/image" Target="../media/image178.png"/><Relationship Id="rId10" Type="http://schemas.openxmlformats.org/officeDocument/2006/relationships/image" Target="../media/image61.png"/><Relationship Id="rId31" Type="http://schemas.openxmlformats.org/officeDocument/2006/relationships/image" Target="../media/image82.png"/><Relationship Id="rId44" Type="http://schemas.openxmlformats.org/officeDocument/2006/relationships/image" Target="../media/image95.png"/><Relationship Id="rId52" Type="http://schemas.openxmlformats.org/officeDocument/2006/relationships/image" Target="../media/image103.png"/><Relationship Id="rId60" Type="http://schemas.openxmlformats.org/officeDocument/2006/relationships/image" Target="../media/image111.png"/><Relationship Id="rId65" Type="http://schemas.openxmlformats.org/officeDocument/2006/relationships/image" Target="../media/image116.png"/><Relationship Id="rId73" Type="http://schemas.openxmlformats.org/officeDocument/2006/relationships/image" Target="../media/image124.png"/><Relationship Id="rId78" Type="http://schemas.openxmlformats.org/officeDocument/2006/relationships/image" Target="../media/image129.png"/><Relationship Id="rId81" Type="http://schemas.openxmlformats.org/officeDocument/2006/relationships/image" Target="../media/image132.png"/><Relationship Id="rId86" Type="http://schemas.openxmlformats.org/officeDocument/2006/relationships/image" Target="../media/image137.png"/><Relationship Id="rId94" Type="http://schemas.openxmlformats.org/officeDocument/2006/relationships/image" Target="../media/image145.png"/><Relationship Id="rId99" Type="http://schemas.openxmlformats.org/officeDocument/2006/relationships/image" Target="../media/image150.png"/><Relationship Id="rId101" Type="http://schemas.openxmlformats.org/officeDocument/2006/relationships/image" Target="../media/image152.png"/><Relationship Id="rId122" Type="http://schemas.openxmlformats.org/officeDocument/2006/relationships/image" Target="../media/image173.png"/><Relationship Id="rId130" Type="http://schemas.openxmlformats.org/officeDocument/2006/relationships/image" Target="../media/image181.png"/><Relationship Id="rId135" Type="http://schemas.openxmlformats.org/officeDocument/2006/relationships/image" Target="../media/image186.png"/><Relationship Id="rId143" Type="http://schemas.openxmlformats.org/officeDocument/2006/relationships/image" Target="../media/image194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9" Type="http://schemas.openxmlformats.org/officeDocument/2006/relationships/image" Target="../media/image90.png"/><Relationship Id="rId109" Type="http://schemas.openxmlformats.org/officeDocument/2006/relationships/image" Target="../media/image160.png"/><Relationship Id="rId34" Type="http://schemas.openxmlformats.org/officeDocument/2006/relationships/image" Target="../media/image85.png"/><Relationship Id="rId50" Type="http://schemas.openxmlformats.org/officeDocument/2006/relationships/image" Target="../media/image101.png"/><Relationship Id="rId55" Type="http://schemas.openxmlformats.org/officeDocument/2006/relationships/image" Target="../media/image106.png"/><Relationship Id="rId76" Type="http://schemas.openxmlformats.org/officeDocument/2006/relationships/image" Target="../media/image127.png"/><Relationship Id="rId97" Type="http://schemas.openxmlformats.org/officeDocument/2006/relationships/image" Target="../media/image148.png"/><Relationship Id="rId104" Type="http://schemas.openxmlformats.org/officeDocument/2006/relationships/image" Target="../media/image155.png"/><Relationship Id="rId120" Type="http://schemas.openxmlformats.org/officeDocument/2006/relationships/image" Target="../media/image171.png"/><Relationship Id="rId125" Type="http://schemas.openxmlformats.org/officeDocument/2006/relationships/image" Target="../media/image176.png"/><Relationship Id="rId141" Type="http://schemas.openxmlformats.org/officeDocument/2006/relationships/image" Target="../media/image192.png"/><Relationship Id="rId7" Type="http://schemas.openxmlformats.org/officeDocument/2006/relationships/image" Target="../media/image58.png"/><Relationship Id="rId71" Type="http://schemas.openxmlformats.org/officeDocument/2006/relationships/image" Target="../media/image122.png"/><Relationship Id="rId92" Type="http://schemas.openxmlformats.org/officeDocument/2006/relationships/image" Target="../media/image143.png"/><Relationship Id="rId2" Type="http://schemas.openxmlformats.org/officeDocument/2006/relationships/image" Target="../media/image53.png"/><Relationship Id="rId29" Type="http://schemas.openxmlformats.org/officeDocument/2006/relationships/image" Target="../media/image80.png"/><Relationship Id="rId24" Type="http://schemas.openxmlformats.org/officeDocument/2006/relationships/image" Target="../media/image75.png"/><Relationship Id="rId40" Type="http://schemas.openxmlformats.org/officeDocument/2006/relationships/image" Target="../media/image91.png"/><Relationship Id="rId45" Type="http://schemas.openxmlformats.org/officeDocument/2006/relationships/image" Target="../media/image96.png"/><Relationship Id="rId66" Type="http://schemas.openxmlformats.org/officeDocument/2006/relationships/image" Target="../media/image117.png"/><Relationship Id="rId87" Type="http://schemas.openxmlformats.org/officeDocument/2006/relationships/image" Target="../media/image138.png"/><Relationship Id="rId110" Type="http://schemas.openxmlformats.org/officeDocument/2006/relationships/image" Target="../media/image161.png"/><Relationship Id="rId115" Type="http://schemas.openxmlformats.org/officeDocument/2006/relationships/image" Target="../media/image166.png"/><Relationship Id="rId131" Type="http://schemas.openxmlformats.org/officeDocument/2006/relationships/image" Target="../media/image182.png"/><Relationship Id="rId136" Type="http://schemas.openxmlformats.org/officeDocument/2006/relationships/image" Target="../media/image187.png"/><Relationship Id="rId61" Type="http://schemas.openxmlformats.org/officeDocument/2006/relationships/image" Target="../media/image112.png"/><Relationship Id="rId82" Type="http://schemas.openxmlformats.org/officeDocument/2006/relationships/image" Target="../media/image133.png"/><Relationship Id="rId19" Type="http://schemas.openxmlformats.org/officeDocument/2006/relationships/image" Target="../media/image70.png"/><Relationship Id="rId14" Type="http://schemas.openxmlformats.org/officeDocument/2006/relationships/image" Target="../media/image65.png"/><Relationship Id="rId30" Type="http://schemas.openxmlformats.org/officeDocument/2006/relationships/image" Target="../media/image81.png"/><Relationship Id="rId35" Type="http://schemas.openxmlformats.org/officeDocument/2006/relationships/image" Target="../media/image86.png"/><Relationship Id="rId56" Type="http://schemas.openxmlformats.org/officeDocument/2006/relationships/image" Target="../media/image107.png"/><Relationship Id="rId77" Type="http://schemas.openxmlformats.org/officeDocument/2006/relationships/image" Target="../media/image128.png"/><Relationship Id="rId100" Type="http://schemas.openxmlformats.org/officeDocument/2006/relationships/image" Target="../media/image151.png"/><Relationship Id="rId105" Type="http://schemas.openxmlformats.org/officeDocument/2006/relationships/image" Target="../media/image156.png"/><Relationship Id="rId126" Type="http://schemas.openxmlformats.org/officeDocument/2006/relationships/image" Target="../media/image17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jpeg"/><Relationship Id="rId7" Type="http://schemas.openxmlformats.org/officeDocument/2006/relationships/image" Target="../media/image200.jpeg"/><Relationship Id="rId2" Type="http://schemas.openxmlformats.org/officeDocument/2006/relationships/image" Target="../media/image19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9.jpeg"/><Relationship Id="rId5" Type="http://schemas.openxmlformats.org/officeDocument/2006/relationships/image" Target="../media/image198.jpeg"/><Relationship Id="rId4" Type="http://schemas.openxmlformats.org/officeDocument/2006/relationships/image" Target="../media/image19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6017" y="6516547"/>
            <a:ext cx="1122744" cy="300216"/>
          </a:xfrm>
        </p:spPr>
        <p:txBody>
          <a:bodyPr>
            <a:noAutofit/>
          </a:bodyPr>
          <a:lstStyle/>
          <a:p>
            <a:r>
              <a:rPr lang="en-GB" sz="1200" dirty="0"/>
              <a:t>(except logo’s)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332" y="6139564"/>
            <a:ext cx="998048" cy="338025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312604" y="3896931"/>
            <a:ext cx="11169570" cy="1878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100" b="1" dirty="0"/>
              <a:t>Changing research workflows</a:t>
            </a:r>
          </a:p>
          <a:p>
            <a:r>
              <a:rPr lang="en-US" sz="5100" b="1"/>
              <a:t>Opportunities for researchers, librarians and publishers</a:t>
            </a:r>
            <a:endParaRPr lang="en-US" sz="5100" b="1" dirty="0"/>
          </a:p>
          <a:p>
            <a:endParaRPr lang="en-GB" sz="2600" b="1" dirty="0"/>
          </a:p>
          <a:p>
            <a:r>
              <a:rPr lang="en-GB" sz="3300" dirty="0"/>
              <a:t>Bianca Kramer &amp; Jeroen Bosman </a:t>
            </a:r>
          </a:p>
          <a:p>
            <a:r>
              <a:rPr lang="en-US" sz="3300"/>
              <a:t>SpringerNature webinar,</a:t>
            </a:r>
            <a:r>
              <a:rPr lang="en-GB" sz="3300"/>
              <a:t> February 2, 2017</a:t>
            </a:r>
            <a:endParaRPr lang="en-GB" sz="3300" dirty="0"/>
          </a:p>
          <a:p>
            <a:endParaRPr lang="en-GB" sz="18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48" y="341453"/>
            <a:ext cx="9802683" cy="326756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0963669" y="5484721"/>
            <a:ext cx="1106347" cy="829761"/>
            <a:chOff x="11053822" y="5549116"/>
            <a:chExt cx="1106347" cy="829761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3822" y="5549116"/>
              <a:ext cx="1106347" cy="8297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9874" y="5650162"/>
              <a:ext cx="432000" cy="531055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10771172" y="6316939"/>
            <a:ext cx="124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/>
              <a:t>@</a:t>
            </a:r>
            <a:r>
              <a:rPr lang="en-GB" sz="1200" b="1" dirty="0" err="1"/>
              <a:t>MsPhelps</a:t>
            </a:r>
            <a:endParaRPr lang="en-GB" sz="1200" b="1" dirty="0"/>
          </a:p>
          <a:p>
            <a:pPr algn="r"/>
            <a:r>
              <a:rPr lang="en-GB" sz="1200" b="1" dirty="0"/>
              <a:t>@</a:t>
            </a:r>
            <a:r>
              <a:rPr lang="en-GB" sz="1200" b="1" dirty="0" err="1"/>
              <a:t>jeroenbosman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629284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nl-NL"/>
              <a:t>Global survey 2015-2016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02776"/>
            <a:ext cx="4500000" cy="2887556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047" y="2869182"/>
            <a:ext cx="4500000" cy="288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108" y="3917124"/>
            <a:ext cx="4500000" cy="288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310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nl-NL"/>
              <a:t>20,663 respondents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2" descr="Demographics of 20,663 survey respond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224" y="1746563"/>
            <a:ext cx="9890277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80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nl-NL" dirty="0"/>
              <a:t>20,663 respondents</a:t>
            </a:r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435" y="1839575"/>
            <a:ext cx="9000000" cy="483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1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Data sharing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716637" y="5680647"/>
            <a:ext cx="6524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>
                <a:hlinkClick r:id="rId2"/>
              </a:rPr>
              <a:t>http://101innovations.wordpress.com</a:t>
            </a:r>
            <a:endParaRPr lang="en-GB" sz="3200" dirty="0"/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3" y="2669376"/>
            <a:ext cx="2717108" cy="1086843"/>
          </a:xfrm>
          <a:prstGeom prst="rect">
            <a:avLst/>
          </a:prstGeom>
        </p:spPr>
      </p:pic>
      <p:pic>
        <p:nvPicPr>
          <p:cNvPr id="5" name="Picture 4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82" y="2669376"/>
            <a:ext cx="2100718" cy="11297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70340" y="4036702"/>
            <a:ext cx="1208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hlinkClick r:id="rId3"/>
              </a:rPr>
              <a:t>Dataset</a:t>
            </a:r>
            <a:r>
              <a:rPr lang="en-GB" sz="2400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9177" y="4054727"/>
            <a:ext cx="1447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hlinkClick r:id="rId5"/>
              </a:rPr>
              <a:t>Data Note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9960431" y="4029177"/>
            <a:ext cx="101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hlinkClick r:id="rId7"/>
              </a:rPr>
              <a:t>Scripts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50" y="2739725"/>
            <a:ext cx="251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21316" y="4064014"/>
            <a:ext cx="1539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hlinkClick r:id="rId9"/>
              </a:rPr>
              <a:t>Dashboard</a:t>
            </a:r>
            <a:endParaRPr lang="en-GB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051" y="2694149"/>
            <a:ext cx="2410515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45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44790" y="1640488"/>
            <a:ext cx="8629264" cy="5099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Archive / share publications</a:t>
            </a:r>
            <a:endParaRPr lang="nl-NL" sz="3200" dirty="0"/>
          </a:p>
        </p:txBody>
      </p:sp>
      <p:sp>
        <p:nvSpPr>
          <p:cNvPr id="3" name="AutoShape 2" descr="https://solismail.uu.nl/owa/attachment.ashx?id=RgAAAABrvEqmVFTKQJpU7tPtP%2b68BwB129FxqEfKTJDEzHOMWfEjAAAA2i84AACes%2bUmH14DR6xJl6G50vDCABwCiwbrAAAJ&amp;attcnt=1&amp;attid0=EADk4NXNXtVTRK%2b8eJ6mSk8U&amp;attcid0=image004.png%4001D1FFB8.57F22F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5" descr="https://solismail.uu.nl/owa/attachment.ashx?id=RgAAAABrvEqmVFTKQJpU7tPtP%2b68BwB129FxqEfKTJDEzHOMWfEjAAAA2i84AACes%2bUmH14DR6xJl6G50vDCABwCiwbtAAAJ&amp;attcnt=1&amp;attid0=EADuHi5t0VVbQoJOOXJnCJ%2fN&amp;attcid0=image002.png%4001D1FFBE.9B514A0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64677" y="6072198"/>
            <a:ext cx="39246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/>
              <a:t>11652 of 14896 researchers answered this question</a:t>
            </a:r>
            <a:endParaRPr lang="en-GB" sz="1400"/>
          </a:p>
        </p:txBody>
      </p:sp>
      <p:pic>
        <p:nvPicPr>
          <p:cNvPr id="10" name="Picture 8" descr="http://d3atbsy0flqavg.cloudfront.net/v1.1.1/site/uri/dashboard101innovations.silk.co/file/id/0e654f9a-918d-4a0b-9da4-0745f98ae8c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02" y="2255214"/>
            <a:ext cx="4838400" cy="374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173" y="2430000"/>
            <a:ext cx="47815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513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44790" y="1640488"/>
            <a:ext cx="8629264" cy="5099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Language-specific tools - </a:t>
            </a:r>
            <a:r>
              <a:rPr lang="ja-JP" altLang="en-US"/>
              <a:t> 中文</a:t>
            </a:r>
            <a:endParaRPr lang="nl-NL" sz="3200" dirty="0"/>
          </a:p>
        </p:txBody>
      </p:sp>
      <p:sp>
        <p:nvSpPr>
          <p:cNvPr id="3" name="AutoShape 2" descr="https://solismail.uu.nl/owa/attachment.ashx?id=RgAAAABrvEqmVFTKQJpU7tPtP%2b68BwB129FxqEfKTJDEzHOMWfEjAAAA2i84AACes%2bUmH14DR6xJl6G50vDCABwCiwbrAAAJ&amp;attcnt=1&amp;attid0=EADk4NXNXtVTRK%2b8eJ6mSk8U&amp;attcid0=image004.png%4001D1FFB8.57F22F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5" descr="https://solismail.uu.nl/owa/attachment.ashx?id=RgAAAABrvEqmVFTKQJpU7tPtP%2b68BwB129FxqEfKTJDEzHOMWfEjAAAA2i84AACes%2bUmH14DR6xJl6G50vDCABwCiwbtAAAJ&amp;attcnt=1&amp;attid0=EADuHi5t0VVbQoJOOXJnCJ%2fN&amp;attcid0=image002.png%4001D1FFBE.9B514A0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6" name="Picture 2" descr="http://d3atbsy0flqavg.cloudfront.net/v1.23.0/site/uri/dashboard101innovations.silk.co/file/id/650c6843-7097-4691-88c1-d8fe432edeac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96" y="2128221"/>
            <a:ext cx="4988685" cy="373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575" y="2075526"/>
            <a:ext cx="5676978" cy="441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75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44790" y="1640488"/>
            <a:ext cx="8629264" cy="5099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Language-specific tools - </a:t>
            </a:r>
            <a:r>
              <a:rPr lang="ja-JP" altLang="en-US"/>
              <a:t>  日本語</a:t>
            </a:r>
            <a:endParaRPr lang="nl-NL" sz="3200" dirty="0"/>
          </a:p>
        </p:txBody>
      </p:sp>
      <p:sp>
        <p:nvSpPr>
          <p:cNvPr id="3" name="AutoShape 2" descr="https://solismail.uu.nl/owa/attachment.ashx?id=RgAAAABrvEqmVFTKQJpU7tPtP%2b68BwB129FxqEfKTJDEzHOMWfEjAAAA2i84AACes%2bUmH14DR6xJl6G50vDCABwCiwbrAAAJ&amp;attcnt=1&amp;attid0=EADk4NXNXtVTRK%2b8eJ6mSk8U&amp;attcid0=image004.png%4001D1FFB8.57F22F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5" descr="https://solismail.uu.nl/owa/attachment.ashx?id=RgAAAABrvEqmVFTKQJpU7tPtP%2b68BwB129FxqEfKTJDEzHOMWfEjAAAA2i84AACes%2bUmH14DR6xJl6G50vDCABwCiwbtAAAJ&amp;attcnt=1&amp;attid0=EADuHi5t0VVbQoJOOXJnCJ%2fN&amp;attcid0=image002.png%4001D1FFBE.9B514A0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 descr="http://d3atbsy0flqavg.cloudfront.net/v1.23.0/site/uri/dashboard101innovations.silk.co/file/id/80c61b60-34d2-48b8-af3b-df04aed4f3dd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17" y="2128221"/>
            <a:ext cx="5137430" cy="373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83" y="2119759"/>
            <a:ext cx="5683051" cy="441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377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Research workflows: tools used together</a:t>
            </a:r>
            <a:endParaRPr lang="nl-NL" dirty="0"/>
          </a:p>
        </p:txBody>
      </p:sp>
      <p:sp>
        <p:nvSpPr>
          <p:cNvPr id="9" name="Rectangle 7"/>
          <p:cNvSpPr/>
          <p:nvPr/>
        </p:nvSpPr>
        <p:spPr>
          <a:xfrm>
            <a:off x="5483793" y="3882466"/>
            <a:ext cx="306443" cy="9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844" y="1958427"/>
            <a:ext cx="965235" cy="393386"/>
          </a:xfrm>
          <a:prstGeom prst="rect">
            <a:avLst/>
          </a:prstGeom>
        </p:spPr>
      </p:pic>
      <p:pic>
        <p:nvPicPr>
          <p:cNvPr id="15" name="Picture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986" y="2276769"/>
            <a:ext cx="522240" cy="522240"/>
          </a:xfrm>
          <a:prstGeom prst="rect">
            <a:avLst/>
          </a:prstGeom>
        </p:spPr>
      </p:pic>
      <p:pic>
        <p:nvPicPr>
          <p:cNvPr id="16" name="Picture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288" y="2858505"/>
            <a:ext cx="794335" cy="794335"/>
          </a:xfrm>
          <a:prstGeom prst="rect">
            <a:avLst/>
          </a:prstGeom>
        </p:spPr>
      </p:pic>
      <p:pic>
        <p:nvPicPr>
          <p:cNvPr id="17" name="Picture 2" descr="Image result for wor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493" y="4933774"/>
            <a:ext cx="690435" cy="67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47" y="5862461"/>
            <a:ext cx="916753" cy="931142"/>
          </a:xfrm>
          <a:prstGeom prst="rect">
            <a:avLst/>
          </a:prstGeom>
        </p:spPr>
      </p:pic>
      <p:pic>
        <p:nvPicPr>
          <p:cNvPr id="19" name="Picture 7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99" y="3550011"/>
            <a:ext cx="1037176" cy="436921"/>
          </a:xfrm>
          <a:prstGeom prst="rect">
            <a:avLst/>
          </a:prstGeom>
        </p:spPr>
      </p:pic>
      <p:pic>
        <p:nvPicPr>
          <p:cNvPr id="20" name="Picture 7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176" y="1839937"/>
            <a:ext cx="780412" cy="780412"/>
          </a:xfrm>
          <a:prstGeom prst="rect">
            <a:avLst/>
          </a:prstGeom>
        </p:spPr>
      </p:pic>
      <p:pic>
        <p:nvPicPr>
          <p:cNvPr id="30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877" y="2588469"/>
            <a:ext cx="440874" cy="440874"/>
          </a:xfrm>
          <a:prstGeom prst="rect">
            <a:avLst/>
          </a:prstGeom>
        </p:spPr>
      </p:pic>
      <p:pic>
        <p:nvPicPr>
          <p:cNvPr id="31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633" y="3624636"/>
            <a:ext cx="664570" cy="664570"/>
          </a:xfrm>
          <a:prstGeom prst="rect">
            <a:avLst/>
          </a:prstGeom>
        </p:spPr>
      </p:pic>
      <p:pic>
        <p:nvPicPr>
          <p:cNvPr id="32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965" y="4385133"/>
            <a:ext cx="469315" cy="469315"/>
          </a:xfrm>
          <a:prstGeom prst="rect">
            <a:avLst/>
          </a:prstGeom>
        </p:spPr>
      </p:pic>
      <p:pic>
        <p:nvPicPr>
          <p:cNvPr id="33" name="Picture 4" descr="Image result for google driv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571" y="5976469"/>
            <a:ext cx="624599" cy="62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465" y="6454895"/>
            <a:ext cx="920647" cy="214818"/>
          </a:xfrm>
          <a:prstGeom prst="rect">
            <a:avLst/>
          </a:prstGeom>
        </p:spPr>
      </p:pic>
      <p:pic>
        <p:nvPicPr>
          <p:cNvPr id="35" name="Picture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49" y="5585603"/>
            <a:ext cx="627583" cy="627583"/>
          </a:xfrm>
          <a:prstGeom prst="rect">
            <a:avLst/>
          </a:prstGeom>
        </p:spPr>
      </p:pic>
      <p:pic>
        <p:nvPicPr>
          <p:cNvPr id="36" name="Pictur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391" y="6369248"/>
            <a:ext cx="528033" cy="463639"/>
          </a:xfrm>
          <a:prstGeom prst="rect">
            <a:avLst/>
          </a:prstGeom>
        </p:spPr>
      </p:pic>
      <p:pic>
        <p:nvPicPr>
          <p:cNvPr id="38" name="Picture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046" y="1803446"/>
            <a:ext cx="882383" cy="351674"/>
          </a:xfrm>
          <a:prstGeom prst="rect">
            <a:avLst/>
          </a:prstGeom>
        </p:spPr>
      </p:pic>
      <p:pic>
        <p:nvPicPr>
          <p:cNvPr id="39" name="Picture 4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83" y="5998407"/>
            <a:ext cx="766176" cy="454917"/>
          </a:xfrm>
          <a:prstGeom prst="rect">
            <a:avLst/>
          </a:prstGeom>
        </p:spPr>
      </p:pic>
      <p:pic>
        <p:nvPicPr>
          <p:cNvPr id="40" name="Picture 6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587" y="4815167"/>
            <a:ext cx="588063" cy="505734"/>
          </a:xfrm>
          <a:prstGeom prst="rect">
            <a:avLst/>
          </a:prstGeom>
        </p:spPr>
      </p:pic>
      <p:pic>
        <p:nvPicPr>
          <p:cNvPr id="41" name="Picture 6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89" y="5390637"/>
            <a:ext cx="720000" cy="22114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22" y="5681516"/>
            <a:ext cx="369139" cy="369139"/>
          </a:xfrm>
          <a:prstGeom prst="rect">
            <a:avLst/>
          </a:prstGeom>
        </p:spPr>
      </p:pic>
      <p:pic>
        <p:nvPicPr>
          <p:cNvPr id="43" name="Picture 4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11" y="4229652"/>
            <a:ext cx="422224" cy="421202"/>
          </a:xfrm>
          <a:prstGeom prst="rect">
            <a:avLst/>
          </a:prstGeom>
        </p:spPr>
      </p:pic>
      <p:pic>
        <p:nvPicPr>
          <p:cNvPr id="44" name="Picture 6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142" y="2929294"/>
            <a:ext cx="528065" cy="518331"/>
          </a:xfrm>
          <a:prstGeom prst="rect">
            <a:avLst/>
          </a:prstGeom>
        </p:spPr>
      </p:pic>
      <p:pic>
        <p:nvPicPr>
          <p:cNvPr id="45" name="Picture 6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39" y="2579477"/>
            <a:ext cx="895287" cy="273489"/>
          </a:xfrm>
          <a:prstGeom prst="rect">
            <a:avLst/>
          </a:prstGeom>
        </p:spPr>
      </p:pic>
      <p:pic>
        <p:nvPicPr>
          <p:cNvPr id="46" name="Picture 6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77" y="1836304"/>
            <a:ext cx="758248" cy="243600"/>
          </a:xfrm>
          <a:prstGeom prst="rect">
            <a:avLst/>
          </a:prstGeom>
        </p:spPr>
      </p:pic>
      <p:sp>
        <p:nvSpPr>
          <p:cNvPr id="47" name="Boog 46"/>
          <p:cNvSpPr/>
          <p:nvPr/>
        </p:nvSpPr>
        <p:spPr>
          <a:xfrm rot="191584" flipV="1">
            <a:off x="5151894" y="1781124"/>
            <a:ext cx="2025098" cy="726940"/>
          </a:xfrm>
          <a:prstGeom prst="arc">
            <a:avLst>
              <a:gd name="adj1" fmla="val 10799375"/>
              <a:gd name="adj2" fmla="val 2133327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Boog 47"/>
          <p:cNvSpPr/>
          <p:nvPr/>
        </p:nvSpPr>
        <p:spPr>
          <a:xfrm flipV="1">
            <a:off x="6372217" y="1935689"/>
            <a:ext cx="996371" cy="4519205"/>
          </a:xfrm>
          <a:prstGeom prst="arc">
            <a:avLst>
              <a:gd name="adj1" fmla="val 5704530"/>
              <a:gd name="adj2" fmla="val 1613214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Boog 48"/>
          <p:cNvSpPr/>
          <p:nvPr/>
        </p:nvSpPr>
        <p:spPr>
          <a:xfrm flipV="1">
            <a:off x="7820209" y="2619871"/>
            <a:ext cx="996371" cy="4049842"/>
          </a:xfrm>
          <a:prstGeom prst="arc">
            <a:avLst>
              <a:gd name="adj1" fmla="val 5704530"/>
              <a:gd name="adj2" fmla="val 15352035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Boog 49"/>
          <p:cNvSpPr/>
          <p:nvPr/>
        </p:nvSpPr>
        <p:spPr>
          <a:xfrm flipV="1">
            <a:off x="9461710" y="3447625"/>
            <a:ext cx="587129" cy="996711"/>
          </a:xfrm>
          <a:prstGeom prst="arc">
            <a:avLst>
              <a:gd name="adj1" fmla="val 7140944"/>
              <a:gd name="adj2" fmla="val 1586964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Boog 50"/>
          <p:cNvSpPr/>
          <p:nvPr/>
        </p:nvSpPr>
        <p:spPr>
          <a:xfrm rot="4961466" flipV="1">
            <a:off x="5863748" y="1722234"/>
            <a:ext cx="1383269" cy="6618074"/>
          </a:xfrm>
          <a:prstGeom prst="arc">
            <a:avLst>
              <a:gd name="adj1" fmla="val 5557789"/>
              <a:gd name="adj2" fmla="val 16182525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Boog 51"/>
          <p:cNvSpPr/>
          <p:nvPr/>
        </p:nvSpPr>
        <p:spPr>
          <a:xfrm rot="5400000" flipV="1">
            <a:off x="5227526" y="3532095"/>
            <a:ext cx="4368351" cy="1614719"/>
          </a:xfrm>
          <a:prstGeom prst="arc">
            <a:avLst>
              <a:gd name="adj1" fmla="val 11169016"/>
              <a:gd name="adj2" fmla="val 2124079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Boog 52"/>
          <p:cNvSpPr/>
          <p:nvPr/>
        </p:nvSpPr>
        <p:spPr>
          <a:xfrm rot="1155450" flipV="1">
            <a:off x="6882779" y="2847325"/>
            <a:ext cx="2499114" cy="4049842"/>
          </a:xfrm>
          <a:prstGeom prst="arc">
            <a:avLst>
              <a:gd name="adj1" fmla="val 5598406"/>
              <a:gd name="adj2" fmla="val 1535296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Boog 53"/>
          <p:cNvSpPr/>
          <p:nvPr/>
        </p:nvSpPr>
        <p:spPr>
          <a:xfrm flipV="1">
            <a:off x="8340241" y="2810905"/>
            <a:ext cx="1104851" cy="3450392"/>
          </a:xfrm>
          <a:prstGeom prst="arc">
            <a:avLst>
              <a:gd name="adj1" fmla="val 5803052"/>
              <a:gd name="adj2" fmla="val 15352035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Boog 54"/>
          <p:cNvSpPr/>
          <p:nvPr/>
        </p:nvSpPr>
        <p:spPr>
          <a:xfrm rot="3309210" flipV="1">
            <a:off x="8209235" y="5123801"/>
            <a:ext cx="848448" cy="1313691"/>
          </a:xfrm>
          <a:prstGeom prst="arc">
            <a:avLst>
              <a:gd name="adj1" fmla="val 5740302"/>
              <a:gd name="adj2" fmla="val 15588531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Boog 55"/>
          <p:cNvSpPr/>
          <p:nvPr/>
        </p:nvSpPr>
        <p:spPr>
          <a:xfrm rot="3309210" flipV="1">
            <a:off x="7729277" y="4530470"/>
            <a:ext cx="920968" cy="2483709"/>
          </a:xfrm>
          <a:prstGeom prst="arc">
            <a:avLst>
              <a:gd name="adj1" fmla="val 5740302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Boog 56"/>
          <p:cNvSpPr/>
          <p:nvPr/>
        </p:nvSpPr>
        <p:spPr>
          <a:xfrm rot="4960950" flipV="1">
            <a:off x="7189149" y="6035562"/>
            <a:ext cx="633259" cy="749262"/>
          </a:xfrm>
          <a:prstGeom prst="arc">
            <a:avLst>
              <a:gd name="adj1" fmla="val 5530436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Boog 57"/>
          <p:cNvSpPr/>
          <p:nvPr/>
        </p:nvSpPr>
        <p:spPr>
          <a:xfrm rot="5818052" flipV="1">
            <a:off x="6301310" y="5200760"/>
            <a:ext cx="996371" cy="2178447"/>
          </a:xfrm>
          <a:prstGeom prst="arc">
            <a:avLst>
              <a:gd name="adj1" fmla="val 6079527"/>
              <a:gd name="adj2" fmla="val 1583751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Boog 58"/>
          <p:cNvSpPr/>
          <p:nvPr/>
        </p:nvSpPr>
        <p:spPr>
          <a:xfrm rot="4752424" flipV="1">
            <a:off x="6947539" y="4026614"/>
            <a:ext cx="1078822" cy="3565533"/>
          </a:xfrm>
          <a:prstGeom prst="arc">
            <a:avLst>
              <a:gd name="adj1" fmla="val 5740302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Boog 59"/>
          <p:cNvSpPr/>
          <p:nvPr/>
        </p:nvSpPr>
        <p:spPr>
          <a:xfrm rot="5400000" flipV="1">
            <a:off x="6691752" y="4656708"/>
            <a:ext cx="996371" cy="2876576"/>
          </a:xfrm>
          <a:prstGeom prst="arc">
            <a:avLst>
              <a:gd name="adj1" fmla="val 5740302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Boog 60"/>
          <p:cNvSpPr/>
          <p:nvPr/>
        </p:nvSpPr>
        <p:spPr>
          <a:xfrm rot="4709254" flipV="1">
            <a:off x="4255526" y="5611691"/>
            <a:ext cx="756657" cy="764721"/>
          </a:xfrm>
          <a:prstGeom prst="arc">
            <a:avLst>
              <a:gd name="adj1" fmla="val 5740302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Boog 61"/>
          <p:cNvSpPr/>
          <p:nvPr/>
        </p:nvSpPr>
        <p:spPr>
          <a:xfrm rot="5903491" flipV="1">
            <a:off x="4935868" y="4008626"/>
            <a:ext cx="1657271" cy="4176295"/>
          </a:xfrm>
          <a:prstGeom prst="arc">
            <a:avLst>
              <a:gd name="adj1" fmla="val 5740302"/>
              <a:gd name="adj2" fmla="val 1623962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Boog 62"/>
          <p:cNvSpPr/>
          <p:nvPr/>
        </p:nvSpPr>
        <p:spPr>
          <a:xfrm rot="6159021" flipV="1">
            <a:off x="3894097" y="4561882"/>
            <a:ext cx="996371" cy="2311674"/>
          </a:xfrm>
          <a:prstGeom prst="arc">
            <a:avLst>
              <a:gd name="adj1" fmla="val 5652803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Boog 63"/>
          <p:cNvSpPr/>
          <p:nvPr/>
        </p:nvSpPr>
        <p:spPr>
          <a:xfrm rot="11463353" flipV="1">
            <a:off x="2540243" y="3254373"/>
            <a:ext cx="666447" cy="1797768"/>
          </a:xfrm>
          <a:prstGeom prst="arc">
            <a:avLst>
              <a:gd name="adj1" fmla="val 5614126"/>
              <a:gd name="adj2" fmla="val 1586428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Boog 64"/>
          <p:cNvSpPr/>
          <p:nvPr/>
        </p:nvSpPr>
        <p:spPr>
          <a:xfrm rot="10376971" flipV="1">
            <a:off x="2741531" y="3122386"/>
            <a:ext cx="651620" cy="2370264"/>
          </a:xfrm>
          <a:prstGeom prst="arc">
            <a:avLst>
              <a:gd name="adj1" fmla="val 5740302"/>
              <a:gd name="adj2" fmla="val 1580974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Boog 65"/>
          <p:cNvSpPr/>
          <p:nvPr/>
        </p:nvSpPr>
        <p:spPr>
          <a:xfrm rot="11367640" flipV="1">
            <a:off x="2980631" y="2754933"/>
            <a:ext cx="759004" cy="2710908"/>
          </a:xfrm>
          <a:prstGeom prst="arc">
            <a:avLst>
              <a:gd name="adj1" fmla="val 5674040"/>
              <a:gd name="adj2" fmla="val 1609347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Boog 66"/>
          <p:cNvSpPr/>
          <p:nvPr/>
        </p:nvSpPr>
        <p:spPr>
          <a:xfrm rot="7173012" flipV="1">
            <a:off x="2881616" y="2951659"/>
            <a:ext cx="3464145" cy="4952041"/>
          </a:xfrm>
          <a:prstGeom prst="arc">
            <a:avLst>
              <a:gd name="adj1" fmla="val 5712799"/>
              <a:gd name="adj2" fmla="val 1558543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Boog 67"/>
          <p:cNvSpPr/>
          <p:nvPr/>
        </p:nvSpPr>
        <p:spPr>
          <a:xfrm rot="8161707" flipV="1">
            <a:off x="2462319" y="4110142"/>
            <a:ext cx="756657" cy="1406240"/>
          </a:xfrm>
          <a:prstGeom prst="arc">
            <a:avLst>
              <a:gd name="adj1" fmla="val 5740302"/>
              <a:gd name="adj2" fmla="val 1610371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Boog 68"/>
          <p:cNvSpPr/>
          <p:nvPr/>
        </p:nvSpPr>
        <p:spPr>
          <a:xfrm rot="3861475" flipV="1">
            <a:off x="7109269" y="3261052"/>
            <a:ext cx="2334535" cy="4561609"/>
          </a:xfrm>
          <a:prstGeom prst="arc">
            <a:avLst>
              <a:gd name="adj1" fmla="val 6159593"/>
              <a:gd name="adj2" fmla="val 1593262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Boog 69"/>
          <p:cNvSpPr/>
          <p:nvPr/>
        </p:nvSpPr>
        <p:spPr>
          <a:xfrm flipV="1">
            <a:off x="9585207" y="2955850"/>
            <a:ext cx="633259" cy="1038458"/>
          </a:xfrm>
          <a:prstGeom prst="arc">
            <a:avLst>
              <a:gd name="adj1" fmla="val 11915626"/>
              <a:gd name="adj2" fmla="val 16679581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Boog 70"/>
          <p:cNvSpPr/>
          <p:nvPr/>
        </p:nvSpPr>
        <p:spPr>
          <a:xfrm rot="940285">
            <a:off x="9737607" y="4187475"/>
            <a:ext cx="633259" cy="761777"/>
          </a:xfrm>
          <a:prstGeom prst="arc">
            <a:avLst>
              <a:gd name="adj1" fmla="val 11147868"/>
              <a:gd name="adj2" fmla="val 14497623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649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Tools used together – </a:t>
            </a:r>
            <a:br>
              <a:rPr lang="nl-NL"/>
            </a:br>
            <a:r>
              <a:rPr lang="nl-NL"/>
              <a:t>topical journals (traditional publishers)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120991" y="6522636"/>
            <a:ext cx="7843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/>
              <a:t>Online version allowing display </a:t>
            </a:r>
            <a:r>
              <a:rPr lang="nl-NL" sz="1600"/>
              <a:t>of tool </a:t>
            </a:r>
            <a:r>
              <a:rPr lang="nl-NL" sz="1600" dirty="0"/>
              <a:t>of </a:t>
            </a:r>
            <a:r>
              <a:rPr lang="nl-NL" sz="1600" dirty="0" err="1"/>
              <a:t>your</a:t>
            </a:r>
            <a:r>
              <a:rPr lang="nl-NL" sz="1600" dirty="0"/>
              <a:t> </a:t>
            </a:r>
            <a:r>
              <a:rPr lang="nl-NL" sz="1600" dirty="0" err="1"/>
              <a:t>choice</a:t>
            </a:r>
            <a:r>
              <a:rPr lang="nl-NL" sz="1600" dirty="0"/>
              <a:t>: </a:t>
            </a:r>
            <a:r>
              <a:rPr lang="nl-NL" sz="1600" dirty="0">
                <a:hlinkClick r:id="rId2"/>
              </a:rPr>
              <a:t>http://tinyurl.com/toolcombinations</a:t>
            </a:r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409" y="1805223"/>
            <a:ext cx="9407213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152" y="4972699"/>
            <a:ext cx="1489768" cy="151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91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Tools used together – </a:t>
            </a:r>
            <a:br>
              <a:rPr lang="nl-NL"/>
            </a:br>
            <a:r>
              <a:rPr lang="nl-NL"/>
              <a:t>topical journals (Open Access publishers)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120991" y="6522636"/>
            <a:ext cx="7843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/>
              <a:t>Online version allowing display </a:t>
            </a:r>
            <a:r>
              <a:rPr lang="nl-NL" sz="1600"/>
              <a:t>of tool </a:t>
            </a:r>
            <a:r>
              <a:rPr lang="nl-NL" sz="1600" dirty="0"/>
              <a:t>of </a:t>
            </a:r>
            <a:r>
              <a:rPr lang="nl-NL" sz="1600" dirty="0" err="1"/>
              <a:t>your</a:t>
            </a:r>
            <a:r>
              <a:rPr lang="nl-NL" sz="1600" dirty="0"/>
              <a:t> </a:t>
            </a:r>
            <a:r>
              <a:rPr lang="nl-NL" sz="1600" dirty="0" err="1"/>
              <a:t>choice</a:t>
            </a:r>
            <a:r>
              <a:rPr lang="nl-NL" sz="1600" dirty="0"/>
              <a:t>: </a:t>
            </a:r>
            <a:r>
              <a:rPr lang="nl-NL" sz="1600" dirty="0">
                <a:hlinkClick r:id="rId2"/>
              </a:rPr>
              <a:t>http://tinyurl.com/toolcombinations</a:t>
            </a:r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707" y="1805849"/>
            <a:ext cx="9407213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948" y="4969878"/>
            <a:ext cx="1490400" cy="151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23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12" y="365125"/>
            <a:ext cx="11562977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799" dirty="0">
                <a:latin typeface="+mn-lt"/>
              </a:rPr>
              <a:t>A model of the research workflow</a:t>
            </a:r>
          </a:p>
        </p:txBody>
      </p:sp>
      <p:sp>
        <p:nvSpPr>
          <p:cNvPr id="17" name="Draaiende pijl 16"/>
          <p:cNvSpPr/>
          <p:nvPr/>
        </p:nvSpPr>
        <p:spPr>
          <a:xfrm rot="14618742">
            <a:off x="3470414" y="2057643"/>
            <a:ext cx="4722431" cy="4778755"/>
          </a:xfrm>
          <a:prstGeom prst="circularArrow">
            <a:avLst>
              <a:gd name="adj1" fmla="val 6398"/>
              <a:gd name="adj2" fmla="val 702165"/>
              <a:gd name="adj3" fmla="val 20492500"/>
              <a:gd name="adj4" fmla="val 211391"/>
              <a:gd name="adj5" fmla="val 970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black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4832848" y="2356484"/>
            <a:ext cx="1994024" cy="535094"/>
          </a:xfrm>
          <a:prstGeom prst="roundRect">
            <a:avLst/>
          </a:prstGeom>
          <a:solidFill>
            <a:schemeClr val="accent3">
              <a:lumMod val="40000"/>
              <a:lumOff val="60000"/>
              <a:alpha val="95000"/>
            </a:scheme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4888404" y="2333781"/>
            <a:ext cx="191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 err="1">
                <a:solidFill>
                  <a:prstClr val="black"/>
                </a:solidFill>
              </a:rPr>
              <a:t>preparation</a:t>
            </a:r>
            <a:endParaRPr lang="nl-NL" sz="2799" dirty="0">
              <a:solidFill>
                <a:prstClr val="black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7143399" y="3332505"/>
            <a:ext cx="1702877" cy="583894"/>
          </a:xfrm>
          <a:prstGeom prst="roundRect">
            <a:avLst/>
          </a:prstGeom>
          <a:solidFill>
            <a:srgbClr val="DF8080"/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7192305" y="4553430"/>
            <a:ext cx="1702877" cy="567277"/>
          </a:xfrm>
          <a:prstGeom prst="roundRect">
            <a:avLst/>
          </a:prstGeom>
          <a:solidFill>
            <a:srgbClr val="E6E6C7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6336378" y="5763378"/>
            <a:ext cx="1804440" cy="576822"/>
          </a:xfrm>
          <a:prstGeom prst="roundRect">
            <a:avLst/>
          </a:prstGeom>
          <a:solidFill>
            <a:srgbClr val="A9D3D3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3198063" y="5763378"/>
            <a:ext cx="2071890" cy="576822"/>
          </a:xfrm>
          <a:prstGeom prst="roundRect">
            <a:avLst/>
          </a:prstGeom>
          <a:solidFill>
            <a:srgbClr val="EDC29E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2570950" y="4689299"/>
            <a:ext cx="1916160" cy="567277"/>
          </a:xfrm>
          <a:prstGeom prst="roundRect">
            <a:avLst/>
          </a:prstGeom>
          <a:solidFill>
            <a:srgbClr val="99CCB3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2570959" y="3440841"/>
            <a:ext cx="1916159" cy="604226"/>
          </a:xfrm>
          <a:prstGeom prst="roundRect">
            <a:avLst/>
          </a:prstGeom>
          <a:solidFill>
            <a:srgbClr val="E6D19E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nl-NL">
              <a:solidFill>
                <a:prstClr val="white"/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7237565" y="4564507"/>
            <a:ext cx="1523372" cy="523219"/>
          </a:xfrm>
          <a:prstGeom prst="rect">
            <a:avLst/>
          </a:prstGeom>
          <a:solidFill>
            <a:srgbClr val="E6E6C7"/>
          </a:solidFill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>
                <a:solidFill>
                  <a:prstClr val="black"/>
                </a:solidFill>
              </a:rPr>
              <a:t>analysis</a:t>
            </a:r>
          </a:p>
        </p:txBody>
      </p:sp>
      <p:sp>
        <p:nvSpPr>
          <p:cNvPr id="28" name="Tekstvak 27"/>
          <p:cNvSpPr txBox="1"/>
          <p:nvPr/>
        </p:nvSpPr>
        <p:spPr>
          <a:xfrm>
            <a:off x="6405769" y="5761158"/>
            <a:ext cx="1665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 err="1">
                <a:solidFill>
                  <a:prstClr val="black"/>
                </a:solidFill>
              </a:rPr>
              <a:t>writing</a:t>
            </a:r>
            <a:endParaRPr lang="nl-NL" sz="2799" dirty="0">
              <a:solidFill>
                <a:prstClr val="black"/>
              </a:solidFill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3272180" y="5762028"/>
            <a:ext cx="191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 err="1">
                <a:solidFill>
                  <a:prstClr val="black"/>
                </a:solidFill>
              </a:rPr>
              <a:t>publication</a:t>
            </a:r>
            <a:endParaRPr lang="nl-NL" sz="2799" dirty="0">
              <a:solidFill>
                <a:prstClr val="black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2525700" y="4681444"/>
            <a:ext cx="191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 err="1">
                <a:solidFill>
                  <a:prstClr val="black"/>
                </a:solidFill>
              </a:rPr>
              <a:t>outreach</a:t>
            </a:r>
            <a:endParaRPr lang="nl-NL" sz="2799" dirty="0">
              <a:solidFill>
                <a:prstClr val="black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2570960" y="3456366"/>
            <a:ext cx="191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>
                <a:solidFill>
                  <a:prstClr val="black"/>
                </a:solidFill>
              </a:rPr>
              <a:t>assessment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7178846" y="3331847"/>
            <a:ext cx="1630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nl-NL" sz="2799" dirty="0" err="1">
                <a:solidFill>
                  <a:prstClr val="black"/>
                </a:solidFill>
              </a:rPr>
              <a:t>discovery</a:t>
            </a:r>
            <a:endParaRPr lang="nl-NL" sz="2799" dirty="0">
              <a:solidFill>
                <a:prstClr val="black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55150" y="1815373"/>
            <a:ext cx="3156686" cy="390386"/>
            <a:chOff x="4129392" y="1828252"/>
            <a:chExt cx="3156686" cy="390386"/>
          </a:xfrm>
        </p:grpSpPr>
        <p:sp>
          <p:nvSpPr>
            <p:cNvPr id="100" name="Afgeronde rechthoek 99"/>
            <p:cNvSpPr/>
            <p:nvPr/>
          </p:nvSpPr>
          <p:spPr>
            <a:xfrm>
              <a:off x="4129392" y="1832707"/>
              <a:ext cx="3088949" cy="385931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4" name="Tekstvak 3"/>
            <p:cNvSpPr txBox="1"/>
            <p:nvPr/>
          </p:nvSpPr>
          <p:spPr>
            <a:xfrm>
              <a:off x="4129392" y="1828252"/>
              <a:ext cx="3156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nl-NL" dirty="0" err="1"/>
                <a:t>funding</a:t>
              </a:r>
              <a:r>
                <a:rPr lang="nl-NL" dirty="0"/>
                <a:t> &amp; project management</a:t>
              </a:r>
              <a:endParaRPr lang="nl-NL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054526" y="3336510"/>
            <a:ext cx="2340567" cy="646331"/>
            <a:chOff x="9033389" y="3291808"/>
            <a:chExt cx="2340567" cy="646331"/>
          </a:xfrm>
        </p:grpSpPr>
        <p:sp>
          <p:nvSpPr>
            <p:cNvPr id="101" name="Afgeronde rechthoek 100"/>
            <p:cNvSpPr/>
            <p:nvPr/>
          </p:nvSpPr>
          <p:spPr>
            <a:xfrm>
              <a:off x="9033389" y="3331846"/>
              <a:ext cx="2244567" cy="579425"/>
            </a:xfrm>
            <a:prstGeom prst="roundRect">
              <a:avLst/>
            </a:prstGeom>
            <a:solidFill>
              <a:srgbClr val="DF8080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5" name="Tekstvak 4"/>
            <p:cNvSpPr txBox="1"/>
            <p:nvPr/>
          </p:nvSpPr>
          <p:spPr>
            <a:xfrm>
              <a:off x="9051086" y="3291808"/>
              <a:ext cx="23228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en-US" dirty="0"/>
                <a:t>search information &amp;</a:t>
              </a:r>
            </a:p>
            <a:p>
              <a:pPr defTabSz="914217"/>
              <a:r>
                <a:rPr lang="en-US" dirty="0"/>
                <a:t>getting access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69387" y="4506305"/>
            <a:ext cx="2772708" cy="646331"/>
            <a:chOff x="9069387" y="4506305"/>
            <a:chExt cx="2772708" cy="646331"/>
          </a:xfrm>
        </p:grpSpPr>
        <p:sp>
          <p:nvSpPr>
            <p:cNvPr id="102" name="Afgeronde rechthoek 101"/>
            <p:cNvSpPr/>
            <p:nvPr/>
          </p:nvSpPr>
          <p:spPr>
            <a:xfrm>
              <a:off x="9069387" y="4554301"/>
              <a:ext cx="2700676" cy="566339"/>
            </a:xfrm>
            <a:prstGeom prst="roundRect">
              <a:avLst/>
            </a:prstGeom>
            <a:solidFill>
              <a:srgbClr val="E6E6C7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6" name="Tekstvak 5"/>
            <p:cNvSpPr txBox="1"/>
            <p:nvPr/>
          </p:nvSpPr>
          <p:spPr>
            <a:xfrm>
              <a:off x="9102165" y="4506305"/>
              <a:ext cx="27399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nl-NL" dirty="0"/>
                <a:t>data </a:t>
              </a:r>
              <a:r>
                <a:rPr lang="nl-NL" dirty="0" err="1"/>
                <a:t>collection</a:t>
              </a:r>
              <a:r>
                <a:rPr lang="nl-NL" dirty="0"/>
                <a:t>, </a:t>
              </a:r>
            </a:p>
            <a:p>
              <a:pPr defTabSz="914217"/>
              <a:r>
                <a:rPr lang="nl-NL" dirty="0" err="1"/>
                <a:t>experimenting</a:t>
              </a:r>
              <a:r>
                <a:rPr lang="nl-NL" dirty="0"/>
                <a:t> &amp; </a:t>
              </a:r>
              <a:r>
                <a:rPr lang="nl-NL" dirty="0" err="1"/>
                <a:t>analyzing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328305" y="5716511"/>
            <a:ext cx="2776052" cy="646331"/>
            <a:chOff x="8328305" y="5725782"/>
            <a:chExt cx="2776052" cy="646331"/>
          </a:xfrm>
        </p:grpSpPr>
        <p:sp>
          <p:nvSpPr>
            <p:cNvPr id="103" name="Afgeronde rechthoek 102"/>
            <p:cNvSpPr/>
            <p:nvPr/>
          </p:nvSpPr>
          <p:spPr>
            <a:xfrm>
              <a:off x="8328305" y="5763377"/>
              <a:ext cx="2370231" cy="576823"/>
            </a:xfrm>
            <a:prstGeom prst="roundRect">
              <a:avLst/>
            </a:prstGeom>
            <a:solidFill>
              <a:srgbClr val="A9D3D3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8397717" y="5725782"/>
              <a:ext cx="27066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nl-NL" dirty="0" err="1"/>
                <a:t>including</a:t>
              </a:r>
              <a:r>
                <a:rPr lang="nl-NL" dirty="0"/>
                <a:t> </a:t>
              </a:r>
              <a:r>
                <a:rPr lang="nl-NL" dirty="0" err="1"/>
                <a:t>reference</a:t>
              </a:r>
              <a:r>
                <a:rPr lang="nl-NL" dirty="0"/>
                <a:t> management &amp; </a:t>
              </a:r>
              <a:r>
                <a:rPr lang="nl-NL" dirty="0" err="1"/>
                <a:t>citing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4522" y="5691562"/>
            <a:ext cx="2340616" cy="646331"/>
            <a:chOff x="734522" y="5704441"/>
            <a:chExt cx="2340616" cy="646331"/>
          </a:xfrm>
        </p:grpSpPr>
        <p:sp>
          <p:nvSpPr>
            <p:cNvPr id="104" name="Afgeronde rechthoek 103"/>
            <p:cNvSpPr/>
            <p:nvPr/>
          </p:nvSpPr>
          <p:spPr>
            <a:xfrm>
              <a:off x="734522" y="5756353"/>
              <a:ext cx="2305910" cy="583847"/>
            </a:xfrm>
            <a:prstGeom prst="roundRect">
              <a:avLst/>
            </a:prstGeom>
            <a:solidFill>
              <a:srgbClr val="EDC29E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8" name="Tekstvak 7"/>
            <p:cNvSpPr txBox="1"/>
            <p:nvPr/>
          </p:nvSpPr>
          <p:spPr>
            <a:xfrm>
              <a:off x="774314" y="5704441"/>
              <a:ext cx="23008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en-US" dirty="0"/>
                <a:t>also including sharing</a:t>
              </a:r>
            </a:p>
            <a:p>
              <a:pPr defTabSz="914217"/>
              <a:r>
                <a:rPr lang="en-US" dirty="0"/>
                <a:t>papers and data sets</a:t>
              </a:r>
              <a:endParaRPr lang="nl-NL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289" y="4639740"/>
            <a:ext cx="2330244" cy="646331"/>
            <a:chOff x="100289" y="4639740"/>
            <a:chExt cx="2330244" cy="646331"/>
          </a:xfrm>
        </p:grpSpPr>
        <p:sp>
          <p:nvSpPr>
            <p:cNvPr id="105" name="Afgeronde rechthoek 104"/>
            <p:cNvSpPr/>
            <p:nvPr/>
          </p:nvSpPr>
          <p:spPr>
            <a:xfrm>
              <a:off x="141584" y="4681444"/>
              <a:ext cx="2288949" cy="575132"/>
            </a:xfrm>
            <a:prstGeom prst="roundRect">
              <a:avLst/>
            </a:prstGeom>
            <a:solidFill>
              <a:srgbClr val="99CCB3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9" name="Tekstvak 8"/>
            <p:cNvSpPr txBox="1"/>
            <p:nvPr/>
          </p:nvSpPr>
          <p:spPr>
            <a:xfrm>
              <a:off x="100289" y="4639740"/>
              <a:ext cx="23235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en-US" dirty="0"/>
                <a:t>incl. communication </a:t>
              </a:r>
            </a:p>
            <a:p>
              <a:pPr defTabSz="914217"/>
              <a:r>
                <a:rPr lang="en-US" dirty="0"/>
                <a:t>with the general public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3783" y="3405997"/>
            <a:ext cx="2189057" cy="646331"/>
            <a:chOff x="223783" y="3418876"/>
            <a:chExt cx="2189057" cy="646331"/>
          </a:xfrm>
        </p:grpSpPr>
        <p:sp>
          <p:nvSpPr>
            <p:cNvPr id="107" name="Afgeronde rechthoek 106"/>
            <p:cNvSpPr/>
            <p:nvPr/>
          </p:nvSpPr>
          <p:spPr>
            <a:xfrm>
              <a:off x="223783" y="3440841"/>
              <a:ext cx="2189057" cy="604226"/>
            </a:xfrm>
            <a:prstGeom prst="roundRect">
              <a:avLst/>
            </a:prstGeom>
            <a:solidFill>
              <a:srgbClr val="E6D19E"/>
            </a:solidFill>
            <a:ln>
              <a:solidFill>
                <a:schemeClr val="accent3">
                  <a:lumMod val="7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0" name="Tekstvak 9"/>
            <p:cNvSpPr txBox="1"/>
            <p:nvPr/>
          </p:nvSpPr>
          <p:spPr>
            <a:xfrm>
              <a:off x="261285" y="3418876"/>
              <a:ext cx="20161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nl-NL" dirty="0" err="1"/>
                <a:t>including</a:t>
              </a:r>
              <a:r>
                <a:rPr lang="nl-NL" dirty="0"/>
                <a:t> </a:t>
              </a:r>
              <a:r>
                <a:rPr lang="nl-NL" i="1" dirty="0" err="1"/>
                <a:t>being</a:t>
              </a:r>
              <a:r>
                <a:rPr lang="nl-NL" dirty="0"/>
                <a:t> </a:t>
              </a:r>
            </a:p>
            <a:p>
              <a:pPr defTabSz="914217"/>
              <a:r>
                <a:rPr lang="nl-NL" dirty="0" err="1"/>
                <a:t>assessed</a:t>
              </a:r>
              <a:r>
                <a:rPr lang="nl-NL" dirty="0"/>
                <a:t>/</a:t>
              </a:r>
              <a:r>
                <a:rPr lang="nl-NL" dirty="0" err="1"/>
                <a:t>evaluated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35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Support for Open Access / Open Science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509713" y="6371274"/>
            <a:ext cx="657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i.e. openly creating, sharing and assessing research, wherever viable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179" y="1869655"/>
            <a:ext cx="4000000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732" y="1869655"/>
            <a:ext cx="3775510" cy="45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68200" y="2163649"/>
            <a:ext cx="465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3.8%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77690" y="2131580"/>
            <a:ext cx="465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3.7%</a:t>
            </a:r>
          </a:p>
        </p:txBody>
      </p:sp>
    </p:spTree>
    <p:extLst>
      <p:ext uri="{BB962C8B-B14F-4D97-AF65-F5344CB8AC3E}">
        <p14:creationId xmlns:p14="http://schemas.microsoft.com/office/powerpoint/2010/main" val="149073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Support for Open Science vs. Open Access (ratio OS/OA)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2" descr="image.png wordt weergegev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049" y="1881810"/>
            <a:ext cx="788700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10511096" y="2007091"/>
            <a:ext cx="909336" cy="972862"/>
            <a:chOff x="7783562" y="2203163"/>
            <a:chExt cx="909336" cy="972862"/>
          </a:xfrm>
        </p:grpSpPr>
        <p:sp>
          <p:nvSpPr>
            <p:cNvPr id="16" name="Rectangle 15"/>
            <p:cNvSpPr/>
            <p:nvPr/>
          </p:nvSpPr>
          <p:spPr>
            <a:xfrm>
              <a:off x="7783562" y="2214001"/>
              <a:ext cx="858189" cy="962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3562" y="2203163"/>
              <a:ext cx="514350" cy="96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8212656" y="226346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0.85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23387" y="257041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0.97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34118" y="287736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1.10</a:t>
              </a:r>
            </a:p>
          </p:txBody>
        </p:sp>
      </p:grpSp>
      <p:sp>
        <p:nvSpPr>
          <p:cNvPr id="4" name="Tekstvak 3"/>
          <p:cNvSpPr txBox="1"/>
          <p:nvPr/>
        </p:nvSpPr>
        <p:spPr>
          <a:xfrm>
            <a:off x="9643130" y="6044298"/>
            <a:ext cx="170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200"/>
              <a:t>showing </a:t>
            </a:r>
            <a:r>
              <a:rPr lang="nl-NL" sz="1200" dirty="0" err="1"/>
              <a:t>countries</a:t>
            </a:r>
            <a:r>
              <a:rPr lang="nl-NL" sz="1200" dirty="0"/>
              <a:t> </a:t>
            </a:r>
            <a:r>
              <a:rPr lang="nl-NL" sz="1200" dirty="0" err="1"/>
              <a:t>with</a:t>
            </a:r>
            <a:endParaRPr lang="nl-NL" sz="1200" dirty="0"/>
          </a:p>
          <a:p>
            <a:pPr algn="r"/>
            <a:r>
              <a:rPr lang="nl-NL" sz="1200" dirty="0"/>
              <a:t>49+ </a:t>
            </a:r>
            <a:r>
              <a:rPr lang="nl-NL" sz="1200" dirty="0" err="1"/>
              <a:t>respondents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425546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Developments towards </a:t>
            </a:r>
            <a:br>
              <a:rPr lang="nl-NL"/>
            </a:br>
            <a:r>
              <a:rPr lang="nl-NL"/>
              <a:t>good, open and efficient research 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3885"/>
              </p:ext>
            </p:extLst>
          </p:nvPr>
        </p:nvGraphicFramePr>
        <p:xfrm>
          <a:off x="1920000" y="4515439"/>
          <a:ext cx="8350877" cy="1525648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350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035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Slow,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difficult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768">
                <a:tc>
                  <a:txBody>
                    <a:bodyPr/>
                    <a:lstStyle/>
                    <a:p>
                      <a:pPr algn="ctr"/>
                      <a:r>
                        <a:rPr lang="en-GB" baseline="0"/>
                        <a:t>Not letting </a:t>
                      </a:r>
                      <a:r>
                        <a:rPr lang="en-GB" baseline="0" dirty="0"/>
                        <a:t>i</a:t>
                      </a:r>
                      <a:r>
                        <a:rPr lang="en-GB" dirty="0"/>
                        <a:t>mpact</a:t>
                      </a:r>
                      <a:r>
                        <a:rPr lang="en-GB" baseline="0" dirty="0"/>
                        <a:t> factors </a:t>
                      </a:r>
                      <a:r>
                        <a:rPr lang="en-GB" baseline="0"/>
                        <a:t>drive decisions</a:t>
                      </a:r>
                      <a:endParaRPr lang="en-GB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76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Overcoming</a:t>
                      </a:r>
                      <a:r>
                        <a:rPr lang="en-GB" baseline="0"/>
                        <a:t> fear of data scooping</a:t>
                      </a:r>
                      <a:endParaRPr lang="en-GB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/>
                        <a:t>Accepting value of all types of research output</a:t>
                      </a:r>
                      <a:endParaRPr lang="en-GB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921923"/>
              </p:ext>
            </p:extLst>
          </p:nvPr>
        </p:nvGraphicFramePr>
        <p:xfrm>
          <a:off x="1920000" y="2281721"/>
          <a:ext cx="8352000" cy="153107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3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577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Fast,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smooth, easy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76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Preprint adoption by publishers &amp; researchers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Data</a:t>
                      </a:r>
                      <a:r>
                        <a:rPr lang="en-GB" baseline="0" dirty="0"/>
                        <a:t> management policies at funders</a:t>
                      </a:r>
                      <a:endParaRPr lang="en-GB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76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ORCID adoption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014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425" y="168794"/>
            <a:ext cx="68103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 dirty="0"/>
              <a:t>Constraining and enabling contexts</a:t>
            </a:r>
            <a:br>
              <a:rPr lang="nl-NL" dirty="0"/>
            </a:br>
            <a:r>
              <a:rPr lang="nl-NL"/>
              <a:t> for open and ‘good’ workflows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kstvak 6"/>
          <p:cNvSpPr txBox="1"/>
          <p:nvPr/>
        </p:nvSpPr>
        <p:spPr>
          <a:xfrm>
            <a:off x="6709893" y="2465255"/>
            <a:ext cx="45591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/>
              <a:t>political support at (inter)national level </a:t>
            </a:r>
            <a:r>
              <a:rPr lang="nl-NL" sz="1400"/>
              <a:t>•</a:t>
            </a:r>
            <a:endParaRPr lang="nl-NL"/>
          </a:p>
          <a:p>
            <a:pPr algn="r"/>
            <a:r>
              <a:rPr lang="nl-NL"/>
              <a:t>pressure from funders </a:t>
            </a:r>
            <a:r>
              <a:rPr lang="nl-NL" sz="1400"/>
              <a:t>•</a:t>
            </a:r>
            <a:endParaRPr lang="nl-NL"/>
          </a:p>
          <a:p>
            <a:pPr algn="r"/>
            <a:r>
              <a:rPr lang="nl-NL"/>
              <a:t>public stance on Open Science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err="1"/>
              <a:t>institution</a:t>
            </a:r>
            <a:r>
              <a:rPr lang="nl-NL"/>
              <a:t> </a:t>
            </a:r>
            <a:r>
              <a:rPr lang="nl-NL" sz="1400"/>
              <a:t>•</a:t>
            </a:r>
            <a:endParaRPr lang="nl-NL" dirty="0"/>
          </a:p>
          <a:p>
            <a:pPr algn="r"/>
            <a:r>
              <a:rPr lang="nl-NL"/>
              <a:t>user-friendly and </a:t>
            </a:r>
            <a:r>
              <a:rPr lang="nl-NL" dirty="0"/>
              <a:t>powerful tools </a:t>
            </a:r>
            <a:r>
              <a:rPr lang="nl-NL" sz="1400" dirty="0"/>
              <a:t>•</a:t>
            </a:r>
            <a:endParaRPr lang="nl-NL" dirty="0"/>
          </a:p>
          <a:p>
            <a:pPr algn="r"/>
            <a:r>
              <a:rPr lang="nl-NL"/>
              <a:t>interoperability </a:t>
            </a:r>
            <a:r>
              <a:rPr lang="nl-NL" sz="1400"/>
              <a:t>•</a:t>
            </a:r>
            <a:endParaRPr lang="nl-NL"/>
          </a:p>
          <a:p>
            <a:pPr algn="r"/>
            <a:r>
              <a:rPr lang="nl-NL"/>
              <a:t>role </a:t>
            </a:r>
            <a:r>
              <a:rPr lang="nl-NL" dirty="0" err="1"/>
              <a:t>models</a:t>
            </a:r>
            <a:r>
              <a:rPr lang="nl-NL" dirty="0"/>
              <a:t> </a:t>
            </a:r>
            <a:r>
              <a:rPr lang="nl-NL" sz="1400" dirty="0"/>
              <a:t>•</a:t>
            </a:r>
            <a:endParaRPr lang="nl-NL" dirty="0"/>
          </a:p>
          <a:p>
            <a:pPr algn="r"/>
            <a:r>
              <a:rPr lang="nl-NL" dirty="0"/>
              <a:t>attention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positive</a:t>
            </a:r>
            <a:r>
              <a:rPr lang="nl-NL" dirty="0"/>
              <a:t> </a:t>
            </a:r>
            <a:r>
              <a:rPr lang="nl-NL" dirty="0" err="1"/>
              <a:t>effects</a:t>
            </a:r>
            <a:r>
              <a:rPr lang="nl-NL" dirty="0"/>
              <a:t> </a:t>
            </a:r>
            <a:r>
              <a:rPr lang="nl-NL" sz="1400" dirty="0"/>
              <a:t>•</a:t>
            </a:r>
            <a:endParaRPr lang="nl-NL" dirty="0"/>
          </a:p>
          <a:p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0" y="4447622"/>
            <a:ext cx="2410378" cy="2410378"/>
          </a:xfrm>
          <a:prstGeom prst="rect">
            <a:avLst/>
          </a:prstGeom>
        </p:spPr>
      </p:pic>
      <p:sp>
        <p:nvSpPr>
          <p:cNvPr id="10" name="Tekstvak 2"/>
          <p:cNvSpPr txBox="1"/>
          <p:nvPr/>
        </p:nvSpPr>
        <p:spPr>
          <a:xfrm>
            <a:off x="978976" y="2463347"/>
            <a:ext cx="3935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assessment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institutional </a:t>
            </a:r>
            <a:r>
              <a:rPr lang="nl-NL" dirty="0" err="1"/>
              <a:t>policies</a:t>
            </a:r>
            <a:r>
              <a:rPr lang="nl-NL" dirty="0"/>
              <a:t>/culture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PI </a:t>
            </a:r>
            <a:r>
              <a:rPr lang="nl-NL" dirty="0" err="1"/>
              <a:t>demands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learning</a:t>
            </a:r>
            <a:r>
              <a:rPr lang="nl-NL" dirty="0"/>
              <a:t> curves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agreements </a:t>
            </a:r>
            <a:r>
              <a:rPr lang="nl-NL"/>
              <a:t>with collaborators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uncertainty </a:t>
            </a:r>
            <a:r>
              <a:rPr lang="nl-NL" dirty="0"/>
              <a:t>over effects &amp; legitimacy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7" y="1803042"/>
            <a:ext cx="4934507" cy="368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645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652070"/>
              </p:ext>
            </p:extLst>
          </p:nvPr>
        </p:nvGraphicFramePr>
        <p:xfrm>
          <a:off x="838200" y="2203937"/>
          <a:ext cx="10515600" cy="3179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749">
                  <a:extLst>
                    <a:ext uri="{9D8B030D-6E8A-4147-A177-3AD203B41FA5}">
                      <a16:colId xmlns:a16="http://schemas.microsoft.com/office/drawing/2014/main" val="1077773409"/>
                    </a:ext>
                  </a:extLst>
                </a:gridCol>
                <a:gridCol w="2112136">
                  <a:extLst>
                    <a:ext uri="{9D8B030D-6E8A-4147-A177-3AD203B41FA5}">
                      <a16:colId xmlns:a16="http://schemas.microsoft.com/office/drawing/2014/main" val="597604858"/>
                    </a:ext>
                  </a:extLst>
                </a:gridCol>
                <a:gridCol w="2498501">
                  <a:extLst>
                    <a:ext uri="{9D8B030D-6E8A-4147-A177-3AD203B41FA5}">
                      <a16:colId xmlns:a16="http://schemas.microsoft.com/office/drawing/2014/main" val="4116142408"/>
                    </a:ext>
                  </a:extLst>
                </a:gridCol>
                <a:gridCol w="2768958">
                  <a:extLst>
                    <a:ext uri="{9D8B030D-6E8A-4147-A177-3AD203B41FA5}">
                      <a16:colId xmlns:a16="http://schemas.microsoft.com/office/drawing/2014/main" val="993381545"/>
                    </a:ext>
                  </a:extLst>
                </a:gridCol>
                <a:gridCol w="2480256">
                  <a:extLst>
                    <a:ext uri="{9D8B030D-6E8A-4147-A177-3AD203B41FA5}">
                      <a16:colId xmlns:a16="http://schemas.microsoft.com/office/drawing/2014/main" val="80306722"/>
                    </a:ext>
                  </a:extLst>
                </a:gridCol>
              </a:tblGrid>
              <a:tr h="802157"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Inform</a:t>
                      </a:r>
                      <a:endParaRPr lang="nl-N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Advise</a:t>
                      </a:r>
                      <a:r>
                        <a:rPr lang="nl-NL" sz="2000"/>
                        <a:t>, advocate</a:t>
                      </a:r>
                      <a:endParaRPr lang="nl-N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(Co-)shape</a:t>
                      </a:r>
                      <a:r>
                        <a:rPr lang="nl-NL" sz="2000" baseline="0" dirty="0"/>
                        <a:t> policies</a:t>
                      </a:r>
                      <a:endParaRPr lang="nl-NL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473010"/>
                  </a:ext>
                </a:extLst>
              </a:tr>
              <a:tr h="1297481">
                <a:tc>
                  <a:txBody>
                    <a:bodyPr/>
                    <a:lstStyle/>
                    <a:p>
                      <a:r>
                        <a:rPr lang="nl-NL" sz="2000" b="0"/>
                        <a:t>e.g.</a:t>
                      </a:r>
                      <a:endParaRPr lang="nl-NL" sz="2000" b="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i</a:t>
                      </a:r>
                      <a:r>
                        <a:rPr lang="nl-NL" sz="2000" b="0"/>
                        <a:t>nfo </a:t>
                      </a:r>
                      <a:r>
                        <a:rPr lang="nl-NL" sz="2000" b="0" dirty="0"/>
                        <a:t>on website</a:t>
                      </a:r>
                      <a:r>
                        <a:rPr lang="nl-NL" sz="2000" b="0"/>
                        <a:t>, </a:t>
                      </a:r>
                    </a:p>
                    <a:p>
                      <a:r>
                        <a:rPr lang="nl-NL" sz="2000" b="0"/>
                        <a:t>in LibGuides, </a:t>
                      </a:r>
                      <a:r>
                        <a:rPr lang="nl-NL" sz="2000" b="0" dirty="0"/>
                        <a:t>etc.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o</a:t>
                      </a:r>
                      <a:r>
                        <a:rPr lang="nl-NL" sz="2000" b="0"/>
                        <a:t>ffer </a:t>
                      </a:r>
                      <a:r>
                        <a:rPr lang="nl-NL" sz="2000" b="0" dirty="0"/>
                        <a:t>training, Q&amp;A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/>
                        <a:t>what’s </a:t>
                      </a:r>
                      <a:r>
                        <a:rPr lang="nl-NL" sz="2000" b="0" dirty="0"/>
                        <a:t>a good choice,</a:t>
                      </a:r>
                      <a:r>
                        <a:rPr lang="nl-NL" sz="2000" b="0" baseline="0" dirty="0"/>
                        <a:t> why</a:t>
                      </a:r>
                      <a:r>
                        <a:rPr lang="nl-NL" sz="2000" b="0" baseline="0"/>
                        <a:t>, what’s </a:t>
                      </a:r>
                      <a:r>
                        <a:rPr lang="nl-NL" sz="2000" b="0" baseline="0" dirty="0"/>
                        <a:t>important</a:t>
                      </a:r>
                      <a:endParaRPr lang="nl-NL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t</a:t>
                      </a:r>
                      <a:r>
                        <a:rPr lang="nl-NL" sz="2000" b="0"/>
                        <a:t>hink</a:t>
                      </a:r>
                      <a:r>
                        <a:rPr lang="nl-NL" sz="2000" b="0" baseline="0"/>
                        <a:t> </a:t>
                      </a:r>
                      <a:r>
                        <a:rPr lang="nl-NL" sz="2000" b="0" baseline="0" dirty="0"/>
                        <a:t>with institution, </a:t>
                      </a:r>
                      <a:r>
                        <a:rPr lang="nl-NL" sz="2000" b="0" baseline="0"/>
                        <a:t>graduate schools, etc</a:t>
                      </a:r>
                      <a:r>
                        <a:rPr lang="nl-NL" sz="2000" b="0" baseline="0" dirty="0"/>
                        <a:t>.</a:t>
                      </a:r>
                      <a:endParaRPr lang="nl-NL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78613"/>
                  </a:ext>
                </a:extLst>
              </a:tr>
              <a:tr h="1079871">
                <a:tc>
                  <a:txBody>
                    <a:bodyPr/>
                    <a:lstStyle/>
                    <a:p>
                      <a:r>
                        <a:rPr lang="nl-NL" sz="2000" b="0" dirty="0" err="1"/>
                        <a:t>asks</a:t>
                      </a:r>
                      <a:r>
                        <a:rPr lang="nl-NL" sz="2000" b="0" dirty="0"/>
                        <a:t> </a:t>
                      </a:r>
                    </a:p>
                    <a:p>
                      <a:r>
                        <a:rPr lang="nl-NL" sz="2000" b="0" dirty="0" err="1"/>
                        <a:t>for</a:t>
                      </a:r>
                      <a:r>
                        <a:rPr lang="nl-NL" sz="2000" b="0" dirty="0"/>
                        <a:t>: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k</a:t>
                      </a:r>
                      <a:r>
                        <a:rPr lang="nl-NL" sz="2000" b="0"/>
                        <a:t>nowledge, </a:t>
                      </a:r>
                    </a:p>
                    <a:p>
                      <a:r>
                        <a:rPr lang="nl-NL" sz="2000" b="0"/>
                        <a:t>organizing </a:t>
                      </a:r>
                      <a:r>
                        <a:rPr lang="nl-NL" sz="2000" b="0" dirty="0"/>
                        <a:t>info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c</a:t>
                      </a:r>
                      <a:r>
                        <a:rPr lang="nl-NL" sz="2000" b="0"/>
                        <a:t>ommunication</a:t>
                      </a:r>
                      <a:r>
                        <a:rPr lang="nl-NL" sz="2000" b="0" baseline="0"/>
                        <a:t> </a:t>
                      </a:r>
                      <a:r>
                        <a:rPr lang="nl-NL" sz="2000" b="0" baseline="0" dirty="0"/>
                        <a:t>skills, expertise</a:t>
                      </a:r>
                      <a:endParaRPr lang="nl-NL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a</a:t>
                      </a:r>
                      <a:r>
                        <a:rPr lang="nl-NL" sz="2000" b="0"/>
                        <a:t>dvocating </a:t>
                      </a:r>
                      <a:r>
                        <a:rPr lang="nl-NL" sz="2000" b="0" dirty="0"/>
                        <a:t>priorities, field</a:t>
                      </a:r>
                      <a:r>
                        <a:rPr lang="nl-NL" sz="2000" b="0" baseline="0" dirty="0"/>
                        <a:t>-</a:t>
                      </a:r>
                      <a:r>
                        <a:rPr lang="nl-NL" sz="2000" b="0" baseline="0" dirty="0" err="1"/>
                        <a:t>specific</a:t>
                      </a:r>
                      <a:r>
                        <a:rPr lang="nl-NL" sz="2000" b="0" baseline="0" dirty="0"/>
                        <a:t> </a:t>
                      </a:r>
                      <a:r>
                        <a:rPr lang="nl-NL" sz="2000" b="0" baseline="0" dirty="0" err="1"/>
                        <a:t>knowledge</a:t>
                      </a:r>
                      <a:r>
                        <a:rPr lang="nl-NL" sz="2000" b="0" baseline="0" dirty="0"/>
                        <a:t>; a </a:t>
                      </a:r>
                      <a:r>
                        <a:rPr lang="nl-NL" sz="2000" b="0" baseline="0" dirty="0" err="1"/>
                        <a:t>vision</a:t>
                      </a:r>
                      <a:endParaRPr lang="nl-NL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2000" b="0" dirty="0"/>
                        <a:t>a</a:t>
                      </a:r>
                      <a:r>
                        <a:rPr lang="nl-NL" sz="2000" b="0"/>
                        <a:t>uthority, </a:t>
                      </a:r>
                    </a:p>
                    <a:p>
                      <a:r>
                        <a:rPr lang="nl-NL" sz="2000" b="0"/>
                        <a:t>role being </a:t>
                      </a:r>
                      <a:r>
                        <a:rPr lang="nl-NL" sz="2000" b="0" dirty="0" err="1"/>
                        <a:t>accepted</a:t>
                      </a:r>
                      <a:endParaRPr lang="nl-NL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9279462"/>
                  </a:ext>
                </a:extLst>
              </a:tr>
            </a:tbl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838200" y="324665"/>
            <a:ext cx="10515600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Types / levels </a:t>
            </a:r>
            <a:r>
              <a:rPr lang="nl-NL" dirty="0"/>
              <a:t>of </a:t>
            </a:r>
            <a:r>
              <a:rPr lang="nl-NL"/>
              <a:t>research support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7938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12" y="365125"/>
            <a:ext cx="11562977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799">
                <a:latin typeface="+mn-lt"/>
              </a:rPr>
              <a:t>Poll</a:t>
            </a:r>
            <a:endParaRPr lang="en-GB" sz="4799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2442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715" y="4885623"/>
            <a:ext cx="10515600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GB"/>
              <a:t>http://101innovations.wordpress.com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00" y="529333"/>
            <a:ext cx="10692000" cy="374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261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12" y="365125"/>
            <a:ext cx="11562977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799">
                <a:latin typeface="+mn-lt"/>
              </a:rPr>
              <a:t>Poll</a:t>
            </a:r>
            <a:endParaRPr lang="en-GB" sz="4799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8794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" y="365125"/>
            <a:ext cx="11567160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dirty="0"/>
              <a:t>A model of the research workflow</a:t>
            </a:r>
          </a:p>
        </p:txBody>
      </p:sp>
      <p:sp>
        <p:nvSpPr>
          <p:cNvPr id="17" name="Draaiende pijl 16"/>
          <p:cNvSpPr/>
          <p:nvPr/>
        </p:nvSpPr>
        <p:spPr>
          <a:xfrm rot="14618742">
            <a:off x="3470308" y="2056769"/>
            <a:ext cx="4722431" cy="4780483"/>
          </a:xfrm>
          <a:prstGeom prst="circularArrow">
            <a:avLst>
              <a:gd name="adj1" fmla="val 6398"/>
              <a:gd name="adj2" fmla="val 702165"/>
              <a:gd name="adj3" fmla="val 20492500"/>
              <a:gd name="adj4" fmla="val 211391"/>
              <a:gd name="adj5" fmla="val 970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4832390" y="2356484"/>
            <a:ext cx="1994746" cy="535094"/>
          </a:xfrm>
          <a:prstGeom prst="roundRect">
            <a:avLst/>
          </a:prstGeom>
          <a:solidFill>
            <a:schemeClr val="accent3">
              <a:lumMod val="40000"/>
              <a:lumOff val="60000"/>
              <a:alpha val="95000"/>
            </a:scheme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4887957" y="2333781"/>
            <a:ext cx="1916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/>
              <a:t>preparation</a:t>
            </a:r>
            <a:endParaRPr lang="nl-NL" sz="2800" dirty="0"/>
          </a:p>
        </p:txBody>
      </p:sp>
      <p:sp>
        <p:nvSpPr>
          <p:cNvPr id="21" name="Afgeronde rechthoek 20"/>
          <p:cNvSpPr/>
          <p:nvPr/>
        </p:nvSpPr>
        <p:spPr>
          <a:xfrm>
            <a:off x="7143767" y="3332495"/>
            <a:ext cx="1703493" cy="583894"/>
          </a:xfrm>
          <a:prstGeom prst="roundRect">
            <a:avLst/>
          </a:prstGeom>
          <a:solidFill>
            <a:srgbClr val="DF8080"/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Afgeronde rechthoek 21"/>
          <p:cNvSpPr/>
          <p:nvPr/>
        </p:nvSpPr>
        <p:spPr>
          <a:xfrm>
            <a:off x="7192691" y="4553429"/>
            <a:ext cx="1703493" cy="567277"/>
          </a:xfrm>
          <a:prstGeom prst="roundRect">
            <a:avLst/>
          </a:prstGeom>
          <a:solidFill>
            <a:srgbClr val="E6E6C7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Afgeronde rechthoek 22"/>
          <p:cNvSpPr/>
          <p:nvPr/>
        </p:nvSpPr>
        <p:spPr>
          <a:xfrm>
            <a:off x="6336454" y="5763378"/>
            <a:ext cx="1805093" cy="576822"/>
          </a:xfrm>
          <a:prstGeom prst="roundRect">
            <a:avLst/>
          </a:prstGeom>
          <a:solidFill>
            <a:srgbClr val="A9D3D3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Afgeronde rechthoek 23"/>
          <p:cNvSpPr/>
          <p:nvPr/>
        </p:nvSpPr>
        <p:spPr>
          <a:xfrm>
            <a:off x="3197014" y="5763378"/>
            <a:ext cx="2072640" cy="576822"/>
          </a:xfrm>
          <a:prstGeom prst="roundRect">
            <a:avLst/>
          </a:prstGeom>
          <a:solidFill>
            <a:srgbClr val="EDC29E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Afgeronde rechthoek 24"/>
          <p:cNvSpPr/>
          <p:nvPr/>
        </p:nvSpPr>
        <p:spPr>
          <a:xfrm>
            <a:off x="2569674" y="4689289"/>
            <a:ext cx="1916854" cy="567277"/>
          </a:xfrm>
          <a:prstGeom prst="roundRect">
            <a:avLst/>
          </a:prstGeom>
          <a:solidFill>
            <a:srgbClr val="99CCB3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Afgeronde rechthoek 25"/>
          <p:cNvSpPr/>
          <p:nvPr/>
        </p:nvSpPr>
        <p:spPr>
          <a:xfrm>
            <a:off x="2569673" y="3440841"/>
            <a:ext cx="1916853" cy="604226"/>
          </a:xfrm>
          <a:prstGeom prst="roundRect">
            <a:avLst/>
          </a:prstGeom>
          <a:solidFill>
            <a:srgbClr val="E6D19E">
              <a:alpha val="94902"/>
            </a:srgbClr>
          </a:solidFill>
          <a:ln>
            <a:solidFill>
              <a:schemeClr val="accent3">
                <a:lumMod val="75000"/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7237968" y="4564497"/>
            <a:ext cx="1523923" cy="523219"/>
          </a:xfrm>
          <a:prstGeom prst="rect">
            <a:avLst/>
          </a:prstGeom>
          <a:solidFill>
            <a:srgbClr val="E6E6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analysis</a:t>
            </a:r>
          </a:p>
        </p:txBody>
      </p:sp>
      <p:sp>
        <p:nvSpPr>
          <p:cNvPr id="28" name="Tekstvak 27"/>
          <p:cNvSpPr txBox="1"/>
          <p:nvPr/>
        </p:nvSpPr>
        <p:spPr>
          <a:xfrm>
            <a:off x="6405880" y="5761157"/>
            <a:ext cx="166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/>
              <a:t>writing</a:t>
            </a:r>
            <a:endParaRPr lang="nl-NL" sz="2800" dirty="0"/>
          </a:p>
        </p:txBody>
      </p:sp>
      <p:sp>
        <p:nvSpPr>
          <p:cNvPr id="29" name="Tekstvak 28"/>
          <p:cNvSpPr txBox="1"/>
          <p:nvPr/>
        </p:nvSpPr>
        <p:spPr>
          <a:xfrm>
            <a:off x="3271148" y="5762028"/>
            <a:ext cx="1916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/>
              <a:t>publication</a:t>
            </a:r>
            <a:endParaRPr lang="nl-NL" sz="2800" dirty="0"/>
          </a:p>
        </p:txBody>
      </p:sp>
      <p:sp>
        <p:nvSpPr>
          <p:cNvPr id="30" name="Tekstvak 29"/>
          <p:cNvSpPr txBox="1"/>
          <p:nvPr/>
        </p:nvSpPr>
        <p:spPr>
          <a:xfrm>
            <a:off x="2524398" y="4681443"/>
            <a:ext cx="1916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/>
              <a:t>outreach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2569674" y="3456366"/>
            <a:ext cx="1916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assessment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7179227" y="3331837"/>
            <a:ext cx="1631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/>
              <a:t>discovery</a:t>
            </a:r>
            <a:endParaRPr lang="nl-NL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67962" y="1628119"/>
            <a:ext cx="12021794" cy="5141383"/>
            <a:chOff x="67962" y="1628119"/>
            <a:chExt cx="12021794" cy="5141383"/>
          </a:xfrm>
        </p:grpSpPr>
        <p:sp>
          <p:nvSpPr>
            <p:cNvPr id="33" name="Draaiende pijl 16"/>
            <p:cNvSpPr/>
            <p:nvPr/>
          </p:nvSpPr>
          <p:spPr>
            <a:xfrm rot="14618742">
              <a:off x="2163884" y="5538758"/>
              <a:ext cx="1227076" cy="1234412"/>
            </a:xfrm>
            <a:prstGeom prst="circularArrow">
              <a:avLst>
                <a:gd name="adj1" fmla="val 6398"/>
                <a:gd name="adj2" fmla="val 702165"/>
                <a:gd name="adj3" fmla="val 20492500"/>
                <a:gd name="adj4" fmla="val 211391"/>
                <a:gd name="adj5" fmla="val 9707"/>
              </a:avLst>
            </a:prstGeom>
            <a:solidFill>
              <a:srgbClr val="D3D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4" name="Draaiende pijl 16"/>
            <p:cNvSpPr/>
            <p:nvPr/>
          </p:nvSpPr>
          <p:spPr>
            <a:xfrm rot="14618742">
              <a:off x="6640880" y="1624451"/>
              <a:ext cx="1227076" cy="1234412"/>
            </a:xfrm>
            <a:prstGeom prst="circularArrow">
              <a:avLst>
                <a:gd name="adj1" fmla="val 6398"/>
                <a:gd name="adj2" fmla="val 702165"/>
                <a:gd name="adj3" fmla="val 20492500"/>
                <a:gd name="adj4" fmla="val 211391"/>
                <a:gd name="adj5" fmla="val 9707"/>
              </a:avLst>
            </a:prstGeom>
            <a:solidFill>
              <a:srgbClr val="D3D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5" name="Draaiende pijl 16"/>
            <p:cNvSpPr/>
            <p:nvPr/>
          </p:nvSpPr>
          <p:spPr>
            <a:xfrm rot="14618742">
              <a:off x="8588777" y="2645712"/>
              <a:ext cx="1227076" cy="1234412"/>
            </a:xfrm>
            <a:prstGeom prst="circularArrow">
              <a:avLst>
                <a:gd name="adj1" fmla="val 6398"/>
                <a:gd name="adj2" fmla="val 702165"/>
                <a:gd name="adj3" fmla="val 20492500"/>
                <a:gd name="adj4" fmla="val 211391"/>
                <a:gd name="adj5" fmla="val 9707"/>
              </a:avLst>
            </a:prstGeom>
            <a:solidFill>
              <a:srgbClr val="D3D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6" name="Draaiende pijl 16"/>
            <p:cNvSpPr/>
            <p:nvPr/>
          </p:nvSpPr>
          <p:spPr>
            <a:xfrm rot="14618742">
              <a:off x="8699246" y="4232776"/>
              <a:ext cx="1227076" cy="1234412"/>
            </a:xfrm>
            <a:prstGeom prst="circularArrow">
              <a:avLst>
                <a:gd name="adj1" fmla="val 6398"/>
                <a:gd name="adj2" fmla="val 702165"/>
                <a:gd name="adj3" fmla="val 20492500"/>
                <a:gd name="adj4" fmla="val 211391"/>
                <a:gd name="adj5" fmla="val 9707"/>
              </a:avLst>
            </a:prstGeom>
            <a:solidFill>
              <a:srgbClr val="D3D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7" name="Draaiende pijl 16"/>
            <p:cNvSpPr/>
            <p:nvPr/>
          </p:nvSpPr>
          <p:spPr>
            <a:xfrm rot="14618742">
              <a:off x="7915092" y="5476198"/>
              <a:ext cx="1227076" cy="1234412"/>
            </a:xfrm>
            <a:prstGeom prst="circularArrow">
              <a:avLst>
                <a:gd name="adj1" fmla="val 6398"/>
                <a:gd name="adj2" fmla="val 702165"/>
                <a:gd name="adj3" fmla="val 20492500"/>
                <a:gd name="adj4" fmla="val 211391"/>
                <a:gd name="adj5" fmla="val 9707"/>
              </a:avLst>
            </a:prstGeom>
            <a:solidFill>
              <a:srgbClr val="D3D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37605" y="1835338"/>
              <a:ext cx="32261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/>
                <a:t>Rounds of grant writing</a:t>
              </a:r>
            </a:p>
            <a:p>
              <a:r>
                <a:rPr lang="nl-NL" sz="2400" dirty="0"/>
                <a:t> and application</a:t>
              </a:r>
              <a:endParaRPr lang="en-GB" sz="2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957729" y="2857001"/>
              <a:ext cx="26527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/>
                <a:t>Iterations of </a:t>
              </a:r>
            </a:p>
            <a:p>
              <a:r>
                <a:rPr lang="nl-NL" sz="2400" dirty="0"/>
                <a:t>search and reading</a:t>
              </a:r>
              <a:endParaRPr lang="en-GB" sz="2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210797" y="5692550"/>
              <a:ext cx="28794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/>
                <a:t>Drafting, receiving comments,rewriting</a:t>
              </a:r>
              <a:endParaRPr lang="en-GB" sz="2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7962" y="5681915"/>
              <a:ext cx="30312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nl-NL" sz="2400" dirty="0"/>
                <a:t>Submit, peer review, rejection, resubmitting</a:t>
              </a:r>
              <a:endParaRPr lang="en-GB" sz="24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993073" y="4449499"/>
              <a:ext cx="30966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/>
                <a:t>Rounds of experiments and measurements</a:t>
              </a:r>
              <a:endParaRPr lang="en-GB" sz="2400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425601" y="2670128"/>
              <a:ext cx="1029055" cy="3098327"/>
              <a:chOff x="7425601" y="2670128"/>
              <a:chExt cx="1029055" cy="3098327"/>
            </a:xfrm>
          </p:grpSpPr>
          <p:sp>
            <p:nvSpPr>
              <p:cNvPr id="52" name="Draaiende pijl 72"/>
              <p:cNvSpPr/>
              <p:nvPr/>
            </p:nvSpPr>
            <p:spPr>
              <a:xfrm rot="16200000">
                <a:off x="7840650" y="3988850"/>
                <a:ext cx="639814" cy="474229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0799994"/>
                  <a:gd name="adj5" fmla="val 125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Draaiende pijl 91"/>
              <p:cNvSpPr/>
              <p:nvPr/>
            </p:nvSpPr>
            <p:spPr>
              <a:xfrm rot="14261708">
                <a:off x="7342809" y="2753503"/>
                <a:ext cx="639814" cy="474229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0799994"/>
                  <a:gd name="adj5" fmla="val 125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Draaiende pijl 93"/>
              <p:cNvSpPr/>
              <p:nvPr/>
            </p:nvSpPr>
            <p:spPr>
              <a:xfrm rot="17380940">
                <a:off x="7586649" y="5198674"/>
                <a:ext cx="639814" cy="474229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0799994"/>
                  <a:gd name="adj5" fmla="val 125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7467077" y="2670128"/>
                <a:ext cx="987579" cy="3098327"/>
                <a:chOff x="7467077" y="2670128"/>
                <a:chExt cx="987579" cy="3098327"/>
              </a:xfrm>
            </p:grpSpPr>
            <p:sp>
              <p:nvSpPr>
                <p:cNvPr id="56" name="Draaiende pijl 90"/>
                <p:cNvSpPr/>
                <p:nvPr/>
              </p:nvSpPr>
              <p:spPr>
                <a:xfrm rot="16200000" flipH="1" flipV="1">
                  <a:off x="7883209" y="3987184"/>
                  <a:ext cx="653156" cy="489738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0799994"/>
                    <a:gd name="adj5" fmla="val 12500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Draaiende pijl 92"/>
                <p:cNvSpPr/>
                <p:nvPr/>
              </p:nvSpPr>
              <p:spPr>
                <a:xfrm rot="14261708" flipH="1" flipV="1">
                  <a:off x="7385368" y="2751837"/>
                  <a:ext cx="653156" cy="489738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0799994"/>
                    <a:gd name="adj5" fmla="val 12500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Draaiende pijl 94"/>
                <p:cNvSpPr/>
                <p:nvPr/>
              </p:nvSpPr>
              <p:spPr>
                <a:xfrm rot="17380940" flipH="1" flipV="1">
                  <a:off x="7629208" y="5197008"/>
                  <a:ext cx="653156" cy="489738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0799994"/>
                    <a:gd name="adj5" fmla="val 12500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59" name="Group 58"/>
          <p:cNvGrpSpPr/>
          <p:nvPr/>
        </p:nvGrpSpPr>
        <p:grpSpPr>
          <a:xfrm>
            <a:off x="4348479" y="2891578"/>
            <a:ext cx="3257842" cy="3301472"/>
            <a:chOff x="4348479" y="2891578"/>
            <a:chExt cx="3257842" cy="3301472"/>
          </a:xfrm>
        </p:grpSpPr>
        <p:cxnSp>
          <p:nvCxnSpPr>
            <p:cNvPr id="60" name="Curved Connector 59"/>
            <p:cNvCxnSpPr/>
            <p:nvPr/>
          </p:nvCxnSpPr>
          <p:spPr>
            <a:xfrm rot="5400000" flipH="1" flipV="1">
              <a:off x="4420009" y="2958725"/>
              <a:ext cx="1983592" cy="1849298"/>
            </a:xfrm>
            <a:prstGeom prst="curvedConnector3">
              <a:avLst>
                <a:gd name="adj1" fmla="val 146"/>
              </a:avLst>
            </a:prstGeom>
            <a:ln w="47625">
              <a:gradFill>
                <a:gsLst>
                  <a:gs pos="0">
                    <a:srgbClr val="76BB98"/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urved Connector 60"/>
            <p:cNvCxnSpPr/>
            <p:nvPr/>
          </p:nvCxnSpPr>
          <p:spPr>
            <a:xfrm rot="5400000">
              <a:off x="6038711" y="4515214"/>
              <a:ext cx="1846989" cy="649338"/>
            </a:xfrm>
            <a:prstGeom prst="curvedConnector3">
              <a:avLst>
                <a:gd name="adj1" fmla="val 50000"/>
              </a:avLst>
            </a:prstGeom>
            <a:ln w="47625">
              <a:gradFill>
                <a:gsLst>
                  <a:gs pos="0">
                    <a:srgbClr val="D45454"/>
                  </a:gs>
                  <a:gs pos="100000">
                    <a:srgbClr val="8CC3C3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urved Connector 61"/>
            <p:cNvCxnSpPr/>
            <p:nvPr/>
          </p:nvCxnSpPr>
          <p:spPr>
            <a:xfrm flipV="1">
              <a:off x="5269654" y="4392560"/>
              <a:ext cx="2336667" cy="1659229"/>
            </a:xfrm>
            <a:prstGeom prst="curvedConnector3">
              <a:avLst>
                <a:gd name="adj1" fmla="val 50000"/>
              </a:avLst>
            </a:prstGeom>
            <a:ln w="47625">
              <a:gradFill>
                <a:gsLst>
                  <a:gs pos="0">
                    <a:srgbClr val="E7AD7D"/>
                  </a:gs>
                  <a:gs pos="100000">
                    <a:srgbClr val="DDDDB4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urved Connector 62"/>
            <p:cNvCxnSpPr/>
            <p:nvPr/>
          </p:nvCxnSpPr>
          <p:spPr>
            <a:xfrm flipV="1">
              <a:off x="5270282" y="4157804"/>
              <a:ext cx="2327631" cy="1733287"/>
            </a:xfrm>
            <a:prstGeom prst="curvedConnector3">
              <a:avLst>
                <a:gd name="adj1" fmla="val 42143"/>
              </a:avLst>
            </a:prstGeom>
            <a:ln w="47625">
              <a:gradFill>
                <a:gsLst>
                  <a:gs pos="0">
                    <a:srgbClr val="E7AD7D"/>
                  </a:gs>
                  <a:gs pos="100000">
                    <a:srgbClr val="DDDDB4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urved Connector 63"/>
            <p:cNvCxnSpPr/>
            <p:nvPr/>
          </p:nvCxnSpPr>
          <p:spPr>
            <a:xfrm rot="5400000" flipH="1" flipV="1">
              <a:off x="3981452" y="4093674"/>
              <a:ext cx="2869578" cy="465388"/>
            </a:xfrm>
            <a:prstGeom prst="curvedConnector3">
              <a:avLst>
                <a:gd name="adj1" fmla="val 50000"/>
              </a:avLst>
            </a:prstGeom>
            <a:ln w="47625">
              <a:gradFill flip="none" rotWithShape="1">
                <a:gsLst>
                  <a:gs pos="0">
                    <a:srgbClr val="E7AD7D"/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urved Connector 64"/>
            <p:cNvCxnSpPr/>
            <p:nvPr/>
          </p:nvCxnSpPr>
          <p:spPr>
            <a:xfrm rot="16200000" flipV="1">
              <a:off x="3842307" y="4532391"/>
              <a:ext cx="1739303" cy="726960"/>
            </a:xfrm>
            <a:prstGeom prst="curvedConnector3">
              <a:avLst>
                <a:gd name="adj1" fmla="val 57399"/>
              </a:avLst>
            </a:prstGeom>
            <a:ln w="47625">
              <a:gradFill>
                <a:gsLst>
                  <a:gs pos="0">
                    <a:srgbClr val="E7AD7D"/>
                  </a:gs>
                  <a:gs pos="100000">
                    <a:srgbClr val="DDC17D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/>
            <p:cNvCxnSpPr/>
            <p:nvPr/>
          </p:nvCxnSpPr>
          <p:spPr>
            <a:xfrm flipV="1">
              <a:off x="5266988" y="5396706"/>
              <a:ext cx="2040894" cy="796344"/>
            </a:xfrm>
            <a:prstGeom prst="curvedConnector3">
              <a:avLst>
                <a:gd name="adj1" fmla="val 50000"/>
              </a:avLst>
            </a:prstGeom>
            <a:ln w="47625">
              <a:gradFill>
                <a:gsLst>
                  <a:gs pos="0">
                    <a:srgbClr val="E7AD7D"/>
                  </a:gs>
                  <a:gs pos="100000">
                    <a:srgbClr val="DDDDB4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4091608" y="3026653"/>
            <a:ext cx="3090559" cy="2641454"/>
            <a:chOff x="4091608" y="3026653"/>
            <a:chExt cx="3090559" cy="2641454"/>
          </a:xfrm>
        </p:grpSpPr>
        <p:pic>
          <p:nvPicPr>
            <p:cNvPr id="46" name="Afbeelding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857" y="4044105"/>
              <a:ext cx="1385310" cy="362819"/>
            </a:xfrm>
            <a:prstGeom prst="rect">
              <a:avLst/>
            </a:prstGeom>
          </p:spPr>
        </p:pic>
        <p:pic>
          <p:nvPicPr>
            <p:cNvPr id="47" name="Afbeelding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979" y="3026653"/>
              <a:ext cx="1373781" cy="534248"/>
            </a:xfrm>
            <a:prstGeom prst="rect">
              <a:avLst/>
            </a:prstGeom>
          </p:spPr>
        </p:pic>
        <p:pic>
          <p:nvPicPr>
            <p:cNvPr id="48" name="Afbeelding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0002" y="4491039"/>
              <a:ext cx="1278292" cy="3933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</p:pic>
        <p:pic>
          <p:nvPicPr>
            <p:cNvPr id="49" name="Afbeelding 5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1608" y="4224213"/>
              <a:ext cx="1137437" cy="365421"/>
            </a:xfrm>
            <a:prstGeom prst="rect">
              <a:avLst/>
            </a:prstGeom>
          </p:spPr>
        </p:pic>
        <p:pic>
          <p:nvPicPr>
            <p:cNvPr id="50" name="Afbeelding 6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651" y="3083666"/>
              <a:ext cx="701814" cy="701814"/>
            </a:xfrm>
            <a:prstGeom prst="rect">
              <a:avLst/>
            </a:prstGeom>
          </p:spPr>
        </p:pic>
        <p:pic>
          <p:nvPicPr>
            <p:cNvPr id="67" name="Afbeelding 6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1700" y="5354799"/>
              <a:ext cx="1033917" cy="3133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892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nl-NL"/>
              <a:t>Changing </a:t>
            </a:r>
            <a:r>
              <a:rPr lang="nl-NL" dirty="0"/>
              <a:t>research </a:t>
            </a:r>
            <a:r>
              <a:rPr lang="nl-NL" dirty="0" err="1"/>
              <a:t>workflows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56" y="2047743"/>
            <a:ext cx="9900000" cy="428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44556" y="5992833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39255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50" y="2523964"/>
            <a:ext cx="107918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nl-NL"/>
              <a:t>Changing research workflows:</a:t>
            </a:r>
            <a:br>
              <a:rPr lang="nl-NL"/>
            </a:br>
            <a:r>
              <a:rPr lang="nl-NL"/>
              <a:t>company ‘suites’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641" y="2254421"/>
            <a:ext cx="90963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93" y="4063232"/>
            <a:ext cx="107918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824247" y="4988281"/>
            <a:ext cx="156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Digital </a:t>
            </a:r>
            <a:r>
              <a:rPr lang="en-GB" b="1" dirty="0"/>
              <a:t>Science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684851" y="4572003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4099393" y="4582734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565451" y="4593465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018630" y="4604196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997975" y="4595613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8484688" y="4602048"/>
            <a:ext cx="1101627" cy="114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2699698" y="3120747"/>
            <a:ext cx="1085363" cy="11850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101759" y="3120747"/>
            <a:ext cx="1085363" cy="11850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y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565330" y="3123449"/>
            <a:ext cx="1085363" cy="11850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y</a:t>
            </a:r>
          </a:p>
        </p:txBody>
      </p:sp>
      <p:sp>
        <p:nvSpPr>
          <p:cNvPr id="73" name="Rectangle 72"/>
          <p:cNvSpPr/>
          <p:nvPr/>
        </p:nvSpPr>
        <p:spPr>
          <a:xfrm>
            <a:off x="5926429" y="3882466"/>
            <a:ext cx="306443" cy="9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7021430" y="3120747"/>
            <a:ext cx="1085363" cy="11850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y</a:t>
            </a:r>
          </a:p>
        </p:txBody>
      </p:sp>
      <p:sp>
        <p:nvSpPr>
          <p:cNvPr id="71" name="Rectangle 70"/>
          <p:cNvSpPr/>
          <p:nvPr/>
        </p:nvSpPr>
        <p:spPr>
          <a:xfrm>
            <a:off x="8490174" y="3120747"/>
            <a:ext cx="1085363" cy="1185089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y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87210" y="3439926"/>
            <a:ext cx="164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SpringerNature</a:t>
            </a:r>
            <a:endParaRPr lang="en-GB" b="1" dirty="0"/>
          </a:p>
        </p:txBody>
      </p:sp>
      <p:sp>
        <p:nvSpPr>
          <p:cNvPr id="72" name="Rectangle 71"/>
          <p:cNvSpPr/>
          <p:nvPr/>
        </p:nvSpPr>
        <p:spPr>
          <a:xfrm>
            <a:off x="10004053" y="3123449"/>
            <a:ext cx="1085363" cy="1185089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y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233" y="3325199"/>
            <a:ext cx="1059369" cy="2243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877" y="4714605"/>
            <a:ext cx="586563" cy="573109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022" y="5388037"/>
            <a:ext cx="1002272" cy="31738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6731" y="3196508"/>
            <a:ext cx="504490" cy="504490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8868" y="3809258"/>
            <a:ext cx="421150" cy="4233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040" y="3160214"/>
            <a:ext cx="300041" cy="3556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75" y="3341633"/>
            <a:ext cx="828261" cy="31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91" y="3837857"/>
            <a:ext cx="992001" cy="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91" y="4044430"/>
            <a:ext cx="993600" cy="15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Image result for springerlink 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444" y="3274579"/>
            <a:ext cx="990000" cy="19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1949" y="4747377"/>
            <a:ext cx="854754" cy="85556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337" y="4605038"/>
            <a:ext cx="1222407" cy="3381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039" y="5243600"/>
            <a:ext cx="448944" cy="448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702" y="4909502"/>
            <a:ext cx="561590" cy="56023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05478" y="4734500"/>
            <a:ext cx="854754" cy="855560"/>
          </a:xfrm>
          <a:prstGeom prst="rect">
            <a:avLst/>
          </a:prstGeom>
        </p:spPr>
      </p:pic>
      <p:pic>
        <p:nvPicPr>
          <p:cNvPr id="1038" name="Picture 14" descr="TetraScience 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922" y="5135077"/>
            <a:ext cx="1007279" cy="1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logo-bioraft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506" y="5375158"/>
            <a:ext cx="963724" cy="36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eerwith Logo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51" y="4984605"/>
            <a:ext cx="931649" cy="1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31" y="3742502"/>
            <a:ext cx="500138" cy="5001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672" y="3581534"/>
            <a:ext cx="976814" cy="25910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805" y="3556335"/>
            <a:ext cx="987276" cy="20054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793" y="3970844"/>
            <a:ext cx="975600" cy="217255"/>
          </a:xfrm>
          <a:prstGeom prst="rect">
            <a:avLst/>
          </a:prstGeom>
        </p:spPr>
      </p:pic>
      <p:pic>
        <p:nvPicPr>
          <p:cNvPr id="11" name="Picture 2" descr="logo-labguru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525" y="4672751"/>
            <a:ext cx="1051928" cy="39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7802" y="5178196"/>
            <a:ext cx="539517" cy="5400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8158" y="3595180"/>
            <a:ext cx="583517" cy="58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96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nl-NL"/>
              <a:t>Changing research workflows:</a:t>
            </a:r>
            <a:br>
              <a:rPr lang="nl-NL"/>
            </a:br>
            <a:r>
              <a:rPr lang="nl-NL"/>
              <a:t>open science</a:t>
            </a:r>
            <a:endParaRPr lang="nl-NL" dirty="0"/>
          </a:p>
        </p:txBody>
      </p:sp>
      <p:sp>
        <p:nvSpPr>
          <p:cNvPr id="21" name="AutoShape 2" descr="Image result for science in trans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641" y="2254421"/>
            <a:ext cx="90963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93" y="2891243"/>
            <a:ext cx="107918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Group 47"/>
          <p:cNvGrpSpPr/>
          <p:nvPr/>
        </p:nvGrpSpPr>
        <p:grpSpPr>
          <a:xfrm>
            <a:off x="862884" y="3144028"/>
            <a:ext cx="10236718" cy="1434398"/>
            <a:chOff x="927279" y="3994042"/>
            <a:chExt cx="10236718" cy="1434398"/>
          </a:xfrm>
        </p:grpSpPr>
        <p:sp>
          <p:nvSpPr>
            <p:cNvPr id="49" name="TextBox 48"/>
            <p:cNvSpPr txBox="1"/>
            <p:nvPr/>
          </p:nvSpPr>
          <p:spPr>
            <a:xfrm>
              <a:off x="927279" y="4666306"/>
              <a:ext cx="1455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Open Science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749246" y="4250028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163788" y="4260759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629846" y="4271490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83025" y="4282221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062370" y="4273638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549083" y="4280073"/>
              <a:ext cx="1101627" cy="11462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817" y="4507033"/>
              <a:ext cx="828000" cy="644818"/>
            </a:xfrm>
            <a:prstGeom prst="rect">
              <a:avLst/>
            </a:prstGeom>
          </p:spPr>
        </p:pic>
        <p:grpSp>
          <p:nvGrpSpPr>
            <p:cNvPr id="61" name="Group 60"/>
            <p:cNvGrpSpPr>
              <a:grpSpLocks noChangeAspect="1"/>
            </p:cNvGrpSpPr>
            <p:nvPr/>
          </p:nvGrpSpPr>
          <p:grpSpPr>
            <a:xfrm>
              <a:off x="4233722" y="4304257"/>
              <a:ext cx="936000" cy="1059222"/>
              <a:chOff x="2436136" y="5003123"/>
              <a:chExt cx="1512000" cy="1711046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9769" y="5003123"/>
                <a:ext cx="1280271" cy="506012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136" y="5496016"/>
                <a:ext cx="1512000" cy="692241"/>
              </a:xfrm>
              <a:prstGeom prst="rect">
                <a:avLst/>
              </a:prstGeom>
            </p:spPr>
          </p:pic>
          <p:pic>
            <p:nvPicPr>
              <p:cNvPr id="81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1338" y="6223887"/>
                <a:ext cx="1337132" cy="490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2" name="Group 61"/>
            <p:cNvGrpSpPr>
              <a:grpSpLocks noChangeAspect="1"/>
            </p:cNvGrpSpPr>
            <p:nvPr/>
          </p:nvGrpSpPr>
          <p:grpSpPr>
            <a:xfrm>
              <a:off x="5737915" y="4308315"/>
              <a:ext cx="893165" cy="1058400"/>
              <a:chOff x="4377383" y="4967582"/>
              <a:chExt cx="1440000" cy="170639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7383" y="6337981"/>
                <a:ext cx="1440000" cy="336000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8042" y="4967582"/>
                <a:ext cx="900000" cy="1287000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>
              <a:grpSpLocks noChangeAspect="1"/>
            </p:cNvGrpSpPr>
            <p:nvPr/>
          </p:nvGrpSpPr>
          <p:grpSpPr>
            <a:xfrm>
              <a:off x="7165838" y="3994042"/>
              <a:ext cx="936000" cy="1395873"/>
              <a:chOff x="6075816" y="4362287"/>
              <a:chExt cx="1646063" cy="2454802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75816" y="4362287"/>
                <a:ext cx="1646063" cy="1524132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37669" y="5979968"/>
                <a:ext cx="1440000" cy="309107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9000" y="6314040"/>
                <a:ext cx="900000" cy="503049"/>
              </a:xfrm>
              <a:prstGeom prst="rect">
                <a:avLst/>
              </a:prstGeom>
            </p:spPr>
          </p:pic>
          <p:pic>
            <p:nvPicPr>
              <p:cNvPr id="76" name="Picture 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4605" y="5378754"/>
                <a:ext cx="1260000" cy="556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739896" y="4340256"/>
              <a:ext cx="720000" cy="215490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21654" y="4667283"/>
              <a:ext cx="936000" cy="204380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3896" y="4907786"/>
              <a:ext cx="468000" cy="468000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8062" y="4420565"/>
              <a:ext cx="900000" cy="360000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61183" y="4873588"/>
              <a:ext cx="468000" cy="4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5312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7" y="359622"/>
            <a:ext cx="9144000" cy="6096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46572" y="167027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2005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46571" y="102753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2010</a:t>
            </a:r>
          </a:p>
        </p:txBody>
      </p:sp>
      <p:sp>
        <p:nvSpPr>
          <p:cNvPr id="24" name="TextBox 23"/>
          <p:cNvSpPr txBox="1"/>
          <p:nvPr/>
        </p:nvSpPr>
        <p:spPr>
          <a:xfrm rot="2031233">
            <a:off x="7140474" y="595308"/>
            <a:ext cx="1423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BF0000"/>
                </a:solidFill>
              </a:rPr>
              <a:t>Discovery</a:t>
            </a:r>
          </a:p>
        </p:txBody>
      </p:sp>
      <p:sp>
        <p:nvSpPr>
          <p:cNvPr id="25" name="TextBox 24"/>
          <p:cNvSpPr txBox="1"/>
          <p:nvPr/>
        </p:nvSpPr>
        <p:spPr>
          <a:xfrm rot="5400000">
            <a:off x="8639177" y="3198167"/>
            <a:ext cx="119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CCC8F"/>
                </a:solidFill>
              </a:rPr>
              <a:t>Analysis</a:t>
            </a:r>
          </a:p>
        </p:txBody>
      </p:sp>
      <p:sp>
        <p:nvSpPr>
          <p:cNvPr id="26" name="TextBox 25"/>
          <p:cNvSpPr txBox="1"/>
          <p:nvPr/>
        </p:nvSpPr>
        <p:spPr>
          <a:xfrm rot="8813173">
            <a:off x="7256028" y="5817136"/>
            <a:ext cx="1106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53A6A6"/>
                </a:solidFill>
              </a:rPr>
              <a:t>Writing</a:t>
            </a:r>
          </a:p>
        </p:txBody>
      </p:sp>
      <p:sp>
        <p:nvSpPr>
          <p:cNvPr id="27" name="TextBox 26"/>
          <p:cNvSpPr txBox="1"/>
          <p:nvPr/>
        </p:nvSpPr>
        <p:spPr>
          <a:xfrm rot="12541224">
            <a:off x="3686052" y="5905799"/>
            <a:ext cx="1577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DB843D"/>
                </a:solidFill>
              </a:rPr>
              <a:t>Publication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266937" y="3240223"/>
            <a:ext cx="1349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339966"/>
                </a:solidFill>
              </a:rPr>
              <a:t>Outreach</a:t>
            </a:r>
          </a:p>
        </p:txBody>
      </p:sp>
      <p:sp>
        <p:nvSpPr>
          <p:cNvPr id="29" name="TextBox 28"/>
          <p:cNvSpPr txBox="1"/>
          <p:nvPr/>
        </p:nvSpPr>
        <p:spPr>
          <a:xfrm rot="19599262">
            <a:off x="3645497" y="510734"/>
            <a:ext cx="165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CA33D"/>
                </a:solidFill>
              </a:rPr>
              <a:t>Assessment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233" y="2733705"/>
            <a:ext cx="432000" cy="34421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67" y="3880016"/>
            <a:ext cx="432000" cy="34421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89" y="3644632"/>
            <a:ext cx="203297" cy="21239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636" y="4556573"/>
            <a:ext cx="282317" cy="2808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055" y="1792800"/>
            <a:ext cx="483392" cy="36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776" y="4672450"/>
            <a:ext cx="481690" cy="3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90" y="2019600"/>
            <a:ext cx="452784" cy="3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785" y="2350572"/>
            <a:ext cx="450462" cy="3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36" y="2238385"/>
            <a:ext cx="252000" cy="252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240" y="4145884"/>
            <a:ext cx="273600" cy="273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485" y="2534400"/>
            <a:ext cx="452413" cy="352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946" y="2295418"/>
            <a:ext cx="450000" cy="36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564" y="2622265"/>
            <a:ext cx="251023" cy="2510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48" y="3802490"/>
            <a:ext cx="216000" cy="49730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503" y="1671935"/>
            <a:ext cx="732126" cy="504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941" y="1153438"/>
            <a:ext cx="447101" cy="38423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61" y="1291872"/>
            <a:ext cx="372281" cy="36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12" y="1368604"/>
            <a:ext cx="384238" cy="396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200" y="1944932"/>
            <a:ext cx="624001" cy="441172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486" y="1610315"/>
            <a:ext cx="324000" cy="324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886" y="3023664"/>
            <a:ext cx="162000" cy="855439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76" y="2433914"/>
            <a:ext cx="149383" cy="648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022" y="3673735"/>
            <a:ext cx="232000" cy="232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041" y="5236518"/>
            <a:ext cx="324000" cy="324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741" y="1269568"/>
            <a:ext cx="558420" cy="39785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5" y="4738157"/>
            <a:ext cx="382277" cy="396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713" y="5336254"/>
            <a:ext cx="447101" cy="384916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973" y="5032450"/>
            <a:ext cx="373048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91" y="944558"/>
            <a:ext cx="622831" cy="432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43" y="1808776"/>
            <a:ext cx="617742" cy="432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502" y="1756800"/>
            <a:ext cx="573822" cy="432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800" y="4660518"/>
            <a:ext cx="576001" cy="432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781" y="2240776"/>
            <a:ext cx="189862" cy="612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170" y="1375676"/>
            <a:ext cx="761361" cy="504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849" y="993857"/>
            <a:ext cx="706978" cy="46800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183" y="552082"/>
            <a:ext cx="378967" cy="378967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303" y="2508385"/>
            <a:ext cx="252000" cy="25200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096" y="921073"/>
            <a:ext cx="360000" cy="3600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212" y="3395765"/>
            <a:ext cx="180000" cy="61770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75" y="3186360"/>
            <a:ext cx="409142" cy="43200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059" y="4796254"/>
            <a:ext cx="548711" cy="54000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923" y="2457611"/>
            <a:ext cx="143995" cy="671979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042" y="2264042"/>
            <a:ext cx="393795" cy="288000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940" y="4084035"/>
            <a:ext cx="270729" cy="251999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244" y="3886034"/>
            <a:ext cx="532124" cy="3960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727" y="4102518"/>
            <a:ext cx="532124" cy="3960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447" y="2649740"/>
            <a:ext cx="504000" cy="327293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2" y="2199600"/>
            <a:ext cx="254739" cy="2520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39" y="1998241"/>
            <a:ext cx="481690" cy="3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82" y="1499660"/>
            <a:ext cx="324000" cy="324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428" y="4149972"/>
            <a:ext cx="650632" cy="468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269" y="4558157"/>
            <a:ext cx="450000" cy="36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517" y="5102293"/>
            <a:ext cx="402780" cy="28800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43" y="4803542"/>
            <a:ext cx="336659" cy="3240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51" y="5328535"/>
            <a:ext cx="621090" cy="50400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073" y="4819368"/>
            <a:ext cx="576726" cy="4680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074" y="4841830"/>
            <a:ext cx="512430" cy="4680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443" y="4300518"/>
            <a:ext cx="360000" cy="3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302" y="4035245"/>
            <a:ext cx="329140" cy="28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32" y="4336973"/>
            <a:ext cx="360000" cy="36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998" y="4505853"/>
            <a:ext cx="412255" cy="36000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740" y="5708386"/>
            <a:ext cx="360000" cy="3600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448" y="4262966"/>
            <a:ext cx="540000" cy="5400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843" y="5657446"/>
            <a:ext cx="384000" cy="2880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76" y="5708386"/>
            <a:ext cx="424615" cy="360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158" y="1551065"/>
            <a:ext cx="424615" cy="36000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18" y="5426254"/>
            <a:ext cx="385718" cy="32400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397" y="1395323"/>
            <a:ext cx="385721" cy="324000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74" y="5217024"/>
            <a:ext cx="341332" cy="28800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22" y="5390293"/>
            <a:ext cx="396000" cy="299228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85" y="680084"/>
            <a:ext cx="396000" cy="299228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428" y="5272530"/>
            <a:ext cx="603609" cy="396000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21" y="5057896"/>
            <a:ext cx="389188" cy="286566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946" y="6026292"/>
            <a:ext cx="252000" cy="252000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109" y="5156254"/>
            <a:ext cx="484667" cy="360000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7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994" y="1818932"/>
            <a:ext cx="252000" cy="252000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7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10" y="3023663"/>
            <a:ext cx="252000" cy="2520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8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43" y="2878208"/>
            <a:ext cx="126000" cy="616305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365" y="1220104"/>
            <a:ext cx="570241" cy="3960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86" y="3915484"/>
            <a:ext cx="176400" cy="5040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773" y="1696128"/>
            <a:ext cx="513563" cy="3960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43" y="4260243"/>
            <a:ext cx="180000" cy="310174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8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948" y="3395766"/>
            <a:ext cx="180000" cy="413333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14" y="1101073"/>
            <a:ext cx="445338" cy="3600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48" y="2739914"/>
            <a:ext cx="144000" cy="429546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77" y="922328"/>
            <a:ext cx="432000" cy="3304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18" y="2154762"/>
            <a:ext cx="360000" cy="33971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161" y="1600139"/>
            <a:ext cx="396000" cy="2970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2018041"/>
            <a:ext cx="324000" cy="3402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35" y="626376"/>
            <a:ext cx="324000" cy="3240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9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940" y="579073"/>
            <a:ext cx="306000" cy="3060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119" y="837692"/>
            <a:ext cx="432000" cy="327723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040" y="1990800"/>
            <a:ext cx="324000" cy="3240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916" y="4338304"/>
            <a:ext cx="324000" cy="3240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748" y="1079472"/>
            <a:ext cx="468000" cy="34289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643" y="1387160"/>
            <a:ext cx="252000" cy="2520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748" y="674569"/>
            <a:ext cx="540000" cy="3980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41" y="845539"/>
            <a:ext cx="288963" cy="28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800" y="1700315"/>
            <a:ext cx="324000" cy="351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106" y="1972800"/>
            <a:ext cx="487614" cy="3960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315" y="2595914"/>
            <a:ext cx="332663" cy="324000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39" y="2675946"/>
            <a:ext cx="341512" cy="3240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10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46" y="2542086"/>
            <a:ext cx="346766" cy="3240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0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60" y="2359648"/>
            <a:ext cx="378948" cy="28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903" y="4437972"/>
            <a:ext cx="359102" cy="3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706" y="4282518"/>
            <a:ext cx="566235" cy="396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886" y="5791715"/>
            <a:ext cx="464211" cy="3600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009" y="2833965"/>
            <a:ext cx="144000" cy="417177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615" y="2188801"/>
            <a:ext cx="216000" cy="407613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470" y="2423776"/>
            <a:ext cx="382595" cy="3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210" y="3258482"/>
            <a:ext cx="252000" cy="252000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390" y="5364535"/>
            <a:ext cx="608400" cy="4680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776" y="1701250"/>
            <a:ext cx="422531" cy="395081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1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36" y="1576800"/>
            <a:ext cx="580500" cy="43200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1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98" y="4856947"/>
            <a:ext cx="580501" cy="4320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1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22" y="3129590"/>
            <a:ext cx="180000" cy="596103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202" y="1361712"/>
            <a:ext cx="351928" cy="351928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1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314" y="2384898"/>
            <a:ext cx="470352" cy="3600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1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023" y="4050304"/>
            <a:ext cx="206531" cy="2520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1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292" y="1527630"/>
            <a:ext cx="252000" cy="19824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1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944" y="5092530"/>
            <a:ext cx="450370" cy="3600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1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12" y="694305"/>
            <a:ext cx="324000" cy="3240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1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146" y="5853164"/>
            <a:ext cx="425250" cy="3240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1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08" y="5256510"/>
            <a:ext cx="324000" cy="32400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1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696" y="3788998"/>
            <a:ext cx="350611" cy="2880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1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19" y="4094998"/>
            <a:ext cx="449585" cy="3600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1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593" y="5747672"/>
            <a:ext cx="360000" cy="276429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1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985" y="5906386"/>
            <a:ext cx="313200" cy="324000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1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064" y="1725870"/>
            <a:ext cx="544320" cy="5040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1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75" y="3569655"/>
            <a:ext cx="432000" cy="574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904" y="6010630"/>
            <a:ext cx="252000" cy="252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948" y="4083232"/>
            <a:ext cx="216000" cy="216561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1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179" y="5498254"/>
            <a:ext cx="378845" cy="3600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293" y="750825"/>
            <a:ext cx="378947" cy="36000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639" y="1172191"/>
            <a:ext cx="401280" cy="395999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578" y="1126220"/>
            <a:ext cx="287728" cy="288000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7" y="613698"/>
            <a:ext cx="432000" cy="4320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733" y="2613914"/>
            <a:ext cx="252487" cy="25200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1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76" y="1696128"/>
            <a:ext cx="704120" cy="5040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1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520" y="4676046"/>
            <a:ext cx="704120" cy="5040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1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53" y="2925017"/>
            <a:ext cx="102618" cy="1080000"/>
          </a:xfrm>
          <a:prstGeom prst="rect">
            <a:avLst/>
          </a:prstGeom>
        </p:spPr>
      </p:pic>
      <p:sp>
        <p:nvSpPr>
          <p:cNvPr id="45" name="Tekstvak 44"/>
          <p:cNvSpPr txBox="1"/>
          <p:nvPr/>
        </p:nvSpPr>
        <p:spPr>
          <a:xfrm>
            <a:off x="8629908" y="5833065"/>
            <a:ext cx="339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 err="1"/>
              <a:t>Initial</a:t>
            </a:r>
            <a:r>
              <a:rPr lang="nl-NL" sz="1400" dirty="0"/>
              <a:t> view of tools </a:t>
            </a:r>
            <a:r>
              <a:rPr lang="nl-NL" sz="1400" dirty="0" err="1"/>
              <a:t>that</a:t>
            </a:r>
            <a:r>
              <a:rPr lang="nl-NL" sz="1400" dirty="0"/>
              <a:t> </a:t>
            </a:r>
            <a:r>
              <a:rPr lang="nl-NL" sz="1400" dirty="0" err="1"/>
              <a:t>were</a:t>
            </a:r>
            <a:r>
              <a:rPr lang="nl-NL" sz="1400" dirty="0"/>
              <a:t> </a:t>
            </a:r>
            <a:r>
              <a:rPr lang="nl-NL" sz="1400" dirty="0" err="1"/>
              <a:t>innovative</a:t>
            </a:r>
            <a:endParaRPr lang="nl-NL" sz="1400" dirty="0"/>
          </a:p>
          <a:p>
            <a:pPr algn="r"/>
            <a:r>
              <a:rPr lang="nl-NL" sz="1400" dirty="0"/>
              <a:t> at time of </a:t>
            </a:r>
            <a:r>
              <a:rPr lang="nl-NL" sz="1400" dirty="0" err="1"/>
              <a:t>launch</a:t>
            </a:r>
            <a:r>
              <a:rPr lang="nl-NL" sz="1400" dirty="0"/>
              <a:t>, taken </a:t>
            </a:r>
            <a:r>
              <a:rPr lang="nl-NL" sz="1400" dirty="0" err="1"/>
              <a:t>from</a:t>
            </a:r>
            <a:r>
              <a:rPr lang="nl-NL" sz="1400" dirty="0"/>
              <a:t> </a:t>
            </a:r>
            <a:r>
              <a:rPr lang="nl-NL" sz="1400" dirty="0" err="1"/>
              <a:t>our</a:t>
            </a:r>
            <a:r>
              <a:rPr lang="nl-NL" sz="1400" dirty="0"/>
              <a:t> </a:t>
            </a:r>
            <a:r>
              <a:rPr lang="nl-NL" sz="1400" dirty="0" err="1">
                <a:hlinkClick r:id="rId144"/>
              </a:rPr>
              <a:t>comprehensive</a:t>
            </a:r>
            <a:r>
              <a:rPr lang="nl-NL" sz="1400" dirty="0">
                <a:hlinkClick r:id="rId144"/>
              </a:rPr>
              <a:t> tools database 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24640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obuko Miyai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24" y="3571756"/>
            <a:ext cx="3098765" cy="309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keita ba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208" y="3569080"/>
            <a:ext cx="3025602" cy="302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scott edmun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31" y="3607836"/>
            <a:ext cx="2986847" cy="298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2" descr="Image result for sridhar guta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9" name="Picture 15" descr="Image result for yantisa akhad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24" y="319982"/>
            <a:ext cx="3098765" cy="309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Image result for Ravi Muruges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064" y="333234"/>
            <a:ext cx="3085823" cy="30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hocho Zha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50" y="333234"/>
            <a:ext cx="3085514" cy="308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4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581</Words>
  <Application>Microsoft Office PowerPoint</Application>
  <PresentationFormat>Widescreen</PresentationFormat>
  <Paragraphs>148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Office Theme</vt:lpstr>
      <vt:lpstr>PowerPoint Presentation</vt:lpstr>
      <vt:lpstr>A model of the research workflow</vt:lpstr>
      <vt:lpstr>Poll</vt:lpstr>
      <vt:lpstr>A model of the research workflow</vt:lpstr>
      <vt:lpstr>Changing research workflows</vt:lpstr>
      <vt:lpstr>Changing research workflows: company ‘suites’</vt:lpstr>
      <vt:lpstr>Changing research workflows: open science</vt:lpstr>
      <vt:lpstr>PowerPoint Presentation</vt:lpstr>
      <vt:lpstr>PowerPoint Presentation</vt:lpstr>
      <vt:lpstr>Global survey 2015-2016</vt:lpstr>
      <vt:lpstr>20,663 respondents</vt:lpstr>
      <vt:lpstr>20,663 respondents</vt:lpstr>
      <vt:lpstr>Data sharing</vt:lpstr>
      <vt:lpstr>Archive / share publications</vt:lpstr>
      <vt:lpstr>Language-specific tools -  中文</vt:lpstr>
      <vt:lpstr>Language-specific tools -   日本語</vt:lpstr>
      <vt:lpstr>Research workflows: tools used together</vt:lpstr>
      <vt:lpstr>Tools used together –  topical journals (traditional publishers)</vt:lpstr>
      <vt:lpstr>Tools used together –  topical journals (Open Access publishers)</vt:lpstr>
      <vt:lpstr>Support for Open Access / Open Science</vt:lpstr>
      <vt:lpstr>Support for Open Science vs. Open Access (ratio OS/OA)</vt:lpstr>
      <vt:lpstr>Developments towards  good, open and efficient research </vt:lpstr>
      <vt:lpstr>Constraining and enabling contexts  for open and ‘good’ workflows</vt:lpstr>
      <vt:lpstr>Types / levels of research support</vt:lpstr>
      <vt:lpstr>Poll</vt:lpstr>
      <vt:lpstr>http://101innovations.wordpress.com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 innovaties in de wetenschappelijke communicatie</dc:title>
  <dc:creator>hierohiero</dc:creator>
  <cp:lastModifiedBy>Jeroen Bosman</cp:lastModifiedBy>
  <cp:revision>730</cp:revision>
  <dcterms:created xsi:type="dcterms:W3CDTF">2015-01-01T18:51:26Z</dcterms:created>
  <dcterms:modified xsi:type="dcterms:W3CDTF">2017-02-02T08:24:47Z</dcterms:modified>
</cp:coreProperties>
</file>