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p:sldMasterIdLst>
    <p:sldMasterId id="2147483716"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5715000" type="screen16x10"/>
  <p:notesSz cx="6808788" cy="99409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800">
          <p15:clr>
            <a:srgbClr val="000000"/>
          </p15:clr>
        </p15:guide>
        <p15:guide id="2" pos="2880">
          <p15:clr>
            <a:srgbClr val="000000"/>
          </p15:clr>
        </p15:guide>
      </p15:sldGuideLst>
    </p:ext>
    <p:ext uri="{2D200454-40CA-4A62-9FC3-DE9A4176ACB9}">
      <p15:notesGuideLst xmlns:p15="http://schemas.microsoft.com/office/powerpoint/2012/main" xmlns="">
        <p15:guide id="1" orient="horz" pos="2400">
          <p15:clr>
            <a:srgbClr val="A4A3A4"/>
          </p15:clr>
        </p15:guide>
        <p15:guide id="2" pos="1994">
          <p15:clr>
            <a:srgbClr val="A4A3A4"/>
          </p15:clr>
        </p15:guide>
        <p15:guide id="3" orient="horz" pos="2609">
          <p15:clr>
            <a:srgbClr val="A4A3A4"/>
          </p15:clr>
        </p15:guide>
        <p15:guide id="4" pos="19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7584" autoAdjust="0"/>
  </p:normalViewPr>
  <p:slideViewPr>
    <p:cSldViewPr snapToGrid="0">
      <p:cViewPr>
        <p:scale>
          <a:sx n="100" d="100"/>
          <a:sy n="100" d="100"/>
        </p:scale>
        <p:origin x="-468" y="54"/>
      </p:cViewPr>
      <p:guideLst>
        <p:guide orient="horz" pos="1800"/>
        <p:guide pos="2880"/>
      </p:guideLst>
    </p:cSldViewPr>
  </p:slideViewPr>
  <p:notesTextViewPr>
    <p:cViewPr>
      <p:scale>
        <a:sx n="150" d="100"/>
        <a:sy n="150" d="100"/>
      </p:scale>
      <p:origin x="0" y="0"/>
    </p:cViewPr>
  </p:notesTextViewPr>
  <p:notesViewPr>
    <p:cSldViewPr snapToGrid="0">
      <p:cViewPr>
        <p:scale>
          <a:sx n="70" d="100"/>
          <a:sy n="70" d="100"/>
        </p:scale>
        <p:origin x="960" y="-1424"/>
      </p:cViewPr>
      <p:guideLst>
        <p:guide orient="horz" pos="2400"/>
        <p:guide orient="horz" pos="2609"/>
        <p:guide pos="1994"/>
        <p:guide pos="19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50475" cy="4970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56737" y="0"/>
            <a:ext cx="2950475" cy="497046"/>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422923" y="746125"/>
            <a:ext cx="5962800" cy="3727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154"/>
            <a:ext cx="2950475" cy="497046"/>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6711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5:notes"/>
          <p:cNvSpPr txBox="1">
            <a:spLocks noGrp="1"/>
          </p:cNvSpPr>
          <p:nvPr>
            <p:ph type="body" idx="1"/>
          </p:nvPr>
        </p:nvSpPr>
        <p:spPr>
          <a:xfrm>
            <a:off x="680879" y="4721940"/>
            <a:ext cx="5447030" cy="4473416"/>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Welcome, everybody. Nice to meet you. As Denis mentioned, I'm one of the product managers at Springer Nature, and I am specifically the product manager for the London-based identity team. I'm talking to you from London today.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So we provide authentication services to our websites, like nature.com or SpringerLink for example. And today I'm going to talk to you a little bit about the options to set up remote access for your researchers or students to Springer Nature websites, again, like SpringerLink or nature.com.</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18" name="Google Shape;518;p5: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9141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7f959311ca_0_79: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You can extend that IP authentication remotely by introducing a VPN or a proxy, and at some point during the user's discovery and access experience, they'll have to log in to that VPN or proxy to join the network so that when we see the IP that we're coming from, we authenticate them on the basis of the VPN or proxy server IPs.</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this is also quite a nice user experience for users, although we have certainly seen examples where users do get confused and this becomes a longer and more complicated experience, so we sometimes see users for example find a piece of content in their discovery service, like Google Scholar, they click through to it, they hit the paywall. They realize that they need to authenticate to their VPN or proxy. They might go back to their library discovery service and authenticate there and search for the article there again, and then using a proxy URL there come back through to the article on our site, and it can be a long and complicated journey. It partly depends on how familiar the patron, the researcher or student, is with this method.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86" name="Google Shape;586;g7f959311ca_0_79: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97198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7f959311ca_0_5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some of the pros are that it can be easy and low cost to set up. There are some great proxy products out there, for example OCLC's EZproxy is very popular in North America, although there are other options out there.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can provide you as the librarian or patron with information about how users within an institution are authenticating and accessing resources, which might be useful in terms of providing support to your patrons.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Many discovery services support what are sometimes called proxy URLs, so these are URLs that you can fit into the regular or the common discovery and access flow so that users can just click on the link that they're interested in and they might be prompted to authenticate, but they'll quickly get through to the piece of content.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IP is obviously very widely supported by publishers, including IPV at VPNs or proxy.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Some of the cons are, again, I said sometimes the user experience can be a bit painful but depending on the user and how they understand the flows.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There have been some concerns about VPNs or proxies being able to handle the traffic load, so the international library consortium, organization, issued a statement a few weeks ago expressing some concern that as students and researchers leave campus en masse that VPNs or proxies would be overloaded. We haven't heard or seen evidence of this yet, but that concern has been expressed.</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There's some concern depending on what area of the world you're in and how the internet is regulated there about the viability of using a VPN or a proxy. We've heard about some challenges in certain areas of the world based on how the internet is regulated.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it can be a vector for abuse, and what I mean by that  is, if somebody gets ahold of a researcher or student's credentials to log in to the VPN or proxy, either maliciously or because that researcher or student has shared it with that group, that user, that person can then get in and access the content, and it's worth noting that this is the principle by which organizations like Sci-Hub have accessed and scraped content from publisher site and accumulated a database of content.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99" name="Google Shape;599;g7f959311ca_0_5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4736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7f959311ca_0_6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If you want to get this set up, really you just need to first research and look into setting up a VPN or proxy. You just need to provide those VPN or proxy IPs to Springer Nature Online Services or your Licensing Manager and we'll get those configured on our side and then inform your patrons about the user experience works</a:t>
            </a:r>
            <a:r>
              <a:rPr lang="en-US" sz="1100" b="0" i="0" u="none" strike="noStrike" cap="none" dirty="0" smtClean="0">
                <a:solidFill>
                  <a:schemeClr val="dk1"/>
                </a:solidFill>
                <a:effectLst/>
                <a:latin typeface="Calibri"/>
                <a:ea typeface="Calibri"/>
                <a:cs typeface="Calibri"/>
                <a:sym typeface="Calibri"/>
              </a:rPr>
              <a:t>.</a:t>
            </a:r>
          </a:p>
          <a:p>
            <a:pPr marL="0" indent="0"/>
            <a:endParaRPr lang="en-US" sz="1100" b="0" i="0" u="none" strike="noStrike" cap="none" dirty="0" smtClean="0">
              <a:solidFill>
                <a:schemeClr val="dk1"/>
              </a:solidFill>
              <a:effectLst/>
              <a:latin typeface="Calibri"/>
              <a:ea typeface="Calibri"/>
              <a:cs typeface="Calibri"/>
              <a:sym typeface="Calibri"/>
            </a:endParaRP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tLang="ja-JP" dirty="0" smtClean="0"/>
              <a:t>Okay, so that's VPNs and proxies. Very popular. They are certainly actually the most popular remote authentication method. </a:t>
            </a:r>
            <a:endParaRPr lang="en-CA" altLang="ja-JP" dirty="0" smtClean="0"/>
          </a:p>
          <a:p>
            <a:pPr marL="0" indent="0"/>
            <a:endParaRPr lang="en-CA" sz="1100" b="0" i="0" u="none" strike="noStrike" cap="none" dirty="0">
              <a:solidFill>
                <a:schemeClr val="dk1"/>
              </a:solidFill>
              <a:effectLst/>
              <a:latin typeface="Calibri"/>
              <a:ea typeface="Calibri"/>
              <a:cs typeface="Calibri"/>
              <a:sym typeface="Calibri"/>
            </a:endParaRPr>
          </a:p>
          <a:p>
            <a:pPr marL="0" indent="0"/>
            <a:endParaRPr lang="en-CA" sz="1100" b="0" i="0" u="none" strike="noStrike" cap="none" dirty="0">
              <a:solidFill>
                <a:schemeClr val="dk1"/>
              </a:solidFill>
              <a:effectLst/>
              <a:latin typeface="Calibri"/>
              <a:ea typeface="Calibri"/>
              <a:cs typeface="Calibri"/>
              <a:sym typeface="Calibri"/>
            </a:endParaRPr>
          </a:p>
        </p:txBody>
      </p:sp>
      <p:sp>
        <p:nvSpPr>
          <p:cNvPr id="609" name="Google Shape;609;g7f959311ca_0_6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3847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7f959311ca_0_10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dirty="0" smtClean="0"/>
              <a:t>Next</a:t>
            </a:r>
            <a:r>
              <a:rPr lang="en-US" dirty="0"/>
              <a:t>, what I call a federated access, and I just wanted to try and clarify some of the terminology here. </a:t>
            </a:r>
          </a:p>
          <a:p>
            <a:pPr marL="0" indent="0"/>
            <a:endParaRPr lang="en-US" dirty="0"/>
          </a:p>
          <a:p>
            <a:pPr marL="0" indent="0"/>
            <a:r>
              <a:rPr lang="en-US" dirty="0"/>
              <a:t>So federated accesses is sometimes more broadly called single sign-on, and single sign-on is a broader term for using a single credential to log in to multiple systems and websites. Federated access is the more precise term for what we're talking about here. </a:t>
            </a:r>
          </a:p>
          <a:p>
            <a:pPr marL="0" indent="0"/>
            <a:endParaRPr lang="en-US" dirty="0"/>
          </a:p>
          <a:p>
            <a:pPr marL="0" indent="0"/>
            <a:r>
              <a:rPr lang="en-US" dirty="0"/>
              <a:t>So federated access is a form of single sign-on that allows users to use a single credential to authenticate across multiple enterprises' systems and websites, so that for example is using your university credential to log in to SpringerLink and Elsevier ScienceDirect or Wiley Online or Taylor &amp; Francis Online, etcetera, so you have one credential to again authentic across multiple enterprises' systems and websites. And then I think that that's the best term for this authentication method. </a:t>
            </a:r>
            <a:endParaRPr lang="en-CA" dirty="0"/>
          </a:p>
          <a:p>
            <a:pPr marL="0" indent="0"/>
            <a:r>
              <a:rPr lang="en-US" dirty="0"/>
              <a:t> </a:t>
            </a:r>
            <a:endParaRPr lang="en-CA" dirty="0"/>
          </a:p>
          <a:p>
            <a:pPr marL="0" indent="0"/>
            <a:r>
              <a:rPr lang="en-US" dirty="0"/>
              <a:t>Some people call it Shibboleth and OpenAthens, so Shibboleth and Athens are softwares that sort of enable the federated access method, and OpenAthens is an organization that also operates as a non-country federation. I'll talk about federations in a moment. This term is quite commonly used for federated access. </a:t>
            </a:r>
            <a:r>
              <a:rPr lang="en-CA" dirty="0"/>
              <a:t> </a:t>
            </a:r>
            <a:r>
              <a:rPr lang="en-US" dirty="0"/>
              <a:t>I don't fully actually know the historical reasons for why that's the case, but you often see on publishers' websites or in conversations about this method that it is referred to the Shibboleth and OpenAthens. </a:t>
            </a:r>
            <a:endParaRPr lang="en-CA" dirty="0"/>
          </a:p>
          <a:p>
            <a:pPr marL="0" indent="0"/>
            <a:r>
              <a:rPr lang="en-US" dirty="0"/>
              <a:t> </a:t>
            </a:r>
            <a:endParaRPr lang="en-CA" dirty="0"/>
          </a:p>
          <a:p>
            <a:pPr marL="0" indent="0"/>
            <a:r>
              <a:rPr lang="en-US" dirty="0"/>
              <a:t>Sometimes, and rarely less, so-called SAML-based authentication, so this is more of a technical term, federated access, so the message that we send from our systems to your systems when we're authenticating the user, to the institutions' systems owner authenticating the user, are in a language called Secure Assertion Markup Language, and that's where the SAML part comes from.</a:t>
            </a:r>
            <a:endParaRPr lang="en-CA" dirty="0"/>
          </a:p>
          <a:p>
            <a:pPr marL="0" indent="0"/>
            <a:r>
              <a:rPr lang="en-US" dirty="0"/>
              <a:t> </a:t>
            </a:r>
            <a:endParaRPr lang="en-CA" dirty="0"/>
          </a:p>
          <a:p>
            <a:pPr marL="0" indent="0"/>
            <a:r>
              <a:rPr lang="en-US" dirty="0"/>
              <a:t>And then we have federations, so these are often country-level organizations and they've been formed. For this method to work, there needs to be an exchange of data, metadata specifically, between the publisher and an institution so that our systems can talk to each other for the authentication method to work. And so these country-level organizations, federations, have formed to facilitate that exchange so that every publisher and university or corporation doesn't have to do it on a one-to-one level. When I say corporation, it tends to be academic institutions that have joined and form these federations </a:t>
            </a:r>
            <a:endParaRPr lang="en-CA" dirty="0"/>
          </a:p>
          <a:p>
            <a:pPr marL="0" indent="0"/>
            <a:r>
              <a:rPr lang="en-US" dirty="0"/>
              <a:t> </a:t>
            </a:r>
            <a:endParaRPr lang="en-CA" dirty="0"/>
          </a:p>
          <a:p>
            <a:pPr marL="0" indent="0"/>
            <a:r>
              <a:rPr lang="en-US" dirty="0"/>
              <a:t>There is a broader group called EduGAIN, which is sort of the global federation. Springer Nature is a member of a number of country-level federations but we also send our metadata on to EduGAIN and we ingest the metadata from EduGAIN, so if your institution is a member of a federation and you send your metadata on to EduGAIN, we will already have it in our system, and hopefully through your federation you'll have our metadata in your system so all of that exchange has already occurred to enable this method.</a:t>
            </a:r>
            <a:endParaRPr lang="en-CA" dirty="0"/>
          </a:p>
          <a:p>
            <a:pPr marL="0" indent="0"/>
            <a:endParaRPr dirty="0"/>
          </a:p>
        </p:txBody>
      </p:sp>
      <p:sp>
        <p:nvSpPr>
          <p:cNvPr id="615" name="Google Shape;615;g7f959311ca_0_10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8734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7f959311ca_0_9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dirty="0"/>
              <a:t>The experience for federated access can be a longer one is the truth. So often a researcher will find a piece of content. They'll go through the article and hit a paywall. They'll initiate the federated access experience. They'll find their institution. This is the point at which we bounce the user out to the institution's login screen, and we send that SAML-based message to say, hi, I've got this user who wants to log in – can you confirm that they're a member of the institution? And then the user puts in their credentials, and we get a SAML-based message back from your identity provider saying, yes, this person is a member of our institution. Go ahead and authenticate them to access our subscriptions. And they come back through to this content. </a:t>
            </a:r>
          </a:p>
          <a:p>
            <a:pPr marL="0" indent="0"/>
            <a:endParaRPr lang="en-US" dirty="0"/>
          </a:p>
          <a:p>
            <a:pPr marL="0" indent="0"/>
            <a:r>
              <a:rPr lang="en-US" dirty="0"/>
              <a:t>There are efforts to make this experience better, and I'll talk about those very briefly, but this is the sort of standard experience that is out there across publisher sites. </a:t>
            </a:r>
            <a:endParaRPr lang="en-CA" dirty="0"/>
          </a:p>
          <a:p>
            <a:pPr marL="0" lvl="0" indent="0" algn="l" rtl="0">
              <a:spcBef>
                <a:spcPts val="0"/>
              </a:spcBef>
              <a:spcAft>
                <a:spcPts val="0"/>
              </a:spcAft>
              <a:buNone/>
            </a:pPr>
            <a:endParaRPr lang="en-CA" dirty="0"/>
          </a:p>
          <a:p>
            <a:pPr marL="0" lvl="0" indent="0" algn="l" rtl="0">
              <a:spcBef>
                <a:spcPts val="0"/>
              </a:spcBef>
              <a:spcAft>
                <a:spcPts val="0"/>
              </a:spcAft>
              <a:buNone/>
            </a:pPr>
            <a:endParaRPr dirty="0"/>
          </a:p>
        </p:txBody>
      </p:sp>
      <p:sp>
        <p:nvSpPr>
          <p:cNvPr id="621" name="Google Shape;621;g7f959311ca_0_9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8180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g7f959311ca_0_136: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dirty="0"/>
              <a:t>So the pros and cons. </a:t>
            </a:r>
          </a:p>
          <a:p>
            <a:pPr marL="0" indent="0"/>
            <a:endParaRPr lang="en-US" dirty="0"/>
          </a:p>
          <a:p>
            <a:pPr marL="0" indent="0"/>
            <a:r>
              <a:rPr lang="en-US" dirty="0"/>
              <a:t>So the pros are that it's widely supported by publishers. And user experience is improving. And again, I'll talk about that in a moment. </a:t>
            </a:r>
            <a:endParaRPr lang="en-CA" dirty="0"/>
          </a:p>
          <a:p>
            <a:pPr marL="0" indent="0"/>
            <a:r>
              <a:rPr lang="en-US" dirty="0"/>
              <a:t> </a:t>
            </a:r>
            <a:endParaRPr lang="en-CA" dirty="0"/>
          </a:p>
          <a:p>
            <a:pPr marL="0" indent="0"/>
            <a:r>
              <a:rPr lang="en-US" dirty="0"/>
              <a:t>Some of the cons are that the existing user experience across many publisher sites can be painful, although in some cases it can be better than a VPN or a proxy in that it fits into those discovery and access flows where the user clicks on an article and they come through and they just want to continue through that route to authenticate. They don't want to go out to authenticate to a proxy or authenticate to a VPN at that point.</a:t>
            </a:r>
          </a:p>
          <a:p>
            <a:pPr marL="0" indent="0"/>
            <a:endParaRPr lang="en-US" dirty="0"/>
          </a:p>
          <a:p>
            <a:pPr marL="0" indent="0"/>
            <a:r>
              <a:rPr lang="en-US" dirty="0"/>
              <a:t>The set-up can be technical and painful and may involve your IT department. It doesn't always have to be. If it's the case that through a federation we've already exchanged metadata, it might just be a case of you getting in touch with us to say, hi, I would like this enabled and here's what we call the entity ID, so the identifier that represents your identity provider, and then it's just a very simple configuration on our side to make it work.</a:t>
            </a:r>
            <a:endParaRPr lang="en-CA" dirty="0"/>
          </a:p>
          <a:p>
            <a:pPr marL="0" indent="0"/>
            <a:r>
              <a:rPr lang="en-US" dirty="0"/>
              <a:t> </a:t>
            </a:r>
            <a:endParaRPr lang="en-CA" dirty="0"/>
          </a:p>
          <a:p>
            <a:pPr marL="0" indent="0"/>
            <a:r>
              <a:rPr lang="en-US" dirty="0"/>
              <a:t>It can also be a vector for abuse if somebody gets ahold of credentials to log in via this method. </a:t>
            </a:r>
            <a:endParaRPr lang="en-CA" dirty="0"/>
          </a:p>
          <a:p>
            <a:pPr marL="0" indent="0"/>
            <a:r>
              <a:rPr lang="en-US" dirty="0"/>
              <a:t> </a:t>
            </a:r>
            <a:endParaRPr lang="en-CA" dirty="0"/>
          </a:p>
          <a:p>
            <a:pPr marL="0" indent="0"/>
            <a:r>
              <a:rPr lang="en-US" dirty="0"/>
              <a:t>There have also been user privacy concerns around this method because in that message that you send back from your identity provider to us, you can include individual details in that message. I should say that whether you send those details back or not is within the control of the institution. We don't request those details, and if you do send them through to us, we throw them away. We only use federated access for institutional authentication currently.</a:t>
            </a:r>
            <a:endParaRPr lang="en-CA" dirty="0"/>
          </a:p>
          <a:p>
            <a:pPr marL="0" indent="0"/>
            <a:endParaRPr lang="en-CA" dirty="0"/>
          </a:p>
          <a:p>
            <a:pPr marL="0" lvl="0" indent="0" algn="l" rtl="0">
              <a:spcBef>
                <a:spcPts val="0"/>
              </a:spcBef>
              <a:spcAft>
                <a:spcPts val="0"/>
              </a:spcAft>
              <a:buNone/>
            </a:pPr>
            <a:endParaRPr dirty="0"/>
          </a:p>
        </p:txBody>
      </p:sp>
      <p:sp>
        <p:nvSpPr>
          <p:cNvPr id="637" name="Google Shape;637;g7f959311ca_0_136: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5970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7f959311ca_0_152: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dirty="0"/>
              <a:t>Just very briefly, it's worth mentioning – and you may be familiar with these terms and these organizations – there was a group called Resource Access in the 21st Century, an industry group, RA21, that was set up a couple of years ago to really find a way to ease remote access to researchers, and they issued a set of recommendations that called for a more consistent experience of federated access across publisher sites and a persistence of the users' institutional selection across publishers' sites to improve the experience of federated access for users. They issued some recommendations last year. That group is now closed and done. </a:t>
            </a:r>
            <a:endParaRPr lang="en-CA" dirty="0"/>
          </a:p>
          <a:p>
            <a:pPr marL="0" indent="0"/>
            <a:r>
              <a:rPr lang="en-US" dirty="0"/>
              <a:t> </a:t>
            </a:r>
            <a:endParaRPr lang="en-CA" dirty="0"/>
          </a:p>
          <a:p>
            <a:pPr marL="0" indent="0"/>
            <a:r>
              <a:rPr lang="en-US" dirty="0"/>
              <a:t>And there's a new group called SeamlessAccess, who have been charged with building the services that support this new recommended experience.</a:t>
            </a:r>
            <a:endParaRPr dirty="0"/>
          </a:p>
        </p:txBody>
      </p:sp>
      <p:sp>
        <p:nvSpPr>
          <p:cNvPr id="647" name="Google Shape;647;g7f959311ca_0_15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4044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7f959311ca_0_159:notes"/>
          <p:cNvSpPr>
            <a:spLocks noGrp="1" noRot="1" noChangeAspect="1"/>
          </p:cNvSpPr>
          <p:nvPr>
            <p:ph type="sldImg" idx="2"/>
          </p:nvPr>
        </p:nvSpPr>
        <p:spPr>
          <a:xfrm>
            <a:off x="423863" y="747713"/>
            <a:ext cx="5961062" cy="37258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3" name="Google Shape;653;g7f959311ca_0_159:notes"/>
          <p:cNvSpPr txBox="1">
            <a:spLocks noGrp="1"/>
          </p:cNvSpPr>
          <p:nvPr>
            <p:ph type="body" idx="1"/>
          </p:nvPr>
        </p:nvSpPr>
        <p:spPr>
          <a:xfrm>
            <a:off x="680877" y="4721939"/>
            <a:ext cx="5446800" cy="4473600"/>
          </a:xfrm>
          <a:prstGeom prst="rect">
            <a:avLst/>
          </a:prstGeom>
          <a:noFill/>
          <a:ln>
            <a:noFill/>
          </a:ln>
        </p:spPr>
        <p:txBody>
          <a:bodyPr spcFirstLastPara="1" wrap="square" lIns="91425" tIns="45700" rIns="91425" bIns="45700" anchor="t" anchorCtr="0">
            <a:noAutofit/>
          </a:bodyPr>
          <a:lstStyle/>
          <a:p>
            <a:pPr marL="0" lvl="0" indent="0"/>
            <a:r>
              <a:rPr lang="en-US" dirty="0"/>
              <a:t>And it's worth noting that Springer Nature is the first publisher to roll out the SeamlessAccess experience across one of their websites. We did this on nature.com in November of last year. If you go to nature.com right now, you'll see the recommended call to action, and if you're not authenticated already, you'll see the recommended call to action on the top right of an article page to access through your institution. And when a user goes through that process once, so it's the same federated access journey where they select their institution, we bounce them out and they put in their credentials. </a:t>
            </a:r>
          </a:p>
        </p:txBody>
      </p:sp>
      <p:sp>
        <p:nvSpPr>
          <p:cNvPr id="654" name="Google Shape;654;g7f959311ca_0_159:notes"/>
          <p:cNvSpPr txBox="1">
            <a:spLocks noGrp="1"/>
          </p:cNvSpPr>
          <p:nvPr>
            <p:ph type="sldNum" idx="12"/>
          </p:nvPr>
        </p:nvSpPr>
        <p:spPr>
          <a:xfrm>
            <a:off x="3856730" y="9442154"/>
            <a:ext cx="2950500" cy="4968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16</a:t>
            </a:fld>
            <a:endParaRPr sz="12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74044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7f959311ca_0_167:notes"/>
          <p:cNvSpPr txBox="1">
            <a:spLocks noGrp="1"/>
          </p:cNvSpPr>
          <p:nvPr>
            <p:ph type="body" idx="1"/>
          </p:nvPr>
        </p:nvSpPr>
        <p:spPr>
          <a:xfrm>
            <a:off x="680878" y="4784070"/>
            <a:ext cx="5446800" cy="3914400"/>
          </a:xfrm>
          <a:prstGeom prst="rect">
            <a:avLst/>
          </a:prstGeom>
        </p:spPr>
        <p:txBody>
          <a:bodyPr spcFirstLastPara="1" wrap="square" lIns="93275" tIns="93275" rIns="93275" bIns="93275" anchor="t" anchorCtr="0">
            <a:noAutofit/>
          </a:bodyPr>
          <a:lstStyle/>
          <a:p>
            <a:pPr marL="0" indent="0"/>
            <a:r>
              <a:rPr lang="en-US" dirty="0"/>
              <a:t>We store their institutional selection in their local browser storage, in their browser, so if they go away and come back to our website, we're able to remember what institution they selected, and if they still have an active authentication session with their institutional identity provider, they just have one-click access then. So they just click on this button, we do the conversation with the identity provider in the background, and the page reloads and the user can access the PDF. If the user session is expired – and how long the user session lasts for is dependent upon your institution's identity provider, it can be hours, it can be weeks – if the user session is expired, then the user has to put in their institutional credentials with their institution again to authenticate. It's another small step but it's still a shorter and easier journey. And the idea is that this persists across other publishers' sites as they roll out this new experience of federated access. </a:t>
            </a:r>
            <a:endParaRPr lang="en-CA" dirty="0"/>
          </a:p>
          <a:p>
            <a:pPr marL="0" indent="0"/>
            <a:r>
              <a:rPr lang="en-US" dirty="0"/>
              <a:t> </a:t>
            </a:r>
            <a:endParaRPr lang="en-CA" dirty="0"/>
          </a:p>
          <a:p>
            <a:pPr marL="0" indent="0"/>
            <a:r>
              <a:rPr lang="en-US" dirty="0"/>
              <a:t>So the ACS is the second publisher. The American Chemical Society is the second publisher to have implemented this. They just did this last month, and so now if you go through the experience either on the ACS's website or on nature.com, then your institutional selection is stored in your browser and you have the use of authentication via federated access across our sites. Other publishers are working on implementing this as well. </a:t>
            </a:r>
          </a:p>
        </p:txBody>
      </p:sp>
      <p:sp>
        <p:nvSpPr>
          <p:cNvPr id="661" name="Google Shape;661;g7f959311ca_0_167:notes"/>
          <p:cNvSpPr>
            <a:spLocks noGrp="1" noRot="1" noChangeAspect="1"/>
          </p:cNvSpPr>
          <p:nvPr>
            <p:ph type="sldImg" idx="2"/>
          </p:nvPr>
        </p:nvSpPr>
        <p:spPr>
          <a:xfrm>
            <a:off x="722313" y="1243013"/>
            <a:ext cx="5364162" cy="33543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1713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7f959311ca_0_14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how do you get it set up?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the best thing to do is check that you have an identity provider that supports SAML-based authentication; most do.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You can contact Springer Nature Online Services or your Licensing Manager to request enablement. If you can provide the entity ID, which is often a URL and it often has the word Shibboleth in it or a URI with Shibboleth in it, if you’re able to provide that to us as well, that's useful and that will help us to set up the configuration on our side. Or you might be a member of OpenAthens and you might have an OpenAthens ID, a string of numbers, and if you could provide that as well, please.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If you're a member of a federation, then it's possible that we just need to do a configuration on our side and it will be set up very quickly. If you are not or not a member of a mutual federation, it's possible that we might have to exchange metadata with you and we can walk you through that process, but in many cases, that's not going to be necessary</a:t>
            </a:r>
            <a:r>
              <a:rPr lang="en-US" sz="1100" b="0" i="0" u="none" strike="noStrike" cap="none" dirty="0" smtClean="0">
                <a:solidFill>
                  <a:schemeClr val="dk1"/>
                </a:solidFill>
                <a:effectLst/>
                <a:latin typeface="Calibri"/>
                <a:ea typeface="Calibri"/>
                <a:cs typeface="Calibri"/>
                <a:sym typeface="Calibri"/>
              </a:rPr>
              <a:t>.</a:t>
            </a:r>
          </a:p>
          <a:p>
            <a:pPr marL="0" indent="0"/>
            <a:endParaRPr lang="en-US" sz="1100" b="0" i="0" u="none" strike="noStrike" cap="none" dirty="0" smtClean="0">
              <a:solidFill>
                <a:schemeClr val="dk1"/>
              </a:solidFill>
              <a:effectLst/>
              <a:latin typeface="Calibri"/>
              <a:ea typeface="Calibri"/>
              <a:cs typeface="Calibri"/>
              <a:sym typeface="Calibri"/>
            </a:endParaRP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tLang="ja-JP" sz="1100" b="0" i="0" u="none" strike="noStrike" cap="none" dirty="0" smtClean="0">
                <a:solidFill>
                  <a:schemeClr val="dk1"/>
                </a:solidFill>
                <a:effectLst/>
                <a:latin typeface="Calibri"/>
                <a:ea typeface="Calibri"/>
                <a:cs typeface="Calibri"/>
                <a:sym typeface="Calibri"/>
              </a:rPr>
              <a:t>Okay, so that's federated access, so that's number two. Those are the two big ones I should say, so those are the two most popular remote access methods. </a:t>
            </a:r>
            <a:endParaRPr lang="en-CA" altLang="ja-JP" sz="1100" b="0" i="0" u="none" strike="noStrike" cap="none" dirty="0" smtClean="0">
              <a:solidFill>
                <a:schemeClr val="dk1"/>
              </a:solidFill>
              <a:effectLst/>
              <a:latin typeface="Calibri"/>
              <a:ea typeface="Calibri"/>
              <a:cs typeface="Calibri"/>
              <a:sym typeface="Calibri"/>
            </a:endParaRPr>
          </a:p>
          <a:p>
            <a:pPr marL="0" indent="0"/>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669" name="Google Shape;669;g7f959311ca_0_14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8350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7f959311ca_0_10: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I have an agenda here.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To begin with, I'll talk to you a little bit about what I mean by remote access and I'll talk about why it's an urgent topic right now, which may be very obvious to many of you. I'll talk about what remote access options we offer, so I’ll, at a very high level, talk about how each option works from a user experience and a technical perspective. I'll tell you what I think are the pros and cons of each option and provide a recommendation about it, so the circumstances in which I think it's a good idea to enable each option. And then I'll talk to you about how you actually go about enabling each of the options.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After that, I'll get on to talking about a couple of recent developments that we've put in place over the last few weeks to ease remote access for researchers and students in the current circumstances, one that we're calling persisted authentication and another that's called Google Scholar Universal CASA, and again, I'll talk you through what those are and how they work.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then I'll finally end by talking about what we're planning to do next to further ease remote access.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As Denis said, if you have any questions or even if you have differing opinions, please type them in and express them, and I'm happy to respond to those as we progress through the webinar.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30" name="Google Shape;530;g7f959311ca_0_10: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6453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7f959311ca_0_28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smtClean="0">
                <a:solidFill>
                  <a:schemeClr val="dk1"/>
                </a:solidFill>
                <a:effectLst/>
                <a:latin typeface="Calibri"/>
                <a:ea typeface="Calibri"/>
                <a:cs typeface="Calibri"/>
                <a:sym typeface="Calibri"/>
              </a:rPr>
              <a:t>These </a:t>
            </a:r>
            <a:r>
              <a:rPr lang="en-US" sz="1100" b="0" i="0" u="none" strike="noStrike" cap="none" dirty="0">
                <a:solidFill>
                  <a:schemeClr val="dk1"/>
                </a:solidFill>
                <a:effectLst/>
                <a:latin typeface="Calibri"/>
                <a:ea typeface="Calibri"/>
                <a:cs typeface="Calibri"/>
                <a:sym typeface="Calibri"/>
              </a:rPr>
              <a:t>next ones, at least the next few I'm going to talk about, are really options that are there for different types of organizations, but I think they're better as secondary fallback options if VPN or proxy or federated access doesn't work for your institution or organization for some reason.</a:t>
            </a:r>
            <a:endParaRPr lang="en-CA" sz="1100" b="0" i="0" u="none" strike="noStrike" cap="none" dirty="0">
              <a:solidFill>
                <a:schemeClr val="dk1"/>
              </a:solidFill>
              <a:effectLst/>
              <a:latin typeface="Calibri"/>
              <a:ea typeface="Calibri"/>
              <a:cs typeface="Calibri"/>
              <a:sym typeface="Calibri"/>
            </a:endParaRPr>
          </a:p>
          <a:p>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this is what we call referrer access.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this is an authentication method that's often used by learned societies who we co-publish journals with, and the idea is that a member of that society or whatever institution or organization that might be has to go to an organizational website, as in this case I've got the British Dental Association here. They've got to go to that organization's website. They have to log in to that website to start with, and within that website there has to be a members only webpage, so a page that's only available to members who have logged in to the organization's website. And then surfaced on that page have to be links through to our website or journals on our website, and when a user clicks on one of those, the user comes through with their referrer URL so we know what webpage the user has come from, and on the basis of the user coming from this members only webpage, we authenticate them as a member of that institution and we grant them access to that institution's subscriptions.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this isn't very widely used by academic institutions or corporations as a method of access. Again, it's primarily used by societies.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675" name="Google Shape;675;g7f959311ca_0_28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3880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7f959311ca_0_298: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I'll just go into the pros and cons, and to be honest, I don't have many pros to talk about with referrer access. I think it's best just to have it as a fallback option if VPNs or proxies or federated access don't work for you. The reason it's not great as a broader remote access method is that it doesn't fit very well into the normal discovery and access journey, so you can imagine that it will be painful for this researcher to find their piece of content, go through to our website, and then have to go back to their organization's website, log in, hit to the members only page, click on the link, search again for the piece of content. It's a painful experience.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Set-up can be painful. You've got to set up a website that has individual authentication on it and that members only page.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doesn't necessarily scale very well to multiple publishers either, so if you subscribe to multiple publishers, you have a massive list of website or journal links on that members only page that users have to search through, to click through. Two, it can be very painful for them.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again, it can be a vector for abuse. It's possible to fake over for a URL.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again, really just a fallback option but good to know it's there if one of the primary options doesn't work for you.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691" name="Google Shape;691;g7f959311ca_0_298: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1633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g7f959311ca_0_308: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If you want to set it up, it requires building a website with individual authentication for patrons and a members only area with a link to our website, and then you can provide the URL for the members only page to Springer Nature Online Services or your Licensing Manager with a request to enable it.</a:t>
            </a:r>
            <a:endParaRPr dirty="0"/>
          </a:p>
        </p:txBody>
      </p:sp>
      <p:sp>
        <p:nvSpPr>
          <p:cNvPr id="701" name="Google Shape;701;g7f959311ca_0_308: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8811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7f959311ca_0_313: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Okay, associated user.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this one is only available for SpringerLink and our database products, SpringerMaterials, </a:t>
            </a:r>
            <a:r>
              <a:rPr lang="en-US" sz="1100" b="0" i="0" u="none" strike="noStrike" cap="none" dirty="0" err="1" smtClean="0">
                <a:solidFill>
                  <a:schemeClr val="dk1"/>
                </a:solidFill>
                <a:effectLst/>
                <a:latin typeface="Calibri"/>
                <a:ea typeface="Calibri"/>
                <a:cs typeface="Calibri"/>
                <a:sym typeface="Calibri"/>
              </a:rPr>
              <a:t>AdisInsight</a:t>
            </a:r>
            <a:r>
              <a:rPr lang="en-US" sz="1100" b="0" i="0" u="none" strike="noStrike" cap="none" dirty="0">
                <a:solidFill>
                  <a:schemeClr val="dk1"/>
                </a:solidFill>
                <a:effectLst/>
                <a:latin typeface="Calibri"/>
                <a:ea typeface="Calibri"/>
                <a:cs typeface="Calibri"/>
                <a:sym typeface="Calibri"/>
              </a:rPr>
              <a:t>, Nano. The idea here is that an individual researcher can come and register on SpringerLink for example, and when they register, we will create a connection between their individual profile on SpringerLink and their institution so that when they're individually logged in, they can then access their institutional subscriptions. And we facilitate this in a couple of ways.</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there's a method called auto-association so that if the researcher registers while they're within their institutions, connected to their institution's network and within their institution's IP ranges, then we will create the association if the institution has enabled auto-association.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Or you can do it by invitation as well, so within the Springer Nature librarian portal, you can turn on and off auto-association, but you can also put in researchers' or students' emails. If the researcher or student is already registered on SpringerLink or as a Springer user, then the association will just be set up. If not, then it will trigger out an email asking that person to come and register and then we'll create an association when they register.</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707" name="Google Shape;707;g7f959311ca_0_313: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8029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7f959311ca_0_329: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I think the pros, I think this is really an authentication that works best if you have quite a small base of users, a small base of patrons, and they are infrequently changing so you don't have lots of people coming and going from your institution or organization and you don't subscribe to too many publishers' websites, and I'll explain why I think it works best in those situations.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One reason is that it can create significant administration to manage all of those associations, so the default duration for those associations is 10 years, so it's a very long time, and if you have a large organization and you have lots of people coming and going, to have to come into the Springer Nature librarian portal to add and remove associations as people come and go from your organization can be very painful. It's not something that you can sort of configure the duration for it at a group level in any kind of way, but even if that was possible, it still creates quite a lot of administrative overhead.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if you were to introduce this method broadly across your organization because you subscribe to many publishers' websites, and so you set it up for many publishers' websites where it's offered, then you also have to administer all of those associations across multiple publishers' websites, and your patrons have to register on each of those websites as well and individually log in to each of those websites. So at scale it can become a very painful experience for both librarians and researchers.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It's also not massively widely offered by publishers, so if you're looking for a consistent method to roll out to all of your patrons, this might not be one that fits the bill.</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718" name="Google Shape;718;g7f959311ca_0_329: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21955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7f959311ca_0_338: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If you want to set it up, it's best to go to the Springer Nature Librarian Administration Portal. You can either switch on auto-enablement there if it isn't already or you can invite users to associate either one by one or I think there's a bulk upload email address mechanism as well, although it does have a limit on the number that you can upload at once. </a:t>
            </a:r>
            <a:endParaRPr dirty="0"/>
          </a:p>
        </p:txBody>
      </p:sp>
      <p:sp>
        <p:nvSpPr>
          <p:cNvPr id="728" name="Google Shape;728;g7f959311ca_0_338: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5051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7f959311ca_0_369: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smtClean="0">
                <a:solidFill>
                  <a:schemeClr val="dk1"/>
                </a:solidFill>
                <a:effectLst/>
                <a:latin typeface="Calibri"/>
                <a:ea typeface="Calibri"/>
                <a:cs typeface="Calibri"/>
                <a:sym typeface="Calibri"/>
              </a:rPr>
              <a:t>So </a:t>
            </a:r>
            <a:r>
              <a:rPr lang="en-US" sz="1100" b="0" i="0" u="none" strike="noStrike" cap="none" dirty="0">
                <a:solidFill>
                  <a:schemeClr val="dk1"/>
                </a:solidFill>
                <a:effectLst/>
                <a:latin typeface="Calibri"/>
                <a:ea typeface="Calibri"/>
                <a:cs typeface="Calibri"/>
                <a:sym typeface="Calibri"/>
              </a:rPr>
              <a:t>I've got two more to talk through. Token URL Access and then Google Scholar CASA, and then I'll get on to some of the new things that we've built recently.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Token URL Access, this is available only for Nature and Scientific American. This is a method in which a researcher has to navigate to what we call a MagicWord login page. It's a unique URL for your institution. And then they have to put it in a specific password, a word, a magic word as we term it, that you have set up, and once they've done so, we bring them through authenticated to nature.com or Scientific American.</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does have a concurrency limit on it, so you can only have a certain number of users logged in in this way, so that might be 10 or 20 or 30 users, depending on the size of your institution.</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734" name="Google Shape;734;g7f959311ca_0_369: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8412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7f959311ca_0_382: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The pros are that it's quite simple to set up. All you need to do is ask us to enable it and provide us with your preferred magic word or shared password and also make a suggestion about, based on the size of your user base, what the right concurrency limit would be.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The cons of it,  it doesn't fit well into the normal discovery and access journey. </a:t>
            </a:r>
          </a:p>
          <a:p>
            <a:pPr marL="0" indent="0"/>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smtClean="0">
                <a:solidFill>
                  <a:schemeClr val="dk1"/>
                </a:solidFill>
                <a:effectLst/>
                <a:latin typeface="Calibri"/>
                <a:ea typeface="Calibri"/>
                <a:cs typeface="Calibri"/>
                <a:sym typeface="Calibri"/>
              </a:rPr>
              <a:t>So </a:t>
            </a:r>
            <a:r>
              <a:rPr lang="en-US" sz="1100" b="0" i="0" u="none" strike="noStrike" cap="none" dirty="0">
                <a:solidFill>
                  <a:schemeClr val="dk1"/>
                </a:solidFill>
                <a:effectLst/>
                <a:latin typeface="Calibri"/>
                <a:ea typeface="Calibri"/>
                <a:cs typeface="Calibri"/>
                <a:sym typeface="Calibri"/>
              </a:rPr>
              <a:t>again, if a user, if a researcher or a student is searching for a piece of content and they've found something in Google Scholar or online and they click through to our website, then they'll be denied access and they've got to go back to the unique URL and put in the password there and then come back to the site and search for the article again and come through that way. </a:t>
            </a:r>
          </a:p>
          <a:p>
            <a:pPr marL="0" indent="0"/>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is also a very popular vector for abuse, so we often find people sharing the URL and password combination online…</a:t>
            </a:r>
            <a:endParaRPr lang="en-CA"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then inevitably that will then influence your usage reports and you can very quickly hit the concurrency limit so that people who are actually members of your institution can't get in via this method to authenticate.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Again, along with referrer and associated user, I think these methods often fit sort of smaller organizations in which a VPN or proxy or a federated access isn't an option for some reason and they're more of a fallback option, so we often use Token URL Access for maybe some smaller corporations or also for high schools for example. </a:t>
            </a:r>
            <a:endParaRPr lang="en-CA"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100" b="0" i="0" u="none" strike="noStrike" cap="none" dirty="0">
              <a:solidFill>
                <a:schemeClr val="dk1"/>
              </a:solidFill>
              <a:effectLst/>
              <a:latin typeface="Calibri"/>
              <a:ea typeface="Calibri"/>
              <a:cs typeface="Calibri"/>
              <a:sym typeface="Calibri"/>
            </a:endParaRPr>
          </a:p>
          <a:p>
            <a:pPr marL="0" indent="0"/>
            <a:endParaRPr lang="en-US" sz="1100" b="0" i="0" u="none" strike="noStrike" cap="none" dirty="0">
              <a:solidFill>
                <a:schemeClr val="dk1"/>
              </a:solidFill>
              <a:effectLst/>
              <a:latin typeface="Calibri"/>
              <a:ea typeface="Calibri"/>
              <a:cs typeface="Calibri"/>
              <a:sym typeface="Calibri"/>
            </a:endParaRPr>
          </a:p>
        </p:txBody>
      </p:sp>
      <p:sp>
        <p:nvSpPr>
          <p:cNvPr id="746" name="Google Shape;746;g7f959311ca_0_38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09955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7f959311ca_0_39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Again, if you want to set it up, I just described it, but you can send a request to Online Services or your Licensing Manager with your magic word and a proposed concurrency limit, and we can work on getting that set up for you. But again, I'd only recommend those last three methods as backups if the first two aren't possible for some reason.</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756" name="Google Shape;756;g7f959311ca_0_39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8474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0"/>
        <p:cNvGrpSpPr/>
        <p:nvPr/>
      </p:nvGrpSpPr>
      <p:grpSpPr>
        <a:xfrm>
          <a:off x="0" y="0"/>
          <a:ext cx="0" cy="0"/>
          <a:chOff x="0" y="0"/>
          <a:chExt cx="0" cy="0"/>
        </a:xfrm>
      </p:grpSpPr>
      <p:sp>
        <p:nvSpPr>
          <p:cNvPr id="761" name="Google Shape;761;g7f959311ca_0_70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2" name="Google Shape;762;g7f959311ca_0_70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Finally, Google Scholar CASA. So this is enabled for Nature and SpringerLink, and it's enabled for all institutional customers, and I'll talk through how it works.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the way that it works is you have a researcher who is on their institutional network IPs and if they use Google Scholar while they're on their institutional IPs, we, as with many other publishers, send institutional IP data and entitlements information to Google Scholar, and so Google Scholar knows that that user is a member of the institution and they create an association between the user's Google ID and their institution. And that association used to last for 30 days and the user could restart that 30 days by going through this initial process again, but it's been extended to 60 days because of the Covid-19 related campus closures.</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Once the user has set up that connection, when the user then is, say, at home and not on their institutional IP and they use Google Scholar again, Google Scholar on the basis of this connection knows that the user is a member of the institution. They'll surface direct links through to nature.com or SpringerLink along the right-hand side of results. When a user clicks on one of those links, Google sends the user through to us with a token that says, hi, this user is a member of the institution based on them formally being on the institution's IP within this timeframe – you can trust that they are a member of an institution and go ahead and authenticate them to access the content. And we do so on that basis.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isn't massively widely used is the truth. So we do get some traffic through this route, but it is still dwarfed by other methods, like IP certainly and by other things like federated access, but it does ease the authentication process for some users, obviously specifically Google Scholar users and that's one of our most popular referrers.</a:t>
            </a:r>
            <a:endParaRPr lang="en-CA" sz="1100" b="0" i="0" u="none" strike="noStrike" cap="none" dirty="0">
              <a:solidFill>
                <a:schemeClr val="dk1"/>
              </a:solidFill>
              <a:effectLst/>
              <a:latin typeface="Calibri"/>
              <a:ea typeface="Calibri"/>
              <a:cs typeface="Calibri"/>
              <a:sym typeface="Calibri"/>
            </a:endParaRPr>
          </a:p>
          <a:p>
            <a:pPr marL="0" lvl="0" indent="0" algn="l" rtl="0">
              <a:lnSpc>
                <a:spcPct val="115000"/>
              </a:lnSpc>
              <a:spcBef>
                <a:spcPts val="0"/>
              </a:spcBef>
              <a:spcAft>
                <a:spcPts val="0"/>
              </a:spcAft>
              <a:buNone/>
            </a:pPr>
            <a:endParaRPr dirty="0">
              <a:solidFill>
                <a:srgbClr val="000000"/>
              </a:solidFill>
            </a:endParaRPr>
          </a:p>
        </p:txBody>
      </p:sp>
      <p:sp>
        <p:nvSpPr>
          <p:cNvPr id="763" name="Google Shape;763;g7f959311ca_0_701:notes"/>
          <p:cNvSpPr txBox="1">
            <a:spLocks noGrp="1"/>
          </p:cNvSpPr>
          <p:nvPr>
            <p:ph type="sldNum" idx="12"/>
          </p:nvPr>
        </p:nvSpPr>
        <p:spPr>
          <a:xfrm>
            <a:off x="3856737" y="9442154"/>
            <a:ext cx="29505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dirty="0"/>
          </a:p>
        </p:txBody>
      </p:sp>
    </p:spTree>
    <p:extLst>
      <p:ext uri="{BB962C8B-B14F-4D97-AF65-F5344CB8AC3E}">
        <p14:creationId xmlns:p14="http://schemas.microsoft.com/office/powerpoint/2010/main" val="182606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29:notes"/>
          <p:cNvSpPr txBox="1">
            <a:spLocks noGrp="1"/>
          </p:cNvSpPr>
          <p:nvPr>
            <p:ph type="body" idx="1"/>
          </p:nvPr>
        </p:nvSpPr>
        <p:spPr>
          <a:xfrm>
            <a:off x="680879" y="4721940"/>
            <a:ext cx="5447030" cy="4473416"/>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Okay, let's dig into it. So remote access. So what do I mean by remote access? </a:t>
            </a:r>
            <a:endParaRPr dirty="0"/>
          </a:p>
        </p:txBody>
      </p:sp>
      <p:sp>
        <p:nvSpPr>
          <p:cNvPr id="536" name="Google Shape;536;p29: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80838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g7f959311ca_0_99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some of the pros are that it really fits well into the common discovery and access journey if you are specifically a Google Scholar or a researcher who uses Google Scholar.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It's nice that it works cross-device, so if you're signed in with your Google ID on your laptop and you're also on your mobile, it will work cross-device.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can be disabled by researchers in their Google account settings if they wish.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Obviously, though, the con is that it's dependent on the user being a Google Scholar user and being on their institutional network IP for it to work, and they obviously have to be logged in in their browser with their Google ID for it to work. So there are certain conditions under which it works for users, and not all users have all of those combinations enabled, being signed into your Google ID, being a Google Scholar user, and using Google Scholar while you're within your institutional IP range.</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798" name="Google Shape;798;g7f959311ca_0_99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0850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g7f959311ca_0_1006: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Okay, so there's nothing to do to enable this. It's auto-enabled for institutional customers.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08" name="Google Shape;808;g7f959311ca_0_1006: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4239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p31:notes"/>
          <p:cNvSpPr txBox="1">
            <a:spLocks noGrp="1"/>
          </p:cNvSpPr>
          <p:nvPr>
            <p:ph type="body" idx="1"/>
          </p:nvPr>
        </p:nvSpPr>
        <p:spPr>
          <a:xfrm>
            <a:off x="680879" y="4721940"/>
            <a:ext cx="5447030" cy="4473416"/>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smtClean="0">
                <a:solidFill>
                  <a:schemeClr val="dk1"/>
                </a:solidFill>
                <a:effectLst/>
                <a:latin typeface="Calibri"/>
                <a:ea typeface="Calibri"/>
                <a:cs typeface="Calibri"/>
                <a:sym typeface="Calibri"/>
              </a:rPr>
              <a:t>moving </a:t>
            </a:r>
            <a:r>
              <a:rPr lang="en-US" sz="1100" b="0" i="0" u="none" strike="noStrike" cap="none" dirty="0">
                <a:solidFill>
                  <a:schemeClr val="dk1"/>
                </a:solidFill>
                <a:effectLst/>
                <a:latin typeface="Calibri"/>
                <a:ea typeface="Calibri"/>
                <a:cs typeface="Calibri"/>
                <a:sym typeface="Calibri"/>
              </a:rPr>
              <a:t>on to recent </a:t>
            </a:r>
            <a:r>
              <a:rPr lang="en-US" sz="1100" b="0" i="0" u="none" strike="noStrike" cap="none" dirty="0" smtClean="0">
                <a:solidFill>
                  <a:schemeClr val="dk1"/>
                </a:solidFill>
                <a:effectLst/>
                <a:latin typeface="Calibri"/>
                <a:ea typeface="Calibri"/>
                <a:cs typeface="Calibri"/>
                <a:sym typeface="Calibri"/>
              </a:rPr>
              <a:t>changes.</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14" name="Google Shape;814;p3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04375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7f959311ca_0_101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I'll talk about a few things that we've done really in response to Covid-19 and campus and office closures to try and ease remote access for researchers and students.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One thing is what we call persisted access, and I'll talk about how this works in a moment. We're piloting an extension of Google Scholar CASA called Google Scholar Universal CASA. And we're also encouraging institutions to enable federated access if they haven't already done so. </a:t>
            </a:r>
            <a:endParaRPr dirty="0"/>
          </a:p>
        </p:txBody>
      </p:sp>
      <p:sp>
        <p:nvSpPr>
          <p:cNvPr id="821" name="Google Shape;821;g7f959311ca_0_101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0412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g7f959311ca_0_1016: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let's dig into these.</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persisted access.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The idea with persisted access is when a user comes to nature.com or SpringerLink or one of the database products and they institutionally authenticate, so this might be because they're on their institution's IP and that might be via VPN or proxy because they've authenticated via federated access or via another method, we'll store the institutional identifiers for that user on the back end against a persistent cookie in the user's browser, and we set a duration on the storage of those institutional identifiers of 90 days.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The state of that 90 days is under regular review and it is possible for us to change the duration or even turn off this method. We really implemented it as sort of a temporary emergency measure because of the campus and office closures to try and ease authentication for researchers and students as they flocked home. So while it's 90 days at the moment, that duration can change really on the basis of the duration of the crisis, and we don't know how long that's going to go on for at the moment.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so when the user comes back in the same browser and device, if they haven't already institutionally authenticated in another way, say, via IP or federated access or something else, we will look via the cookie at the institutional identifiers that we've persisted and stored, and we'll set those against this new session so that they are authenticated and can access an institutional subscription on that basis. </a:t>
            </a:r>
            <a:endParaRPr dirty="0"/>
          </a:p>
        </p:txBody>
      </p:sp>
      <p:sp>
        <p:nvSpPr>
          <p:cNvPr id="827" name="Google Shape;827;g7f959311ca_0_1016: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23819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7f959311ca_0_1029: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smtClean="0">
                <a:solidFill>
                  <a:schemeClr val="dk1"/>
                </a:solidFill>
                <a:effectLst/>
                <a:latin typeface="Calibri"/>
                <a:ea typeface="Calibri"/>
                <a:cs typeface="Calibri"/>
                <a:sym typeface="Calibri"/>
              </a:rPr>
              <a:t>So </a:t>
            </a:r>
            <a:r>
              <a:rPr lang="en-US" sz="1100" b="0" i="0" u="none" strike="noStrike" cap="none" dirty="0">
                <a:solidFill>
                  <a:schemeClr val="dk1"/>
                </a:solidFill>
                <a:effectLst/>
                <a:latin typeface="Calibri"/>
                <a:ea typeface="Calibri"/>
                <a:cs typeface="Calibri"/>
                <a:sym typeface="Calibri"/>
              </a:rPr>
              <a:t>we implemented this on the 18th of March for Nature and the database products. We implemented it on the 27th of March for SpringerLink.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works for all institutional authentication methods on Nature. It only works for IP, including VPN and proxy and federated access, on SpringerLink and the database products.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We implemented it for all institutional customers. There's nothing special for librarians or researchers to do to enable it.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It only works if the user has cookies enabled, so it accepts cookies on a website and has cookies enabled in their browser. And it only works in the same browser on the same device. If the user switches from their laptop to their mobile phone, if they haven't already authenticated it at some point and established the persistence, then it's not going to work for them there.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again, it's planned to be a temporary measure for the crisis. We're reviewing it weekly. We set a 90-day duration, but that can be changed, and at a certain point we may turn off this or reduce the duration, but it's really on the basis of how long it can be useful for researchers and students.</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smtClean="0">
                <a:solidFill>
                  <a:schemeClr val="dk1"/>
                </a:solidFill>
                <a:effectLst/>
                <a:latin typeface="Calibri"/>
                <a:ea typeface="Calibri"/>
                <a:cs typeface="Calibri"/>
                <a:sym typeface="Calibri"/>
              </a:rPr>
              <a:t>That's </a:t>
            </a:r>
            <a:r>
              <a:rPr lang="en-US" sz="1100" b="0" i="0" u="none" strike="noStrike" cap="none" dirty="0">
                <a:solidFill>
                  <a:schemeClr val="dk1"/>
                </a:solidFill>
                <a:effectLst/>
                <a:latin typeface="Calibri"/>
                <a:ea typeface="Calibri"/>
                <a:cs typeface="Calibri"/>
                <a:sym typeface="Calibri"/>
              </a:rPr>
              <a:t>the new persisted access. It is worth saying that it has been successful, so we can see in the numbers that it is a method that is easing remote access for researchers around the world as they come to our websites currently, which is a good thing, I think.</a:t>
            </a:r>
          </a:p>
          <a:p>
            <a:pPr marL="0" indent="0"/>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42" name="Google Shape;842;g7f959311ca_0_1029: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6486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7f959311ca_0_105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8" name="Google Shape;848;g7f959311ca_0_105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The next thing to say is that we're piloting something called Google Scholar Universal CASA. </a:t>
            </a:r>
          </a:p>
          <a:p>
            <a:pPr marL="0" lvl="0" indent="0" algn="l" rtl="0">
              <a:lnSpc>
                <a:spcPct val="115000"/>
              </a:lnSpc>
              <a:spcBef>
                <a:spcPts val="0"/>
              </a:spcBef>
              <a:spcAft>
                <a:spcPts val="0"/>
              </a:spcAft>
              <a:buNone/>
            </a:pPr>
            <a:endParaRPr lang="en-US" sz="1100" b="0" i="0" u="none" strike="noStrike" cap="none" dirty="0">
              <a:solidFill>
                <a:schemeClr val="dk1"/>
              </a:solidFill>
              <a:effectLst/>
              <a:latin typeface="Calibri"/>
              <a:ea typeface="Calibri"/>
              <a:cs typeface="Calibri"/>
              <a:sym typeface="Calibri"/>
            </a:endParaRPr>
          </a:p>
          <a:p>
            <a:pPr marL="0" lvl="0" indent="0" algn="l" rtl="0">
              <a:lnSpc>
                <a:spcPct val="115000"/>
              </a:lnSpc>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So this is sort of an enhancement of Google Scholar CASA, which I just described, in which when the user comes to not just Google Scholar's website but comes to our website within their institution's IP address, we make a call out to Google so that if the user is logged in to their browser with their Google ID and they have not disabled the creation of links between their Google ID and their institutional affiliation, it will create the link. </a:t>
            </a:r>
          </a:p>
          <a:p>
            <a:pPr marL="0" lvl="0" indent="0" algn="l" rtl="0">
              <a:lnSpc>
                <a:spcPct val="115000"/>
              </a:lnSpc>
              <a:spcBef>
                <a:spcPts val="0"/>
              </a:spcBef>
              <a:spcAft>
                <a:spcPts val="0"/>
              </a:spcAft>
              <a:buNone/>
            </a:pPr>
            <a:endParaRPr lang="en-US" sz="1100" b="0" i="0" u="none" strike="noStrike" cap="none" dirty="0">
              <a:solidFill>
                <a:schemeClr val="dk1"/>
              </a:solidFill>
              <a:effectLst/>
              <a:latin typeface="Calibri"/>
              <a:ea typeface="Calibri"/>
              <a:cs typeface="Calibri"/>
              <a:sym typeface="Calibri"/>
            </a:endParaRPr>
          </a:p>
          <a:p>
            <a:pPr marL="0" lvl="0" indent="0" algn="l" rtl="0">
              <a:lnSpc>
                <a:spcPct val="115000"/>
              </a:lnSpc>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So regardless of where the user is coming from – it doesn't have to be Google Scholar, it can be PubMed or it can be their library discovery service or it can be whatever it happens to be – that that connection will be made. And then when the user comes back and outside of their institutional IP ranges, we again make a call and the end-user </a:t>
            </a:r>
            <a:r>
              <a:rPr lang="en-US" sz="1100" b="0" i="0" u="none" strike="noStrike" cap="none" dirty="0" smtClean="0">
                <a:solidFill>
                  <a:schemeClr val="dk1"/>
                </a:solidFill>
                <a:effectLst/>
                <a:latin typeface="Calibri"/>
                <a:ea typeface="Calibri"/>
                <a:cs typeface="Calibri"/>
                <a:sym typeface="Calibri"/>
              </a:rPr>
              <a:t>is </a:t>
            </a:r>
            <a:r>
              <a:rPr lang="en-US" sz="1100" b="0" i="0" u="none" strike="noStrike" cap="none" dirty="0">
                <a:solidFill>
                  <a:schemeClr val="dk1"/>
                </a:solidFill>
                <a:effectLst/>
                <a:latin typeface="Calibri"/>
                <a:ea typeface="Calibri"/>
                <a:cs typeface="Calibri"/>
                <a:sym typeface="Calibri"/>
              </a:rPr>
              <a:t>authenticated in another way, we again make a call out to Google to say, hey, does this user have a connection path between their Google ID and their institutional affiliation for these 60 days?</a:t>
            </a:r>
            <a:endParaRPr dirty="0">
              <a:solidFill>
                <a:srgbClr val="000000"/>
              </a:solidFill>
            </a:endParaRPr>
          </a:p>
        </p:txBody>
      </p:sp>
      <p:sp>
        <p:nvSpPr>
          <p:cNvPr id="849" name="Google Shape;849;g7f959311ca_0_1051:notes"/>
          <p:cNvSpPr txBox="1">
            <a:spLocks noGrp="1"/>
          </p:cNvSpPr>
          <p:nvPr>
            <p:ph type="sldNum" idx="12"/>
          </p:nvPr>
        </p:nvSpPr>
        <p:spPr>
          <a:xfrm>
            <a:off x="3856737" y="9442154"/>
            <a:ext cx="29505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dirty="0"/>
          </a:p>
        </p:txBody>
      </p:sp>
    </p:spTree>
    <p:extLst>
      <p:ext uri="{BB962C8B-B14F-4D97-AF65-F5344CB8AC3E}">
        <p14:creationId xmlns:p14="http://schemas.microsoft.com/office/powerpoint/2010/main" val="30117829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g7f959311ca_0_1088: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b="0" i="0" u="none" strike="noStrike" cap="none" dirty="0">
                <a:solidFill>
                  <a:schemeClr val="dk1"/>
                </a:solidFill>
                <a:effectLst/>
                <a:latin typeface="Calibri"/>
                <a:ea typeface="Calibri"/>
                <a:cs typeface="Calibri"/>
                <a:sym typeface="Calibri"/>
              </a:rPr>
              <a:t>And if they do, then Google, based on some JavaScript on our pages, surfaces this PDF link, which you can see on the bottom right here on the page, and when the user clicks on that, that does a similar thing to clicking on a link within Google Scholar, so it sends a token to our site to say, hey, this user is a member of the institution – go ahead and authenticate them. And we do do so and the page reloads and the user has access. </a:t>
            </a:r>
            <a:endParaRPr dirty="0"/>
          </a:p>
        </p:txBody>
      </p:sp>
      <p:sp>
        <p:nvSpPr>
          <p:cNvPr id="875" name="Google Shape;875;g7f959311ca_0_1088: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95049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7f959311ca_0_1108: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So we've just started piloting this on Nature and SpringerLink on the 24th of March, and we're monitoring to see what the impact is, but it does appear to be making authentication access easier for some users, but again, at quite a small scale.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It's enabled for all institutional customers and there's nothing for librarians or researchers to do to enable it.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It's nice in that it works cross-browser and device again. Again, so unlike the persisted access approach, this one works as users move between devices, which they do.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And again, we're sort of monitoring the effectiveness. Again, it might end up just being a temporary measure that we have in place for the duration of the crisis to user remote access, but we'll see how things progress.</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81" name="Google Shape;881;g7f959311ca_0_1108: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19151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5"/>
        <p:cNvGrpSpPr/>
        <p:nvPr/>
      </p:nvGrpSpPr>
      <p:grpSpPr>
        <a:xfrm>
          <a:off x="0" y="0"/>
          <a:ext cx="0" cy="0"/>
          <a:chOff x="0" y="0"/>
          <a:chExt cx="0" cy="0"/>
        </a:xfrm>
      </p:grpSpPr>
      <p:sp>
        <p:nvSpPr>
          <p:cNvPr id="886" name="Google Shape;886;g7f959311ca_0_1121: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And finally, we've been encouraging federated access enablement.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we've got a new page set up with information about federated access and links through to our Online Services team. To get it set up, if you just search for Springer Nature Federated Access, you should be able to get through to the page. There's a link here. But it will provide you with some more information around enabling federated access if you're interested in doing so.</a:t>
            </a:r>
            <a:endParaRPr dirty="0"/>
          </a:p>
        </p:txBody>
      </p:sp>
      <p:sp>
        <p:nvSpPr>
          <p:cNvPr id="887" name="Google Shape;887;g7f959311ca_0_1121: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543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7f959311ca_0_3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The primary way in which we institutionally authenticate researchers and students to access institutional subscriptions on our websites, again, like SpringerLink and nature.com, is via an IP address. So a researcher is on a device that's connected to the institutional network, we see the IP address of where they're coming from, and we know they're a member of the institution on that basis and entitle them on the basis of that IP address.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When I talk about remote access I'm talking about the situation where a researcher isn't on campus or in their office, but they're instead working offsite from home, and obviously this is something that is happening much more frequently now and in a massive scale in response to Covid-19 and campuses and offices closing, and that's presenting a problem for some institutions and organizations and researchers and students.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 should say that remote access isn't a new problem, so it's a problem that has been around for a while. You know researchers and students have obviously worked from home or remotely in the past, and many institutions or organizations will have some kind of remote mechanism set up, and so some of them that I'll talk about today you might already have enabled, but you might be considering other options as well in the current circumstances for your patrons.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43" name="Google Shape;543;g7f959311ca_0_3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75004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p32:notes"/>
          <p:cNvSpPr txBox="1">
            <a:spLocks noGrp="1"/>
          </p:cNvSpPr>
          <p:nvPr>
            <p:ph type="body" idx="1"/>
          </p:nvPr>
        </p:nvSpPr>
        <p:spPr>
          <a:xfrm>
            <a:off x="680879" y="4721940"/>
            <a:ext cx="5447030" cy="4473416"/>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So what's next?</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894" name="Google Shape;894;p3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12400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g7f959311ca_0_1102: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We're obviously trying to communicate out the options and the work we've been doing to ease remote access during the crisis.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We are exploring looking back through stored historical authentications in browser cookies to backfill persisted access to an earlier date. One of the concerns was that we implemented the persisted authentication quite late in some ways, so in mid- to late-March, in some cases after campuses and offices had closed globally, and that there are researchers and students out there who don't have a good remote access method set up and who are struggling to access at the moment, who usually access via IP while they're on campus and who are struggling at the moment, and so that group we think we might be able to help out by sort of backfilling for a period of months, that persisted method, so that when the user comes back we'll also look at sort of backfilled institutional applications and authenticate on that, or previous institutional authentications and use that for the current institutional authentication. But again, this would just be a temporary thing for the duration of the crisis.</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We've explored enabling federated access by default to federation members as well. So this is something that some of our competitors, like the American Chemical Society or Wiley, have been doing, so in many cases where an institution is a member of a federation, and we are or through EduGAIN, we're already set up between us just to flip the switch and turn federated access on for an institution. We haven't done so historically because we've only enabled it by request, but just to try and ease authentication during this period, we've been looking, as our competitors have done, at enabling federation members by default.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what we would do is really do the configuration that's necessary on our side, sort of inform institutions that we're turning on the method, and provide some user guides to how it worked for their members, and then turn on the method.</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We've been looking at doing this in China to begin with because there is certainly enthusiasm for doing so there to make that process easier. And as I said, they're also ahead of the social distancing curve, so there's a need for it.</a:t>
            </a:r>
            <a:endParaRPr dirty="0"/>
          </a:p>
        </p:txBody>
      </p:sp>
      <p:sp>
        <p:nvSpPr>
          <p:cNvPr id="901" name="Google Shape;901;g7f959311ca_0_110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329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7f959311ca_0_65: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That is it.</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907" name="Google Shape;907;g7f959311ca_0_65: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1300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7f959311ca_0_42: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Before I get into the options, I just wanted to talk a little bit about what we're seeing in terms of the situation for researchers and students out in the world from the data we can collect on our website.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i="0" u="none" strike="noStrike" cap="none" dirty="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So the graph you're taking a look at, it's unique page views, so it's an individual user coming to view a page, and it's specifically for nature.com. It's for the last three months, from January until the end of March, and it's showing a couple of things here. So one is, it's showing unique page views, not just for nature.com but specifically for users in China, which is an interesting case because they're obviously ahead of the curve when it comes to Covid-19. And the gray line that you can see here is unique page views from users who are institutionally authenticated in some way and the trend and pattern over the last three months, and unique page views from users who are not institutionally authenticated who are coming to our sites anonymously over the last three months.</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lang="en-CA" dirty="0"/>
          </a:p>
          <a:p>
            <a:pPr marL="0" indent="0"/>
            <a:r>
              <a:rPr lang="en-US" sz="1100" b="0" i="0" u="none" strike="noStrike" cap="none" dirty="0">
                <a:solidFill>
                  <a:schemeClr val="dk1"/>
                </a:solidFill>
                <a:effectLst/>
                <a:latin typeface="Calibri"/>
                <a:ea typeface="Calibri"/>
                <a:cs typeface="Calibri"/>
                <a:sym typeface="Calibri"/>
              </a:rPr>
              <a:t> The interesting thing to pull out here is we always get a seasonal dip here in sort of late January, during the Chinese New Year when people are working less, but you'll see this giant blue spike here, and what this is is Springer Nature has made all of the Covid-19 content freely available on nature.com, and as the situation with Covid-19 was really starting to heat up during and after the Chinese New Year, you see a lot of people coming anonymously because they don't have to authenticate, the content is free to access that Covid-19 content, but that spike is all accessing Covid-19 content.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And we see that over time, after this sort of initial interest in Covid-19 content, you can see that the situation sort of starts to normalize a little bit and people start to get back to work, and we see that gray institutional authentication line start to climb back up, but it's still not at the levels that it was prior to the New Year in China. And we still have also higher anonymous page views, and some of this higher anonymous page views is users who are researchers and students and members of institution but they're working from home now and they're struggling to access content.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This pattern isn't the same in every country; it's different in many countries in Europe. Interestingly, in Germany, we have seen institutional usage significantly rise. The implementation of remote access methods is quite widespread in Germany, and so we've seen lots of researchers staying at home and wanting to do literary reviews at the moment or writing and so accessing content on our websites much more frequently and able to do so because their institutions have pretty widely implemented remote access methods.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But that gives you a sense of what we're seeing and some of the patterns that we're seeing in terms of researcher and student behavior on our websites at the moment.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49" name="Google Shape;549;g7f959311ca_0_4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8113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0:notes"/>
          <p:cNvSpPr txBox="1">
            <a:spLocks noGrp="1"/>
          </p:cNvSpPr>
          <p:nvPr>
            <p:ph type="body" idx="1"/>
          </p:nvPr>
        </p:nvSpPr>
        <p:spPr>
          <a:xfrm>
            <a:off x="680879" y="4721940"/>
            <a:ext cx="5447030" cy="4473416"/>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chemeClr val="dk1"/>
                </a:solidFill>
                <a:effectLst/>
                <a:latin typeface="Calibri"/>
                <a:ea typeface="Calibri"/>
                <a:cs typeface="Calibri"/>
                <a:sym typeface="Calibri"/>
              </a:rPr>
              <a:t>Okay. So let's dig into remote access options and what we have in place that can help ease remote access for researchers and students. There is a little bit of context that I should give before I dig deeply into these.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56" name="Google Shape;556;p30: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792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7f959311ca_0_22: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one is that I'm talking about remote access options to some of our most popular research websites, so that's Nature, that's SpringerLink, and some of our database products, SpringerMaterials, ADISInsight, Nano, Scientific American. I'm not talking about remote access methods to our wider range of products out into our professional and education divisions, but I'm very much focused on these researcher products. I should say that none of these options are mutually exclusive, so you can have all of them IP and all of the remote access methods set up at the same time. You may not want to do so because, while we don't charge anything to set them up, there might be some costs incurred on your end to get them set up and to maintain them, and it's probably confusing for your patrons, researchers and students, to have too-wide an array of options possibly.</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I should say that all of these authentication methods produce </a:t>
            </a:r>
            <a:r>
              <a:rPr lang="en-US" altLang="ja-JP" sz="1100" b="0" i="0" u="none" strike="noStrike" cap="none" dirty="0" smtClean="0">
                <a:solidFill>
                  <a:schemeClr val="dk1"/>
                </a:solidFill>
                <a:effectLst/>
                <a:latin typeface="Calibri"/>
                <a:ea typeface="Calibri"/>
                <a:cs typeface="Calibri"/>
                <a:sym typeface="Calibri"/>
              </a:rPr>
              <a:t>COUNTER </a:t>
            </a:r>
            <a:r>
              <a:rPr lang="en-US" sz="1100" b="0" i="0" u="none" strike="noStrike" cap="none" dirty="0" smtClean="0">
                <a:solidFill>
                  <a:schemeClr val="dk1"/>
                </a:solidFill>
                <a:effectLst/>
                <a:latin typeface="Calibri"/>
                <a:ea typeface="Calibri"/>
                <a:cs typeface="Calibri"/>
                <a:sym typeface="Calibri"/>
              </a:rPr>
              <a:t>usage </a:t>
            </a:r>
            <a:r>
              <a:rPr lang="en-US" sz="1100" b="0" i="0" u="none" strike="noStrike" cap="none" dirty="0">
                <a:solidFill>
                  <a:schemeClr val="dk1"/>
                </a:solidFill>
                <a:effectLst/>
                <a:latin typeface="Calibri"/>
                <a:ea typeface="Calibri"/>
                <a:cs typeface="Calibri"/>
                <a:sym typeface="Calibri"/>
              </a:rPr>
              <a:t>in that usage reporting that we provide, so it doesn't matter in which way the user authenticates. That usage, once they're authenticated, flows into your </a:t>
            </a:r>
            <a:r>
              <a:rPr lang="en-US" altLang="ja-JP" sz="1100" b="0" i="0" u="none" strike="noStrike" cap="none" dirty="0" smtClean="0">
                <a:solidFill>
                  <a:schemeClr val="dk1"/>
                </a:solidFill>
                <a:effectLst/>
                <a:latin typeface="Calibri"/>
                <a:ea typeface="Calibri"/>
                <a:cs typeface="Calibri"/>
                <a:sym typeface="Calibri"/>
              </a:rPr>
              <a:t>COUNTER</a:t>
            </a:r>
            <a:r>
              <a:rPr lang="en-US" sz="1100" b="0" i="0" u="none" strike="noStrike" cap="none" dirty="0" smtClean="0">
                <a:solidFill>
                  <a:schemeClr val="dk1"/>
                </a:solidFill>
                <a:effectLst/>
                <a:latin typeface="Calibri"/>
                <a:ea typeface="Calibri"/>
                <a:cs typeface="Calibri"/>
                <a:sym typeface="Calibri"/>
              </a:rPr>
              <a:t> </a:t>
            </a:r>
            <a:r>
              <a:rPr lang="en-US" sz="1100" b="0" i="0" u="none" strike="noStrike" cap="none" dirty="0">
                <a:solidFill>
                  <a:schemeClr val="dk1"/>
                </a:solidFill>
                <a:effectLst/>
                <a:latin typeface="Calibri"/>
                <a:ea typeface="Calibri"/>
                <a:cs typeface="Calibri"/>
                <a:sym typeface="Calibri"/>
              </a:rPr>
              <a:t>reports.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Again, we don't charge anything for setting up any of these authentication methods, although you might incur costs setting them up and maintaining them on your side.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Some publishers will have similar options available, and I think that's an important thing to consider when you're setting up remote access options. You probably don't want to have different methods across different publisher sites for your patrons, researchers, so they have to go through different steps and processes as they move between different publisher sites if you're a subscriber to content from multiple publisher sites. And again, some of you will have one or many of these options already set up.</a:t>
            </a:r>
            <a:endParaRPr lang="en-CA" sz="1100" b="0" i="0" u="none" strike="noStrike" cap="none" dirty="0">
              <a:solidFill>
                <a:schemeClr val="dk1"/>
              </a:solidFill>
              <a:effectLst/>
              <a:latin typeface="Calibri"/>
              <a:ea typeface="Calibri"/>
              <a:cs typeface="Calibri"/>
              <a:sym typeface="Calibri"/>
            </a:endParaRPr>
          </a:p>
          <a:p>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63" name="Google Shape;563;g7f959311ca_0_22: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171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7f959311ca_0_27: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Okay, let's go on to what I will take a look at next. So I'll talk through really the six options for remote authentication, and I'll try to keep it at a fairly high level and go through these fairly briefly because I suspect many people on the line are familiar with </a:t>
            </a:r>
            <a:r>
              <a:rPr lang="en-US" sz="1100" b="0" i="0" u="none" strike="noStrike" cap="none" dirty="0" smtClean="0">
                <a:solidFill>
                  <a:schemeClr val="dk1"/>
                </a:solidFill>
                <a:effectLst/>
                <a:latin typeface="Calibri"/>
                <a:ea typeface="Calibri"/>
                <a:cs typeface="Calibri"/>
                <a:sym typeface="Calibri"/>
              </a:rPr>
              <a:t>them.</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So one of them is IP authentication via Virtual Private Network or secure proxy server. Those are two different things but just for the purposes of this presentation I've grouped them together as remote IP authentication methods. </a:t>
            </a:r>
          </a:p>
          <a:p>
            <a:pPr marL="0" indent="0"/>
            <a:endParaRPr lang="en-CA" sz="1100" b="0" i="0" u="none" strike="noStrike" cap="none" dirty="0">
              <a:solidFill>
                <a:schemeClr val="dk1"/>
              </a:solidFill>
              <a:effectLst/>
              <a:latin typeface="Calibri"/>
              <a:ea typeface="Calibri"/>
              <a:cs typeface="Calibri"/>
              <a:sym typeface="Calibri"/>
            </a:endParaRPr>
          </a:p>
          <a:p>
            <a:pPr marL="0" lvl="0" indent="0"/>
            <a:r>
              <a:rPr lang="en-US" sz="1100" b="0" i="0" u="none" strike="noStrike" cap="none" dirty="0">
                <a:solidFill>
                  <a:schemeClr val="dk1"/>
                </a:solidFill>
                <a:effectLst/>
                <a:latin typeface="Calibri"/>
                <a:ea typeface="Calibri"/>
                <a:cs typeface="Calibri"/>
                <a:sym typeface="Calibri"/>
              </a:rPr>
              <a:t>Federated access, which you might also know is Shibboleth and OpenAthens, and I'll talk a little bit about the terminology in this area to try and clarify it. </a:t>
            </a:r>
            <a:endParaRPr lang="en-CA" sz="1100" b="0" i="0" u="none" strike="noStrike" cap="none" dirty="0">
              <a:solidFill>
                <a:schemeClr val="dk1"/>
              </a:solidFill>
              <a:effectLst/>
              <a:latin typeface="Calibri"/>
              <a:ea typeface="Calibri"/>
              <a:cs typeface="Calibri"/>
              <a:sym typeface="Calibri"/>
            </a:endParaRPr>
          </a:p>
          <a:p>
            <a:pPr marL="0" lvl="0" indent="0"/>
            <a:endParaRPr lang="en-US" sz="1100" b="0" i="0" u="none" strike="noStrike" cap="none" dirty="0">
              <a:solidFill>
                <a:schemeClr val="dk1"/>
              </a:solidFill>
              <a:effectLst/>
              <a:latin typeface="Calibri"/>
              <a:ea typeface="Calibri"/>
              <a:cs typeface="Calibri"/>
              <a:sym typeface="Calibri"/>
            </a:endParaRPr>
          </a:p>
          <a:p>
            <a:pPr marL="0" lvl="0" indent="0"/>
            <a:r>
              <a:rPr lang="en-US" sz="1100" b="0" i="0" u="none" strike="noStrike" cap="none" dirty="0">
                <a:solidFill>
                  <a:schemeClr val="dk1"/>
                </a:solidFill>
                <a:effectLst/>
                <a:latin typeface="Calibri"/>
                <a:ea typeface="Calibri"/>
                <a:cs typeface="Calibri"/>
                <a:sym typeface="Calibri"/>
              </a:rPr>
              <a:t>Referrer access. </a:t>
            </a:r>
          </a:p>
          <a:p>
            <a:pPr marL="0" lvl="0" indent="0"/>
            <a:endParaRPr lang="en-CA" sz="1100" b="0" i="0" u="none" strike="noStrike" cap="none" dirty="0">
              <a:solidFill>
                <a:schemeClr val="dk1"/>
              </a:solidFill>
              <a:effectLst/>
              <a:latin typeface="Calibri"/>
              <a:ea typeface="Calibri"/>
              <a:cs typeface="Calibri"/>
              <a:sym typeface="Calibri"/>
            </a:endParaRPr>
          </a:p>
          <a:p>
            <a:pPr marL="0" lvl="0" indent="0"/>
            <a:r>
              <a:rPr lang="en-US" sz="1100" b="0" i="0" u="none" strike="noStrike" cap="none" dirty="0">
                <a:solidFill>
                  <a:schemeClr val="dk1"/>
                </a:solidFill>
                <a:effectLst/>
                <a:latin typeface="Calibri"/>
                <a:ea typeface="Calibri"/>
                <a:cs typeface="Calibri"/>
                <a:sym typeface="Calibri"/>
              </a:rPr>
              <a:t>Associated user, which is available for SpringerLink and our database products only.</a:t>
            </a:r>
            <a:endParaRPr lang="en-CA" sz="1100" b="0" i="0" u="none" strike="noStrike" cap="none" dirty="0">
              <a:solidFill>
                <a:schemeClr val="dk1"/>
              </a:solidFill>
              <a:effectLst/>
              <a:latin typeface="Calibri"/>
              <a:ea typeface="Calibri"/>
              <a:cs typeface="Calibri"/>
              <a:sym typeface="Calibri"/>
            </a:endParaRPr>
          </a:p>
          <a:p>
            <a:pPr marL="0" lvl="0" indent="0"/>
            <a:endParaRPr lang="en-US" sz="1100" b="0" i="0" u="none" strike="noStrike" cap="none" dirty="0">
              <a:solidFill>
                <a:schemeClr val="dk1"/>
              </a:solidFill>
              <a:effectLst/>
              <a:latin typeface="Calibri"/>
              <a:ea typeface="Calibri"/>
              <a:cs typeface="Calibri"/>
              <a:sym typeface="Calibri"/>
            </a:endParaRPr>
          </a:p>
          <a:p>
            <a:pPr marL="0" lvl="0" indent="0"/>
            <a:r>
              <a:rPr lang="en-US" sz="1100" b="0" i="0" u="none" strike="noStrike" cap="none" dirty="0">
                <a:solidFill>
                  <a:schemeClr val="dk1"/>
                </a:solidFill>
                <a:effectLst/>
                <a:latin typeface="Calibri"/>
                <a:ea typeface="Calibri"/>
                <a:cs typeface="Calibri"/>
                <a:sym typeface="Calibri"/>
              </a:rPr>
              <a:t>What we call Token URL access, which is available for Nature and Scientific American only.</a:t>
            </a:r>
            <a:endParaRPr lang="en-CA" sz="1100" b="0" i="0" u="none" strike="noStrike" cap="none" dirty="0">
              <a:solidFill>
                <a:schemeClr val="dk1"/>
              </a:solidFill>
              <a:effectLst/>
              <a:latin typeface="Calibri"/>
              <a:ea typeface="Calibri"/>
              <a:cs typeface="Calibri"/>
              <a:sym typeface="Calibri"/>
            </a:endParaRPr>
          </a:p>
          <a:p>
            <a:pPr marL="0" lvl="0" indent="0"/>
            <a:endParaRPr lang="en-US" sz="1100" b="0" i="0" u="none" strike="noStrike" cap="none" dirty="0">
              <a:solidFill>
                <a:schemeClr val="dk1"/>
              </a:solidFill>
              <a:effectLst/>
              <a:latin typeface="Calibri"/>
              <a:ea typeface="Calibri"/>
              <a:cs typeface="Calibri"/>
              <a:sym typeface="Calibri"/>
            </a:endParaRPr>
          </a:p>
          <a:p>
            <a:pPr marL="0" lvl="0" indent="0"/>
            <a:r>
              <a:rPr lang="en-US" sz="1100" b="0" i="0" u="none" strike="noStrike" cap="none" dirty="0">
                <a:solidFill>
                  <a:schemeClr val="dk1"/>
                </a:solidFill>
                <a:effectLst/>
                <a:latin typeface="Calibri"/>
                <a:ea typeface="Calibri"/>
                <a:cs typeface="Calibri"/>
                <a:sym typeface="Calibri"/>
              </a:rPr>
              <a:t>And finally something called Google Scholar CASA, Campus Activated Subscriber Access, which is available on SpringerLink and Nature only.</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Okay, let's dig into VPNs and secure proxy servers to begin with. </a:t>
            </a:r>
            <a:endParaRPr lang="en-CA" sz="11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569" name="Google Shape;569;g7f959311ca_0_27: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9320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7f959311ca_0_53:notes"/>
          <p:cNvSpPr txBox="1">
            <a:spLocks noGrp="1"/>
          </p:cNvSpPr>
          <p:nvPr>
            <p:ph type="body" idx="1"/>
          </p:nvPr>
        </p:nvSpPr>
        <p:spPr>
          <a:xfrm>
            <a:off x="680879" y="4721940"/>
            <a:ext cx="5447100" cy="4473300"/>
          </a:xfrm>
          <a:prstGeom prst="rect">
            <a:avLst/>
          </a:prstGeom>
        </p:spPr>
        <p:txBody>
          <a:bodyPr spcFirstLastPara="1" wrap="square" lIns="91425" tIns="45700" rIns="91425" bIns="45700" anchor="t" anchorCtr="0">
            <a:noAutofit/>
          </a:bodyPr>
          <a:lstStyle/>
          <a:p>
            <a:pPr marL="0" indent="0"/>
            <a:r>
              <a:rPr lang="en-US" sz="1100" b="0" i="0" u="none" strike="noStrike" cap="none" dirty="0">
                <a:solidFill>
                  <a:schemeClr val="dk1"/>
                </a:solidFill>
                <a:effectLst/>
                <a:latin typeface="Calibri"/>
                <a:ea typeface="Calibri"/>
                <a:cs typeface="Calibri"/>
                <a:sym typeface="Calibri"/>
              </a:rPr>
              <a:t>So I talked a little bit earlier about the IP authentication experience when a user is on campus, which is a great and wonderful user experience really. You know, your device is connected to your network. You might discover a piece of content somewhere that might be in the </a:t>
            </a:r>
            <a:r>
              <a:rPr lang="en-US" sz="1100" b="0" i="0" u="none" strike="noStrike" cap="none" dirty="0" smtClean="0">
                <a:solidFill>
                  <a:schemeClr val="dk1"/>
                </a:solidFill>
                <a:effectLst/>
                <a:latin typeface="Calibri"/>
                <a:ea typeface="Calibri"/>
                <a:cs typeface="Calibri"/>
                <a:sym typeface="Calibri"/>
              </a:rPr>
              <a:t>discovery </a:t>
            </a:r>
            <a:r>
              <a:rPr lang="en-US" sz="1100" b="0" i="0" u="none" strike="noStrike" cap="none" dirty="0">
                <a:solidFill>
                  <a:schemeClr val="dk1"/>
                </a:solidFill>
                <a:effectLst/>
                <a:latin typeface="Calibri"/>
                <a:ea typeface="Calibri"/>
                <a:cs typeface="Calibri"/>
                <a:sym typeface="Calibri"/>
              </a:rPr>
              <a:t>service, your library discovery service, and in a different discovery service, like Google Scholar. It might be in an </a:t>
            </a:r>
            <a:r>
              <a:rPr lang="en-US" sz="1100" b="0" i="0" u="none" strike="noStrike" cap="none" dirty="0" err="1" smtClean="0">
                <a:solidFill>
                  <a:schemeClr val="dk1"/>
                </a:solidFill>
                <a:effectLst/>
                <a:latin typeface="Calibri"/>
                <a:ea typeface="Calibri"/>
                <a:cs typeface="Calibri"/>
                <a:sym typeface="Calibri"/>
              </a:rPr>
              <a:t>eTOC</a:t>
            </a:r>
            <a:r>
              <a:rPr lang="en-US" sz="1100" b="0" i="0" u="none" strike="noStrike" cap="none" dirty="0" smtClean="0">
                <a:solidFill>
                  <a:schemeClr val="dk1"/>
                </a:solidFill>
                <a:effectLst/>
                <a:latin typeface="Calibri"/>
                <a:ea typeface="Calibri"/>
                <a:cs typeface="Calibri"/>
                <a:sym typeface="Calibri"/>
              </a:rPr>
              <a:t> </a:t>
            </a:r>
            <a:r>
              <a:rPr lang="en-US" sz="1100" b="0" i="0" u="none" strike="noStrike" cap="none" dirty="0">
                <a:solidFill>
                  <a:schemeClr val="dk1"/>
                </a:solidFill>
                <a:effectLst/>
                <a:latin typeface="Calibri"/>
                <a:ea typeface="Calibri"/>
                <a:cs typeface="Calibri"/>
                <a:sym typeface="Calibri"/>
              </a:rPr>
              <a:t>alert or on social media, and then you click on that piece of content and you come through, and in the background, based on your IP, we authenticate and entitle you to your institutional subscriptions. </a:t>
            </a:r>
          </a:p>
          <a:p>
            <a:pPr marL="0" indent="0"/>
            <a:endParaRPr lang="en-US"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You don't have to do anything as a user. It just works and it's very nice.</a:t>
            </a:r>
            <a:endParaRPr lang="en-CA" sz="1100" b="0" i="0" u="none" strike="noStrike" cap="none" dirty="0">
              <a:solidFill>
                <a:schemeClr val="dk1"/>
              </a:solidFill>
              <a:effectLst/>
              <a:latin typeface="Calibri"/>
              <a:ea typeface="Calibri"/>
              <a:cs typeface="Calibri"/>
              <a:sym typeface="Calibri"/>
            </a:endParaRPr>
          </a:p>
          <a:p>
            <a:pPr marL="0" indent="0"/>
            <a:r>
              <a:rPr lang="en-US" sz="1100" b="0" i="0" u="none" strike="noStrike" cap="none" dirty="0">
                <a:solidFill>
                  <a:schemeClr val="dk1"/>
                </a:solidFill>
                <a:effectLst/>
                <a:latin typeface="Calibri"/>
                <a:ea typeface="Calibri"/>
                <a:cs typeface="Calibri"/>
                <a:sym typeface="Calibri"/>
              </a:rPr>
              <a:t> </a:t>
            </a:r>
            <a:endParaRPr lang="en-CA" sz="1100" b="0" i="0" u="none" strike="noStrike" cap="none" dirty="0">
              <a:solidFill>
                <a:schemeClr val="dk1"/>
              </a:solidFill>
              <a:effectLst/>
              <a:latin typeface="Calibri"/>
              <a:ea typeface="Calibri"/>
              <a:cs typeface="Calibri"/>
              <a:sym typeface="Calibri"/>
            </a:endParaRPr>
          </a:p>
        </p:txBody>
      </p:sp>
      <p:sp>
        <p:nvSpPr>
          <p:cNvPr id="575" name="Google Shape;575;g7f959311ca_0_53:notes"/>
          <p:cNvSpPr>
            <a:spLocks noGrp="1" noRot="1" noChangeAspect="1"/>
          </p:cNvSpPr>
          <p:nvPr>
            <p:ph type="sldImg" idx="2"/>
          </p:nvPr>
        </p:nvSpPr>
        <p:spPr>
          <a:xfrm>
            <a:off x="422275" y="746125"/>
            <a:ext cx="5964238"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6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15"/>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xmlns="">
        <p15:guide id="1" pos="996">
          <p15:clr>
            <a:srgbClr val="FBAE40"/>
          </p15:clr>
        </p15:guide>
        <p15:guide id="2" orient="horz" pos="388">
          <p15:clr>
            <a:srgbClr val="FBAE40"/>
          </p15:clr>
        </p15:guide>
        <p15:guide id="3" pos="313">
          <p15:clr>
            <a:srgbClr val="FBAE40"/>
          </p15:clr>
        </p15:guide>
        <p15:guide id="4" pos="5466">
          <p15:clr>
            <a:srgbClr val="FBAE40"/>
          </p15:clr>
        </p15:guide>
        <p15:guide id="5" orient="horz" pos="333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ck Page_3">
  <p:cSld name="Back Page_3">
    <p:bg>
      <p:bgPr>
        <a:solidFill>
          <a:schemeClr val="lt1"/>
        </a:solidFill>
        <a:effectLst/>
      </p:bgPr>
    </p:bg>
    <p:spTree>
      <p:nvGrpSpPr>
        <p:cNvPr id="1" name="Shape 38"/>
        <p:cNvGrpSpPr/>
        <p:nvPr/>
      </p:nvGrpSpPr>
      <p:grpSpPr>
        <a:xfrm>
          <a:off x="0" y="0"/>
          <a:ext cx="0" cy="0"/>
          <a:chOff x="0" y="0"/>
          <a:chExt cx="0" cy="0"/>
        </a:xfrm>
      </p:grpSpPr>
      <p:sp>
        <p:nvSpPr>
          <p:cNvPr id="39" name="Google Shape;39;p5"/>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5"/>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40" name="Google Shape;40;p5"/>
          <p:cNvSpPr txBox="1">
            <a:spLocks noGrp="1"/>
          </p:cNvSpPr>
          <p:nvPr>
            <p:ph type="title"/>
          </p:nvPr>
        </p:nvSpPr>
        <p:spPr>
          <a:xfrm>
            <a:off x="762001" y="469636"/>
            <a:ext cx="7605300" cy="308700"/>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lt1"/>
              </a:buClr>
              <a:buSzPts val="3200"/>
              <a:buFont typeface="Calibri"/>
              <a:buNone/>
              <a:defRPr sz="3200" b="1">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
        <p:nvSpPr>
          <p:cNvPr id="41" name="Google Shape;41;p5"/>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42" name="Google Shape;42;p5"/>
          <p:cNvSpPr txBox="1">
            <a:spLocks noGrp="1"/>
          </p:cNvSpPr>
          <p:nvPr>
            <p:ph type="body" idx="1"/>
          </p:nvPr>
        </p:nvSpPr>
        <p:spPr>
          <a:xfrm>
            <a:off x="762000" y="1177396"/>
            <a:ext cx="4161600" cy="1631100"/>
          </a:xfrm>
          <a:prstGeom prst="rect">
            <a:avLst/>
          </a:prstGeom>
          <a:noFill/>
          <a:ln>
            <a:noFill/>
          </a:ln>
        </p:spPr>
        <p:txBody>
          <a:bodyPr spcFirstLastPara="1" wrap="square" lIns="0" tIns="0" rIns="0" bIns="0" anchor="t" anchorCtr="0">
            <a:noAutofit/>
          </a:bodyPr>
          <a:lstStyle>
            <a:lvl1pPr marL="457200" lvl="0" indent="-228600" algn="l">
              <a:lnSpc>
                <a:spcPct val="105000"/>
              </a:lnSpc>
              <a:spcBef>
                <a:spcPts val="0"/>
              </a:spcBef>
              <a:spcAft>
                <a:spcPts val="0"/>
              </a:spcAft>
              <a:buSzPts val="2000"/>
              <a:buNone/>
              <a:defRPr sz="2000" b="0">
                <a:solidFill>
                  <a:schemeClr val="lt1"/>
                </a:solidFill>
              </a:defRPr>
            </a:lvl1pPr>
            <a:lvl2pPr marL="914400" lvl="1" indent="-228600" algn="l">
              <a:spcBef>
                <a:spcPts val="1600"/>
              </a:spcBef>
              <a:spcAft>
                <a:spcPts val="0"/>
              </a:spcAft>
              <a:buSzPts val="1600"/>
              <a:buNone/>
              <a:defRPr>
                <a:solidFill>
                  <a:schemeClr val="lt1"/>
                </a:solidFill>
              </a:defRPr>
            </a:lvl2pPr>
            <a:lvl3pPr marL="1371600" lvl="2" indent="-330200" algn="l">
              <a:spcBef>
                <a:spcPts val="500"/>
              </a:spcBef>
              <a:spcAft>
                <a:spcPts val="0"/>
              </a:spcAft>
              <a:buClr>
                <a:schemeClr val="lt1"/>
              </a:buClr>
              <a:buSzPts val="1600"/>
              <a:buChar char="•"/>
              <a:defRPr>
                <a:solidFill>
                  <a:schemeClr val="lt1"/>
                </a:solidFill>
              </a:defRPr>
            </a:lvl3pPr>
            <a:lvl4pPr marL="1828800" lvl="3" indent="-330200" algn="l">
              <a:spcBef>
                <a:spcPts val="500"/>
              </a:spcBef>
              <a:spcAft>
                <a:spcPts val="0"/>
              </a:spcAft>
              <a:buClr>
                <a:schemeClr val="lt1"/>
              </a:buClr>
              <a:buSzPts val="1600"/>
              <a:buChar char="•"/>
              <a:defRPr>
                <a:solidFill>
                  <a:schemeClr val="lt1"/>
                </a:solidFill>
              </a:defRPr>
            </a:lvl4pPr>
            <a:lvl5pPr marL="2286000" lvl="4" indent="-330200" algn="l">
              <a:spcBef>
                <a:spcPts val="500"/>
              </a:spcBef>
              <a:spcAft>
                <a:spcPts val="0"/>
              </a:spcAft>
              <a:buClr>
                <a:schemeClr val="lt1"/>
              </a:buClr>
              <a:buSzPts val="1600"/>
              <a:buChar char="─"/>
              <a:defRPr>
                <a:solidFill>
                  <a:schemeClr val="lt1"/>
                </a:solidFill>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43" name="Google Shape;43;p5"/>
          <p:cNvSpPr/>
          <p:nvPr/>
        </p:nvSpPr>
        <p:spPr>
          <a:xfrm>
            <a:off x="5399203" y="4697950"/>
            <a:ext cx="3487800" cy="1017000"/>
          </a:xfrm>
          <a:prstGeom prst="rect">
            <a:avLst/>
          </a:prstGeom>
          <a:solidFill>
            <a:schemeClr val="lt1"/>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cxnSp>
        <p:nvCxnSpPr>
          <p:cNvPr id="44" name="Google Shape;44;p5"/>
          <p:cNvCxnSpPr/>
          <p:nvPr/>
        </p:nvCxnSpPr>
        <p:spPr>
          <a:xfrm>
            <a:off x="5582280" y="1413167"/>
            <a:ext cx="3104100" cy="0"/>
          </a:xfrm>
          <a:prstGeom prst="straightConnector1">
            <a:avLst/>
          </a:prstGeom>
          <a:noFill/>
          <a:ln w="9525" cap="flat" cmpd="sng">
            <a:solidFill>
              <a:srgbClr val="FFFFFF"/>
            </a:solidFill>
            <a:prstDash val="solid"/>
            <a:round/>
            <a:headEnd type="none" w="sm" len="sm"/>
            <a:tailEnd type="none" w="sm" len="sm"/>
          </a:ln>
        </p:spPr>
      </p:cxnSp>
      <p:sp>
        <p:nvSpPr>
          <p:cNvPr id="45" name="Google Shape;45;p5"/>
          <p:cNvSpPr txBox="1"/>
          <p:nvPr/>
        </p:nvSpPr>
        <p:spPr>
          <a:xfrm>
            <a:off x="5582280" y="1215181"/>
            <a:ext cx="1586100" cy="1539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100" dirty="0">
                <a:solidFill>
                  <a:srgbClr val="FFFFFF"/>
                </a:solidFill>
                <a:latin typeface="Calibri"/>
                <a:ea typeface="Calibri"/>
                <a:cs typeface="Calibri"/>
                <a:sym typeface="Calibri"/>
              </a:rPr>
              <a:t>The story behind the image</a:t>
            </a:r>
            <a:endParaRPr sz="1300" dirty="0"/>
          </a:p>
        </p:txBody>
      </p:sp>
      <p:pic>
        <p:nvPicPr>
          <p:cNvPr id="46" name="Google Shape;46;p5"/>
          <p:cNvPicPr preferRelativeResize="0"/>
          <p:nvPr/>
        </p:nvPicPr>
        <p:blipFill rotWithShape="1">
          <a:blip r:embed="rId2">
            <a:alphaModFix/>
          </a:blip>
          <a:srcRect/>
          <a:stretch/>
        </p:blipFill>
        <p:spPr>
          <a:xfrm>
            <a:off x="5751214" y="5031375"/>
            <a:ext cx="2641717" cy="255000"/>
          </a:xfrm>
          <a:prstGeom prst="rect">
            <a:avLst/>
          </a:prstGeom>
          <a:noFill/>
          <a:ln>
            <a:noFill/>
          </a:ln>
        </p:spPr>
      </p:pic>
      <p:pic>
        <p:nvPicPr>
          <p:cNvPr id="47" name="Google Shape;47;p5"/>
          <p:cNvPicPr preferRelativeResize="0"/>
          <p:nvPr/>
        </p:nvPicPr>
        <p:blipFill rotWithShape="1">
          <a:blip r:embed="rId3">
            <a:alphaModFix/>
          </a:blip>
          <a:srcRect l="1104" r="1114"/>
          <a:stretch/>
        </p:blipFill>
        <p:spPr>
          <a:xfrm flipH="1">
            <a:off x="5577765" y="1499521"/>
            <a:ext cx="1088138" cy="740600"/>
          </a:xfrm>
          <a:prstGeom prst="rect">
            <a:avLst/>
          </a:prstGeom>
          <a:noFill/>
          <a:ln>
            <a:noFill/>
          </a:ln>
        </p:spPr>
      </p:pic>
      <p:sp>
        <p:nvSpPr>
          <p:cNvPr id="48" name="Google Shape;48;p5"/>
          <p:cNvSpPr txBox="1"/>
          <p:nvPr/>
        </p:nvSpPr>
        <p:spPr>
          <a:xfrm>
            <a:off x="6684438" y="1435340"/>
            <a:ext cx="2043300" cy="1278600"/>
          </a:xfrm>
          <a:prstGeom prst="rect">
            <a:avLst/>
          </a:prstGeom>
          <a:noFill/>
          <a:ln>
            <a:noFill/>
          </a:ln>
        </p:spPr>
        <p:txBody>
          <a:bodyPr spcFirstLastPara="1" wrap="square" lIns="64300" tIns="32150" rIns="32150" bIns="32150" anchor="t" anchorCtr="0">
            <a:noAutofit/>
          </a:bodyPr>
          <a:lstStyle/>
          <a:p>
            <a:pPr marL="0" marR="0" lvl="0" indent="0" algn="l" rtl="0">
              <a:lnSpc>
                <a:spcPct val="100000"/>
              </a:lnSpc>
              <a:spcBef>
                <a:spcPts val="0"/>
              </a:spcBef>
              <a:spcAft>
                <a:spcPts val="0"/>
              </a:spcAft>
              <a:buClr>
                <a:schemeClr val="dk1"/>
              </a:buClr>
              <a:buSzPts val="900"/>
              <a:buFont typeface="Arial"/>
              <a:buNone/>
            </a:pPr>
            <a:r>
              <a:rPr lang="en-US" sz="900" b="1" dirty="0">
                <a:solidFill>
                  <a:schemeClr val="lt1"/>
                </a:solidFill>
                <a:latin typeface="Calibri"/>
                <a:ea typeface="Calibri"/>
                <a:cs typeface="Calibri"/>
                <a:sym typeface="Calibri"/>
              </a:rPr>
              <a:t>Following the progress of Dolly’s clones</a:t>
            </a:r>
            <a:endParaRPr sz="1300" dirty="0"/>
          </a:p>
          <a:p>
            <a:pPr marL="0" marR="0" lvl="0" indent="0" algn="l" rtl="0">
              <a:lnSpc>
                <a:spcPct val="100000"/>
              </a:lnSpc>
              <a:spcBef>
                <a:spcPts val="500"/>
              </a:spcBef>
              <a:spcAft>
                <a:spcPts val="0"/>
              </a:spcAft>
              <a:buClr>
                <a:schemeClr val="dk1"/>
              </a:buClr>
              <a:buSzPts val="700"/>
              <a:buFont typeface="Arial"/>
              <a:buNone/>
            </a:pPr>
            <a:r>
              <a:rPr lang="en-US" sz="700" b="0" dirty="0">
                <a:solidFill>
                  <a:schemeClr val="lt1"/>
                </a:solidFill>
                <a:latin typeface="Calibri"/>
                <a:ea typeface="Calibri"/>
                <a:cs typeface="Calibri"/>
                <a:sym typeface="Calibri"/>
              </a:rPr>
              <a:t>When Dolly, the cloned sheep, had to be put down halfway through her expected lifespan there was concern that the cloning process might create animals that aged prematurely. Twenty years on a team from the University of Nottingham have led a study on a small flock of Dolly clones that show that they are ageing no differently to naturally conceived sheep and were not suffering from any particular health problems when compared to a control group of non cloned animals.</a:t>
            </a:r>
            <a:endParaRPr sz="1300" dirty="0"/>
          </a:p>
        </p:txBody>
      </p:sp>
    </p:spTree>
  </p:cSld>
  <p:clrMapOvr>
    <a:masterClrMapping/>
  </p:clrMapOvr>
  <p:extLst>
    <p:ext uri="{DCECCB84-F9BA-43D5-87BE-67443E8EF086}">
      <p15:sldGuideLst xmlns:p15="http://schemas.microsoft.com/office/powerpoint/2012/main" xmlns="">
        <p15:guide id="1" pos="996">
          <p15:clr>
            <a:srgbClr val="FBAE40"/>
          </p15:clr>
        </p15:guide>
        <p15:guide id="2" pos="54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Divider_1">
  <p:cSld name="Section Divider_1">
    <p:bg>
      <p:bgPr>
        <a:solidFill>
          <a:schemeClr val="lt1"/>
        </a:solidFill>
        <a:effectLst/>
      </p:bgPr>
    </p:bg>
    <p:spTree>
      <p:nvGrpSpPr>
        <p:cNvPr id="1" name="Shape 196"/>
        <p:cNvGrpSpPr/>
        <p:nvPr/>
      </p:nvGrpSpPr>
      <p:grpSpPr>
        <a:xfrm>
          <a:off x="0" y="0"/>
          <a:ext cx="0" cy="0"/>
          <a:chOff x="0" y="0"/>
          <a:chExt cx="0" cy="0"/>
        </a:xfrm>
      </p:grpSpPr>
      <p:sp>
        <p:nvSpPr>
          <p:cNvPr id="197" name="Google Shape;197;p21"/>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198" name="Google Shape;198;p21"/>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199" name="Google Shape;199;p21"/>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00" name="Google Shape;200;p21"/>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Divider_2">
  <p:cSld name="Section Divider_2">
    <p:bg>
      <p:bgPr>
        <a:solidFill>
          <a:schemeClr val="lt1"/>
        </a:solidFill>
        <a:effectLst/>
      </p:bgPr>
    </p:bg>
    <p:spTree>
      <p:nvGrpSpPr>
        <p:cNvPr id="1" name="Shape 201"/>
        <p:cNvGrpSpPr/>
        <p:nvPr/>
      </p:nvGrpSpPr>
      <p:grpSpPr>
        <a:xfrm>
          <a:off x="0" y="0"/>
          <a:ext cx="0" cy="0"/>
          <a:chOff x="0" y="0"/>
          <a:chExt cx="0" cy="0"/>
        </a:xfrm>
      </p:grpSpPr>
      <p:sp>
        <p:nvSpPr>
          <p:cNvPr id="202" name="Google Shape;202;p22"/>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F58220"/>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03" name="Google Shape;203;p22"/>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04" name="Google Shape;204;p22"/>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05" name="Google Shape;205;p22"/>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Divider_3">
  <p:cSld name="Section Divider_3">
    <p:bg>
      <p:bgPr>
        <a:solidFill>
          <a:schemeClr val="lt1"/>
        </a:solidFill>
        <a:effectLst/>
      </p:bgPr>
    </p:bg>
    <p:spTree>
      <p:nvGrpSpPr>
        <p:cNvPr id="1" name="Shape 206"/>
        <p:cNvGrpSpPr/>
        <p:nvPr/>
      </p:nvGrpSpPr>
      <p:grpSpPr>
        <a:xfrm>
          <a:off x="0" y="0"/>
          <a:ext cx="0" cy="0"/>
          <a:chOff x="0" y="0"/>
          <a:chExt cx="0" cy="0"/>
        </a:xfrm>
      </p:grpSpPr>
      <p:sp>
        <p:nvSpPr>
          <p:cNvPr id="207" name="Google Shape;207;p23"/>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C4D82E"/>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08" name="Google Shape;208;p23"/>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09" name="Google Shape;209;p23"/>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10" name="Google Shape;210;p23"/>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Divider_4">
  <p:cSld name="Section Divider_4">
    <p:bg>
      <p:bgPr>
        <a:solidFill>
          <a:schemeClr val="lt1"/>
        </a:solidFill>
        <a:effectLst/>
      </p:bgPr>
    </p:bg>
    <p:spTree>
      <p:nvGrpSpPr>
        <p:cNvPr id="1" name="Shape 211"/>
        <p:cNvGrpSpPr/>
        <p:nvPr/>
      </p:nvGrpSpPr>
      <p:grpSpPr>
        <a:xfrm>
          <a:off x="0" y="0"/>
          <a:ext cx="0" cy="0"/>
          <a:chOff x="0" y="0"/>
          <a:chExt cx="0" cy="0"/>
        </a:xfrm>
      </p:grpSpPr>
      <p:sp>
        <p:nvSpPr>
          <p:cNvPr id="212" name="Google Shape;212;p24"/>
          <p:cNvSpPr/>
          <p:nvPr/>
        </p:nvSpPr>
        <p:spPr>
          <a:xfrm>
            <a:off x="492369" y="2"/>
            <a:ext cx="8645117" cy="4960140"/>
          </a:xfrm>
          <a:custGeom>
            <a:avLst/>
            <a:gdLst/>
            <a:ahLst/>
            <a:cxnLst/>
            <a:rect l="l" t="t" r="r" b="b"/>
            <a:pathLst>
              <a:path w="9371400" h="5958126" extrusionOk="0">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937CB9"/>
          </a:solidFill>
          <a:ln>
            <a:noFill/>
          </a:ln>
        </p:spPr>
        <p:txBody>
          <a:bodyPr spcFirstLastPara="1" wrap="square" lIns="64300" tIns="64300" rIns="64300" bIns="64300" anchor="ctr" anchorCtr="1">
            <a:noAutofit/>
          </a:bodyPr>
          <a:lstStyle/>
          <a:p>
            <a:pPr marL="0" marR="0" lvl="0" indent="0" algn="ctr" rtl="0">
              <a:spcBef>
                <a:spcPts val="0"/>
              </a:spcBef>
              <a:spcAft>
                <a:spcPts val="0"/>
              </a:spcAft>
              <a:buNone/>
            </a:pPr>
            <a:endParaRPr sz="1300" dirty="0">
              <a:solidFill>
                <a:schemeClr val="lt1"/>
              </a:solidFill>
              <a:latin typeface="Calibri"/>
              <a:ea typeface="Calibri"/>
              <a:cs typeface="Calibri"/>
              <a:sym typeface="Calibri"/>
            </a:endParaRPr>
          </a:p>
        </p:txBody>
      </p:sp>
      <p:sp>
        <p:nvSpPr>
          <p:cNvPr id="213" name="Google Shape;213;p24"/>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9600"/>
              <a:buNone/>
              <a:defRPr sz="9600" b="1">
                <a:solidFill>
                  <a:schemeClr val="lt1"/>
                </a:solidFill>
              </a:defRPr>
            </a:lvl1pPr>
            <a:lvl2pPr marL="914400" lvl="1" indent="-228600" algn="l">
              <a:spcBef>
                <a:spcPts val="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14" name="Google Shape;214;p24"/>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a:solidFill>
                  <a:schemeClr val="dk1"/>
                </a:solidFill>
                <a:latin typeface="Calibri"/>
                <a:ea typeface="Calibri"/>
                <a:cs typeface="Calibri"/>
                <a:sym typeface="Calibri"/>
              </a:rPr>
              <a:t>‹#›</a:t>
            </a:fld>
            <a:endParaRPr sz="1100" dirty="0">
              <a:solidFill>
                <a:schemeClr val="dk1"/>
              </a:solidFill>
              <a:latin typeface="Calibri"/>
              <a:ea typeface="Calibri"/>
              <a:cs typeface="Calibri"/>
              <a:sym typeface="Calibri"/>
            </a:endParaRPr>
          </a:p>
        </p:txBody>
      </p:sp>
      <p:sp>
        <p:nvSpPr>
          <p:cNvPr id="215" name="Google Shape;215;p24"/>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1"/>
              </a:buClr>
              <a:buSzPts val="2300"/>
              <a:buFont typeface="Calibri"/>
              <a:buNone/>
              <a:defRPr>
                <a:solidFill>
                  <a:schemeClr val="lt1"/>
                </a:solidFill>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extLst>
    <p:ext uri="{DCECCB84-F9BA-43D5-87BE-67443E8EF086}">
      <p15:sldGuideLst xmlns:p15="http://schemas.microsoft.com/office/powerpoint/2012/main" xmlns="">
        <p15:guide id="1" pos="99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231"/>
        <p:cNvGrpSpPr/>
        <p:nvPr/>
      </p:nvGrpSpPr>
      <p:grpSpPr>
        <a:xfrm>
          <a:off x="0" y="0"/>
          <a:ext cx="0" cy="0"/>
          <a:chOff x="0" y="0"/>
          <a:chExt cx="0" cy="0"/>
        </a:xfrm>
      </p:grpSpPr>
      <p:sp>
        <p:nvSpPr>
          <p:cNvPr id="232" name="Google Shape;232;p28"/>
          <p:cNvSpPr txBox="1">
            <a:spLocks noGrp="1"/>
          </p:cNvSpPr>
          <p:nvPr>
            <p:ph type="body" idx="1"/>
          </p:nvPr>
        </p:nvSpPr>
        <p:spPr>
          <a:xfrm>
            <a:off x="762000" y="1197240"/>
            <a:ext cx="7605300" cy="14109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SzPts val="1600"/>
              <a:buNone/>
              <a:defRPr/>
            </a:lvl1pPr>
            <a:lvl2pPr marL="914400" lvl="1" indent="-228600" algn="l">
              <a:spcBef>
                <a:spcPts val="500"/>
              </a:spcBef>
              <a:spcAft>
                <a:spcPts val="0"/>
              </a:spcAft>
              <a:buSzPts val="1600"/>
              <a:buNone/>
              <a:defRPr/>
            </a:lvl2pPr>
            <a:lvl3pPr marL="1371600" lvl="2" indent="-330200" algn="l">
              <a:spcBef>
                <a:spcPts val="500"/>
              </a:spcBef>
              <a:spcAft>
                <a:spcPts val="0"/>
              </a:spcAft>
              <a:buSzPts val="1600"/>
              <a:buChar char="•"/>
              <a:defRPr/>
            </a:lvl3pPr>
            <a:lvl4pPr marL="1828800" lvl="3" indent="-330200" algn="l">
              <a:spcBef>
                <a:spcPts val="500"/>
              </a:spcBef>
              <a:spcAft>
                <a:spcPts val="0"/>
              </a:spcAft>
              <a:buSzPts val="1600"/>
              <a:buChar char="•"/>
              <a:defRPr/>
            </a:lvl4pPr>
            <a:lvl5pPr marL="2286000" lvl="4" indent="-330200" algn="l">
              <a:spcBef>
                <a:spcPts val="500"/>
              </a:spcBef>
              <a:spcAft>
                <a:spcPts val="0"/>
              </a:spcAft>
              <a:buSzPts val="1600"/>
              <a:buChar char="─"/>
              <a:defRPr/>
            </a:lvl5pPr>
            <a:lvl6pPr marL="2743200" lvl="5" indent="-330200" algn="l">
              <a:spcBef>
                <a:spcPts val="500"/>
              </a:spcBef>
              <a:spcAft>
                <a:spcPts val="0"/>
              </a:spcAft>
              <a:buSzPts val="1600"/>
              <a:buChar char="−"/>
              <a:defRPr/>
            </a:lvl6pPr>
            <a:lvl7pPr marL="3200400" lvl="6" indent="-228600" algn="l">
              <a:spcBef>
                <a:spcPts val="500"/>
              </a:spcBef>
              <a:spcAft>
                <a:spcPts val="0"/>
              </a:spcAft>
              <a:buSzPts val="1600"/>
              <a:buNone/>
              <a:defRPr/>
            </a:lvl7pPr>
            <a:lvl8pPr marL="3657600" lvl="7" indent="-330200" algn="l">
              <a:spcBef>
                <a:spcPts val="500"/>
              </a:spcBef>
              <a:spcAft>
                <a:spcPts val="0"/>
              </a:spcAft>
              <a:buSzPts val="1600"/>
              <a:buAutoNum type="arabicPeriod"/>
              <a:defRPr/>
            </a:lvl8pPr>
            <a:lvl9pPr marL="4114800" lvl="8" indent="-330200" algn="l">
              <a:spcBef>
                <a:spcPts val="500"/>
              </a:spcBef>
              <a:spcAft>
                <a:spcPts val="500"/>
              </a:spcAft>
              <a:buSzPts val="1600"/>
              <a:buAutoNum type="alphaLcPeriod"/>
              <a:defRPr/>
            </a:lvl9pPr>
          </a:lstStyle>
          <a:p>
            <a:endParaRPr/>
          </a:p>
        </p:txBody>
      </p:sp>
      <p:sp>
        <p:nvSpPr>
          <p:cNvPr id="233" name="Google Shape;233;p2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lvl1pPr lvl="0" algn="l">
              <a:spcBef>
                <a:spcPts val="0"/>
              </a:spcBef>
              <a:spcAft>
                <a:spcPts val="0"/>
              </a:spcAft>
              <a:buClr>
                <a:srgbClr val="486A7E"/>
              </a:buClr>
              <a:buSzPts val="1600"/>
              <a:buNone/>
              <a:defRPr/>
            </a:lvl1pPr>
            <a:lvl2pPr lvl="1">
              <a:spcBef>
                <a:spcPts val="0"/>
              </a:spcBef>
              <a:spcAft>
                <a:spcPts val="0"/>
              </a:spcAft>
              <a:buSzPts val="1300"/>
              <a:buNone/>
              <a:defRPr/>
            </a:lvl2pPr>
            <a:lvl3pPr lvl="2">
              <a:spcBef>
                <a:spcPts val="0"/>
              </a:spcBef>
              <a:spcAft>
                <a:spcPts val="0"/>
              </a:spcAft>
              <a:buSzPts val="1300"/>
              <a:buNone/>
              <a:defRPr/>
            </a:lvl3pPr>
            <a:lvl4pPr lvl="3">
              <a:spcBef>
                <a:spcPts val="0"/>
              </a:spcBef>
              <a:spcAft>
                <a:spcPts val="0"/>
              </a:spcAft>
              <a:buSzPts val="1300"/>
              <a:buNone/>
              <a:defRPr/>
            </a:lvl4pPr>
            <a:lvl5pPr lvl="4">
              <a:spcBef>
                <a:spcPts val="0"/>
              </a:spcBef>
              <a:spcAft>
                <a:spcPts val="0"/>
              </a:spcAft>
              <a:buSzPts val="1300"/>
              <a:buNone/>
              <a:defRPr/>
            </a:lvl5pPr>
            <a:lvl6pPr lvl="5">
              <a:spcBef>
                <a:spcPts val="0"/>
              </a:spcBef>
              <a:spcAft>
                <a:spcPts val="0"/>
              </a:spcAft>
              <a:buSzPts val="1300"/>
              <a:buNone/>
              <a:defRPr/>
            </a:lvl6pPr>
            <a:lvl7pPr lvl="6">
              <a:spcBef>
                <a:spcPts val="0"/>
              </a:spcBef>
              <a:spcAft>
                <a:spcPts val="0"/>
              </a:spcAft>
              <a:buSzPts val="1300"/>
              <a:buNone/>
              <a:defRPr/>
            </a:lvl7pPr>
            <a:lvl8pPr lvl="7">
              <a:spcBef>
                <a:spcPts val="0"/>
              </a:spcBef>
              <a:spcAft>
                <a:spcPts val="0"/>
              </a:spcAft>
              <a:buSzPts val="1300"/>
              <a:buNone/>
              <a:defRPr/>
            </a:lvl8pPr>
            <a:lvl9pPr lvl="8">
              <a:spcBef>
                <a:spcPts val="0"/>
              </a:spcBef>
              <a:spcAft>
                <a:spcPts val="0"/>
              </a:spcAft>
              <a:buSzPts val="13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9"/>
        <p:cNvGrpSpPr/>
        <p:nvPr/>
      </p:nvGrpSpPr>
      <p:grpSpPr>
        <a:xfrm>
          <a:off x="0" y="0"/>
          <a:ext cx="0" cy="0"/>
          <a:chOff x="0" y="0"/>
          <a:chExt cx="0" cy="0"/>
        </a:xfrm>
      </p:grpSpPr>
      <p:sp>
        <p:nvSpPr>
          <p:cNvPr id="250" name="Google Shape;250;p33"/>
          <p:cNvSpPr txBox="1">
            <a:spLocks noGrp="1"/>
          </p:cNvSpPr>
          <p:nvPr>
            <p:ph type="ctrTitle"/>
          </p:nvPr>
        </p:nvSpPr>
        <p:spPr>
          <a:xfrm>
            <a:off x="1143000" y="935302"/>
            <a:ext cx="6858000" cy="1989900"/>
          </a:xfrm>
          <a:prstGeom prst="rect">
            <a:avLst/>
          </a:prstGeom>
          <a:noFill/>
          <a:ln>
            <a:noFill/>
          </a:ln>
        </p:spPr>
        <p:txBody>
          <a:bodyPr spcFirstLastPara="1" wrap="square" lIns="81650" tIns="40825" rIns="81650" bIns="40825" anchor="b" anchorCtr="0">
            <a:noAutofit/>
          </a:bodyPr>
          <a:lstStyle>
            <a:lvl1pPr lvl="0" algn="ctr" rtl="0">
              <a:lnSpc>
                <a:spcPct val="90000"/>
              </a:lnSpc>
              <a:spcBef>
                <a:spcPts val="0"/>
              </a:spcBef>
              <a:spcAft>
                <a:spcPts val="0"/>
              </a:spcAft>
              <a:buClr>
                <a:schemeClr val="dk1"/>
              </a:buClr>
              <a:buSzPts val="5400"/>
              <a:buFont typeface="Calibri"/>
              <a:buNone/>
              <a:defRPr sz="5400"/>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a:endParaRPr/>
          </a:p>
        </p:txBody>
      </p:sp>
      <p:sp>
        <p:nvSpPr>
          <p:cNvPr id="251" name="Google Shape;251;p33"/>
          <p:cNvSpPr txBox="1">
            <a:spLocks noGrp="1"/>
          </p:cNvSpPr>
          <p:nvPr>
            <p:ph type="subTitle" idx="1"/>
          </p:nvPr>
        </p:nvSpPr>
        <p:spPr>
          <a:xfrm>
            <a:off x="1143000" y="3001698"/>
            <a:ext cx="6858000" cy="1379700"/>
          </a:xfrm>
          <a:prstGeom prst="rect">
            <a:avLst/>
          </a:prstGeom>
          <a:noFill/>
          <a:ln>
            <a:noFill/>
          </a:ln>
        </p:spPr>
        <p:txBody>
          <a:bodyPr spcFirstLastPara="1" wrap="square" lIns="81650" tIns="40825" rIns="81650" bIns="40825" anchor="t" anchorCtr="0">
            <a:noAutofit/>
          </a:bodyPr>
          <a:lstStyle>
            <a:lvl1pPr lvl="0" algn="ctr" rtl="0">
              <a:lnSpc>
                <a:spcPct val="90000"/>
              </a:lnSpc>
              <a:spcBef>
                <a:spcPts val="900"/>
              </a:spcBef>
              <a:spcAft>
                <a:spcPts val="0"/>
              </a:spcAft>
              <a:buClr>
                <a:schemeClr val="dk1"/>
              </a:buClr>
              <a:buSzPts val="2100"/>
              <a:buNone/>
              <a:defRPr sz="2100"/>
            </a:lvl1pPr>
            <a:lvl2pPr lvl="1" algn="ctr" rtl="0">
              <a:lnSpc>
                <a:spcPct val="90000"/>
              </a:lnSpc>
              <a:spcBef>
                <a:spcPts val="500"/>
              </a:spcBef>
              <a:spcAft>
                <a:spcPts val="0"/>
              </a:spcAft>
              <a:buClr>
                <a:schemeClr val="dk1"/>
              </a:buClr>
              <a:buSzPts val="1800"/>
              <a:buNone/>
              <a:defRPr sz="1800"/>
            </a:lvl2pPr>
            <a:lvl3pPr lvl="2" algn="ctr" rtl="0">
              <a:lnSpc>
                <a:spcPct val="90000"/>
              </a:lnSpc>
              <a:spcBef>
                <a:spcPts val="500"/>
              </a:spcBef>
              <a:spcAft>
                <a:spcPts val="0"/>
              </a:spcAft>
              <a:buClr>
                <a:schemeClr val="dk1"/>
              </a:buClr>
              <a:buSzPts val="1600"/>
              <a:buNone/>
              <a:defRPr sz="1600"/>
            </a:lvl3pPr>
            <a:lvl4pPr lvl="3" algn="ctr" rtl="0">
              <a:lnSpc>
                <a:spcPct val="90000"/>
              </a:lnSpc>
              <a:spcBef>
                <a:spcPts val="500"/>
              </a:spcBef>
              <a:spcAft>
                <a:spcPts val="0"/>
              </a:spcAft>
              <a:buClr>
                <a:schemeClr val="dk1"/>
              </a:buClr>
              <a:buSzPts val="1400"/>
              <a:buNone/>
              <a:defRPr sz="1400"/>
            </a:lvl4pPr>
            <a:lvl5pPr lvl="4" algn="ctr" rtl="0">
              <a:lnSpc>
                <a:spcPct val="90000"/>
              </a:lnSpc>
              <a:spcBef>
                <a:spcPts val="500"/>
              </a:spcBef>
              <a:spcAft>
                <a:spcPts val="0"/>
              </a:spcAft>
              <a:buClr>
                <a:schemeClr val="dk1"/>
              </a:buClr>
              <a:buSzPts val="1400"/>
              <a:buNone/>
              <a:defRPr sz="1400"/>
            </a:lvl5pPr>
            <a:lvl6pPr lvl="5" algn="ctr" rtl="0">
              <a:lnSpc>
                <a:spcPct val="90000"/>
              </a:lnSpc>
              <a:spcBef>
                <a:spcPts val="500"/>
              </a:spcBef>
              <a:spcAft>
                <a:spcPts val="0"/>
              </a:spcAft>
              <a:buClr>
                <a:schemeClr val="dk1"/>
              </a:buClr>
              <a:buSzPts val="1400"/>
              <a:buNone/>
              <a:defRPr sz="1400"/>
            </a:lvl6pPr>
            <a:lvl7pPr lvl="6" algn="ctr" rtl="0">
              <a:lnSpc>
                <a:spcPct val="90000"/>
              </a:lnSpc>
              <a:spcBef>
                <a:spcPts val="500"/>
              </a:spcBef>
              <a:spcAft>
                <a:spcPts val="0"/>
              </a:spcAft>
              <a:buClr>
                <a:schemeClr val="dk1"/>
              </a:buClr>
              <a:buSzPts val="1400"/>
              <a:buNone/>
              <a:defRPr sz="1400"/>
            </a:lvl7pPr>
            <a:lvl8pPr lvl="7" algn="ctr" rtl="0">
              <a:lnSpc>
                <a:spcPct val="90000"/>
              </a:lnSpc>
              <a:spcBef>
                <a:spcPts val="500"/>
              </a:spcBef>
              <a:spcAft>
                <a:spcPts val="0"/>
              </a:spcAft>
              <a:buClr>
                <a:schemeClr val="dk1"/>
              </a:buClr>
              <a:buSzPts val="1400"/>
              <a:buNone/>
              <a:defRPr sz="1400"/>
            </a:lvl8pPr>
            <a:lvl9pPr lvl="8" algn="ctr" rtl="0">
              <a:lnSpc>
                <a:spcPct val="90000"/>
              </a:lnSpc>
              <a:spcBef>
                <a:spcPts val="500"/>
              </a:spcBef>
              <a:spcAft>
                <a:spcPts val="500"/>
              </a:spcAft>
              <a:buClr>
                <a:schemeClr val="dk1"/>
              </a:buClr>
              <a:buSzPts val="1400"/>
              <a:buNone/>
              <a:defRPr sz="1400"/>
            </a:lvl9pPr>
          </a:lstStyle>
          <a:p>
            <a:endParaRPr/>
          </a:p>
        </p:txBody>
      </p:sp>
      <p:sp>
        <p:nvSpPr>
          <p:cNvPr id="252" name="Google Shape;252;p33"/>
          <p:cNvSpPr txBox="1">
            <a:spLocks noGrp="1"/>
          </p:cNvSpPr>
          <p:nvPr>
            <p:ph type="dt" idx="10"/>
          </p:nvPr>
        </p:nvSpPr>
        <p:spPr>
          <a:xfrm>
            <a:off x="628650" y="5296958"/>
            <a:ext cx="2057400" cy="304200"/>
          </a:xfrm>
          <a:prstGeom prst="rect">
            <a:avLst/>
          </a:prstGeom>
          <a:noFill/>
          <a:ln>
            <a:noFill/>
          </a:ln>
        </p:spPr>
        <p:txBody>
          <a:bodyPr spcFirstLastPara="1" wrap="square" lIns="81650" tIns="40825" rIns="81650" bIns="40825" anchor="ctr" anchorCtr="0">
            <a:noAutofit/>
          </a:bodyPr>
          <a:lstStyle>
            <a:lvl1pPr lvl="0" algn="l"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dirty="0"/>
          </a:p>
        </p:txBody>
      </p:sp>
      <p:sp>
        <p:nvSpPr>
          <p:cNvPr id="253" name="Google Shape;253;p33"/>
          <p:cNvSpPr txBox="1">
            <a:spLocks noGrp="1"/>
          </p:cNvSpPr>
          <p:nvPr>
            <p:ph type="ftr" idx="11"/>
          </p:nvPr>
        </p:nvSpPr>
        <p:spPr>
          <a:xfrm>
            <a:off x="3028950" y="5296958"/>
            <a:ext cx="3086100" cy="304200"/>
          </a:xfrm>
          <a:prstGeom prst="rect">
            <a:avLst/>
          </a:prstGeom>
          <a:noFill/>
          <a:ln>
            <a:noFill/>
          </a:ln>
        </p:spPr>
        <p:txBody>
          <a:bodyPr spcFirstLastPara="1" wrap="square" lIns="81650" tIns="40825" rIns="81650" bIns="40825" anchor="ctr" anchorCtr="0">
            <a:noAutofit/>
          </a:bodyPr>
          <a:lstStyle>
            <a:lvl1pPr lvl="0" algn="ctr" rtl="0">
              <a:spcBef>
                <a:spcPts val="0"/>
              </a:spcBef>
              <a:spcAft>
                <a:spcPts val="0"/>
              </a:spcAft>
              <a:buSzPts val="1300"/>
              <a:buNone/>
              <a:defRPr sz="1300"/>
            </a:lvl1pPr>
            <a:lvl2pPr lvl="1" algn="l" rtl="0">
              <a:spcBef>
                <a:spcPts val="0"/>
              </a:spcBef>
              <a:spcAft>
                <a:spcPts val="0"/>
              </a:spcAft>
              <a:buSzPts val="1300"/>
              <a:buNone/>
              <a:defRPr sz="1300"/>
            </a:lvl2pPr>
            <a:lvl3pPr lvl="2" algn="l" rtl="0">
              <a:spcBef>
                <a:spcPts val="0"/>
              </a:spcBef>
              <a:spcAft>
                <a:spcPts val="0"/>
              </a:spcAft>
              <a:buSzPts val="1300"/>
              <a:buNone/>
              <a:defRPr sz="1300"/>
            </a:lvl3pPr>
            <a:lvl4pPr lvl="3" algn="l" rtl="0">
              <a:spcBef>
                <a:spcPts val="0"/>
              </a:spcBef>
              <a:spcAft>
                <a:spcPts val="0"/>
              </a:spcAft>
              <a:buSzPts val="1300"/>
              <a:buNone/>
              <a:defRPr sz="1300"/>
            </a:lvl4pPr>
            <a:lvl5pPr lvl="4" algn="l" rtl="0">
              <a:spcBef>
                <a:spcPts val="0"/>
              </a:spcBef>
              <a:spcAft>
                <a:spcPts val="0"/>
              </a:spcAft>
              <a:buSzPts val="1300"/>
              <a:buNone/>
              <a:defRPr sz="1300"/>
            </a:lvl5pPr>
            <a:lvl6pPr lvl="5" algn="l" rtl="0">
              <a:spcBef>
                <a:spcPts val="0"/>
              </a:spcBef>
              <a:spcAft>
                <a:spcPts val="0"/>
              </a:spcAft>
              <a:buSzPts val="1300"/>
              <a:buNone/>
              <a:defRPr sz="1300"/>
            </a:lvl6pPr>
            <a:lvl7pPr lvl="6" algn="l" rtl="0">
              <a:spcBef>
                <a:spcPts val="0"/>
              </a:spcBef>
              <a:spcAft>
                <a:spcPts val="0"/>
              </a:spcAft>
              <a:buSzPts val="1300"/>
              <a:buNone/>
              <a:defRPr sz="1300"/>
            </a:lvl7pPr>
            <a:lvl8pPr lvl="7" algn="l" rtl="0">
              <a:spcBef>
                <a:spcPts val="0"/>
              </a:spcBef>
              <a:spcAft>
                <a:spcPts val="0"/>
              </a:spcAft>
              <a:buSzPts val="1300"/>
              <a:buNone/>
              <a:defRPr sz="1300"/>
            </a:lvl8pPr>
            <a:lvl9pPr lvl="8" algn="l" rtl="0">
              <a:spcBef>
                <a:spcPts val="0"/>
              </a:spcBef>
              <a:spcAft>
                <a:spcPts val="0"/>
              </a:spcAft>
              <a:buSzPts val="1300"/>
              <a:buNone/>
              <a:defRPr sz="1300"/>
            </a:lvl9pPr>
          </a:lstStyle>
          <a:p>
            <a:endParaRPr dirty="0"/>
          </a:p>
        </p:txBody>
      </p:sp>
      <p:sp>
        <p:nvSpPr>
          <p:cNvPr id="254" name="Google Shape;254;p33"/>
          <p:cNvSpPr txBox="1">
            <a:spLocks noGrp="1"/>
          </p:cNvSpPr>
          <p:nvPr>
            <p:ph type="sldNum" idx="12"/>
          </p:nvPr>
        </p:nvSpPr>
        <p:spPr>
          <a:xfrm>
            <a:off x="6457950" y="5296958"/>
            <a:ext cx="2057400" cy="304200"/>
          </a:xfrm>
          <a:prstGeom prst="rect">
            <a:avLst/>
          </a:prstGeom>
          <a:noFill/>
          <a:ln>
            <a:noFill/>
          </a:ln>
        </p:spPr>
        <p:txBody>
          <a:bodyPr spcFirstLastPara="1" wrap="square" lIns="81650" tIns="40825" rIns="81650" bIns="40825" anchor="ctr" anchorCtr="0">
            <a:noAutofit/>
          </a:bodyPr>
          <a:lstStyle>
            <a:lvl1pPr marL="0" lvl="0" indent="0" algn="r" rtl="0">
              <a:spcBef>
                <a:spcPts val="0"/>
              </a:spcBef>
              <a:buNone/>
              <a:defRPr sz="1300"/>
            </a:lvl1pPr>
            <a:lvl2pPr marL="0" lvl="1" indent="0" algn="r" rtl="0">
              <a:spcBef>
                <a:spcPts val="0"/>
              </a:spcBef>
              <a:buNone/>
              <a:defRPr sz="1300"/>
            </a:lvl2pPr>
            <a:lvl3pPr marL="0" lvl="2" indent="0" algn="r" rtl="0">
              <a:spcBef>
                <a:spcPts val="0"/>
              </a:spcBef>
              <a:buNone/>
              <a:defRPr sz="1300"/>
            </a:lvl3pPr>
            <a:lvl4pPr marL="0" lvl="3" indent="0" algn="r" rtl="0">
              <a:spcBef>
                <a:spcPts val="0"/>
              </a:spcBef>
              <a:buNone/>
              <a:defRPr sz="1300"/>
            </a:lvl4pPr>
            <a:lvl5pPr marL="0" lvl="4" indent="0" algn="r" rtl="0">
              <a:spcBef>
                <a:spcPts val="0"/>
              </a:spcBef>
              <a:buNone/>
              <a:defRPr sz="1300"/>
            </a:lvl5pPr>
            <a:lvl6pPr marL="0" lvl="5" indent="0" algn="r" rtl="0">
              <a:spcBef>
                <a:spcPts val="0"/>
              </a:spcBef>
              <a:buNone/>
              <a:defRPr sz="1300"/>
            </a:lvl6pPr>
            <a:lvl7pPr marL="0" lvl="6" indent="0" algn="r" rtl="0">
              <a:spcBef>
                <a:spcPts val="0"/>
              </a:spcBef>
              <a:buNone/>
              <a:defRPr sz="1300"/>
            </a:lvl7pPr>
            <a:lvl8pPr marL="0" lvl="7" indent="0" algn="r" rtl="0">
              <a:spcBef>
                <a:spcPts val="0"/>
              </a:spcBef>
              <a:buNone/>
              <a:defRPr sz="1300"/>
            </a:lvl8pPr>
            <a:lvl9pPr marL="0" lvl="8" indent="0" algn="r" rtl="0">
              <a:spcBef>
                <a:spcPts val="0"/>
              </a:spcBef>
              <a:buNone/>
              <a:defRPr sz="1300"/>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95"/>
        <p:cNvGrpSpPr/>
        <p:nvPr/>
      </p:nvGrpSpPr>
      <p:grpSpPr>
        <a:xfrm>
          <a:off x="0" y="0"/>
          <a:ext cx="0" cy="0"/>
          <a:chOff x="0" y="0"/>
          <a:chExt cx="0" cy="0"/>
        </a:xfrm>
      </p:grpSpPr>
      <p:sp>
        <p:nvSpPr>
          <p:cNvPr id="496" name="Google Shape;496;p66"/>
          <p:cNvSpPr txBox="1">
            <a:spLocks noGrp="1"/>
          </p:cNvSpPr>
          <p:nvPr>
            <p:ph type="title"/>
          </p:nvPr>
        </p:nvSpPr>
        <p:spPr>
          <a:xfrm>
            <a:off x="311700" y="424139"/>
            <a:ext cx="8520600" cy="706800"/>
          </a:xfrm>
          <a:prstGeom prst="rect">
            <a:avLst/>
          </a:prstGeom>
        </p:spPr>
        <p:txBody>
          <a:bodyPr spcFirstLastPara="1" wrap="square" lIns="0" tIns="91425" rIns="91425" bIns="91425" anchor="t" anchorCtr="0">
            <a:noAutofit/>
          </a:bodyPr>
          <a:lstStyle>
            <a:lvl1pPr lvl="0" rtl="0">
              <a:spcBef>
                <a:spcPts val="0"/>
              </a:spcBef>
              <a:spcAft>
                <a:spcPts val="0"/>
              </a:spcAft>
              <a:buClr>
                <a:srgbClr val="486A7E"/>
              </a:buClr>
              <a:buSzPts val="2400"/>
              <a:buNone/>
              <a:defRPr sz="2400">
                <a:solidFill>
                  <a:srgbClr val="486A7E"/>
                </a:solidFill>
              </a:defRPr>
            </a:lvl1pPr>
            <a:lvl2pPr lvl="1" rtl="0">
              <a:spcBef>
                <a:spcPts val="0"/>
              </a:spcBef>
              <a:spcAft>
                <a:spcPts val="0"/>
              </a:spcAft>
              <a:buClr>
                <a:srgbClr val="E0514D"/>
              </a:buClr>
              <a:buSzPts val="1300"/>
              <a:buNone/>
              <a:defRPr>
                <a:solidFill>
                  <a:srgbClr val="E0514D"/>
                </a:solidFill>
              </a:defRPr>
            </a:lvl2pPr>
            <a:lvl3pPr lvl="2" rtl="0">
              <a:spcBef>
                <a:spcPts val="0"/>
              </a:spcBef>
              <a:spcAft>
                <a:spcPts val="0"/>
              </a:spcAft>
              <a:buClr>
                <a:srgbClr val="E0514D"/>
              </a:buClr>
              <a:buSzPts val="1300"/>
              <a:buNone/>
              <a:defRPr>
                <a:solidFill>
                  <a:srgbClr val="E0514D"/>
                </a:solidFill>
              </a:defRPr>
            </a:lvl3pPr>
            <a:lvl4pPr lvl="3" rtl="0">
              <a:spcBef>
                <a:spcPts val="0"/>
              </a:spcBef>
              <a:spcAft>
                <a:spcPts val="0"/>
              </a:spcAft>
              <a:buClr>
                <a:srgbClr val="E0514D"/>
              </a:buClr>
              <a:buSzPts val="1300"/>
              <a:buNone/>
              <a:defRPr>
                <a:solidFill>
                  <a:srgbClr val="E0514D"/>
                </a:solidFill>
              </a:defRPr>
            </a:lvl4pPr>
            <a:lvl5pPr lvl="4" rtl="0">
              <a:spcBef>
                <a:spcPts val="0"/>
              </a:spcBef>
              <a:spcAft>
                <a:spcPts val="0"/>
              </a:spcAft>
              <a:buClr>
                <a:srgbClr val="E0514D"/>
              </a:buClr>
              <a:buSzPts val="1300"/>
              <a:buNone/>
              <a:defRPr>
                <a:solidFill>
                  <a:srgbClr val="E0514D"/>
                </a:solidFill>
              </a:defRPr>
            </a:lvl5pPr>
            <a:lvl6pPr lvl="5" rtl="0">
              <a:spcBef>
                <a:spcPts val="0"/>
              </a:spcBef>
              <a:spcAft>
                <a:spcPts val="0"/>
              </a:spcAft>
              <a:buClr>
                <a:srgbClr val="E0514D"/>
              </a:buClr>
              <a:buSzPts val="1300"/>
              <a:buNone/>
              <a:defRPr>
                <a:solidFill>
                  <a:srgbClr val="E0514D"/>
                </a:solidFill>
              </a:defRPr>
            </a:lvl6pPr>
            <a:lvl7pPr lvl="6" rtl="0">
              <a:spcBef>
                <a:spcPts val="0"/>
              </a:spcBef>
              <a:spcAft>
                <a:spcPts val="0"/>
              </a:spcAft>
              <a:buClr>
                <a:srgbClr val="E0514D"/>
              </a:buClr>
              <a:buSzPts val="1300"/>
              <a:buNone/>
              <a:defRPr>
                <a:solidFill>
                  <a:srgbClr val="E0514D"/>
                </a:solidFill>
              </a:defRPr>
            </a:lvl7pPr>
            <a:lvl8pPr lvl="7" rtl="0">
              <a:spcBef>
                <a:spcPts val="0"/>
              </a:spcBef>
              <a:spcAft>
                <a:spcPts val="0"/>
              </a:spcAft>
              <a:buClr>
                <a:srgbClr val="E0514D"/>
              </a:buClr>
              <a:buSzPts val="1300"/>
              <a:buNone/>
              <a:defRPr>
                <a:solidFill>
                  <a:srgbClr val="E0514D"/>
                </a:solidFill>
              </a:defRPr>
            </a:lvl8pPr>
            <a:lvl9pPr lvl="8" rtl="0">
              <a:spcBef>
                <a:spcPts val="0"/>
              </a:spcBef>
              <a:spcAft>
                <a:spcPts val="0"/>
              </a:spcAft>
              <a:buClr>
                <a:srgbClr val="E0514D"/>
              </a:buClr>
              <a:buSzPts val="1300"/>
              <a:buNone/>
              <a:defRPr>
                <a:solidFill>
                  <a:srgbClr val="E0514D"/>
                </a:solidFill>
              </a:defRPr>
            </a:lvl9pPr>
          </a:lstStyle>
          <a:p>
            <a:endParaRPr/>
          </a:p>
        </p:txBody>
      </p:sp>
      <p:sp>
        <p:nvSpPr>
          <p:cNvPr id="497" name="Google Shape;497;p66"/>
          <p:cNvSpPr txBox="1">
            <a:spLocks noGrp="1"/>
          </p:cNvSpPr>
          <p:nvPr>
            <p:ph type="body" idx="1"/>
          </p:nvPr>
        </p:nvSpPr>
        <p:spPr>
          <a:xfrm>
            <a:off x="311700" y="1280528"/>
            <a:ext cx="8520600" cy="3795900"/>
          </a:xfrm>
          <a:prstGeom prst="rect">
            <a:avLst/>
          </a:prstGeom>
        </p:spPr>
        <p:txBody>
          <a:bodyPr spcFirstLastPara="1" wrap="square" lIns="0" tIns="0" rIns="0" bIns="0" anchor="t" anchorCtr="0">
            <a:noAutofit/>
          </a:bodyPr>
          <a:lstStyle>
            <a:lvl1pPr marL="457200" lvl="0" indent="-228600" rtl="0">
              <a:spcBef>
                <a:spcPts val="0"/>
              </a:spcBef>
              <a:spcAft>
                <a:spcPts val="0"/>
              </a:spcAft>
              <a:buSzPts val="1600"/>
              <a:buNone/>
              <a:defRPr/>
            </a:lvl1pPr>
            <a:lvl2pPr marL="914400" lvl="1" indent="-228600" rtl="0">
              <a:spcBef>
                <a:spcPts val="500"/>
              </a:spcBef>
              <a:spcAft>
                <a:spcPts val="0"/>
              </a:spcAft>
              <a:buSzPts val="1800"/>
              <a:buNone/>
              <a:defRPr sz="1800"/>
            </a:lvl2pPr>
            <a:lvl3pPr marL="1371600" lvl="2" indent="-342900" rtl="0">
              <a:spcBef>
                <a:spcPts val="500"/>
              </a:spcBef>
              <a:spcAft>
                <a:spcPts val="0"/>
              </a:spcAft>
              <a:buSzPts val="1800"/>
              <a:buChar char="•"/>
              <a:defRPr sz="1800"/>
            </a:lvl3pPr>
            <a:lvl4pPr marL="1828800" lvl="3" indent="-342900" rtl="0">
              <a:spcBef>
                <a:spcPts val="500"/>
              </a:spcBef>
              <a:spcAft>
                <a:spcPts val="0"/>
              </a:spcAft>
              <a:buSzPts val="1800"/>
              <a:buChar char="•"/>
              <a:defRPr sz="1800"/>
            </a:lvl4pPr>
            <a:lvl5pPr marL="2286000" lvl="4" indent="-342900" rtl="0">
              <a:spcBef>
                <a:spcPts val="500"/>
              </a:spcBef>
              <a:spcAft>
                <a:spcPts val="0"/>
              </a:spcAft>
              <a:buSzPts val="1800"/>
              <a:buChar char="─"/>
              <a:defRPr sz="1800"/>
            </a:lvl5pPr>
            <a:lvl6pPr marL="2743200" lvl="5" indent="-342900" rtl="0">
              <a:spcBef>
                <a:spcPts val="500"/>
              </a:spcBef>
              <a:spcAft>
                <a:spcPts val="0"/>
              </a:spcAft>
              <a:buSzPts val="1800"/>
              <a:buChar char="−"/>
              <a:defRPr sz="1800"/>
            </a:lvl6pPr>
            <a:lvl7pPr marL="3200400" lvl="6" indent="-228600" rtl="0">
              <a:spcBef>
                <a:spcPts val="500"/>
              </a:spcBef>
              <a:spcAft>
                <a:spcPts val="0"/>
              </a:spcAft>
              <a:buSzPts val="1800"/>
              <a:buNone/>
              <a:defRPr sz="1800"/>
            </a:lvl7pPr>
            <a:lvl8pPr marL="3657600" lvl="7" indent="-342900" rtl="0">
              <a:spcBef>
                <a:spcPts val="500"/>
              </a:spcBef>
              <a:spcAft>
                <a:spcPts val="0"/>
              </a:spcAft>
              <a:buSzPts val="1800"/>
              <a:buAutoNum type="arabicPeriod"/>
              <a:defRPr sz="1800"/>
            </a:lvl8pPr>
            <a:lvl9pPr marL="4114800" lvl="8" indent="-342900" rtl="0">
              <a:spcBef>
                <a:spcPts val="500"/>
              </a:spcBef>
              <a:spcAft>
                <a:spcPts val="500"/>
              </a:spcAft>
              <a:buSzPts val="1800"/>
              <a:buAutoNum type="alphaLcPeriod"/>
              <a:defRPr sz="1800"/>
            </a:lvl9pPr>
          </a:lstStyle>
          <a:p>
            <a:endParaRPr/>
          </a:p>
        </p:txBody>
      </p:sp>
      <p:sp>
        <p:nvSpPr>
          <p:cNvPr id="498" name="Google Shape;498;p66"/>
          <p:cNvSpPr txBox="1">
            <a:spLocks noGrp="1"/>
          </p:cNvSpPr>
          <p:nvPr>
            <p:ph type="sldNum" idx="12"/>
          </p:nvPr>
        </p:nvSpPr>
        <p:spPr>
          <a:xfrm>
            <a:off x="8472458" y="5181352"/>
            <a:ext cx="548700" cy="437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177275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486A7E"/>
              </a:buClr>
              <a:buSzPts val="2300"/>
              <a:buFont typeface="Calibri"/>
              <a:buNone/>
              <a:defRPr sz="2300" b="1" i="0" u="none" strike="noStrike" cap="none">
                <a:solidFill>
                  <a:srgbClr val="486A7E"/>
                </a:solidFill>
                <a:latin typeface="Calibri"/>
                <a:ea typeface="Calibri"/>
                <a:cs typeface="Calibri"/>
                <a:sym typeface="Calibri"/>
              </a:defRPr>
            </a:lvl1pPr>
            <a:lvl2pPr lvl="1">
              <a:spcBef>
                <a:spcPts val="0"/>
              </a:spcBef>
              <a:spcAft>
                <a:spcPts val="0"/>
              </a:spcAft>
              <a:buSzPts val="1300"/>
              <a:buNone/>
              <a:defRPr sz="1600"/>
            </a:lvl2pPr>
            <a:lvl3pPr lvl="2">
              <a:spcBef>
                <a:spcPts val="0"/>
              </a:spcBef>
              <a:spcAft>
                <a:spcPts val="0"/>
              </a:spcAft>
              <a:buSzPts val="1300"/>
              <a:buNone/>
              <a:defRPr sz="1600"/>
            </a:lvl3pPr>
            <a:lvl4pPr lvl="3">
              <a:spcBef>
                <a:spcPts val="0"/>
              </a:spcBef>
              <a:spcAft>
                <a:spcPts val="0"/>
              </a:spcAft>
              <a:buSzPts val="1300"/>
              <a:buNone/>
              <a:defRPr sz="1600"/>
            </a:lvl4pPr>
            <a:lvl5pPr lvl="4">
              <a:spcBef>
                <a:spcPts val="0"/>
              </a:spcBef>
              <a:spcAft>
                <a:spcPts val="0"/>
              </a:spcAft>
              <a:buSzPts val="1300"/>
              <a:buNone/>
              <a:defRPr sz="1600"/>
            </a:lvl5pPr>
            <a:lvl6pPr lvl="5">
              <a:spcBef>
                <a:spcPts val="0"/>
              </a:spcBef>
              <a:spcAft>
                <a:spcPts val="0"/>
              </a:spcAft>
              <a:buSzPts val="1300"/>
              <a:buNone/>
              <a:defRPr sz="1600"/>
            </a:lvl6pPr>
            <a:lvl7pPr lvl="6">
              <a:spcBef>
                <a:spcPts val="0"/>
              </a:spcBef>
              <a:spcAft>
                <a:spcPts val="0"/>
              </a:spcAft>
              <a:buSzPts val="1300"/>
              <a:buNone/>
              <a:defRPr sz="1600"/>
            </a:lvl7pPr>
            <a:lvl8pPr lvl="7">
              <a:spcBef>
                <a:spcPts val="0"/>
              </a:spcBef>
              <a:spcAft>
                <a:spcPts val="0"/>
              </a:spcAft>
              <a:buSzPts val="1300"/>
              <a:buNone/>
              <a:defRPr sz="1600"/>
            </a:lvl8pPr>
            <a:lvl9pPr lvl="8">
              <a:spcBef>
                <a:spcPts val="0"/>
              </a:spcBef>
              <a:spcAft>
                <a:spcPts val="0"/>
              </a:spcAft>
              <a:buSzPts val="1300"/>
              <a:buNone/>
              <a:defRPr sz="1600"/>
            </a:lvl9pPr>
          </a:lstStyle>
          <a:p>
            <a:endParaRPr/>
          </a:p>
        </p:txBody>
      </p:sp>
      <p:sp>
        <p:nvSpPr>
          <p:cNvPr id="11" name="Google Shape;11;p1"/>
          <p:cNvSpPr txBox="1">
            <a:spLocks noGrp="1"/>
          </p:cNvSpPr>
          <p:nvPr>
            <p:ph type="body" idx="1"/>
          </p:nvPr>
        </p:nvSpPr>
        <p:spPr>
          <a:xfrm>
            <a:off x="762000" y="1197240"/>
            <a:ext cx="7605300" cy="260310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1pPr>
            <a:lvl2pPr marL="914400" marR="0" lvl="1" indent="-228600" algn="l" rtl="0">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2pPr>
            <a:lvl3pPr marL="1371600" marR="0" lvl="2" indent="-330200" algn="l" rtl="0">
              <a:spcBef>
                <a:spcPts val="500"/>
              </a:spcBef>
              <a:spcAft>
                <a:spcPts val="0"/>
              </a:spcAft>
              <a:buClr>
                <a:srgbClr val="95AABA"/>
              </a:buClr>
              <a:buSzPts val="1600"/>
              <a:buFont typeface="Calibri"/>
              <a:buChar char="•"/>
              <a:defRPr sz="1600" b="0" i="0" u="none" strike="noStrike" cap="none">
                <a:solidFill>
                  <a:schemeClr val="dk1"/>
                </a:solidFill>
                <a:latin typeface="Calibri"/>
                <a:ea typeface="Calibri"/>
                <a:cs typeface="Calibri"/>
                <a:sym typeface="Calibri"/>
              </a:defRPr>
            </a:lvl3pPr>
            <a:lvl4pPr marL="1828800" marR="0" lvl="3"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500"/>
              </a:spcBef>
              <a:spcAft>
                <a:spcPts val="0"/>
              </a:spcAft>
              <a:buClr>
                <a:schemeClr val="dk2"/>
              </a:buClr>
              <a:buSzPts val="1600"/>
              <a:buFont typeface="Calibri"/>
              <a:buChar char="−"/>
              <a:defRPr sz="1600" b="0" i="0" u="none" strike="noStrike" cap="none">
                <a:solidFill>
                  <a:schemeClr val="dk1"/>
                </a:solidFill>
                <a:latin typeface="Calibri"/>
                <a:ea typeface="Calibri"/>
                <a:cs typeface="Calibri"/>
                <a:sym typeface="Calibri"/>
              </a:defRPr>
            </a:lvl6pPr>
            <a:lvl7pPr marL="3200400" marR="0" lvl="6" indent="-228600" algn="l" rtl="0">
              <a:spcBef>
                <a:spcPts val="50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330200" algn="l" rtl="0">
              <a:spcBef>
                <a:spcPts val="500"/>
              </a:spcBef>
              <a:spcAft>
                <a:spcPts val="0"/>
              </a:spcAft>
              <a:buClr>
                <a:schemeClr val="dk1"/>
              </a:buClr>
              <a:buSzPts val="1600"/>
              <a:buFont typeface="Calibri"/>
              <a:buAutoNum type="arabicPeriod"/>
              <a:defRPr sz="1600" b="0" i="0" u="none" strike="noStrike" cap="none">
                <a:solidFill>
                  <a:schemeClr val="dk1"/>
                </a:solidFill>
                <a:latin typeface="Calibri"/>
                <a:ea typeface="Calibri"/>
                <a:cs typeface="Calibri"/>
                <a:sym typeface="Calibri"/>
              </a:defRPr>
            </a:lvl8pPr>
            <a:lvl9pPr marL="4114800" marR="0" lvl="8" indent="-330200" algn="l" rtl="0">
              <a:spcBef>
                <a:spcPts val="500"/>
              </a:spcBef>
              <a:spcAft>
                <a:spcPts val="500"/>
              </a:spcAft>
              <a:buClr>
                <a:schemeClr val="dk1"/>
              </a:buClr>
              <a:buSzPts val="1600"/>
              <a:buFont typeface="Calibri"/>
              <a:buAutoNum type="alphaLcPeriod"/>
              <a:defRPr sz="1600" b="0" i="0" u="none" strike="noStrike" cap="none">
                <a:solidFill>
                  <a:schemeClr val="dk1"/>
                </a:solidFill>
                <a:latin typeface="Calibri"/>
                <a:ea typeface="Calibri"/>
                <a:cs typeface="Calibri"/>
                <a:sym typeface="Calibri"/>
              </a:defRPr>
            </a:lvl9pPr>
          </a:lstStyle>
          <a:p>
            <a:endParaRPr/>
          </a:p>
        </p:txBody>
      </p:sp>
      <p:sp>
        <p:nvSpPr>
          <p:cNvPr id="12" name="Google Shape;12;p1"/>
          <p:cNvSpPr/>
          <p:nvPr/>
        </p:nvSpPr>
        <p:spPr>
          <a:xfrm>
            <a:off x="8367345" y="-1"/>
            <a:ext cx="320920" cy="401701"/>
          </a:xfrm>
          <a:custGeom>
            <a:avLst/>
            <a:gdLst/>
            <a:ahLst/>
            <a:cxnLst/>
            <a:rect l="l" t="t" r="r" b="b"/>
            <a:pathLst>
              <a:path w="120" h="164" extrusionOk="0">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txBody>
          <a:bodyPr spcFirstLastPara="1" wrap="square" lIns="0" tIns="0" rIns="0" bIns="32150" anchor="ctr" anchorCtr="1">
            <a:noAutofit/>
          </a:bodyPr>
          <a:lstStyle/>
          <a:p>
            <a:pPr marL="0" marR="0" lvl="0" indent="0" algn="ctr" rtl="0">
              <a:lnSpc>
                <a:spcPct val="100000"/>
              </a:lnSpc>
              <a:spcBef>
                <a:spcPts val="0"/>
              </a:spcBef>
              <a:spcAft>
                <a:spcPts val="0"/>
              </a:spcAft>
              <a:buClr>
                <a:schemeClr val="dk1"/>
              </a:buClr>
              <a:buSzPts val="1100"/>
              <a:buFont typeface="Calibri"/>
              <a:buNone/>
            </a:pPr>
            <a:fld id="{00000000-1234-1234-1234-123412341234}" type="slidenum">
              <a:rPr lang="en-US" sz="1100" b="0" i="0" u="none" strike="noStrike" cap="none">
                <a:solidFill>
                  <a:schemeClr val="dk1"/>
                </a:solidFill>
                <a:latin typeface="Calibri"/>
                <a:ea typeface="Calibri"/>
                <a:cs typeface="Calibri"/>
                <a:sym typeface="Calibri"/>
              </a:rPr>
              <a:t>‹#›</a:t>
            </a:fld>
            <a:endParaRPr sz="1100" b="0" i="0" u="none" strike="noStrike" cap="none" dirty="0">
              <a:solidFill>
                <a:schemeClr val="dk1"/>
              </a:solidFill>
              <a:latin typeface="Calibri"/>
              <a:ea typeface="Calibri"/>
              <a:cs typeface="Calibri"/>
              <a:sym typeface="Calibri"/>
            </a:endParaRPr>
          </a:p>
        </p:txBody>
      </p:sp>
      <p:sp>
        <p:nvSpPr>
          <p:cNvPr id="13" name="Google Shape;13;p1"/>
          <p:cNvSpPr/>
          <p:nvPr/>
        </p:nvSpPr>
        <p:spPr>
          <a:xfrm>
            <a:off x="762000" y="5322772"/>
            <a:ext cx="1929600" cy="1857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b="0" i="0" u="none" strike="noStrike" cap="none" dirty="0">
                <a:solidFill>
                  <a:schemeClr val="dk1"/>
                </a:solidFill>
                <a:latin typeface="Calibri"/>
                <a:ea typeface="Calibri"/>
                <a:cs typeface="Calibri"/>
                <a:sym typeface="Calibri"/>
              </a:rPr>
              <a:t>SN Presentation title / date</a:t>
            </a:r>
            <a:endParaRPr sz="1300" dirty="0"/>
          </a:p>
        </p:txBody>
      </p:sp>
      <p:pic>
        <p:nvPicPr>
          <p:cNvPr id="14" name="Google Shape;14;p1"/>
          <p:cNvPicPr preferRelativeResize="0"/>
          <p:nvPr/>
        </p:nvPicPr>
        <p:blipFill rotWithShape="1">
          <a:blip r:embed="rId11">
            <a:alphaModFix/>
          </a:blip>
          <a:srcRect/>
          <a:stretch/>
        </p:blipFill>
        <p:spPr>
          <a:xfrm>
            <a:off x="7392986" y="5344438"/>
            <a:ext cx="879630" cy="8490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51" r:id="rId2"/>
    <p:sldLayoutId id="2147483667" r:id="rId3"/>
    <p:sldLayoutId id="2147483668" r:id="rId4"/>
    <p:sldLayoutId id="2147483669" r:id="rId5"/>
    <p:sldLayoutId id="2147483670" r:id="rId6"/>
    <p:sldLayoutId id="2147483674" r:id="rId7"/>
    <p:sldLayoutId id="2147483679" r:id="rId8"/>
    <p:sldLayoutId id="214748371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xmlns="">
        <p15:guide id="1" orient="horz" pos="742">
          <p15:clr>
            <a:srgbClr val="F26B43"/>
          </p15:clr>
        </p15:guide>
        <p15:guide id="2" pos="473">
          <p15:clr>
            <a:srgbClr val="F26B43"/>
          </p15:clr>
        </p15:guide>
        <p15:guide id="3" pos="2971">
          <p15:clr>
            <a:srgbClr val="F26B43"/>
          </p15:clr>
        </p15:guide>
        <p15:guide id="4" pos="2789">
          <p15:clr>
            <a:srgbClr val="F26B43"/>
          </p15:clr>
        </p15:guide>
        <p15:guide id="5" pos="5266">
          <p15:clr>
            <a:srgbClr val="F26B43"/>
          </p15:clr>
        </p15:guide>
        <p15:guide id="6" orient="horz" pos="3350">
          <p15:clr>
            <a:srgbClr val="F26B43"/>
          </p15:clr>
        </p15:guide>
        <p15:guide id="7" orient="horz" pos="48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1.png"/><Relationship Id="rId7"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10.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springernature.com/gp/librarians/tools-services/implement/federated-access"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pic>
        <p:nvPicPr>
          <p:cNvPr id="520" name="Google Shape;520;p71"/>
          <p:cNvPicPr preferRelativeResize="0"/>
          <p:nvPr/>
        </p:nvPicPr>
        <p:blipFill rotWithShape="1">
          <a:blip r:embed="rId3">
            <a:alphaModFix/>
          </a:blip>
          <a:srcRect r="764" b="8709"/>
          <a:stretch/>
        </p:blipFill>
        <p:spPr>
          <a:xfrm>
            <a:off x="118872" y="182880"/>
            <a:ext cx="8955549" cy="5402525"/>
          </a:xfrm>
          <a:prstGeom prst="rect">
            <a:avLst/>
          </a:prstGeom>
          <a:noFill/>
          <a:ln>
            <a:noFill/>
          </a:ln>
        </p:spPr>
      </p:pic>
      <p:pic>
        <p:nvPicPr>
          <p:cNvPr id="521" name="Google Shape;521;p71"/>
          <p:cNvPicPr preferRelativeResize="0"/>
          <p:nvPr/>
        </p:nvPicPr>
        <p:blipFill rotWithShape="1">
          <a:blip r:embed="rId4">
            <a:alphaModFix/>
          </a:blip>
          <a:srcRect/>
          <a:stretch/>
        </p:blipFill>
        <p:spPr>
          <a:xfrm>
            <a:off x="4061" y="0"/>
            <a:ext cx="9070847" cy="5714999"/>
          </a:xfrm>
          <a:prstGeom prst="rect">
            <a:avLst/>
          </a:prstGeom>
          <a:noFill/>
          <a:ln>
            <a:noFill/>
          </a:ln>
        </p:spPr>
      </p:pic>
      <p:sp>
        <p:nvSpPr>
          <p:cNvPr id="522" name="Google Shape;522;p71"/>
          <p:cNvSpPr txBox="1"/>
          <p:nvPr/>
        </p:nvSpPr>
        <p:spPr>
          <a:xfrm>
            <a:off x="4728396" y="769938"/>
            <a:ext cx="3631500" cy="540600"/>
          </a:xfrm>
          <a:prstGeom prst="rect">
            <a:avLst/>
          </a:prstGeom>
          <a:noFill/>
          <a:ln>
            <a:noFill/>
          </a:ln>
        </p:spPr>
        <p:txBody>
          <a:bodyPr spcFirstLastPara="1" wrap="square" lIns="81650" tIns="40825" rIns="81650" bIns="40825" anchor="t" anchorCtr="0">
            <a:noAutofit/>
          </a:bodyPr>
          <a:lstStyle/>
          <a:p>
            <a:pPr marL="0" marR="0" lvl="0" indent="0" algn="l" rtl="0">
              <a:spcBef>
                <a:spcPts val="0"/>
              </a:spcBef>
              <a:spcAft>
                <a:spcPts val="0"/>
              </a:spcAft>
              <a:buClr>
                <a:srgbClr val="486A7E"/>
              </a:buClr>
              <a:buSzPts val="2100"/>
              <a:buFont typeface="Calibri"/>
              <a:buNone/>
            </a:pPr>
            <a:r>
              <a:rPr lang="en-US" sz="2100" b="1" dirty="0">
                <a:solidFill>
                  <a:srgbClr val="486A7E"/>
                </a:solidFill>
                <a:latin typeface="Calibri"/>
                <a:ea typeface="Calibri"/>
                <a:cs typeface="Calibri"/>
                <a:sym typeface="Calibri"/>
              </a:rPr>
              <a:t>Remote Access</a:t>
            </a:r>
            <a:endParaRPr sz="2100" b="1" dirty="0">
              <a:solidFill>
                <a:srgbClr val="486A7E"/>
              </a:solidFill>
              <a:latin typeface="Calibri"/>
              <a:ea typeface="Calibri"/>
              <a:cs typeface="Calibri"/>
              <a:sym typeface="Calibri"/>
            </a:endParaRPr>
          </a:p>
          <a:p>
            <a:pPr marL="0" marR="0" lvl="0" indent="0" algn="l" rtl="0">
              <a:spcBef>
                <a:spcPts val="0"/>
              </a:spcBef>
              <a:spcAft>
                <a:spcPts val="0"/>
              </a:spcAft>
              <a:buClr>
                <a:srgbClr val="486A7E"/>
              </a:buClr>
              <a:buSzPts val="2100"/>
              <a:buFont typeface="Calibri"/>
              <a:buNone/>
            </a:pPr>
            <a:r>
              <a:rPr lang="en-US" sz="2100" b="1" dirty="0">
                <a:solidFill>
                  <a:srgbClr val="486A7E"/>
                </a:solidFill>
                <a:latin typeface="Calibri"/>
                <a:ea typeface="Calibri"/>
                <a:cs typeface="Calibri"/>
                <a:sym typeface="Calibri"/>
              </a:rPr>
              <a:t>at Springer Nature</a:t>
            </a:r>
            <a:endParaRPr sz="2100" b="1" dirty="0">
              <a:solidFill>
                <a:srgbClr val="486A7E"/>
              </a:solidFill>
              <a:latin typeface="Calibri"/>
              <a:ea typeface="Calibri"/>
              <a:cs typeface="Calibri"/>
              <a:sym typeface="Calibri"/>
            </a:endParaRPr>
          </a:p>
        </p:txBody>
      </p:sp>
      <p:sp>
        <p:nvSpPr>
          <p:cNvPr id="523" name="Google Shape;523;p71"/>
          <p:cNvSpPr txBox="1"/>
          <p:nvPr/>
        </p:nvSpPr>
        <p:spPr>
          <a:xfrm>
            <a:off x="4728366" y="1478505"/>
            <a:ext cx="3631500" cy="525600"/>
          </a:xfrm>
          <a:prstGeom prst="rect">
            <a:avLst/>
          </a:prstGeom>
          <a:noFill/>
          <a:ln>
            <a:noFill/>
          </a:ln>
        </p:spPr>
        <p:txBody>
          <a:bodyPr spcFirstLastPara="1" wrap="square" lIns="81650" tIns="40825" rIns="81650" bIns="40825" anchor="t" anchorCtr="0">
            <a:noAutofit/>
          </a:bodyPr>
          <a:lstStyle/>
          <a:p>
            <a:pPr marL="0" marR="0" lvl="0" indent="0" algn="l" rtl="0">
              <a:spcBef>
                <a:spcPts val="0"/>
              </a:spcBef>
              <a:spcAft>
                <a:spcPts val="0"/>
              </a:spcAft>
              <a:buClr>
                <a:schemeClr val="dk1"/>
              </a:buClr>
              <a:buSzPts val="1800"/>
              <a:buFont typeface="Arial"/>
              <a:buNone/>
            </a:pPr>
            <a:r>
              <a:rPr lang="en-US" sz="1800" dirty="0">
                <a:solidFill>
                  <a:srgbClr val="C4D82E"/>
                </a:solidFill>
                <a:latin typeface="Calibri"/>
                <a:ea typeface="Calibri"/>
                <a:cs typeface="Calibri"/>
                <a:sym typeface="Calibri"/>
              </a:rPr>
              <a:t>Laird Barrett</a:t>
            </a:r>
            <a:endParaRPr sz="1800" dirty="0">
              <a:solidFill>
                <a:srgbClr val="C4D82E"/>
              </a:solidFill>
              <a:latin typeface="Calibri"/>
              <a:ea typeface="Calibri"/>
              <a:cs typeface="Calibri"/>
              <a:sym typeface="Calibri"/>
            </a:endParaRPr>
          </a:p>
          <a:p>
            <a:pPr marL="0" marR="0" lvl="0" indent="0" algn="l" rtl="0">
              <a:spcBef>
                <a:spcPts val="0"/>
              </a:spcBef>
              <a:spcAft>
                <a:spcPts val="0"/>
              </a:spcAft>
              <a:buClr>
                <a:schemeClr val="dk1"/>
              </a:buClr>
              <a:buSzPts val="1800"/>
              <a:buFont typeface="Arial"/>
              <a:buNone/>
            </a:pPr>
            <a:r>
              <a:rPr lang="en-US" sz="1800" dirty="0">
                <a:solidFill>
                  <a:srgbClr val="C4D82E"/>
                </a:solidFill>
                <a:latin typeface="Calibri"/>
                <a:ea typeface="Calibri"/>
                <a:cs typeface="Calibri"/>
                <a:sym typeface="Calibri"/>
              </a:rPr>
              <a:t>Product Manager, Identity</a:t>
            </a:r>
            <a:endParaRPr sz="1800" dirty="0">
              <a:solidFill>
                <a:srgbClr val="C4D82E"/>
              </a:solidFill>
              <a:latin typeface="Calibri"/>
              <a:ea typeface="Calibri"/>
              <a:cs typeface="Calibri"/>
              <a:sym typeface="Calibri"/>
            </a:endParaRPr>
          </a:p>
          <a:p>
            <a:pPr marL="0" marR="0" lvl="1" indent="0" algn="l" rtl="0">
              <a:spcBef>
                <a:spcPts val="500"/>
              </a:spcBef>
              <a:spcAft>
                <a:spcPts val="0"/>
              </a:spcAft>
              <a:buClr>
                <a:schemeClr val="dk1"/>
              </a:buClr>
              <a:buSzPts val="1400"/>
              <a:buFont typeface="Arial"/>
              <a:buNone/>
            </a:pPr>
            <a:r>
              <a:rPr lang="en-US" dirty="0">
                <a:solidFill>
                  <a:srgbClr val="C4D82E"/>
                </a:solidFill>
                <a:latin typeface="Calibri"/>
                <a:ea typeface="Calibri"/>
                <a:cs typeface="Calibri"/>
                <a:sym typeface="Calibri"/>
              </a:rPr>
              <a:t>09th April, 2020</a:t>
            </a:r>
            <a:endParaRPr sz="1300" dirty="0"/>
          </a:p>
        </p:txBody>
      </p:sp>
      <p:pic>
        <p:nvPicPr>
          <p:cNvPr id="524" name="Google Shape;524;p71"/>
          <p:cNvPicPr preferRelativeResize="0"/>
          <p:nvPr/>
        </p:nvPicPr>
        <p:blipFill rotWithShape="1">
          <a:blip r:embed="rId5">
            <a:alphaModFix/>
          </a:blip>
          <a:srcRect/>
          <a:stretch/>
        </p:blipFill>
        <p:spPr>
          <a:xfrm>
            <a:off x="496766" y="244702"/>
            <a:ext cx="2246450" cy="217873"/>
          </a:xfrm>
          <a:prstGeom prst="rect">
            <a:avLst/>
          </a:prstGeom>
          <a:noFill/>
          <a:ln>
            <a:noFill/>
          </a:ln>
        </p:spPr>
      </p:pic>
      <p:sp>
        <p:nvSpPr>
          <p:cNvPr id="525" name="Google Shape;525;p71"/>
          <p:cNvSpPr txBox="1"/>
          <p:nvPr/>
        </p:nvSpPr>
        <p:spPr>
          <a:xfrm rot="5400000">
            <a:off x="-1796141" y="2587193"/>
            <a:ext cx="4137300" cy="306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r>
              <a:rPr lang="en-US" sz="1000" b="0" dirty="0">
                <a:solidFill>
                  <a:schemeClr val="dk1"/>
                </a:solidFill>
                <a:latin typeface="Calibri"/>
                <a:ea typeface="Calibri"/>
                <a:cs typeface="Calibri"/>
                <a:sym typeface="Calibri"/>
              </a:rPr>
              <a:t>Following the progress of Dolly's clones</a:t>
            </a:r>
            <a:endParaRPr sz="1300" dirty="0"/>
          </a:p>
        </p:txBody>
      </p:sp>
      <p:pic>
        <p:nvPicPr>
          <p:cNvPr id="526" name="Google Shape;526;p71"/>
          <p:cNvPicPr preferRelativeResize="0"/>
          <p:nvPr/>
        </p:nvPicPr>
        <p:blipFill rotWithShape="1">
          <a:blip r:embed="rId6">
            <a:alphaModFix/>
          </a:blip>
          <a:srcRect/>
          <a:stretch/>
        </p:blipFill>
        <p:spPr>
          <a:xfrm>
            <a:off x="7169911" y="4476723"/>
            <a:ext cx="1361477" cy="809651"/>
          </a:xfrm>
          <a:prstGeom prst="rect">
            <a:avLst/>
          </a:prstGeom>
          <a:noFill/>
          <a:ln>
            <a:noFill/>
          </a:ln>
        </p:spPr>
      </p:pic>
      <p:sp>
        <p:nvSpPr>
          <p:cNvPr id="527" name="Google Shape;527;p71"/>
          <p:cNvSpPr/>
          <p:nvPr/>
        </p:nvSpPr>
        <p:spPr>
          <a:xfrm>
            <a:off x="9357762" y="1"/>
            <a:ext cx="2177700" cy="26058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Cover image</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Please select the cover image you require from the following selection:</a:t>
            </a:r>
            <a:endParaRPr sz="1300" dirty="0"/>
          </a:p>
          <a:p>
            <a:pPr marL="165100" marR="0" lvl="0" indent="-165100" algn="l" rtl="0">
              <a:spcBef>
                <a:spcPts val="0"/>
              </a:spcBef>
              <a:spcAft>
                <a:spcPts val="0"/>
              </a:spcAft>
              <a:buClr>
                <a:schemeClr val="accent6"/>
              </a:buClr>
              <a:buSzPts val="1000"/>
              <a:buFont typeface="Arial"/>
              <a:buChar char="•"/>
            </a:pPr>
            <a:r>
              <a:rPr lang="en-US" sz="1000" b="0" dirty="0">
                <a:solidFill>
                  <a:schemeClr val="accent6"/>
                </a:solidFill>
                <a:latin typeface="Calibri"/>
                <a:ea typeface="Calibri"/>
                <a:cs typeface="Calibri"/>
                <a:sym typeface="Calibri"/>
              </a:rPr>
              <a:t>5 x Discovery stories (SN)</a:t>
            </a:r>
            <a:endParaRPr sz="1300" dirty="0"/>
          </a:p>
          <a:p>
            <a:pPr marL="165100" marR="0" lvl="0" indent="-1651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5 X Transformer images (SN)</a:t>
            </a:r>
            <a:endParaRPr sz="1300" dirty="0"/>
          </a:p>
          <a:p>
            <a:pPr marL="165100" marR="0" lvl="0" indent="-101600" algn="l" rtl="0">
              <a:spcBef>
                <a:spcPts val="0"/>
              </a:spcBef>
              <a:spcAft>
                <a:spcPts val="0"/>
              </a:spcAft>
              <a:buClr>
                <a:schemeClr val="dk1"/>
              </a:buClr>
              <a:buSzPts val="1000"/>
              <a:buFont typeface="Arial"/>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Once you have chosen the cover image move the associated Thank you page to the end of the presentation and delete all the other cover and thank you pages.</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Printing</a:t>
            </a:r>
            <a:endParaRPr sz="1300" dirty="0"/>
          </a:p>
          <a:p>
            <a:pPr marL="0" marR="0" lvl="0" indent="0" algn="l" rtl="0">
              <a:spcBef>
                <a:spcPts val="0"/>
              </a:spcBef>
              <a:spcAft>
                <a:spcPts val="0"/>
              </a:spcAft>
              <a:buNone/>
            </a:pPr>
            <a:r>
              <a:rPr lang="en-US" sz="1000" dirty="0">
                <a:solidFill>
                  <a:schemeClr val="accent6"/>
                </a:solidFill>
                <a:latin typeface="Calibri"/>
                <a:ea typeface="Calibri"/>
                <a:cs typeface="Calibri"/>
                <a:sym typeface="Calibri"/>
              </a:rPr>
              <a:t>When printing the deck you can reduce ink use by selecting:</a:t>
            </a:r>
            <a:endParaRPr sz="1300" dirty="0"/>
          </a:p>
          <a:p>
            <a:pPr marL="152400" marR="0" lvl="0" indent="-1524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Ctrl p (print)</a:t>
            </a:r>
            <a:endParaRPr sz="1300" dirty="0"/>
          </a:p>
          <a:p>
            <a:pPr marL="152400" marR="0" lvl="0" indent="-152400" algn="l" rtl="0">
              <a:spcBef>
                <a:spcPts val="0"/>
              </a:spcBef>
              <a:spcAft>
                <a:spcPts val="0"/>
              </a:spcAft>
              <a:buClr>
                <a:schemeClr val="accent6"/>
              </a:buClr>
              <a:buSzPts val="1000"/>
              <a:buFont typeface="Arial"/>
              <a:buChar char="•"/>
            </a:pPr>
            <a:r>
              <a:rPr lang="en-US" sz="1000" dirty="0">
                <a:solidFill>
                  <a:schemeClr val="accent6"/>
                </a:solidFill>
                <a:latin typeface="Calibri"/>
                <a:ea typeface="Calibri"/>
                <a:cs typeface="Calibri"/>
                <a:sym typeface="Calibri"/>
              </a:rPr>
              <a:t>Change the option to greyscale</a:t>
            </a:r>
            <a:endParaRPr sz="1300" dirty="0"/>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80"/>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IP authentication </a:t>
            </a:r>
            <a:r>
              <a:rPr lang="en-US" dirty="0">
                <a:solidFill>
                  <a:schemeClr val="accent6"/>
                </a:solidFill>
              </a:rPr>
              <a:t>via VPN or Proxy from home</a:t>
            </a:r>
            <a:endParaRPr dirty="0"/>
          </a:p>
        </p:txBody>
      </p:sp>
      <p:pic>
        <p:nvPicPr>
          <p:cNvPr id="589" name="Google Shape;589;p80"/>
          <p:cNvPicPr preferRelativeResize="0"/>
          <p:nvPr/>
        </p:nvPicPr>
        <p:blipFill rotWithShape="1">
          <a:blip r:embed="rId3">
            <a:alphaModFix/>
          </a:blip>
          <a:srcRect/>
          <a:stretch/>
        </p:blipFill>
        <p:spPr>
          <a:xfrm>
            <a:off x="999553" y="3429408"/>
            <a:ext cx="2390812" cy="1493635"/>
          </a:xfrm>
          <a:prstGeom prst="rect">
            <a:avLst/>
          </a:prstGeom>
          <a:noFill/>
          <a:ln w="9525" cap="flat" cmpd="sng">
            <a:solidFill>
              <a:srgbClr val="2C2C2D"/>
            </a:solidFill>
            <a:prstDash val="solid"/>
            <a:round/>
            <a:headEnd type="none" w="sm" len="sm"/>
            <a:tailEnd type="none" w="sm" len="sm"/>
          </a:ln>
        </p:spPr>
      </p:pic>
      <p:cxnSp>
        <p:nvCxnSpPr>
          <p:cNvPr id="590" name="Google Shape;590;p80"/>
          <p:cNvCxnSpPr/>
          <p:nvPr/>
        </p:nvCxnSpPr>
        <p:spPr>
          <a:xfrm rot="10800000" flipH="1">
            <a:off x="3816475" y="4226325"/>
            <a:ext cx="710400" cy="5100"/>
          </a:xfrm>
          <a:prstGeom prst="straightConnector1">
            <a:avLst/>
          </a:prstGeom>
          <a:noFill/>
          <a:ln w="9525" cap="flat" cmpd="sng">
            <a:solidFill>
              <a:srgbClr val="5D87A0"/>
            </a:solidFill>
            <a:prstDash val="solid"/>
            <a:round/>
            <a:headEnd type="none" w="sm" len="sm"/>
            <a:tailEnd type="triangle" w="med" len="med"/>
          </a:ln>
        </p:spPr>
      </p:cxnSp>
      <p:pic>
        <p:nvPicPr>
          <p:cNvPr id="591" name="Google Shape;591;p80"/>
          <p:cNvPicPr preferRelativeResize="0"/>
          <p:nvPr/>
        </p:nvPicPr>
        <p:blipFill rotWithShape="1">
          <a:blip r:embed="rId4">
            <a:alphaModFix/>
          </a:blip>
          <a:srcRect/>
          <a:stretch/>
        </p:blipFill>
        <p:spPr>
          <a:xfrm>
            <a:off x="4952975" y="3397212"/>
            <a:ext cx="2764570" cy="1558026"/>
          </a:xfrm>
          <a:prstGeom prst="rect">
            <a:avLst/>
          </a:prstGeom>
          <a:noFill/>
          <a:ln>
            <a:noFill/>
          </a:ln>
        </p:spPr>
      </p:pic>
      <p:pic>
        <p:nvPicPr>
          <p:cNvPr id="592" name="Google Shape;592;p80"/>
          <p:cNvPicPr preferRelativeResize="0"/>
          <p:nvPr/>
        </p:nvPicPr>
        <p:blipFill rotWithShape="1">
          <a:blip r:embed="rId5">
            <a:alphaModFix/>
          </a:blip>
          <a:srcRect r="80332"/>
          <a:stretch/>
        </p:blipFill>
        <p:spPr>
          <a:xfrm>
            <a:off x="1786890" y="1232524"/>
            <a:ext cx="1081325" cy="1060875"/>
          </a:xfrm>
          <a:prstGeom prst="rect">
            <a:avLst/>
          </a:prstGeom>
          <a:noFill/>
          <a:ln>
            <a:noFill/>
          </a:ln>
        </p:spPr>
      </p:pic>
      <p:cxnSp>
        <p:nvCxnSpPr>
          <p:cNvPr id="593" name="Google Shape;593;p80"/>
          <p:cNvCxnSpPr/>
          <p:nvPr/>
        </p:nvCxnSpPr>
        <p:spPr>
          <a:xfrm rot="10800000" flipH="1">
            <a:off x="3057250" y="1800625"/>
            <a:ext cx="1911900" cy="10200"/>
          </a:xfrm>
          <a:prstGeom prst="straightConnector1">
            <a:avLst/>
          </a:prstGeom>
          <a:noFill/>
          <a:ln w="9525" cap="flat" cmpd="sng">
            <a:solidFill>
              <a:srgbClr val="5D87A0"/>
            </a:solidFill>
            <a:prstDash val="solid"/>
            <a:round/>
            <a:headEnd type="none" w="sm" len="sm"/>
            <a:tailEnd type="triangle" w="med" len="med"/>
          </a:ln>
        </p:spPr>
      </p:cxnSp>
      <p:sp>
        <p:nvSpPr>
          <p:cNvPr id="594" name="Google Shape;594;p80"/>
          <p:cNvSpPr txBox="1"/>
          <p:nvPr/>
        </p:nvSpPr>
        <p:spPr>
          <a:xfrm>
            <a:off x="7643651" y="134097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Connect to institutional network VPN or Proxy server IPs</a:t>
            </a:r>
            <a:endParaRPr dirty="0">
              <a:latin typeface="Calibri"/>
              <a:ea typeface="Calibri"/>
              <a:cs typeface="Calibri"/>
              <a:sym typeface="Calibri"/>
            </a:endParaRPr>
          </a:p>
        </p:txBody>
      </p:sp>
      <p:cxnSp>
        <p:nvCxnSpPr>
          <p:cNvPr id="595" name="Google Shape;595;p80"/>
          <p:cNvCxnSpPr>
            <a:stCxn id="596" idx="2"/>
          </p:cNvCxnSpPr>
          <p:nvPr/>
        </p:nvCxnSpPr>
        <p:spPr>
          <a:xfrm flipH="1">
            <a:off x="2566985" y="2714502"/>
            <a:ext cx="3818100" cy="533400"/>
          </a:xfrm>
          <a:prstGeom prst="straightConnector1">
            <a:avLst/>
          </a:prstGeom>
          <a:noFill/>
          <a:ln w="9525" cap="flat" cmpd="sng">
            <a:solidFill>
              <a:srgbClr val="5D87A0"/>
            </a:solidFill>
            <a:prstDash val="solid"/>
            <a:round/>
            <a:headEnd type="none" w="sm" len="sm"/>
            <a:tailEnd type="triangle" w="med" len="med"/>
          </a:ln>
        </p:spPr>
      </p:cxnSp>
      <p:pic>
        <p:nvPicPr>
          <p:cNvPr id="596" name="Google Shape;596;p80"/>
          <p:cNvPicPr preferRelativeResize="0"/>
          <p:nvPr/>
        </p:nvPicPr>
        <p:blipFill>
          <a:blip r:embed="rId6">
            <a:alphaModFix/>
          </a:blip>
          <a:stretch>
            <a:fillRect/>
          </a:stretch>
        </p:blipFill>
        <p:spPr>
          <a:xfrm>
            <a:off x="5290046" y="1109552"/>
            <a:ext cx="2190077" cy="1604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8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IP authentication via VPN or Proxy from home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602" name="Google Shape;602;p81"/>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603" name="Google Shape;603;p81"/>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604" name="Google Shape;604;p81"/>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05" name="Google Shape;605;p81"/>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be easy and low cost to set up</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provide information about how users within an institution are authenticating and accessing resources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Many discovery services support proxy URLs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Widely supported by publishers</a:t>
            </a:r>
            <a:endParaRPr dirty="0">
              <a:latin typeface="Calibri"/>
              <a:ea typeface="Calibri"/>
              <a:cs typeface="Calibri"/>
              <a:sym typeface="Calibri"/>
            </a:endParaRPr>
          </a:p>
        </p:txBody>
      </p:sp>
      <p:sp>
        <p:nvSpPr>
          <p:cNvPr id="606" name="Google Shape;606;p81"/>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User experience can sometimes be painful</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Some concerns about VPNs or proxies being able to handle the traffic load</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Some concern about the viability of using VPNs or proxies in certain areas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be a vector for abuse</a:t>
            </a:r>
            <a:endParaRPr dirty="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8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IP authentication via VPN or Proxy from home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612" name="Google Shape;612;p82"/>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Set up VPN or Proxy</a:t>
            </a:r>
            <a:endParaRPr sz="1800" b="0" dirty="0"/>
          </a:p>
          <a:p>
            <a:pPr marL="457200" lvl="0" indent="-342900" algn="l" rtl="0">
              <a:spcBef>
                <a:spcPts val="0"/>
              </a:spcBef>
              <a:spcAft>
                <a:spcPts val="0"/>
              </a:spcAft>
              <a:buSzPts val="1800"/>
              <a:buChar char="●"/>
            </a:pPr>
            <a:r>
              <a:rPr lang="en-US" sz="1800" b="0" dirty="0"/>
              <a:t>Provide VPN or Proxy IPs to Springer Nature Online Services or your Licencing Manager</a:t>
            </a:r>
            <a:endParaRPr sz="1800" b="0" dirty="0"/>
          </a:p>
          <a:p>
            <a:pPr marL="457200" lvl="0" indent="-342900" algn="l" rtl="0">
              <a:spcBef>
                <a:spcPts val="0"/>
              </a:spcBef>
              <a:spcAft>
                <a:spcPts val="0"/>
              </a:spcAft>
              <a:buSzPts val="1800"/>
              <a:buChar char="●"/>
            </a:pPr>
            <a:r>
              <a:rPr lang="en-US" sz="1800" b="0" dirty="0"/>
              <a:t>Inform you patrons about the user experience </a:t>
            </a: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83"/>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Federated access - a few definitions</a:t>
            </a:r>
            <a:endParaRPr dirty="0"/>
          </a:p>
        </p:txBody>
      </p:sp>
      <p:sp>
        <p:nvSpPr>
          <p:cNvPr id="618" name="Google Shape;618;p83"/>
          <p:cNvSpPr txBox="1">
            <a:spLocks noGrp="1"/>
          </p:cNvSpPr>
          <p:nvPr>
            <p:ph type="body" idx="1"/>
          </p:nvPr>
        </p:nvSpPr>
        <p:spPr>
          <a:xfrm>
            <a:off x="762000" y="901375"/>
            <a:ext cx="79182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dirty="0"/>
              <a:t>Single Sign On</a:t>
            </a:r>
            <a:r>
              <a:rPr lang="en-US" sz="1800" b="0" dirty="0"/>
              <a:t> - </a:t>
            </a:r>
            <a:r>
              <a:rPr lang="en-US" sz="1200" b="0" dirty="0">
                <a:solidFill>
                  <a:srgbClr val="444444"/>
                </a:solidFill>
                <a:highlight>
                  <a:srgbClr val="FFFFFF"/>
                </a:highlight>
                <a:latin typeface="Arial"/>
                <a:ea typeface="Arial"/>
                <a:cs typeface="Arial"/>
                <a:sym typeface="Arial"/>
              </a:rPr>
              <a:t>A broad term for using a single credential to log in to multiple systems and websites.</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200" b="0" dirty="0">
              <a:solidFill>
                <a:srgbClr val="444444"/>
              </a:solidFill>
              <a:highlight>
                <a:srgbClr val="FFFFFF"/>
              </a:highlight>
              <a:latin typeface="Arial"/>
              <a:ea typeface="Arial"/>
              <a:cs typeface="Arial"/>
              <a:sym typeface="Arial"/>
            </a:endParaRPr>
          </a:p>
          <a:p>
            <a:pPr marL="457200" lvl="0" indent="-342900" algn="l" rtl="0">
              <a:spcBef>
                <a:spcPts val="500"/>
              </a:spcBef>
              <a:spcAft>
                <a:spcPts val="0"/>
              </a:spcAft>
              <a:buSzPts val="1800"/>
              <a:buChar char="●"/>
            </a:pPr>
            <a:r>
              <a:rPr lang="en-US" sz="1800" dirty="0"/>
              <a:t>Federated access</a:t>
            </a:r>
            <a:r>
              <a:rPr lang="en-US" sz="1800" b="0" dirty="0"/>
              <a:t> - </a:t>
            </a:r>
            <a:r>
              <a:rPr lang="en-US" sz="1200" b="0" dirty="0">
                <a:solidFill>
                  <a:srgbClr val="444444"/>
                </a:solidFill>
                <a:highlight>
                  <a:srgbClr val="FFFFFF"/>
                </a:highlight>
                <a:latin typeface="Arial"/>
                <a:ea typeface="Arial"/>
                <a:cs typeface="Arial"/>
                <a:sym typeface="Arial"/>
              </a:rPr>
              <a:t>A form of single sign-on that allows users to use a single credential to authenticate across multiple enterprises’ systems and websites (e.g. using your university credential to log in to SpringerLink, ScienceDirect, Wiley Online, etc.).</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200" b="0" dirty="0">
              <a:solidFill>
                <a:srgbClr val="444444"/>
              </a:solidFill>
              <a:highlight>
                <a:srgbClr val="FFFFFF"/>
              </a:highlight>
              <a:latin typeface="Arial"/>
              <a:ea typeface="Arial"/>
              <a:cs typeface="Arial"/>
              <a:sym typeface="Arial"/>
            </a:endParaRPr>
          </a:p>
          <a:p>
            <a:pPr marL="457200" lvl="0" indent="-342900" algn="l" rtl="0">
              <a:spcBef>
                <a:spcPts val="500"/>
              </a:spcBef>
              <a:spcAft>
                <a:spcPts val="0"/>
              </a:spcAft>
              <a:buSzPts val="1800"/>
              <a:buChar char="●"/>
            </a:pPr>
            <a:r>
              <a:rPr lang="en-US" sz="1800" dirty="0"/>
              <a:t>Shibboleth and OpenAthens</a:t>
            </a:r>
            <a:r>
              <a:rPr lang="en-US" sz="1800" b="0" dirty="0"/>
              <a:t> - </a:t>
            </a:r>
            <a:r>
              <a:rPr lang="en-US" sz="1200" b="0" dirty="0">
                <a:solidFill>
                  <a:srgbClr val="444444"/>
                </a:solidFill>
                <a:highlight>
                  <a:srgbClr val="FFFFFF"/>
                </a:highlight>
                <a:latin typeface="Arial"/>
                <a:ea typeface="Arial"/>
                <a:cs typeface="Arial"/>
                <a:sym typeface="Arial"/>
              </a:rPr>
              <a:t>Software solutions that facilitate the federated access method. Institutions normally use one software or another and some publishers will prompt users down one path or another. OpenAthens also acts as a non-country federation.</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200" b="0" dirty="0">
              <a:solidFill>
                <a:srgbClr val="444444"/>
              </a:solidFill>
              <a:highlight>
                <a:srgbClr val="FFFFFF"/>
              </a:highlight>
              <a:latin typeface="Arial"/>
              <a:ea typeface="Arial"/>
              <a:cs typeface="Arial"/>
              <a:sym typeface="Arial"/>
            </a:endParaRPr>
          </a:p>
          <a:p>
            <a:pPr marL="457200" lvl="0" indent="-342900" algn="l" rtl="0">
              <a:spcBef>
                <a:spcPts val="500"/>
              </a:spcBef>
              <a:spcAft>
                <a:spcPts val="0"/>
              </a:spcAft>
              <a:buSzPts val="1800"/>
              <a:buChar char="●"/>
            </a:pPr>
            <a:r>
              <a:rPr lang="en-US" sz="1800" dirty="0"/>
              <a:t>SAML-based authentication</a:t>
            </a:r>
            <a:r>
              <a:rPr lang="en-US" sz="1800" b="0" dirty="0"/>
              <a:t> - </a:t>
            </a:r>
            <a:r>
              <a:rPr lang="en-US" sz="1200" b="0" dirty="0">
                <a:solidFill>
                  <a:srgbClr val="444444"/>
                </a:solidFill>
                <a:highlight>
                  <a:srgbClr val="FFFFFF"/>
                </a:highlight>
                <a:latin typeface="Arial"/>
                <a:ea typeface="Arial"/>
                <a:cs typeface="Arial"/>
                <a:sym typeface="Arial"/>
              </a:rPr>
              <a:t>A technical term for federated access. The message we send from the Springer Nature Service Provider to the institution’s Identity Provider are in Security Assertion Markup Language (SAML).</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200" b="0" dirty="0">
              <a:solidFill>
                <a:srgbClr val="444444"/>
              </a:solidFill>
              <a:highlight>
                <a:srgbClr val="FFFFFF"/>
              </a:highlight>
              <a:latin typeface="Arial"/>
              <a:ea typeface="Arial"/>
              <a:cs typeface="Arial"/>
              <a:sym typeface="Arial"/>
            </a:endParaRPr>
          </a:p>
          <a:p>
            <a:pPr marL="457200" lvl="0" indent="-342900" algn="l" rtl="0">
              <a:spcBef>
                <a:spcPts val="500"/>
              </a:spcBef>
              <a:spcAft>
                <a:spcPts val="0"/>
              </a:spcAft>
              <a:buSzPts val="1800"/>
              <a:buChar char="●"/>
            </a:pPr>
            <a:r>
              <a:rPr lang="en-US" sz="1800" dirty="0"/>
              <a:t>Federations</a:t>
            </a:r>
            <a:r>
              <a:rPr lang="en-US" sz="1800" b="0" dirty="0"/>
              <a:t> - </a:t>
            </a:r>
            <a:r>
              <a:rPr lang="en-US" sz="1200" b="0" dirty="0">
                <a:solidFill>
                  <a:srgbClr val="444444"/>
                </a:solidFill>
                <a:highlight>
                  <a:srgbClr val="FFFFFF"/>
                </a:highlight>
                <a:latin typeface="Arial"/>
                <a:ea typeface="Arial"/>
                <a:cs typeface="Arial"/>
                <a:sym typeface="Arial"/>
              </a:rPr>
              <a:t>Country-level organisations that institutions and publishers can join to facilitate the exchange of metadata between the two that underlies the federated access method. There is a global federation called EduGAIN that country-level federations are members of and which facilitates the exchange at a global level for those who opt-in. </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800" b="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8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Federated access</a:t>
            </a:r>
            <a:endParaRPr dirty="0"/>
          </a:p>
        </p:txBody>
      </p:sp>
      <p:pic>
        <p:nvPicPr>
          <p:cNvPr id="624" name="Google Shape;624;p84"/>
          <p:cNvPicPr preferRelativeResize="0"/>
          <p:nvPr/>
        </p:nvPicPr>
        <p:blipFill rotWithShape="1">
          <a:blip r:embed="rId3">
            <a:alphaModFix/>
          </a:blip>
          <a:srcRect r="80332"/>
          <a:stretch/>
        </p:blipFill>
        <p:spPr>
          <a:xfrm>
            <a:off x="2502652" y="1108640"/>
            <a:ext cx="918611" cy="790376"/>
          </a:xfrm>
          <a:prstGeom prst="rect">
            <a:avLst/>
          </a:prstGeom>
          <a:noFill/>
          <a:ln>
            <a:noFill/>
          </a:ln>
        </p:spPr>
      </p:pic>
      <p:pic>
        <p:nvPicPr>
          <p:cNvPr id="625" name="Google Shape;625;p84"/>
          <p:cNvPicPr preferRelativeResize="0"/>
          <p:nvPr/>
        </p:nvPicPr>
        <p:blipFill rotWithShape="1">
          <a:blip r:embed="rId4">
            <a:alphaModFix/>
          </a:blip>
          <a:srcRect/>
          <a:stretch/>
        </p:blipFill>
        <p:spPr>
          <a:xfrm>
            <a:off x="674551" y="2466901"/>
            <a:ext cx="1970330" cy="1292930"/>
          </a:xfrm>
          <a:prstGeom prst="rect">
            <a:avLst/>
          </a:prstGeom>
          <a:noFill/>
          <a:ln w="9525" cap="flat" cmpd="sng">
            <a:solidFill>
              <a:srgbClr val="2C2C2D"/>
            </a:solidFill>
            <a:prstDash val="solid"/>
            <a:round/>
            <a:headEnd type="none" w="sm" len="sm"/>
            <a:tailEnd type="none" w="sm" len="sm"/>
          </a:ln>
        </p:spPr>
      </p:pic>
      <p:pic>
        <p:nvPicPr>
          <p:cNvPr id="626" name="Google Shape;626;p84"/>
          <p:cNvPicPr preferRelativeResize="0"/>
          <p:nvPr/>
        </p:nvPicPr>
        <p:blipFill rotWithShape="1">
          <a:blip r:embed="rId5">
            <a:alphaModFix/>
          </a:blip>
          <a:srcRect/>
          <a:stretch/>
        </p:blipFill>
        <p:spPr>
          <a:xfrm>
            <a:off x="4580575" y="991502"/>
            <a:ext cx="2031055" cy="1112791"/>
          </a:xfrm>
          <a:prstGeom prst="rect">
            <a:avLst/>
          </a:prstGeom>
          <a:noFill/>
          <a:ln w="9525" cap="flat" cmpd="sng">
            <a:solidFill>
              <a:srgbClr val="2C2C2D"/>
            </a:solidFill>
            <a:prstDash val="solid"/>
            <a:round/>
            <a:headEnd type="none" w="sm" len="sm"/>
            <a:tailEnd type="none" w="sm" len="sm"/>
          </a:ln>
        </p:spPr>
      </p:pic>
      <p:cxnSp>
        <p:nvCxnSpPr>
          <p:cNvPr id="627" name="Google Shape;627;p84"/>
          <p:cNvCxnSpPr/>
          <p:nvPr/>
        </p:nvCxnSpPr>
        <p:spPr>
          <a:xfrm>
            <a:off x="3762731" y="1503835"/>
            <a:ext cx="476400" cy="0"/>
          </a:xfrm>
          <a:prstGeom prst="straightConnector1">
            <a:avLst/>
          </a:prstGeom>
          <a:noFill/>
          <a:ln w="9525" cap="flat" cmpd="sng">
            <a:solidFill>
              <a:srgbClr val="5D87A0"/>
            </a:solidFill>
            <a:prstDash val="solid"/>
            <a:round/>
            <a:headEnd type="none" w="sm" len="sm"/>
            <a:tailEnd type="triangle" w="med" len="med"/>
          </a:ln>
        </p:spPr>
      </p:cxnSp>
      <p:pic>
        <p:nvPicPr>
          <p:cNvPr id="628" name="Google Shape;628;p84"/>
          <p:cNvPicPr preferRelativeResize="0"/>
          <p:nvPr/>
        </p:nvPicPr>
        <p:blipFill rotWithShape="1">
          <a:blip r:embed="rId6">
            <a:alphaModFix/>
          </a:blip>
          <a:srcRect/>
          <a:stretch/>
        </p:blipFill>
        <p:spPr>
          <a:xfrm>
            <a:off x="3032197" y="2509779"/>
            <a:ext cx="3086989" cy="1123097"/>
          </a:xfrm>
          <a:prstGeom prst="rect">
            <a:avLst/>
          </a:prstGeom>
          <a:noFill/>
          <a:ln w="9525" cap="flat" cmpd="sng">
            <a:solidFill>
              <a:srgbClr val="2C2C2D"/>
            </a:solidFill>
            <a:prstDash val="solid"/>
            <a:round/>
            <a:headEnd type="none" w="sm" len="sm"/>
            <a:tailEnd type="none" w="sm" len="sm"/>
          </a:ln>
        </p:spPr>
      </p:pic>
      <p:pic>
        <p:nvPicPr>
          <p:cNvPr id="629" name="Google Shape;629;p84"/>
          <p:cNvPicPr preferRelativeResize="0"/>
          <p:nvPr/>
        </p:nvPicPr>
        <p:blipFill rotWithShape="1">
          <a:blip r:embed="rId7">
            <a:alphaModFix/>
          </a:blip>
          <a:srcRect/>
          <a:stretch/>
        </p:blipFill>
        <p:spPr>
          <a:xfrm>
            <a:off x="6506500" y="2551819"/>
            <a:ext cx="2253100" cy="953515"/>
          </a:xfrm>
          <a:prstGeom prst="rect">
            <a:avLst/>
          </a:prstGeom>
          <a:noFill/>
          <a:ln w="9525" cap="flat" cmpd="sng">
            <a:solidFill>
              <a:srgbClr val="2C2C2D"/>
            </a:solidFill>
            <a:prstDash val="solid"/>
            <a:round/>
            <a:headEnd type="none" w="sm" len="sm"/>
            <a:tailEnd type="none" w="sm" len="sm"/>
          </a:ln>
        </p:spPr>
      </p:pic>
      <p:pic>
        <p:nvPicPr>
          <p:cNvPr id="630" name="Google Shape;630;p84"/>
          <p:cNvPicPr preferRelativeResize="0"/>
          <p:nvPr/>
        </p:nvPicPr>
        <p:blipFill rotWithShape="1">
          <a:blip r:embed="rId8">
            <a:alphaModFix/>
          </a:blip>
          <a:srcRect/>
          <a:stretch/>
        </p:blipFill>
        <p:spPr>
          <a:xfrm>
            <a:off x="3542782" y="4038360"/>
            <a:ext cx="2445616" cy="1208742"/>
          </a:xfrm>
          <a:prstGeom prst="rect">
            <a:avLst/>
          </a:prstGeom>
          <a:noFill/>
          <a:ln>
            <a:noFill/>
          </a:ln>
        </p:spPr>
      </p:pic>
      <p:cxnSp>
        <p:nvCxnSpPr>
          <p:cNvPr id="631" name="Google Shape;631;p84"/>
          <p:cNvCxnSpPr>
            <a:stCxn id="626" idx="2"/>
          </p:cNvCxnSpPr>
          <p:nvPr/>
        </p:nvCxnSpPr>
        <p:spPr>
          <a:xfrm flipH="1">
            <a:off x="2645002" y="2104293"/>
            <a:ext cx="2951100" cy="258300"/>
          </a:xfrm>
          <a:prstGeom prst="straightConnector1">
            <a:avLst/>
          </a:prstGeom>
          <a:noFill/>
          <a:ln w="9525" cap="flat" cmpd="sng">
            <a:solidFill>
              <a:srgbClr val="5D87A0"/>
            </a:solidFill>
            <a:prstDash val="solid"/>
            <a:round/>
            <a:headEnd type="none" w="sm" len="sm"/>
            <a:tailEnd type="triangle" w="med" len="med"/>
          </a:ln>
        </p:spPr>
      </p:cxnSp>
      <p:cxnSp>
        <p:nvCxnSpPr>
          <p:cNvPr id="632" name="Google Shape;632;p84"/>
          <p:cNvCxnSpPr/>
          <p:nvPr/>
        </p:nvCxnSpPr>
        <p:spPr>
          <a:xfrm>
            <a:off x="2683711" y="3071327"/>
            <a:ext cx="270000" cy="0"/>
          </a:xfrm>
          <a:prstGeom prst="straightConnector1">
            <a:avLst/>
          </a:prstGeom>
          <a:noFill/>
          <a:ln w="9525" cap="flat" cmpd="sng">
            <a:solidFill>
              <a:srgbClr val="5D87A0"/>
            </a:solidFill>
            <a:prstDash val="solid"/>
            <a:round/>
            <a:headEnd type="none" w="sm" len="sm"/>
            <a:tailEnd type="triangle" w="med" len="med"/>
          </a:ln>
        </p:spPr>
      </p:cxnSp>
      <p:cxnSp>
        <p:nvCxnSpPr>
          <p:cNvPr id="633" name="Google Shape;633;p84"/>
          <p:cNvCxnSpPr/>
          <p:nvPr/>
        </p:nvCxnSpPr>
        <p:spPr>
          <a:xfrm>
            <a:off x="6155056" y="3071327"/>
            <a:ext cx="238200" cy="0"/>
          </a:xfrm>
          <a:prstGeom prst="straightConnector1">
            <a:avLst/>
          </a:prstGeom>
          <a:noFill/>
          <a:ln w="9525" cap="flat" cmpd="sng">
            <a:solidFill>
              <a:srgbClr val="5D87A0"/>
            </a:solidFill>
            <a:prstDash val="solid"/>
            <a:round/>
            <a:headEnd type="none" w="sm" len="sm"/>
            <a:tailEnd type="triangle" w="med" len="med"/>
          </a:ln>
        </p:spPr>
      </p:cxnSp>
      <p:cxnSp>
        <p:nvCxnSpPr>
          <p:cNvPr id="634" name="Google Shape;634;p84"/>
          <p:cNvCxnSpPr>
            <a:stCxn id="629" idx="2"/>
          </p:cNvCxnSpPr>
          <p:nvPr/>
        </p:nvCxnSpPr>
        <p:spPr>
          <a:xfrm flipH="1">
            <a:off x="4765650" y="3505334"/>
            <a:ext cx="2867400" cy="443100"/>
          </a:xfrm>
          <a:prstGeom prst="straightConnector1">
            <a:avLst/>
          </a:prstGeom>
          <a:noFill/>
          <a:ln w="9525" cap="flat" cmpd="sng">
            <a:solidFill>
              <a:srgbClr val="5D87A0"/>
            </a:solidFill>
            <a:prstDash val="solid"/>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8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Federated access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640" name="Google Shape;640;p85"/>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641" name="Google Shape;641;p85"/>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642" name="Google Shape;642;p85"/>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43" name="Google Shape;643;p85"/>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Widely supported by publishers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User experience is improving </a:t>
            </a:r>
            <a:endParaRPr dirty="0">
              <a:latin typeface="Calibri"/>
              <a:ea typeface="Calibri"/>
              <a:cs typeface="Calibri"/>
              <a:sym typeface="Calibri"/>
            </a:endParaRPr>
          </a:p>
        </p:txBody>
      </p:sp>
      <p:sp>
        <p:nvSpPr>
          <p:cNvPr id="644" name="Google Shape;644;p85"/>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User experience can sometimes be painful, although can be better than VPN or proxy</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Set-up can be technical and painful, may involve your IT department</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also be a vector for abuse</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User privacy concerns </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86"/>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RA21 and SeamlessAccess </a:t>
            </a:r>
            <a:endParaRPr dirty="0"/>
          </a:p>
          <a:p>
            <a:pPr marL="0" lvl="0" indent="0" algn="l" rtl="0">
              <a:spcBef>
                <a:spcPts val="0"/>
              </a:spcBef>
              <a:spcAft>
                <a:spcPts val="0"/>
              </a:spcAft>
              <a:buClr>
                <a:srgbClr val="486A7E"/>
              </a:buClr>
              <a:buSzPts val="2300"/>
              <a:buFont typeface="Calibri"/>
              <a:buNone/>
            </a:pPr>
            <a:endParaRPr dirty="0"/>
          </a:p>
        </p:txBody>
      </p:sp>
      <p:sp>
        <p:nvSpPr>
          <p:cNvPr id="650" name="Google Shape;650;p86"/>
          <p:cNvSpPr txBox="1">
            <a:spLocks noGrp="1"/>
          </p:cNvSpPr>
          <p:nvPr>
            <p:ph type="body" idx="1"/>
          </p:nvPr>
        </p:nvSpPr>
        <p:spPr>
          <a:xfrm>
            <a:off x="769350" y="1177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dirty="0"/>
              <a:t>RA21 (Resource Access in the 21st Century)</a:t>
            </a:r>
            <a:r>
              <a:rPr lang="en-US" sz="1800" b="0" dirty="0"/>
              <a:t> - </a:t>
            </a:r>
            <a:r>
              <a:rPr lang="en-US" sz="1200" b="0" dirty="0">
                <a:solidFill>
                  <a:srgbClr val="444444"/>
                </a:solidFill>
                <a:highlight>
                  <a:srgbClr val="FFFFFF"/>
                </a:highlight>
                <a:latin typeface="Arial"/>
                <a:ea typeface="Arial"/>
                <a:cs typeface="Arial"/>
                <a:sym typeface="Arial"/>
              </a:rPr>
              <a:t>An industry group that issued a recommendation to implement an improved experience of federated access across publishers’ sites. This new user experience of federated access introduced a consistent call-to-action to initiate the access method across sites and once a user has done so once, their institutional selection would be persisted in their browser. This provides the user with a shorter and easier experience as they bounced between publisher’s sites. </a:t>
            </a:r>
            <a:endParaRPr sz="1200" b="0" dirty="0">
              <a:solidFill>
                <a:srgbClr val="444444"/>
              </a:solidFill>
              <a:highlight>
                <a:srgbClr val="FFFFFF"/>
              </a:highlight>
              <a:latin typeface="Arial"/>
              <a:ea typeface="Arial"/>
              <a:cs typeface="Arial"/>
              <a:sym typeface="Arial"/>
            </a:endParaRPr>
          </a:p>
          <a:p>
            <a:pPr marL="914400" lvl="0" indent="0" algn="l" rtl="0">
              <a:spcBef>
                <a:spcPts val="500"/>
              </a:spcBef>
              <a:spcAft>
                <a:spcPts val="0"/>
              </a:spcAft>
              <a:buNone/>
            </a:pPr>
            <a:endParaRPr sz="1800" b="0" dirty="0"/>
          </a:p>
          <a:p>
            <a:pPr marL="457200" lvl="0" indent="-342900" algn="l" rtl="0">
              <a:spcBef>
                <a:spcPts val="500"/>
              </a:spcBef>
              <a:spcAft>
                <a:spcPts val="0"/>
              </a:spcAft>
              <a:buSzPts val="1800"/>
              <a:buChar char="●"/>
            </a:pPr>
            <a:r>
              <a:rPr lang="en-US" sz="1800" dirty="0"/>
              <a:t>SeamlessAccess </a:t>
            </a:r>
            <a:r>
              <a:rPr lang="en-US" sz="1800" b="0" dirty="0"/>
              <a:t>-</a:t>
            </a:r>
            <a:r>
              <a:rPr lang="en-US" sz="1800" dirty="0"/>
              <a:t> </a:t>
            </a:r>
            <a:r>
              <a:rPr lang="en-US" sz="1200" b="0" dirty="0">
                <a:solidFill>
                  <a:srgbClr val="444444"/>
                </a:solidFill>
                <a:highlight>
                  <a:srgbClr val="FFFFFF"/>
                </a:highlight>
                <a:latin typeface="Arial"/>
                <a:ea typeface="Arial"/>
                <a:cs typeface="Arial"/>
                <a:sym typeface="Arial"/>
              </a:rPr>
              <a:t>The group implementing the services that enable the RA21 recommendations. Only Springer Nature on nature.com and the American Chemical Society have rolled out the SeamlessAccess experience of federated access so far. SeamlessAccess does NOT replace federated access, it’s a new user experience of federated access.</a:t>
            </a:r>
            <a:endParaRPr sz="1800" dirty="0"/>
          </a:p>
          <a:p>
            <a:pPr marL="914400" lvl="0" indent="0" algn="l" rtl="0">
              <a:spcBef>
                <a:spcPts val="500"/>
              </a:spcBef>
              <a:spcAft>
                <a:spcPts val="0"/>
              </a:spcAft>
              <a:buNone/>
            </a:pPr>
            <a:endParaRPr sz="1800" b="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pic>
        <p:nvPicPr>
          <p:cNvPr id="656" name="Google Shape;656;p87"/>
          <p:cNvPicPr preferRelativeResize="0"/>
          <p:nvPr/>
        </p:nvPicPr>
        <p:blipFill>
          <a:blip r:embed="rId3">
            <a:alphaModFix/>
          </a:blip>
          <a:stretch>
            <a:fillRect/>
          </a:stretch>
        </p:blipFill>
        <p:spPr>
          <a:xfrm>
            <a:off x="571502" y="1344021"/>
            <a:ext cx="8001003" cy="3026947"/>
          </a:xfrm>
          <a:prstGeom prst="rect">
            <a:avLst/>
          </a:prstGeom>
          <a:noFill/>
          <a:ln>
            <a:noFill/>
          </a:ln>
        </p:spPr>
      </p:pic>
      <p:sp>
        <p:nvSpPr>
          <p:cNvPr id="657" name="Google Shape;657;p87"/>
          <p:cNvSpPr/>
          <p:nvPr/>
        </p:nvSpPr>
        <p:spPr>
          <a:xfrm>
            <a:off x="5664035" y="2045992"/>
            <a:ext cx="2785800" cy="1175700"/>
          </a:xfrm>
          <a:prstGeom prst="rect">
            <a:avLst/>
          </a:prstGeom>
          <a:noFill/>
          <a:ln w="28575" cap="flat" cmpd="sng">
            <a:solidFill>
              <a:srgbClr val="FF0000"/>
            </a:solidFill>
            <a:prstDash val="solid"/>
            <a:round/>
            <a:headEnd type="none" w="sm" len="sm"/>
            <a:tailEnd type="none" w="sm" len="sm"/>
          </a:ln>
        </p:spPr>
        <p:txBody>
          <a:bodyPr spcFirstLastPara="1" wrap="square" lIns="81650" tIns="81650" rIns="81650" bIns="81650" anchor="ctr" anchorCtr="0">
            <a:noAutofit/>
          </a:bodyPr>
          <a:lstStyle/>
          <a:p>
            <a:pPr marL="0" lvl="0" indent="0" algn="l" rtl="0">
              <a:spcBef>
                <a:spcPts val="0"/>
              </a:spcBef>
              <a:spcAft>
                <a:spcPts val="0"/>
              </a:spcAft>
              <a:buNone/>
            </a:pPr>
            <a:endParaRPr sz="1600" dirty="0"/>
          </a:p>
        </p:txBody>
      </p:sp>
      <p:sp>
        <p:nvSpPr>
          <p:cNvPr id="658" name="Google Shape;658;p87"/>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SeamlessAccess - Clear and Consistent Call-to-action</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88"/>
          <p:cNvSpPr/>
          <p:nvPr/>
        </p:nvSpPr>
        <p:spPr>
          <a:xfrm>
            <a:off x="4248012" y="2463021"/>
            <a:ext cx="449400" cy="282300"/>
          </a:xfrm>
          <a:prstGeom prst="rightArrow">
            <a:avLst>
              <a:gd name="adj1" fmla="val 50000"/>
              <a:gd name="adj2" fmla="val 50000"/>
            </a:avLst>
          </a:prstGeom>
          <a:solidFill>
            <a:srgbClr val="000000"/>
          </a:solidFill>
          <a:ln w="9525" cap="flat" cmpd="sng">
            <a:solidFill>
              <a:schemeClr val="dk2"/>
            </a:solidFill>
            <a:prstDash val="solid"/>
            <a:round/>
            <a:headEnd type="none" w="sm" len="sm"/>
            <a:tailEnd type="none" w="sm" len="sm"/>
          </a:ln>
        </p:spPr>
        <p:txBody>
          <a:bodyPr spcFirstLastPara="1" wrap="square" lIns="81650" tIns="81650" rIns="81650" bIns="81650" anchor="ctr" anchorCtr="0">
            <a:noAutofit/>
          </a:bodyPr>
          <a:lstStyle/>
          <a:p>
            <a:pPr marL="0" lvl="0" indent="0" algn="l" rtl="0">
              <a:spcBef>
                <a:spcPts val="0"/>
              </a:spcBef>
              <a:spcAft>
                <a:spcPts val="0"/>
              </a:spcAft>
              <a:buNone/>
            </a:pPr>
            <a:endParaRPr dirty="0"/>
          </a:p>
        </p:txBody>
      </p:sp>
      <p:pic>
        <p:nvPicPr>
          <p:cNvPr id="664" name="Google Shape;664;p88"/>
          <p:cNvPicPr preferRelativeResize="0"/>
          <p:nvPr/>
        </p:nvPicPr>
        <p:blipFill rotWithShape="1">
          <a:blip r:embed="rId3">
            <a:alphaModFix/>
          </a:blip>
          <a:srcRect l="18066" b="12717"/>
          <a:stretch/>
        </p:blipFill>
        <p:spPr>
          <a:xfrm>
            <a:off x="88027" y="1514542"/>
            <a:ext cx="4159984" cy="2780605"/>
          </a:xfrm>
          <a:prstGeom prst="rect">
            <a:avLst/>
          </a:prstGeom>
          <a:noFill/>
          <a:ln>
            <a:noFill/>
          </a:ln>
        </p:spPr>
      </p:pic>
      <p:pic>
        <p:nvPicPr>
          <p:cNvPr id="665" name="Google Shape;665;p88"/>
          <p:cNvPicPr preferRelativeResize="0"/>
          <p:nvPr/>
        </p:nvPicPr>
        <p:blipFill>
          <a:blip r:embed="rId4">
            <a:alphaModFix/>
          </a:blip>
          <a:stretch>
            <a:fillRect/>
          </a:stretch>
        </p:blipFill>
        <p:spPr>
          <a:xfrm>
            <a:off x="4895988" y="1514543"/>
            <a:ext cx="3755541" cy="2731308"/>
          </a:xfrm>
          <a:prstGeom prst="rect">
            <a:avLst/>
          </a:prstGeom>
          <a:noFill/>
          <a:ln>
            <a:noFill/>
          </a:ln>
        </p:spPr>
      </p:pic>
      <p:sp>
        <p:nvSpPr>
          <p:cNvPr id="666" name="Google Shape;666;p88"/>
          <p:cNvSpPr txBox="1">
            <a:spLocks noGrp="1"/>
          </p:cNvSpPr>
          <p:nvPr>
            <p:ph type="title" idx="4294967295"/>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SeamlessAccess - Persisted institutional selection</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8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Federated access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672" name="Google Shape;672;p89"/>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Check that you have an Identity Provider that supports SAML-based authentication - most do</a:t>
            </a:r>
            <a:endParaRPr sz="1800" b="0" dirty="0"/>
          </a:p>
          <a:p>
            <a:pPr marL="457200" lvl="0" indent="-342900" algn="l" rtl="0">
              <a:spcBef>
                <a:spcPts val="0"/>
              </a:spcBef>
              <a:spcAft>
                <a:spcPts val="0"/>
              </a:spcAft>
              <a:buSzPts val="1800"/>
              <a:buChar char="●"/>
            </a:pPr>
            <a:r>
              <a:rPr lang="en-US" sz="1800" b="0" dirty="0"/>
              <a:t>Contact Springer Nature Online Services or your Licensing Manager to request enablement; if you can provide the entity ID or OpenAthens ID please </a:t>
            </a:r>
            <a:endParaRPr sz="1800" b="0" dirty="0"/>
          </a:p>
          <a:p>
            <a:pPr marL="457200" lvl="0" indent="-342900" algn="l" rtl="0">
              <a:spcBef>
                <a:spcPts val="0"/>
              </a:spcBef>
              <a:spcAft>
                <a:spcPts val="0"/>
              </a:spcAft>
              <a:buSzPts val="1800"/>
              <a:buChar char="●"/>
            </a:pPr>
            <a:r>
              <a:rPr lang="en-US" sz="1800" b="0" dirty="0"/>
              <a:t>If you’re a member of a federation, your Identity Provider may already have our metadata and our Service Provider may already have yours and it’s simply a data configuration on our side; If not then we may need to exchange metadata</a:t>
            </a: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72"/>
          <p:cNvSpPr txBox="1">
            <a:spLocks noGrp="1"/>
          </p:cNvSpPr>
          <p:nvPr>
            <p:ph type="body" idx="1"/>
          </p:nvPr>
        </p:nvSpPr>
        <p:spPr>
          <a:xfrm>
            <a:off x="762000" y="1003015"/>
            <a:ext cx="7605300" cy="1410900"/>
          </a:xfrm>
          <a:prstGeom prst="rect">
            <a:avLst/>
          </a:prstGeom>
          <a:noFill/>
          <a:ln>
            <a:noFill/>
          </a:ln>
        </p:spPr>
        <p:txBody>
          <a:bodyPr spcFirstLastPara="1" wrap="square" lIns="0" tIns="0" rIns="0" bIns="0" anchor="t" anchorCtr="0">
            <a:noAutofit/>
          </a:bodyPr>
          <a:lstStyle/>
          <a:p>
            <a:pPr marL="457200" lvl="0" indent="-330200" algn="l" rtl="0">
              <a:spcBef>
                <a:spcPts val="500"/>
              </a:spcBef>
              <a:spcAft>
                <a:spcPts val="0"/>
              </a:spcAft>
              <a:buSzPts val="1600"/>
              <a:buAutoNum type="arabicPeriod"/>
            </a:pPr>
            <a:r>
              <a:rPr lang="en-US" b="0" dirty="0"/>
              <a:t>What is ‘remote access’ to Springer Nature websites and why it’s an urgent topic right now?</a:t>
            </a:r>
            <a:endParaRPr b="0" dirty="0"/>
          </a:p>
          <a:p>
            <a:pPr marL="457200" lvl="0" indent="0" algn="l" rtl="0">
              <a:spcBef>
                <a:spcPts val="500"/>
              </a:spcBef>
              <a:spcAft>
                <a:spcPts val="0"/>
              </a:spcAft>
              <a:buNone/>
            </a:pPr>
            <a:endParaRPr b="0" dirty="0"/>
          </a:p>
          <a:p>
            <a:pPr marL="457200" lvl="0" indent="-330200" algn="l" rtl="0">
              <a:spcBef>
                <a:spcPts val="500"/>
              </a:spcBef>
              <a:spcAft>
                <a:spcPts val="0"/>
              </a:spcAft>
              <a:buSzPts val="1600"/>
              <a:buAutoNum type="arabicPeriod"/>
            </a:pPr>
            <a:r>
              <a:rPr lang="en-US" b="0" dirty="0"/>
              <a:t>What remote access options to our websites does Springer Nature offer?</a:t>
            </a:r>
            <a:endParaRPr b="0" dirty="0"/>
          </a:p>
          <a:p>
            <a:pPr marL="914400" lvl="1" indent="-330200" algn="l" rtl="0">
              <a:spcBef>
                <a:spcPts val="0"/>
              </a:spcBef>
              <a:spcAft>
                <a:spcPts val="0"/>
              </a:spcAft>
              <a:buSzPts val="1600"/>
              <a:buAutoNum type="alphaLcPeriod"/>
            </a:pPr>
            <a:r>
              <a:rPr lang="en-US" dirty="0"/>
              <a:t>How does each option work?</a:t>
            </a:r>
            <a:endParaRPr dirty="0"/>
          </a:p>
          <a:p>
            <a:pPr marL="914400" lvl="1" indent="-330200" algn="l" rtl="0">
              <a:spcBef>
                <a:spcPts val="0"/>
              </a:spcBef>
              <a:spcAft>
                <a:spcPts val="0"/>
              </a:spcAft>
              <a:buSzPts val="1600"/>
              <a:buAutoNum type="alphaLcPeriod"/>
            </a:pPr>
            <a:r>
              <a:rPr lang="en-US" dirty="0"/>
              <a:t>What are the pros and cons of each option?</a:t>
            </a:r>
            <a:endParaRPr dirty="0"/>
          </a:p>
          <a:p>
            <a:pPr marL="914400" lvl="1" indent="-330200" algn="l" rtl="0">
              <a:spcBef>
                <a:spcPts val="0"/>
              </a:spcBef>
              <a:spcAft>
                <a:spcPts val="0"/>
              </a:spcAft>
              <a:buSzPts val="1600"/>
              <a:buAutoNum type="alphaLcPeriod"/>
            </a:pPr>
            <a:r>
              <a:rPr lang="en-US" dirty="0"/>
              <a:t>How do you enable each option?</a:t>
            </a:r>
            <a:endParaRPr dirty="0"/>
          </a:p>
          <a:p>
            <a:pPr marL="914400" lvl="0" indent="0" algn="l" rtl="0">
              <a:spcBef>
                <a:spcPts val="500"/>
              </a:spcBef>
              <a:spcAft>
                <a:spcPts val="0"/>
              </a:spcAft>
              <a:buNone/>
            </a:pPr>
            <a:endParaRPr dirty="0"/>
          </a:p>
          <a:p>
            <a:pPr marL="457200" lvl="0" indent="-330200" algn="l" rtl="0">
              <a:spcBef>
                <a:spcPts val="500"/>
              </a:spcBef>
              <a:spcAft>
                <a:spcPts val="0"/>
              </a:spcAft>
              <a:buSzPts val="1600"/>
              <a:buAutoNum type="arabicPeriod"/>
            </a:pPr>
            <a:r>
              <a:rPr lang="en-US" b="0" dirty="0"/>
              <a:t>What have Springer Nature developed recently to ease remote access in the current circumstances?</a:t>
            </a:r>
            <a:endParaRPr b="0" dirty="0"/>
          </a:p>
          <a:p>
            <a:pPr marL="914400" lvl="1" indent="-330200" algn="l" rtl="0">
              <a:spcBef>
                <a:spcPts val="0"/>
              </a:spcBef>
              <a:spcAft>
                <a:spcPts val="0"/>
              </a:spcAft>
              <a:buSzPts val="1600"/>
              <a:buAutoNum type="alphaLcPeriod"/>
            </a:pPr>
            <a:r>
              <a:rPr lang="en-US" dirty="0"/>
              <a:t>Persisted authentication</a:t>
            </a:r>
            <a:endParaRPr dirty="0"/>
          </a:p>
          <a:p>
            <a:pPr marL="914400" lvl="1" indent="-330200" algn="l" rtl="0">
              <a:spcBef>
                <a:spcPts val="0"/>
              </a:spcBef>
              <a:spcAft>
                <a:spcPts val="0"/>
              </a:spcAft>
              <a:buSzPts val="1600"/>
              <a:buAutoNum type="alphaLcPeriod"/>
            </a:pPr>
            <a:r>
              <a:rPr lang="en-US" dirty="0"/>
              <a:t>Google Scholar Universal CASA</a:t>
            </a:r>
            <a:endParaRPr dirty="0"/>
          </a:p>
          <a:p>
            <a:pPr marL="914400" lvl="0" indent="0" algn="l" rtl="0">
              <a:spcBef>
                <a:spcPts val="500"/>
              </a:spcBef>
              <a:spcAft>
                <a:spcPts val="0"/>
              </a:spcAft>
              <a:buNone/>
            </a:pPr>
            <a:endParaRPr dirty="0"/>
          </a:p>
          <a:p>
            <a:pPr marL="457200" lvl="0" indent="-330200" algn="l" rtl="0">
              <a:spcBef>
                <a:spcPts val="500"/>
              </a:spcBef>
              <a:spcAft>
                <a:spcPts val="0"/>
              </a:spcAft>
              <a:buSzPts val="1600"/>
              <a:buAutoNum type="arabicPeriod"/>
            </a:pPr>
            <a:r>
              <a:rPr lang="en-US" b="0" dirty="0"/>
              <a:t>What are we planning to do next to further ease remote access?</a:t>
            </a:r>
            <a:endParaRPr b="0" dirty="0"/>
          </a:p>
        </p:txBody>
      </p:sp>
      <p:sp>
        <p:nvSpPr>
          <p:cNvPr id="533" name="Google Shape;533;p7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Agenda</a:t>
            </a:r>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90"/>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Referrer access</a:t>
            </a:r>
            <a:endParaRPr dirty="0"/>
          </a:p>
        </p:txBody>
      </p:sp>
      <p:cxnSp>
        <p:nvCxnSpPr>
          <p:cNvPr id="678" name="Google Shape;678;p90"/>
          <p:cNvCxnSpPr/>
          <p:nvPr/>
        </p:nvCxnSpPr>
        <p:spPr>
          <a:xfrm>
            <a:off x="3816475" y="4231425"/>
            <a:ext cx="1070700" cy="900"/>
          </a:xfrm>
          <a:prstGeom prst="straightConnector1">
            <a:avLst/>
          </a:prstGeom>
          <a:noFill/>
          <a:ln w="9525" cap="flat" cmpd="sng">
            <a:solidFill>
              <a:srgbClr val="5D87A0"/>
            </a:solidFill>
            <a:prstDash val="solid"/>
            <a:round/>
            <a:headEnd type="none" w="sm" len="sm"/>
            <a:tailEnd type="triangle" w="med" len="med"/>
          </a:ln>
        </p:spPr>
      </p:cxnSp>
      <p:pic>
        <p:nvPicPr>
          <p:cNvPr id="679" name="Google Shape;679;p90"/>
          <p:cNvPicPr preferRelativeResize="0"/>
          <p:nvPr/>
        </p:nvPicPr>
        <p:blipFill rotWithShape="1">
          <a:blip r:embed="rId3">
            <a:alphaModFix/>
          </a:blip>
          <a:srcRect r="80332"/>
          <a:stretch/>
        </p:blipFill>
        <p:spPr>
          <a:xfrm>
            <a:off x="1786890" y="1232524"/>
            <a:ext cx="1081325" cy="1060875"/>
          </a:xfrm>
          <a:prstGeom prst="rect">
            <a:avLst/>
          </a:prstGeom>
          <a:noFill/>
          <a:ln>
            <a:noFill/>
          </a:ln>
        </p:spPr>
      </p:pic>
      <p:cxnSp>
        <p:nvCxnSpPr>
          <p:cNvPr id="680" name="Google Shape;680;p90"/>
          <p:cNvCxnSpPr/>
          <p:nvPr/>
        </p:nvCxnSpPr>
        <p:spPr>
          <a:xfrm rot="10800000" flipH="1">
            <a:off x="3057250" y="1800625"/>
            <a:ext cx="1911900" cy="10200"/>
          </a:xfrm>
          <a:prstGeom prst="straightConnector1">
            <a:avLst/>
          </a:prstGeom>
          <a:noFill/>
          <a:ln w="9525" cap="flat" cmpd="sng">
            <a:solidFill>
              <a:srgbClr val="5D87A0"/>
            </a:solidFill>
            <a:prstDash val="solid"/>
            <a:round/>
            <a:headEnd type="none" w="sm" len="sm"/>
            <a:tailEnd type="triangle" w="med" len="med"/>
          </a:ln>
        </p:spPr>
      </p:cxnSp>
      <p:cxnSp>
        <p:nvCxnSpPr>
          <p:cNvPr id="681" name="Google Shape;681;p90"/>
          <p:cNvCxnSpPr>
            <a:stCxn id="682" idx="2"/>
          </p:cNvCxnSpPr>
          <p:nvPr/>
        </p:nvCxnSpPr>
        <p:spPr>
          <a:xfrm flipH="1">
            <a:off x="2262726" y="2478113"/>
            <a:ext cx="4371000" cy="726300"/>
          </a:xfrm>
          <a:prstGeom prst="straightConnector1">
            <a:avLst/>
          </a:prstGeom>
          <a:noFill/>
          <a:ln w="9525" cap="flat" cmpd="sng">
            <a:solidFill>
              <a:srgbClr val="5D87A0"/>
            </a:solidFill>
            <a:prstDash val="solid"/>
            <a:round/>
            <a:headEnd type="none" w="sm" len="sm"/>
            <a:tailEnd type="triangle" w="med" len="med"/>
          </a:ln>
        </p:spPr>
      </p:cxnSp>
      <p:pic>
        <p:nvPicPr>
          <p:cNvPr id="683" name="Google Shape;683;p90"/>
          <p:cNvPicPr preferRelativeResize="0"/>
          <p:nvPr/>
        </p:nvPicPr>
        <p:blipFill>
          <a:blip r:embed="rId4">
            <a:alphaModFix/>
          </a:blip>
          <a:stretch>
            <a:fillRect/>
          </a:stretch>
        </p:blipFill>
        <p:spPr>
          <a:xfrm>
            <a:off x="5560700" y="1008775"/>
            <a:ext cx="2577676" cy="1469349"/>
          </a:xfrm>
          <a:prstGeom prst="rect">
            <a:avLst/>
          </a:prstGeom>
          <a:noFill/>
          <a:ln>
            <a:noFill/>
          </a:ln>
        </p:spPr>
      </p:pic>
      <p:pic>
        <p:nvPicPr>
          <p:cNvPr id="684" name="Google Shape;684;p90"/>
          <p:cNvPicPr preferRelativeResize="0"/>
          <p:nvPr/>
        </p:nvPicPr>
        <p:blipFill>
          <a:blip r:embed="rId5">
            <a:alphaModFix/>
          </a:blip>
          <a:stretch>
            <a:fillRect/>
          </a:stretch>
        </p:blipFill>
        <p:spPr>
          <a:xfrm>
            <a:off x="1381200" y="3389160"/>
            <a:ext cx="2260774" cy="1726274"/>
          </a:xfrm>
          <a:prstGeom prst="rect">
            <a:avLst/>
          </a:prstGeom>
          <a:noFill/>
          <a:ln>
            <a:noFill/>
          </a:ln>
        </p:spPr>
      </p:pic>
      <p:pic>
        <p:nvPicPr>
          <p:cNvPr id="685" name="Google Shape;685;p90"/>
          <p:cNvPicPr preferRelativeResize="0"/>
          <p:nvPr/>
        </p:nvPicPr>
        <p:blipFill>
          <a:blip r:embed="rId6">
            <a:alphaModFix/>
          </a:blip>
          <a:stretch>
            <a:fillRect/>
          </a:stretch>
        </p:blipFill>
        <p:spPr>
          <a:xfrm>
            <a:off x="5239200" y="3365735"/>
            <a:ext cx="2680810" cy="1726276"/>
          </a:xfrm>
          <a:prstGeom prst="rect">
            <a:avLst/>
          </a:prstGeom>
          <a:noFill/>
          <a:ln>
            <a:noFill/>
          </a:ln>
        </p:spPr>
      </p:pic>
      <p:sp>
        <p:nvSpPr>
          <p:cNvPr id="686" name="Google Shape;686;p90"/>
          <p:cNvSpPr txBox="1"/>
          <p:nvPr/>
        </p:nvSpPr>
        <p:spPr>
          <a:xfrm>
            <a:off x="127025" y="3671950"/>
            <a:ext cx="1246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Members Only webpage</a:t>
            </a:r>
            <a:endParaRPr dirty="0">
              <a:latin typeface="Calibri"/>
              <a:ea typeface="Calibri"/>
              <a:cs typeface="Calibri"/>
              <a:sym typeface="Calibri"/>
            </a:endParaRPr>
          </a:p>
        </p:txBody>
      </p:sp>
      <p:sp>
        <p:nvSpPr>
          <p:cNvPr id="687" name="Google Shape;687;p90"/>
          <p:cNvSpPr txBox="1"/>
          <p:nvPr/>
        </p:nvSpPr>
        <p:spPr>
          <a:xfrm>
            <a:off x="3817337" y="3671950"/>
            <a:ext cx="1246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Referrer URL</a:t>
            </a:r>
            <a:endParaRPr dirty="0">
              <a:latin typeface="Calibri"/>
              <a:ea typeface="Calibri"/>
              <a:cs typeface="Calibri"/>
              <a:sym typeface="Calibri"/>
            </a:endParaRPr>
          </a:p>
        </p:txBody>
      </p:sp>
      <p:sp>
        <p:nvSpPr>
          <p:cNvPr id="688" name="Google Shape;688;p90"/>
          <p:cNvSpPr txBox="1"/>
          <p:nvPr/>
        </p:nvSpPr>
        <p:spPr>
          <a:xfrm>
            <a:off x="6226287" y="475025"/>
            <a:ext cx="1246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Organisation website</a:t>
            </a:r>
            <a:endParaRPr dirty="0">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9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Referrer access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694" name="Google Shape;694;p91"/>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695" name="Google Shape;695;p91"/>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696" name="Google Shape;696;p91"/>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697" name="Google Shape;697;p91"/>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latin typeface="Calibri"/>
              <a:ea typeface="Calibri"/>
              <a:cs typeface="Calibri"/>
              <a:sym typeface="Calibri"/>
            </a:endParaRPr>
          </a:p>
        </p:txBody>
      </p:sp>
      <p:sp>
        <p:nvSpPr>
          <p:cNvPr id="698" name="Google Shape;698;p91"/>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Doesn’t fit well into normal discovery and access journey</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Set-up can be painful</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Doesn’t scale very well to multiple publishers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also be a vector for abuse</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92"/>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Referrer access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704" name="Google Shape;704;p92"/>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Build a website with individual authentication for patrons and a ‘members only’ area with a link to our website</a:t>
            </a:r>
            <a:endParaRPr sz="1800" b="0" dirty="0"/>
          </a:p>
          <a:p>
            <a:pPr marL="457200" lvl="0" indent="-342900" algn="l" rtl="0">
              <a:spcBef>
                <a:spcPts val="0"/>
              </a:spcBef>
              <a:spcAft>
                <a:spcPts val="0"/>
              </a:spcAft>
              <a:buSzPts val="1800"/>
              <a:buChar char="●"/>
            </a:pPr>
            <a:r>
              <a:rPr lang="en-US" sz="1800" b="0" dirty="0"/>
              <a:t>Provide URL of the members only page to Springer Nature Online Services or your Licencing Manager with a request to enable </a:t>
            </a:r>
            <a:endParaRPr sz="1800" b="0" dirty="0"/>
          </a:p>
          <a:p>
            <a:pPr marL="0" lvl="0" indent="0" algn="l" rtl="0">
              <a:spcBef>
                <a:spcPts val="500"/>
              </a:spcBef>
              <a:spcAft>
                <a:spcPts val="0"/>
              </a:spcAft>
              <a:buNone/>
            </a:pP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93"/>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Associated user - SpringerLink and the Database Products</a:t>
            </a:r>
            <a:endParaRPr dirty="0"/>
          </a:p>
        </p:txBody>
      </p:sp>
      <p:cxnSp>
        <p:nvCxnSpPr>
          <p:cNvPr id="710" name="Google Shape;710;p93"/>
          <p:cNvCxnSpPr/>
          <p:nvPr/>
        </p:nvCxnSpPr>
        <p:spPr>
          <a:xfrm rot="10800000" flipH="1">
            <a:off x="6203163" y="3140913"/>
            <a:ext cx="702900" cy="1200"/>
          </a:xfrm>
          <a:prstGeom prst="straightConnector1">
            <a:avLst/>
          </a:prstGeom>
          <a:noFill/>
          <a:ln w="9525" cap="flat" cmpd="sng">
            <a:solidFill>
              <a:srgbClr val="5D87A0"/>
            </a:solidFill>
            <a:prstDash val="solid"/>
            <a:round/>
            <a:headEnd type="none" w="sm" len="sm"/>
            <a:tailEnd type="triangle" w="med" len="med"/>
          </a:ln>
        </p:spPr>
      </p:cxnSp>
      <p:pic>
        <p:nvPicPr>
          <p:cNvPr id="711" name="Google Shape;711;p93"/>
          <p:cNvPicPr preferRelativeResize="0"/>
          <p:nvPr/>
        </p:nvPicPr>
        <p:blipFill rotWithShape="1">
          <a:blip r:embed="rId3">
            <a:alphaModFix/>
          </a:blip>
          <a:srcRect r="80332"/>
          <a:stretch/>
        </p:blipFill>
        <p:spPr>
          <a:xfrm>
            <a:off x="345340" y="2611074"/>
            <a:ext cx="1081325" cy="1060875"/>
          </a:xfrm>
          <a:prstGeom prst="rect">
            <a:avLst/>
          </a:prstGeom>
          <a:noFill/>
          <a:ln>
            <a:noFill/>
          </a:ln>
        </p:spPr>
      </p:pic>
      <p:cxnSp>
        <p:nvCxnSpPr>
          <p:cNvPr id="712" name="Google Shape;712;p93"/>
          <p:cNvCxnSpPr/>
          <p:nvPr/>
        </p:nvCxnSpPr>
        <p:spPr>
          <a:xfrm rot="10800000" flipH="1">
            <a:off x="1503250" y="3180800"/>
            <a:ext cx="1533600" cy="10200"/>
          </a:xfrm>
          <a:prstGeom prst="straightConnector1">
            <a:avLst/>
          </a:prstGeom>
          <a:noFill/>
          <a:ln w="9525" cap="flat" cmpd="sng">
            <a:solidFill>
              <a:srgbClr val="5D87A0"/>
            </a:solidFill>
            <a:prstDash val="solid"/>
            <a:round/>
            <a:headEnd type="none" w="sm" len="sm"/>
            <a:tailEnd type="triangle" w="med" len="med"/>
          </a:ln>
        </p:spPr>
      </p:cxnSp>
      <p:sp>
        <p:nvSpPr>
          <p:cNvPr id="713" name="Google Shape;713;p93"/>
          <p:cNvSpPr txBox="1"/>
          <p:nvPr/>
        </p:nvSpPr>
        <p:spPr>
          <a:xfrm>
            <a:off x="1503250" y="2291325"/>
            <a:ext cx="1656300" cy="57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By auto-association when on IP or by invitation</a:t>
            </a:r>
            <a:endParaRPr dirty="0">
              <a:latin typeface="Calibri"/>
              <a:ea typeface="Calibri"/>
              <a:cs typeface="Calibri"/>
              <a:sym typeface="Calibri"/>
            </a:endParaRPr>
          </a:p>
        </p:txBody>
      </p:sp>
      <p:pic>
        <p:nvPicPr>
          <p:cNvPr id="714" name="Google Shape;714;p93"/>
          <p:cNvPicPr preferRelativeResize="0"/>
          <p:nvPr/>
        </p:nvPicPr>
        <p:blipFill>
          <a:blip r:embed="rId4">
            <a:alphaModFix/>
          </a:blip>
          <a:stretch>
            <a:fillRect/>
          </a:stretch>
        </p:blipFill>
        <p:spPr>
          <a:xfrm>
            <a:off x="3236125" y="2348729"/>
            <a:ext cx="2797948" cy="1674325"/>
          </a:xfrm>
          <a:prstGeom prst="rect">
            <a:avLst/>
          </a:prstGeom>
          <a:noFill/>
          <a:ln>
            <a:noFill/>
          </a:ln>
        </p:spPr>
      </p:pic>
      <p:pic>
        <p:nvPicPr>
          <p:cNvPr id="715" name="Google Shape;715;p93"/>
          <p:cNvPicPr preferRelativeResize="0"/>
          <p:nvPr/>
        </p:nvPicPr>
        <p:blipFill rotWithShape="1">
          <a:blip r:embed="rId5">
            <a:alphaModFix/>
          </a:blip>
          <a:srcRect l="65483" t="10414" b="64287"/>
          <a:stretch/>
        </p:blipFill>
        <p:spPr>
          <a:xfrm>
            <a:off x="7075150" y="2831125"/>
            <a:ext cx="2025101" cy="6207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9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Associated user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721" name="Google Shape;721;p94"/>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722" name="Google Shape;722;p94"/>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723" name="Google Shape;723;p94"/>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724" name="Google Shape;724;p94"/>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Works well if you have a small, infrequently changing user base and don’t subscribe to too many publishers</a:t>
            </a:r>
            <a:endParaRPr dirty="0">
              <a:latin typeface="Calibri"/>
              <a:ea typeface="Calibri"/>
              <a:cs typeface="Calibri"/>
              <a:sym typeface="Calibri"/>
            </a:endParaRPr>
          </a:p>
        </p:txBody>
      </p:sp>
      <p:sp>
        <p:nvSpPr>
          <p:cNvPr id="725" name="Google Shape;725;p94"/>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create significant administration to manage associations; 10-year duration</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Doesn’t scale very well to multiple publishers</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Not widely offered by publishers</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9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Associated user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731" name="Google Shape;731;p95"/>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Go to the Springer Nature Librarian Administration Portal and switch on auto-enablement or invite users to associate</a:t>
            </a: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Google Shape;736;p96"/>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Token URL Access - Nature and Scientific American</a:t>
            </a:r>
            <a:endParaRPr dirty="0"/>
          </a:p>
        </p:txBody>
      </p:sp>
      <p:cxnSp>
        <p:nvCxnSpPr>
          <p:cNvPr id="737" name="Google Shape;737;p96"/>
          <p:cNvCxnSpPr/>
          <p:nvPr/>
        </p:nvCxnSpPr>
        <p:spPr>
          <a:xfrm rot="10800000" flipH="1">
            <a:off x="5916888" y="3140900"/>
            <a:ext cx="702900" cy="1200"/>
          </a:xfrm>
          <a:prstGeom prst="straightConnector1">
            <a:avLst/>
          </a:prstGeom>
          <a:noFill/>
          <a:ln w="9525" cap="flat" cmpd="sng">
            <a:solidFill>
              <a:srgbClr val="5D87A0"/>
            </a:solidFill>
            <a:prstDash val="solid"/>
            <a:round/>
            <a:headEnd type="none" w="sm" len="sm"/>
            <a:tailEnd type="triangle" w="med" len="med"/>
          </a:ln>
        </p:spPr>
      </p:cxnSp>
      <p:pic>
        <p:nvPicPr>
          <p:cNvPr id="738" name="Google Shape;738;p96"/>
          <p:cNvPicPr preferRelativeResize="0"/>
          <p:nvPr/>
        </p:nvPicPr>
        <p:blipFill rotWithShape="1">
          <a:blip r:embed="rId3">
            <a:alphaModFix/>
          </a:blip>
          <a:srcRect r="80332"/>
          <a:stretch/>
        </p:blipFill>
        <p:spPr>
          <a:xfrm>
            <a:off x="345340" y="2611074"/>
            <a:ext cx="1081325" cy="1060875"/>
          </a:xfrm>
          <a:prstGeom prst="rect">
            <a:avLst/>
          </a:prstGeom>
          <a:noFill/>
          <a:ln>
            <a:noFill/>
          </a:ln>
        </p:spPr>
      </p:pic>
      <p:cxnSp>
        <p:nvCxnSpPr>
          <p:cNvPr id="739" name="Google Shape;739;p96"/>
          <p:cNvCxnSpPr/>
          <p:nvPr/>
        </p:nvCxnSpPr>
        <p:spPr>
          <a:xfrm rot="10800000" flipH="1">
            <a:off x="1503250" y="3180800"/>
            <a:ext cx="1533600" cy="10200"/>
          </a:xfrm>
          <a:prstGeom prst="straightConnector1">
            <a:avLst/>
          </a:prstGeom>
          <a:noFill/>
          <a:ln w="9525" cap="flat" cmpd="sng">
            <a:solidFill>
              <a:srgbClr val="5D87A0"/>
            </a:solidFill>
            <a:prstDash val="solid"/>
            <a:round/>
            <a:headEnd type="none" w="sm" len="sm"/>
            <a:tailEnd type="triangle" w="med" len="med"/>
          </a:ln>
        </p:spPr>
      </p:cxnSp>
      <p:sp>
        <p:nvSpPr>
          <p:cNvPr id="740" name="Google Shape;740;p96"/>
          <p:cNvSpPr txBox="1"/>
          <p:nvPr/>
        </p:nvSpPr>
        <p:spPr>
          <a:xfrm>
            <a:off x="3937450" y="1851725"/>
            <a:ext cx="1081200" cy="4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Unique URL</a:t>
            </a:r>
            <a:endParaRPr dirty="0">
              <a:latin typeface="Calibri"/>
              <a:ea typeface="Calibri"/>
              <a:cs typeface="Calibri"/>
              <a:sym typeface="Calibri"/>
            </a:endParaRPr>
          </a:p>
        </p:txBody>
      </p:sp>
      <p:pic>
        <p:nvPicPr>
          <p:cNvPr id="741" name="Google Shape;741;p96"/>
          <p:cNvPicPr preferRelativeResize="0"/>
          <p:nvPr/>
        </p:nvPicPr>
        <p:blipFill>
          <a:blip r:embed="rId4">
            <a:alphaModFix/>
          </a:blip>
          <a:stretch>
            <a:fillRect/>
          </a:stretch>
        </p:blipFill>
        <p:spPr>
          <a:xfrm>
            <a:off x="3173650" y="2398000"/>
            <a:ext cx="2892729" cy="1332675"/>
          </a:xfrm>
          <a:prstGeom prst="rect">
            <a:avLst/>
          </a:prstGeom>
          <a:noFill/>
          <a:ln>
            <a:noFill/>
          </a:ln>
        </p:spPr>
      </p:pic>
      <p:pic>
        <p:nvPicPr>
          <p:cNvPr id="742" name="Google Shape;742;p96"/>
          <p:cNvPicPr preferRelativeResize="0"/>
          <p:nvPr/>
        </p:nvPicPr>
        <p:blipFill>
          <a:blip r:embed="rId5">
            <a:alphaModFix/>
          </a:blip>
          <a:stretch>
            <a:fillRect/>
          </a:stretch>
        </p:blipFill>
        <p:spPr>
          <a:xfrm>
            <a:off x="6722025" y="2533900"/>
            <a:ext cx="2201780" cy="1060876"/>
          </a:xfrm>
          <a:prstGeom prst="rect">
            <a:avLst/>
          </a:prstGeom>
          <a:noFill/>
          <a:ln>
            <a:noFill/>
          </a:ln>
        </p:spPr>
      </p:pic>
      <p:sp>
        <p:nvSpPr>
          <p:cNvPr id="743" name="Google Shape;743;p96"/>
          <p:cNvSpPr txBox="1"/>
          <p:nvPr/>
        </p:nvSpPr>
        <p:spPr>
          <a:xfrm>
            <a:off x="7282328" y="1851725"/>
            <a:ext cx="1305900" cy="40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Concurrency </a:t>
            </a:r>
            <a:endParaRPr dirty="0">
              <a:latin typeface="Calibri"/>
              <a:ea typeface="Calibri"/>
              <a:cs typeface="Calibri"/>
              <a:sym typeface="Calibri"/>
            </a:endParaRPr>
          </a:p>
          <a:p>
            <a:pPr marL="0" lvl="0" indent="0" algn="l" rtl="0">
              <a:spcBef>
                <a:spcPts val="0"/>
              </a:spcBef>
              <a:spcAft>
                <a:spcPts val="0"/>
              </a:spcAft>
              <a:buNone/>
            </a:pPr>
            <a:r>
              <a:rPr lang="en-US" dirty="0">
                <a:latin typeface="Calibri"/>
                <a:ea typeface="Calibri"/>
                <a:cs typeface="Calibri"/>
                <a:sym typeface="Calibri"/>
              </a:rPr>
              <a:t>Limit</a:t>
            </a:r>
            <a:endParaRPr dirty="0">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97"/>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Token URL Access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749" name="Google Shape;749;p97"/>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750" name="Google Shape;750;p97"/>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751" name="Google Shape;751;p97"/>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752" name="Google Shape;752;p97"/>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Simple to set up</a:t>
            </a:r>
            <a:endParaRPr dirty="0">
              <a:latin typeface="Calibri"/>
              <a:ea typeface="Calibri"/>
              <a:cs typeface="Calibri"/>
              <a:sym typeface="Calibri"/>
            </a:endParaRPr>
          </a:p>
        </p:txBody>
      </p:sp>
      <p:sp>
        <p:nvSpPr>
          <p:cNvPr id="753" name="Google Shape;753;p97"/>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Doesn’t fit well into the normal discovery and access journey</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also be a vector for abuse</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9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Token URL access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759" name="Google Shape;759;p98"/>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Send a request to Online Services or your Licencing Manager with your ‘Magic Word’ and a proposed concurrency limit based on your number of patrons</a:t>
            </a: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99"/>
          <p:cNvSpPr txBox="1">
            <a:spLocks noGrp="1"/>
          </p:cNvSpPr>
          <p:nvPr>
            <p:ph type="title"/>
          </p:nvPr>
        </p:nvSpPr>
        <p:spPr>
          <a:xfrm>
            <a:off x="311700" y="281014"/>
            <a:ext cx="8520600" cy="706800"/>
          </a:xfrm>
          <a:prstGeom prst="rect">
            <a:avLst/>
          </a:prstGeom>
        </p:spPr>
        <p:txBody>
          <a:bodyPr spcFirstLastPara="1" wrap="square" lIns="0" tIns="91425" rIns="91425" bIns="91425" anchor="t" anchorCtr="0">
            <a:noAutofit/>
          </a:bodyPr>
          <a:lstStyle/>
          <a:p>
            <a:pPr marL="0" lvl="0" indent="0" algn="l" rtl="0">
              <a:spcBef>
                <a:spcPts val="0"/>
              </a:spcBef>
              <a:spcAft>
                <a:spcPts val="0"/>
              </a:spcAft>
              <a:buNone/>
            </a:pPr>
            <a:r>
              <a:rPr lang="en-US" dirty="0"/>
              <a:t>Google Scholar CASA -</a:t>
            </a:r>
            <a:endParaRPr dirty="0"/>
          </a:p>
          <a:p>
            <a:pPr marL="0" lvl="0" indent="0" algn="l" rtl="0">
              <a:spcBef>
                <a:spcPts val="0"/>
              </a:spcBef>
              <a:spcAft>
                <a:spcPts val="0"/>
              </a:spcAft>
              <a:buNone/>
            </a:pPr>
            <a:r>
              <a:rPr lang="en-US" dirty="0"/>
              <a:t>Nature and SpringerLink</a:t>
            </a:r>
            <a:endParaRPr dirty="0"/>
          </a:p>
          <a:p>
            <a:pPr marL="0" lvl="0" indent="0" algn="l" rtl="0">
              <a:spcBef>
                <a:spcPts val="0"/>
              </a:spcBef>
              <a:spcAft>
                <a:spcPts val="0"/>
              </a:spcAft>
              <a:buNone/>
            </a:pPr>
            <a:r>
              <a:rPr lang="en-US" dirty="0"/>
              <a:t>ONLY</a:t>
            </a:r>
            <a:endParaRPr dirty="0"/>
          </a:p>
        </p:txBody>
      </p:sp>
      <p:grpSp>
        <p:nvGrpSpPr>
          <p:cNvPr id="766" name="Google Shape;766;p99"/>
          <p:cNvGrpSpPr/>
          <p:nvPr/>
        </p:nvGrpSpPr>
        <p:grpSpPr>
          <a:xfrm>
            <a:off x="195501" y="168550"/>
            <a:ext cx="8316149" cy="2852351"/>
            <a:chOff x="195501" y="168550"/>
            <a:chExt cx="8316149" cy="2852351"/>
          </a:xfrm>
        </p:grpSpPr>
        <p:pic>
          <p:nvPicPr>
            <p:cNvPr id="767" name="Google Shape;767;p99"/>
            <p:cNvPicPr preferRelativeResize="0"/>
            <p:nvPr/>
          </p:nvPicPr>
          <p:blipFill rotWithShape="1">
            <a:blip r:embed="rId3">
              <a:alphaModFix/>
            </a:blip>
            <a:srcRect r="80332"/>
            <a:stretch/>
          </p:blipFill>
          <p:spPr>
            <a:xfrm>
              <a:off x="195501" y="1764275"/>
              <a:ext cx="1134323" cy="1004687"/>
            </a:xfrm>
            <a:prstGeom prst="rect">
              <a:avLst/>
            </a:prstGeom>
            <a:noFill/>
            <a:ln>
              <a:noFill/>
            </a:ln>
            <a:effectLst>
              <a:outerShdw blurRad="57150" dist="19050" dir="5400000" algn="bl" rotWithShape="0">
                <a:srgbClr val="000000">
                  <a:alpha val="50000"/>
                </a:srgbClr>
              </a:outerShdw>
            </a:effectLst>
          </p:spPr>
        </p:pic>
        <p:pic>
          <p:nvPicPr>
            <p:cNvPr id="768" name="Google Shape;768;p99"/>
            <p:cNvPicPr preferRelativeResize="0"/>
            <p:nvPr/>
          </p:nvPicPr>
          <p:blipFill>
            <a:blip r:embed="rId4">
              <a:alphaModFix/>
            </a:blip>
            <a:stretch>
              <a:fillRect/>
            </a:stretch>
          </p:blipFill>
          <p:spPr>
            <a:xfrm>
              <a:off x="2326670" y="1699450"/>
              <a:ext cx="1134325" cy="1134325"/>
            </a:xfrm>
            <a:prstGeom prst="rect">
              <a:avLst/>
            </a:prstGeom>
            <a:noFill/>
            <a:ln>
              <a:noFill/>
            </a:ln>
          </p:spPr>
        </p:pic>
        <p:pic>
          <p:nvPicPr>
            <p:cNvPr id="769" name="Google Shape;769;p99"/>
            <p:cNvPicPr preferRelativeResize="0"/>
            <p:nvPr/>
          </p:nvPicPr>
          <p:blipFill>
            <a:blip r:embed="rId5">
              <a:alphaModFix/>
            </a:blip>
            <a:stretch>
              <a:fillRect/>
            </a:stretch>
          </p:blipFill>
          <p:spPr>
            <a:xfrm>
              <a:off x="4451840" y="168550"/>
              <a:ext cx="1134325" cy="1134325"/>
            </a:xfrm>
            <a:prstGeom prst="rect">
              <a:avLst/>
            </a:prstGeom>
            <a:noFill/>
            <a:ln>
              <a:noFill/>
            </a:ln>
          </p:spPr>
        </p:pic>
        <p:pic>
          <p:nvPicPr>
            <p:cNvPr id="770" name="Google Shape;770;p99"/>
            <p:cNvPicPr preferRelativeResize="0"/>
            <p:nvPr/>
          </p:nvPicPr>
          <p:blipFill>
            <a:blip r:embed="rId6">
              <a:alphaModFix/>
            </a:blip>
            <a:stretch>
              <a:fillRect/>
            </a:stretch>
          </p:blipFill>
          <p:spPr>
            <a:xfrm>
              <a:off x="4166698" y="1735100"/>
              <a:ext cx="1704594" cy="1134325"/>
            </a:xfrm>
            <a:prstGeom prst="rect">
              <a:avLst/>
            </a:prstGeom>
            <a:noFill/>
            <a:ln>
              <a:noFill/>
            </a:ln>
          </p:spPr>
        </p:pic>
        <p:pic>
          <p:nvPicPr>
            <p:cNvPr id="771" name="Google Shape;771;p99"/>
            <p:cNvPicPr preferRelativeResize="0"/>
            <p:nvPr/>
          </p:nvPicPr>
          <p:blipFill rotWithShape="1">
            <a:blip r:embed="rId3">
              <a:alphaModFix/>
            </a:blip>
            <a:srcRect r="80332"/>
            <a:stretch/>
          </p:blipFill>
          <p:spPr>
            <a:xfrm>
              <a:off x="7132476" y="1764275"/>
              <a:ext cx="1134323" cy="1004687"/>
            </a:xfrm>
            <a:prstGeom prst="rect">
              <a:avLst/>
            </a:prstGeom>
            <a:noFill/>
            <a:ln>
              <a:noFill/>
            </a:ln>
            <a:effectLst>
              <a:outerShdw blurRad="57150" dist="19050" dir="5400000" algn="bl" rotWithShape="0">
                <a:srgbClr val="000000">
                  <a:alpha val="50000"/>
                </a:srgbClr>
              </a:outerShdw>
            </a:effectLst>
          </p:spPr>
        </p:pic>
        <p:sp>
          <p:nvSpPr>
            <p:cNvPr id="772" name="Google Shape;772;p99"/>
            <p:cNvSpPr txBox="1"/>
            <p:nvPr/>
          </p:nvSpPr>
          <p:spPr>
            <a:xfrm>
              <a:off x="1955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a:t>
              </a:r>
              <a:endParaRPr sz="1000" dirty="0"/>
            </a:p>
          </p:txBody>
        </p:sp>
        <p:sp>
          <p:nvSpPr>
            <p:cNvPr id="773" name="Google Shape;773;p99"/>
            <p:cNvSpPr txBox="1"/>
            <p:nvPr/>
          </p:nvSpPr>
          <p:spPr>
            <a:xfrm>
              <a:off x="23291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a:t>
              </a:r>
              <a:endParaRPr sz="1000" dirty="0"/>
            </a:p>
          </p:txBody>
        </p:sp>
        <p:cxnSp>
          <p:nvCxnSpPr>
            <p:cNvPr id="774" name="Google Shape;774;p99"/>
            <p:cNvCxnSpPr/>
            <p:nvPr/>
          </p:nvCxnSpPr>
          <p:spPr>
            <a:xfrm flipH="1">
              <a:off x="5027075" y="1038100"/>
              <a:ext cx="5700" cy="564600"/>
            </a:xfrm>
            <a:prstGeom prst="straightConnector1">
              <a:avLst/>
            </a:prstGeom>
            <a:noFill/>
            <a:ln w="28575" cap="flat" cmpd="sng">
              <a:solidFill>
                <a:srgbClr val="595959"/>
              </a:solidFill>
              <a:prstDash val="solid"/>
              <a:round/>
              <a:headEnd type="none" w="med" len="med"/>
              <a:tailEnd type="triangle" w="med" len="med"/>
            </a:ln>
          </p:spPr>
        </p:cxnSp>
        <p:sp>
          <p:nvSpPr>
            <p:cNvPr id="775" name="Google Shape;775;p99"/>
            <p:cNvSpPr txBox="1"/>
            <p:nvPr/>
          </p:nvSpPr>
          <p:spPr>
            <a:xfrm>
              <a:off x="3568425" y="1211900"/>
              <a:ext cx="2911500" cy="1326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 = Institution X = </a:t>
              </a:r>
              <a:r>
                <a:rPr lang="en-US" sz="1000" i="1" dirty="0"/>
                <a:t>Nature</a:t>
              </a:r>
              <a:r>
                <a:rPr lang="en-US" sz="1000" dirty="0"/>
                <a:t> Subscription </a:t>
              </a:r>
              <a:endParaRPr sz="1000" dirty="0"/>
            </a:p>
          </p:txBody>
        </p:sp>
        <p:cxnSp>
          <p:nvCxnSpPr>
            <p:cNvPr id="776" name="Google Shape;776;p99"/>
            <p:cNvCxnSpPr/>
            <p:nvPr/>
          </p:nvCxnSpPr>
          <p:spPr>
            <a:xfrm>
              <a:off x="1555134"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77" name="Google Shape;777;p99"/>
            <p:cNvCxnSpPr/>
            <p:nvPr/>
          </p:nvCxnSpPr>
          <p:spPr>
            <a:xfrm>
              <a:off x="3723459"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78" name="Google Shape;778;p99"/>
            <p:cNvCxnSpPr/>
            <p:nvPr/>
          </p:nvCxnSpPr>
          <p:spPr>
            <a:xfrm>
              <a:off x="6150959" y="23225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779" name="Google Shape;779;p99"/>
            <p:cNvSpPr txBox="1"/>
            <p:nvPr/>
          </p:nvSpPr>
          <p:spPr>
            <a:xfrm>
              <a:off x="6950150" y="2888300"/>
              <a:ext cx="15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 = Institution X</a:t>
              </a:r>
              <a:endParaRPr sz="1000" dirty="0"/>
            </a:p>
          </p:txBody>
        </p:sp>
        <p:pic>
          <p:nvPicPr>
            <p:cNvPr id="780" name="Google Shape;780;p99"/>
            <p:cNvPicPr preferRelativeResize="0"/>
            <p:nvPr/>
          </p:nvPicPr>
          <p:blipFill rotWithShape="1">
            <a:blip r:embed="rId6">
              <a:alphaModFix/>
            </a:blip>
            <a:srcRect l="18290" t="11426" r="24264" b="58893"/>
            <a:stretch/>
          </p:blipFill>
          <p:spPr>
            <a:xfrm>
              <a:off x="7210050" y="1344500"/>
              <a:ext cx="979175" cy="336650"/>
            </a:xfrm>
            <a:prstGeom prst="rect">
              <a:avLst/>
            </a:prstGeom>
            <a:noFill/>
            <a:ln>
              <a:noFill/>
            </a:ln>
          </p:spPr>
        </p:pic>
      </p:grpSp>
      <p:grpSp>
        <p:nvGrpSpPr>
          <p:cNvPr id="781" name="Google Shape;781;p99"/>
          <p:cNvGrpSpPr/>
          <p:nvPr/>
        </p:nvGrpSpPr>
        <p:grpSpPr>
          <a:xfrm>
            <a:off x="25600" y="3203200"/>
            <a:ext cx="9009100" cy="1912025"/>
            <a:chOff x="25600" y="3203200"/>
            <a:chExt cx="9009100" cy="1912025"/>
          </a:xfrm>
        </p:grpSpPr>
        <p:pic>
          <p:nvPicPr>
            <p:cNvPr id="782" name="Google Shape;782;p99"/>
            <p:cNvPicPr preferRelativeResize="0"/>
            <p:nvPr/>
          </p:nvPicPr>
          <p:blipFill rotWithShape="1">
            <a:blip r:embed="rId7">
              <a:alphaModFix/>
            </a:blip>
            <a:srcRect l="51770" b="15697"/>
            <a:stretch/>
          </p:blipFill>
          <p:spPr>
            <a:xfrm>
              <a:off x="4325539" y="3577775"/>
              <a:ext cx="1386924" cy="1157801"/>
            </a:xfrm>
            <a:prstGeom prst="rect">
              <a:avLst/>
            </a:prstGeom>
            <a:noFill/>
            <a:ln>
              <a:noFill/>
            </a:ln>
          </p:spPr>
        </p:pic>
        <p:pic>
          <p:nvPicPr>
            <p:cNvPr id="783" name="Google Shape;783;p99"/>
            <p:cNvPicPr preferRelativeResize="0"/>
            <p:nvPr/>
          </p:nvPicPr>
          <p:blipFill rotWithShape="1">
            <a:blip r:embed="rId3">
              <a:alphaModFix/>
            </a:blip>
            <a:srcRect r="80332"/>
            <a:stretch/>
          </p:blipFill>
          <p:spPr>
            <a:xfrm>
              <a:off x="195501" y="3593075"/>
              <a:ext cx="1134323" cy="1004687"/>
            </a:xfrm>
            <a:prstGeom prst="rect">
              <a:avLst/>
            </a:prstGeom>
            <a:noFill/>
            <a:ln>
              <a:noFill/>
            </a:ln>
            <a:effectLst>
              <a:outerShdw blurRad="57150" dist="19050" dir="5400000" algn="bl" rotWithShape="0">
                <a:srgbClr val="000000">
                  <a:alpha val="50000"/>
                </a:srgbClr>
              </a:outerShdw>
            </a:effectLst>
          </p:spPr>
        </p:pic>
        <p:pic>
          <p:nvPicPr>
            <p:cNvPr id="784" name="Google Shape;784;p99"/>
            <p:cNvPicPr preferRelativeResize="0"/>
            <p:nvPr/>
          </p:nvPicPr>
          <p:blipFill rotWithShape="1">
            <a:blip r:embed="rId8">
              <a:alphaModFix/>
            </a:blip>
            <a:srcRect b="9198"/>
            <a:stretch/>
          </p:blipFill>
          <p:spPr>
            <a:xfrm>
              <a:off x="2326675" y="3539862"/>
              <a:ext cx="1134325" cy="1111090"/>
            </a:xfrm>
            <a:prstGeom prst="rect">
              <a:avLst/>
            </a:prstGeom>
            <a:noFill/>
            <a:ln>
              <a:noFill/>
            </a:ln>
          </p:spPr>
        </p:pic>
        <p:pic>
          <p:nvPicPr>
            <p:cNvPr id="785" name="Google Shape;785;p99"/>
            <p:cNvPicPr preferRelativeResize="0"/>
            <p:nvPr/>
          </p:nvPicPr>
          <p:blipFill>
            <a:blip r:embed="rId9">
              <a:alphaModFix/>
            </a:blip>
            <a:stretch>
              <a:fillRect/>
            </a:stretch>
          </p:blipFill>
          <p:spPr>
            <a:xfrm>
              <a:off x="6669374" y="3516875"/>
              <a:ext cx="2365326" cy="1279600"/>
            </a:xfrm>
            <a:prstGeom prst="rect">
              <a:avLst/>
            </a:prstGeom>
            <a:noFill/>
            <a:ln>
              <a:noFill/>
            </a:ln>
          </p:spPr>
        </p:pic>
        <p:sp>
          <p:nvSpPr>
            <p:cNvPr id="786" name="Google Shape;786;p99"/>
            <p:cNvSpPr txBox="1"/>
            <p:nvPr/>
          </p:nvSpPr>
          <p:spPr>
            <a:xfrm>
              <a:off x="25600" y="4830225"/>
              <a:ext cx="16821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 = Institution X</a:t>
              </a:r>
              <a:endParaRPr sz="1000" dirty="0"/>
            </a:p>
          </p:txBody>
        </p:sp>
        <p:pic>
          <p:nvPicPr>
            <p:cNvPr id="787" name="Google Shape;787;p99"/>
            <p:cNvPicPr preferRelativeResize="0"/>
            <p:nvPr/>
          </p:nvPicPr>
          <p:blipFill rotWithShape="1">
            <a:blip r:embed="rId6">
              <a:alphaModFix/>
            </a:blip>
            <a:srcRect l="18290" t="11426" r="24264" b="58893"/>
            <a:stretch/>
          </p:blipFill>
          <p:spPr>
            <a:xfrm>
              <a:off x="4540337" y="3203200"/>
              <a:ext cx="979175" cy="336650"/>
            </a:xfrm>
            <a:prstGeom prst="rect">
              <a:avLst/>
            </a:prstGeom>
            <a:noFill/>
            <a:ln>
              <a:noFill/>
            </a:ln>
          </p:spPr>
        </p:pic>
        <p:cxnSp>
          <p:nvCxnSpPr>
            <p:cNvPr id="788" name="Google Shape;788;p99"/>
            <p:cNvCxnSpPr/>
            <p:nvPr/>
          </p:nvCxnSpPr>
          <p:spPr>
            <a:xfrm>
              <a:off x="1555134"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89" name="Google Shape;789;p99"/>
            <p:cNvCxnSpPr/>
            <p:nvPr/>
          </p:nvCxnSpPr>
          <p:spPr>
            <a:xfrm>
              <a:off x="3723459"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790" name="Google Shape;790;p99"/>
            <p:cNvCxnSpPr/>
            <p:nvPr/>
          </p:nvCxnSpPr>
          <p:spPr>
            <a:xfrm>
              <a:off x="6150959" y="41513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791" name="Google Shape;791;p99"/>
            <p:cNvSpPr txBox="1"/>
            <p:nvPr/>
          </p:nvSpPr>
          <p:spPr>
            <a:xfrm>
              <a:off x="6669375" y="4930775"/>
              <a:ext cx="23652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Authenticated as Institution X</a:t>
              </a:r>
              <a:endParaRPr sz="1000" dirty="0"/>
            </a:p>
          </p:txBody>
        </p:sp>
        <p:sp>
          <p:nvSpPr>
            <p:cNvPr id="792" name="Google Shape;792;p99"/>
            <p:cNvSpPr txBox="1"/>
            <p:nvPr/>
          </p:nvSpPr>
          <p:spPr>
            <a:xfrm>
              <a:off x="3824025" y="4982625"/>
              <a:ext cx="2543700" cy="80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Links created for </a:t>
              </a:r>
              <a:r>
                <a:rPr lang="en-US" sz="1000" i="1" dirty="0"/>
                <a:t>Nature</a:t>
              </a:r>
              <a:r>
                <a:rPr lang="en-US" sz="1000" dirty="0"/>
                <a:t> for Institution X</a:t>
              </a:r>
              <a:endParaRPr sz="1000" dirty="0"/>
            </a:p>
          </p:txBody>
        </p:sp>
        <p:sp>
          <p:nvSpPr>
            <p:cNvPr id="793" name="Google Shape;793;p99"/>
            <p:cNvSpPr txBox="1"/>
            <p:nvPr/>
          </p:nvSpPr>
          <p:spPr>
            <a:xfrm>
              <a:off x="131975" y="4982625"/>
              <a:ext cx="12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800" dirty="0"/>
                <a:t>(Valid for 60 days)</a:t>
              </a:r>
              <a:endParaRPr sz="800" dirty="0"/>
            </a:p>
          </p:txBody>
        </p:sp>
        <p:sp>
          <p:nvSpPr>
            <p:cNvPr id="794" name="Google Shape;794;p99"/>
            <p:cNvSpPr txBox="1"/>
            <p:nvPr/>
          </p:nvSpPr>
          <p:spPr>
            <a:xfrm>
              <a:off x="2329175" y="4793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strike="sngStrike" dirty="0"/>
                <a:t>IP = 6.7.8.9</a:t>
              </a:r>
              <a:endParaRPr sz="1000" strike="sngStrike" dirty="0"/>
            </a:p>
          </p:txBody>
        </p:sp>
        <p:sp>
          <p:nvSpPr>
            <p:cNvPr id="795" name="Google Shape;795;p99"/>
            <p:cNvSpPr/>
            <p:nvPr/>
          </p:nvSpPr>
          <p:spPr>
            <a:xfrm>
              <a:off x="5155025" y="3576375"/>
              <a:ext cx="568500" cy="11112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6"/>
                                        </p:tgtEl>
                                        <p:attrNameLst>
                                          <p:attrName>style.visibility</p:attrName>
                                        </p:attrNameLst>
                                      </p:cBhvr>
                                      <p:to>
                                        <p:strVal val="visible"/>
                                      </p:to>
                                    </p:set>
                                    <p:animEffect transition="in" filter="fade">
                                      <p:cBhvr>
                                        <p:cTn id="7" dur="1000"/>
                                        <p:tgtEl>
                                          <p:spTgt spid="7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1"/>
                                        </p:tgtEl>
                                        <p:attrNameLst>
                                          <p:attrName>style.visibility</p:attrName>
                                        </p:attrNameLst>
                                      </p:cBhvr>
                                      <p:to>
                                        <p:strVal val="visible"/>
                                      </p:to>
                                    </p:set>
                                    <p:animEffect transition="in" filter="fade">
                                      <p:cBhvr>
                                        <p:cTn id="12" dur="1000"/>
                                        <p:tgtEl>
                                          <p:spTgt spid="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73"/>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1.0</a:t>
            </a:r>
            <a:endParaRPr dirty="0"/>
          </a:p>
        </p:txBody>
      </p:sp>
      <p:sp>
        <p:nvSpPr>
          <p:cNvPr id="539" name="Google Shape;539;p73"/>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en-US" dirty="0"/>
              <a:t>Remote access</a:t>
            </a:r>
            <a:endParaRPr dirty="0"/>
          </a:p>
        </p:txBody>
      </p:sp>
      <p:sp>
        <p:nvSpPr>
          <p:cNvPr id="540" name="Google Shape;540;p73"/>
          <p:cNvSpPr/>
          <p:nvPr/>
        </p:nvSpPr>
        <p:spPr>
          <a:xfrm>
            <a:off x="9357762" y="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sp>
        <p:nvSpPr>
          <p:cNvPr id="800" name="Google Shape;800;p100"/>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Google Scholar CASA -</a:t>
            </a:r>
            <a:endParaRPr dirty="0"/>
          </a:p>
          <a:p>
            <a:pPr marL="0" lvl="0" indent="0" algn="l" rtl="0">
              <a:spcBef>
                <a:spcPts val="0"/>
              </a:spcBef>
              <a:spcAft>
                <a:spcPts val="0"/>
              </a:spcAft>
              <a:buClr>
                <a:srgbClr val="486A7E"/>
              </a:buClr>
              <a:buSzPts val="2300"/>
              <a:buFont typeface="Calibri"/>
              <a:buNone/>
            </a:pPr>
            <a:r>
              <a:rPr lang="en-US" dirty="0"/>
              <a:t>Pros and Cons</a:t>
            </a:r>
            <a:endParaRPr dirty="0"/>
          </a:p>
          <a:p>
            <a:pPr marL="0" lvl="0" indent="0" algn="l" rtl="0">
              <a:spcBef>
                <a:spcPts val="0"/>
              </a:spcBef>
              <a:spcAft>
                <a:spcPts val="0"/>
              </a:spcAft>
              <a:buClr>
                <a:srgbClr val="486A7E"/>
              </a:buClr>
              <a:buSzPts val="2300"/>
              <a:buFont typeface="Calibri"/>
              <a:buNone/>
            </a:pPr>
            <a:endParaRPr dirty="0"/>
          </a:p>
        </p:txBody>
      </p:sp>
      <p:sp>
        <p:nvSpPr>
          <p:cNvPr id="801" name="Google Shape;801;p100"/>
          <p:cNvSpPr txBox="1"/>
          <p:nvPr/>
        </p:nvSpPr>
        <p:spPr>
          <a:xfrm>
            <a:off x="17446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PROS</a:t>
            </a:r>
            <a:endParaRPr sz="2400" dirty="0">
              <a:latin typeface="Calibri"/>
              <a:ea typeface="Calibri"/>
              <a:cs typeface="Calibri"/>
              <a:sym typeface="Calibri"/>
            </a:endParaRPr>
          </a:p>
        </p:txBody>
      </p:sp>
      <p:sp>
        <p:nvSpPr>
          <p:cNvPr id="802" name="Google Shape;802;p100"/>
          <p:cNvSpPr txBox="1"/>
          <p:nvPr/>
        </p:nvSpPr>
        <p:spPr>
          <a:xfrm>
            <a:off x="6262526" y="1494325"/>
            <a:ext cx="14454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Calibri"/>
                <a:ea typeface="Calibri"/>
                <a:cs typeface="Calibri"/>
                <a:sym typeface="Calibri"/>
              </a:rPr>
              <a:t>CONS</a:t>
            </a:r>
            <a:endParaRPr sz="2400" dirty="0">
              <a:latin typeface="Calibri"/>
              <a:ea typeface="Calibri"/>
              <a:cs typeface="Calibri"/>
              <a:sym typeface="Calibri"/>
            </a:endParaRPr>
          </a:p>
        </p:txBody>
      </p:sp>
      <p:cxnSp>
        <p:nvCxnSpPr>
          <p:cNvPr id="803" name="Google Shape;803;p100"/>
          <p:cNvCxnSpPr/>
          <p:nvPr/>
        </p:nvCxnSpPr>
        <p:spPr>
          <a:xfrm>
            <a:off x="4564650" y="1615150"/>
            <a:ext cx="0" cy="3363600"/>
          </a:xfrm>
          <a:prstGeom prst="straightConnector1">
            <a:avLst/>
          </a:prstGeom>
          <a:noFill/>
          <a:ln w="9525" cap="flat" cmpd="sng">
            <a:solidFill>
              <a:schemeClr val="dk2"/>
            </a:solidFill>
            <a:prstDash val="solid"/>
            <a:round/>
            <a:headEnd type="none" w="med" len="med"/>
            <a:tailEnd type="none" w="med" len="med"/>
          </a:ln>
        </p:spPr>
      </p:cxnSp>
      <p:sp>
        <p:nvSpPr>
          <p:cNvPr id="804" name="Google Shape;804;p100"/>
          <p:cNvSpPr txBox="1"/>
          <p:nvPr/>
        </p:nvSpPr>
        <p:spPr>
          <a:xfrm>
            <a:off x="501350"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Fits into a common discovery and access journey</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Just works for researchers who use Google Scholar</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Works cross-device</a:t>
            </a:r>
            <a:endParaRPr dirty="0">
              <a:latin typeface="Calibri"/>
              <a:ea typeface="Calibri"/>
              <a:cs typeface="Calibri"/>
              <a:sym typeface="Calibri"/>
            </a:endParaRPr>
          </a:p>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Can be disabled by researcher in their Google account settings</a:t>
            </a:r>
            <a:endParaRPr dirty="0">
              <a:latin typeface="Calibri"/>
              <a:ea typeface="Calibri"/>
              <a:cs typeface="Calibri"/>
              <a:sym typeface="Calibri"/>
            </a:endParaRPr>
          </a:p>
          <a:p>
            <a:pPr marL="457200" lvl="0" indent="0" algn="l" rtl="0">
              <a:spcBef>
                <a:spcPts val="0"/>
              </a:spcBef>
              <a:spcAft>
                <a:spcPts val="0"/>
              </a:spcAft>
              <a:buNone/>
            </a:pPr>
            <a:endParaRPr dirty="0">
              <a:latin typeface="Calibri"/>
              <a:ea typeface="Calibri"/>
              <a:cs typeface="Calibri"/>
              <a:sym typeface="Calibri"/>
            </a:endParaRPr>
          </a:p>
        </p:txBody>
      </p:sp>
      <p:sp>
        <p:nvSpPr>
          <p:cNvPr id="805" name="Google Shape;805;p100"/>
          <p:cNvSpPr txBox="1"/>
          <p:nvPr/>
        </p:nvSpPr>
        <p:spPr>
          <a:xfrm>
            <a:off x="4865875" y="2045975"/>
            <a:ext cx="3925500" cy="288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Calibri"/>
              <a:buChar char="-"/>
            </a:pPr>
            <a:r>
              <a:rPr lang="en-US" dirty="0">
                <a:latin typeface="Calibri"/>
                <a:ea typeface="Calibri"/>
                <a:cs typeface="Calibri"/>
                <a:sym typeface="Calibri"/>
              </a:rPr>
              <a:t>Dependent on the user being a Google Scholar user and being on their institutional network IP to work</a:t>
            </a:r>
            <a:endParaRPr dirty="0">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10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Google Scholar CASA -</a:t>
            </a:r>
            <a:endParaRPr dirty="0"/>
          </a:p>
          <a:p>
            <a:pPr marL="0" lvl="0" indent="0" algn="l" rtl="0">
              <a:spcBef>
                <a:spcPts val="0"/>
              </a:spcBef>
              <a:spcAft>
                <a:spcPts val="0"/>
              </a:spcAft>
              <a:buClr>
                <a:srgbClr val="486A7E"/>
              </a:buClr>
              <a:buSzPts val="2300"/>
              <a:buFont typeface="Calibri"/>
              <a:buNone/>
            </a:pPr>
            <a:r>
              <a:rPr lang="en-US" dirty="0"/>
              <a:t>How to set it up</a:t>
            </a:r>
            <a:endParaRPr dirty="0"/>
          </a:p>
          <a:p>
            <a:pPr marL="0" lvl="0" indent="0" algn="l" rtl="0">
              <a:spcBef>
                <a:spcPts val="0"/>
              </a:spcBef>
              <a:spcAft>
                <a:spcPts val="0"/>
              </a:spcAft>
              <a:buClr>
                <a:srgbClr val="486A7E"/>
              </a:buClr>
              <a:buSzPts val="2300"/>
              <a:buFont typeface="Calibri"/>
              <a:buNone/>
            </a:pPr>
            <a:endParaRPr dirty="0"/>
          </a:p>
        </p:txBody>
      </p:sp>
      <p:sp>
        <p:nvSpPr>
          <p:cNvPr id="811" name="Google Shape;811;p101"/>
          <p:cNvSpPr txBox="1">
            <a:spLocks noGrp="1"/>
          </p:cNvSpPr>
          <p:nvPr>
            <p:ph type="body" idx="1"/>
          </p:nvPr>
        </p:nvSpPr>
        <p:spPr>
          <a:xfrm>
            <a:off x="762000" y="16163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Nothing to do. Auto-enabled for institutional customers.</a:t>
            </a:r>
            <a:endParaRPr sz="1800" b="0" dirty="0"/>
          </a:p>
          <a:p>
            <a:pPr marL="914400" lvl="0" indent="0" algn="l" rtl="0">
              <a:spcBef>
                <a:spcPts val="500"/>
              </a:spcBef>
              <a:spcAft>
                <a:spcPts val="0"/>
              </a:spcAft>
              <a:buNone/>
            </a:pPr>
            <a:endParaRPr sz="1800" b="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15"/>
        <p:cNvGrpSpPr/>
        <p:nvPr/>
      </p:nvGrpSpPr>
      <p:grpSpPr>
        <a:xfrm>
          <a:off x="0" y="0"/>
          <a:ext cx="0" cy="0"/>
          <a:chOff x="0" y="0"/>
          <a:chExt cx="0" cy="0"/>
        </a:xfrm>
      </p:grpSpPr>
      <p:sp>
        <p:nvSpPr>
          <p:cNvPr id="816" name="Google Shape;816;p102"/>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3.0</a:t>
            </a:r>
            <a:endParaRPr dirty="0"/>
          </a:p>
        </p:txBody>
      </p:sp>
      <p:sp>
        <p:nvSpPr>
          <p:cNvPr id="817" name="Google Shape;817;p102"/>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en-US" dirty="0"/>
              <a:t>Recent changes</a:t>
            </a:r>
            <a:endParaRPr dirty="0"/>
          </a:p>
        </p:txBody>
      </p:sp>
      <p:sp>
        <p:nvSpPr>
          <p:cNvPr id="818" name="Google Shape;818;p102"/>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103"/>
          <p:cNvSpPr txBox="1">
            <a:spLocks noGrp="1"/>
          </p:cNvSpPr>
          <p:nvPr>
            <p:ph type="body" idx="1"/>
          </p:nvPr>
        </p:nvSpPr>
        <p:spPr>
          <a:xfrm>
            <a:off x="762000" y="119724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Persisted access</a:t>
            </a:r>
            <a:endParaRPr sz="1800" b="0" dirty="0"/>
          </a:p>
          <a:p>
            <a:pPr marL="457200" lvl="0" indent="-342900" algn="l" rtl="0">
              <a:spcBef>
                <a:spcPts val="0"/>
              </a:spcBef>
              <a:spcAft>
                <a:spcPts val="0"/>
              </a:spcAft>
              <a:buSzPts val="1800"/>
              <a:buChar char="●"/>
            </a:pPr>
            <a:r>
              <a:rPr lang="en-US" sz="1800" b="0" dirty="0"/>
              <a:t>Piloting Google Scholar Universal CASA</a:t>
            </a:r>
            <a:endParaRPr sz="1800" b="0" dirty="0"/>
          </a:p>
          <a:p>
            <a:pPr marL="457200" lvl="0" indent="-342900" algn="l" rtl="0">
              <a:spcBef>
                <a:spcPts val="0"/>
              </a:spcBef>
              <a:spcAft>
                <a:spcPts val="0"/>
              </a:spcAft>
              <a:buSzPts val="1800"/>
              <a:buChar char="●"/>
            </a:pPr>
            <a:r>
              <a:rPr lang="en-US" sz="1800" b="0" dirty="0"/>
              <a:t>Encouraging federated access enablement</a:t>
            </a:r>
            <a:endParaRPr sz="1800" b="0" dirty="0"/>
          </a:p>
          <a:p>
            <a:pPr marL="0" lvl="0" indent="0" algn="l" rtl="0">
              <a:spcBef>
                <a:spcPts val="500"/>
              </a:spcBef>
              <a:spcAft>
                <a:spcPts val="0"/>
              </a:spcAft>
              <a:buNone/>
            </a:pPr>
            <a:endParaRPr sz="1800" b="0" dirty="0"/>
          </a:p>
        </p:txBody>
      </p:sp>
      <p:sp>
        <p:nvSpPr>
          <p:cNvPr id="824" name="Google Shape;824;p103"/>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Recent changes</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29" name="Google Shape;829;p10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Persisted access</a:t>
            </a:r>
            <a:endParaRPr dirty="0"/>
          </a:p>
        </p:txBody>
      </p:sp>
      <p:pic>
        <p:nvPicPr>
          <p:cNvPr id="830" name="Google Shape;830;p104"/>
          <p:cNvPicPr preferRelativeResize="0"/>
          <p:nvPr/>
        </p:nvPicPr>
        <p:blipFill rotWithShape="1">
          <a:blip r:embed="rId3">
            <a:alphaModFix/>
          </a:blip>
          <a:srcRect/>
          <a:stretch/>
        </p:blipFill>
        <p:spPr>
          <a:xfrm>
            <a:off x="4469750" y="1425525"/>
            <a:ext cx="2764570" cy="1558026"/>
          </a:xfrm>
          <a:prstGeom prst="rect">
            <a:avLst/>
          </a:prstGeom>
          <a:noFill/>
          <a:ln>
            <a:noFill/>
          </a:ln>
        </p:spPr>
      </p:pic>
      <p:pic>
        <p:nvPicPr>
          <p:cNvPr id="831" name="Google Shape;831;p104"/>
          <p:cNvPicPr preferRelativeResize="0"/>
          <p:nvPr/>
        </p:nvPicPr>
        <p:blipFill rotWithShape="1">
          <a:blip r:embed="rId4">
            <a:alphaModFix/>
          </a:blip>
          <a:srcRect r="80332"/>
          <a:stretch/>
        </p:blipFill>
        <p:spPr>
          <a:xfrm>
            <a:off x="1684665" y="1674111"/>
            <a:ext cx="1081325" cy="1060875"/>
          </a:xfrm>
          <a:prstGeom prst="rect">
            <a:avLst/>
          </a:prstGeom>
          <a:noFill/>
          <a:ln>
            <a:noFill/>
          </a:ln>
        </p:spPr>
      </p:pic>
      <p:cxnSp>
        <p:nvCxnSpPr>
          <p:cNvPr id="832" name="Google Shape;832;p104"/>
          <p:cNvCxnSpPr/>
          <p:nvPr/>
        </p:nvCxnSpPr>
        <p:spPr>
          <a:xfrm rot="10800000" flipH="1">
            <a:off x="3205600" y="2201988"/>
            <a:ext cx="710400" cy="5100"/>
          </a:xfrm>
          <a:prstGeom prst="straightConnector1">
            <a:avLst/>
          </a:prstGeom>
          <a:noFill/>
          <a:ln w="9525" cap="flat" cmpd="sng">
            <a:solidFill>
              <a:srgbClr val="5D87A0"/>
            </a:solidFill>
            <a:prstDash val="solid"/>
            <a:round/>
            <a:headEnd type="none" w="sm" len="sm"/>
            <a:tailEnd type="triangle" w="med" len="med"/>
          </a:ln>
        </p:spPr>
      </p:cxnSp>
      <p:sp>
        <p:nvSpPr>
          <p:cNvPr id="833" name="Google Shape;833;p104"/>
          <p:cNvSpPr txBox="1"/>
          <p:nvPr/>
        </p:nvSpPr>
        <p:spPr>
          <a:xfrm>
            <a:off x="2895538" y="1351788"/>
            <a:ext cx="1330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Institutionally authenticates</a:t>
            </a:r>
            <a:endParaRPr dirty="0">
              <a:latin typeface="Calibri"/>
              <a:ea typeface="Calibri"/>
              <a:cs typeface="Calibri"/>
              <a:sym typeface="Calibri"/>
            </a:endParaRPr>
          </a:p>
        </p:txBody>
      </p:sp>
      <p:sp>
        <p:nvSpPr>
          <p:cNvPr id="834" name="Google Shape;834;p104"/>
          <p:cNvSpPr txBox="1"/>
          <p:nvPr/>
        </p:nvSpPr>
        <p:spPr>
          <a:xfrm>
            <a:off x="4572000" y="597700"/>
            <a:ext cx="31779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Institutional identifier stored against persistent cookie in the user’s browser, currently for 90-days</a:t>
            </a:r>
            <a:endParaRPr dirty="0">
              <a:latin typeface="Calibri"/>
              <a:ea typeface="Calibri"/>
              <a:cs typeface="Calibri"/>
              <a:sym typeface="Calibri"/>
            </a:endParaRPr>
          </a:p>
        </p:txBody>
      </p:sp>
      <p:pic>
        <p:nvPicPr>
          <p:cNvPr id="835" name="Google Shape;835;p104"/>
          <p:cNvPicPr preferRelativeResize="0"/>
          <p:nvPr/>
        </p:nvPicPr>
        <p:blipFill rotWithShape="1">
          <a:blip r:embed="rId4">
            <a:alphaModFix/>
          </a:blip>
          <a:srcRect r="80332"/>
          <a:stretch/>
        </p:blipFill>
        <p:spPr>
          <a:xfrm>
            <a:off x="1684665" y="3544086"/>
            <a:ext cx="1081325" cy="1060875"/>
          </a:xfrm>
          <a:prstGeom prst="rect">
            <a:avLst/>
          </a:prstGeom>
          <a:noFill/>
          <a:ln>
            <a:noFill/>
          </a:ln>
        </p:spPr>
      </p:pic>
      <p:cxnSp>
        <p:nvCxnSpPr>
          <p:cNvPr id="836" name="Google Shape;836;p104"/>
          <p:cNvCxnSpPr/>
          <p:nvPr/>
        </p:nvCxnSpPr>
        <p:spPr>
          <a:xfrm rot="10800000" flipH="1">
            <a:off x="3134050" y="4071950"/>
            <a:ext cx="710400" cy="5100"/>
          </a:xfrm>
          <a:prstGeom prst="straightConnector1">
            <a:avLst/>
          </a:prstGeom>
          <a:noFill/>
          <a:ln w="9525" cap="flat" cmpd="sng">
            <a:solidFill>
              <a:srgbClr val="5D87A0"/>
            </a:solidFill>
            <a:prstDash val="solid"/>
            <a:round/>
            <a:headEnd type="none" w="sm" len="sm"/>
            <a:tailEnd type="triangle" w="med" len="med"/>
          </a:ln>
        </p:spPr>
      </p:cxnSp>
      <p:sp>
        <p:nvSpPr>
          <p:cNvPr id="837" name="Google Shape;837;p104"/>
          <p:cNvSpPr txBox="1"/>
          <p:nvPr/>
        </p:nvSpPr>
        <p:spPr>
          <a:xfrm>
            <a:off x="2987538" y="3441813"/>
            <a:ext cx="1330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Same browser and device</a:t>
            </a:r>
            <a:endParaRPr dirty="0">
              <a:latin typeface="Calibri"/>
              <a:ea typeface="Calibri"/>
              <a:cs typeface="Calibri"/>
              <a:sym typeface="Calibri"/>
            </a:endParaRPr>
          </a:p>
        </p:txBody>
      </p:sp>
      <p:pic>
        <p:nvPicPr>
          <p:cNvPr id="838" name="Google Shape;838;p104"/>
          <p:cNvPicPr preferRelativeResize="0"/>
          <p:nvPr/>
        </p:nvPicPr>
        <p:blipFill rotWithShape="1">
          <a:blip r:embed="rId3">
            <a:alphaModFix/>
          </a:blip>
          <a:srcRect/>
          <a:stretch/>
        </p:blipFill>
        <p:spPr>
          <a:xfrm>
            <a:off x="4469750" y="3441825"/>
            <a:ext cx="2764570" cy="1558026"/>
          </a:xfrm>
          <a:prstGeom prst="rect">
            <a:avLst/>
          </a:prstGeom>
          <a:noFill/>
          <a:ln>
            <a:noFill/>
          </a:ln>
        </p:spPr>
      </p:pic>
      <p:sp>
        <p:nvSpPr>
          <p:cNvPr id="839" name="Google Shape;839;p104"/>
          <p:cNvSpPr txBox="1"/>
          <p:nvPr/>
        </p:nvSpPr>
        <p:spPr>
          <a:xfrm>
            <a:off x="7386025" y="3544075"/>
            <a:ext cx="15192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Persisted identifier used if not authenticated in another way</a:t>
            </a:r>
            <a:endParaRPr dirty="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105"/>
          <p:cNvSpPr txBox="1">
            <a:spLocks noGrp="1"/>
          </p:cNvSpPr>
          <p:nvPr>
            <p:ph type="body" idx="1"/>
          </p:nvPr>
        </p:nvSpPr>
        <p:spPr>
          <a:xfrm>
            <a:off x="762000" y="880315"/>
            <a:ext cx="7605300" cy="1410900"/>
          </a:xfrm>
          <a:prstGeom prst="rect">
            <a:avLst/>
          </a:prstGeom>
          <a:noFill/>
          <a:ln>
            <a:noFill/>
          </a:ln>
        </p:spPr>
        <p:txBody>
          <a:bodyPr spcFirstLastPara="1" wrap="square" lIns="0" tIns="0" rIns="0" bIns="0" anchor="t" anchorCtr="0">
            <a:noAutofit/>
          </a:bodyPr>
          <a:lstStyle/>
          <a:p>
            <a:pPr marL="457200" lvl="0" indent="-330200" algn="l" rtl="0">
              <a:spcBef>
                <a:spcPts val="500"/>
              </a:spcBef>
              <a:spcAft>
                <a:spcPts val="0"/>
              </a:spcAft>
              <a:buSzPts val="1600"/>
              <a:buChar char="●"/>
            </a:pPr>
            <a:r>
              <a:rPr lang="en-US" b="0" dirty="0"/>
              <a:t>Implemented on 18th March for Nature and the Database Products</a:t>
            </a:r>
            <a:endParaRPr b="0" dirty="0"/>
          </a:p>
          <a:p>
            <a:pPr marL="457200" lvl="0" indent="-330200" algn="l" rtl="0">
              <a:spcBef>
                <a:spcPts val="0"/>
              </a:spcBef>
              <a:spcAft>
                <a:spcPts val="0"/>
              </a:spcAft>
              <a:buSzPts val="1600"/>
              <a:buChar char="●"/>
            </a:pPr>
            <a:r>
              <a:rPr lang="en-US" b="0" dirty="0"/>
              <a:t>Implemented on 27th March for SpringerLink</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Works for all institutional authentication methods on Nature </a:t>
            </a:r>
            <a:endParaRPr b="0" dirty="0"/>
          </a:p>
          <a:p>
            <a:pPr marL="457200" lvl="0" indent="-330200" algn="l" rtl="0">
              <a:spcBef>
                <a:spcPts val="0"/>
              </a:spcBef>
              <a:spcAft>
                <a:spcPts val="0"/>
              </a:spcAft>
              <a:buSzPts val="1600"/>
              <a:buChar char="●"/>
            </a:pPr>
            <a:r>
              <a:rPr lang="en-US" b="0" dirty="0"/>
              <a:t>Works for IP (including VPN and proxy) and federated access on SpringerLink and the Database Products</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Implemented for all institutional customers; Nothing special for librarians or researchers to do</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Only works if user has cookies enabled and in the same browser on the same device</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Planned to be a temporary measure for the crisis, reviewed weekly; 90-day duration can be changed and can be turned off</a:t>
            </a:r>
            <a:endParaRPr b="0" dirty="0"/>
          </a:p>
        </p:txBody>
      </p:sp>
      <p:sp>
        <p:nvSpPr>
          <p:cNvPr id="845" name="Google Shape;845;p10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Persisted access</a:t>
            </a: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106"/>
          <p:cNvSpPr txBox="1">
            <a:spLocks noGrp="1"/>
          </p:cNvSpPr>
          <p:nvPr>
            <p:ph type="title"/>
          </p:nvPr>
        </p:nvSpPr>
        <p:spPr>
          <a:xfrm>
            <a:off x="311700" y="281014"/>
            <a:ext cx="8520600" cy="706800"/>
          </a:xfrm>
          <a:prstGeom prst="rect">
            <a:avLst/>
          </a:prstGeom>
        </p:spPr>
        <p:txBody>
          <a:bodyPr spcFirstLastPara="1" wrap="square" lIns="0" tIns="91425" rIns="91425" bIns="91425" anchor="t" anchorCtr="0">
            <a:noAutofit/>
          </a:bodyPr>
          <a:lstStyle/>
          <a:p>
            <a:pPr marL="0" lvl="0" indent="0" algn="l" rtl="0">
              <a:spcBef>
                <a:spcPts val="0"/>
              </a:spcBef>
              <a:spcAft>
                <a:spcPts val="0"/>
              </a:spcAft>
              <a:buNone/>
            </a:pPr>
            <a:r>
              <a:rPr lang="en-US" dirty="0"/>
              <a:t>Google Scholar Universal CASA -</a:t>
            </a:r>
            <a:endParaRPr dirty="0"/>
          </a:p>
          <a:p>
            <a:pPr marL="0" lvl="0" indent="0" algn="l" rtl="0">
              <a:spcBef>
                <a:spcPts val="0"/>
              </a:spcBef>
              <a:spcAft>
                <a:spcPts val="0"/>
              </a:spcAft>
              <a:buNone/>
            </a:pPr>
            <a:r>
              <a:rPr lang="en-US" dirty="0"/>
              <a:t>Nature and SpringerLink</a:t>
            </a:r>
            <a:endParaRPr dirty="0"/>
          </a:p>
          <a:p>
            <a:pPr marL="0" lvl="0" indent="0" algn="l" rtl="0">
              <a:spcBef>
                <a:spcPts val="0"/>
              </a:spcBef>
              <a:spcAft>
                <a:spcPts val="0"/>
              </a:spcAft>
              <a:buNone/>
            </a:pPr>
            <a:r>
              <a:rPr lang="en-US" dirty="0"/>
              <a:t>ONLY</a:t>
            </a:r>
            <a:endParaRPr dirty="0"/>
          </a:p>
        </p:txBody>
      </p:sp>
      <p:grpSp>
        <p:nvGrpSpPr>
          <p:cNvPr id="852" name="Google Shape;852;p106"/>
          <p:cNvGrpSpPr/>
          <p:nvPr/>
        </p:nvGrpSpPr>
        <p:grpSpPr>
          <a:xfrm>
            <a:off x="25600" y="3539862"/>
            <a:ext cx="4164359" cy="1575363"/>
            <a:chOff x="25600" y="3539862"/>
            <a:chExt cx="4164359" cy="1575363"/>
          </a:xfrm>
        </p:grpSpPr>
        <p:pic>
          <p:nvPicPr>
            <p:cNvPr id="853" name="Google Shape;853;p106"/>
            <p:cNvPicPr preferRelativeResize="0"/>
            <p:nvPr/>
          </p:nvPicPr>
          <p:blipFill rotWithShape="1">
            <a:blip r:embed="rId3">
              <a:alphaModFix/>
            </a:blip>
            <a:srcRect r="80332"/>
            <a:stretch/>
          </p:blipFill>
          <p:spPr>
            <a:xfrm>
              <a:off x="195501" y="3593075"/>
              <a:ext cx="1134323" cy="1004687"/>
            </a:xfrm>
            <a:prstGeom prst="rect">
              <a:avLst/>
            </a:prstGeom>
            <a:noFill/>
            <a:ln>
              <a:noFill/>
            </a:ln>
            <a:effectLst>
              <a:outerShdw blurRad="57150" dist="19050" dir="5400000" algn="bl" rotWithShape="0">
                <a:srgbClr val="000000">
                  <a:alpha val="50000"/>
                </a:srgbClr>
              </a:outerShdw>
            </a:effectLst>
          </p:spPr>
        </p:pic>
        <p:pic>
          <p:nvPicPr>
            <p:cNvPr id="854" name="Google Shape;854;p106"/>
            <p:cNvPicPr preferRelativeResize="0"/>
            <p:nvPr/>
          </p:nvPicPr>
          <p:blipFill rotWithShape="1">
            <a:blip r:embed="rId4">
              <a:alphaModFix/>
            </a:blip>
            <a:srcRect b="9198"/>
            <a:stretch/>
          </p:blipFill>
          <p:spPr>
            <a:xfrm>
              <a:off x="2326675" y="3539862"/>
              <a:ext cx="1134325" cy="1111090"/>
            </a:xfrm>
            <a:prstGeom prst="rect">
              <a:avLst/>
            </a:prstGeom>
            <a:noFill/>
            <a:ln>
              <a:noFill/>
            </a:ln>
          </p:spPr>
        </p:pic>
        <p:sp>
          <p:nvSpPr>
            <p:cNvPr id="855" name="Google Shape;855;p106"/>
            <p:cNvSpPr txBox="1"/>
            <p:nvPr/>
          </p:nvSpPr>
          <p:spPr>
            <a:xfrm>
              <a:off x="25600" y="4830225"/>
              <a:ext cx="16821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 = Institution X</a:t>
              </a:r>
              <a:endParaRPr sz="1000" dirty="0"/>
            </a:p>
          </p:txBody>
        </p:sp>
        <p:cxnSp>
          <p:nvCxnSpPr>
            <p:cNvPr id="856" name="Google Shape;856;p106"/>
            <p:cNvCxnSpPr/>
            <p:nvPr/>
          </p:nvCxnSpPr>
          <p:spPr>
            <a:xfrm>
              <a:off x="1555134" y="41513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57" name="Google Shape;857;p106"/>
            <p:cNvCxnSpPr/>
            <p:nvPr/>
          </p:nvCxnSpPr>
          <p:spPr>
            <a:xfrm>
              <a:off x="3723459" y="41513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858" name="Google Shape;858;p106"/>
            <p:cNvSpPr txBox="1"/>
            <p:nvPr/>
          </p:nvSpPr>
          <p:spPr>
            <a:xfrm>
              <a:off x="131975" y="4982625"/>
              <a:ext cx="12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800" dirty="0"/>
                <a:t>(Valid for 60 days)</a:t>
              </a:r>
              <a:endParaRPr sz="800" dirty="0"/>
            </a:p>
          </p:txBody>
        </p:sp>
        <p:sp>
          <p:nvSpPr>
            <p:cNvPr id="859" name="Google Shape;859;p106"/>
            <p:cNvSpPr txBox="1"/>
            <p:nvPr/>
          </p:nvSpPr>
          <p:spPr>
            <a:xfrm>
              <a:off x="2329175" y="4793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strike="sngStrike" dirty="0"/>
                <a:t>IP = 6.7.8.9</a:t>
              </a:r>
              <a:endParaRPr sz="1000" strike="sngStrike" dirty="0"/>
            </a:p>
          </p:txBody>
        </p:sp>
      </p:grpSp>
      <p:pic>
        <p:nvPicPr>
          <p:cNvPr id="860" name="Google Shape;860;p106"/>
          <p:cNvPicPr preferRelativeResize="0"/>
          <p:nvPr/>
        </p:nvPicPr>
        <p:blipFill rotWithShape="1">
          <a:blip r:embed="rId5">
            <a:alphaModFix/>
          </a:blip>
          <a:srcRect/>
          <a:stretch/>
        </p:blipFill>
        <p:spPr>
          <a:xfrm>
            <a:off x="4326575" y="1817900"/>
            <a:ext cx="1728977" cy="974399"/>
          </a:xfrm>
          <a:prstGeom prst="rect">
            <a:avLst/>
          </a:prstGeom>
          <a:noFill/>
          <a:ln>
            <a:noFill/>
          </a:ln>
        </p:spPr>
      </p:pic>
      <p:grpSp>
        <p:nvGrpSpPr>
          <p:cNvPr id="861" name="Google Shape;861;p106"/>
          <p:cNvGrpSpPr/>
          <p:nvPr/>
        </p:nvGrpSpPr>
        <p:grpSpPr>
          <a:xfrm>
            <a:off x="195501" y="1344500"/>
            <a:ext cx="8316149" cy="1676401"/>
            <a:chOff x="195501" y="1344500"/>
            <a:chExt cx="8316149" cy="1676401"/>
          </a:xfrm>
        </p:grpSpPr>
        <p:pic>
          <p:nvPicPr>
            <p:cNvPr id="862" name="Google Shape;862;p106"/>
            <p:cNvPicPr preferRelativeResize="0"/>
            <p:nvPr/>
          </p:nvPicPr>
          <p:blipFill rotWithShape="1">
            <a:blip r:embed="rId3">
              <a:alphaModFix/>
            </a:blip>
            <a:srcRect r="80332"/>
            <a:stretch/>
          </p:blipFill>
          <p:spPr>
            <a:xfrm>
              <a:off x="195501" y="1764275"/>
              <a:ext cx="1134323" cy="1004687"/>
            </a:xfrm>
            <a:prstGeom prst="rect">
              <a:avLst/>
            </a:prstGeom>
            <a:noFill/>
            <a:ln>
              <a:noFill/>
            </a:ln>
            <a:effectLst>
              <a:outerShdw blurRad="57150" dist="19050" dir="5400000" algn="bl" rotWithShape="0">
                <a:srgbClr val="000000">
                  <a:alpha val="50000"/>
                </a:srgbClr>
              </a:outerShdw>
            </a:effectLst>
          </p:spPr>
        </p:pic>
        <p:pic>
          <p:nvPicPr>
            <p:cNvPr id="863" name="Google Shape;863;p106"/>
            <p:cNvPicPr preferRelativeResize="0"/>
            <p:nvPr/>
          </p:nvPicPr>
          <p:blipFill>
            <a:blip r:embed="rId6">
              <a:alphaModFix/>
            </a:blip>
            <a:stretch>
              <a:fillRect/>
            </a:stretch>
          </p:blipFill>
          <p:spPr>
            <a:xfrm>
              <a:off x="2326670" y="1699450"/>
              <a:ext cx="1134325" cy="1134325"/>
            </a:xfrm>
            <a:prstGeom prst="rect">
              <a:avLst/>
            </a:prstGeom>
            <a:noFill/>
            <a:ln>
              <a:noFill/>
            </a:ln>
          </p:spPr>
        </p:pic>
        <p:pic>
          <p:nvPicPr>
            <p:cNvPr id="864" name="Google Shape;864;p106"/>
            <p:cNvPicPr preferRelativeResize="0"/>
            <p:nvPr/>
          </p:nvPicPr>
          <p:blipFill rotWithShape="1">
            <a:blip r:embed="rId3">
              <a:alphaModFix/>
            </a:blip>
            <a:srcRect r="80332"/>
            <a:stretch/>
          </p:blipFill>
          <p:spPr>
            <a:xfrm>
              <a:off x="7132476" y="1764275"/>
              <a:ext cx="1134323" cy="1004687"/>
            </a:xfrm>
            <a:prstGeom prst="rect">
              <a:avLst/>
            </a:prstGeom>
            <a:noFill/>
            <a:ln>
              <a:noFill/>
            </a:ln>
            <a:effectLst>
              <a:outerShdw blurRad="57150" dist="19050" dir="5400000" algn="bl" rotWithShape="0">
                <a:srgbClr val="000000">
                  <a:alpha val="50000"/>
                </a:srgbClr>
              </a:outerShdw>
            </a:effectLst>
          </p:spPr>
        </p:pic>
        <p:sp>
          <p:nvSpPr>
            <p:cNvPr id="865" name="Google Shape;865;p106"/>
            <p:cNvSpPr txBox="1"/>
            <p:nvPr/>
          </p:nvSpPr>
          <p:spPr>
            <a:xfrm>
              <a:off x="1955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a:t>
              </a:r>
              <a:endParaRPr sz="1000" dirty="0"/>
            </a:p>
          </p:txBody>
        </p:sp>
        <p:sp>
          <p:nvSpPr>
            <p:cNvPr id="866" name="Google Shape;866;p106"/>
            <p:cNvSpPr txBox="1"/>
            <p:nvPr/>
          </p:nvSpPr>
          <p:spPr>
            <a:xfrm>
              <a:off x="2329175" y="2888301"/>
              <a:ext cx="11343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IP 1.2.3.4</a:t>
              </a:r>
              <a:endParaRPr sz="1000" dirty="0"/>
            </a:p>
          </p:txBody>
        </p:sp>
        <p:cxnSp>
          <p:nvCxnSpPr>
            <p:cNvPr id="867" name="Google Shape;867;p106"/>
            <p:cNvCxnSpPr/>
            <p:nvPr/>
          </p:nvCxnSpPr>
          <p:spPr>
            <a:xfrm>
              <a:off x="1555134"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68" name="Google Shape;868;p106"/>
            <p:cNvCxnSpPr/>
            <p:nvPr/>
          </p:nvCxnSpPr>
          <p:spPr>
            <a:xfrm>
              <a:off x="3723459" y="2322525"/>
              <a:ext cx="466500" cy="5700"/>
            </a:xfrm>
            <a:prstGeom prst="straightConnector1">
              <a:avLst/>
            </a:prstGeom>
            <a:noFill/>
            <a:ln w="28575" cap="flat" cmpd="sng">
              <a:solidFill>
                <a:srgbClr val="595959"/>
              </a:solidFill>
              <a:prstDash val="solid"/>
              <a:round/>
              <a:headEnd type="none" w="med" len="med"/>
              <a:tailEnd type="triangle" w="med" len="med"/>
            </a:ln>
          </p:spPr>
        </p:cxnSp>
        <p:cxnSp>
          <p:nvCxnSpPr>
            <p:cNvPr id="869" name="Google Shape;869;p106"/>
            <p:cNvCxnSpPr/>
            <p:nvPr/>
          </p:nvCxnSpPr>
          <p:spPr>
            <a:xfrm>
              <a:off x="6150959" y="2322525"/>
              <a:ext cx="466500" cy="5700"/>
            </a:xfrm>
            <a:prstGeom prst="straightConnector1">
              <a:avLst/>
            </a:prstGeom>
            <a:noFill/>
            <a:ln w="28575" cap="flat" cmpd="sng">
              <a:solidFill>
                <a:srgbClr val="595959"/>
              </a:solidFill>
              <a:prstDash val="solid"/>
              <a:round/>
              <a:headEnd type="none" w="med" len="med"/>
              <a:tailEnd type="triangle" w="med" len="med"/>
            </a:ln>
          </p:spPr>
        </p:cxnSp>
        <p:sp>
          <p:nvSpPr>
            <p:cNvPr id="870" name="Google Shape;870;p106"/>
            <p:cNvSpPr txBox="1"/>
            <p:nvPr/>
          </p:nvSpPr>
          <p:spPr>
            <a:xfrm>
              <a:off x="6950150" y="2888300"/>
              <a:ext cx="1561500" cy="13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dirty="0"/>
                <a:t>User ABC = Institution X</a:t>
              </a:r>
              <a:endParaRPr sz="1000" dirty="0"/>
            </a:p>
          </p:txBody>
        </p:sp>
        <p:pic>
          <p:nvPicPr>
            <p:cNvPr id="871" name="Google Shape;871;p106"/>
            <p:cNvPicPr preferRelativeResize="0"/>
            <p:nvPr/>
          </p:nvPicPr>
          <p:blipFill rotWithShape="1">
            <a:blip r:embed="rId7">
              <a:alphaModFix/>
            </a:blip>
            <a:srcRect l="18290" t="11426" r="24264" b="58893"/>
            <a:stretch/>
          </p:blipFill>
          <p:spPr>
            <a:xfrm>
              <a:off x="7210050" y="1344500"/>
              <a:ext cx="979175" cy="336650"/>
            </a:xfrm>
            <a:prstGeom prst="rect">
              <a:avLst/>
            </a:prstGeom>
            <a:noFill/>
            <a:ln>
              <a:noFill/>
            </a:ln>
          </p:spPr>
        </p:pic>
      </p:grpSp>
      <p:pic>
        <p:nvPicPr>
          <p:cNvPr id="872" name="Google Shape;872;p106"/>
          <p:cNvPicPr preferRelativeResize="0"/>
          <p:nvPr/>
        </p:nvPicPr>
        <p:blipFill rotWithShape="1">
          <a:blip r:embed="rId5">
            <a:alphaModFix/>
          </a:blip>
          <a:srcRect/>
          <a:stretch/>
        </p:blipFill>
        <p:spPr>
          <a:xfrm>
            <a:off x="4326575" y="3749225"/>
            <a:ext cx="1728977" cy="97439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sp>
        <p:nvSpPr>
          <p:cNvPr id="877" name="Google Shape;877;p107"/>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Google Scholar Universal CASA</a:t>
            </a:r>
            <a:endParaRPr dirty="0"/>
          </a:p>
        </p:txBody>
      </p:sp>
      <p:pic>
        <p:nvPicPr>
          <p:cNvPr id="878" name="Google Shape;878;p107"/>
          <p:cNvPicPr preferRelativeResize="0"/>
          <p:nvPr/>
        </p:nvPicPr>
        <p:blipFill>
          <a:blip r:embed="rId3">
            <a:alphaModFix/>
          </a:blip>
          <a:stretch>
            <a:fillRect/>
          </a:stretch>
        </p:blipFill>
        <p:spPr>
          <a:xfrm>
            <a:off x="435325" y="909575"/>
            <a:ext cx="8392200" cy="422232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883" name="Google Shape;883;p10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Google Scholar Universal CASA</a:t>
            </a:r>
            <a:endParaRPr dirty="0"/>
          </a:p>
        </p:txBody>
      </p:sp>
      <p:sp>
        <p:nvSpPr>
          <p:cNvPr id="884" name="Google Shape;884;p108"/>
          <p:cNvSpPr txBox="1">
            <a:spLocks noGrp="1"/>
          </p:cNvSpPr>
          <p:nvPr>
            <p:ph type="body" idx="1"/>
          </p:nvPr>
        </p:nvSpPr>
        <p:spPr>
          <a:xfrm>
            <a:off x="762000" y="1095340"/>
            <a:ext cx="7605300" cy="1410900"/>
          </a:xfrm>
          <a:prstGeom prst="rect">
            <a:avLst/>
          </a:prstGeom>
          <a:noFill/>
          <a:ln>
            <a:noFill/>
          </a:ln>
        </p:spPr>
        <p:txBody>
          <a:bodyPr spcFirstLastPara="1" wrap="square" lIns="0" tIns="0" rIns="0" bIns="0" anchor="t" anchorCtr="0">
            <a:noAutofit/>
          </a:bodyPr>
          <a:lstStyle/>
          <a:p>
            <a:pPr marL="457200" lvl="0" indent="-330200" algn="l" rtl="0">
              <a:spcBef>
                <a:spcPts val="500"/>
              </a:spcBef>
              <a:spcAft>
                <a:spcPts val="0"/>
              </a:spcAft>
              <a:buSzPts val="1600"/>
              <a:buChar char="●"/>
            </a:pPr>
            <a:r>
              <a:rPr lang="en-US" b="0" dirty="0"/>
              <a:t>Implemented on 24th March for Nature and SpringerLink</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Enabled for all institutional customers; Nothing for librarians or researchers to do</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Works cross-browser and device</a:t>
            </a:r>
            <a:endParaRPr b="0" dirty="0"/>
          </a:p>
          <a:p>
            <a:pPr marL="0" lvl="0" indent="0" algn="l" rtl="0">
              <a:spcBef>
                <a:spcPts val="500"/>
              </a:spcBef>
              <a:spcAft>
                <a:spcPts val="0"/>
              </a:spcAft>
              <a:buNone/>
            </a:pPr>
            <a:endParaRPr b="0" dirty="0"/>
          </a:p>
          <a:p>
            <a:pPr marL="457200" lvl="0" indent="-330200" algn="l" rtl="0">
              <a:spcBef>
                <a:spcPts val="500"/>
              </a:spcBef>
              <a:spcAft>
                <a:spcPts val="0"/>
              </a:spcAft>
              <a:buSzPts val="1600"/>
              <a:buChar char="●"/>
            </a:pPr>
            <a:r>
              <a:rPr lang="en-US" b="0" dirty="0"/>
              <a:t>Monitoring effect</a:t>
            </a:r>
            <a:endParaRPr b="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88"/>
        <p:cNvGrpSpPr/>
        <p:nvPr/>
      </p:nvGrpSpPr>
      <p:grpSpPr>
        <a:xfrm>
          <a:off x="0" y="0"/>
          <a:ext cx="0" cy="0"/>
          <a:chOff x="0" y="0"/>
          <a:chExt cx="0" cy="0"/>
        </a:xfrm>
      </p:grpSpPr>
      <p:sp>
        <p:nvSpPr>
          <p:cNvPr id="889" name="Google Shape;889;p109"/>
          <p:cNvSpPr txBox="1">
            <a:spLocks noGrp="1"/>
          </p:cNvSpPr>
          <p:nvPr>
            <p:ph type="body" idx="1"/>
          </p:nvPr>
        </p:nvSpPr>
        <p:spPr>
          <a:xfrm>
            <a:off x="396475" y="4304100"/>
            <a:ext cx="8408400" cy="1410900"/>
          </a:xfrm>
          <a:prstGeom prst="rect">
            <a:avLst/>
          </a:prstGeom>
          <a:noFill/>
          <a:ln>
            <a:noFill/>
          </a:ln>
        </p:spPr>
        <p:txBody>
          <a:bodyPr spcFirstLastPara="1" wrap="square" lIns="0" tIns="0" rIns="0" bIns="0" anchor="t" anchorCtr="0">
            <a:noAutofit/>
          </a:bodyPr>
          <a:lstStyle/>
          <a:p>
            <a:pPr marL="457200" lvl="0" indent="0" algn="ctr" rtl="0">
              <a:spcBef>
                <a:spcPts val="500"/>
              </a:spcBef>
              <a:spcAft>
                <a:spcPts val="0"/>
              </a:spcAft>
              <a:buNone/>
            </a:pPr>
            <a:r>
              <a:rPr lang="en-US" b="0" dirty="0"/>
              <a:t>Search for: ‘Springer Nature Federated Access”</a:t>
            </a:r>
            <a:endParaRPr b="0" dirty="0"/>
          </a:p>
          <a:p>
            <a:pPr marL="457200" lvl="0" indent="0" algn="ctr" rtl="0">
              <a:spcBef>
                <a:spcPts val="500"/>
              </a:spcBef>
              <a:spcAft>
                <a:spcPts val="0"/>
              </a:spcAft>
              <a:buNone/>
            </a:pPr>
            <a:r>
              <a:rPr lang="en-US" b="0" u="sng" dirty="0">
                <a:solidFill>
                  <a:schemeClr val="hlink"/>
                </a:solidFill>
                <a:hlinkClick r:id="rId3"/>
              </a:rPr>
              <a:t>https://www.springernature.com/gp/librarians/tools-services/implement/federated-access</a:t>
            </a:r>
            <a:r>
              <a:rPr lang="en-US" b="0" dirty="0"/>
              <a:t> </a:t>
            </a:r>
            <a:endParaRPr b="0" dirty="0"/>
          </a:p>
        </p:txBody>
      </p:sp>
      <p:sp>
        <p:nvSpPr>
          <p:cNvPr id="890" name="Google Shape;890;p10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Encouraging federated access enablement</a:t>
            </a:r>
            <a:endParaRPr dirty="0"/>
          </a:p>
        </p:txBody>
      </p:sp>
      <p:pic>
        <p:nvPicPr>
          <p:cNvPr id="891" name="Google Shape;891;p109"/>
          <p:cNvPicPr preferRelativeResize="0"/>
          <p:nvPr/>
        </p:nvPicPr>
        <p:blipFill>
          <a:blip r:embed="rId4">
            <a:alphaModFix/>
          </a:blip>
          <a:stretch>
            <a:fillRect/>
          </a:stretch>
        </p:blipFill>
        <p:spPr>
          <a:xfrm>
            <a:off x="1368938" y="1062965"/>
            <a:ext cx="6406132" cy="311898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74"/>
          <p:cNvSpPr txBox="1">
            <a:spLocks noGrp="1"/>
          </p:cNvSpPr>
          <p:nvPr>
            <p:ph type="body" idx="1"/>
          </p:nvPr>
        </p:nvSpPr>
        <p:spPr>
          <a:xfrm>
            <a:off x="440000" y="1197250"/>
            <a:ext cx="8178900" cy="1410900"/>
          </a:xfrm>
          <a:prstGeom prst="rect">
            <a:avLst/>
          </a:prstGeom>
          <a:noFill/>
          <a:ln>
            <a:noFill/>
          </a:ln>
        </p:spPr>
        <p:txBody>
          <a:bodyPr spcFirstLastPara="1" wrap="square" lIns="0" tIns="0" rIns="0" bIns="0" anchor="t" anchorCtr="0">
            <a:noAutofit/>
          </a:bodyPr>
          <a:lstStyle/>
          <a:p>
            <a:pPr marL="0" lvl="0" indent="0" algn="ctr" rtl="0">
              <a:spcBef>
                <a:spcPts val="500"/>
              </a:spcBef>
              <a:spcAft>
                <a:spcPts val="0"/>
              </a:spcAft>
              <a:buNone/>
            </a:pPr>
            <a:r>
              <a:rPr lang="en-US" sz="2000" b="0" dirty="0"/>
              <a:t>How a research or student working off-campus or out-of-office, from home for example, authenticates to a Springer Nature website as an active member of an institution to access institutional subscriptions </a:t>
            </a:r>
            <a:endParaRPr sz="2000" b="0" dirty="0"/>
          </a:p>
          <a:p>
            <a:pPr marL="0" lvl="0" indent="0" algn="ctr" rtl="0">
              <a:spcBef>
                <a:spcPts val="500"/>
              </a:spcBef>
              <a:spcAft>
                <a:spcPts val="0"/>
              </a:spcAft>
              <a:buNone/>
            </a:pPr>
            <a:endParaRPr sz="2000" b="0" dirty="0"/>
          </a:p>
          <a:p>
            <a:pPr marL="0" lvl="0" indent="0" algn="ctr" rtl="0">
              <a:spcBef>
                <a:spcPts val="500"/>
              </a:spcBef>
              <a:spcAft>
                <a:spcPts val="0"/>
              </a:spcAft>
              <a:buNone/>
            </a:pPr>
            <a:r>
              <a:rPr lang="en-US" sz="2000" b="0" dirty="0"/>
              <a:t>Not a new problem</a:t>
            </a:r>
            <a:endParaRPr sz="2000" b="0" dirty="0"/>
          </a:p>
          <a:p>
            <a:pPr marL="0" lvl="0" indent="0" algn="ctr" rtl="0">
              <a:spcBef>
                <a:spcPts val="500"/>
              </a:spcBef>
              <a:spcAft>
                <a:spcPts val="0"/>
              </a:spcAft>
              <a:buNone/>
            </a:pPr>
            <a:endParaRPr sz="2000" b="0" dirty="0"/>
          </a:p>
          <a:p>
            <a:pPr marL="0" lvl="0" indent="0" algn="ctr" rtl="0">
              <a:spcBef>
                <a:spcPts val="500"/>
              </a:spcBef>
              <a:spcAft>
                <a:spcPts val="0"/>
              </a:spcAft>
              <a:buNone/>
            </a:pPr>
            <a:r>
              <a:rPr lang="en-US" sz="2000" b="0" dirty="0"/>
              <a:t>An urgent topic now because many researchers and students working from home now due to Covid-19 campus and office closures</a:t>
            </a:r>
            <a:endParaRPr sz="2000" b="0" dirty="0"/>
          </a:p>
        </p:txBody>
      </p:sp>
      <p:sp>
        <p:nvSpPr>
          <p:cNvPr id="546" name="Google Shape;546;p74"/>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Remote access</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95"/>
        <p:cNvGrpSpPr/>
        <p:nvPr/>
      </p:nvGrpSpPr>
      <p:grpSpPr>
        <a:xfrm>
          <a:off x="0" y="0"/>
          <a:ext cx="0" cy="0"/>
          <a:chOff x="0" y="0"/>
          <a:chExt cx="0" cy="0"/>
        </a:xfrm>
      </p:grpSpPr>
      <p:sp>
        <p:nvSpPr>
          <p:cNvPr id="896" name="Google Shape;896;p110"/>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4.0</a:t>
            </a:r>
            <a:endParaRPr dirty="0"/>
          </a:p>
        </p:txBody>
      </p:sp>
      <p:sp>
        <p:nvSpPr>
          <p:cNvPr id="897" name="Google Shape;897;p110"/>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en-US" dirty="0"/>
              <a:t>What’s next?</a:t>
            </a:r>
            <a:endParaRPr dirty="0"/>
          </a:p>
        </p:txBody>
      </p:sp>
      <p:sp>
        <p:nvSpPr>
          <p:cNvPr id="898" name="Google Shape;898;p110"/>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111"/>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What’s next?</a:t>
            </a:r>
            <a:endParaRPr dirty="0"/>
          </a:p>
        </p:txBody>
      </p:sp>
      <p:sp>
        <p:nvSpPr>
          <p:cNvPr id="904" name="Google Shape;904;p111"/>
          <p:cNvSpPr txBox="1">
            <a:spLocks noGrp="1"/>
          </p:cNvSpPr>
          <p:nvPr>
            <p:ph type="body" idx="1"/>
          </p:nvPr>
        </p:nvSpPr>
        <p:spPr>
          <a:xfrm>
            <a:off x="762000" y="108479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Communicate out the options and the work we’ve been doing to ease remote access during the crisis</a:t>
            </a:r>
            <a:endParaRPr sz="1800" b="0" dirty="0"/>
          </a:p>
          <a:p>
            <a:pPr marL="457200" lvl="0" indent="0" algn="l" rtl="0">
              <a:spcBef>
                <a:spcPts val="500"/>
              </a:spcBef>
              <a:spcAft>
                <a:spcPts val="0"/>
              </a:spcAft>
              <a:buNone/>
            </a:pPr>
            <a:endParaRPr sz="1800" b="0" dirty="0"/>
          </a:p>
          <a:p>
            <a:pPr marL="457200" lvl="0" indent="-342900" algn="l" rtl="0">
              <a:spcBef>
                <a:spcPts val="500"/>
              </a:spcBef>
              <a:spcAft>
                <a:spcPts val="0"/>
              </a:spcAft>
              <a:buSzPts val="1800"/>
              <a:buChar char="●"/>
            </a:pPr>
            <a:r>
              <a:rPr lang="en-US" sz="1800" b="0" dirty="0"/>
              <a:t>Exploring looking back through stored historical authentications to ‘backfill’ persisted access to an earlier date</a:t>
            </a:r>
            <a:endParaRPr sz="1800" b="0" dirty="0"/>
          </a:p>
          <a:p>
            <a:pPr marL="457200" lvl="0" indent="0" algn="l" rtl="0">
              <a:spcBef>
                <a:spcPts val="500"/>
              </a:spcBef>
              <a:spcAft>
                <a:spcPts val="0"/>
              </a:spcAft>
              <a:buNone/>
            </a:pPr>
            <a:endParaRPr sz="1800" b="0" dirty="0"/>
          </a:p>
          <a:p>
            <a:pPr marL="457200" lvl="0" indent="-342900" algn="l" rtl="0">
              <a:spcBef>
                <a:spcPts val="500"/>
              </a:spcBef>
              <a:spcAft>
                <a:spcPts val="0"/>
              </a:spcAft>
              <a:buSzPts val="1800"/>
              <a:buChar char="●"/>
            </a:pPr>
            <a:r>
              <a:rPr lang="en-US" sz="1800" b="0" dirty="0"/>
              <a:t>Exploring enabling federated access by default for federation members</a:t>
            </a:r>
            <a:endParaRPr sz="1800" b="0" dirty="0"/>
          </a:p>
          <a:p>
            <a:pPr marL="0" lvl="0" indent="0" algn="l" rtl="0">
              <a:spcBef>
                <a:spcPts val="500"/>
              </a:spcBef>
              <a:spcAft>
                <a:spcPts val="0"/>
              </a:spcAft>
              <a:buNone/>
            </a:pPr>
            <a:endParaRPr sz="1800" b="0" dirty="0"/>
          </a:p>
          <a:p>
            <a:pPr marL="0" lvl="0" indent="0" algn="l" rtl="0">
              <a:spcBef>
                <a:spcPts val="500"/>
              </a:spcBef>
              <a:spcAft>
                <a:spcPts val="0"/>
              </a:spcAft>
              <a:buNone/>
            </a:pPr>
            <a:endParaRPr sz="1800" b="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112"/>
          <p:cNvSpPr txBox="1">
            <a:spLocks noGrp="1"/>
          </p:cNvSpPr>
          <p:nvPr>
            <p:ph type="title"/>
          </p:nvPr>
        </p:nvSpPr>
        <p:spPr>
          <a:xfrm>
            <a:off x="762001" y="469636"/>
            <a:ext cx="7605300" cy="3087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Clr>
                <a:schemeClr val="lt1"/>
              </a:buClr>
              <a:buSzPts val="3200"/>
              <a:buFont typeface="Calibri"/>
              <a:buNone/>
            </a:pPr>
            <a:r>
              <a:rPr lang="en-US" dirty="0"/>
              <a:t>Thank you</a:t>
            </a:r>
            <a:endParaRPr dirty="0"/>
          </a:p>
        </p:txBody>
      </p:sp>
      <p:sp>
        <p:nvSpPr>
          <p:cNvPr id="910" name="Google Shape;910;p112"/>
          <p:cNvSpPr txBox="1">
            <a:spLocks noGrp="1"/>
          </p:cNvSpPr>
          <p:nvPr>
            <p:ph type="body" idx="1"/>
          </p:nvPr>
        </p:nvSpPr>
        <p:spPr>
          <a:xfrm>
            <a:off x="762000" y="1177400"/>
            <a:ext cx="4667100" cy="1631100"/>
          </a:xfrm>
          <a:prstGeom prst="rect">
            <a:avLst/>
          </a:prstGeom>
          <a:noFill/>
          <a:ln>
            <a:noFill/>
          </a:ln>
        </p:spPr>
        <p:txBody>
          <a:bodyPr spcFirstLastPara="1" wrap="square" lIns="0" tIns="0" rIns="0" bIns="0" anchor="t" anchorCtr="0">
            <a:noAutofit/>
          </a:bodyPr>
          <a:lstStyle/>
          <a:p>
            <a:pPr marL="0" lvl="1" indent="0" algn="l" rtl="0">
              <a:spcBef>
                <a:spcPts val="1600"/>
              </a:spcBef>
              <a:spcAft>
                <a:spcPts val="0"/>
              </a:spcAft>
              <a:buSzPts val="1600"/>
              <a:buNone/>
            </a:pPr>
            <a:r>
              <a:rPr lang="en-US" sz="2000" dirty="0"/>
              <a:t>Laird Barrett</a:t>
            </a:r>
            <a:endParaRPr sz="2000" dirty="0"/>
          </a:p>
          <a:p>
            <a:pPr marL="0" lvl="1" indent="0" algn="l" rtl="0">
              <a:spcBef>
                <a:spcPts val="1600"/>
              </a:spcBef>
              <a:spcAft>
                <a:spcPts val="0"/>
              </a:spcAft>
              <a:buSzPts val="1600"/>
              <a:buNone/>
            </a:pPr>
            <a:r>
              <a:rPr lang="en-US" sz="2000" dirty="0"/>
              <a:t>identity@springernature.com</a:t>
            </a:r>
            <a:endParaRPr sz="2000" dirty="0"/>
          </a:p>
          <a:p>
            <a:pPr marL="0" lvl="1" indent="0" algn="l" rtl="0">
              <a:spcBef>
                <a:spcPts val="1600"/>
              </a:spcBef>
              <a:spcAft>
                <a:spcPts val="0"/>
              </a:spcAft>
              <a:buSzPts val="1600"/>
              <a:buNone/>
            </a:pPr>
            <a:r>
              <a:rPr lang="en-US" sz="2000" dirty="0"/>
              <a:t>Search for: ‘Springer Nature Remote Access’</a:t>
            </a:r>
            <a:endParaRPr sz="2000" dirty="0"/>
          </a:p>
        </p:txBody>
      </p:sp>
      <p:sp>
        <p:nvSpPr>
          <p:cNvPr id="911" name="Google Shape;911;p112"/>
          <p:cNvSpPr/>
          <p:nvPr/>
        </p:nvSpPr>
        <p:spPr>
          <a:xfrm>
            <a:off x="5591907" y="2140459"/>
            <a:ext cx="1099500" cy="265800"/>
          </a:xfrm>
          <a:prstGeom prst="rect">
            <a:avLst/>
          </a:prstGeom>
          <a:noFill/>
          <a:ln>
            <a:noFill/>
          </a:ln>
        </p:spPr>
        <p:txBody>
          <a:bodyPr spcFirstLastPara="1" wrap="square" lIns="0" tIns="32150" rIns="0" bIns="32150" anchor="t" anchorCtr="0">
            <a:noAutofit/>
          </a:bodyPr>
          <a:lstStyle/>
          <a:p>
            <a:pPr marL="0" marR="0" lvl="0" indent="0" algn="l" rtl="0">
              <a:spcBef>
                <a:spcPts val="0"/>
              </a:spcBef>
              <a:spcAft>
                <a:spcPts val="0"/>
              </a:spcAft>
              <a:buNone/>
            </a:pPr>
            <a:r>
              <a:rPr lang="en-US" sz="700" dirty="0">
                <a:solidFill>
                  <a:schemeClr val="lt1"/>
                </a:solidFill>
                <a:latin typeface="Calibri"/>
                <a:ea typeface="Calibri"/>
                <a:cs typeface="Calibri"/>
                <a:sym typeface="Calibri"/>
              </a:rPr>
              <a:t>Credit: Northampton University</a:t>
            </a:r>
            <a:endParaRPr sz="700" b="1" dirty="0">
              <a:solidFill>
                <a:schemeClr val="lt1"/>
              </a:solidFill>
              <a:latin typeface="Calibri"/>
              <a:ea typeface="Calibri"/>
              <a:cs typeface="Calibri"/>
              <a:sym typeface="Calibri"/>
            </a:endParaRPr>
          </a:p>
        </p:txBody>
      </p:sp>
      <p:sp>
        <p:nvSpPr>
          <p:cNvPr id="912" name="Google Shape;912;p112"/>
          <p:cNvSpPr/>
          <p:nvPr/>
        </p:nvSpPr>
        <p:spPr>
          <a:xfrm>
            <a:off x="9357762" y="2"/>
            <a:ext cx="2177700" cy="17937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900" b="1" dirty="0">
                <a:solidFill>
                  <a:schemeClr val="accent6"/>
                </a:solidFill>
                <a:latin typeface="Calibri"/>
                <a:ea typeface="Calibri"/>
                <a:cs typeface="Calibri"/>
                <a:sym typeface="Calibri"/>
              </a:rPr>
              <a:t>Thank you page</a:t>
            </a:r>
            <a:endParaRPr sz="1300" dirty="0"/>
          </a:p>
          <a:p>
            <a:pPr marL="0" marR="0" lvl="0" indent="0" algn="l" rtl="0">
              <a:spcBef>
                <a:spcPts val="0"/>
              </a:spcBef>
              <a:spcAft>
                <a:spcPts val="0"/>
              </a:spcAft>
              <a:buNone/>
            </a:pPr>
            <a:r>
              <a:rPr lang="en-US" sz="900" dirty="0">
                <a:solidFill>
                  <a:schemeClr val="accent6"/>
                </a:solidFill>
                <a:latin typeface="Calibri"/>
                <a:ea typeface="Calibri"/>
                <a:cs typeface="Calibri"/>
                <a:sym typeface="Calibri"/>
              </a:rPr>
              <a:t>Make sure you have the thank you page associated with the cover image you have chosen and move this slide to the end of your presentation</a:t>
            </a:r>
            <a:endParaRPr sz="1300" dirty="0"/>
          </a:p>
          <a:p>
            <a:pPr marL="0" marR="0" lvl="0" indent="0" algn="l" rtl="0">
              <a:spcBef>
                <a:spcPts val="0"/>
              </a:spcBef>
              <a:spcAft>
                <a:spcPts val="0"/>
              </a:spcAft>
              <a:buNone/>
            </a:pPr>
            <a:endParaRPr sz="900" b="1"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900" b="1" dirty="0">
                <a:solidFill>
                  <a:schemeClr val="accent6"/>
                </a:solidFill>
                <a:latin typeface="Calibri"/>
                <a:ea typeface="Calibri"/>
                <a:cs typeface="Calibri"/>
                <a:sym typeface="Calibri"/>
              </a:rPr>
              <a:t>Updating the footer</a:t>
            </a:r>
            <a:endParaRPr sz="1300" dirty="0"/>
          </a:p>
          <a:p>
            <a:pPr marL="0" marR="0" lvl="0" indent="0" algn="l" rtl="0">
              <a:spcBef>
                <a:spcPts val="0"/>
              </a:spcBef>
              <a:spcAft>
                <a:spcPts val="0"/>
              </a:spcAft>
              <a:buNone/>
            </a:pPr>
            <a:r>
              <a:rPr lang="en-US" sz="900" b="0" dirty="0">
                <a:solidFill>
                  <a:schemeClr val="accent6"/>
                </a:solidFill>
                <a:latin typeface="Calibri"/>
                <a:ea typeface="Calibri"/>
                <a:cs typeface="Calibri"/>
                <a:sym typeface="Calibri"/>
              </a:rPr>
              <a:t>To update the footer:</a:t>
            </a:r>
            <a:endParaRPr sz="1300" dirty="0"/>
          </a:p>
          <a:p>
            <a:pPr marL="165100" marR="0" lvl="0" indent="-158750" algn="l" rtl="0">
              <a:spcBef>
                <a:spcPts val="0"/>
              </a:spcBef>
              <a:spcAft>
                <a:spcPts val="0"/>
              </a:spcAft>
              <a:buClr>
                <a:schemeClr val="accent6"/>
              </a:buClr>
              <a:buSzPts val="900"/>
              <a:buFont typeface="Arial"/>
              <a:buChar char="•"/>
            </a:pPr>
            <a:r>
              <a:rPr lang="en-US" sz="900" b="0" dirty="0">
                <a:solidFill>
                  <a:schemeClr val="accent6"/>
                </a:solidFill>
                <a:latin typeface="Calibri"/>
                <a:ea typeface="Calibri"/>
                <a:cs typeface="Calibri"/>
                <a:sym typeface="Calibri"/>
              </a:rPr>
              <a:t>Go the slide master via View</a:t>
            </a:r>
            <a:endParaRPr sz="1300" dirty="0"/>
          </a:p>
          <a:p>
            <a:pPr marL="165100" marR="0" lvl="0" indent="-158750" algn="l" rtl="0">
              <a:spcBef>
                <a:spcPts val="0"/>
              </a:spcBef>
              <a:spcAft>
                <a:spcPts val="0"/>
              </a:spcAft>
              <a:buClr>
                <a:schemeClr val="accent6"/>
              </a:buClr>
              <a:buSzPts val="900"/>
              <a:buFont typeface="Arial"/>
              <a:buChar char="•"/>
            </a:pPr>
            <a:r>
              <a:rPr lang="en-US" sz="900" dirty="0">
                <a:solidFill>
                  <a:schemeClr val="accent6"/>
                </a:solidFill>
                <a:latin typeface="Calibri"/>
                <a:ea typeface="Calibri"/>
                <a:cs typeface="Calibri"/>
                <a:sym typeface="Calibri"/>
              </a:rPr>
              <a:t>Scroll to the first page</a:t>
            </a:r>
            <a:endParaRPr sz="1300" dirty="0"/>
          </a:p>
          <a:p>
            <a:pPr marL="165100" marR="0" lvl="0" indent="-158750" algn="l" rtl="0">
              <a:spcBef>
                <a:spcPts val="0"/>
              </a:spcBef>
              <a:spcAft>
                <a:spcPts val="0"/>
              </a:spcAft>
              <a:buClr>
                <a:schemeClr val="accent6"/>
              </a:buClr>
              <a:buSzPts val="900"/>
              <a:buFont typeface="Arial"/>
              <a:buChar char="•"/>
            </a:pPr>
            <a:r>
              <a:rPr lang="en-US" sz="900" b="0" dirty="0">
                <a:solidFill>
                  <a:schemeClr val="accent6"/>
                </a:solidFill>
                <a:latin typeface="Calibri"/>
                <a:ea typeface="Calibri"/>
                <a:cs typeface="Calibri"/>
                <a:sym typeface="Calibri"/>
              </a:rPr>
              <a:t>Change text in the footer</a:t>
            </a:r>
            <a:endParaRPr sz="1300" dirty="0"/>
          </a:p>
          <a:p>
            <a:pPr marL="165100" marR="0" lvl="0" indent="-158750" algn="l" rtl="0">
              <a:spcBef>
                <a:spcPts val="0"/>
              </a:spcBef>
              <a:spcAft>
                <a:spcPts val="0"/>
              </a:spcAft>
              <a:buClr>
                <a:schemeClr val="accent6"/>
              </a:buClr>
              <a:buSzPts val="900"/>
              <a:buFont typeface="Arial"/>
              <a:buChar char="•"/>
            </a:pPr>
            <a:r>
              <a:rPr lang="en-US" sz="900" dirty="0">
                <a:solidFill>
                  <a:schemeClr val="accent6"/>
                </a:solidFill>
                <a:latin typeface="Calibri"/>
                <a:ea typeface="Calibri"/>
                <a:cs typeface="Calibri"/>
                <a:sym typeface="Calibri"/>
              </a:rPr>
              <a:t>Close slide master</a:t>
            </a:r>
            <a:r>
              <a:rPr lang="en-US" sz="900" b="0" dirty="0">
                <a:solidFill>
                  <a:schemeClr val="accent6"/>
                </a:solidFill>
                <a:latin typeface="Calibri"/>
                <a:ea typeface="Calibri"/>
                <a:cs typeface="Calibri"/>
                <a:sym typeface="Calibri"/>
              </a:rPr>
              <a:t> </a:t>
            </a:r>
            <a:endParaRPr sz="1300" dirty="0"/>
          </a:p>
          <a:p>
            <a:pPr marL="165100" marR="0" lvl="0" indent="-101600" algn="l" rtl="0">
              <a:spcBef>
                <a:spcPts val="0"/>
              </a:spcBef>
              <a:spcAft>
                <a:spcPts val="0"/>
              </a:spcAft>
              <a:buClr>
                <a:schemeClr val="dk1"/>
              </a:buClr>
              <a:buSzPts val="900"/>
              <a:buFont typeface="Arial"/>
              <a:buNone/>
            </a:pPr>
            <a:endParaRPr sz="900" dirty="0">
              <a:solidFill>
                <a:schemeClr val="accent6"/>
              </a:solidFill>
              <a:latin typeface="Calibri"/>
              <a:ea typeface="Calibri"/>
              <a:cs typeface="Calibri"/>
              <a:sym typeface="Calibri"/>
            </a:endParaRPr>
          </a:p>
          <a:p>
            <a:pPr marL="165100" marR="0" lvl="0" indent="-101600" algn="l" rtl="0">
              <a:spcBef>
                <a:spcPts val="0"/>
              </a:spcBef>
              <a:spcAft>
                <a:spcPts val="0"/>
              </a:spcAft>
              <a:buClr>
                <a:schemeClr val="dk1"/>
              </a:buClr>
              <a:buSzPts val="900"/>
              <a:buFont typeface="Arial"/>
              <a:buNone/>
            </a:pPr>
            <a:endParaRPr sz="900" b="0" dirty="0">
              <a:solidFill>
                <a:schemeClr val="accent6"/>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75"/>
          <p:cNvSpPr txBox="1">
            <a:spLocks noGrp="1"/>
          </p:cNvSpPr>
          <p:nvPr>
            <p:ph type="body" idx="1"/>
          </p:nvPr>
        </p:nvSpPr>
        <p:spPr>
          <a:xfrm>
            <a:off x="482550" y="3814500"/>
            <a:ext cx="8178900" cy="1410900"/>
          </a:xfrm>
          <a:prstGeom prst="rect">
            <a:avLst/>
          </a:prstGeom>
          <a:noFill/>
          <a:ln>
            <a:noFill/>
          </a:ln>
        </p:spPr>
        <p:txBody>
          <a:bodyPr spcFirstLastPara="1" wrap="square" lIns="0" tIns="0" rIns="0" bIns="0" anchor="t" anchorCtr="0">
            <a:noAutofit/>
          </a:bodyPr>
          <a:lstStyle/>
          <a:p>
            <a:pPr marL="457200" lvl="0" indent="-317500" algn="l" rtl="0">
              <a:spcBef>
                <a:spcPts val="500"/>
              </a:spcBef>
              <a:spcAft>
                <a:spcPts val="0"/>
              </a:spcAft>
              <a:buSzPts val="1400"/>
              <a:buChar char="●"/>
            </a:pPr>
            <a:r>
              <a:rPr lang="en-US" sz="1400" b="0" dirty="0"/>
              <a:t>Traffic is up, but that’s due to freely available Covid-19 content</a:t>
            </a:r>
            <a:endParaRPr sz="1400" b="0" dirty="0"/>
          </a:p>
          <a:p>
            <a:pPr marL="457200" lvl="0" indent="-317500" algn="l" rtl="0">
              <a:spcBef>
                <a:spcPts val="0"/>
              </a:spcBef>
              <a:spcAft>
                <a:spcPts val="0"/>
              </a:spcAft>
              <a:buSzPts val="1400"/>
              <a:buChar char="●"/>
            </a:pPr>
            <a:r>
              <a:rPr lang="en-US" sz="1400" b="0" dirty="0"/>
              <a:t>Fewer users are institutionally authenticating</a:t>
            </a:r>
            <a:endParaRPr sz="1400" b="0" dirty="0"/>
          </a:p>
          <a:p>
            <a:pPr marL="457200" lvl="0" indent="-317500" algn="l" rtl="0">
              <a:spcBef>
                <a:spcPts val="0"/>
              </a:spcBef>
              <a:spcAft>
                <a:spcPts val="0"/>
              </a:spcAft>
              <a:buSzPts val="1400"/>
              <a:buChar char="●"/>
            </a:pPr>
            <a:r>
              <a:rPr lang="en-US" sz="1400" b="0" dirty="0"/>
              <a:t>Anonymous denials are steady</a:t>
            </a:r>
            <a:endParaRPr sz="1400" b="0" dirty="0"/>
          </a:p>
          <a:p>
            <a:pPr marL="457200" lvl="0" indent="-317500" algn="l" rtl="0">
              <a:spcBef>
                <a:spcPts val="0"/>
              </a:spcBef>
              <a:spcAft>
                <a:spcPts val="0"/>
              </a:spcAft>
              <a:buSzPts val="1400"/>
              <a:buChar char="●"/>
            </a:pPr>
            <a:r>
              <a:rPr lang="en-US" sz="1400" b="0" dirty="0"/>
              <a:t>For countries ahead on the social isolation curve institutional authentication and anonymous denials steadily climb back up together</a:t>
            </a:r>
            <a:endParaRPr sz="1400" b="0" dirty="0"/>
          </a:p>
        </p:txBody>
      </p:sp>
      <p:sp>
        <p:nvSpPr>
          <p:cNvPr id="552" name="Google Shape;552;p75"/>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What we’re seeing on our websites</a:t>
            </a:r>
            <a:endParaRPr dirty="0"/>
          </a:p>
        </p:txBody>
      </p:sp>
      <p:pic>
        <p:nvPicPr>
          <p:cNvPr id="553" name="Google Shape;553;p75"/>
          <p:cNvPicPr preferRelativeResize="0"/>
          <p:nvPr/>
        </p:nvPicPr>
        <p:blipFill>
          <a:blip r:embed="rId3">
            <a:alphaModFix/>
          </a:blip>
          <a:stretch>
            <a:fillRect/>
          </a:stretch>
        </p:blipFill>
        <p:spPr>
          <a:xfrm>
            <a:off x="2164964" y="909576"/>
            <a:ext cx="4814065" cy="2904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76"/>
          <p:cNvSpPr txBox="1">
            <a:spLocks noGrp="1"/>
          </p:cNvSpPr>
          <p:nvPr>
            <p:ph type="body" idx="1"/>
          </p:nvPr>
        </p:nvSpPr>
        <p:spPr>
          <a:xfrm>
            <a:off x="762000" y="3808677"/>
            <a:ext cx="2086500" cy="682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9600"/>
              <a:buNone/>
            </a:pPr>
            <a:r>
              <a:rPr lang="en-US" dirty="0"/>
              <a:t>2.0</a:t>
            </a:r>
            <a:endParaRPr dirty="0"/>
          </a:p>
        </p:txBody>
      </p:sp>
      <p:sp>
        <p:nvSpPr>
          <p:cNvPr id="559" name="Google Shape;559;p76"/>
          <p:cNvSpPr txBox="1">
            <a:spLocks noGrp="1"/>
          </p:cNvSpPr>
          <p:nvPr>
            <p:ph type="title"/>
          </p:nvPr>
        </p:nvSpPr>
        <p:spPr>
          <a:xfrm>
            <a:off x="762001"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2300"/>
              <a:buFont typeface="Calibri"/>
              <a:buNone/>
            </a:pPr>
            <a:r>
              <a:rPr lang="en-US" dirty="0"/>
              <a:t>Remote access options</a:t>
            </a:r>
            <a:endParaRPr dirty="0"/>
          </a:p>
        </p:txBody>
      </p:sp>
      <p:sp>
        <p:nvSpPr>
          <p:cNvPr id="560" name="Google Shape;560;p76"/>
          <p:cNvSpPr/>
          <p:nvPr/>
        </p:nvSpPr>
        <p:spPr>
          <a:xfrm>
            <a:off x="9357762" y="-31750"/>
            <a:ext cx="2177700" cy="1770000"/>
          </a:xfrm>
          <a:prstGeom prst="rect">
            <a:avLst/>
          </a:prstGeom>
          <a:solidFill>
            <a:srgbClr val="F2F2F2"/>
          </a:solidFill>
          <a:ln>
            <a:noFill/>
          </a:ln>
        </p:spPr>
        <p:txBody>
          <a:bodyPr spcFirstLastPara="1" wrap="square" lIns="76500" tIns="76500" rIns="76500" bIns="76500" anchor="t" anchorCtr="0">
            <a:noAutofit/>
          </a:bodyPr>
          <a:lstStyle/>
          <a:p>
            <a:pPr marL="0" marR="0" lvl="0" indent="0" algn="l" rtl="0">
              <a:spcBef>
                <a:spcPts val="0"/>
              </a:spcBef>
              <a:spcAft>
                <a:spcPts val="0"/>
              </a:spcAft>
              <a:buNone/>
            </a:pPr>
            <a:r>
              <a:rPr lang="en-US" sz="1000" b="1" dirty="0">
                <a:solidFill>
                  <a:schemeClr val="accent6"/>
                </a:solidFill>
                <a:latin typeface="Calibri"/>
                <a:ea typeface="Calibri"/>
                <a:cs typeface="Calibri"/>
                <a:sym typeface="Calibri"/>
              </a:rPr>
              <a:t>Section breaks</a:t>
            </a:r>
            <a:endParaRPr sz="1300" dirty="0"/>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Section breaks are available in each palette colour and in a neutral blue grey.</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r>
              <a:rPr lang="en-US" sz="1000" b="0" dirty="0">
                <a:solidFill>
                  <a:schemeClr val="accent6"/>
                </a:solidFill>
                <a:latin typeface="Calibri"/>
                <a:ea typeface="Calibri"/>
                <a:cs typeface="Calibri"/>
                <a:sym typeface="Calibri"/>
              </a:rPr>
              <a:t>In most cases one section break colour should be used consistently throughout the deck – ideally following the colour of the Advancing Discovery bookmark on the cover page.</a:t>
            </a:r>
            <a:endParaRPr sz="1300" dirty="0"/>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dirty="0">
              <a:solidFill>
                <a:schemeClr val="accent6"/>
              </a:solidFill>
              <a:latin typeface="Calibri"/>
              <a:ea typeface="Calibri"/>
              <a:cs typeface="Calibri"/>
              <a:sym typeface="Calibri"/>
            </a:endParaRPr>
          </a:p>
          <a:p>
            <a:pPr marL="0" marR="0" lvl="0" indent="0" algn="l" rtl="0">
              <a:spcBef>
                <a:spcPts val="0"/>
              </a:spcBef>
              <a:spcAft>
                <a:spcPts val="0"/>
              </a:spcAft>
              <a:buNone/>
            </a:pPr>
            <a:endParaRPr sz="1000" b="0" dirty="0">
              <a:solidFill>
                <a:schemeClr val="accent6"/>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77"/>
          <p:cNvSpPr txBox="1">
            <a:spLocks noGrp="1"/>
          </p:cNvSpPr>
          <p:nvPr>
            <p:ph type="body" idx="1"/>
          </p:nvPr>
        </p:nvSpPr>
        <p:spPr>
          <a:xfrm>
            <a:off x="762000" y="769940"/>
            <a:ext cx="7605300" cy="1410900"/>
          </a:xfrm>
          <a:prstGeom prst="rect">
            <a:avLst/>
          </a:prstGeom>
          <a:noFill/>
          <a:ln>
            <a:noFill/>
          </a:ln>
        </p:spPr>
        <p:txBody>
          <a:bodyPr spcFirstLastPara="1" wrap="square" lIns="0" tIns="0" rIns="0" bIns="0" anchor="t" anchorCtr="0">
            <a:noAutofit/>
          </a:bodyPr>
          <a:lstStyle/>
          <a:p>
            <a:pPr marL="457200" lvl="0" indent="-317500" algn="l" rtl="0">
              <a:spcBef>
                <a:spcPts val="500"/>
              </a:spcBef>
              <a:spcAft>
                <a:spcPts val="0"/>
              </a:spcAft>
              <a:buSzPts val="1400"/>
              <a:buChar char="●"/>
            </a:pPr>
            <a:r>
              <a:rPr lang="en-US" sz="1400" b="0" dirty="0"/>
              <a:t>Remote access options to some of our most popular Research websites</a:t>
            </a:r>
            <a:endParaRPr sz="1400" b="0" dirty="0"/>
          </a:p>
          <a:p>
            <a:pPr marL="1371600" lvl="1" indent="-317500" algn="l" rtl="0">
              <a:spcBef>
                <a:spcPts val="0"/>
              </a:spcBef>
              <a:spcAft>
                <a:spcPts val="0"/>
              </a:spcAft>
              <a:buSzPts val="1400"/>
              <a:buChar char="○"/>
            </a:pPr>
            <a:r>
              <a:rPr lang="en-US" sz="1400" dirty="0"/>
              <a:t>Nature</a:t>
            </a:r>
            <a:endParaRPr sz="1400" dirty="0"/>
          </a:p>
          <a:p>
            <a:pPr marL="1371600" lvl="1" indent="-317500" algn="l" rtl="0">
              <a:spcBef>
                <a:spcPts val="0"/>
              </a:spcBef>
              <a:spcAft>
                <a:spcPts val="0"/>
              </a:spcAft>
              <a:buSzPts val="1400"/>
              <a:buChar char="○"/>
            </a:pPr>
            <a:r>
              <a:rPr lang="en-US" sz="1400" dirty="0"/>
              <a:t>SpringerLink</a:t>
            </a:r>
            <a:endParaRPr sz="1400" dirty="0"/>
          </a:p>
          <a:p>
            <a:pPr marL="1371600" lvl="1" indent="-317500" algn="l" rtl="0">
              <a:spcBef>
                <a:spcPts val="0"/>
              </a:spcBef>
              <a:spcAft>
                <a:spcPts val="0"/>
              </a:spcAft>
              <a:buSzPts val="1400"/>
              <a:buChar char="○"/>
            </a:pPr>
            <a:r>
              <a:rPr lang="en-US" sz="1400" dirty="0"/>
              <a:t>SpringerMaterials</a:t>
            </a:r>
            <a:endParaRPr sz="1400" dirty="0"/>
          </a:p>
          <a:p>
            <a:pPr marL="1371600" lvl="1" indent="-317500" algn="l" rtl="0">
              <a:spcBef>
                <a:spcPts val="0"/>
              </a:spcBef>
              <a:spcAft>
                <a:spcPts val="0"/>
              </a:spcAft>
              <a:buSzPts val="1400"/>
              <a:buChar char="○"/>
            </a:pPr>
            <a:r>
              <a:rPr lang="en-US" sz="1400" dirty="0" err="1" smtClean="0"/>
              <a:t>AdisInsight</a:t>
            </a:r>
            <a:endParaRPr sz="1400" dirty="0"/>
          </a:p>
          <a:p>
            <a:pPr marL="1371600" lvl="1" indent="-317500" algn="l" rtl="0">
              <a:spcBef>
                <a:spcPts val="0"/>
              </a:spcBef>
              <a:spcAft>
                <a:spcPts val="0"/>
              </a:spcAft>
              <a:buSzPts val="1400"/>
              <a:buChar char="○"/>
            </a:pPr>
            <a:r>
              <a:rPr lang="en-US" sz="1400" dirty="0"/>
              <a:t>Nano</a:t>
            </a:r>
            <a:endParaRPr sz="1400" dirty="0"/>
          </a:p>
          <a:p>
            <a:pPr marL="1371600" lvl="1" indent="-317500" algn="l" rtl="0">
              <a:spcBef>
                <a:spcPts val="0"/>
              </a:spcBef>
              <a:spcAft>
                <a:spcPts val="0"/>
              </a:spcAft>
              <a:buSzPts val="1400"/>
              <a:buChar char="○"/>
            </a:pPr>
            <a:r>
              <a:rPr lang="en-US" sz="1400" dirty="0"/>
              <a:t>Scientific American</a:t>
            </a:r>
            <a:endParaRPr sz="1400" dirty="0"/>
          </a:p>
          <a:p>
            <a:pPr marL="0" lvl="0" indent="0" algn="l" rtl="0">
              <a:spcBef>
                <a:spcPts val="500"/>
              </a:spcBef>
              <a:spcAft>
                <a:spcPts val="0"/>
              </a:spcAft>
              <a:buNone/>
            </a:pPr>
            <a:endParaRPr sz="1400" dirty="0"/>
          </a:p>
          <a:p>
            <a:pPr marL="457200" lvl="0" indent="-317500" algn="l" rtl="0">
              <a:spcBef>
                <a:spcPts val="500"/>
              </a:spcBef>
              <a:spcAft>
                <a:spcPts val="0"/>
              </a:spcAft>
              <a:buSzPts val="1400"/>
              <a:buChar char="●"/>
            </a:pPr>
            <a:r>
              <a:rPr lang="en-US" sz="1400" b="0" dirty="0"/>
              <a:t>None of these options are mutually exclusive</a:t>
            </a:r>
            <a:endParaRPr sz="1400" b="0" dirty="0"/>
          </a:p>
          <a:p>
            <a:pPr marL="0" lvl="0" indent="0" algn="l" rtl="0">
              <a:spcBef>
                <a:spcPts val="500"/>
              </a:spcBef>
              <a:spcAft>
                <a:spcPts val="0"/>
              </a:spcAft>
              <a:buNone/>
            </a:pPr>
            <a:endParaRPr sz="1400" b="0" dirty="0"/>
          </a:p>
          <a:p>
            <a:pPr marL="457200" lvl="0" indent="-317500" algn="l" rtl="0">
              <a:spcBef>
                <a:spcPts val="500"/>
              </a:spcBef>
              <a:spcAft>
                <a:spcPts val="0"/>
              </a:spcAft>
              <a:buSzPts val="1400"/>
              <a:buChar char="●"/>
            </a:pPr>
            <a:r>
              <a:rPr lang="en-US" sz="1400" b="0" dirty="0"/>
              <a:t>Authentication via any of these methods will produce COUNTER usage</a:t>
            </a:r>
            <a:endParaRPr sz="1400" b="0" dirty="0"/>
          </a:p>
          <a:p>
            <a:pPr marL="0" lvl="0" indent="0" algn="l" rtl="0">
              <a:spcBef>
                <a:spcPts val="500"/>
              </a:spcBef>
              <a:spcAft>
                <a:spcPts val="0"/>
              </a:spcAft>
              <a:buNone/>
            </a:pPr>
            <a:endParaRPr sz="1400" dirty="0"/>
          </a:p>
          <a:p>
            <a:pPr marL="457200" lvl="0" indent="-317500" algn="l" rtl="0">
              <a:spcBef>
                <a:spcPts val="500"/>
              </a:spcBef>
              <a:spcAft>
                <a:spcPts val="0"/>
              </a:spcAft>
              <a:buSzPts val="1400"/>
              <a:buChar char="●"/>
            </a:pPr>
            <a:r>
              <a:rPr lang="en-US" sz="1400" b="0" dirty="0"/>
              <a:t>Springer Nature does not charge anything for setting up any of these authentication methods, although you may incur costs setting up and maintaining them </a:t>
            </a:r>
            <a:endParaRPr sz="1400" b="0" dirty="0"/>
          </a:p>
          <a:p>
            <a:pPr marL="0" lvl="0" indent="0" algn="l" rtl="0">
              <a:spcBef>
                <a:spcPts val="500"/>
              </a:spcBef>
              <a:spcAft>
                <a:spcPts val="0"/>
              </a:spcAft>
              <a:buNone/>
            </a:pPr>
            <a:endParaRPr sz="1400" dirty="0"/>
          </a:p>
          <a:p>
            <a:pPr marL="457200" lvl="0" indent="-317500" algn="l" rtl="0">
              <a:spcBef>
                <a:spcPts val="500"/>
              </a:spcBef>
              <a:spcAft>
                <a:spcPts val="0"/>
              </a:spcAft>
              <a:buSzPts val="1400"/>
              <a:buChar char="●"/>
            </a:pPr>
            <a:r>
              <a:rPr lang="en-US" sz="1400" b="0" dirty="0"/>
              <a:t>Some publishers will have similar options available</a:t>
            </a:r>
            <a:endParaRPr sz="1400" b="0" dirty="0"/>
          </a:p>
          <a:p>
            <a:pPr marL="457200" lvl="0" indent="0" algn="l" rtl="0">
              <a:spcBef>
                <a:spcPts val="500"/>
              </a:spcBef>
              <a:spcAft>
                <a:spcPts val="0"/>
              </a:spcAft>
              <a:buNone/>
            </a:pPr>
            <a:endParaRPr sz="1400" b="0" dirty="0"/>
          </a:p>
          <a:p>
            <a:pPr marL="457200" lvl="0" indent="-317500" algn="l" rtl="0">
              <a:spcBef>
                <a:spcPts val="500"/>
              </a:spcBef>
              <a:spcAft>
                <a:spcPts val="0"/>
              </a:spcAft>
              <a:buSzPts val="1400"/>
              <a:buChar char="●"/>
            </a:pPr>
            <a:r>
              <a:rPr lang="en-US" sz="1400" b="0" dirty="0"/>
              <a:t>Some of you will have one or many of these options already enabled</a:t>
            </a:r>
            <a:endParaRPr sz="1400" b="0" dirty="0"/>
          </a:p>
        </p:txBody>
      </p:sp>
      <p:sp>
        <p:nvSpPr>
          <p:cNvPr id="566" name="Google Shape;566;p77"/>
          <p:cNvSpPr txBox="1">
            <a:spLocks noGrp="1"/>
          </p:cNvSpPr>
          <p:nvPr>
            <p:ph type="title"/>
          </p:nvPr>
        </p:nvSpPr>
        <p:spPr>
          <a:xfrm>
            <a:off x="762000" y="356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Brief context</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78"/>
          <p:cNvSpPr txBox="1">
            <a:spLocks noGrp="1"/>
          </p:cNvSpPr>
          <p:nvPr>
            <p:ph type="body" idx="1"/>
          </p:nvPr>
        </p:nvSpPr>
        <p:spPr>
          <a:xfrm>
            <a:off x="762000" y="1197240"/>
            <a:ext cx="7605300" cy="1410900"/>
          </a:xfrm>
          <a:prstGeom prst="rect">
            <a:avLst/>
          </a:prstGeom>
          <a:noFill/>
          <a:ln>
            <a:noFill/>
          </a:ln>
        </p:spPr>
        <p:txBody>
          <a:bodyPr spcFirstLastPara="1" wrap="square" lIns="0" tIns="0" rIns="0" bIns="0" anchor="t" anchorCtr="0">
            <a:noAutofit/>
          </a:bodyPr>
          <a:lstStyle/>
          <a:p>
            <a:pPr marL="457200" lvl="0" indent="-342900" algn="l" rtl="0">
              <a:spcBef>
                <a:spcPts val="500"/>
              </a:spcBef>
              <a:spcAft>
                <a:spcPts val="0"/>
              </a:spcAft>
              <a:buSzPts val="1800"/>
              <a:buChar char="●"/>
            </a:pPr>
            <a:r>
              <a:rPr lang="en-US" sz="1800" b="0" dirty="0"/>
              <a:t>IP authentication via Virtual Private Network or Secure Proxy Server</a:t>
            </a:r>
            <a:endParaRPr sz="1800" b="0" dirty="0"/>
          </a:p>
          <a:p>
            <a:pPr marL="457200" lvl="0" indent="-342900" algn="l" rtl="0">
              <a:spcBef>
                <a:spcPts val="0"/>
              </a:spcBef>
              <a:spcAft>
                <a:spcPts val="0"/>
              </a:spcAft>
              <a:buSzPts val="1800"/>
              <a:buChar char="●"/>
            </a:pPr>
            <a:r>
              <a:rPr lang="en-US" sz="1800" b="0" dirty="0"/>
              <a:t>Federated access (also-known-as Shibboleth and OpenAthens)</a:t>
            </a:r>
            <a:endParaRPr sz="1800" b="0" dirty="0"/>
          </a:p>
          <a:p>
            <a:pPr marL="457200" lvl="0" indent="-342900" algn="l" rtl="0">
              <a:spcBef>
                <a:spcPts val="0"/>
              </a:spcBef>
              <a:spcAft>
                <a:spcPts val="0"/>
              </a:spcAft>
              <a:buSzPts val="1800"/>
              <a:buChar char="●"/>
            </a:pPr>
            <a:r>
              <a:rPr lang="en-US" sz="1800" b="0" dirty="0"/>
              <a:t>Referrer access</a:t>
            </a:r>
            <a:endParaRPr sz="1800" b="0" dirty="0"/>
          </a:p>
          <a:p>
            <a:pPr marL="457200" lvl="0" indent="-342900" algn="l" rtl="0">
              <a:spcBef>
                <a:spcPts val="0"/>
              </a:spcBef>
              <a:spcAft>
                <a:spcPts val="0"/>
              </a:spcAft>
              <a:buSzPts val="1800"/>
              <a:buChar char="●"/>
            </a:pPr>
            <a:r>
              <a:rPr lang="en-US" sz="1800" b="0" dirty="0"/>
              <a:t>Associated user - SpringerLink and the Database products ONLY</a:t>
            </a:r>
            <a:endParaRPr sz="1800" b="0" dirty="0"/>
          </a:p>
          <a:p>
            <a:pPr marL="457200" lvl="0" indent="-342900" algn="l" rtl="0">
              <a:spcBef>
                <a:spcPts val="0"/>
              </a:spcBef>
              <a:spcAft>
                <a:spcPts val="0"/>
              </a:spcAft>
              <a:buSzPts val="1800"/>
              <a:buChar char="●"/>
            </a:pPr>
            <a:r>
              <a:rPr lang="en-US" sz="1800" b="0" dirty="0"/>
              <a:t>Token URL access - Nature and Scientific American ONLY </a:t>
            </a:r>
            <a:endParaRPr sz="1800" b="0" dirty="0"/>
          </a:p>
          <a:p>
            <a:pPr marL="457200" lvl="0" indent="-342900" algn="l" rtl="0">
              <a:spcBef>
                <a:spcPts val="0"/>
              </a:spcBef>
              <a:spcAft>
                <a:spcPts val="0"/>
              </a:spcAft>
              <a:buSzPts val="1800"/>
              <a:buChar char="●"/>
            </a:pPr>
            <a:r>
              <a:rPr lang="en-US" sz="1800" b="0" dirty="0"/>
              <a:t>Google Scholar CASA (Campus Activated Subscriber Access) - SpringerLink and Nature ONLY</a:t>
            </a:r>
            <a:endParaRPr sz="1800" b="0" dirty="0"/>
          </a:p>
        </p:txBody>
      </p:sp>
      <p:sp>
        <p:nvSpPr>
          <p:cNvPr id="572" name="Google Shape;572;p78"/>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The options</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9"/>
          <p:cNvSpPr txBox="1">
            <a:spLocks noGrp="1"/>
          </p:cNvSpPr>
          <p:nvPr>
            <p:ph type="title"/>
          </p:nvPr>
        </p:nvSpPr>
        <p:spPr>
          <a:xfrm>
            <a:off x="762000" y="448469"/>
            <a:ext cx="7605300" cy="308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486A7E"/>
              </a:buClr>
              <a:buSzPts val="2300"/>
              <a:buFont typeface="Calibri"/>
              <a:buNone/>
            </a:pPr>
            <a:r>
              <a:rPr lang="en-US" dirty="0"/>
              <a:t>IP authentication ‘on-campus or in-office’</a:t>
            </a:r>
            <a:endParaRPr dirty="0"/>
          </a:p>
        </p:txBody>
      </p:sp>
      <p:pic>
        <p:nvPicPr>
          <p:cNvPr id="578" name="Google Shape;578;p79"/>
          <p:cNvPicPr preferRelativeResize="0"/>
          <p:nvPr/>
        </p:nvPicPr>
        <p:blipFill rotWithShape="1">
          <a:blip r:embed="rId3">
            <a:alphaModFix/>
          </a:blip>
          <a:srcRect/>
          <a:stretch/>
        </p:blipFill>
        <p:spPr>
          <a:xfrm>
            <a:off x="2441103" y="1998083"/>
            <a:ext cx="2390812" cy="1493635"/>
          </a:xfrm>
          <a:prstGeom prst="rect">
            <a:avLst/>
          </a:prstGeom>
          <a:noFill/>
          <a:ln w="9525" cap="flat" cmpd="sng">
            <a:solidFill>
              <a:srgbClr val="2C2C2D"/>
            </a:solidFill>
            <a:prstDash val="solid"/>
            <a:round/>
            <a:headEnd type="none" w="sm" len="sm"/>
            <a:tailEnd type="none" w="sm" len="sm"/>
          </a:ln>
        </p:spPr>
      </p:pic>
      <p:cxnSp>
        <p:nvCxnSpPr>
          <p:cNvPr id="579" name="Google Shape;579;p79"/>
          <p:cNvCxnSpPr/>
          <p:nvPr/>
        </p:nvCxnSpPr>
        <p:spPr>
          <a:xfrm rot="10800000" flipH="1">
            <a:off x="5142850" y="2774550"/>
            <a:ext cx="710400" cy="5100"/>
          </a:xfrm>
          <a:prstGeom prst="straightConnector1">
            <a:avLst/>
          </a:prstGeom>
          <a:noFill/>
          <a:ln w="9525" cap="flat" cmpd="sng">
            <a:solidFill>
              <a:srgbClr val="5D87A0"/>
            </a:solidFill>
            <a:prstDash val="solid"/>
            <a:round/>
            <a:headEnd type="none" w="sm" len="sm"/>
            <a:tailEnd type="triangle" w="med" len="med"/>
          </a:ln>
        </p:spPr>
      </p:cxnSp>
      <p:pic>
        <p:nvPicPr>
          <p:cNvPr id="580" name="Google Shape;580;p79"/>
          <p:cNvPicPr preferRelativeResize="0"/>
          <p:nvPr/>
        </p:nvPicPr>
        <p:blipFill rotWithShape="1">
          <a:blip r:embed="rId4">
            <a:alphaModFix/>
          </a:blip>
          <a:srcRect/>
          <a:stretch/>
        </p:blipFill>
        <p:spPr>
          <a:xfrm>
            <a:off x="6077575" y="1998087"/>
            <a:ext cx="2764570" cy="1558026"/>
          </a:xfrm>
          <a:prstGeom prst="rect">
            <a:avLst/>
          </a:prstGeom>
          <a:noFill/>
          <a:ln>
            <a:noFill/>
          </a:ln>
        </p:spPr>
      </p:pic>
      <p:pic>
        <p:nvPicPr>
          <p:cNvPr id="581" name="Google Shape;581;p79"/>
          <p:cNvPicPr preferRelativeResize="0"/>
          <p:nvPr/>
        </p:nvPicPr>
        <p:blipFill rotWithShape="1">
          <a:blip r:embed="rId5">
            <a:alphaModFix/>
          </a:blip>
          <a:srcRect r="80332"/>
          <a:stretch/>
        </p:blipFill>
        <p:spPr>
          <a:xfrm>
            <a:off x="498715" y="2246674"/>
            <a:ext cx="1081325" cy="1060875"/>
          </a:xfrm>
          <a:prstGeom prst="rect">
            <a:avLst/>
          </a:prstGeom>
          <a:noFill/>
          <a:ln>
            <a:noFill/>
          </a:ln>
        </p:spPr>
      </p:pic>
      <p:cxnSp>
        <p:nvCxnSpPr>
          <p:cNvPr id="582" name="Google Shape;582;p79"/>
          <p:cNvCxnSpPr/>
          <p:nvPr/>
        </p:nvCxnSpPr>
        <p:spPr>
          <a:xfrm rot="10800000" flipH="1">
            <a:off x="1580050" y="2774538"/>
            <a:ext cx="710400" cy="5100"/>
          </a:xfrm>
          <a:prstGeom prst="straightConnector1">
            <a:avLst/>
          </a:prstGeom>
          <a:noFill/>
          <a:ln w="9525" cap="flat" cmpd="sng">
            <a:solidFill>
              <a:srgbClr val="5D87A0"/>
            </a:solidFill>
            <a:prstDash val="solid"/>
            <a:round/>
            <a:headEnd type="none" w="sm" len="sm"/>
            <a:tailEnd type="triangle" w="med" len="med"/>
          </a:ln>
        </p:spPr>
      </p:cxnSp>
      <p:sp>
        <p:nvSpPr>
          <p:cNvPr id="583" name="Google Shape;583;p79"/>
          <p:cNvSpPr txBox="1"/>
          <p:nvPr/>
        </p:nvSpPr>
        <p:spPr>
          <a:xfrm>
            <a:off x="498713" y="1517550"/>
            <a:ext cx="1330500" cy="25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Connect to institutional network IPs</a:t>
            </a:r>
            <a:endParaRPr dirty="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pringer Nature">
  <a:themeElements>
    <a:clrScheme name="Custom 19">
      <a:dk1>
        <a:srgbClr val="58595B"/>
      </a:dk1>
      <a:lt1>
        <a:srgbClr val="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956</TotalTime>
  <Words>3630</Words>
  <Application>Microsoft Office PowerPoint</Application>
  <PresentationFormat>画面に合わせる (16:10)</PresentationFormat>
  <Paragraphs>534</Paragraphs>
  <Slides>42</Slides>
  <Notes>42</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Springer Nature</vt:lpstr>
      <vt:lpstr>PowerPoint プレゼンテーション</vt:lpstr>
      <vt:lpstr>Agenda</vt:lpstr>
      <vt:lpstr>Remote access</vt:lpstr>
      <vt:lpstr>Remote access</vt:lpstr>
      <vt:lpstr>What we’re seeing on our websites</vt:lpstr>
      <vt:lpstr>Remote access options</vt:lpstr>
      <vt:lpstr>Brief context</vt:lpstr>
      <vt:lpstr>The options</vt:lpstr>
      <vt:lpstr>IP authentication ‘on-campus or in-office’</vt:lpstr>
      <vt:lpstr>IP authentication via VPN or Proxy from home</vt:lpstr>
      <vt:lpstr>IP authentication via VPN or Proxy from home - Pros and Cons </vt:lpstr>
      <vt:lpstr>IP authentication via VPN or Proxy from home - How to set it up </vt:lpstr>
      <vt:lpstr>Federated access - a few definitions</vt:lpstr>
      <vt:lpstr>Federated access</vt:lpstr>
      <vt:lpstr>Federated access - Pros and Cons </vt:lpstr>
      <vt:lpstr>RA21 and SeamlessAccess  </vt:lpstr>
      <vt:lpstr>SeamlessAccess - Clear and Consistent Call-to-action</vt:lpstr>
      <vt:lpstr>SeamlessAccess - Persisted institutional selection</vt:lpstr>
      <vt:lpstr>Federated access - How to set it up </vt:lpstr>
      <vt:lpstr>Referrer access</vt:lpstr>
      <vt:lpstr>Referrer access - Pros and Cons </vt:lpstr>
      <vt:lpstr>Referrer access - How to set it up </vt:lpstr>
      <vt:lpstr>Associated user - SpringerLink and the Database Products</vt:lpstr>
      <vt:lpstr>Associated user - Pros and Cons </vt:lpstr>
      <vt:lpstr>Associated user - How to set it up </vt:lpstr>
      <vt:lpstr>Token URL Access - Nature and Scientific American</vt:lpstr>
      <vt:lpstr>Token URL Access - Pros and Cons </vt:lpstr>
      <vt:lpstr>Token URL access - How to set it up </vt:lpstr>
      <vt:lpstr>Google Scholar CASA - Nature and SpringerLink ONLY</vt:lpstr>
      <vt:lpstr>Google Scholar CASA - Pros and Cons </vt:lpstr>
      <vt:lpstr>Google Scholar CASA - How to set it up </vt:lpstr>
      <vt:lpstr>Recent changes</vt:lpstr>
      <vt:lpstr>Recent changes</vt:lpstr>
      <vt:lpstr>Persisted access</vt:lpstr>
      <vt:lpstr>Persisted access</vt:lpstr>
      <vt:lpstr>Google Scholar Universal CASA - Nature and SpringerLink ONLY</vt:lpstr>
      <vt:lpstr>Google Scholar Universal CASA</vt:lpstr>
      <vt:lpstr>Google Scholar Universal CASA</vt:lpstr>
      <vt:lpstr>Encouraging federated access enablement</vt:lpstr>
      <vt:lpstr>What’s next?</vt:lpstr>
      <vt:lpstr>What’s next?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Yuko Tanabe</dc:creator>
  <cp:lastModifiedBy>Yuko Tanabe</cp:lastModifiedBy>
  <cp:revision>20</cp:revision>
  <dcterms:modified xsi:type="dcterms:W3CDTF">2020-05-13T04:12:49Z</dcterms:modified>
</cp:coreProperties>
</file>