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autoCompressPictures="0">
  <p:sldMasterIdLst>
    <p:sldMasterId id="2147483716" r:id="rId1"/>
  </p:sldMasterIdLst>
  <p:notesMasterIdLst>
    <p:notesMasterId r:id="rId4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5715000" type="screen16x10"/>
  <p:notesSz cx="6888163" cy="100187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800">
          <p15:clr>
            <a:srgbClr val="000000"/>
          </p15:clr>
        </p15:guide>
        <p15:guide id="2" pos="2880">
          <p15:clr>
            <a:srgbClr val="000000"/>
          </p15:clr>
        </p15:guide>
      </p15:sldGuideLst>
    </p:ext>
    <p:ext uri="{2D200454-40CA-4A62-9FC3-DE9A4176ACB9}">
      <p15:notesGuideLst xmlns:p15="http://schemas.microsoft.com/office/powerpoint/2012/main" xmlns="">
        <p15:guide id="1" orient="horz" pos="2419" userDrawn="1">
          <p15:clr>
            <a:srgbClr val="A4A3A4"/>
          </p15:clr>
        </p15:guide>
        <p15:guide id="2" pos="2017" userDrawn="1">
          <p15:clr>
            <a:srgbClr val="A4A3A4"/>
          </p15:clr>
        </p15:guide>
        <p15:guide id="3" orient="horz" pos="2629" userDrawn="1">
          <p15:clr>
            <a:srgbClr val="A4A3A4"/>
          </p15:clr>
        </p15:guide>
        <p15:guide id="4" pos="200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4" clrIdx="1"/>
  <p:cmAuthor id="3" name="Kobayashi, Chizuko, Springer JP" initials="KCSJ"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85" autoAdjust="0"/>
    <p:restoredTop sz="60159" autoAdjust="0"/>
  </p:normalViewPr>
  <p:slideViewPr>
    <p:cSldViewPr snapToGrid="0">
      <p:cViewPr>
        <p:scale>
          <a:sx n="80" d="100"/>
          <a:sy n="80" d="100"/>
        </p:scale>
        <p:origin x="-690" y="66"/>
      </p:cViewPr>
      <p:guideLst>
        <p:guide orient="horz" pos="180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00" d="100"/>
          <a:sy n="100" d="100"/>
        </p:scale>
        <p:origin x="-1176" y="72"/>
      </p:cViewPr>
      <p:guideLst>
        <p:guide orient="horz" pos="2419"/>
        <p:guide orient="horz" pos="2629"/>
        <p:guide pos="2017"/>
        <p:guide pos="200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84871" cy="500935"/>
          </a:xfrm>
          <a:prstGeom prst="rect">
            <a:avLst/>
          </a:prstGeom>
          <a:noFill/>
          <a:ln>
            <a:noFill/>
          </a:ln>
        </p:spPr>
        <p:txBody>
          <a:bodyPr spcFirstLastPara="1" wrap="square" lIns="92275" tIns="46125" rIns="92275" bIns="46125"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901698" y="0"/>
            <a:ext cx="2984871" cy="500935"/>
          </a:xfrm>
          <a:prstGeom prst="rect">
            <a:avLst/>
          </a:prstGeom>
          <a:noFill/>
          <a:ln>
            <a:noFill/>
          </a:ln>
        </p:spPr>
        <p:txBody>
          <a:bodyPr spcFirstLastPara="1" wrap="square" lIns="92275" tIns="46125" rIns="92275" bIns="46125"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8817" y="4758889"/>
            <a:ext cx="5510530" cy="4508421"/>
          </a:xfrm>
          <a:prstGeom prst="rect">
            <a:avLst/>
          </a:prstGeom>
          <a:noFill/>
          <a:ln>
            <a:noFill/>
          </a:ln>
        </p:spPr>
        <p:txBody>
          <a:bodyPr spcFirstLastPara="1" wrap="square" lIns="92275" tIns="46125" rIns="92275" bIns="46125" anchor="t" anchorCtr="0">
            <a:noAutofit/>
          </a:bodyPr>
          <a:lstStyle>
            <a:lvl1pPr marL="457200" marR="0" lvl="0"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516039"/>
            <a:ext cx="2984871" cy="500935"/>
          </a:xfrm>
          <a:prstGeom prst="rect">
            <a:avLst/>
          </a:prstGeom>
          <a:noFill/>
          <a:ln>
            <a:noFill/>
          </a:ln>
        </p:spPr>
        <p:txBody>
          <a:bodyPr spcFirstLastPara="1" wrap="square" lIns="92275" tIns="46125" rIns="92275" bIns="46125"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901698" y="9516039"/>
            <a:ext cx="2984871" cy="500935"/>
          </a:xfrm>
          <a:prstGeom prst="rect">
            <a:avLst/>
          </a:prstGeom>
          <a:noFill/>
          <a:ln>
            <a:noFill/>
          </a:ln>
        </p:spPr>
        <p:txBody>
          <a:bodyPr spcFirstLastPara="1" wrap="square" lIns="92275" tIns="46125" rIns="92275" bIns="46125"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967111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icolc.net/statement/statement-global-covid-19-pandemic-and-its-impact-library-services-and-resource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akunin.jp/join/eduGAIN"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p5:notes"/>
          <p:cNvSpPr txBox="1">
            <a:spLocks noGrp="1"/>
          </p:cNvSpPr>
          <p:nvPr>
            <p:ph type="body" idx="1"/>
          </p:nvPr>
        </p:nvSpPr>
        <p:spPr>
          <a:xfrm>
            <a:off x="688817" y="4758889"/>
            <a:ext cx="5510530" cy="4508421"/>
          </a:xfrm>
          <a:prstGeom prst="rect">
            <a:avLst/>
          </a:prstGeom>
        </p:spPr>
        <p:txBody>
          <a:bodyPr spcFirstLastPara="1" wrap="square" lIns="92275" tIns="46125" rIns="92275" bIns="46125" anchor="t" anchorCtr="0">
            <a:noAutofit/>
          </a:bodyPr>
          <a:lstStyle/>
          <a:p>
            <a:pPr marL="0" indent="0" defTabSz="922904">
              <a:defRPr/>
            </a:pPr>
            <a:r>
              <a:rPr lang="ja-JP" altLang="en-US" dirty="0" smtClean="0"/>
              <a:t>今日</a:t>
            </a:r>
            <a:r>
              <a:rPr lang="ja-JP" altLang="en-US" dirty="0"/>
              <a:t>は皆さんにお会いできて光栄です。デニスの紹介にありましたように、私はシュプリンガー・ネイチャーのプロダクトマネージャーの一人で、具体的には、ロンドンを拠点とするアイデンティティチームのプロダクトマネージャーです。今日はロンドンからお話しします。</a:t>
            </a:r>
          </a:p>
          <a:p>
            <a:pPr marL="0" indent="0" defTabSz="922904">
              <a:defRPr/>
            </a:pPr>
            <a:endParaRPr lang="ja-JP" altLang="en-US" dirty="0"/>
          </a:p>
          <a:p>
            <a:pPr marL="0" indent="0" defTabSz="922904">
              <a:defRPr/>
            </a:pPr>
            <a:r>
              <a:rPr lang="ja-JP" altLang="en-US" dirty="0"/>
              <a:t>シュプリンガー・ネイチャーでは</a:t>
            </a:r>
            <a:r>
              <a:rPr lang="en-US" altLang="ja-JP" dirty="0"/>
              <a:t>nature.com</a:t>
            </a:r>
            <a:r>
              <a:rPr lang="ja-JP" altLang="en-US" dirty="0"/>
              <a:t>や</a:t>
            </a:r>
            <a:r>
              <a:rPr lang="en-US" altLang="ja-JP" dirty="0"/>
              <a:t>SpringerLink</a:t>
            </a:r>
            <a:r>
              <a:rPr lang="ja-JP" altLang="en-US" dirty="0"/>
              <a:t>など自社のウェブサイトに認証サービスを提供しています。本日は皆さんの機関の研究者や学生が弊社のウェブサイト、</a:t>
            </a:r>
            <a:r>
              <a:rPr lang="en-US" altLang="ja-JP" dirty="0"/>
              <a:t>nature.com</a:t>
            </a:r>
            <a:r>
              <a:rPr lang="ja-JP" altLang="en-US" dirty="0"/>
              <a:t>や</a:t>
            </a:r>
            <a:r>
              <a:rPr lang="en-US" altLang="ja-JP" dirty="0"/>
              <a:t>SpringerLink</a:t>
            </a:r>
            <a:r>
              <a:rPr lang="ja-JP" altLang="en-US" dirty="0"/>
              <a:t>などにリモートアクセスするためのオプションについて少しお話ししたいと思います。</a:t>
            </a:r>
          </a:p>
        </p:txBody>
      </p:sp>
      <p:sp>
        <p:nvSpPr>
          <p:cNvPr id="518" name="Google Shape;518;p5: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29141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g7f959311ca_0_79: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en-US" altLang="ja-JP" dirty="0"/>
              <a:t>VPN</a:t>
            </a:r>
            <a:r>
              <a:rPr lang="ja-JP" altLang="en-US" dirty="0"/>
              <a:t>またはプロキシを導入することによって</a:t>
            </a:r>
            <a:r>
              <a:rPr lang="en-US" altLang="ja-JP" dirty="0" smtClean="0"/>
              <a:t>IP</a:t>
            </a:r>
            <a:r>
              <a:rPr lang="ja-JP" altLang="en-US" dirty="0" smtClean="0"/>
              <a:t>アドレス認証</a:t>
            </a:r>
            <a:r>
              <a:rPr lang="ja-JP" altLang="en-US" dirty="0"/>
              <a:t>を遠隔で行うことができます</a:t>
            </a:r>
            <a:r>
              <a:rPr lang="ja-JP" altLang="en-US" dirty="0" smtClean="0"/>
              <a:t>。利用者がコンテンツを発見しアクセスする時に、ネットワーク</a:t>
            </a:r>
            <a:r>
              <a:rPr lang="ja-JP" altLang="en-US" dirty="0"/>
              <a:t>に接続するためにその</a:t>
            </a:r>
            <a:r>
              <a:rPr lang="en-US" altLang="ja-JP" dirty="0"/>
              <a:t>VPN</a:t>
            </a:r>
            <a:r>
              <a:rPr lang="ja-JP" altLang="en-US" dirty="0"/>
              <a:t>またはプロキシにログインする必要があります</a:t>
            </a:r>
            <a:r>
              <a:rPr lang="ja-JP" altLang="en-US" dirty="0" smtClean="0"/>
              <a:t>。</a:t>
            </a:r>
            <a:endParaRPr lang="en-US" altLang="ja-JP" dirty="0" smtClean="0"/>
          </a:p>
          <a:p>
            <a:pPr marL="0" indent="0"/>
            <a:r>
              <a:rPr lang="ja-JP" altLang="en-US" dirty="0" smtClean="0"/>
              <a:t>それ</a:t>
            </a:r>
            <a:r>
              <a:rPr lang="ja-JP" altLang="en-US" dirty="0"/>
              <a:t>によって、私たちはそれがどこの</a:t>
            </a:r>
            <a:r>
              <a:rPr lang="en-US" altLang="ja-JP" dirty="0"/>
              <a:t>IP</a:t>
            </a:r>
            <a:r>
              <a:rPr lang="ja-JP" altLang="en-US" dirty="0"/>
              <a:t>であるかを識別し、その</a:t>
            </a:r>
            <a:r>
              <a:rPr lang="en-US" altLang="ja-JP" dirty="0"/>
              <a:t>VPN</a:t>
            </a:r>
            <a:r>
              <a:rPr lang="ja-JP" altLang="en-US" dirty="0"/>
              <a:t>やプロキシサーバ</a:t>
            </a:r>
            <a:r>
              <a:rPr lang="en-US" altLang="ja-JP" dirty="0"/>
              <a:t>IP</a:t>
            </a:r>
            <a:r>
              <a:rPr lang="ja-JP" altLang="en-US" dirty="0"/>
              <a:t>から認証を行います。</a:t>
            </a:r>
          </a:p>
          <a:p>
            <a:pPr marL="0" indent="0"/>
            <a:endParaRPr lang="ja-JP" altLang="en-US" dirty="0"/>
          </a:p>
          <a:p>
            <a:pPr marL="0" indent="0"/>
            <a:r>
              <a:rPr lang="ja-JP" altLang="en-US" dirty="0"/>
              <a:t>これ</a:t>
            </a:r>
            <a:r>
              <a:rPr lang="ja-JP" altLang="en-US" dirty="0" smtClean="0"/>
              <a:t>は利用者に</a:t>
            </a:r>
            <a:r>
              <a:rPr lang="ja-JP" altLang="en-US" dirty="0"/>
              <a:t>とって非常に</a:t>
            </a:r>
            <a:r>
              <a:rPr lang="ja-JP" altLang="en-US" dirty="0" smtClean="0"/>
              <a:t>良いリモートアクセス方法でも</a:t>
            </a:r>
            <a:r>
              <a:rPr lang="ja-JP" altLang="en-US" dirty="0"/>
              <a:t>あります。</a:t>
            </a:r>
            <a:r>
              <a:rPr lang="ja-JP" altLang="en-US" dirty="0" smtClean="0"/>
              <a:t>しかし利用者が</a:t>
            </a:r>
            <a:r>
              <a:rPr lang="ja-JP" altLang="en-US" dirty="0"/>
              <a:t>混乱すること</a:t>
            </a:r>
            <a:r>
              <a:rPr lang="ja-JP" altLang="en-US" dirty="0" smtClean="0"/>
              <a:t>もあり</a:t>
            </a:r>
            <a:r>
              <a:rPr lang="ja-JP" altLang="en-US" dirty="0"/>
              <a:t>、複雑で長くかかる手順でもあります</a:t>
            </a:r>
            <a:r>
              <a:rPr lang="ja-JP" altLang="en-US" dirty="0" smtClean="0"/>
              <a:t>。</a:t>
            </a:r>
            <a:endParaRPr lang="en-US" altLang="ja-JP" dirty="0" smtClean="0"/>
          </a:p>
          <a:p>
            <a:pPr marL="0" indent="0"/>
            <a:r>
              <a:rPr lang="ja-JP" altLang="en-US" dirty="0" smtClean="0"/>
              <a:t>例えば、利用者が</a:t>
            </a:r>
            <a:r>
              <a:rPr lang="ja-JP" altLang="en-US" dirty="0"/>
              <a:t>グーグル・スカラーのよう</a:t>
            </a:r>
            <a:r>
              <a:rPr lang="ja-JP" altLang="en-US" dirty="0" smtClean="0"/>
              <a:t>なサーチエンジンで</a:t>
            </a:r>
            <a:r>
              <a:rPr lang="ja-JP" altLang="en-US" dirty="0"/>
              <a:t>コンテンツを見つけ、クリックした結果、</a:t>
            </a:r>
            <a:r>
              <a:rPr lang="ja-JP" altLang="en-US" dirty="0" smtClean="0"/>
              <a:t>ペイウォール（購入を促す表示）に</a:t>
            </a:r>
            <a:r>
              <a:rPr lang="ja-JP" altLang="en-US" dirty="0"/>
              <a:t>遭遇する場合があります</a:t>
            </a:r>
            <a:r>
              <a:rPr lang="ja-JP" altLang="en-US" dirty="0" smtClean="0"/>
              <a:t>。</a:t>
            </a:r>
            <a:endParaRPr lang="en-US" altLang="ja-JP" dirty="0" smtClean="0"/>
          </a:p>
          <a:p>
            <a:pPr marL="0" indent="0"/>
            <a:r>
              <a:rPr lang="ja-JP" altLang="en-US" dirty="0" smtClean="0"/>
              <a:t>そこで利用者は</a:t>
            </a:r>
            <a:r>
              <a:rPr lang="en-US" altLang="ja-JP" dirty="0"/>
              <a:t>VPN</a:t>
            </a:r>
            <a:r>
              <a:rPr lang="ja-JP" altLang="en-US" dirty="0"/>
              <a:t>またはプロキシの認証が必要なことに気がつきます</a:t>
            </a:r>
            <a:r>
              <a:rPr lang="ja-JP" altLang="en-US" dirty="0" smtClean="0"/>
              <a:t>。利用者は図書館のディスカバリーサービス</a:t>
            </a:r>
            <a:r>
              <a:rPr lang="ja-JP" altLang="en-US" dirty="0"/>
              <a:t>へ戻り、認証を行い</a:t>
            </a:r>
            <a:r>
              <a:rPr lang="ja-JP" altLang="en-US" dirty="0" smtClean="0"/>
              <a:t>、</a:t>
            </a:r>
            <a:endParaRPr lang="en-US" altLang="ja-JP" dirty="0" smtClean="0"/>
          </a:p>
          <a:p>
            <a:pPr marL="0" indent="0"/>
            <a:r>
              <a:rPr lang="ja-JP" altLang="en-US" dirty="0" smtClean="0"/>
              <a:t>文献を</a:t>
            </a:r>
            <a:r>
              <a:rPr lang="ja-JP" altLang="en-US" dirty="0"/>
              <a:t>再び検索し、プロキシ</a:t>
            </a:r>
            <a:r>
              <a:rPr lang="en-US" altLang="ja-JP" dirty="0"/>
              <a:t>URL</a:t>
            </a:r>
            <a:r>
              <a:rPr lang="ja-JP" altLang="en-US" dirty="0"/>
              <a:t>を利用してシュプリンガー・ネイチャーのサイトに掲載されて</a:t>
            </a:r>
            <a:r>
              <a:rPr lang="ja-JP" altLang="en-US" dirty="0" smtClean="0"/>
              <a:t>いる文献へ</a:t>
            </a:r>
            <a:r>
              <a:rPr lang="ja-JP" altLang="en-US" dirty="0"/>
              <a:t>と戻ってくることができます</a:t>
            </a:r>
            <a:r>
              <a:rPr lang="ja-JP" altLang="en-US" dirty="0" smtClean="0"/>
              <a:t>。</a:t>
            </a:r>
            <a:endParaRPr lang="en-US" altLang="ja-JP" dirty="0" smtClean="0"/>
          </a:p>
          <a:p>
            <a:pPr marL="0" indent="0"/>
            <a:r>
              <a:rPr lang="ja-JP" altLang="en-US" dirty="0" smtClean="0"/>
              <a:t>この</a:t>
            </a:r>
            <a:r>
              <a:rPr lang="ja-JP" altLang="en-US" dirty="0"/>
              <a:t>ように長くて複雑な手順となります。この手順</a:t>
            </a:r>
            <a:r>
              <a:rPr lang="ja-JP" altLang="en-US" dirty="0" smtClean="0"/>
              <a:t>は利用者</a:t>
            </a:r>
            <a:r>
              <a:rPr lang="ja-JP" altLang="en-US" dirty="0"/>
              <a:t>、研究者、学生がこの方法にどれだけ詳しいかによって異なります。</a:t>
            </a:r>
          </a:p>
        </p:txBody>
      </p:sp>
      <p:sp>
        <p:nvSpPr>
          <p:cNvPr id="586" name="Google Shape;586;g7f959311ca_0_79: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97198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7f959311ca_0_57:notes"/>
          <p:cNvSpPr txBox="1">
            <a:spLocks noGrp="1"/>
          </p:cNvSpPr>
          <p:nvPr>
            <p:ph type="body" idx="1"/>
          </p:nvPr>
        </p:nvSpPr>
        <p:spPr>
          <a:xfrm>
            <a:off x="502920" y="4758889"/>
            <a:ext cx="5945505" cy="4508304"/>
          </a:xfrm>
          <a:prstGeom prst="rect">
            <a:avLst/>
          </a:prstGeom>
        </p:spPr>
        <p:txBody>
          <a:bodyPr spcFirstLastPara="1" wrap="square" lIns="92275" tIns="46125" rIns="92275" bIns="46125" anchor="t" anchorCtr="0">
            <a:noAutofit/>
          </a:bodyPr>
          <a:lstStyle/>
          <a:p>
            <a:pPr marL="0" indent="0"/>
            <a:r>
              <a:rPr lang="ja-JP" altLang="en-US" dirty="0"/>
              <a:t>この方法の長所は設定が簡単で費用</a:t>
            </a:r>
            <a:r>
              <a:rPr lang="ja-JP" altLang="en-US" dirty="0" smtClean="0"/>
              <a:t>が少なくて済むこと</a:t>
            </a:r>
            <a:r>
              <a:rPr lang="ja-JP" altLang="en-US" dirty="0"/>
              <a:t>です。優れたプロキシ製品があります。例えば</a:t>
            </a:r>
            <a:r>
              <a:rPr lang="en-US" altLang="ja-JP" dirty="0"/>
              <a:t>OCLC</a:t>
            </a:r>
            <a:r>
              <a:rPr lang="ja-JP" altLang="en-US" dirty="0"/>
              <a:t>の</a:t>
            </a:r>
            <a:r>
              <a:rPr lang="en-US" altLang="ja-JP" dirty="0"/>
              <a:t>EXproxy</a:t>
            </a:r>
            <a:r>
              <a:rPr lang="ja-JP" altLang="en-US" dirty="0"/>
              <a:t>は北米で非常に人気があります。一方</a:t>
            </a:r>
            <a:r>
              <a:rPr lang="ja-JP" altLang="en-US" dirty="0" smtClean="0"/>
              <a:t>でもちろん他</a:t>
            </a:r>
            <a:r>
              <a:rPr lang="ja-JP" altLang="en-US" dirty="0"/>
              <a:t>のオプションもあります。</a:t>
            </a:r>
          </a:p>
          <a:p>
            <a:pPr marL="0" indent="0"/>
            <a:r>
              <a:rPr lang="ja-JP" altLang="en-US" dirty="0" smtClean="0"/>
              <a:t>機関内の利用者が</a:t>
            </a:r>
            <a:r>
              <a:rPr lang="ja-JP" altLang="en-US" dirty="0"/>
              <a:t>どのようにリソースの認証やアクセスを行うかについての情報を提供して</a:t>
            </a:r>
            <a:r>
              <a:rPr lang="ja-JP" altLang="en-US" dirty="0" smtClean="0"/>
              <a:t>くれ、皆様の利用者</a:t>
            </a:r>
            <a:r>
              <a:rPr lang="ja-JP" altLang="en-US" dirty="0"/>
              <a:t>をサポート</a:t>
            </a:r>
            <a:r>
              <a:rPr lang="ja-JP" altLang="en-US" dirty="0" smtClean="0"/>
              <a:t>するという点からは役立つでしょう</a:t>
            </a:r>
            <a:r>
              <a:rPr lang="ja-JP" altLang="en-US" dirty="0"/>
              <a:t>。</a:t>
            </a:r>
          </a:p>
          <a:p>
            <a:pPr marL="0" indent="0"/>
            <a:endParaRPr lang="ja-JP" altLang="en-US" dirty="0"/>
          </a:p>
          <a:p>
            <a:pPr marL="0" indent="0"/>
            <a:r>
              <a:rPr lang="ja-JP" altLang="en-US" dirty="0"/>
              <a:t>多くのディスカバリーサービスでは、プロキシ</a:t>
            </a:r>
            <a:r>
              <a:rPr lang="en-US" altLang="ja-JP" dirty="0"/>
              <a:t>URL</a:t>
            </a:r>
            <a:r>
              <a:rPr lang="ja-JP" altLang="en-US" dirty="0" smtClean="0"/>
              <a:t>と呼ばれる</a:t>
            </a:r>
            <a:r>
              <a:rPr lang="ja-JP" altLang="en-US" dirty="0"/>
              <a:t>ものをサポートしています。プロキシ</a:t>
            </a:r>
            <a:r>
              <a:rPr lang="en-US" altLang="ja-JP" dirty="0"/>
              <a:t>URL</a:t>
            </a:r>
            <a:r>
              <a:rPr lang="ja-JP" altLang="en-US" dirty="0"/>
              <a:t>は通常または一般的なディスカバリやアクセスのフローに組み込むことができます</a:t>
            </a:r>
            <a:r>
              <a:rPr lang="ja-JP" altLang="en-US" dirty="0" smtClean="0"/>
              <a:t>。</a:t>
            </a:r>
            <a:endParaRPr lang="en-US" altLang="ja-JP" dirty="0" smtClean="0"/>
          </a:p>
          <a:p>
            <a:pPr marL="0" indent="0"/>
            <a:r>
              <a:rPr lang="ja-JP" altLang="en-US" dirty="0" smtClean="0"/>
              <a:t>利用者は</a:t>
            </a:r>
            <a:r>
              <a:rPr lang="ja-JP" altLang="en-US" dirty="0"/>
              <a:t>興味のあるリンクをただクリックするだけで、認証が必要となるかもしれませんが、すぐにコンテンツにたどり着くことができます。</a:t>
            </a:r>
          </a:p>
          <a:p>
            <a:pPr marL="0" indent="0"/>
            <a:r>
              <a:rPr lang="en-US" altLang="ja-JP" dirty="0" smtClean="0"/>
              <a:t>VPN</a:t>
            </a:r>
            <a:r>
              <a:rPr lang="ja-JP" altLang="en-US" dirty="0"/>
              <a:t>の</a:t>
            </a:r>
            <a:r>
              <a:rPr lang="en-US" altLang="ja-JP" dirty="0"/>
              <a:t>IPV</a:t>
            </a:r>
            <a:r>
              <a:rPr lang="ja-JP" altLang="en-US" dirty="0"/>
              <a:t>やプロキシを含め、</a:t>
            </a:r>
            <a:r>
              <a:rPr lang="en-US" altLang="ja-JP" dirty="0" smtClean="0"/>
              <a:t>IP</a:t>
            </a:r>
            <a:r>
              <a:rPr lang="ja-JP" altLang="en-US" dirty="0" smtClean="0"/>
              <a:t>アドレス認証が</a:t>
            </a:r>
            <a:r>
              <a:rPr lang="ja-JP" altLang="en-US" dirty="0"/>
              <a:t>出版社に非常に広くサポートされていることは確かです。</a:t>
            </a:r>
          </a:p>
          <a:p>
            <a:pPr marL="0" indent="0"/>
            <a:endParaRPr lang="ja-JP" altLang="en-US" dirty="0"/>
          </a:p>
          <a:p>
            <a:pPr marL="0" indent="0"/>
            <a:r>
              <a:rPr lang="ja-JP" altLang="en-US" dirty="0"/>
              <a:t>短所としては</a:t>
            </a:r>
            <a:r>
              <a:rPr lang="ja-JP" altLang="en-US" dirty="0" smtClean="0"/>
              <a:t>、利用者のユーザーエクスペリエンス（コンテンツを発見してからフルテキストにたどり着くまでの一連のユーザー体験。ここでは利用体験もしくは使い勝手と訳しています）</a:t>
            </a:r>
            <a:endParaRPr lang="en-US" altLang="ja-JP" dirty="0" smtClean="0"/>
          </a:p>
          <a:p>
            <a:pPr marL="0" indent="0"/>
            <a:r>
              <a:rPr lang="ja-JP" altLang="en-US" dirty="0" smtClean="0"/>
              <a:t>に</a:t>
            </a:r>
            <a:r>
              <a:rPr lang="ja-JP" altLang="en-US" dirty="0"/>
              <a:t>少し手間がかかることですが、これ</a:t>
            </a:r>
            <a:r>
              <a:rPr lang="ja-JP" altLang="en-US" dirty="0" smtClean="0"/>
              <a:t>は利用者が</a:t>
            </a:r>
            <a:r>
              <a:rPr lang="ja-JP" altLang="en-US" dirty="0"/>
              <a:t>どの程度フローを理解しているかによります</a:t>
            </a:r>
            <a:r>
              <a:rPr lang="ja-JP" altLang="en-US" dirty="0" smtClean="0"/>
              <a:t>。</a:t>
            </a:r>
            <a:endParaRPr lang="en-US" altLang="ja-JP" dirty="0" smtClean="0"/>
          </a:p>
          <a:p>
            <a:pPr marL="0" indent="0"/>
            <a:endParaRPr lang="ja-JP" altLang="en-US" dirty="0"/>
          </a:p>
          <a:p>
            <a:pPr marL="0" indent="0"/>
            <a:r>
              <a:rPr lang="ja-JP" altLang="en-US" dirty="0" smtClean="0"/>
              <a:t>また、</a:t>
            </a:r>
            <a:r>
              <a:rPr lang="en-US" altLang="ja-JP" dirty="0" smtClean="0"/>
              <a:t>VPN</a:t>
            </a:r>
            <a:r>
              <a:rPr lang="ja-JP" altLang="en-US" dirty="0"/>
              <a:t>やプロキシが</a:t>
            </a:r>
            <a:r>
              <a:rPr lang="ja-JP" altLang="en-US" dirty="0" smtClean="0"/>
              <a:t>トラフィックの負荷</a:t>
            </a:r>
            <a:r>
              <a:rPr lang="ja-JP" altLang="en-US" dirty="0"/>
              <a:t>を処理できるか</a:t>
            </a:r>
            <a:r>
              <a:rPr lang="ja-JP" altLang="en-US" dirty="0" smtClean="0"/>
              <a:t>どうかも懸念点とされて</a:t>
            </a:r>
            <a:r>
              <a:rPr lang="ja-JP" altLang="en-US" dirty="0"/>
              <a:t>います。国際</a:t>
            </a:r>
            <a:r>
              <a:rPr lang="ja-JP" altLang="en-US" dirty="0" smtClean="0"/>
              <a:t>図書館コンソーシアム連動</a:t>
            </a:r>
            <a:r>
              <a:rPr lang="en-US" altLang="ja-JP" dirty="0" smtClean="0"/>
              <a:t>(ICOLC) </a:t>
            </a:r>
          </a:p>
          <a:p>
            <a:pPr marL="0" indent="0"/>
            <a:r>
              <a:rPr lang="ja-JP" altLang="en-US" dirty="0" smtClean="0"/>
              <a:t>は</a:t>
            </a:r>
            <a:r>
              <a:rPr lang="ja-JP" altLang="en-US" dirty="0"/>
              <a:t>、学生や研究者が一斉に大学を離れ、</a:t>
            </a:r>
            <a:r>
              <a:rPr lang="en-US" altLang="ja-JP" dirty="0"/>
              <a:t>VPN</a:t>
            </a:r>
            <a:r>
              <a:rPr lang="ja-JP" altLang="en-US" dirty="0"/>
              <a:t>やプロキシに過負荷がかかるのではないかという懸念についての声明を数週間前に発表しました。これについていまだ確証はありませんが、このような懸念が表明されています</a:t>
            </a:r>
            <a:r>
              <a:rPr lang="ja-JP" altLang="en-US" dirty="0" smtClean="0"/>
              <a:t>。</a:t>
            </a:r>
            <a:endParaRPr lang="en-US" altLang="ja-JP" dirty="0" smtClean="0"/>
          </a:p>
          <a:p>
            <a:pPr marL="0" indent="0"/>
            <a:r>
              <a:rPr lang="en-US" altLang="ja-JP" dirty="0" smtClean="0">
                <a:hlinkClick r:id="rId3"/>
              </a:rPr>
              <a:t>https://icolc.net/statement/statement-global-covid-19-pandemic-and-its-impact-library-services-and-resources</a:t>
            </a:r>
            <a:endParaRPr lang="ja-JP" altLang="en-US" dirty="0"/>
          </a:p>
          <a:p>
            <a:pPr marL="0" indent="0"/>
            <a:endParaRPr lang="ja-JP" altLang="en-US" dirty="0"/>
          </a:p>
          <a:p>
            <a:pPr marL="0" indent="0"/>
            <a:r>
              <a:rPr lang="ja-JP" altLang="en-US" dirty="0"/>
              <a:t>世界のどの地域にお住まいか、またお住まいの地域で</a:t>
            </a:r>
            <a:r>
              <a:rPr lang="en-US" altLang="ja-JP" dirty="0"/>
              <a:t>VPN</a:t>
            </a:r>
            <a:r>
              <a:rPr lang="ja-JP" altLang="en-US" dirty="0"/>
              <a:t>やプロキシの使用についてインターネットがどのように規制されているかによって懸念があります。インターネットの規制によって世界の特定の地域ではある難題に直面しているそうです。</a:t>
            </a:r>
          </a:p>
          <a:p>
            <a:pPr marL="0" indent="0"/>
            <a:endParaRPr lang="ja-JP" altLang="en-US" dirty="0"/>
          </a:p>
          <a:p>
            <a:pPr marL="0" indent="0"/>
            <a:r>
              <a:rPr lang="ja-JP" altLang="en-US" dirty="0" smtClean="0"/>
              <a:t>また、不正使用</a:t>
            </a:r>
            <a:r>
              <a:rPr lang="ja-JP" altLang="en-US" dirty="0"/>
              <a:t>の原因となる可能性があります。つまり誰かが研究者や学生の信用情報を不正またはグループ内共有によって入手して</a:t>
            </a:r>
            <a:r>
              <a:rPr lang="en-US" altLang="ja-JP" dirty="0"/>
              <a:t>VPN</a:t>
            </a:r>
            <a:r>
              <a:rPr lang="ja-JP" altLang="en-US" dirty="0"/>
              <a:t>やプロキシにログインした場合</a:t>
            </a:r>
            <a:r>
              <a:rPr lang="ja-JP" altLang="en-US" dirty="0" smtClean="0"/>
              <a:t>、その</a:t>
            </a:r>
            <a:r>
              <a:rPr lang="ja-JP" altLang="en-US" dirty="0"/>
              <a:t>人物はコンテンツ内に入ってアクセスすることができます</a:t>
            </a:r>
            <a:r>
              <a:rPr lang="ja-JP" altLang="en-US" dirty="0" smtClean="0"/>
              <a:t>。</a:t>
            </a:r>
            <a:endParaRPr lang="en-US" altLang="ja-JP" dirty="0" smtClean="0"/>
          </a:p>
          <a:p>
            <a:pPr marL="0" indent="0"/>
            <a:r>
              <a:rPr lang="ja-JP" altLang="en-US" dirty="0" smtClean="0"/>
              <a:t>これ</a:t>
            </a:r>
            <a:r>
              <a:rPr lang="ja-JP" altLang="en-US" dirty="0"/>
              <a:t>が</a:t>
            </a:r>
            <a:r>
              <a:rPr lang="en-US" altLang="ja-JP" dirty="0"/>
              <a:t>Sci-Hub</a:t>
            </a:r>
            <a:r>
              <a:rPr lang="ja-JP" altLang="en-US" dirty="0"/>
              <a:t>などの組織が</a:t>
            </a:r>
            <a:r>
              <a:rPr lang="ja-JP" altLang="en-US" dirty="0" smtClean="0"/>
              <a:t>出版社サイト</a:t>
            </a:r>
            <a:r>
              <a:rPr lang="ja-JP" altLang="en-US" dirty="0"/>
              <a:t>のコンテンツにアクセスしてコンテンツを収集し、コンテンツのデータベースを作り上げる原理だということは注目に値します。</a:t>
            </a:r>
          </a:p>
        </p:txBody>
      </p:sp>
      <p:sp>
        <p:nvSpPr>
          <p:cNvPr id="599" name="Google Shape;599;g7f959311ca_0_57: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4736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7f959311ca_0_61: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en-US" altLang="ja-JP" dirty="0"/>
              <a:t>IP</a:t>
            </a:r>
            <a:r>
              <a:rPr lang="ja-JP" altLang="en-US" dirty="0"/>
              <a:t>認証の設定を行いたい場合は、まずその</a:t>
            </a:r>
            <a:r>
              <a:rPr lang="en-US" altLang="ja-JP" dirty="0"/>
              <a:t>VPN</a:t>
            </a:r>
            <a:r>
              <a:rPr lang="ja-JP" altLang="en-US" dirty="0"/>
              <a:t>かプロキシの設定方法についてについて検討し調べる必要があります</a:t>
            </a:r>
            <a:r>
              <a:rPr lang="ja-JP" altLang="en-US" dirty="0" smtClean="0"/>
              <a:t>。</a:t>
            </a:r>
            <a:endParaRPr lang="en-US" altLang="ja-JP" dirty="0" smtClean="0"/>
          </a:p>
          <a:p>
            <a:pPr marL="0" indent="0"/>
            <a:r>
              <a:rPr lang="ja-JP" altLang="en-US" dirty="0" smtClean="0"/>
              <a:t>この</a:t>
            </a:r>
            <a:r>
              <a:rPr lang="en-US" altLang="ja-JP" dirty="0"/>
              <a:t>VPN</a:t>
            </a:r>
            <a:r>
              <a:rPr lang="ja-JP" altLang="en-US" dirty="0"/>
              <a:t>やプロキシ</a:t>
            </a:r>
            <a:r>
              <a:rPr lang="en-US" altLang="ja-JP" dirty="0"/>
              <a:t>IP</a:t>
            </a:r>
            <a:r>
              <a:rPr lang="ja-JP" altLang="en-US" dirty="0"/>
              <a:t>をシュプリンガー・</a:t>
            </a:r>
            <a:r>
              <a:rPr lang="ja-JP" altLang="en-US" dirty="0" smtClean="0"/>
              <a:t>ネイチャーのオンライン・サービスまた</a:t>
            </a:r>
            <a:r>
              <a:rPr lang="ja-JP" altLang="en-US" dirty="0"/>
              <a:t>は皆さんの機関</a:t>
            </a:r>
            <a:r>
              <a:rPr lang="ja-JP" altLang="en-US" dirty="0" smtClean="0"/>
              <a:t>の営業担当者に</a:t>
            </a:r>
            <a:r>
              <a:rPr lang="ja-JP" altLang="en-US" dirty="0"/>
              <a:t>お知らせいただければ、こちらで設定を</a:t>
            </a:r>
            <a:r>
              <a:rPr lang="ja-JP" altLang="en-US" dirty="0" smtClean="0"/>
              <a:t>行います。</a:t>
            </a:r>
            <a:endParaRPr lang="en-US" altLang="ja-JP" dirty="0" smtClean="0"/>
          </a:p>
          <a:p>
            <a:pPr marL="0" indent="0"/>
            <a:r>
              <a:rPr lang="ja-JP" altLang="en-US" dirty="0" smtClean="0"/>
              <a:t>その後、皆さんの利用者に使用</a:t>
            </a:r>
            <a:r>
              <a:rPr lang="ja-JP" altLang="en-US" dirty="0"/>
              <a:t>方法について</a:t>
            </a:r>
            <a:r>
              <a:rPr lang="ja-JP" altLang="en-US" dirty="0" smtClean="0"/>
              <a:t>ご案内してください。</a:t>
            </a:r>
            <a:endParaRPr lang="en-US" altLang="ja-JP" dirty="0" smtClean="0"/>
          </a:p>
          <a:p>
            <a:pPr marL="0" indent="0"/>
            <a:endParaRPr lang="en-US" dirty="0" smtClean="0"/>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dirty="0" smtClean="0"/>
              <a:t>以上が</a:t>
            </a:r>
            <a:r>
              <a:rPr lang="en-US" altLang="ja-JP" dirty="0" smtClean="0"/>
              <a:t>VPN</a:t>
            </a:r>
            <a:r>
              <a:rPr lang="ja-JP" altLang="en-US" dirty="0" smtClean="0"/>
              <a:t>とプロキシです。非常に一般的です。この</a:t>
            </a:r>
            <a:r>
              <a:rPr lang="en-US" altLang="ja-JP" dirty="0" smtClean="0"/>
              <a:t>2</a:t>
            </a:r>
            <a:r>
              <a:rPr lang="ja-JP" altLang="en-US" dirty="0" smtClean="0"/>
              <a:t>つが最も一般的なリモート認証方式です。</a:t>
            </a:r>
          </a:p>
          <a:p>
            <a:pPr marL="0" indent="0"/>
            <a:endParaRPr lang="en-CA" dirty="0"/>
          </a:p>
        </p:txBody>
      </p:sp>
      <p:sp>
        <p:nvSpPr>
          <p:cNvPr id="609" name="Google Shape;609;g7f959311ca_0_61: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43847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g7f959311ca_0_107:notes"/>
          <p:cNvSpPr txBox="1">
            <a:spLocks noGrp="1"/>
          </p:cNvSpPr>
          <p:nvPr>
            <p:ph type="body" idx="1"/>
          </p:nvPr>
        </p:nvSpPr>
        <p:spPr>
          <a:xfrm>
            <a:off x="213360" y="4758889"/>
            <a:ext cx="6484143" cy="4508304"/>
          </a:xfrm>
          <a:prstGeom prst="rect">
            <a:avLst/>
          </a:prstGeom>
        </p:spPr>
        <p:txBody>
          <a:bodyPr spcFirstLastPara="1" wrap="square" lIns="92275" tIns="46125" rIns="92275" bIns="46125" anchor="t" anchorCtr="0">
            <a:noAutofit/>
          </a:bodyPr>
          <a:lstStyle/>
          <a:p>
            <a:pPr marL="0" indent="0"/>
            <a:r>
              <a:rPr lang="ja-JP" altLang="en-US" dirty="0" smtClean="0"/>
              <a:t>さて</a:t>
            </a:r>
            <a:r>
              <a:rPr lang="ja-JP" altLang="en-US" dirty="0"/>
              <a:t>次に、フェデレーテッドアクセスと呼ばれる方法です。ここで用語についてご説明したいと思います。</a:t>
            </a:r>
          </a:p>
          <a:p>
            <a:pPr marL="0" indent="0"/>
            <a:endParaRPr lang="ja-JP" altLang="en-US" dirty="0"/>
          </a:p>
          <a:p>
            <a:pPr marL="0" indent="0"/>
            <a:r>
              <a:rPr lang="ja-JP" altLang="en-US" dirty="0"/>
              <a:t>フェデレーテッドアクセスは広義にシングルサインオンと呼ばれることもあります。シングルサインオンとは複数のシステムやウェブサイトへのログインにひとつの信用情報を使用することを表す広義の言葉です</a:t>
            </a:r>
            <a:r>
              <a:rPr lang="ja-JP" altLang="en-US" dirty="0" smtClean="0"/>
              <a:t>。</a:t>
            </a:r>
            <a:endParaRPr lang="en-US" altLang="ja-JP" dirty="0" smtClean="0"/>
          </a:p>
          <a:p>
            <a:pPr marL="0" indent="0"/>
            <a:r>
              <a:rPr lang="ja-JP" altLang="en-US" dirty="0" smtClean="0"/>
              <a:t>フェデレーテッドアクセス</a:t>
            </a:r>
            <a:r>
              <a:rPr lang="ja-JP" altLang="en-US" dirty="0"/>
              <a:t>はこれからお話しする内容についてより適切な用語です。</a:t>
            </a:r>
          </a:p>
          <a:p>
            <a:pPr marL="0" indent="0"/>
            <a:endParaRPr lang="ja-JP" altLang="en-US" dirty="0"/>
          </a:p>
          <a:p>
            <a:pPr marL="0" indent="0"/>
            <a:r>
              <a:rPr lang="ja-JP" altLang="en-US" dirty="0"/>
              <a:t>フェデレーテッドアクセスはシングルサインオン形式で、ユーザが単一の信用情報で複数の企業のシステムやウェブサイトの認証を行える仕組みです</a:t>
            </a:r>
            <a:r>
              <a:rPr lang="ja-JP" altLang="en-US" dirty="0" smtClean="0"/>
              <a:t>。</a:t>
            </a:r>
            <a:endParaRPr lang="en-US" altLang="ja-JP" dirty="0" smtClean="0"/>
          </a:p>
          <a:p>
            <a:pPr marL="0" indent="0"/>
            <a:r>
              <a:rPr lang="ja-JP" altLang="en-US" dirty="0" smtClean="0"/>
              <a:t>例えば</a:t>
            </a:r>
            <a:r>
              <a:rPr lang="ja-JP" altLang="en-US" dirty="0"/>
              <a:t>、大学の信用情報</a:t>
            </a:r>
            <a:r>
              <a:rPr lang="en-US" altLang="ja-JP" dirty="0"/>
              <a:t>1</a:t>
            </a:r>
            <a:r>
              <a:rPr lang="ja-JP" altLang="en-US" dirty="0"/>
              <a:t>つで</a:t>
            </a:r>
            <a:r>
              <a:rPr lang="en-US" altLang="ja-JP" dirty="0"/>
              <a:t>SpringerLink</a:t>
            </a:r>
            <a:r>
              <a:rPr lang="ja-JP" altLang="en-US" dirty="0"/>
              <a:t>と</a:t>
            </a:r>
            <a:r>
              <a:rPr lang="en-US" altLang="ja-JP" dirty="0" smtClean="0"/>
              <a:t>Elsevier</a:t>
            </a:r>
            <a:r>
              <a:rPr lang="ja-JP" altLang="en-US" dirty="0" smtClean="0">
                <a:solidFill>
                  <a:srgbClr val="FF0000"/>
                </a:solidFill>
              </a:rPr>
              <a:t>の</a:t>
            </a:r>
            <a:r>
              <a:rPr lang="en-US" altLang="ja-JP" dirty="0" smtClean="0"/>
              <a:t> </a:t>
            </a:r>
            <a:r>
              <a:rPr lang="en-US" altLang="ja-JP" dirty="0"/>
              <a:t>ScienceDirect</a:t>
            </a:r>
            <a:r>
              <a:rPr lang="ja-JP" altLang="en-US" dirty="0"/>
              <a:t>、または</a:t>
            </a:r>
            <a:r>
              <a:rPr lang="en-US" altLang="ja-JP" dirty="0"/>
              <a:t>Wiley Online</a:t>
            </a:r>
            <a:r>
              <a:rPr lang="ja-JP" altLang="en-US" dirty="0"/>
              <a:t>や</a:t>
            </a:r>
            <a:r>
              <a:rPr lang="en-US" altLang="ja-JP" dirty="0"/>
              <a:t>Taylor &amp; Francis Online</a:t>
            </a:r>
            <a:r>
              <a:rPr lang="ja-JP" altLang="en-US" dirty="0"/>
              <a:t>などにログインできます</a:t>
            </a:r>
            <a:r>
              <a:rPr lang="ja-JP" altLang="en-US" dirty="0" smtClean="0"/>
              <a:t>。</a:t>
            </a:r>
            <a:endParaRPr lang="en-US" altLang="ja-JP" dirty="0" smtClean="0"/>
          </a:p>
          <a:p>
            <a:pPr marL="0" indent="0"/>
            <a:r>
              <a:rPr lang="ja-JP" altLang="en-US" dirty="0" smtClean="0"/>
              <a:t>つまり</a:t>
            </a:r>
            <a:r>
              <a:rPr lang="ja-JP" altLang="en-US" dirty="0"/>
              <a:t>大学側も複数の企業のシステムやウェブサイトの認証を</a:t>
            </a:r>
            <a:r>
              <a:rPr lang="en-US" altLang="ja-JP" dirty="0"/>
              <a:t>1</a:t>
            </a:r>
            <a:r>
              <a:rPr lang="ja-JP" altLang="en-US" dirty="0"/>
              <a:t>つの信用情報で行えるということです。この認証方式にはフェデレーテッドアクセスという用語が最適だと思います。</a:t>
            </a:r>
            <a:endParaRPr lang="en-US" altLang="ja-JP" dirty="0"/>
          </a:p>
          <a:p>
            <a:pPr marL="0" indent="0"/>
            <a:endParaRPr lang="en-US" altLang="ja-JP" dirty="0"/>
          </a:p>
          <a:p>
            <a:pPr marL="0" indent="0"/>
            <a:r>
              <a:rPr lang="ja-JP" altLang="en-US" dirty="0"/>
              <a:t>この方式を</a:t>
            </a:r>
            <a:r>
              <a:rPr lang="en-US" altLang="ja-JP" dirty="0"/>
              <a:t>Shibboleth</a:t>
            </a:r>
            <a:r>
              <a:rPr lang="ja-JP" altLang="en-US" dirty="0"/>
              <a:t>や</a:t>
            </a:r>
            <a:r>
              <a:rPr lang="en-US" altLang="ja-JP" dirty="0"/>
              <a:t>OpenAthens</a:t>
            </a:r>
            <a:r>
              <a:rPr lang="ja-JP" altLang="en-US" dirty="0"/>
              <a:t>と呼ぶ人もいます</a:t>
            </a:r>
            <a:r>
              <a:rPr lang="ja-JP" altLang="en-US" dirty="0" smtClean="0"/>
              <a:t>。</a:t>
            </a:r>
            <a:r>
              <a:rPr lang="en-US" altLang="ja-JP" dirty="0" smtClean="0"/>
              <a:t>(</a:t>
            </a:r>
            <a:r>
              <a:rPr lang="ja-JP" altLang="en-US" dirty="0" smtClean="0"/>
              <a:t>日本の場合は</a:t>
            </a:r>
            <a:r>
              <a:rPr lang="en-US" altLang="ja-JP" dirty="0" err="1" smtClean="0"/>
              <a:t>GakuNin</a:t>
            </a:r>
            <a:r>
              <a:rPr lang="ja-JP" altLang="en-US" dirty="0" smtClean="0"/>
              <a:t>もあり、シュプリンガー・ネイチャーは</a:t>
            </a:r>
            <a:r>
              <a:rPr lang="en-US" altLang="ja-JP" dirty="0" err="1" smtClean="0"/>
              <a:t>GakuNin</a:t>
            </a:r>
            <a:r>
              <a:rPr lang="ja-JP" altLang="en-US" dirty="0" err="1" smtClean="0"/>
              <a:t>にも</a:t>
            </a:r>
            <a:r>
              <a:rPr lang="ja-JP" altLang="en-US" dirty="0" smtClean="0"/>
              <a:t>対応しています）</a:t>
            </a:r>
            <a:endParaRPr lang="en-US" altLang="ja-JP" dirty="0" smtClean="0"/>
          </a:p>
          <a:p>
            <a:pPr marL="0" indent="0"/>
            <a:r>
              <a:rPr lang="en-US" altLang="ja-JP" dirty="0" smtClean="0"/>
              <a:t>Shibboleth</a:t>
            </a:r>
            <a:r>
              <a:rPr lang="ja-JP" altLang="en-US" dirty="0"/>
              <a:t>や</a:t>
            </a:r>
            <a:r>
              <a:rPr lang="en-US" altLang="ja-JP" dirty="0"/>
              <a:t>Athens</a:t>
            </a:r>
            <a:r>
              <a:rPr lang="ja-JP" altLang="en-US" dirty="0"/>
              <a:t>はフェデレーテッドアクセス方式を有効にするソフトウェアで、</a:t>
            </a:r>
            <a:r>
              <a:rPr lang="en-US" altLang="ja-JP" dirty="0" err="1"/>
              <a:t>OpenAthens</a:t>
            </a:r>
            <a:r>
              <a:rPr lang="ja-JP" altLang="en-US" dirty="0" smtClean="0"/>
              <a:t>は特定の国のものではない連合として</a:t>
            </a:r>
            <a:r>
              <a:rPr lang="ja-JP" altLang="en-US" dirty="0"/>
              <a:t>運営している組織でもあります</a:t>
            </a:r>
            <a:r>
              <a:rPr lang="ja-JP" altLang="en-US" dirty="0" smtClean="0"/>
              <a:t>。</a:t>
            </a:r>
            <a:endParaRPr lang="en-US" altLang="ja-JP" dirty="0" smtClean="0"/>
          </a:p>
          <a:p>
            <a:pPr marL="0" indent="0"/>
            <a:r>
              <a:rPr lang="ja-JP" altLang="en-US" dirty="0" smtClean="0"/>
              <a:t>少し</a:t>
            </a:r>
            <a:r>
              <a:rPr lang="ja-JP" altLang="en-US" dirty="0"/>
              <a:t>「フェデレーション」についてお話しします。</a:t>
            </a:r>
            <a:r>
              <a:rPr lang="ja-JP" altLang="en-US" dirty="0" smtClean="0"/>
              <a:t>この言葉は「フェデレーテッドアクセス」として非常</a:t>
            </a:r>
            <a:r>
              <a:rPr lang="ja-JP" altLang="en-US" dirty="0"/>
              <a:t>によく使用されています。実際、歴史的な理由についてはまったく知らないのですが</a:t>
            </a:r>
            <a:r>
              <a:rPr lang="ja-JP" altLang="en-US" dirty="0" smtClean="0"/>
              <a:t>、</a:t>
            </a:r>
            <a:endParaRPr lang="en-US" altLang="ja-JP" dirty="0" smtClean="0"/>
          </a:p>
          <a:p>
            <a:pPr marL="0" indent="0"/>
            <a:r>
              <a:rPr lang="ja-JP" altLang="en-US" dirty="0" smtClean="0"/>
              <a:t>出版社</a:t>
            </a:r>
            <a:r>
              <a:rPr lang="ja-JP" altLang="en-US" dirty="0"/>
              <a:t>のウェブサイトや会話の中でこの方式が</a:t>
            </a:r>
            <a:r>
              <a:rPr lang="en-US" altLang="ja-JP" dirty="0"/>
              <a:t>Shibboleth</a:t>
            </a:r>
            <a:r>
              <a:rPr lang="ja-JP" altLang="en-US" dirty="0"/>
              <a:t>や</a:t>
            </a:r>
            <a:r>
              <a:rPr lang="en-US" altLang="ja-JP" dirty="0"/>
              <a:t>OpenAthens</a:t>
            </a:r>
            <a:r>
              <a:rPr lang="ja-JP" altLang="en-US" dirty="0"/>
              <a:t>として呼ばれているのをよく目にするかと思います。</a:t>
            </a:r>
          </a:p>
          <a:p>
            <a:pPr marL="0" indent="0"/>
            <a:endParaRPr lang="ja-JP" altLang="en-US" dirty="0"/>
          </a:p>
          <a:p>
            <a:pPr marL="0" indent="0"/>
            <a:r>
              <a:rPr lang="en-US" altLang="ja-JP" dirty="0" smtClean="0"/>
              <a:t>SAML</a:t>
            </a:r>
            <a:r>
              <a:rPr lang="ja-JP" altLang="en-US" dirty="0"/>
              <a:t>ベースの認証、これは専門用語</a:t>
            </a:r>
            <a:r>
              <a:rPr lang="ja-JP" altLang="en-US" dirty="0" smtClean="0"/>
              <a:t>で、</a:t>
            </a:r>
            <a:r>
              <a:rPr lang="ja-JP" altLang="en-US" dirty="0"/>
              <a:t>フェデレーテッドアクセスのこと</a:t>
            </a:r>
            <a:r>
              <a:rPr lang="ja-JP" altLang="en-US" dirty="0" smtClean="0"/>
              <a:t>です</a:t>
            </a:r>
            <a:r>
              <a:rPr lang="ja-JP" altLang="en-US" dirty="0" smtClean="0">
                <a:solidFill>
                  <a:srgbClr val="FF0000"/>
                </a:solidFill>
              </a:rPr>
              <a:t>が、</a:t>
            </a:r>
            <a:r>
              <a:rPr lang="ja-JP" altLang="en-US" dirty="0" smtClean="0"/>
              <a:t>ユーザ</a:t>
            </a:r>
            <a:r>
              <a:rPr lang="ja-JP" altLang="en-US" dirty="0"/>
              <a:t>認証時にシュプリンガー・ネイチャーのシステムから皆さんのシステム</a:t>
            </a:r>
            <a:r>
              <a:rPr lang="ja-JP" altLang="en-US" dirty="0" smtClean="0"/>
              <a:t>、利用者を</a:t>
            </a:r>
            <a:r>
              <a:rPr lang="ja-JP" altLang="en-US" dirty="0"/>
              <a:t>認証する機関システムの所有者に送信したメッセージが</a:t>
            </a:r>
            <a:r>
              <a:rPr lang="en-US" altLang="ja-JP" dirty="0"/>
              <a:t>Secure Assertion Markup Language</a:t>
            </a:r>
            <a:r>
              <a:rPr lang="ja-JP" altLang="en-US" dirty="0"/>
              <a:t>という言語で書かれており、これが</a:t>
            </a:r>
            <a:r>
              <a:rPr lang="en-US" altLang="ja-JP" dirty="0"/>
              <a:t>SAML</a:t>
            </a:r>
            <a:r>
              <a:rPr lang="ja-JP" altLang="en-US" dirty="0"/>
              <a:t>の部分を表しています。</a:t>
            </a:r>
          </a:p>
          <a:p>
            <a:pPr marL="0" indent="0"/>
            <a:endParaRPr lang="ja-JP" altLang="en-US" dirty="0"/>
          </a:p>
          <a:p>
            <a:pPr marL="0" indent="0"/>
            <a:r>
              <a:rPr lang="ja-JP" altLang="en-US" dirty="0"/>
              <a:t>フェデレーションとはしばしば国</a:t>
            </a:r>
            <a:r>
              <a:rPr lang="ja-JP" altLang="en-US" dirty="0" smtClean="0"/>
              <a:t>レベルでの</a:t>
            </a:r>
            <a:r>
              <a:rPr lang="ja-JP" altLang="en-US" dirty="0"/>
              <a:t>組織が集まった</a:t>
            </a:r>
            <a:r>
              <a:rPr lang="ja-JP" altLang="en-US" dirty="0" smtClean="0"/>
              <a:t>もの（連合、連盟など）とされますが、この方法が機能</a:t>
            </a:r>
            <a:r>
              <a:rPr lang="ja-JP" altLang="en-US" dirty="0"/>
              <a:t>するためには、出版社と機関の間でデータ、特にメタデータのやりとりが必要となります</a:t>
            </a:r>
            <a:r>
              <a:rPr lang="ja-JP" altLang="en-US" dirty="0" smtClean="0"/>
              <a:t>。</a:t>
            </a:r>
            <a:endParaRPr lang="en-US" altLang="ja-JP" dirty="0" smtClean="0"/>
          </a:p>
          <a:p>
            <a:pPr marL="0" indent="0"/>
            <a:r>
              <a:rPr lang="ja-JP" altLang="en-US" dirty="0" smtClean="0"/>
              <a:t>メタデータのやりとりをすることで、出版社と機関の</a:t>
            </a:r>
            <a:r>
              <a:rPr lang="ja-JP" altLang="en-US" dirty="0"/>
              <a:t>システム同士が認証方式を機能させるため</a:t>
            </a:r>
            <a:r>
              <a:rPr lang="ja-JP" altLang="en-US" dirty="0" smtClean="0"/>
              <a:t>のやりとりができる</a:t>
            </a:r>
            <a:r>
              <a:rPr lang="ja-JP" altLang="en-US" dirty="0"/>
              <a:t>ようになります</a:t>
            </a:r>
            <a:r>
              <a:rPr lang="ja-JP" altLang="en-US" dirty="0" smtClean="0"/>
              <a:t>。</a:t>
            </a:r>
            <a:endParaRPr lang="en-US" altLang="ja-JP" dirty="0" smtClean="0"/>
          </a:p>
          <a:p>
            <a:pPr marL="0" indent="0"/>
            <a:r>
              <a:rPr lang="ja-JP" altLang="en-US" dirty="0" smtClean="0"/>
              <a:t>データ</a:t>
            </a:r>
            <a:r>
              <a:rPr lang="ja-JP" altLang="en-US" dirty="0"/>
              <a:t>の交換を促進する目的で国レベルの組織</a:t>
            </a:r>
            <a:r>
              <a:rPr lang="ja-JP" altLang="en-US" dirty="0" smtClean="0"/>
              <a:t>、いわゆる「</a:t>
            </a:r>
            <a:r>
              <a:rPr lang="ja-JP" altLang="en-US" dirty="0"/>
              <a:t>フェデレーション」が形成され、それによって各出版社と大学や企業は</a:t>
            </a:r>
            <a:r>
              <a:rPr lang="en-US" altLang="ja-JP" dirty="0"/>
              <a:t>1</a:t>
            </a:r>
            <a:r>
              <a:rPr lang="ja-JP" altLang="en-US" dirty="0"/>
              <a:t>対</a:t>
            </a:r>
            <a:r>
              <a:rPr lang="en-US" altLang="ja-JP" dirty="0"/>
              <a:t>1</a:t>
            </a:r>
            <a:r>
              <a:rPr lang="ja-JP" altLang="en-US" dirty="0"/>
              <a:t>でデータの交換をする必要がなくなります</a:t>
            </a:r>
            <a:r>
              <a:rPr lang="ja-JP" altLang="en-US" dirty="0" smtClean="0"/>
              <a:t>。</a:t>
            </a:r>
            <a:endParaRPr lang="en-US" altLang="ja-JP" dirty="0" smtClean="0"/>
          </a:p>
          <a:p>
            <a:pPr marL="0" indent="0"/>
            <a:r>
              <a:rPr lang="ja-JP" altLang="en-US" dirty="0" smtClean="0"/>
              <a:t>ここ</a:t>
            </a:r>
            <a:r>
              <a:rPr lang="ja-JP" altLang="en-US" dirty="0"/>
              <a:t>で企業というのは、フェデレーションに参加</a:t>
            </a:r>
            <a:r>
              <a:rPr lang="ja-JP" altLang="en-US" dirty="0" smtClean="0"/>
              <a:t>し一員となっている学術</a:t>
            </a:r>
            <a:r>
              <a:rPr lang="ja-JP" altLang="en-US" dirty="0"/>
              <a:t>機関である場合が多いです。</a:t>
            </a:r>
          </a:p>
          <a:p>
            <a:pPr marL="0" indent="0"/>
            <a:endParaRPr lang="ja-JP" altLang="en-US" dirty="0"/>
          </a:p>
          <a:p>
            <a:pPr marL="0" indent="0"/>
            <a:r>
              <a:rPr lang="ja-JP" altLang="en-US" dirty="0"/>
              <a:t>国際的なフェデレーションである</a:t>
            </a:r>
            <a:r>
              <a:rPr lang="en-US" altLang="ja-JP" dirty="0"/>
              <a:t>EduGAIN</a:t>
            </a:r>
            <a:r>
              <a:rPr lang="ja-JP" altLang="en-US" dirty="0"/>
              <a:t>と呼ばれる広域グループがあります</a:t>
            </a:r>
            <a:r>
              <a:rPr lang="ja-JP" altLang="en-US" dirty="0" smtClean="0"/>
              <a:t>。</a:t>
            </a:r>
            <a:r>
              <a:rPr lang="en-US" altLang="ja-JP" dirty="0" smtClean="0">
                <a:hlinkClick r:id="rId3"/>
              </a:rPr>
              <a:t>https://www.gakunin.jp/join/eduGAIN</a:t>
            </a:r>
            <a:endParaRPr lang="en-US" altLang="ja-JP" dirty="0" smtClean="0"/>
          </a:p>
          <a:p>
            <a:pPr marL="0" indent="0"/>
            <a:r>
              <a:rPr lang="ja-JP" altLang="en-US" dirty="0" smtClean="0"/>
              <a:t>シュプリンガー</a:t>
            </a:r>
            <a:r>
              <a:rPr lang="ja-JP" altLang="en-US" dirty="0"/>
              <a:t>・ネイチャーは多くの国レベルのフェデレーションの会員となっていますが、</a:t>
            </a:r>
            <a:r>
              <a:rPr lang="en-US" altLang="ja-JP" dirty="0"/>
              <a:t>EduGAIN</a:t>
            </a:r>
            <a:r>
              <a:rPr lang="ja-JP" altLang="en-US" dirty="0"/>
              <a:t>にもメタデータを送付しており、また</a:t>
            </a:r>
            <a:r>
              <a:rPr lang="en-US" altLang="ja-JP" dirty="0"/>
              <a:t>EduGAIN</a:t>
            </a:r>
            <a:r>
              <a:rPr lang="ja-JP" altLang="en-US" dirty="0"/>
              <a:t>のメタデータも入手しています</a:t>
            </a:r>
            <a:r>
              <a:rPr lang="ja-JP" altLang="en-US" dirty="0" smtClean="0"/>
              <a:t>。</a:t>
            </a:r>
            <a:endParaRPr lang="en-US" altLang="ja-JP" dirty="0" smtClean="0"/>
          </a:p>
          <a:p>
            <a:pPr marL="0" indent="0"/>
            <a:r>
              <a:rPr lang="ja-JP" altLang="en-US" dirty="0" smtClean="0"/>
              <a:t>皆さん</a:t>
            </a:r>
            <a:r>
              <a:rPr lang="ja-JP" altLang="en-US" dirty="0"/>
              <a:t>の機関がいずれかのフェデレーションの会員となっていて、メタデータを</a:t>
            </a:r>
            <a:r>
              <a:rPr lang="en-US" altLang="ja-JP" dirty="0"/>
              <a:t>EduGAIN</a:t>
            </a:r>
            <a:r>
              <a:rPr lang="ja-JP" altLang="en-US" dirty="0"/>
              <a:t>に送っている場合は</a:t>
            </a:r>
            <a:r>
              <a:rPr lang="ja-JP" altLang="en-US" dirty="0" smtClean="0"/>
              <a:t>、</a:t>
            </a:r>
            <a:endParaRPr lang="en-US" altLang="ja-JP" dirty="0" smtClean="0"/>
          </a:p>
          <a:p>
            <a:pPr marL="0" indent="0"/>
            <a:r>
              <a:rPr lang="ja-JP" altLang="en-US" dirty="0" smtClean="0"/>
              <a:t>シュプリンガー</a:t>
            </a:r>
            <a:r>
              <a:rPr lang="ja-JP" altLang="en-US" dirty="0"/>
              <a:t>・ネイチャーの</a:t>
            </a:r>
            <a:r>
              <a:rPr lang="ja-JP" altLang="en-US" dirty="0" smtClean="0"/>
              <a:t>システムもお客様の情報を入手する</a:t>
            </a:r>
            <a:r>
              <a:rPr lang="ja-JP" altLang="en-US" dirty="0"/>
              <a:t>ことが</a:t>
            </a:r>
            <a:r>
              <a:rPr lang="ja-JP" altLang="en-US" dirty="0" smtClean="0"/>
              <a:t>できます。</a:t>
            </a:r>
            <a:endParaRPr lang="en-US" altLang="ja-JP" dirty="0" smtClean="0"/>
          </a:p>
          <a:p>
            <a:pPr marL="0" indent="0"/>
            <a:r>
              <a:rPr lang="ja-JP" altLang="en-US" dirty="0" smtClean="0"/>
              <a:t>皆さん</a:t>
            </a:r>
            <a:r>
              <a:rPr lang="ja-JP" altLang="en-US" dirty="0"/>
              <a:t>が所属しているフェデレーション</a:t>
            </a:r>
            <a:r>
              <a:rPr lang="ja-JP" altLang="en-US" dirty="0" smtClean="0"/>
              <a:t>からシュプリンガー・ネイチャーの</a:t>
            </a:r>
            <a:r>
              <a:rPr lang="ja-JP" altLang="en-US" dirty="0"/>
              <a:t>メタデータを皆さんのシステムに読み込めるのであれば、</a:t>
            </a:r>
            <a:r>
              <a:rPr lang="ja-JP" altLang="en-US" dirty="0" smtClean="0"/>
              <a:t>この方法を</a:t>
            </a:r>
            <a:r>
              <a:rPr lang="ja-JP" altLang="en-US" dirty="0"/>
              <a:t>有効に</a:t>
            </a:r>
            <a:r>
              <a:rPr lang="ja-JP" altLang="en-US" dirty="0" smtClean="0"/>
              <a:t>する情報交換</a:t>
            </a:r>
            <a:r>
              <a:rPr lang="ja-JP" altLang="en-US" dirty="0"/>
              <a:t>はすでに行われているのです。</a:t>
            </a:r>
          </a:p>
          <a:p>
            <a:pPr marL="0" indent="0"/>
            <a:endParaRPr lang="ja-JP" altLang="en-US" dirty="0"/>
          </a:p>
          <a:p>
            <a:pPr marL="0" indent="0"/>
            <a:endParaRPr lang="ja-JP" altLang="en-US" dirty="0"/>
          </a:p>
        </p:txBody>
      </p:sp>
      <p:sp>
        <p:nvSpPr>
          <p:cNvPr id="615" name="Google Shape;615;g7f959311ca_0_107: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48734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7f959311ca_0_97: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フェデレーテッドアクセス</a:t>
            </a:r>
            <a:r>
              <a:rPr lang="ja-JP" altLang="en-US" dirty="0" smtClean="0"/>
              <a:t>の手順は実際少々長いです。</a:t>
            </a:r>
            <a:endParaRPr lang="en-US" altLang="ja-JP" dirty="0" smtClean="0"/>
          </a:p>
          <a:p>
            <a:pPr marL="0" indent="0"/>
            <a:r>
              <a:rPr lang="ja-JP" altLang="en-US" dirty="0" smtClean="0"/>
              <a:t>利用者は</a:t>
            </a:r>
            <a:r>
              <a:rPr lang="ja-JP" altLang="en-US" dirty="0"/>
              <a:t>コンテンツを見つけ</a:t>
            </a:r>
            <a:r>
              <a:rPr lang="ja-JP" altLang="en-US" dirty="0" smtClean="0"/>
              <a:t>、文献を</a:t>
            </a:r>
            <a:r>
              <a:rPr lang="ja-JP" altLang="en-US" dirty="0"/>
              <a:t>読み進むにつれて、</a:t>
            </a:r>
            <a:r>
              <a:rPr lang="ja-JP" altLang="en-US" dirty="0" smtClean="0"/>
              <a:t>ペイウォール（フルテキストを閲覧するのに支払を要求される画面）に</a:t>
            </a:r>
            <a:r>
              <a:rPr lang="ja-JP" altLang="en-US" dirty="0"/>
              <a:t>遭遇します</a:t>
            </a:r>
            <a:r>
              <a:rPr lang="ja-JP" altLang="en-US" dirty="0" smtClean="0"/>
              <a:t>。</a:t>
            </a:r>
            <a:endParaRPr lang="en-US" altLang="ja-JP" dirty="0" smtClean="0"/>
          </a:p>
          <a:p>
            <a:pPr marL="0" indent="0"/>
            <a:r>
              <a:rPr lang="ja-JP" altLang="en-US" dirty="0" smtClean="0"/>
              <a:t>ここからフェデレーテッドアクセスがスタートします。</a:t>
            </a:r>
            <a:endParaRPr lang="en-US" altLang="ja-JP" dirty="0" smtClean="0"/>
          </a:p>
          <a:p>
            <a:pPr marL="0" indent="0"/>
            <a:r>
              <a:rPr lang="ja-JP" altLang="en-US" dirty="0" smtClean="0"/>
              <a:t>まず</a:t>
            </a:r>
            <a:r>
              <a:rPr lang="ja-JP" altLang="en-US" dirty="0"/>
              <a:t>自分が所属する機関を</a:t>
            </a:r>
            <a:r>
              <a:rPr lang="ja-JP" altLang="en-US" dirty="0" smtClean="0"/>
              <a:t>探し、検索すると所属</a:t>
            </a:r>
            <a:r>
              <a:rPr lang="ja-JP" altLang="en-US" dirty="0"/>
              <a:t>機関のログイン画面へと導かれます</a:t>
            </a:r>
            <a:r>
              <a:rPr lang="ja-JP" altLang="en-US" dirty="0" smtClean="0"/>
              <a:t>。シュプリンガー・ネイチャーは</a:t>
            </a:r>
            <a:r>
              <a:rPr lang="ja-JP" altLang="en-US" dirty="0"/>
              <a:t>、「このユーザがログインを試みています。確認してください</a:t>
            </a:r>
            <a:r>
              <a:rPr lang="ja-JP" altLang="en-US" dirty="0" smtClean="0"/>
              <a:t>。機関に所属している利用者ですか？」</a:t>
            </a:r>
            <a:endParaRPr lang="en-US" altLang="ja-JP" dirty="0" smtClean="0"/>
          </a:p>
          <a:p>
            <a:pPr marL="0" indent="0"/>
            <a:r>
              <a:rPr lang="ja-JP" altLang="en-US" dirty="0" smtClean="0"/>
              <a:t>と</a:t>
            </a:r>
            <a:r>
              <a:rPr lang="ja-JP" altLang="en-US" dirty="0"/>
              <a:t>いう</a:t>
            </a:r>
            <a:r>
              <a:rPr lang="en-US" altLang="ja-JP" dirty="0"/>
              <a:t>SAML</a:t>
            </a:r>
            <a:r>
              <a:rPr lang="ja-JP" altLang="en-US" dirty="0"/>
              <a:t>ベースのメッセージを当該機関に送ります。ここ</a:t>
            </a:r>
            <a:r>
              <a:rPr lang="ja-JP" altLang="en-US" dirty="0" smtClean="0"/>
              <a:t>で利用者が</a:t>
            </a:r>
            <a:r>
              <a:rPr lang="ja-JP" altLang="en-US" dirty="0"/>
              <a:t>信用</a:t>
            </a:r>
            <a:r>
              <a:rPr lang="ja-JP" altLang="en-US" dirty="0" smtClean="0"/>
              <a:t>情報（ここではユーザー名とパスワード）を</a:t>
            </a:r>
            <a:r>
              <a:rPr lang="ja-JP" altLang="en-US" dirty="0"/>
              <a:t>入力すると、当該機関の</a:t>
            </a:r>
            <a:r>
              <a:rPr lang="en-US" altLang="ja-JP" dirty="0"/>
              <a:t>ID</a:t>
            </a:r>
            <a:r>
              <a:rPr lang="ja-JP" altLang="en-US" dirty="0"/>
              <a:t>プロバイダーから「はい、このユーザは当機関</a:t>
            </a:r>
            <a:r>
              <a:rPr lang="ja-JP" altLang="en-US" dirty="0" smtClean="0"/>
              <a:t>の利用者（メンバー）です</a:t>
            </a:r>
            <a:r>
              <a:rPr lang="ja-JP" altLang="en-US" dirty="0"/>
              <a:t>。認証して購読アクセスを許可してください</a:t>
            </a:r>
            <a:r>
              <a:rPr lang="ja-JP" altLang="en-US" dirty="0" smtClean="0"/>
              <a:t>」</a:t>
            </a:r>
            <a:endParaRPr lang="en-US" altLang="ja-JP" dirty="0" smtClean="0"/>
          </a:p>
          <a:p>
            <a:pPr marL="0" indent="0"/>
            <a:r>
              <a:rPr lang="ja-JP" altLang="en-US" dirty="0" smtClean="0"/>
              <a:t>という</a:t>
            </a:r>
            <a:r>
              <a:rPr lang="en-US" altLang="ja-JP" dirty="0" smtClean="0"/>
              <a:t>SAML</a:t>
            </a:r>
            <a:r>
              <a:rPr lang="ja-JP" altLang="en-US" dirty="0" smtClean="0"/>
              <a:t>ベース</a:t>
            </a:r>
            <a:r>
              <a:rPr lang="ja-JP" altLang="en-US" dirty="0"/>
              <a:t>のメッセージを受け取ります。</a:t>
            </a:r>
            <a:r>
              <a:rPr lang="ja-JP" altLang="en-US" dirty="0" smtClean="0"/>
              <a:t>その後、利用者は希望のコンテンツにアクセス</a:t>
            </a:r>
            <a:r>
              <a:rPr lang="ja-JP" altLang="en-US" dirty="0"/>
              <a:t>できるようになります。</a:t>
            </a:r>
          </a:p>
          <a:p>
            <a:pPr marL="0" indent="0"/>
            <a:endParaRPr lang="ja-JP" altLang="en-US" dirty="0"/>
          </a:p>
          <a:p>
            <a:pPr marL="0" indent="0"/>
            <a:r>
              <a:rPr lang="ja-JP" altLang="en-US" dirty="0"/>
              <a:t>私たちは</a:t>
            </a:r>
            <a:r>
              <a:rPr lang="ja-JP" altLang="en-US" dirty="0" smtClean="0"/>
              <a:t>このフェデレーテッドアクセスをより</a:t>
            </a:r>
            <a:r>
              <a:rPr lang="ja-JP" altLang="en-US" dirty="0"/>
              <a:t>良いものにしようと努力を続けています。これについて手短にお話ししますが、これは出版社のサイトにおける標準的</a:t>
            </a:r>
            <a:r>
              <a:rPr lang="ja-JP" altLang="en-US" dirty="0" smtClean="0"/>
              <a:t>なサービスです。</a:t>
            </a:r>
            <a:endParaRPr lang="ja-JP" altLang="en-US" dirty="0"/>
          </a:p>
        </p:txBody>
      </p:sp>
      <p:sp>
        <p:nvSpPr>
          <p:cNvPr id="621" name="Google Shape;621;g7f959311ca_0_97: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81806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Google Shape;636;g7f959311ca_0_136: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smtClean="0"/>
              <a:t>フェデレーテッドアクセスの長所</a:t>
            </a:r>
            <a:r>
              <a:rPr lang="ja-JP" altLang="en-US" dirty="0"/>
              <a:t>と</a:t>
            </a:r>
            <a:r>
              <a:rPr lang="ja-JP" altLang="en-US" dirty="0" smtClean="0"/>
              <a:t>短所についてですが、長所</a:t>
            </a:r>
            <a:r>
              <a:rPr lang="ja-JP" altLang="en-US" dirty="0"/>
              <a:t>は出版社に幅広くサポートされていることです</a:t>
            </a:r>
            <a:r>
              <a:rPr lang="ja-JP" altLang="en-US" dirty="0" smtClean="0"/>
              <a:t>。ユーザーの利用体験（使い勝手など）も改善</a:t>
            </a:r>
            <a:r>
              <a:rPr lang="ja-JP" altLang="en-US" dirty="0"/>
              <a:t>されつつあります</a:t>
            </a:r>
            <a:r>
              <a:rPr lang="ja-JP" altLang="en-US" dirty="0" smtClean="0"/>
              <a:t>。</a:t>
            </a:r>
            <a:endParaRPr lang="ja-JP" altLang="en-US" dirty="0"/>
          </a:p>
          <a:p>
            <a:pPr marL="0" indent="0"/>
            <a:r>
              <a:rPr lang="ja-JP" altLang="en-US" dirty="0"/>
              <a:t>短所は多くの出版社サイトで現在</a:t>
            </a:r>
            <a:r>
              <a:rPr lang="ja-JP" altLang="en-US" dirty="0" smtClean="0"/>
              <a:t>の手順が</a:t>
            </a:r>
            <a:r>
              <a:rPr lang="ja-JP" altLang="en-US" dirty="0"/>
              <a:t>面倒であることです。ただし場合によっては、</a:t>
            </a:r>
            <a:r>
              <a:rPr lang="en-US" altLang="ja-JP" dirty="0"/>
              <a:t>VPN</a:t>
            </a:r>
            <a:r>
              <a:rPr lang="ja-JP" altLang="en-US" dirty="0"/>
              <a:t>やプロキシよりも良い場合があります</a:t>
            </a:r>
            <a:r>
              <a:rPr lang="ja-JP" altLang="en-US" dirty="0" smtClean="0"/>
              <a:t>。</a:t>
            </a:r>
            <a:endParaRPr lang="en-US" altLang="ja-JP" dirty="0" smtClean="0"/>
          </a:p>
          <a:p>
            <a:pPr marL="0" indent="0"/>
            <a:r>
              <a:rPr lang="ja-JP" altLang="en-US" dirty="0" smtClean="0"/>
              <a:t>それは利用者が文献までたどり着く過程で、ディスカバリーやアクセスのフローが組み込まれて</a:t>
            </a:r>
            <a:r>
              <a:rPr lang="ja-JP" altLang="en-US" dirty="0"/>
              <a:t>いるため</a:t>
            </a:r>
            <a:r>
              <a:rPr lang="ja-JP" altLang="en-US" dirty="0" smtClean="0"/>
              <a:t>、認証までのルートがわかりやすい点です。</a:t>
            </a:r>
            <a:endParaRPr lang="en-US" altLang="ja-JP" dirty="0" smtClean="0"/>
          </a:p>
          <a:p>
            <a:pPr marL="0" indent="0"/>
            <a:r>
              <a:rPr lang="ja-JP" altLang="en-US" dirty="0" smtClean="0"/>
              <a:t>（意訳： </a:t>
            </a:r>
            <a:r>
              <a:rPr lang="en-US" altLang="ja-JP" dirty="0" smtClean="0"/>
              <a:t>VPN</a:t>
            </a:r>
            <a:r>
              <a:rPr lang="ja-JP" altLang="en-US" dirty="0" smtClean="0"/>
              <a:t>やプロキシだと、新たなウェブサイトや情報にアクセスする必要があり、アクセスまでのフローが中断されがちだが、フェデレーテッドアクセスであれば、インストラクションに従ってフルテキストまでたどり着くことが出来る）　</a:t>
            </a:r>
            <a:endParaRPr lang="en-US" altLang="ja-JP" dirty="0" smtClean="0"/>
          </a:p>
          <a:p>
            <a:pPr marL="0" indent="0"/>
            <a:r>
              <a:rPr lang="ja-JP" altLang="en-US" dirty="0" smtClean="0"/>
              <a:t>利用者は</a:t>
            </a:r>
            <a:r>
              <a:rPr lang="ja-JP" altLang="en-US" dirty="0"/>
              <a:t>プロキシや</a:t>
            </a:r>
            <a:r>
              <a:rPr lang="en-US" altLang="ja-JP" dirty="0"/>
              <a:t>VPN</a:t>
            </a:r>
            <a:r>
              <a:rPr lang="ja-JP" altLang="en-US" dirty="0"/>
              <a:t>で認証を行いたいとは</a:t>
            </a:r>
            <a:r>
              <a:rPr lang="ja-JP" altLang="en-US" dirty="0" smtClean="0"/>
              <a:t>思わないのです</a:t>
            </a:r>
            <a:r>
              <a:rPr lang="ja-JP" altLang="en-US" dirty="0"/>
              <a:t>。</a:t>
            </a:r>
          </a:p>
          <a:p>
            <a:pPr marL="0" indent="0"/>
            <a:endParaRPr lang="ja-JP" altLang="en-US" dirty="0"/>
          </a:p>
          <a:p>
            <a:pPr marL="0" indent="0"/>
            <a:r>
              <a:rPr lang="ja-JP" altLang="en-US" dirty="0"/>
              <a:t>設定は専門的で難しく</a:t>
            </a:r>
            <a:r>
              <a:rPr lang="ja-JP" altLang="en-US" dirty="0" smtClean="0"/>
              <a:t>、</a:t>
            </a:r>
            <a:r>
              <a:rPr lang="en-US" altLang="ja-JP" dirty="0" smtClean="0"/>
              <a:t>IT</a:t>
            </a:r>
            <a:r>
              <a:rPr lang="ja-JP" altLang="en-US" dirty="0"/>
              <a:t>部門の助けが必要となるかもしれませんが、必ずしもそうとは限りません</a:t>
            </a:r>
            <a:r>
              <a:rPr lang="ja-JP" altLang="en-US" dirty="0" smtClean="0"/>
              <a:t>。</a:t>
            </a:r>
            <a:endParaRPr lang="en-US" altLang="ja-JP" dirty="0" smtClean="0"/>
          </a:p>
          <a:p>
            <a:pPr marL="0" indent="0"/>
            <a:r>
              <a:rPr lang="ja-JP" altLang="en-US" dirty="0" smtClean="0"/>
              <a:t>いずれ</a:t>
            </a:r>
            <a:r>
              <a:rPr lang="ja-JP" altLang="en-US" dirty="0"/>
              <a:t>かのフェデレーションを介してすでにメタデータを交換している場合には</a:t>
            </a:r>
            <a:r>
              <a:rPr lang="ja-JP" altLang="en-US" dirty="0" smtClean="0"/>
              <a:t>、シュプリンガー・ネイチャーに「この</a:t>
            </a:r>
            <a:r>
              <a:rPr lang="en-US" altLang="ja-JP" dirty="0" smtClean="0"/>
              <a:t>Entity ID</a:t>
            </a:r>
            <a:r>
              <a:rPr lang="ja-JP" altLang="en-US" dirty="0" smtClean="0"/>
              <a:t>を</a:t>
            </a:r>
            <a:r>
              <a:rPr lang="ja-JP" altLang="en-US" dirty="0"/>
              <a:t>有効にしてください」とご連絡いただければ、皆さんの</a:t>
            </a:r>
            <a:r>
              <a:rPr lang="en-US" altLang="ja-JP" dirty="0"/>
              <a:t>ID</a:t>
            </a:r>
            <a:r>
              <a:rPr lang="ja-JP" altLang="en-US" dirty="0"/>
              <a:t>プロバイダーを表す識別子がわかり、こちらで簡単に設定を行うことができます。</a:t>
            </a:r>
          </a:p>
          <a:p>
            <a:pPr marL="0" indent="0"/>
            <a:endParaRPr lang="ja-JP" altLang="en-US" dirty="0"/>
          </a:p>
          <a:p>
            <a:pPr marL="0" indent="0"/>
            <a:r>
              <a:rPr lang="ja-JP" altLang="en-US" dirty="0"/>
              <a:t>一方で</a:t>
            </a:r>
            <a:r>
              <a:rPr lang="ja-JP" altLang="en-US" dirty="0" smtClean="0"/>
              <a:t>、短所としては、誰</a:t>
            </a:r>
            <a:r>
              <a:rPr lang="ja-JP" altLang="en-US" dirty="0"/>
              <a:t>かが信用情報を入手し、</a:t>
            </a:r>
            <a:r>
              <a:rPr lang="ja-JP" altLang="en-US" dirty="0" smtClean="0"/>
              <a:t>この方法を</a:t>
            </a:r>
            <a:r>
              <a:rPr lang="ja-JP" altLang="en-US" dirty="0"/>
              <a:t>使ってログインしようとする場合、不正使用の原因となる可能性があります。</a:t>
            </a:r>
          </a:p>
          <a:p>
            <a:pPr marL="0" indent="0"/>
            <a:endParaRPr lang="ja-JP" altLang="en-US" dirty="0"/>
          </a:p>
          <a:p>
            <a:pPr marL="0" indent="0"/>
            <a:r>
              <a:rPr lang="ja-JP" altLang="en-US" dirty="0" smtClean="0"/>
              <a:t>フェデレーテッドアクセスには利用者のプライバシー</a:t>
            </a:r>
            <a:r>
              <a:rPr lang="ja-JP" altLang="en-US" dirty="0"/>
              <a:t>に関する懸念もあります</a:t>
            </a:r>
            <a:r>
              <a:rPr lang="ja-JP" altLang="en-US" dirty="0" smtClean="0"/>
              <a:t>。お客様の</a:t>
            </a:r>
            <a:r>
              <a:rPr lang="en-US" altLang="ja-JP" dirty="0"/>
              <a:t>ID</a:t>
            </a:r>
            <a:r>
              <a:rPr lang="ja-JP" altLang="en-US" dirty="0"/>
              <a:t>プロバイダーを</a:t>
            </a:r>
            <a:r>
              <a:rPr lang="ja-JP" altLang="en-US" dirty="0" smtClean="0"/>
              <a:t>介してシュプリンガー・ネイチャーに</a:t>
            </a:r>
            <a:r>
              <a:rPr lang="ja-JP" altLang="en-US" dirty="0"/>
              <a:t>返送するメッセージに詳細な個人情報を含めることができるからです</a:t>
            </a:r>
            <a:r>
              <a:rPr lang="ja-JP" altLang="en-US" dirty="0" smtClean="0"/>
              <a:t>。</a:t>
            </a:r>
            <a:endParaRPr lang="en-US" altLang="ja-JP" dirty="0" smtClean="0"/>
          </a:p>
          <a:p>
            <a:pPr marL="0" indent="0"/>
            <a:r>
              <a:rPr lang="ja-JP" altLang="en-US" dirty="0" smtClean="0"/>
              <a:t>この詳しい情報</a:t>
            </a:r>
            <a:r>
              <a:rPr lang="ja-JP" altLang="en-US" dirty="0"/>
              <a:t>を返送するかどうか</a:t>
            </a:r>
            <a:r>
              <a:rPr lang="ja-JP" altLang="en-US" dirty="0" smtClean="0"/>
              <a:t>はお客様側</a:t>
            </a:r>
            <a:r>
              <a:rPr lang="ja-JP" altLang="en-US" dirty="0"/>
              <a:t>で制御できます</a:t>
            </a:r>
            <a:r>
              <a:rPr lang="ja-JP" altLang="en-US" dirty="0" smtClean="0"/>
              <a:t>。シュプリンガー・ネイチャーから詳細</a:t>
            </a:r>
            <a:r>
              <a:rPr lang="ja-JP" altLang="en-US" dirty="0"/>
              <a:t>情報を要求することはありませんし、送付されてきた場合はこちら側で破棄します</a:t>
            </a:r>
            <a:r>
              <a:rPr lang="ja-JP" altLang="en-US" dirty="0" smtClean="0"/>
              <a:t>。</a:t>
            </a:r>
            <a:endParaRPr lang="en-US" altLang="ja-JP" dirty="0" smtClean="0"/>
          </a:p>
          <a:p>
            <a:pPr marL="0" indent="0"/>
            <a:r>
              <a:rPr lang="ja-JP" altLang="en-US" dirty="0" smtClean="0"/>
              <a:t>現時点</a:t>
            </a:r>
            <a:r>
              <a:rPr lang="ja-JP" altLang="en-US" dirty="0"/>
              <a:t>ではフェデレーテッドアクセスは機関の認証のみに使用しています。</a:t>
            </a:r>
          </a:p>
        </p:txBody>
      </p:sp>
      <p:sp>
        <p:nvSpPr>
          <p:cNvPr id="637" name="Google Shape;637;g7f959311ca_0_136: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35970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g7f959311ca_0_152: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非常に手短にお話ししますが、これ</a:t>
            </a:r>
            <a:r>
              <a:rPr lang="ja-JP" altLang="en-US" dirty="0" smtClean="0"/>
              <a:t>はご紹介しておく価値</a:t>
            </a:r>
            <a:r>
              <a:rPr lang="ja-JP" altLang="en-US" dirty="0"/>
              <a:t>があります</a:t>
            </a:r>
            <a:r>
              <a:rPr lang="ja-JP" altLang="en-US" dirty="0" smtClean="0"/>
              <a:t>。</a:t>
            </a:r>
            <a:endParaRPr lang="en-US" altLang="ja-JP" dirty="0" smtClean="0"/>
          </a:p>
          <a:p>
            <a:pPr marL="0" indent="0"/>
            <a:r>
              <a:rPr lang="ja-JP" altLang="en-US" dirty="0" smtClean="0"/>
              <a:t>これら</a:t>
            </a:r>
            <a:r>
              <a:rPr lang="ja-JP" altLang="en-US" dirty="0"/>
              <a:t>の用語や</a:t>
            </a:r>
            <a:r>
              <a:rPr lang="ja-JP" altLang="en-US" dirty="0" smtClean="0"/>
              <a:t>組織</a:t>
            </a:r>
            <a:r>
              <a:rPr lang="ja-JP" altLang="en-US" dirty="0" smtClean="0">
                <a:solidFill>
                  <a:srgbClr val="FF0000"/>
                </a:solidFill>
              </a:rPr>
              <a:t>に</a:t>
            </a:r>
            <a:r>
              <a:rPr lang="ja-JP" altLang="en-US" dirty="0" smtClean="0"/>
              <a:t>ついて</a:t>
            </a:r>
            <a:r>
              <a:rPr lang="ja-JP" altLang="en-US" dirty="0"/>
              <a:t>よくご存じかもしれませんが、</a:t>
            </a:r>
            <a:r>
              <a:rPr lang="en-US" altLang="ja-JP" dirty="0"/>
              <a:t>Resource Access for the 21st Century</a:t>
            </a:r>
            <a:r>
              <a:rPr lang="ja-JP" altLang="en-US" dirty="0"/>
              <a:t>（</a:t>
            </a:r>
            <a:r>
              <a:rPr lang="en-US" altLang="ja-JP" dirty="0"/>
              <a:t>RA21</a:t>
            </a:r>
            <a:r>
              <a:rPr lang="ja-JP" altLang="en-US" dirty="0"/>
              <a:t>）というグループがあります</a:t>
            </a:r>
            <a:r>
              <a:rPr lang="ja-JP" altLang="en-US" dirty="0" smtClean="0"/>
              <a:t>。</a:t>
            </a:r>
            <a:endParaRPr lang="en-US" altLang="ja-JP" dirty="0" smtClean="0"/>
          </a:p>
          <a:p>
            <a:pPr marL="0" indent="0"/>
            <a:r>
              <a:rPr lang="ja-JP" altLang="en-US" dirty="0" smtClean="0"/>
              <a:t>研究者</a:t>
            </a:r>
            <a:r>
              <a:rPr lang="ja-JP" altLang="en-US" dirty="0"/>
              <a:t>がリモートアクセスを簡単に行える方法を見つけようと数年前に設立</a:t>
            </a:r>
            <a:r>
              <a:rPr lang="ja-JP" altLang="en-US" dirty="0" smtClean="0"/>
              <a:t>された業界のグループ</a:t>
            </a:r>
            <a:r>
              <a:rPr lang="ja-JP" altLang="en-US" dirty="0"/>
              <a:t>です。</a:t>
            </a:r>
            <a:r>
              <a:rPr lang="en-US" altLang="ja-JP" dirty="0"/>
              <a:t>RA21</a:t>
            </a:r>
            <a:r>
              <a:rPr lang="ja-JP" altLang="en-US" dirty="0"/>
              <a:t>は</a:t>
            </a:r>
            <a:r>
              <a:rPr lang="ja-JP" altLang="en-US" dirty="0" smtClean="0"/>
              <a:t>、利用者のフェデレーテッドアクセスの使い勝手を改善</a:t>
            </a:r>
            <a:r>
              <a:rPr lang="ja-JP" altLang="en-US" dirty="0"/>
              <a:t>するために</a:t>
            </a:r>
            <a:r>
              <a:rPr lang="ja-JP" altLang="en-US" dirty="0" smtClean="0"/>
              <a:t>、様々な提案を行っています。</a:t>
            </a:r>
            <a:endParaRPr lang="en-US" altLang="ja-JP" dirty="0" smtClean="0"/>
          </a:p>
          <a:p>
            <a:pPr marL="0" indent="0"/>
            <a:r>
              <a:rPr lang="ja-JP" altLang="en-US" dirty="0" smtClean="0"/>
              <a:t>例えば、出版社サイト</a:t>
            </a:r>
            <a:r>
              <a:rPr lang="ja-JP" altLang="en-US" dirty="0"/>
              <a:t>に</a:t>
            </a:r>
            <a:r>
              <a:rPr lang="ja-JP" altLang="en-US" dirty="0" smtClean="0"/>
              <a:t>おけるフェデレーテッドアクセスの使い勝手に一貫性を持たせること、出版社</a:t>
            </a:r>
            <a:r>
              <a:rPr lang="ja-JP" altLang="en-US" dirty="0"/>
              <a:t>サイトにおいてユーザが選択した</a:t>
            </a:r>
            <a:r>
              <a:rPr lang="ja-JP" altLang="en-US" dirty="0" smtClean="0"/>
              <a:t>機関を保持することなどについてです。</a:t>
            </a:r>
            <a:endParaRPr lang="en-US" altLang="ja-JP" dirty="0" smtClean="0"/>
          </a:p>
          <a:p>
            <a:pPr marL="0" indent="0"/>
            <a:r>
              <a:rPr lang="ja-JP" altLang="en-US" dirty="0" smtClean="0"/>
              <a:t>彼らは</a:t>
            </a:r>
            <a:r>
              <a:rPr lang="en-US" altLang="ja-JP" dirty="0" smtClean="0"/>
              <a:t>2019</a:t>
            </a:r>
            <a:r>
              <a:rPr lang="ja-JP" altLang="en-US" dirty="0" smtClean="0"/>
              <a:t>年、いくつ</a:t>
            </a:r>
            <a:r>
              <a:rPr lang="ja-JP" altLang="en-US" dirty="0"/>
              <a:t>かの提案</a:t>
            </a:r>
            <a:r>
              <a:rPr lang="ja-JP" altLang="en-US" dirty="0" smtClean="0"/>
              <a:t>を行い、現在</a:t>
            </a:r>
            <a:r>
              <a:rPr lang="ja-JP" altLang="en-US" dirty="0"/>
              <a:t>はグループを閉鎖</a:t>
            </a:r>
            <a:r>
              <a:rPr lang="ja-JP" altLang="en-US" dirty="0" smtClean="0"/>
              <a:t>し完了して</a:t>
            </a:r>
            <a:r>
              <a:rPr lang="ja-JP" altLang="en-US" dirty="0"/>
              <a:t>います。</a:t>
            </a:r>
          </a:p>
          <a:p>
            <a:pPr marL="0" indent="0"/>
            <a:endParaRPr lang="ja-JP" altLang="en-US" dirty="0"/>
          </a:p>
          <a:p>
            <a:pPr marL="0" indent="0"/>
            <a:r>
              <a:rPr lang="ja-JP" altLang="en-US" dirty="0"/>
              <a:t>現在は</a:t>
            </a:r>
            <a:r>
              <a:rPr lang="en-US" altLang="ja-JP" dirty="0" smtClean="0"/>
              <a:t>SeamlessAccess.org</a:t>
            </a:r>
            <a:r>
              <a:rPr lang="ja-JP" altLang="en-US" dirty="0" smtClean="0"/>
              <a:t>と</a:t>
            </a:r>
            <a:r>
              <a:rPr lang="ja-JP" altLang="en-US" dirty="0"/>
              <a:t>いう新しいグループがあります。</a:t>
            </a:r>
            <a:r>
              <a:rPr lang="en-US" altLang="ja-JP" dirty="0" err="1"/>
              <a:t>SeamlessAccess</a:t>
            </a:r>
            <a:r>
              <a:rPr lang="ja-JP" altLang="en-US" dirty="0" smtClean="0"/>
              <a:t>は新しく推奨されている利用体験を</a:t>
            </a:r>
            <a:r>
              <a:rPr lang="ja-JP" altLang="en-US" dirty="0"/>
              <a:t>サポートするサービスの構築を有料で提供しています。</a:t>
            </a:r>
          </a:p>
        </p:txBody>
      </p:sp>
      <p:sp>
        <p:nvSpPr>
          <p:cNvPr id="647" name="Google Shape;647;g7f959311ca_0_152: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940448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g7f959311ca_0_159:notes"/>
          <p:cNvSpPr>
            <a:spLocks noGrp="1" noRot="1" noChangeAspect="1"/>
          </p:cNvSpPr>
          <p:nvPr>
            <p:ph type="sldImg" idx="2"/>
          </p:nvPr>
        </p:nvSpPr>
        <p:spPr>
          <a:xfrm>
            <a:off x="439738" y="754063"/>
            <a:ext cx="6008687" cy="37544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3" name="Google Shape;653;g7f959311ca_0_159:notes"/>
          <p:cNvSpPr txBox="1">
            <a:spLocks noGrp="1"/>
          </p:cNvSpPr>
          <p:nvPr>
            <p:ph type="body" idx="1"/>
          </p:nvPr>
        </p:nvSpPr>
        <p:spPr>
          <a:xfrm>
            <a:off x="688815" y="4758888"/>
            <a:ext cx="5510297" cy="4508606"/>
          </a:xfrm>
          <a:prstGeom prst="rect">
            <a:avLst/>
          </a:prstGeom>
          <a:noFill/>
          <a:ln>
            <a:noFill/>
          </a:ln>
        </p:spPr>
        <p:txBody>
          <a:bodyPr spcFirstLastPara="1" wrap="square" lIns="92275" tIns="46125" rIns="92275" bIns="46125" anchor="t" anchorCtr="0">
            <a:noAutofit/>
          </a:bodyPr>
          <a:lstStyle/>
          <a:p>
            <a:pPr marL="0" indent="0"/>
            <a:r>
              <a:rPr lang="ja-JP" altLang="en-US" dirty="0"/>
              <a:t>シュプリンガー・</a:t>
            </a:r>
            <a:r>
              <a:rPr lang="ja-JP" altLang="en-US" dirty="0" smtClean="0"/>
              <a:t>ネイチャーは</a:t>
            </a:r>
            <a:r>
              <a:rPr lang="en-US" altLang="ja-JP" dirty="0" err="1" smtClean="0"/>
              <a:t>SeamlessAccess</a:t>
            </a:r>
            <a:r>
              <a:rPr lang="ja-JP" altLang="en-US" dirty="0" smtClean="0"/>
              <a:t>を</a:t>
            </a:r>
            <a:r>
              <a:rPr lang="ja-JP" altLang="en-US" dirty="0"/>
              <a:t>自社</a:t>
            </a:r>
            <a:r>
              <a:rPr lang="ja-JP" altLang="en-US" dirty="0" smtClean="0"/>
              <a:t>のプラットフォームに導入した最初</a:t>
            </a:r>
            <a:r>
              <a:rPr lang="ja-JP" altLang="en-US" dirty="0"/>
              <a:t>の出版社</a:t>
            </a:r>
            <a:r>
              <a:rPr lang="ja-JP" altLang="en-US" dirty="0" smtClean="0"/>
              <a:t>です。</a:t>
            </a:r>
            <a:r>
              <a:rPr lang="en-US" altLang="ja-JP" dirty="0" smtClean="0"/>
              <a:t>2019</a:t>
            </a:r>
            <a:r>
              <a:rPr lang="ja-JP" altLang="en-US" dirty="0" smtClean="0"/>
              <a:t>年</a:t>
            </a:r>
            <a:r>
              <a:rPr lang="en-US" altLang="ja-JP" dirty="0"/>
              <a:t>11</a:t>
            </a:r>
            <a:r>
              <a:rPr lang="ja-JP" altLang="en-US" dirty="0"/>
              <a:t>月に</a:t>
            </a:r>
            <a:r>
              <a:rPr lang="en-US" altLang="ja-JP" dirty="0"/>
              <a:t>nature.com</a:t>
            </a:r>
            <a:r>
              <a:rPr lang="ja-JP" altLang="en-US" dirty="0"/>
              <a:t>に導入しました</a:t>
            </a:r>
            <a:r>
              <a:rPr lang="ja-JP" altLang="en-US" dirty="0" smtClean="0"/>
              <a:t>。</a:t>
            </a:r>
            <a:endParaRPr lang="en-US" altLang="ja-JP" dirty="0" smtClean="0"/>
          </a:p>
          <a:p>
            <a:pPr marL="0" indent="0"/>
            <a:r>
              <a:rPr lang="ja-JP" altLang="en-US" dirty="0" smtClean="0"/>
              <a:t>いま</a:t>
            </a:r>
            <a:r>
              <a:rPr lang="en-US" altLang="ja-JP" dirty="0"/>
              <a:t>nature.com</a:t>
            </a:r>
            <a:r>
              <a:rPr lang="ja-JP" altLang="en-US" dirty="0"/>
              <a:t>にアクセスすれば</a:t>
            </a:r>
            <a:r>
              <a:rPr lang="ja-JP" altLang="en-US" dirty="0" smtClean="0"/>
              <a:t>、アクションを促す表示を見る</a:t>
            </a:r>
            <a:r>
              <a:rPr lang="ja-JP" altLang="en-US" dirty="0"/>
              <a:t>ことができます。まだ認証を受けていない場合は</a:t>
            </a:r>
            <a:r>
              <a:rPr lang="ja-JP" altLang="en-US" dirty="0" smtClean="0"/>
              <a:t>、論文ページの右上から</a:t>
            </a:r>
            <a:r>
              <a:rPr lang="ja-JP" altLang="en-US" dirty="0"/>
              <a:t>所属する機関</a:t>
            </a:r>
            <a:r>
              <a:rPr lang="ja-JP" altLang="en-US" dirty="0" smtClean="0"/>
              <a:t>を選択して進めます。</a:t>
            </a:r>
            <a:endParaRPr lang="en-US" altLang="ja-JP" dirty="0" smtClean="0"/>
          </a:p>
          <a:p>
            <a:pPr marL="0" indent="0"/>
            <a:r>
              <a:rPr lang="ja-JP" altLang="en-US" dirty="0" smtClean="0"/>
              <a:t>利用者がこの</a:t>
            </a:r>
            <a:r>
              <a:rPr lang="ja-JP" altLang="en-US" dirty="0"/>
              <a:t>プロセスを一度</a:t>
            </a:r>
            <a:r>
              <a:rPr lang="ja-JP" altLang="en-US" dirty="0" smtClean="0"/>
              <a:t>実行すれば、</a:t>
            </a:r>
            <a:r>
              <a:rPr lang="ja-JP" altLang="en-US" dirty="0"/>
              <a:t>フェデレーテッドアクセスは所属機関を選択した画面から開始され</a:t>
            </a:r>
            <a:r>
              <a:rPr lang="ja-JP" altLang="en-US" dirty="0" smtClean="0"/>
              <a:t>、利用者は認証</a:t>
            </a:r>
            <a:r>
              <a:rPr lang="ja-JP" altLang="en-US" dirty="0"/>
              <a:t>情報の入力を促されます。</a:t>
            </a:r>
            <a:endParaRPr lang="en-US" dirty="0"/>
          </a:p>
        </p:txBody>
      </p:sp>
      <p:sp>
        <p:nvSpPr>
          <p:cNvPr id="654" name="Google Shape;654;g7f959311ca_0_159:notes"/>
          <p:cNvSpPr txBox="1">
            <a:spLocks noGrp="1"/>
          </p:cNvSpPr>
          <p:nvPr>
            <p:ph type="sldNum" idx="12"/>
          </p:nvPr>
        </p:nvSpPr>
        <p:spPr>
          <a:xfrm>
            <a:off x="3901691" y="9516039"/>
            <a:ext cx="2984896" cy="500687"/>
          </a:xfrm>
          <a:prstGeom prst="rect">
            <a:avLst/>
          </a:prstGeom>
          <a:noFill/>
          <a:ln>
            <a:noFill/>
          </a:ln>
        </p:spPr>
        <p:txBody>
          <a:bodyPr spcFirstLastPara="1" wrap="square" lIns="92275" tIns="46125" rIns="92275" bIns="46125" anchor="b" anchorCtr="0">
            <a:noAutofit/>
          </a:bodyPr>
          <a:lstStyle/>
          <a:p>
            <a:pPr algn="r"/>
            <a:fld id="{00000000-1234-1234-1234-123412341234}" type="slidenum">
              <a:rPr lang="en-US" sz="1200">
                <a:solidFill>
                  <a:schemeClr val="dk1"/>
                </a:solidFill>
              </a:rPr>
              <a:pPr algn="r"/>
              <a:t>16</a:t>
            </a:fld>
            <a:endParaRPr sz="1200" dirty="0">
              <a:solidFill>
                <a:schemeClr val="dk1"/>
              </a:solidFill>
            </a:endParaRPr>
          </a:p>
        </p:txBody>
      </p:sp>
    </p:spTree>
    <p:extLst>
      <p:ext uri="{BB962C8B-B14F-4D97-AF65-F5344CB8AC3E}">
        <p14:creationId xmlns:p14="http://schemas.microsoft.com/office/powerpoint/2010/main" val="9740441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g7f959311ca_0_167:notes"/>
          <p:cNvSpPr txBox="1">
            <a:spLocks noGrp="1"/>
          </p:cNvSpPr>
          <p:nvPr>
            <p:ph type="body" idx="1"/>
          </p:nvPr>
        </p:nvSpPr>
        <p:spPr>
          <a:xfrm>
            <a:off x="688816" y="4821506"/>
            <a:ext cx="5510297" cy="3945030"/>
          </a:xfrm>
          <a:prstGeom prst="rect">
            <a:avLst/>
          </a:prstGeom>
        </p:spPr>
        <p:txBody>
          <a:bodyPr spcFirstLastPara="1" wrap="square" lIns="94142" tIns="94142" rIns="94142" bIns="94142" anchor="t" anchorCtr="0">
            <a:noAutofit/>
          </a:bodyPr>
          <a:lstStyle/>
          <a:p>
            <a:pPr marL="0" indent="0"/>
            <a:r>
              <a:rPr lang="ja-JP" altLang="en-US" dirty="0" smtClean="0"/>
              <a:t>利用者が所属機関を選択すると、利用者のローカルブラウザに</a:t>
            </a:r>
            <a:r>
              <a:rPr lang="ja-JP" altLang="en-US" dirty="0"/>
              <a:t>保存されます</a:t>
            </a:r>
            <a:r>
              <a:rPr lang="ja-JP" altLang="en-US" dirty="0" smtClean="0"/>
              <a:t>。</a:t>
            </a:r>
            <a:endParaRPr lang="en-US" altLang="ja-JP" dirty="0" smtClean="0"/>
          </a:p>
          <a:p>
            <a:pPr marL="0" indent="0"/>
            <a:r>
              <a:rPr lang="ja-JP" altLang="en-US" dirty="0" smtClean="0"/>
              <a:t>この</a:t>
            </a:r>
            <a:r>
              <a:rPr lang="ja-JP" altLang="en-US" dirty="0"/>
              <a:t>ため</a:t>
            </a:r>
            <a:r>
              <a:rPr lang="ja-JP" altLang="en-US" dirty="0" smtClean="0"/>
              <a:t>、利用者が一度プラットフォームから離れ、後でまた</a:t>
            </a:r>
            <a:r>
              <a:rPr lang="ja-JP" altLang="en-US" dirty="0"/>
              <a:t>戻ってきた場合でも</a:t>
            </a:r>
            <a:r>
              <a:rPr lang="ja-JP" altLang="en-US" dirty="0" smtClean="0"/>
              <a:t>、所属機関は記憶されており、利用者の所属</a:t>
            </a:r>
            <a:r>
              <a:rPr lang="ja-JP" altLang="en-US" dirty="0"/>
              <a:t>機関の</a:t>
            </a:r>
            <a:r>
              <a:rPr lang="en-US" altLang="ja-JP" dirty="0"/>
              <a:t>ID</a:t>
            </a:r>
            <a:r>
              <a:rPr lang="ja-JP" altLang="en-US" dirty="0"/>
              <a:t>プロバイダーとの認証セッションが有効であれば、ワンクリックで</a:t>
            </a:r>
            <a:r>
              <a:rPr lang="ja-JP" altLang="en-US" dirty="0" smtClean="0"/>
              <a:t>アクセスが可能になっています。</a:t>
            </a:r>
            <a:endParaRPr lang="en-US" altLang="ja-JP" dirty="0" smtClean="0"/>
          </a:p>
          <a:p>
            <a:pPr marL="0" indent="0"/>
            <a:endParaRPr lang="en-US" altLang="ja-JP" dirty="0" smtClean="0"/>
          </a:p>
          <a:p>
            <a:pPr marL="0" indent="0"/>
            <a:r>
              <a:rPr lang="ja-JP" altLang="en-US" dirty="0" smtClean="0"/>
              <a:t>利用者はこの</a:t>
            </a:r>
            <a:r>
              <a:rPr lang="ja-JP" altLang="en-US" dirty="0"/>
              <a:t>ボタンをクリックするだけで、バックグランドで</a:t>
            </a:r>
            <a:r>
              <a:rPr lang="en-US" altLang="ja-JP" dirty="0"/>
              <a:t>ID</a:t>
            </a:r>
            <a:r>
              <a:rPr lang="ja-JP" altLang="en-US" dirty="0"/>
              <a:t>プロバイダーとのやりとりが行われ、ページを再読み込みし</a:t>
            </a:r>
            <a:r>
              <a:rPr lang="ja-JP" altLang="en-US" dirty="0" smtClean="0"/>
              <a:t>、</a:t>
            </a:r>
            <a:r>
              <a:rPr lang="en-US" altLang="ja-JP" dirty="0" smtClean="0"/>
              <a:t>PDF</a:t>
            </a:r>
            <a:r>
              <a:rPr lang="ja-JP" altLang="en-US" dirty="0" smtClean="0"/>
              <a:t>（フルテキスト）に</a:t>
            </a:r>
            <a:r>
              <a:rPr lang="ja-JP" altLang="en-US" dirty="0"/>
              <a:t>アクセスできるようになります</a:t>
            </a:r>
            <a:r>
              <a:rPr lang="ja-JP" altLang="en-US" dirty="0" smtClean="0"/>
              <a:t>。</a:t>
            </a:r>
            <a:endParaRPr lang="en-US" altLang="ja-JP" dirty="0" smtClean="0"/>
          </a:p>
          <a:p>
            <a:pPr marL="0" indent="0"/>
            <a:r>
              <a:rPr lang="ja-JP" altLang="en-US" dirty="0" smtClean="0"/>
              <a:t>ユーザセッション</a:t>
            </a:r>
            <a:r>
              <a:rPr lang="ja-JP" altLang="en-US" dirty="0"/>
              <a:t>の</a:t>
            </a:r>
            <a:r>
              <a:rPr lang="ja-JP" altLang="en-US" dirty="0" smtClean="0"/>
              <a:t>有効な時間</a:t>
            </a:r>
            <a:r>
              <a:rPr lang="ja-JP" altLang="en-US" dirty="0"/>
              <a:t>は所属機関の</a:t>
            </a:r>
            <a:r>
              <a:rPr lang="en-US" altLang="ja-JP" dirty="0"/>
              <a:t>ID</a:t>
            </a:r>
            <a:r>
              <a:rPr lang="ja-JP" altLang="en-US" dirty="0"/>
              <a:t>プロバイダーによって異なりますが、数時間の場合もあれば、数週間の場合もあります</a:t>
            </a:r>
            <a:r>
              <a:rPr lang="ja-JP" altLang="en-US" dirty="0" smtClean="0"/>
              <a:t>。</a:t>
            </a:r>
            <a:endParaRPr lang="en-US" altLang="ja-JP" dirty="0" smtClean="0"/>
          </a:p>
          <a:p>
            <a:pPr marL="0" indent="0"/>
            <a:r>
              <a:rPr lang="ja-JP" altLang="en-US" dirty="0" smtClean="0"/>
              <a:t>ユーザーセッション</a:t>
            </a:r>
            <a:r>
              <a:rPr lang="ja-JP" altLang="en-US" dirty="0"/>
              <a:t>が無効になった場合は、機関の認証情報を再度入力し認証を受ける必要があります。少し手間がかかりますが</a:t>
            </a:r>
            <a:r>
              <a:rPr lang="ja-JP" altLang="en-US" dirty="0" smtClean="0"/>
              <a:t>、簡単</a:t>
            </a:r>
            <a:r>
              <a:rPr lang="ja-JP" altLang="en-US" dirty="0"/>
              <a:t>な手順です</a:t>
            </a:r>
            <a:r>
              <a:rPr lang="ja-JP" altLang="en-US" dirty="0" smtClean="0"/>
              <a:t>。</a:t>
            </a:r>
            <a:endParaRPr lang="en-US" altLang="ja-JP" dirty="0" smtClean="0"/>
          </a:p>
          <a:p>
            <a:pPr marL="0" indent="0"/>
            <a:r>
              <a:rPr lang="ja-JP" altLang="en-US" dirty="0" smtClean="0"/>
              <a:t>他</a:t>
            </a:r>
            <a:r>
              <a:rPr lang="ja-JP" altLang="en-US" dirty="0"/>
              <a:t>の</a:t>
            </a:r>
            <a:r>
              <a:rPr lang="ja-JP" altLang="en-US" dirty="0" smtClean="0"/>
              <a:t>出版社がこの新しい</a:t>
            </a:r>
            <a:r>
              <a:rPr lang="en-US" altLang="ja-JP" dirty="0" err="1" smtClean="0"/>
              <a:t>SeamlessAccess</a:t>
            </a:r>
            <a:r>
              <a:rPr lang="ja-JP" altLang="en-US" dirty="0" smtClean="0"/>
              <a:t>を導入した</a:t>
            </a:r>
            <a:r>
              <a:rPr lang="ja-JP" altLang="en-US" dirty="0"/>
              <a:t>場合でも、手順は変わりません。</a:t>
            </a:r>
          </a:p>
          <a:p>
            <a:pPr marL="0" indent="0"/>
            <a:endParaRPr lang="ja-JP" altLang="en-US" dirty="0"/>
          </a:p>
          <a:p>
            <a:pPr marL="0" indent="0"/>
            <a:r>
              <a:rPr lang="ja-JP" altLang="en-US" dirty="0"/>
              <a:t>米国化学会（</a:t>
            </a:r>
            <a:r>
              <a:rPr lang="en-US" altLang="ja-JP" dirty="0"/>
              <a:t>ACS</a:t>
            </a:r>
            <a:r>
              <a:rPr lang="ja-JP" altLang="en-US" dirty="0"/>
              <a:t>：</a:t>
            </a:r>
            <a:r>
              <a:rPr lang="en-US" altLang="ja-JP" dirty="0"/>
              <a:t>American Chemical Society</a:t>
            </a:r>
            <a:r>
              <a:rPr lang="ja-JP" altLang="en-US" dirty="0"/>
              <a:t>）は</a:t>
            </a:r>
            <a:r>
              <a:rPr lang="en-US" altLang="ja-JP" dirty="0" err="1" smtClean="0"/>
              <a:t>SeamlessAccess</a:t>
            </a:r>
            <a:r>
              <a:rPr lang="ja-JP" altLang="en-US" dirty="0"/>
              <a:t>を導入した二番目の出版社です。</a:t>
            </a:r>
            <a:r>
              <a:rPr lang="en-US" altLang="ja-JP" dirty="0"/>
              <a:t>ACS</a:t>
            </a:r>
            <a:r>
              <a:rPr lang="ja-JP" altLang="en-US" dirty="0"/>
              <a:t>は</a:t>
            </a:r>
            <a:r>
              <a:rPr lang="ja-JP" altLang="en-US" dirty="0" smtClean="0"/>
              <a:t>先月（</a:t>
            </a:r>
            <a:r>
              <a:rPr lang="en-US" altLang="ja-JP" dirty="0" smtClean="0"/>
              <a:t>2020</a:t>
            </a:r>
            <a:r>
              <a:rPr lang="ja-JP" altLang="en-US" dirty="0" smtClean="0"/>
              <a:t>年</a:t>
            </a:r>
            <a:r>
              <a:rPr lang="en-US" altLang="ja-JP" dirty="0" smtClean="0"/>
              <a:t>3</a:t>
            </a:r>
            <a:r>
              <a:rPr lang="ja-JP" altLang="en-US" dirty="0" smtClean="0"/>
              <a:t>月）導入しました。</a:t>
            </a:r>
            <a:endParaRPr lang="en-US" altLang="ja-JP" dirty="0" smtClean="0"/>
          </a:p>
          <a:p>
            <a:pPr marL="0" indent="0"/>
            <a:r>
              <a:rPr lang="ja-JP" altLang="en-US" dirty="0" smtClean="0"/>
              <a:t>今</a:t>
            </a:r>
            <a:r>
              <a:rPr lang="ja-JP" altLang="en-US" dirty="0"/>
              <a:t>、</a:t>
            </a:r>
            <a:r>
              <a:rPr lang="en-US" altLang="ja-JP" dirty="0"/>
              <a:t>ACS</a:t>
            </a:r>
            <a:r>
              <a:rPr lang="ja-JP" altLang="en-US" dirty="0"/>
              <a:t>のウェブサイトまたは</a:t>
            </a:r>
            <a:r>
              <a:rPr lang="en-US" altLang="ja-JP" dirty="0"/>
              <a:t>nature.com</a:t>
            </a:r>
            <a:r>
              <a:rPr lang="ja-JP" altLang="en-US" dirty="0"/>
              <a:t>のどちらかで</a:t>
            </a:r>
            <a:r>
              <a:rPr lang="en-US" altLang="ja-JP" dirty="0" err="1" smtClean="0"/>
              <a:t>SeamlessAccess</a:t>
            </a:r>
            <a:r>
              <a:rPr lang="ja-JP" altLang="en-US" dirty="0"/>
              <a:t>を試した場合、選択した所属機関の情報がお使いのブラウザに保存され</a:t>
            </a:r>
            <a:r>
              <a:rPr lang="ja-JP" altLang="en-US" dirty="0" smtClean="0"/>
              <a:t>、フェデレーテッドアクセス</a:t>
            </a:r>
            <a:r>
              <a:rPr lang="ja-JP" altLang="en-US" dirty="0"/>
              <a:t>を介した認証が行われます。現在、他の出版社でも</a:t>
            </a:r>
            <a:r>
              <a:rPr lang="en-US" altLang="ja-JP" dirty="0" err="1" smtClean="0"/>
              <a:t>SeamlessAccess</a:t>
            </a:r>
            <a:r>
              <a:rPr lang="ja-JP" altLang="en-US" dirty="0"/>
              <a:t>の導入を検討中です。</a:t>
            </a:r>
          </a:p>
          <a:p>
            <a:pPr marL="0" indent="0"/>
            <a:endParaRPr lang="ja-JP" altLang="en-US" dirty="0"/>
          </a:p>
        </p:txBody>
      </p:sp>
      <p:sp>
        <p:nvSpPr>
          <p:cNvPr id="661" name="Google Shape;661;g7f959311ca_0_167:notes"/>
          <p:cNvSpPr>
            <a:spLocks noGrp="1" noRot="1" noChangeAspect="1"/>
          </p:cNvSpPr>
          <p:nvPr>
            <p:ph type="sldImg" idx="2"/>
          </p:nvPr>
        </p:nvSpPr>
        <p:spPr>
          <a:xfrm>
            <a:off x="738188" y="1252538"/>
            <a:ext cx="5411787" cy="33813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01713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g7f959311ca_0_147: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フェデレーテッドアクセスはどのように設定すればよいのでしょうか。</a:t>
            </a:r>
          </a:p>
          <a:p>
            <a:pPr marL="0" indent="0"/>
            <a:endParaRPr lang="ja-JP" altLang="en-US" dirty="0"/>
          </a:p>
          <a:p>
            <a:pPr marL="0" indent="0"/>
            <a:r>
              <a:rPr lang="ja-JP" altLang="en-US" dirty="0"/>
              <a:t>最も良い方法は、</a:t>
            </a:r>
            <a:r>
              <a:rPr lang="en-US" altLang="ja-JP" dirty="0"/>
              <a:t>SAML</a:t>
            </a:r>
            <a:r>
              <a:rPr lang="ja-JP" altLang="en-US" dirty="0"/>
              <a:t>ベースの認証に対応している</a:t>
            </a:r>
            <a:r>
              <a:rPr lang="en-US" altLang="ja-JP" dirty="0"/>
              <a:t>ID</a:t>
            </a:r>
            <a:r>
              <a:rPr lang="ja-JP" altLang="en-US" dirty="0"/>
              <a:t>プロバイダーがあるかどうか確認することです。大部分の</a:t>
            </a:r>
            <a:r>
              <a:rPr lang="en-US" altLang="ja-JP" dirty="0"/>
              <a:t>ID</a:t>
            </a:r>
            <a:r>
              <a:rPr lang="ja-JP" altLang="en-US" dirty="0"/>
              <a:t>プロバイダーは対応しています。</a:t>
            </a:r>
          </a:p>
          <a:p>
            <a:pPr marL="0" indent="0"/>
            <a:endParaRPr lang="ja-JP" altLang="en-US" dirty="0"/>
          </a:p>
          <a:p>
            <a:pPr marL="0" indent="0"/>
            <a:r>
              <a:rPr lang="ja-JP" altLang="en-US" dirty="0"/>
              <a:t>シュプリンガー・</a:t>
            </a:r>
            <a:r>
              <a:rPr lang="ja-JP" altLang="en-US" dirty="0" smtClean="0"/>
              <a:t>ネイチャーのオンライン・サービスまたは営業担当者に連絡いただき、</a:t>
            </a:r>
            <a:r>
              <a:rPr lang="ja-JP" altLang="en-US" dirty="0"/>
              <a:t>フェデレーテッドアクセス</a:t>
            </a:r>
            <a:r>
              <a:rPr lang="ja-JP" altLang="en-US" dirty="0" smtClean="0"/>
              <a:t>の利用を</a:t>
            </a:r>
            <a:r>
              <a:rPr lang="ja-JP" altLang="en-US" dirty="0"/>
              <a:t>依頼すること</a:t>
            </a:r>
            <a:r>
              <a:rPr lang="ja-JP" altLang="en-US" dirty="0" smtClean="0"/>
              <a:t>もできます。</a:t>
            </a:r>
            <a:endParaRPr lang="en-US" altLang="ja-JP" dirty="0" smtClean="0"/>
          </a:p>
          <a:p>
            <a:pPr marL="0" indent="0"/>
            <a:r>
              <a:rPr lang="en-US" altLang="ja-JP" dirty="0" smtClean="0"/>
              <a:t>Entity ID</a:t>
            </a:r>
            <a:r>
              <a:rPr lang="ja-JP" altLang="en-US" dirty="0"/>
              <a:t>、これは</a:t>
            </a:r>
            <a:r>
              <a:rPr lang="en-US" altLang="ja-JP" dirty="0"/>
              <a:t>URL</a:t>
            </a:r>
            <a:r>
              <a:rPr lang="ja-JP" altLang="en-US" dirty="0"/>
              <a:t>の場合が多く、</a:t>
            </a:r>
            <a:r>
              <a:rPr lang="en-US" altLang="ja-JP" dirty="0"/>
              <a:t>Shibboleth</a:t>
            </a:r>
            <a:r>
              <a:rPr lang="ja-JP" altLang="en-US" dirty="0"/>
              <a:t>という単語がしばしば含まれています。または</a:t>
            </a:r>
            <a:r>
              <a:rPr lang="en-US" altLang="ja-JP" dirty="0"/>
              <a:t>Shibboleth</a:t>
            </a:r>
            <a:r>
              <a:rPr lang="ja-JP" altLang="en-US" dirty="0"/>
              <a:t>という単語を含む</a:t>
            </a:r>
            <a:r>
              <a:rPr lang="en-US" altLang="ja-JP" dirty="0"/>
              <a:t>URI</a:t>
            </a:r>
            <a:r>
              <a:rPr lang="ja-JP" altLang="en-US" dirty="0"/>
              <a:t>です。</a:t>
            </a:r>
            <a:r>
              <a:rPr lang="ja-JP" altLang="en-US" dirty="0" smtClean="0"/>
              <a:t>この</a:t>
            </a:r>
            <a:r>
              <a:rPr lang="en-US" altLang="ja-JP" dirty="0" smtClean="0"/>
              <a:t>Entity ID</a:t>
            </a:r>
            <a:r>
              <a:rPr lang="ja-JP" altLang="en-US" dirty="0" smtClean="0"/>
              <a:t>をシュプリンガー・ネイチャーに</a:t>
            </a:r>
            <a:r>
              <a:rPr lang="ja-JP" altLang="en-US" dirty="0"/>
              <a:t>提供していただければ</a:t>
            </a:r>
            <a:r>
              <a:rPr lang="ja-JP" altLang="en-US" dirty="0" smtClean="0"/>
              <a:t>、弊社で</a:t>
            </a:r>
            <a:r>
              <a:rPr lang="ja-JP" altLang="en-US" dirty="0"/>
              <a:t>設定を行うのに非常に便利です</a:t>
            </a:r>
            <a:r>
              <a:rPr lang="ja-JP" altLang="en-US" dirty="0" smtClean="0"/>
              <a:t>。</a:t>
            </a:r>
            <a:endParaRPr lang="en-US" altLang="ja-JP" dirty="0" smtClean="0"/>
          </a:p>
          <a:p>
            <a:pPr marL="0" indent="0"/>
            <a:r>
              <a:rPr lang="en-US" altLang="ja-JP" dirty="0" err="1" smtClean="0"/>
              <a:t>OpenAthens</a:t>
            </a:r>
            <a:r>
              <a:rPr lang="ja-JP" altLang="en-US" dirty="0"/>
              <a:t>の会員で</a:t>
            </a:r>
            <a:r>
              <a:rPr lang="en-US" altLang="ja-JP" dirty="0"/>
              <a:t>OpenAthens ID</a:t>
            </a:r>
            <a:r>
              <a:rPr lang="ja-JP" altLang="en-US" dirty="0"/>
              <a:t>、これは数字の組み合わせなのですが、この</a:t>
            </a:r>
            <a:r>
              <a:rPr lang="en-US" altLang="ja-JP" dirty="0"/>
              <a:t>ID</a:t>
            </a:r>
            <a:r>
              <a:rPr lang="ja-JP" altLang="en-US" dirty="0"/>
              <a:t>をお持ちであれば、これも提供してください。</a:t>
            </a:r>
          </a:p>
          <a:p>
            <a:pPr marL="0" indent="0"/>
            <a:endParaRPr lang="ja-JP" altLang="en-US" dirty="0"/>
          </a:p>
          <a:p>
            <a:pPr marL="0" indent="0"/>
            <a:r>
              <a:rPr lang="ja-JP" altLang="en-US" dirty="0"/>
              <a:t>いずれかのフェデレーションの会員であれば</a:t>
            </a:r>
            <a:r>
              <a:rPr lang="ja-JP" altLang="en-US" dirty="0" smtClean="0"/>
              <a:t>、シュプリンガー・ネイチャー側の</a:t>
            </a:r>
            <a:r>
              <a:rPr lang="ja-JP" altLang="en-US" dirty="0"/>
              <a:t>設定だけで済み、しかも設定はすぐに完了します。会員でない場合、または相互フェデレーションの会員でない場合</a:t>
            </a:r>
            <a:r>
              <a:rPr lang="ja-JP" altLang="en-US" dirty="0" smtClean="0"/>
              <a:t>は、</a:t>
            </a:r>
            <a:r>
              <a:rPr lang="ja-JP" altLang="en-US" dirty="0"/>
              <a:t>メタデータの交換を行う必要があり、このプロセスを実施してもらうかもしれません</a:t>
            </a:r>
            <a:r>
              <a:rPr lang="ja-JP" altLang="en-US" dirty="0" smtClean="0"/>
              <a:t>。しかし</a:t>
            </a:r>
            <a:r>
              <a:rPr lang="ja-JP" altLang="en-US" dirty="0"/>
              <a:t>ほとんどの場合これは必要ないでしょう</a:t>
            </a:r>
            <a:r>
              <a:rPr lang="ja-JP" altLang="en-US" dirty="0" smtClean="0"/>
              <a:t>。</a:t>
            </a:r>
            <a:endParaRPr lang="en-US" altLang="ja-JP" dirty="0" smtClean="0"/>
          </a:p>
          <a:p>
            <a:pPr marL="0" indent="0"/>
            <a:endParaRPr lang="en-US" altLang="ja-JP" dirty="0" smtClean="0"/>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100" b="0" i="0" u="none" strike="noStrike" cap="none" dirty="0" smtClean="0">
                <a:solidFill>
                  <a:schemeClr val="dk1"/>
                </a:solidFill>
                <a:effectLst/>
                <a:latin typeface="Calibri"/>
                <a:ea typeface="Calibri"/>
                <a:cs typeface="Calibri"/>
                <a:sym typeface="Calibri"/>
              </a:rPr>
              <a:t>以上</a:t>
            </a:r>
            <a:r>
              <a:rPr lang="ja-JP" altLang="ja-JP" sz="1100" b="0" i="0" u="none" strike="noStrike" cap="none" dirty="0" smtClean="0">
                <a:solidFill>
                  <a:schemeClr val="dk1"/>
                </a:solidFill>
                <a:effectLst/>
                <a:latin typeface="Calibri"/>
                <a:ea typeface="Calibri"/>
                <a:cs typeface="Calibri"/>
                <a:sym typeface="Calibri"/>
              </a:rPr>
              <a:t>がフェデレーテッドアクセスです。これが二番目のオプションです。</a:t>
            </a:r>
            <a:r>
              <a:rPr lang="ja-JP" altLang="en-US" sz="1100" b="0" i="0" u="none" strike="noStrike" cap="none" dirty="0" smtClean="0">
                <a:solidFill>
                  <a:schemeClr val="dk1"/>
                </a:solidFill>
                <a:effectLst/>
                <a:latin typeface="Calibri"/>
                <a:ea typeface="Calibri"/>
                <a:cs typeface="Calibri"/>
                <a:sym typeface="Calibri"/>
              </a:rPr>
              <a:t>ここまでご説明した</a:t>
            </a:r>
            <a:r>
              <a:rPr lang="en-US" altLang="ja-JP" sz="1100" b="0" i="0" u="none" strike="noStrike" cap="none" dirty="0" smtClean="0">
                <a:solidFill>
                  <a:schemeClr val="dk1"/>
                </a:solidFill>
                <a:effectLst/>
                <a:latin typeface="Calibri"/>
                <a:ea typeface="Calibri"/>
                <a:cs typeface="Calibri"/>
                <a:sym typeface="Calibri"/>
              </a:rPr>
              <a:t>2</a:t>
            </a:r>
            <a:r>
              <a:rPr lang="ja-JP" altLang="en-US" sz="1100" b="0" i="0" u="none" strike="noStrike" cap="none" dirty="0" smtClean="0">
                <a:solidFill>
                  <a:schemeClr val="dk1"/>
                </a:solidFill>
                <a:effectLst/>
                <a:latin typeface="Calibri"/>
                <a:ea typeface="Calibri"/>
                <a:cs typeface="Calibri"/>
                <a:sym typeface="Calibri"/>
              </a:rPr>
              <a:t>種類が最も</a:t>
            </a:r>
            <a:r>
              <a:rPr lang="ja-JP" altLang="ja-JP" sz="1100" b="0" i="0" u="none" strike="noStrike" cap="none" dirty="0" smtClean="0">
                <a:solidFill>
                  <a:schemeClr val="dk1"/>
                </a:solidFill>
                <a:effectLst/>
                <a:latin typeface="Calibri"/>
                <a:ea typeface="Calibri"/>
                <a:cs typeface="Calibri"/>
                <a:sym typeface="Calibri"/>
              </a:rPr>
              <a:t>一般的なリモートアクセス方式です。</a:t>
            </a:r>
          </a:p>
          <a:p>
            <a:pPr marL="0" indent="0"/>
            <a:endParaRPr lang="ja-JP" altLang="en-US" dirty="0"/>
          </a:p>
        </p:txBody>
      </p:sp>
      <p:sp>
        <p:nvSpPr>
          <p:cNvPr id="669" name="Google Shape;669;g7f959311ca_0_147: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58350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g7f959311ca_0_10: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本日の議題はこちらの通りです。</a:t>
            </a:r>
          </a:p>
          <a:p>
            <a:pPr marL="0" indent="0"/>
            <a:endParaRPr lang="ja-JP" altLang="en-US" dirty="0"/>
          </a:p>
          <a:p>
            <a:pPr marL="0" indent="0"/>
            <a:r>
              <a:rPr lang="ja-JP" altLang="en-US" dirty="0"/>
              <a:t>まずリモートアクセスとは何かについて少し説明してから、リモートアクセスが今なぜ緊急のトピックなのか、これ</a:t>
            </a:r>
            <a:r>
              <a:rPr lang="ja-JP" altLang="en-US" dirty="0" smtClean="0"/>
              <a:t>は明白</a:t>
            </a:r>
            <a:r>
              <a:rPr lang="ja-JP" altLang="en-US" dirty="0"/>
              <a:t>だと思います</a:t>
            </a:r>
            <a:r>
              <a:rPr lang="ja-JP" altLang="en-US" dirty="0" smtClean="0"/>
              <a:t>がお話し</a:t>
            </a:r>
            <a:r>
              <a:rPr lang="ja-JP" altLang="en-US" dirty="0"/>
              <a:t>します</a:t>
            </a:r>
            <a:r>
              <a:rPr lang="ja-JP" altLang="en-US" dirty="0" smtClean="0"/>
              <a:t>。</a:t>
            </a:r>
            <a:endParaRPr lang="en-US" altLang="ja-JP" dirty="0" smtClean="0"/>
          </a:p>
          <a:p>
            <a:pPr marL="0" indent="0"/>
            <a:r>
              <a:rPr lang="ja-JP" altLang="en-US" dirty="0" smtClean="0"/>
              <a:t>シュプリンガー</a:t>
            </a:r>
            <a:r>
              <a:rPr lang="ja-JP" altLang="en-US" dirty="0"/>
              <a:t>・ネイチャーが提供するリモートアクセスのオプションについてご説明し、ユーザ経験と技術的観点からそれぞれのオプションがどのように機能するの</a:t>
            </a:r>
            <a:r>
              <a:rPr lang="ja-JP" altLang="en-US" dirty="0" smtClean="0"/>
              <a:t>か概要をお話し</a:t>
            </a:r>
            <a:r>
              <a:rPr lang="ja-JP" altLang="en-US" dirty="0"/>
              <a:t>します</a:t>
            </a:r>
            <a:r>
              <a:rPr lang="ja-JP" altLang="en-US" dirty="0" smtClean="0"/>
              <a:t>。</a:t>
            </a:r>
            <a:endParaRPr lang="en-US" altLang="ja-JP" dirty="0" smtClean="0"/>
          </a:p>
          <a:p>
            <a:pPr marL="0" indent="0"/>
            <a:r>
              <a:rPr lang="ja-JP" altLang="en-US" dirty="0" smtClean="0"/>
              <a:t>また</a:t>
            </a:r>
            <a:r>
              <a:rPr lang="ja-JP" altLang="en-US" dirty="0"/>
              <a:t>各オプションの長所と短所について私の意見を述べ、</a:t>
            </a:r>
            <a:r>
              <a:rPr lang="ja-JP" altLang="en-US" dirty="0" smtClean="0"/>
              <a:t>ご提案します</a:t>
            </a:r>
            <a:r>
              <a:rPr lang="ja-JP" altLang="en-US" dirty="0"/>
              <a:t>。つまり各オプションに適した状況をお話しします。それから実際に各オプションを利用する方法についてお話ししたいと思います。</a:t>
            </a:r>
          </a:p>
          <a:p>
            <a:pPr marL="0" indent="0"/>
            <a:endParaRPr lang="ja-JP" altLang="en-US" dirty="0"/>
          </a:p>
          <a:p>
            <a:pPr marL="0" indent="0"/>
            <a:r>
              <a:rPr lang="ja-JP" altLang="en-US" dirty="0"/>
              <a:t>次に、研究者や学生が現在の状況において簡単にリモートアクセスを行えるように、ここ数週間の間に導入したいくつかの最新の機能についてお話しします</a:t>
            </a:r>
            <a:r>
              <a:rPr lang="ja-JP" altLang="en-US" dirty="0" smtClean="0"/>
              <a:t>。</a:t>
            </a:r>
            <a:endParaRPr lang="en-US" altLang="ja-JP" dirty="0" smtClean="0"/>
          </a:p>
          <a:p>
            <a:pPr marL="0" indent="0"/>
            <a:r>
              <a:rPr lang="ja-JP" altLang="en-US" dirty="0" smtClean="0"/>
              <a:t>一つ</a:t>
            </a:r>
            <a:r>
              <a:rPr lang="ja-JP" altLang="en-US" dirty="0"/>
              <a:t>は持続的認証と呼ばれるサービスで、もう一つはグーグル・スカラー・ユニバーサル </a:t>
            </a:r>
            <a:r>
              <a:rPr lang="en-US" altLang="ja-JP" dirty="0" smtClean="0"/>
              <a:t>CASA</a:t>
            </a:r>
            <a:r>
              <a:rPr lang="ja-JP" altLang="en-US" dirty="0" smtClean="0"/>
              <a:t>と</a:t>
            </a:r>
            <a:r>
              <a:rPr lang="ja-JP" altLang="en-US" dirty="0"/>
              <a:t>呼ばれるサービスです。これらのサービスがどのようなものか、またどのように機能するのかについてお話しします。</a:t>
            </a:r>
          </a:p>
          <a:p>
            <a:pPr marL="0" indent="0"/>
            <a:endParaRPr lang="ja-JP" altLang="en-US" dirty="0"/>
          </a:p>
          <a:p>
            <a:pPr marL="0" indent="0"/>
            <a:r>
              <a:rPr lang="ja-JP" altLang="en-US" dirty="0"/>
              <a:t>最後に、リモートアクセスをさらに容易にするために現在計画中のことについてお話しします。</a:t>
            </a:r>
          </a:p>
          <a:p>
            <a:pPr marL="0" indent="0"/>
            <a:endParaRPr lang="ja-JP" altLang="en-US" dirty="0"/>
          </a:p>
          <a:p>
            <a:pPr marL="0" indent="0"/>
            <a:endParaRPr lang="ja-JP" altLang="en-US" dirty="0"/>
          </a:p>
        </p:txBody>
      </p:sp>
      <p:sp>
        <p:nvSpPr>
          <p:cNvPr id="530" name="Google Shape;530;g7f959311ca_0_10: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36453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Google Shape;674;g7f959311ca_0_281: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r>
              <a:rPr lang="ja-JP" altLang="ja-JP" sz="1100" b="0" i="0" u="none" strike="noStrike" cap="none" dirty="0" smtClean="0">
                <a:solidFill>
                  <a:schemeClr val="dk1"/>
                </a:solidFill>
                <a:effectLst/>
                <a:latin typeface="Calibri"/>
                <a:ea typeface="Calibri"/>
                <a:cs typeface="Calibri"/>
                <a:sym typeface="Calibri"/>
              </a:rPr>
              <a:t>次</a:t>
            </a:r>
            <a:r>
              <a:rPr lang="ja-JP" altLang="ja-JP" sz="1100" b="0" i="0" u="none" strike="noStrike" cap="none" dirty="0">
                <a:solidFill>
                  <a:schemeClr val="dk1"/>
                </a:solidFill>
                <a:effectLst/>
                <a:latin typeface="Calibri"/>
                <a:ea typeface="Calibri"/>
                <a:cs typeface="Calibri"/>
                <a:sym typeface="Calibri"/>
              </a:rPr>
              <a:t>にご説明</a:t>
            </a:r>
            <a:r>
              <a:rPr lang="ja-JP" altLang="ja-JP" sz="1100" b="0" i="0" u="none" strike="noStrike" cap="none" dirty="0" smtClean="0">
                <a:solidFill>
                  <a:schemeClr val="dk1"/>
                </a:solidFill>
                <a:effectLst/>
                <a:latin typeface="Calibri"/>
                <a:ea typeface="Calibri"/>
                <a:cs typeface="Calibri"/>
                <a:sym typeface="Calibri"/>
              </a:rPr>
              <a:t>する</a:t>
            </a:r>
            <a:r>
              <a:rPr lang="ja-JP" altLang="en-US" sz="1100" b="0" i="0" u="none" strike="noStrike" cap="none" dirty="0" smtClean="0">
                <a:solidFill>
                  <a:schemeClr val="dk1"/>
                </a:solidFill>
                <a:effectLst/>
                <a:latin typeface="Calibri"/>
                <a:ea typeface="Calibri"/>
                <a:cs typeface="Calibri"/>
                <a:sym typeface="Calibri"/>
              </a:rPr>
              <a:t>方法</a:t>
            </a:r>
            <a:r>
              <a:rPr lang="ja-JP" altLang="ja-JP" sz="1100" b="0" i="0" u="none" strike="noStrike" cap="none" dirty="0" smtClean="0">
                <a:solidFill>
                  <a:schemeClr val="dk1"/>
                </a:solidFill>
                <a:effectLst/>
                <a:latin typeface="Calibri"/>
                <a:ea typeface="Calibri"/>
                <a:cs typeface="Calibri"/>
                <a:sym typeface="Calibri"/>
              </a:rPr>
              <a:t>、</a:t>
            </a:r>
            <a:r>
              <a:rPr lang="ja-JP" altLang="ja-JP" sz="1100" b="0" i="0" u="none" strike="noStrike" cap="none" dirty="0">
                <a:solidFill>
                  <a:schemeClr val="dk1"/>
                </a:solidFill>
                <a:effectLst/>
                <a:latin typeface="Calibri"/>
                <a:ea typeface="Calibri"/>
                <a:cs typeface="Calibri"/>
                <a:sym typeface="Calibri"/>
              </a:rPr>
              <a:t>少なくともこれからお話しするいくつかは、異なるタイプ</a:t>
            </a:r>
            <a:r>
              <a:rPr lang="ja-JP" altLang="ja-JP" sz="1100" b="0" i="0" u="none" strike="noStrike" cap="none" dirty="0" smtClean="0">
                <a:solidFill>
                  <a:schemeClr val="dk1"/>
                </a:solidFill>
                <a:effectLst/>
                <a:latin typeface="Calibri"/>
                <a:ea typeface="Calibri"/>
                <a:cs typeface="Calibri"/>
                <a:sym typeface="Calibri"/>
              </a:rPr>
              <a:t>の</a:t>
            </a:r>
            <a:r>
              <a:rPr lang="ja-JP" altLang="en-US" sz="1100" b="0" i="0" u="none" strike="noStrike" cap="none" dirty="0" smtClean="0">
                <a:solidFill>
                  <a:schemeClr val="dk1"/>
                </a:solidFill>
                <a:effectLst/>
                <a:latin typeface="Calibri"/>
                <a:ea typeface="Calibri"/>
                <a:cs typeface="Calibri"/>
                <a:sym typeface="Calibri"/>
              </a:rPr>
              <a:t>機関に</a:t>
            </a:r>
            <a:r>
              <a:rPr lang="ja-JP" altLang="ja-JP" sz="1100" b="0" i="0" u="none" strike="noStrike" cap="none" dirty="0" smtClean="0">
                <a:solidFill>
                  <a:schemeClr val="dk1"/>
                </a:solidFill>
                <a:effectLst/>
                <a:latin typeface="Calibri"/>
                <a:ea typeface="Calibri"/>
                <a:cs typeface="Calibri"/>
                <a:sym typeface="Calibri"/>
              </a:rPr>
              <a:t>向け</a:t>
            </a:r>
            <a:r>
              <a:rPr lang="ja-JP" altLang="en-US" sz="1100" b="0" i="0" u="none" strike="noStrike" cap="none" dirty="0" smtClean="0">
                <a:solidFill>
                  <a:schemeClr val="dk1"/>
                </a:solidFill>
                <a:effectLst/>
                <a:latin typeface="Calibri"/>
                <a:ea typeface="Calibri"/>
                <a:cs typeface="Calibri"/>
                <a:sym typeface="Calibri"/>
              </a:rPr>
              <a:t>たもの</a:t>
            </a:r>
            <a:r>
              <a:rPr lang="ja-JP" altLang="ja-JP" sz="1100" b="0" i="0" u="none" strike="noStrike" cap="none" dirty="0" smtClean="0">
                <a:solidFill>
                  <a:schemeClr val="dk1"/>
                </a:solidFill>
                <a:effectLst/>
                <a:latin typeface="Calibri"/>
                <a:ea typeface="Calibri"/>
                <a:cs typeface="Calibri"/>
                <a:sym typeface="Calibri"/>
              </a:rPr>
              <a:t>では</a:t>
            </a:r>
            <a:r>
              <a:rPr lang="ja-JP" altLang="ja-JP" sz="1100" b="0" i="0" u="none" strike="noStrike" cap="none" dirty="0">
                <a:solidFill>
                  <a:schemeClr val="dk1"/>
                </a:solidFill>
                <a:effectLst/>
                <a:latin typeface="Calibri"/>
                <a:ea typeface="Calibri"/>
                <a:cs typeface="Calibri"/>
                <a:sym typeface="Calibri"/>
              </a:rPr>
              <a:t>ありますが、何らかの理由で</a:t>
            </a:r>
            <a:r>
              <a:rPr lang="en-CA" altLang="ja-JP" sz="1100" b="0" i="0" u="none" strike="noStrike" cap="none" dirty="0">
                <a:solidFill>
                  <a:schemeClr val="dk1"/>
                </a:solidFill>
                <a:effectLst/>
                <a:latin typeface="Calibri"/>
                <a:ea typeface="Calibri"/>
                <a:cs typeface="Calibri"/>
                <a:sym typeface="Calibri"/>
              </a:rPr>
              <a:t>VPN</a:t>
            </a:r>
            <a:r>
              <a:rPr lang="ja-JP" altLang="ja-JP" sz="1100" b="0" i="0" u="none" strike="noStrike" cap="none" dirty="0">
                <a:solidFill>
                  <a:schemeClr val="dk1"/>
                </a:solidFill>
                <a:effectLst/>
                <a:latin typeface="Calibri"/>
                <a:ea typeface="Calibri"/>
                <a:cs typeface="Calibri"/>
                <a:sym typeface="Calibri"/>
              </a:rPr>
              <a:t>やプロキシやフェデレーテッドアクセスが機関や組織に合わない場合の補助的な代替オプションと考えてください。</a:t>
            </a:r>
          </a:p>
          <a:p>
            <a:r>
              <a:rPr lang="en-CA" altLang="ja-JP" sz="1100" b="0" i="0" u="none" strike="noStrike" cap="none" dirty="0">
                <a:solidFill>
                  <a:schemeClr val="dk1"/>
                </a:solidFill>
                <a:effectLst/>
                <a:latin typeface="Calibri"/>
                <a:ea typeface="Calibri"/>
                <a:cs typeface="Calibri"/>
                <a:sym typeface="Calibri"/>
              </a:rPr>
              <a:t> </a:t>
            </a:r>
            <a:endParaRPr lang="ja-JP" altLang="ja-JP" sz="1100" b="0" i="0" u="none" strike="noStrike" cap="none" dirty="0">
              <a:solidFill>
                <a:schemeClr val="dk1"/>
              </a:solidFill>
              <a:effectLst/>
              <a:latin typeface="Calibri"/>
              <a:ea typeface="Calibri"/>
              <a:cs typeface="Calibri"/>
              <a:sym typeface="Calibri"/>
            </a:endParaRPr>
          </a:p>
          <a:p>
            <a:r>
              <a:rPr lang="ja-JP" altLang="ja-JP" sz="1100" b="0" i="0" u="none" strike="noStrike" cap="none" dirty="0">
                <a:solidFill>
                  <a:schemeClr val="dk1"/>
                </a:solidFill>
                <a:effectLst/>
                <a:latin typeface="Calibri"/>
                <a:ea typeface="Calibri"/>
                <a:cs typeface="Calibri"/>
                <a:sym typeface="Calibri"/>
              </a:rPr>
              <a:t>これは</a:t>
            </a:r>
            <a:r>
              <a:rPr lang="ja-JP" altLang="ja-JP" sz="1100" b="0" i="0" u="none" strike="noStrike" cap="none" dirty="0" smtClean="0">
                <a:solidFill>
                  <a:schemeClr val="dk1"/>
                </a:solidFill>
                <a:effectLst/>
                <a:latin typeface="Calibri"/>
                <a:ea typeface="Calibri"/>
                <a:cs typeface="Calibri"/>
                <a:sym typeface="Calibri"/>
              </a:rPr>
              <a:t>リファラ</a:t>
            </a:r>
            <a:r>
              <a:rPr lang="ja-JP" altLang="en-US" sz="1100" b="0" i="0" u="none" strike="noStrike" cap="none" dirty="0" smtClean="0">
                <a:solidFill>
                  <a:schemeClr val="dk1"/>
                </a:solidFill>
                <a:effectLst/>
                <a:latin typeface="Calibri"/>
                <a:ea typeface="Calibri"/>
                <a:cs typeface="Calibri"/>
                <a:sym typeface="Calibri"/>
              </a:rPr>
              <a:t>ー</a:t>
            </a:r>
            <a:r>
              <a:rPr lang="ja-JP" altLang="ja-JP" sz="1100" b="0" i="0" u="none" strike="noStrike" cap="none" dirty="0" smtClean="0">
                <a:solidFill>
                  <a:schemeClr val="dk1"/>
                </a:solidFill>
                <a:effectLst/>
                <a:latin typeface="Calibri"/>
                <a:ea typeface="Calibri"/>
                <a:cs typeface="Calibri"/>
                <a:sym typeface="Calibri"/>
              </a:rPr>
              <a:t>アクセス</a:t>
            </a:r>
            <a:r>
              <a:rPr lang="ja-JP" altLang="ja-JP" sz="1100" b="0" i="0" u="none" strike="noStrike" cap="none" dirty="0">
                <a:solidFill>
                  <a:schemeClr val="dk1"/>
                </a:solidFill>
                <a:effectLst/>
                <a:latin typeface="Calibri"/>
                <a:ea typeface="Calibri"/>
                <a:cs typeface="Calibri"/>
                <a:sym typeface="Calibri"/>
              </a:rPr>
              <a:t>と呼ばれる方式です。</a:t>
            </a:r>
          </a:p>
          <a:p>
            <a:r>
              <a:rPr lang="en-US" altLang="ja-JP" sz="1100" b="0" i="0" u="none" strike="noStrike" cap="none" dirty="0">
                <a:solidFill>
                  <a:schemeClr val="dk1"/>
                </a:solidFill>
                <a:effectLst/>
                <a:latin typeface="Calibri"/>
                <a:ea typeface="Calibri"/>
                <a:cs typeface="Calibri"/>
                <a:sym typeface="Calibri"/>
              </a:rPr>
              <a:t> </a:t>
            </a:r>
            <a:endParaRPr lang="ja-JP" altLang="ja-JP" sz="1100" b="0" i="0" u="none" strike="noStrike" cap="none" dirty="0">
              <a:solidFill>
                <a:schemeClr val="dk1"/>
              </a:solidFill>
              <a:effectLst/>
              <a:latin typeface="Calibri"/>
              <a:ea typeface="Calibri"/>
              <a:cs typeface="Calibri"/>
              <a:sym typeface="Calibri"/>
            </a:endParaRPr>
          </a:p>
          <a:p>
            <a:r>
              <a:rPr lang="ja-JP" altLang="ja-JP" sz="1100" b="0" i="0" u="none" strike="noStrike" cap="none" dirty="0">
                <a:solidFill>
                  <a:schemeClr val="dk1"/>
                </a:solidFill>
                <a:effectLst/>
                <a:latin typeface="Calibri"/>
                <a:ea typeface="Calibri"/>
                <a:cs typeface="Calibri"/>
                <a:sym typeface="Calibri"/>
              </a:rPr>
              <a:t>この</a:t>
            </a:r>
            <a:r>
              <a:rPr lang="ja-JP" altLang="ja-JP" sz="1100" b="0" i="0" u="none" strike="noStrike" cap="none" dirty="0" smtClean="0">
                <a:solidFill>
                  <a:schemeClr val="dk1"/>
                </a:solidFill>
                <a:effectLst/>
                <a:latin typeface="Calibri"/>
                <a:ea typeface="Calibri"/>
                <a:cs typeface="Calibri"/>
                <a:sym typeface="Calibri"/>
              </a:rPr>
              <a:t>認証</a:t>
            </a:r>
            <a:r>
              <a:rPr lang="ja-JP" altLang="en-US" sz="1100" b="0" i="0" u="none" strike="noStrike" cap="none" dirty="0" smtClean="0">
                <a:solidFill>
                  <a:schemeClr val="dk1"/>
                </a:solidFill>
                <a:effectLst/>
                <a:latin typeface="Calibri"/>
                <a:ea typeface="Calibri"/>
                <a:cs typeface="Calibri"/>
                <a:sym typeface="Calibri"/>
              </a:rPr>
              <a:t>方法</a:t>
            </a:r>
            <a:r>
              <a:rPr lang="ja-JP" altLang="ja-JP" sz="1100" b="0" i="0" u="none" strike="noStrike" cap="none" dirty="0" smtClean="0">
                <a:solidFill>
                  <a:schemeClr val="dk1"/>
                </a:solidFill>
                <a:effectLst/>
                <a:latin typeface="Calibri"/>
                <a:ea typeface="Calibri"/>
                <a:cs typeface="Calibri"/>
                <a:sym typeface="Calibri"/>
              </a:rPr>
              <a:t>は</a:t>
            </a:r>
            <a:r>
              <a:rPr lang="ja-JP" altLang="ja-JP" sz="1100" b="0" i="0" u="none" strike="noStrike" cap="none" dirty="0">
                <a:solidFill>
                  <a:schemeClr val="dk1"/>
                </a:solidFill>
                <a:effectLst/>
                <a:latin typeface="Calibri"/>
                <a:ea typeface="Calibri"/>
                <a:cs typeface="Calibri"/>
                <a:sym typeface="Calibri"/>
              </a:rPr>
              <a:t>シュプリンガー・ネイチャー</a:t>
            </a:r>
            <a:r>
              <a:rPr lang="ja-JP" altLang="ja-JP" sz="1100" b="0" i="0" u="none" strike="noStrike" cap="none" dirty="0" smtClean="0">
                <a:solidFill>
                  <a:schemeClr val="dk1"/>
                </a:solidFill>
                <a:effectLst/>
                <a:latin typeface="Calibri"/>
                <a:ea typeface="Calibri"/>
                <a:cs typeface="Calibri"/>
                <a:sym typeface="Calibri"/>
              </a:rPr>
              <a:t>と</a:t>
            </a:r>
            <a:r>
              <a:rPr lang="ja-JP" altLang="en-US" sz="1100" b="0" i="0" u="none" strike="noStrike" cap="none" dirty="0" smtClean="0">
                <a:solidFill>
                  <a:schemeClr val="dk1"/>
                </a:solidFill>
                <a:effectLst/>
                <a:latin typeface="Calibri"/>
                <a:ea typeface="Calibri"/>
                <a:cs typeface="Calibri"/>
                <a:sym typeface="Calibri"/>
              </a:rPr>
              <a:t>雑誌を</a:t>
            </a:r>
            <a:r>
              <a:rPr lang="ja-JP" altLang="ja-JP" sz="1100" b="0" i="0" u="none" strike="noStrike" cap="none" dirty="0" smtClean="0">
                <a:solidFill>
                  <a:schemeClr val="dk1"/>
                </a:solidFill>
                <a:effectLst/>
                <a:latin typeface="Calibri"/>
                <a:ea typeface="Calibri"/>
                <a:cs typeface="Calibri"/>
                <a:sym typeface="Calibri"/>
              </a:rPr>
              <a:t>共同</a:t>
            </a:r>
            <a:r>
              <a:rPr lang="ja-JP" altLang="ja-JP" sz="1100" b="0" i="0" u="none" strike="noStrike" cap="none" dirty="0">
                <a:solidFill>
                  <a:schemeClr val="dk1"/>
                </a:solidFill>
                <a:effectLst/>
                <a:latin typeface="Calibri"/>
                <a:ea typeface="Calibri"/>
                <a:cs typeface="Calibri"/>
                <a:sym typeface="Calibri"/>
              </a:rPr>
              <a:t>出版している学会</a:t>
            </a:r>
            <a:r>
              <a:rPr lang="ja-JP" altLang="ja-JP" sz="1100" b="0" i="0" u="none" strike="noStrike" cap="none" dirty="0" smtClean="0">
                <a:solidFill>
                  <a:schemeClr val="dk1"/>
                </a:solidFill>
                <a:effectLst/>
                <a:latin typeface="Calibri"/>
                <a:ea typeface="Calibri"/>
                <a:cs typeface="Calibri"/>
                <a:sym typeface="Calibri"/>
              </a:rPr>
              <a:t>など</a:t>
            </a:r>
            <a:r>
              <a:rPr lang="ja-JP" altLang="en-US" sz="1100" b="0" i="0" u="none" strike="noStrike" cap="none" dirty="0" smtClean="0">
                <a:solidFill>
                  <a:schemeClr val="dk1"/>
                </a:solidFill>
                <a:effectLst/>
                <a:latin typeface="Calibri"/>
                <a:ea typeface="Calibri"/>
                <a:cs typeface="Calibri"/>
                <a:sym typeface="Calibri"/>
              </a:rPr>
              <a:t>で</a:t>
            </a:r>
            <a:r>
              <a:rPr lang="ja-JP" altLang="ja-JP" sz="1100" b="0" i="0" u="none" strike="noStrike" cap="none" dirty="0" smtClean="0">
                <a:solidFill>
                  <a:schemeClr val="dk1"/>
                </a:solidFill>
                <a:effectLst/>
                <a:latin typeface="Calibri"/>
                <a:ea typeface="Calibri"/>
                <a:cs typeface="Calibri"/>
                <a:sym typeface="Calibri"/>
              </a:rPr>
              <a:t>よく</a:t>
            </a:r>
            <a:r>
              <a:rPr lang="ja-JP" altLang="ja-JP" sz="1100" b="0" i="0" u="none" strike="noStrike" cap="none" dirty="0">
                <a:solidFill>
                  <a:schemeClr val="dk1"/>
                </a:solidFill>
                <a:effectLst/>
                <a:latin typeface="Calibri"/>
                <a:ea typeface="Calibri"/>
                <a:cs typeface="Calibri"/>
                <a:sym typeface="Calibri"/>
              </a:rPr>
              <a:t>使用されています。</a:t>
            </a:r>
            <a:r>
              <a:rPr lang="ja-JP" altLang="ja-JP" sz="1100" b="0" i="0" u="none" strike="noStrike" cap="none" dirty="0" smtClean="0">
                <a:solidFill>
                  <a:schemeClr val="dk1"/>
                </a:solidFill>
                <a:effectLst/>
                <a:latin typeface="Calibri"/>
                <a:ea typeface="Calibri"/>
                <a:cs typeface="Calibri"/>
                <a:sym typeface="Calibri"/>
              </a:rPr>
              <a:t>この</a:t>
            </a:r>
            <a:r>
              <a:rPr lang="ja-JP" altLang="en-US" sz="1100" b="0" i="0" u="none" strike="noStrike" cap="none" dirty="0" smtClean="0">
                <a:solidFill>
                  <a:schemeClr val="dk1"/>
                </a:solidFill>
                <a:effectLst/>
                <a:latin typeface="Calibri"/>
                <a:ea typeface="Calibri"/>
                <a:cs typeface="Calibri"/>
                <a:sym typeface="Calibri"/>
              </a:rPr>
              <a:t>方法</a:t>
            </a:r>
            <a:r>
              <a:rPr lang="ja-JP" altLang="ja-JP" sz="1100" b="0" i="0" u="none" strike="noStrike" cap="none" dirty="0" smtClean="0">
                <a:solidFill>
                  <a:schemeClr val="dk1"/>
                </a:solidFill>
                <a:effectLst/>
                <a:latin typeface="Calibri"/>
                <a:ea typeface="Calibri"/>
                <a:cs typeface="Calibri"/>
                <a:sym typeface="Calibri"/>
              </a:rPr>
              <a:t>では</a:t>
            </a:r>
            <a:r>
              <a:rPr lang="ja-JP" altLang="en-US" sz="1100" b="0" i="0" u="none" strike="noStrike" cap="none" dirty="0" smtClean="0">
                <a:solidFill>
                  <a:schemeClr val="dk1"/>
                </a:solidFill>
                <a:effectLst/>
                <a:latin typeface="Calibri"/>
                <a:ea typeface="Calibri"/>
                <a:cs typeface="Calibri"/>
                <a:sym typeface="Calibri"/>
              </a:rPr>
              <a:t>、学会</a:t>
            </a:r>
            <a:r>
              <a:rPr lang="ja-JP" altLang="ja-JP" sz="1100" b="0" i="0" u="none" strike="noStrike" cap="none" dirty="0" smtClean="0">
                <a:solidFill>
                  <a:schemeClr val="dk1"/>
                </a:solidFill>
                <a:effectLst/>
                <a:latin typeface="Calibri"/>
                <a:ea typeface="Calibri"/>
                <a:cs typeface="Calibri"/>
                <a:sym typeface="Calibri"/>
              </a:rPr>
              <a:t>の</a:t>
            </a:r>
            <a:r>
              <a:rPr lang="ja-JP" altLang="ja-JP" sz="1100" b="0" i="0" u="none" strike="noStrike" cap="none" dirty="0">
                <a:solidFill>
                  <a:schemeClr val="dk1"/>
                </a:solidFill>
                <a:effectLst/>
                <a:latin typeface="Calibri"/>
                <a:ea typeface="Calibri"/>
                <a:cs typeface="Calibri"/>
                <a:sym typeface="Calibri"/>
              </a:rPr>
              <a:t>会員</a:t>
            </a:r>
            <a:r>
              <a:rPr lang="ja-JP" altLang="ja-JP" sz="1100" b="0" i="0" u="none" strike="noStrike" cap="none" dirty="0" smtClean="0">
                <a:solidFill>
                  <a:schemeClr val="dk1"/>
                </a:solidFill>
                <a:effectLst/>
                <a:latin typeface="Calibri"/>
                <a:ea typeface="Calibri"/>
                <a:cs typeface="Calibri"/>
                <a:sym typeface="Calibri"/>
              </a:rPr>
              <a:t>が</a:t>
            </a:r>
            <a:r>
              <a:rPr lang="ja-JP" altLang="en-US" sz="1100" b="0" i="0" u="none" strike="noStrike" cap="none" dirty="0" smtClean="0">
                <a:solidFill>
                  <a:schemeClr val="dk1"/>
                </a:solidFill>
                <a:effectLst/>
                <a:latin typeface="Calibri"/>
                <a:ea typeface="Calibri"/>
                <a:cs typeface="Calibri"/>
                <a:sym typeface="Calibri"/>
              </a:rPr>
              <a:t>学会の</a:t>
            </a:r>
            <a:r>
              <a:rPr lang="ja-JP" altLang="ja-JP" sz="1100" b="0" i="0" u="none" strike="noStrike" cap="none" dirty="0" smtClean="0">
                <a:solidFill>
                  <a:schemeClr val="dk1"/>
                </a:solidFill>
                <a:effectLst/>
                <a:latin typeface="Calibri"/>
                <a:ea typeface="Calibri"/>
                <a:cs typeface="Calibri"/>
                <a:sym typeface="Calibri"/>
              </a:rPr>
              <a:t>ウェブサイト</a:t>
            </a:r>
            <a:r>
              <a:rPr lang="ja-JP" altLang="ja-JP" sz="1100" b="0" i="0" u="none" strike="noStrike" cap="none" dirty="0">
                <a:solidFill>
                  <a:schemeClr val="dk1"/>
                </a:solidFill>
                <a:effectLst/>
                <a:latin typeface="Calibri"/>
                <a:ea typeface="Calibri"/>
                <a:cs typeface="Calibri"/>
                <a:sym typeface="Calibri"/>
              </a:rPr>
              <a:t>にアクセスする必要があります</a:t>
            </a:r>
            <a:r>
              <a:rPr lang="ja-JP" altLang="ja-JP" sz="1100" b="0" i="0" u="none" strike="noStrike" cap="none" dirty="0" smtClean="0">
                <a:solidFill>
                  <a:schemeClr val="dk1"/>
                </a:solidFill>
                <a:effectLst/>
                <a:latin typeface="Calibri"/>
                <a:ea typeface="Calibri"/>
                <a:cs typeface="Calibri"/>
                <a:sym typeface="Calibri"/>
              </a:rPr>
              <a:t>。</a:t>
            </a:r>
            <a:endParaRPr lang="en-US" altLang="ja-JP" sz="1100" b="0" i="0" u="none" strike="noStrike" cap="none" dirty="0" smtClean="0">
              <a:solidFill>
                <a:schemeClr val="dk1"/>
              </a:solidFill>
              <a:effectLst/>
              <a:latin typeface="Calibri"/>
              <a:ea typeface="Calibri"/>
              <a:cs typeface="Calibri"/>
              <a:sym typeface="Calibri"/>
            </a:endParaRPr>
          </a:p>
          <a:p>
            <a:r>
              <a:rPr lang="ja-JP" altLang="ja-JP" sz="1100" b="0" i="0" u="none" strike="noStrike" cap="none" dirty="0" smtClean="0">
                <a:solidFill>
                  <a:schemeClr val="dk1"/>
                </a:solidFill>
                <a:effectLst/>
                <a:latin typeface="Calibri"/>
                <a:ea typeface="Calibri"/>
                <a:cs typeface="Calibri"/>
                <a:sym typeface="Calibri"/>
              </a:rPr>
              <a:t>この</a:t>
            </a:r>
            <a:r>
              <a:rPr lang="ja-JP" altLang="ja-JP" sz="1100" b="0" i="0" u="none" strike="noStrike" cap="none" dirty="0">
                <a:solidFill>
                  <a:schemeClr val="dk1"/>
                </a:solidFill>
                <a:effectLst/>
                <a:latin typeface="Calibri"/>
                <a:ea typeface="Calibri"/>
                <a:cs typeface="Calibri"/>
                <a:sym typeface="Calibri"/>
              </a:rPr>
              <a:t>例では英国歯科協会のサイトを取り上げています</a:t>
            </a:r>
            <a:r>
              <a:rPr lang="ja-JP" altLang="ja-JP" sz="1100" b="0" i="0" u="none" strike="noStrike" cap="none" dirty="0" smtClean="0">
                <a:solidFill>
                  <a:schemeClr val="dk1"/>
                </a:solidFill>
                <a:effectLst/>
                <a:latin typeface="Calibri"/>
                <a:ea typeface="Calibri"/>
                <a:cs typeface="Calibri"/>
                <a:sym typeface="Calibri"/>
              </a:rPr>
              <a:t>。</a:t>
            </a:r>
            <a:r>
              <a:rPr lang="ja-JP" altLang="en-US" sz="1100" b="0" i="0" u="none" strike="noStrike" cap="none" dirty="0" smtClean="0">
                <a:solidFill>
                  <a:schemeClr val="dk1"/>
                </a:solidFill>
                <a:effectLst/>
                <a:latin typeface="Calibri"/>
                <a:ea typeface="Calibri"/>
                <a:cs typeface="Calibri"/>
                <a:sym typeface="Calibri"/>
              </a:rPr>
              <a:t>協会</a:t>
            </a:r>
            <a:r>
              <a:rPr lang="ja-JP" altLang="ja-JP" sz="1100" b="0" i="0" u="none" strike="noStrike" cap="none" dirty="0" smtClean="0">
                <a:solidFill>
                  <a:schemeClr val="dk1"/>
                </a:solidFill>
                <a:effectLst/>
                <a:latin typeface="Calibri"/>
                <a:ea typeface="Calibri"/>
                <a:cs typeface="Calibri"/>
                <a:sym typeface="Calibri"/>
              </a:rPr>
              <a:t>の</a:t>
            </a:r>
            <a:r>
              <a:rPr lang="ja-JP" altLang="ja-JP" sz="1100" b="0" i="0" u="none" strike="noStrike" cap="none" dirty="0">
                <a:solidFill>
                  <a:schemeClr val="dk1"/>
                </a:solidFill>
                <a:effectLst/>
                <a:latin typeface="Calibri"/>
                <a:ea typeface="Calibri"/>
                <a:cs typeface="Calibri"/>
                <a:sym typeface="Calibri"/>
              </a:rPr>
              <a:t>ウェブサイトにアクセスし、まずログインする必要があります。ウェブサイト内には会員限定のウェブページがあり</a:t>
            </a:r>
            <a:r>
              <a:rPr lang="ja-JP" altLang="ja-JP" sz="1100" b="0" i="0" u="none" strike="noStrike" cap="none" dirty="0" smtClean="0">
                <a:solidFill>
                  <a:schemeClr val="dk1"/>
                </a:solidFill>
                <a:effectLst/>
                <a:latin typeface="Calibri"/>
                <a:ea typeface="Calibri"/>
                <a:cs typeface="Calibri"/>
                <a:sym typeface="Calibri"/>
              </a:rPr>
              <a:t>、ログイン</a:t>
            </a:r>
            <a:r>
              <a:rPr lang="ja-JP" altLang="ja-JP" sz="1100" b="0" i="0" u="none" strike="noStrike" cap="none" dirty="0">
                <a:solidFill>
                  <a:schemeClr val="dk1"/>
                </a:solidFill>
                <a:effectLst/>
                <a:latin typeface="Calibri"/>
                <a:ea typeface="Calibri"/>
                <a:cs typeface="Calibri"/>
                <a:sym typeface="Calibri"/>
              </a:rPr>
              <a:t>した会員</a:t>
            </a:r>
            <a:r>
              <a:rPr lang="ja-JP" altLang="ja-JP" sz="1100" b="0" i="0" u="none" strike="noStrike" cap="none" dirty="0" smtClean="0">
                <a:solidFill>
                  <a:schemeClr val="dk1"/>
                </a:solidFill>
                <a:effectLst/>
                <a:latin typeface="Calibri"/>
                <a:ea typeface="Calibri"/>
                <a:cs typeface="Calibri"/>
                <a:sym typeface="Calibri"/>
              </a:rPr>
              <a:t>のみ利用でき</a:t>
            </a:r>
            <a:r>
              <a:rPr lang="ja-JP" altLang="en-US" sz="1100" b="0" i="0" u="none" strike="noStrike" cap="none" dirty="0" smtClean="0">
                <a:solidFill>
                  <a:schemeClr val="dk1"/>
                </a:solidFill>
                <a:effectLst/>
                <a:latin typeface="Calibri"/>
                <a:ea typeface="Calibri"/>
                <a:cs typeface="Calibri"/>
                <a:sym typeface="Calibri"/>
              </a:rPr>
              <a:t>る</a:t>
            </a:r>
            <a:r>
              <a:rPr lang="ja-JP" altLang="ja-JP" sz="1100" b="0" i="0" u="none" strike="noStrike" cap="none" dirty="0" smtClean="0">
                <a:solidFill>
                  <a:schemeClr val="dk1"/>
                </a:solidFill>
                <a:effectLst/>
                <a:latin typeface="Calibri"/>
                <a:ea typeface="Calibri"/>
                <a:cs typeface="Calibri"/>
                <a:sym typeface="Calibri"/>
              </a:rPr>
              <a:t>ページ</a:t>
            </a:r>
            <a:r>
              <a:rPr lang="ja-JP" altLang="ja-JP" sz="1100" b="0" i="0" u="none" strike="noStrike" cap="none" dirty="0">
                <a:solidFill>
                  <a:schemeClr val="dk1"/>
                </a:solidFill>
                <a:effectLst/>
                <a:latin typeface="Calibri"/>
                <a:ea typeface="Calibri"/>
                <a:cs typeface="Calibri"/>
                <a:sym typeface="Calibri"/>
              </a:rPr>
              <a:t>があります</a:t>
            </a:r>
            <a:r>
              <a:rPr lang="ja-JP" altLang="ja-JP" sz="1100" b="0" i="0" u="none" strike="noStrike" cap="none" dirty="0" smtClean="0">
                <a:solidFill>
                  <a:schemeClr val="dk1"/>
                </a:solidFill>
                <a:effectLst/>
                <a:latin typeface="Calibri"/>
                <a:ea typeface="Calibri"/>
                <a:cs typeface="Calibri"/>
                <a:sym typeface="Calibri"/>
              </a:rPr>
              <a:t>。</a:t>
            </a:r>
            <a:endParaRPr lang="en-US" altLang="ja-JP" sz="1100" b="0" i="0" u="none" strike="noStrike" cap="none" dirty="0" smtClean="0">
              <a:solidFill>
                <a:schemeClr val="dk1"/>
              </a:solidFill>
              <a:effectLst/>
              <a:latin typeface="Calibri"/>
              <a:ea typeface="Calibri"/>
              <a:cs typeface="Calibri"/>
              <a:sym typeface="Calibri"/>
            </a:endParaRPr>
          </a:p>
          <a:p>
            <a:endParaRPr lang="en-US" altLang="ja-JP" sz="1100" b="0" i="0" u="none" strike="noStrike" cap="none" dirty="0" smtClean="0">
              <a:solidFill>
                <a:schemeClr val="dk1"/>
              </a:solidFill>
              <a:effectLst/>
              <a:latin typeface="Calibri"/>
              <a:ea typeface="Calibri"/>
              <a:cs typeface="Calibri"/>
              <a:sym typeface="Calibri"/>
            </a:endParaRPr>
          </a:p>
          <a:p>
            <a:r>
              <a:rPr lang="ja-JP" altLang="ja-JP" sz="1100" b="0" i="0" u="none" strike="noStrike" cap="none" dirty="0" smtClean="0">
                <a:solidFill>
                  <a:schemeClr val="dk1"/>
                </a:solidFill>
                <a:effectLst/>
                <a:latin typeface="Calibri"/>
                <a:ea typeface="Calibri"/>
                <a:cs typeface="Calibri"/>
                <a:sym typeface="Calibri"/>
              </a:rPr>
              <a:t>この</a:t>
            </a:r>
            <a:r>
              <a:rPr lang="ja-JP" altLang="ja-JP" sz="1100" b="0" i="0" u="none" strike="noStrike" cap="none" dirty="0">
                <a:solidFill>
                  <a:schemeClr val="dk1"/>
                </a:solidFill>
                <a:effectLst/>
                <a:latin typeface="Calibri"/>
                <a:ea typeface="Calibri"/>
                <a:cs typeface="Calibri"/>
                <a:sym typeface="Calibri"/>
              </a:rPr>
              <a:t>ページにはシュプリンガー・ネイチャー</a:t>
            </a:r>
            <a:r>
              <a:rPr lang="ja-JP" altLang="ja-JP" sz="1100" b="0" i="0" u="none" strike="noStrike" cap="none" dirty="0" smtClean="0">
                <a:solidFill>
                  <a:schemeClr val="dk1"/>
                </a:solidFill>
                <a:effectLst/>
                <a:latin typeface="Calibri"/>
                <a:ea typeface="Calibri"/>
                <a:cs typeface="Calibri"/>
                <a:sym typeface="Calibri"/>
              </a:rPr>
              <a:t>の</a:t>
            </a:r>
            <a:r>
              <a:rPr lang="ja-JP" altLang="en-US" sz="1100" b="0" i="0" u="none" strike="noStrike" cap="none" dirty="0" smtClean="0">
                <a:solidFill>
                  <a:schemeClr val="dk1"/>
                </a:solidFill>
                <a:effectLst/>
                <a:latin typeface="Calibri"/>
                <a:ea typeface="Calibri"/>
                <a:cs typeface="Calibri"/>
                <a:sym typeface="Calibri"/>
              </a:rPr>
              <a:t>プラットフォーム</a:t>
            </a:r>
            <a:r>
              <a:rPr lang="ja-JP" altLang="ja-JP" sz="1100" b="0" i="0" u="none" strike="noStrike" cap="none" dirty="0" smtClean="0">
                <a:solidFill>
                  <a:schemeClr val="dk1"/>
                </a:solidFill>
                <a:effectLst/>
                <a:latin typeface="Calibri"/>
                <a:ea typeface="Calibri"/>
                <a:cs typeface="Calibri"/>
                <a:sym typeface="Calibri"/>
              </a:rPr>
              <a:t>また</a:t>
            </a:r>
            <a:r>
              <a:rPr lang="ja-JP" altLang="ja-JP" sz="1100" b="0" i="0" u="none" strike="noStrike" cap="none" dirty="0">
                <a:solidFill>
                  <a:schemeClr val="dk1"/>
                </a:solidFill>
                <a:effectLst/>
                <a:latin typeface="Calibri"/>
                <a:ea typeface="Calibri"/>
                <a:cs typeface="Calibri"/>
                <a:sym typeface="Calibri"/>
              </a:rPr>
              <a:t>は</a:t>
            </a:r>
            <a:r>
              <a:rPr lang="ja-JP" altLang="ja-JP" sz="1100" b="0" i="0" u="none" strike="noStrike" cap="none" dirty="0" smtClean="0">
                <a:solidFill>
                  <a:schemeClr val="dk1"/>
                </a:solidFill>
                <a:effectLst/>
                <a:latin typeface="Calibri"/>
                <a:ea typeface="Calibri"/>
                <a:cs typeface="Calibri"/>
                <a:sym typeface="Calibri"/>
              </a:rPr>
              <a:t>ウェブサイト上</a:t>
            </a:r>
            <a:r>
              <a:rPr lang="ja-JP" altLang="en-US" sz="1100" b="0" i="0" u="none" strike="noStrike" cap="none" dirty="0" smtClean="0">
                <a:solidFill>
                  <a:schemeClr val="dk1"/>
                </a:solidFill>
                <a:effectLst/>
                <a:latin typeface="Calibri"/>
                <a:ea typeface="Calibri"/>
                <a:cs typeface="Calibri"/>
                <a:sym typeface="Calibri"/>
              </a:rPr>
              <a:t>にある雑誌</a:t>
            </a:r>
            <a:r>
              <a:rPr lang="ja-JP" altLang="ja-JP" sz="1100" b="0" i="0" u="none" strike="noStrike" cap="none" dirty="0" smtClean="0">
                <a:solidFill>
                  <a:schemeClr val="dk1"/>
                </a:solidFill>
                <a:effectLst/>
                <a:latin typeface="Calibri"/>
                <a:ea typeface="Calibri"/>
                <a:cs typeface="Calibri"/>
                <a:sym typeface="Calibri"/>
              </a:rPr>
              <a:t>へ</a:t>
            </a:r>
            <a:r>
              <a:rPr lang="ja-JP" altLang="ja-JP" sz="1100" b="0" i="0" u="none" strike="noStrike" cap="none" dirty="0">
                <a:solidFill>
                  <a:schemeClr val="dk1"/>
                </a:solidFill>
                <a:effectLst/>
                <a:latin typeface="Calibri"/>
                <a:ea typeface="Calibri"/>
                <a:cs typeface="Calibri"/>
                <a:sym typeface="Calibri"/>
              </a:rPr>
              <a:t>の</a:t>
            </a:r>
            <a:r>
              <a:rPr lang="ja-JP" altLang="ja-JP" sz="1100" b="0" i="0" u="none" strike="noStrike" cap="none" dirty="0" smtClean="0">
                <a:solidFill>
                  <a:schemeClr val="dk1"/>
                </a:solidFill>
                <a:effectLst/>
                <a:latin typeface="Calibri"/>
                <a:ea typeface="Calibri"/>
                <a:cs typeface="Calibri"/>
                <a:sym typeface="Calibri"/>
              </a:rPr>
              <a:t>リンクが</a:t>
            </a:r>
            <a:r>
              <a:rPr lang="ja-JP" altLang="en-US" sz="1100" b="0" i="0" u="none" strike="noStrike" cap="none" dirty="0" smtClean="0">
                <a:solidFill>
                  <a:schemeClr val="dk1"/>
                </a:solidFill>
                <a:effectLst/>
                <a:latin typeface="Calibri"/>
                <a:ea typeface="Calibri"/>
                <a:cs typeface="Calibri"/>
                <a:sym typeface="Calibri"/>
              </a:rPr>
              <a:t>掲載され</a:t>
            </a:r>
            <a:r>
              <a:rPr lang="ja-JP" altLang="ja-JP" sz="1100" b="0" i="0" u="none" strike="noStrike" cap="none" dirty="0" smtClean="0">
                <a:solidFill>
                  <a:schemeClr val="dk1"/>
                </a:solidFill>
                <a:effectLst/>
                <a:latin typeface="Calibri"/>
                <a:ea typeface="Calibri"/>
                <a:cs typeface="Calibri"/>
                <a:sym typeface="Calibri"/>
              </a:rPr>
              <a:t>て</a:t>
            </a:r>
            <a:r>
              <a:rPr lang="ja-JP" altLang="ja-JP" sz="1100" b="0" i="0" u="none" strike="noStrike" cap="none" dirty="0">
                <a:solidFill>
                  <a:schemeClr val="dk1"/>
                </a:solidFill>
                <a:effectLst/>
                <a:latin typeface="Calibri"/>
                <a:ea typeface="Calibri"/>
                <a:cs typeface="Calibri"/>
                <a:sym typeface="Calibri"/>
              </a:rPr>
              <a:t>います</a:t>
            </a:r>
            <a:r>
              <a:rPr lang="ja-JP" altLang="ja-JP" sz="1100" b="0" i="0" u="none" strike="noStrike" cap="none" dirty="0" smtClean="0">
                <a:solidFill>
                  <a:schemeClr val="dk1"/>
                </a:solidFill>
                <a:effectLst/>
                <a:latin typeface="Calibri"/>
                <a:ea typeface="Calibri"/>
                <a:cs typeface="Calibri"/>
                <a:sym typeface="Calibri"/>
              </a:rPr>
              <a:t>。</a:t>
            </a:r>
            <a:r>
              <a:rPr lang="ja-JP" altLang="en-US" sz="1100" b="0" i="0" u="none" strike="noStrike" cap="none" dirty="0" smtClean="0">
                <a:solidFill>
                  <a:schemeClr val="dk1"/>
                </a:solidFill>
                <a:effectLst/>
                <a:latin typeface="Calibri"/>
                <a:ea typeface="Calibri"/>
                <a:cs typeface="Calibri"/>
                <a:sym typeface="Calibri"/>
              </a:rPr>
              <a:t>会員が</a:t>
            </a:r>
            <a:r>
              <a:rPr lang="ja-JP" altLang="ja-JP" sz="1100" b="0" i="0" u="none" strike="noStrike" cap="none" dirty="0" smtClean="0">
                <a:solidFill>
                  <a:schemeClr val="dk1"/>
                </a:solidFill>
                <a:effectLst/>
                <a:latin typeface="Calibri"/>
                <a:ea typeface="Calibri"/>
                <a:cs typeface="Calibri"/>
                <a:sym typeface="Calibri"/>
              </a:rPr>
              <a:t>いずれ</a:t>
            </a:r>
            <a:r>
              <a:rPr lang="ja-JP" altLang="ja-JP" sz="1100" b="0" i="0" u="none" strike="noStrike" cap="none" dirty="0">
                <a:solidFill>
                  <a:schemeClr val="dk1"/>
                </a:solidFill>
                <a:effectLst/>
                <a:latin typeface="Calibri"/>
                <a:ea typeface="Calibri"/>
                <a:cs typeface="Calibri"/>
                <a:sym typeface="Calibri"/>
              </a:rPr>
              <a:t>かのリンクをクリックすると、</a:t>
            </a:r>
            <a:r>
              <a:rPr lang="ja-JP" altLang="ja-JP" sz="1100" b="0" i="0" u="none" strike="noStrike" cap="none" dirty="0" smtClean="0">
                <a:solidFill>
                  <a:schemeClr val="dk1"/>
                </a:solidFill>
                <a:effectLst/>
                <a:latin typeface="Calibri"/>
                <a:ea typeface="Calibri"/>
                <a:cs typeface="Calibri"/>
                <a:sym typeface="Calibri"/>
              </a:rPr>
              <a:t>リファラ</a:t>
            </a:r>
            <a:r>
              <a:rPr lang="ja-JP" altLang="en-US" sz="1100" b="0" i="0" u="none" strike="noStrike" cap="none" dirty="0" smtClean="0">
                <a:solidFill>
                  <a:schemeClr val="dk1"/>
                </a:solidFill>
                <a:effectLst/>
                <a:latin typeface="Calibri"/>
                <a:ea typeface="Calibri"/>
                <a:cs typeface="Calibri"/>
                <a:sym typeface="Calibri"/>
              </a:rPr>
              <a:t>ー</a:t>
            </a:r>
            <a:r>
              <a:rPr lang="en-US" altLang="ja-JP" sz="1100" b="0" i="0" u="none" strike="noStrike" cap="none" dirty="0" smtClean="0">
                <a:solidFill>
                  <a:schemeClr val="dk1"/>
                </a:solidFill>
                <a:effectLst/>
                <a:latin typeface="Calibri"/>
                <a:ea typeface="Calibri"/>
                <a:cs typeface="Calibri"/>
                <a:sym typeface="Calibri"/>
              </a:rPr>
              <a:t>URL</a:t>
            </a:r>
            <a:r>
              <a:rPr lang="ja-JP" altLang="ja-JP" sz="1100" b="0" i="0" u="none" strike="noStrike" cap="none" dirty="0">
                <a:solidFill>
                  <a:schemeClr val="dk1"/>
                </a:solidFill>
                <a:effectLst/>
                <a:latin typeface="Calibri"/>
                <a:ea typeface="Calibri"/>
                <a:cs typeface="Calibri"/>
                <a:sym typeface="Calibri"/>
              </a:rPr>
              <a:t>を</a:t>
            </a:r>
            <a:r>
              <a:rPr lang="ja-JP" altLang="ja-JP" sz="1100" b="0" i="0" u="none" strike="noStrike" cap="none" dirty="0" smtClean="0">
                <a:solidFill>
                  <a:schemeClr val="dk1"/>
                </a:solidFill>
                <a:effectLst/>
                <a:latin typeface="Calibri"/>
                <a:ea typeface="Calibri"/>
                <a:cs typeface="Calibri"/>
                <a:sym typeface="Calibri"/>
              </a:rPr>
              <a:t>伴って</a:t>
            </a:r>
            <a:r>
              <a:rPr lang="ja-JP" altLang="en-US" sz="1100" b="0" i="0" u="none" strike="noStrike" cap="none" dirty="0" smtClean="0">
                <a:solidFill>
                  <a:schemeClr val="dk1"/>
                </a:solidFill>
                <a:effectLst/>
                <a:latin typeface="Calibri"/>
                <a:ea typeface="Calibri"/>
                <a:cs typeface="Calibri"/>
                <a:sym typeface="Calibri"/>
              </a:rPr>
              <a:t>サイトを訪問する</a:t>
            </a:r>
            <a:r>
              <a:rPr lang="ja-JP" altLang="ja-JP" sz="1100" b="0" i="0" u="none" strike="noStrike" cap="none" dirty="0" smtClean="0">
                <a:solidFill>
                  <a:schemeClr val="dk1"/>
                </a:solidFill>
                <a:effectLst/>
                <a:latin typeface="Calibri"/>
                <a:ea typeface="Calibri"/>
                <a:cs typeface="Calibri"/>
                <a:sym typeface="Calibri"/>
              </a:rPr>
              <a:t>ため、</a:t>
            </a:r>
            <a:endParaRPr lang="en-US" altLang="ja-JP" sz="1100" b="0" i="0" u="none" strike="noStrike" cap="none" dirty="0" smtClean="0">
              <a:solidFill>
                <a:schemeClr val="dk1"/>
              </a:solidFill>
              <a:effectLst/>
              <a:latin typeface="Calibri"/>
              <a:ea typeface="Calibri"/>
              <a:cs typeface="Calibri"/>
              <a:sym typeface="Calibri"/>
            </a:endParaRPr>
          </a:p>
          <a:p>
            <a:r>
              <a:rPr lang="ja-JP" altLang="en-US" sz="1100" b="0" i="0" u="none" strike="noStrike" cap="none" dirty="0" smtClean="0">
                <a:solidFill>
                  <a:schemeClr val="dk1"/>
                </a:solidFill>
                <a:effectLst/>
                <a:latin typeface="Calibri"/>
                <a:ea typeface="Calibri"/>
                <a:cs typeface="Calibri"/>
                <a:sym typeface="Calibri"/>
              </a:rPr>
              <a:t>シュプリンガー・ネイチャー</a:t>
            </a:r>
            <a:r>
              <a:rPr lang="ja-JP" altLang="ja-JP" sz="1100" b="0" i="0" u="none" strike="noStrike" cap="none" dirty="0" smtClean="0">
                <a:solidFill>
                  <a:schemeClr val="dk1"/>
                </a:solidFill>
                <a:effectLst/>
                <a:latin typeface="Calibri"/>
                <a:ea typeface="Calibri"/>
                <a:cs typeface="Calibri"/>
                <a:sym typeface="Calibri"/>
              </a:rPr>
              <a:t>では</a:t>
            </a:r>
            <a:r>
              <a:rPr lang="ja-JP" altLang="en-US" sz="1100" b="0" i="0" u="none" strike="noStrike" cap="none" dirty="0" smtClean="0">
                <a:solidFill>
                  <a:schemeClr val="dk1"/>
                </a:solidFill>
                <a:effectLst/>
                <a:latin typeface="Calibri"/>
                <a:ea typeface="Calibri"/>
                <a:cs typeface="Calibri"/>
                <a:sym typeface="Calibri"/>
              </a:rPr>
              <a:t>利用者</a:t>
            </a:r>
            <a:r>
              <a:rPr lang="ja-JP" altLang="ja-JP" sz="1100" b="0" i="0" u="none" strike="noStrike" cap="none" dirty="0" smtClean="0">
                <a:solidFill>
                  <a:schemeClr val="dk1"/>
                </a:solidFill>
                <a:effectLst/>
                <a:latin typeface="Calibri"/>
                <a:ea typeface="Calibri"/>
                <a:cs typeface="Calibri"/>
                <a:sym typeface="Calibri"/>
              </a:rPr>
              <a:t>が</a:t>
            </a:r>
            <a:r>
              <a:rPr lang="ja-JP" altLang="ja-JP" sz="1100" b="0" i="0" u="none" strike="noStrike" cap="none" dirty="0">
                <a:solidFill>
                  <a:schemeClr val="dk1"/>
                </a:solidFill>
                <a:effectLst/>
                <a:latin typeface="Calibri"/>
                <a:ea typeface="Calibri"/>
                <a:cs typeface="Calibri"/>
                <a:sym typeface="Calibri"/>
              </a:rPr>
              <a:t>どのページから来たのか知ることができます。会員限定のウェブページから来たということで、その機関の会員として認証し、その機関が購読している刊行物へのアクセスを許可します。</a:t>
            </a:r>
          </a:p>
          <a:p>
            <a:r>
              <a:rPr lang="en-US" altLang="ja-JP" sz="1100" b="0" i="0" u="none" strike="noStrike" cap="none" dirty="0">
                <a:solidFill>
                  <a:schemeClr val="dk1"/>
                </a:solidFill>
                <a:effectLst/>
                <a:latin typeface="Calibri"/>
                <a:ea typeface="Calibri"/>
                <a:cs typeface="Calibri"/>
                <a:sym typeface="Calibri"/>
              </a:rPr>
              <a:t> </a:t>
            </a:r>
            <a:endParaRPr lang="ja-JP" altLang="ja-JP" sz="1100" b="0" i="0" u="none" strike="noStrike" cap="none" dirty="0">
              <a:solidFill>
                <a:schemeClr val="dk1"/>
              </a:solidFill>
              <a:effectLst/>
              <a:latin typeface="Calibri"/>
              <a:ea typeface="Calibri"/>
              <a:cs typeface="Calibri"/>
              <a:sym typeface="Calibri"/>
            </a:endParaRPr>
          </a:p>
          <a:p>
            <a:r>
              <a:rPr lang="ja-JP" altLang="ja-JP" sz="1100" b="0" i="0" u="none" strike="noStrike" cap="none" dirty="0">
                <a:solidFill>
                  <a:schemeClr val="dk1"/>
                </a:solidFill>
                <a:effectLst/>
                <a:latin typeface="Calibri"/>
                <a:ea typeface="Calibri"/>
                <a:cs typeface="Calibri"/>
                <a:sym typeface="Calibri"/>
              </a:rPr>
              <a:t>このアクセス方法は教育機関や企業</a:t>
            </a:r>
            <a:r>
              <a:rPr lang="ja-JP" altLang="ja-JP" sz="1100" b="0" i="0" u="none" strike="noStrike" cap="none" dirty="0" smtClean="0">
                <a:solidFill>
                  <a:schemeClr val="dk1"/>
                </a:solidFill>
                <a:effectLst/>
                <a:latin typeface="Calibri"/>
                <a:ea typeface="Calibri"/>
                <a:cs typeface="Calibri"/>
                <a:sym typeface="Calibri"/>
              </a:rPr>
              <a:t>で</a:t>
            </a:r>
            <a:r>
              <a:rPr lang="ja-JP" altLang="en-US" sz="1100" b="0" i="0" u="none" strike="noStrike" cap="none" dirty="0" smtClean="0">
                <a:solidFill>
                  <a:schemeClr val="dk1"/>
                </a:solidFill>
                <a:effectLst/>
                <a:latin typeface="Calibri"/>
                <a:ea typeface="Calibri"/>
                <a:cs typeface="Calibri"/>
                <a:sym typeface="Calibri"/>
              </a:rPr>
              <a:t>は</a:t>
            </a:r>
            <a:r>
              <a:rPr lang="ja-JP" altLang="ja-JP" sz="1100" b="0" i="0" u="none" strike="noStrike" cap="none" dirty="0" smtClean="0">
                <a:solidFill>
                  <a:schemeClr val="dk1"/>
                </a:solidFill>
                <a:effectLst/>
                <a:latin typeface="Calibri"/>
                <a:ea typeface="Calibri"/>
                <a:cs typeface="Calibri"/>
                <a:sym typeface="Calibri"/>
              </a:rPr>
              <a:t>あまり</a:t>
            </a:r>
            <a:r>
              <a:rPr lang="ja-JP" altLang="ja-JP" sz="1100" b="0" i="0" u="none" strike="noStrike" cap="none" dirty="0">
                <a:solidFill>
                  <a:schemeClr val="dk1"/>
                </a:solidFill>
                <a:effectLst/>
                <a:latin typeface="Calibri"/>
                <a:ea typeface="Calibri"/>
                <a:cs typeface="Calibri"/>
                <a:sym typeface="Calibri"/>
              </a:rPr>
              <a:t>広く使用されている方法ではありません。主に</a:t>
            </a:r>
            <a:r>
              <a:rPr lang="ja-JP" altLang="ja-JP" sz="1100" b="0" i="0" u="none" strike="noStrike" cap="none" dirty="0" smtClean="0">
                <a:solidFill>
                  <a:schemeClr val="dk1"/>
                </a:solidFill>
                <a:effectLst/>
                <a:latin typeface="Calibri"/>
                <a:ea typeface="Calibri"/>
                <a:cs typeface="Calibri"/>
                <a:sym typeface="Calibri"/>
              </a:rPr>
              <a:t>学</a:t>
            </a:r>
            <a:r>
              <a:rPr lang="ja-JP" altLang="en-US" sz="1100" b="0" i="0" u="none" strike="noStrike" cap="none" dirty="0" smtClean="0">
                <a:solidFill>
                  <a:schemeClr val="dk1"/>
                </a:solidFill>
                <a:effectLst/>
                <a:latin typeface="Calibri"/>
                <a:ea typeface="Calibri"/>
                <a:cs typeface="Calibri"/>
                <a:sym typeface="Calibri"/>
              </a:rPr>
              <a:t>協会</a:t>
            </a:r>
            <a:r>
              <a:rPr lang="ja-JP" altLang="ja-JP" sz="1100" b="0" i="0" u="none" strike="noStrike" cap="none" dirty="0" smtClean="0">
                <a:solidFill>
                  <a:schemeClr val="dk1"/>
                </a:solidFill>
                <a:effectLst/>
                <a:latin typeface="Calibri"/>
                <a:ea typeface="Calibri"/>
                <a:cs typeface="Calibri"/>
                <a:sym typeface="Calibri"/>
              </a:rPr>
              <a:t>で</a:t>
            </a:r>
            <a:r>
              <a:rPr lang="ja-JP" altLang="ja-JP" sz="1100" b="0" i="0" u="none" strike="noStrike" cap="none" dirty="0">
                <a:solidFill>
                  <a:schemeClr val="dk1"/>
                </a:solidFill>
                <a:effectLst/>
                <a:latin typeface="Calibri"/>
                <a:ea typeface="Calibri"/>
                <a:cs typeface="Calibri"/>
                <a:sym typeface="Calibri"/>
              </a:rPr>
              <a:t>使用されています。</a:t>
            </a:r>
          </a:p>
        </p:txBody>
      </p:sp>
      <p:sp>
        <p:nvSpPr>
          <p:cNvPr id="675" name="Google Shape;675;g7f959311ca_0_281: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238804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9"/>
        <p:cNvGrpSpPr/>
        <p:nvPr/>
      </p:nvGrpSpPr>
      <p:grpSpPr>
        <a:xfrm>
          <a:off x="0" y="0"/>
          <a:ext cx="0" cy="0"/>
          <a:chOff x="0" y="0"/>
          <a:chExt cx="0" cy="0"/>
        </a:xfrm>
      </p:grpSpPr>
      <p:sp>
        <p:nvSpPr>
          <p:cNvPr id="690" name="Google Shape;690;g7f959311ca_0_298: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これから長所と短所についてお話ししますが、はっきり言って、</a:t>
            </a:r>
            <a:r>
              <a:rPr lang="ja-JP" altLang="en-US" dirty="0" smtClean="0"/>
              <a:t>リファラーアクセス</a:t>
            </a:r>
            <a:r>
              <a:rPr lang="ja-JP" altLang="en-US" dirty="0"/>
              <a:t>に関しては</a:t>
            </a:r>
            <a:r>
              <a:rPr lang="ja-JP" altLang="en-US" dirty="0" smtClean="0"/>
              <a:t>あまり長所が</a:t>
            </a:r>
            <a:r>
              <a:rPr lang="ja-JP" altLang="en-US" dirty="0"/>
              <a:t>ありません</a:t>
            </a:r>
            <a:r>
              <a:rPr lang="ja-JP" altLang="en-US" dirty="0" smtClean="0"/>
              <a:t>。</a:t>
            </a:r>
            <a:endParaRPr lang="en-US" altLang="ja-JP" dirty="0" smtClean="0"/>
          </a:p>
          <a:p>
            <a:pPr marL="0" indent="0"/>
            <a:r>
              <a:rPr lang="ja-JP" altLang="en-US" dirty="0" smtClean="0"/>
              <a:t>この方法は</a:t>
            </a:r>
            <a:r>
              <a:rPr lang="ja-JP" altLang="en-US" dirty="0"/>
              <a:t>あくまでも</a:t>
            </a:r>
            <a:r>
              <a:rPr lang="en-US" altLang="ja-JP" dirty="0"/>
              <a:t>VPN</a:t>
            </a:r>
            <a:r>
              <a:rPr lang="ja-JP" altLang="en-US" dirty="0"/>
              <a:t>やプロキシやフェデレーテッドアクセスが利用できない場合の代替オプションとするのが良いでしょう</a:t>
            </a:r>
            <a:r>
              <a:rPr lang="ja-JP" altLang="en-US" dirty="0" smtClean="0"/>
              <a:t>。</a:t>
            </a:r>
            <a:endParaRPr lang="en-US" altLang="ja-JP" dirty="0" smtClean="0"/>
          </a:p>
          <a:p>
            <a:pPr marL="0" indent="0"/>
            <a:r>
              <a:rPr lang="ja-JP" altLang="en-US" dirty="0" smtClean="0"/>
              <a:t>一般的</a:t>
            </a:r>
            <a:r>
              <a:rPr lang="ja-JP" altLang="en-US" dirty="0"/>
              <a:t>なリモートアクセス方式として優れていない理由は、通常</a:t>
            </a:r>
            <a:r>
              <a:rPr lang="ja-JP" altLang="en-US" dirty="0" smtClean="0"/>
              <a:t>の検索方法やアクセスの手順にうまく</a:t>
            </a:r>
            <a:r>
              <a:rPr lang="ja-JP" altLang="en-US" dirty="0"/>
              <a:t>適合しないからです</a:t>
            </a:r>
            <a:r>
              <a:rPr lang="ja-JP" altLang="en-US" dirty="0" smtClean="0"/>
              <a:t>。</a:t>
            </a:r>
            <a:endParaRPr lang="en-US" altLang="ja-JP" dirty="0" smtClean="0"/>
          </a:p>
          <a:p>
            <a:pPr marL="0" indent="0"/>
            <a:r>
              <a:rPr lang="ja-JP" altLang="en-US" dirty="0" smtClean="0"/>
              <a:t>ある</a:t>
            </a:r>
            <a:r>
              <a:rPr lang="ja-JP" altLang="en-US" dirty="0"/>
              <a:t>研究者がコンテンツを検索してシュプリンガー・ネイチャー</a:t>
            </a:r>
            <a:r>
              <a:rPr lang="ja-JP" altLang="en-US" dirty="0" smtClean="0"/>
              <a:t>のプラットフォームに</a:t>
            </a:r>
            <a:r>
              <a:rPr lang="ja-JP" altLang="en-US" dirty="0"/>
              <a:t>アクセスし、それ</a:t>
            </a:r>
            <a:r>
              <a:rPr lang="ja-JP" altLang="en-US" dirty="0" smtClean="0"/>
              <a:t>から所属</a:t>
            </a:r>
            <a:r>
              <a:rPr lang="ja-JP" altLang="en-US" dirty="0"/>
              <a:t>機関のウェブサイトに</a:t>
            </a:r>
            <a:r>
              <a:rPr lang="ja-JP" altLang="en-US" dirty="0" smtClean="0"/>
              <a:t>戻り（例：学会のウェブサイト）、</a:t>
            </a:r>
            <a:r>
              <a:rPr lang="ja-JP" altLang="en-US" dirty="0"/>
              <a:t>ログインし、会員限定のウェブページに行き、リンクをクリックし、またコンテンツを検索するのは面倒だということが想像できるでしょう。これ</a:t>
            </a:r>
            <a:r>
              <a:rPr lang="ja-JP" altLang="en-US" dirty="0" smtClean="0"/>
              <a:t>は使い勝手として面倒です</a:t>
            </a:r>
            <a:r>
              <a:rPr lang="ja-JP" altLang="en-US" dirty="0"/>
              <a:t>。</a:t>
            </a:r>
          </a:p>
          <a:p>
            <a:pPr marL="0" indent="0"/>
            <a:endParaRPr lang="ja-JP" altLang="en-US" dirty="0"/>
          </a:p>
          <a:p>
            <a:pPr marL="0" indent="0"/>
            <a:r>
              <a:rPr lang="ja-JP" altLang="en-US" dirty="0"/>
              <a:t>設定も面倒と言えます</a:t>
            </a:r>
            <a:r>
              <a:rPr lang="ja-JP" altLang="en-US" dirty="0" smtClean="0"/>
              <a:t>。ウェブサイトで個別</a:t>
            </a:r>
            <a:r>
              <a:rPr lang="ja-JP" altLang="en-US" dirty="0"/>
              <a:t>認証機能と会員限定</a:t>
            </a:r>
            <a:r>
              <a:rPr lang="ja-JP" altLang="en-US" dirty="0" smtClean="0"/>
              <a:t>ページを構築する必要</a:t>
            </a:r>
            <a:r>
              <a:rPr lang="ja-JP" altLang="en-US" dirty="0"/>
              <a:t>があります。</a:t>
            </a:r>
          </a:p>
          <a:p>
            <a:pPr marL="0" indent="0"/>
            <a:endParaRPr lang="ja-JP" altLang="en-US" dirty="0"/>
          </a:p>
          <a:p>
            <a:pPr marL="0" indent="0"/>
            <a:r>
              <a:rPr lang="ja-JP" altLang="en-US" dirty="0"/>
              <a:t>複数の出版社にうまく対応している</a:t>
            </a:r>
            <a:r>
              <a:rPr lang="ja-JP" altLang="en-US" dirty="0" smtClean="0"/>
              <a:t>とも言えない</a:t>
            </a:r>
            <a:r>
              <a:rPr lang="ja-JP" altLang="en-US" dirty="0"/>
              <a:t>ため、複数の出版社のサイトを購読する場合は、会員限定ページ</a:t>
            </a:r>
            <a:r>
              <a:rPr lang="ja-JP" altLang="en-US" dirty="0" smtClean="0"/>
              <a:t>で利用者が</a:t>
            </a:r>
            <a:r>
              <a:rPr lang="ja-JP" altLang="en-US" dirty="0"/>
              <a:t>検索しクリックするウェブサイトや刊行物への</a:t>
            </a:r>
            <a:r>
              <a:rPr lang="ja-JP" altLang="en-US" dirty="0" smtClean="0"/>
              <a:t>リンクは膨大なリスト</a:t>
            </a:r>
            <a:r>
              <a:rPr lang="ja-JP" altLang="en-US" dirty="0"/>
              <a:t>となります。これ</a:t>
            </a:r>
            <a:r>
              <a:rPr lang="ja-JP" altLang="en-US" dirty="0" smtClean="0"/>
              <a:t>は利用者にとっても面倒</a:t>
            </a:r>
            <a:r>
              <a:rPr lang="ja-JP" altLang="en-US" dirty="0"/>
              <a:t>です。</a:t>
            </a:r>
          </a:p>
          <a:p>
            <a:pPr marL="0" indent="0"/>
            <a:r>
              <a:rPr lang="ja-JP" altLang="en-US" dirty="0" smtClean="0"/>
              <a:t>そして</a:t>
            </a:r>
            <a:r>
              <a:rPr lang="ja-JP" altLang="en-US" dirty="0"/>
              <a:t>またこれも不正使用の原因となります。</a:t>
            </a:r>
            <a:r>
              <a:rPr lang="en-US" altLang="ja-JP" dirty="0"/>
              <a:t>URL</a:t>
            </a:r>
            <a:r>
              <a:rPr lang="ja-JP" altLang="en-US" dirty="0"/>
              <a:t>が偽造される可能性があります。</a:t>
            </a:r>
          </a:p>
          <a:p>
            <a:pPr marL="0" indent="0"/>
            <a:endParaRPr lang="ja-JP" altLang="en-US" dirty="0"/>
          </a:p>
          <a:p>
            <a:pPr marL="0" indent="0"/>
            <a:r>
              <a:rPr lang="ja-JP" altLang="en-US" dirty="0"/>
              <a:t>繰り返しになりますが、この方式は代替オプションにすぎませんが、主要なオプションが使えない場合には利用</a:t>
            </a:r>
            <a:r>
              <a:rPr lang="ja-JP" altLang="en-US" dirty="0" smtClean="0"/>
              <a:t>できるとお考えください</a:t>
            </a:r>
            <a:r>
              <a:rPr lang="ja-JP" altLang="en-US" dirty="0"/>
              <a:t>。</a:t>
            </a:r>
          </a:p>
        </p:txBody>
      </p:sp>
      <p:sp>
        <p:nvSpPr>
          <p:cNvPr id="691" name="Google Shape;691;g7f959311ca_0_298: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16339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9"/>
        <p:cNvGrpSpPr/>
        <p:nvPr/>
      </p:nvGrpSpPr>
      <p:grpSpPr>
        <a:xfrm>
          <a:off x="0" y="0"/>
          <a:ext cx="0" cy="0"/>
          <a:chOff x="0" y="0"/>
          <a:chExt cx="0" cy="0"/>
        </a:xfrm>
      </p:grpSpPr>
      <p:sp>
        <p:nvSpPr>
          <p:cNvPr id="700" name="Google Shape;700;g7f959311ca_0_308: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smtClean="0"/>
              <a:t>リファラーアクセス</a:t>
            </a:r>
            <a:r>
              <a:rPr lang="ja-JP" altLang="en-US" dirty="0"/>
              <a:t>を設定するには</a:t>
            </a:r>
            <a:r>
              <a:rPr lang="ja-JP" altLang="en-US" dirty="0" smtClean="0"/>
              <a:t>、利用者の</a:t>
            </a:r>
            <a:r>
              <a:rPr lang="ja-JP" altLang="en-US" dirty="0"/>
              <a:t>個別認証機能と、シュプリンガー・ネイチャー</a:t>
            </a:r>
            <a:r>
              <a:rPr lang="ja-JP" altLang="en-US" dirty="0" smtClean="0"/>
              <a:t>のプラットフォームへ</a:t>
            </a:r>
            <a:r>
              <a:rPr lang="ja-JP" altLang="en-US" dirty="0"/>
              <a:t>のリンクを含む会員</a:t>
            </a:r>
            <a:r>
              <a:rPr lang="ja-JP" altLang="en-US" dirty="0" smtClean="0"/>
              <a:t>限定ページがあるウェブサイト</a:t>
            </a:r>
            <a:r>
              <a:rPr lang="ja-JP" altLang="en-US" dirty="0"/>
              <a:t>を作成する必要があります</a:t>
            </a:r>
            <a:r>
              <a:rPr lang="ja-JP" altLang="en-US" dirty="0" smtClean="0"/>
              <a:t>。</a:t>
            </a:r>
            <a:endParaRPr lang="en-US" altLang="ja-JP" dirty="0" smtClean="0"/>
          </a:p>
          <a:p>
            <a:pPr marL="0" indent="0"/>
            <a:r>
              <a:rPr lang="ja-JP" altLang="en-US" dirty="0" smtClean="0"/>
              <a:t>その</a:t>
            </a:r>
            <a:r>
              <a:rPr lang="ja-JP" altLang="en-US" dirty="0"/>
              <a:t>会員限定ページの</a:t>
            </a:r>
            <a:r>
              <a:rPr lang="en-US" altLang="ja-JP" dirty="0"/>
              <a:t>URL</a:t>
            </a:r>
            <a:r>
              <a:rPr lang="ja-JP" altLang="en-US" dirty="0"/>
              <a:t>をシュプリンガー・ネイチャー</a:t>
            </a:r>
            <a:r>
              <a:rPr lang="ja-JP" altLang="en-US" dirty="0" smtClean="0"/>
              <a:t>・のオンライン・サービスまたは営業担当者にご連絡いただくと、シュプリンガー・ネイチャー側でその</a:t>
            </a:r>
            <a:r>
              <a:rPr lang="en-US" altLang="ja-JP" dirty="0"/>
              <a:t>URL</a:t>
            </a:r>
            <a:r>
              <a:rPr lang="ja-JP" altLang="en-US" dirty="0"/>
              <a:t>を有効</a:t>
            </a:r>
            <a:r>
              <a:rPr lang="ja-JP" altLang="en-US" dirty="0" smtClean="0"/>
              <a:t>に設定します。</a:t>
            </a:r>
            <a:endParaRPr dirty="0"/>
          </a:p>
        </p:txBody>
      </p:sp>
      <p:sp>
        <p:nvSpPr>
          <p:cNvPr id="701" name="Google Shape;701;g7f959311ca_0_308: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88118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6" name="Google Shape;706;g7f959311ca_0_313: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次</a:t>
            </a:r>
            <a:r>
              <a:rPr lang="ja-JP" altLang="en-US" dirty="0" smtClean="0"/>
              <a:t>はアソシエイトユーザー（ユーザーの関連付け）です</a:t>
            </a:r>
            <a:r>
              <a:rPr lang="ja-JP" altLang="en-US" dirty="0"/>
              <a:t>。</a:t>
            </a:r>
            <a:endParaRPr lang="en-US" altLang="ja-JP" dirty="0"/>
          </a:p>
          <a:p>
            <a:pPr marL="0" indent="0"/>
            <a:endParaRPr lang="en-US" altLang="ja-JP" dirty="0"/>
          </a:p>
          <a:p>
            <a:pPr marL="0" indent="0"/>
            <a:r>
              <a:rPr lang="en-US" altLang="ja-JP" dirty="0" err="1" smtClean="0"/>
              <a:t>SpringerLink</a:t>
            </a:r>
            <a:r>
              <a:rPr lang="ja-JP" altLang="en-US" dirty="0"/>
              <a:t>とシュプリンガー・ネイチャーのデータベース製品でのみ利用できます。データベース製品とは、</a:t>
            </a:r>
            <a:r>
              <a:rPr lang="en-US" altLang="ja-JP" dirty="0"/>
              <a:t>SpringerMaterials</a:t>
            </a:r>
            <a:r>
              <a:rPr lang="ja-JP" altLang="en-US" dirty="0" err="1"/>
              <a:t>、</a:t>
            </a:r>
            <a:r>
              <a:rPr lang="en-US" altLang="ja-JP" dirty="0" err="1" smtClean="0"/>
              <a:t>AdisInsight</a:t>
            </a:r>
            <a:r>
              <a:rPr lang="ja-JP" altLang="en-US" dirty="0"/>
              <a:t>、</a:t>
            </a:r>
            <a:r>
              <a:rPr lang="en-US" altLang="ja-JP" dirty="0"/>
              <a:t>Nano</a:t>
            </a:r>
            <a:r>
              <a:rPr lang="ja-JP" altLang="en-US" dirty="0"/>
              <a:t>のことです</a:t>
            </a:r>
            <a:r>
              <a:rPr lang="ja-JP" altLang="en-US" dirty="0" smtClean="0"/>
              <a:t>。</a:t>
            </a:r>
            <a:endParaRPr lang="en-US" altLang="ja-JP" dirty="0" smtClean="0"/>
          </a:p>
          <a:p>
            <a:pPr marL="0" indent="0"/>
            <a:r>
              <a:rPr lang="ja-JP" altLang="en-US" dirty="0" smtClean="0"/>
              <a:t>この方法は、例えば</a:t>
            </a:r>
            <a:r>
              <a:rPr lang="ja-JP" altLang="en-US" dirty="0"/>
              <a:t>、一人の研究者が</a:t>
            </a:r>
            <a:r>
              <a:rPr lang="en-US" altLang="ja-JP" dirty="0"/>
              <a:t>SpringerLink</a:t>
            </a:r>
            <a:r>
              <a:rPr lang="ja-JP" altLang="en-US" dirty="0"/>
              <a:t>に登録を行った場合、</a:t>
            </a:r>
            <a:r>
              <a:rPr lang="en-US" altLang="ja-JP" dirty="0"/>
              <a:t>SpringerLink</a:t>
            </a:r>
            <a:r>
              <a:rPr lang="ja-JP" altLang="en-US" dirty="0"/>
              <a:t>に登録した研究者個人のプロフィールと研究者の所属機関との</a:t>
            </a:r>
            <a:r>
              <a:rPr lang="ja-JP" altLang="en-US" dirty="0" smtClean="0"/>
              <a:t>間でひも付けがされます。</a:t>
            </a:r>
            <a:endParaRPr lang="en-US" altLang="ja-JP" dirty="0" smtClean="0"/>
          </a:p>
          <a:p>
            <a:pPr marL="0" indent="0"/>
            <a:r>
              <a:rPr lang="ja-JP" altLang="en-US" dirty="0" smtClean="0"/>
              <a:t>その後</a:t>
            </a:r>
            <a:r>
              <a:rPr lang="ja-JP" altLang="en-US" dirty="0"/>
              <a:t>研究者が個別にログインした場合、所属機関が購読して</a:t>
            </a:r>
            <a:r>
              <a:rPr lang="ja-JP" altLang="en-US" dirty="0" smtClean="0"/>
              <a:t>いるコンテンツに</a:t>
            </a:r>
            <a:r>
              <a:rPr lang="ja-JP" altLang="en-US" dirty="0"/>
              <a:t>アクセスすることができます。これはいくつかの方法によって容易に行うことができます。</a:t>
            </a:r>
          </a:p>
          <a:p>
            <a:pPr marL="0" indent="0"/>
            <a:endParaRPr lang="ja-JP" altLang="en-US" dirty="0"/>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altLang="ja-JP" dirty="0" smtClean="0"/>
              <a:t>1</a:t>
            </a:r>
            <a:r>
              <a:rPr lang="ja-JP" altLang="en-US" dirty="0" smtClean="0"/>
              <a:t>つには、自動</a:t>
            </a:r>
            <a:r>
              <a:rPr lang="ja-JP" altLang="en-US" dirty="0"/>
              <a:t>関連付けと呼ばれる方法があります。研究者が所属機関内から機関のネットワークに接続した</a:t>
            </a:r>
            <a:r>
              <a:rPr lang="ja-JP" altLang="en-US" dirty="0" smtClean="0"/>
              <a:t>状態、例えば機関</a:t>
            </a:r>
            <a:r>
              <a:rPr lang="ja-JP" altLang="en-US" dirty="0"/>
              <a:t>の</a:t>
            </a:r>
            <a:r>
              <a:rPr lang="en-US" altLang="ja-JP" dirty="0" smtClean="0"/>
              <a:t>IP</a:t>
            </a:r>
            <a:r>
              <a:rPr lang="ja-JP" altLang="en-US" dirty="0" smtClean="0"/>
              <a:t>アドレス内で</a:t>
            </a:r>
            <a:r>
              <a:rPr lang="en-US" altLang="ja-JP" dirty="0" err="1" smtClean="0"/>
              <a:t>SpringerLink</a:t>
            </a:r>
            <a:r>
              <a:rPr lang="ja-JP" altLang="en-US" dirty="0" smtClean="0"/>
              <a:t>に登録</a:t>
            </a:r>
            <a:r>
              <a:rPr lang="ja-JP" altLang="en-US" dirty="0"/>
              <a:t>を行った場合</a:t>
            </a:r>
            <a:r>
              <a:rPr lang="ja-JP" altLang="en-US" dirty="0" smtClean="0"/>
              <a:t>、当該</a:t>
            </a:r>
            <a:r>
              <a:rPr lang="ja-JP" altLang="en-US" dirty="0"/>
              <a:t>機関が自動関連付け機能を</a:t>
            </a:r>
            <a:r>
              <a:rPr lang="ja-JP" altLang="en-US" dirty="0" smtClean="0"/>
              <a:t>有効（オン）に</a:t>
            </a:r>
            <a:r>
              <a:rPr lang="ja-JP" altLang="en-US" dirty="0"/>
              <a:t>していれば</a:t>
            </a:r>
            <a:r>
              <a:rPr lang="ja-JP" altLang="en-US" dirty="0" smtClean="0"/>
              <a:t>、自動的に機関とその利用者との関連付け</a:t>
            </a:r>
            <a:r>
              <a:rPr lang="ja-JP" altLang="en-US" dirty="0"/>
              <a:t>を行います</a:t>
            </a:r>
            <a:r>
              <a:rPr lang="ja-JP" altLang="en-US" dirty="0" smtClean="0"/>
              <a:t>。シュプリンガー・ネイチャーの図書館管理者用ポータル</a:t>
            </a:r>
            <a:r>
              <a:rPr lang="en-US" altLang="ja-JP" dirty="0" smtClean="0"/>
              <a:t>(Springer Nature Library Portal) </a:t>
            </a:r>
            <a:r>
              <a:rPr lang="ja-JP" altLang="en-US" dirty="0" smtClean="0"/>
              <a:t>内で自動関連付けのオンオフの操作を行えます。</a:t>
            </a:r>
            <a:endParaRPr lang="ja-JP" altLang="en-US" dirty="0"/>
          </a:p>
          <a:p>
            <a:pPr marL="0" indent="0"/>
            <a:endParaRPr lang="ja-JP" altLang="en-US" dirty="0"/>
          </a:p>
          <a:p>
            <a:pPr marL="0" indent="0"/>
            <a:r>
              <a:rPr lang="ja-JP" altLang="en-US" dirty="0" smtClean="0"/>
              <a:t>あるいは、招待制でも同様</a:t>
            </a:r>
            <a:r>
              <a:rPr lang="ja-JP" altLang="en-US" dirty="0"/>
              <a:t>の操作が行えます</a:t>
            </a:r>
            <a:r>
              <a:rPr lang="ja-JP" altLang="en-US" dirty="0" smtClean="0"/>
              <a:t>。研究者</a:t>
            </a:r>
            <a:r>
              <a:rPr lang="ja-JP" altLang="en-US" dirty="0"/>
              <a:t>や学生</a:t>
            </a:r>
            <a:r>
              <a:rPr lang="ja-JP" altLang="en-US" dirty="0" smtClean="0"/>
              <a:t>の</a:t>
            </a:r>
            <a:r>
              <a:rPr lang="en-US" altLang="ja-JP" dirty="0" smtClean="0"/>
              <a:t>E</a:t>
            </a:r>
            <a:r>
              <a:rPr lang="ja-JP" altLang="en-US" dirty="0" smtClean="0"/>
              <a:t>メール</a:t>
            </a:r>
            <a:r>
              <a:rPr lang="ja-JP" altLang="en-US" dirty="0"/>
              <a:t>を設定する</a:t>
            </a:r>
            <a:r>
              <a:rPr lang="ja-JP" altLang="en-US" dirty="0" smtClean="0"/>
              <a:t>ことでそれが可能</a:t>
            </a:r>
            <a:r>
              <a:rPr lang="ja-JP" altLang="en-US" dirty="0"/>
              <a:t>です。研究者や学生がすでに</a:t>
            </a:r>
            <a:r>
              <a:rPr lang="en-US" altLang="ja-JP" dirty="0"/>
              <a:t>SpringerLink</a:t>
            </a:r>
            <a:r>
              <a:rPr lang="ja-JP" altLang="en-US" dirty="0"/>
              <a:t>またはシュプリンガー</a:t>
            </a:r>
            <a:r>
              <a:rPr lang="ja-JP" altLang="en-US" dirty="0" smtClean="0"/>
              <a:t>の利用者として登録済み</a:t>
            </a:r>
            <a:r>
              <a:rPr lang="ja-JP" altLang="en-US" dirty="0"/>
              <a:t>の場合、</a:t>
            </a:r>
            <a:r>
              <a:rPr lang="ja-JP" altLang="en-US" dirty="0" smtClean="0"/>
              <a:t>関連付けの設定をするだけで</a:t>
            </a:r>
            <a:r>
              <a:rPr lang="ja-JP" altLang="en-US" dirty="0"/>
              <a:t>いいのです</a:t>
            </a:r>
            <a:r>
              <a:rPr lang="ja-JP" altLang="en-US" dirty="0" smtClean="0"/>
              <a:t>。</a:t>
            </a:r>
            <a:endParaRPr lang="en-US" altLang="ja-JP" dirty="0" smtClean="0"/>
          </a:p>
          <a:p>
            <a:pPr marL="0" indent="0"/>
            <a:r>
              <a:rPr lang="ja-JP" altLang="en-US" dirty="0" smtClean="0"/>
              <a:t>登録</a:t>
            </a:r>
            <a:r>
              <a:rPr lang="ja-JP" altLang="en-US" dirty="0"/>
              <a:t>されていない場合は</a:t>
            </a:r>
            <a:r>
              <a:rPr lang="ja-JP" altLang="en-US" dirty="0" smtClean="0"/>
              <a:t>、プラットフォームに</a:t>
            </a:r>
            <a:r>
              <a:rPr lang="ja-JP" altLang="en-US" dirty="0"/>
              <a:t>アクセスし登録をする</a:t>
            </a:r>
            <a:r>
              <a:rPr lang="ja-JP" altLang="en-US" dirty="0" smtClean="0"/>
              <a:t>よう促すメール</a:t>
            </a:r>
            <a:r>
              <a:rPr lang="ja-JP" altLang="en-US" dirty="0"/>
              <a:t>が送付され</a:t>
            </a:r>
            <a:r>
              <a:rPr lang="ja-JP" altLang="en-US" dirty="0" smtClean="0"/>
              <a:t>、利用者側で登録</a:t>
            </a:r>
            <a:r>
              <a:rPr lang="ja-JP" altLang="en-US" dirty="0"/>
              <a:t>が</a:t>
            </a:r>
            <a:r>
              <a:rPr lang="ja-JP" altLang="en-US" dirty="0" smtClean="0"/>
              <a:t>完了次第、こちら</a:t>
            </a:r>
            <a:r>
              <a:rPr lang="ja-JP" altLang="en-US" dirty="0"/>
              <a:t>側で関連付けを行います。</a:t>
            </a:r>
          </a:p>
        </p:txBody>
      </p:sp>
      <p:sp>
        <p:nvSpPr>
          <p:cNvPr id="707" name="Google Shape;707;g7f959311ca_0_313: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80294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Google Shape;717;g7f959311ca_0_329: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長所は</a:t>
            </a:r>
            <a:r>
              <a:rPr lang="ja-JP" altLang="en-US" dirty="0" smtClean="0"/>
              <a:t>、利用者の数が</a:t>
            </a:r>
            <a:r>
              <a:rPr lang="ja-JP" altLang="en-US" dirty="0"/>
              <a:t>少なく</a:t>
            </a:r>
            <a:r>
              <a:rPr lang="ja-JP" altLang="en-US" dirty="0" smtClean="0"/>
              <a:t>、利用者の顔ぶれがあまり変わらない、出入り</a:t>
            </a:r>
            <a:r>
              <a:rPr lang="ja-JP" altLang="en-US" dirty="0"/>
              <a:t>する人が少ない場合、また購読する出版社</a:t>
            </a:r>
            <a:r>
              <a:rPr lang="ja-JP" altLang="en-US" dirty="0" smtClean="0"/>
              <a:t>のプラットフォームが</a:t>
            </a:r>
            <a:r>
              <a:rPr lang="ja-JP" altLang="en-US" dirty="0"/>
              <a:t>それほど多くない機関や組織にとっては最良の認証方式だと思います</a:t>
            </a:r>
            <a:r>
              <a:rPr lang="ja-JP" altLang="en-US" dirty="0" smtClean="0"/>
              <a:t>。</a:t>
            </a:r>
            <a:endParaRPr lang="en-US" altLang="ja-JP" dirty="0" smtClean="0"/>
          </a:p>
          <a:p>
            <a:pPr marL="0" indent="0"/>
            <a:r>
              <a:rPr lang="ja-JP" altLang="en-US" dirty="0" smtClean="0"/>
              <a:t>この</a:t>
            </a:r>
            <a:r>
              <a:rPr lang="ja-JP" altLang="en-US" dirty="0"/>
              <a:t>ような場合になぜ最良なの</a:t>
            </a:r>
            <a:r>
              <a:rPr lang="ja-JP" altLang="en-US" dirty="0" smtClean="0"/>
              <a:t>かというと、</a:t>
            </a:r>
            <a:endParaRPr lang="ja-JP" altLang="en-US" dirty="0"/>
          </a:p>
          <a:p>
            <a:pPr marL="0" indent="0"/>
            <a:endParaRPr lang="ja-JP" altLang="en-US" dirty="0"/>
          </a:p>
          <a:p>
            <a:pPr marL="0" indent="0"/>
            <a:r>
              <a:rPr lang="ja-JP" altLang="en-US" dirty="0"/>
              <a:t>一つ目の理由は</a:t>
            </a:r>
            <a:r>
              <a:rPr lang="ja-JP" altLang="en-US" dirty="0" smtClean="0"/>
              <a:t>、関連付けの作業や設定に対して</a:t>
            </a:r>
            <a:r>
              <a:rPr lang="ja-JP" altLang="en-US" dirty="0"/>
              <a:t>十分な管理が行えるからです。関連付けの初期設定期間は</a:t>
            </a:r>
            <a:r>
              <a:rPr lang="en-US" altLang="ja-JP" dirty="0"/>
              <a:t>10</a:t>
            </a:r>
            <a:r>
              <a:rPr lang="ja-JP" altLang="en-US" dirty="0"/>
              <a:t>年で、非常に長い期間です。大規模な組織であれば、人の出入りも激しく</a:t>
            </a:r>
            <a:r>
              <a:rPr lang="ja-JP" altLang="en-US" dirty="0" smtClean="0"/>
              <a:t>、</a:t>
            </a:r>
            <a:endParaRPr lang="en-US" altLang="ja-JP" dirty="0" smtClean="0"/>
          </a:p>
          <a:p>
            <a:pPr marL="0" indent="0"/>
            <a:r>
              <a:rPr lang="ja-JP" altLang="en-US" dirty="0" smtClean="0"/>
              <a:t>その</a:t>
            </a:r>
            <a:r>
              <a:rPr lang="ja-JP" altLang="en-US" dirty="0"/>
              <a:t>たびにシュプリンガー・ネイチャー</a:t>
            </a:r>
            <a:r>
              <a:rPr lang="ja-JP" altLang="en-US" dirty="0" smtClean="0"/>
              <a:t>の図書館管理者用ポータル</a:t>
            </a:r>
            <a:r>
              <a:rPr lang="ja-JP" altLang="en-US" dirty="0"/>
              <a:t>で関連付けの追加や削除を行わなければならず、非常に手間がかかります</a:t>
            </a:r>
            <a:r>
              <a:rPr lang="ja-JP" altLang="en-US" dirty="0" smtClean="0"/>
              <a:t>。</a:t>
            </a:r>
            <a:endParaRPr lang="en-US" altLang="ja-JP" dirty="0" smtClean="0"/>
          </a:p>
          <a:p>
            <a:pPr marL="0" indent="0"/>
            <a:r>
              <a:rPr lang="ja-JP" altLang="en-US" dirty="0" smtClean="0"/>
              <a:t>どの</a:t>
            </a:r>
            <a:r>
              <a:rPr lang="ja-JP" altLang="en-US" dirty="0"/>
              <a:t>ような方法であれグループレベルで期間を設定できるものではなく、可能だとしてもかなりの</a:t>
            </a:r>
            <a:r>
              <a:rPr lang="ja-JP" altLang="en-US" dirty="0" smtClean="0"/>
              <a:t>管理の手間が</a:t>
            </a:r>
            <a:r>
              <a:rPr lang="ja-JP" altLang="en-US" dirty="0"/>
              <a:t>かかります。</a:t>
            </a:r>
          </a:p>
          <a:p>
            <a:pPr marL="0" indent="0"/>
            <a:endParaRPr lang="ja-JP" altLang="en-US" dirty="0"/>
          </a:p>
          <a:p>
            <a:pPr marL="0" indent="0"/>
            <a:r>
              <a:rPr lang="ja-JP" altLang="en-US" dirty="0"/>
              <a:t>多数の出版社のウェブサイトを購読するために組織内で広範囲にこの方式を導入しようとする場合、この方式を提供している多数の出版社のウェブサイトに対して設定を行い、それらの出版社のウェブサイトに対する関連付けをすべて管理する必要があります</a:t>
            </a:r>
            <a:r>
              <a:rPr lang="ja-JP" altLang="en-US" dirty="0" smtClean="0"/>
              <a:t>。</a:t>
            </a:r>
            <a:endParaRPr lang="en-US" altLang="ja-JP" dirty="0" smtClean="0"/>
          </a:p>
          <a:p>
            <a:pPr marL="0" indent="0"/>
            <a:r>
              <a:rPr lang="ja-JP" altLang="en-US" dirty="0" smtClean="0"/>
              <a:t>さらに</a:t>
            </a:r>
            <a:r>
              <a:rPr lang="ja-JP" altLang="en-US" dirty="0"/>
              <a:t>皆さん</a:t>
            </a:r>
            <a:r>
              <a:rPr lang="ja-JP" altLang="en-US" dirty="0" smtClean="0"/>
              <a:t>の利用者</a:t>
            </a:r>
            <a:r>
              <a:rPr lang="ja-JP" altLang="en-US" dirty="0"/>
              <a:t>はこれらの各ウェブサイトで登録を行いログインしなければなりません。このように図書館員にとっても研究者にとっても非常に面倒</a:t>
            </a:r>
            <a:r>
              <a:rPr lang="ja-JP" altLang="en-US" dirty="0" smtClean="0"/>
              <a:t>な業務と</a:t>
            </a:r>
            <a:r>
              <a:rPr lang="ja-JP" altLang="en-US" dirty="0"/>
              <a:t>なります。</a:t>
            </a:r>
          </a:p>
          <a:p>
            <a:pPr marL="0" indent="0"/>
            <a:endParaRPr lang="ja-JP" altLang="en-US" dirty="0"/>
          </a:p>
          <a:p>
            <a:pPr marL="0" indent="0"/>
            <a:r>
              <a:rPr lang="ja-JP" altLang="en-US" dirty="0"/>
              <a:t>これは出版社から大規模に幅広く提供されている方式ではないため、皆さんがすべて</a:t>
            </a:r>
            <a:r>
              <a:rPr lang="ja-JP" altLang="en-US" dirty="0" smtClean="0"/>
              <a:t>の利用者</a:t>
            </a:r>
            <a:r>
              <a:rPr lang="ja-JP" altLang="en-US" dirty="0"/>
              <a:t>に対して導入する一貫した方式をお探しの場合、</a:t>
            </a:r>
            <a:r>
              <a:rPr lang="ja-JP" altLang="en-US" dirty="0" smtClean="0"/>
              <a:t>この方法は</a:t>
            </a:r>
            <a:r>
              <a:rPr lang="ja-JP" altLang="en-US" dirty="0"/>
              <a:t>ご期待に沿えないでしょう。</a:t>
            </a:r>
          </a:p>
        </p:txBody>
      </p:sp>
      <p:sp>
        <p:nvSpPr>
          <p:cNvPr id="718" name="Google Shape;718;g7f959311ca_0_329: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021955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7f959311ca_0_338: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smtClean="0"/>
              <a:t>この方法を</a:t>
            </a:r>
            <a:r>
              <a:rPr lang="ja-JP" altLang="en-US" dirty="0"/>
              <a:t>設定する場合は、シュプリンガー・ネイチャー</a:t>
            </a:r>
            <a:r>
              <a:rPr lang="ja-JP" altLang="en-US" dirty="0" smtClean="0"/>
              <a:t>の管理者用ポータルを</a:t>
            </a:r>
            <a:r>
              <a:rPr lang="ja-JP" altLang="en-US" dirty="0"/>
              <a:t>利用するのが一番良い方法です</a:t>
            </a:r>
            <a:r>
              <a:rPr lang="ja-JP" altLang="en-US" dirty="0" smtClean="0"/>
              <a:t>。</a:t>
            </a:r>
            <a:endParaRPr lang="en-US" altLang="ja-JP" dirty="0" smtClean="0"/>
          </a:p>
          <a:p>
            <a:pPr marL="0" indent="0"/>
            <a:r>
              <a:rPr lang="ja-JP" altLang="en-US" dirty="0" smtClean="0"/>
              <a:t>設定</a:t>
            </a:r>
            <a:r>
              <a:rPr lang="ja-JP" altLang="en-US" dirty="0"/>
              <a:t>がまだの場合は、</a:t>
            </a:r>
            <a:r>
              <a:rPr lang="ja-JP" altLang="en-US" dirty="0" smtClean="0"/>
              <a:t>自動関連付け機能をオンに設定</a:t>
            </a:r>
            <a:r>
              <a:rPr lang="ja-JP" altLang="en-US" dirty="0"/>
              <a:t>するか</a:t>
            </a:r>
            <a:r>
              <a:rPr lang="ja-JP" altLang="en-US" dirty="0" smtClean="0"/>
              <a:t>、利用者を</a:t>
            </a:r>
            <a:r>
              <a:rPr lang="ja-JP" altLang="en-US" dirty="0"/>
              <a:t>招待して一人ずつ関連付けを行うか</a:t>
            </a:r>
            <a:r>
              <a:rPr lang="ja-JP" altLang="en-US" dirty="0" smtClean="0"/>
              <a:t>、</a:t>
            </a:r>
            <a:endParaRPr lang="en-US" altLang="ja-JP" dirty="0" smtClean="0"/>
          </a:p>
          <a:p>
            <a:pPr marL="0" indent="0"/>
            <a:r>
              <a:rPr lang="ja-JP" altLang="en-US" dirty="0" smtClean="0"/>
              <a:t>あるいはメールアドレス</a:t>
            </a:r>
            <a:r>
              <a:rPr lang="ja-JP" altLang="en-US" dirty="0"/>
              <a:t>の一括アップロード機能があったと思いますのでその機能を使います。ただし一度にアップロードできる数には上限があります。</a:t>
            </a:r>
            <a:endParaRPr dirty="0"/>
          </a:p>
        </p:txBody>
      </p:sp>
      <p:sp>
        <p:nvSpPr>
          <p:cNvPr id="728" name="Google Shape;728;g7f959311ca_0_338: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25051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Google Shape;733;g7f959311ca_0_369: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smtClean="0"/>
              <a:t>説明</a:t>
            </a:r>
            <a:r>
              <a:rPr lang="ja-JP" altLang="en-US" dirty="0"/>
              <a:t>するオプション</a:t>
            </a:r>
            <a:r>
              <a:rPr lang="ja-JP" altLang="en-US" dirty="0" smtClean="0"/>
              <a:t>はあと残り</a:t>
            </a:r>
            <a:r>
              <a:rPr lang="en-US" altLang="ja-JP" dirty="0"/>
              <a:t>2</a:t>
            </a:r>
            <a:r>
              <a:rPr lang="ja-JP" altLang="en-US" dirty="0" smtClean="0"/>
              <a:t>つ、トークン</a:t>
            </a:r>
            <a:r>
              <a:rPr lang="en-US" altLang="ja-JP" dirty="0"/>
              <a:t>URL</a:t>
            </a:r>
            <a:r>
              <a:rPr lang="ja-JP" altLang="en-US" dirty="0"/>
              <a:t>アクセスとグーグル・スカラー</a:t>
            </a:r>
            <a:r>
              <a:rPr lang="en-US" altLang="ja-JP" dirty="0"/>
              <a:t>CASA</a:t>
            </a:r>
            <a:r>
              <a:rPr lang="ja-JP" altLang="en-US" dirty="0"/>
              <a:t>です。それから最近開発した新しい機能をいくつかご紹介します</a:t>
            </a:r>
            <a:r>
              <a:rPr lang="ja-JP" altLang="en-US" dirty="0" smtClean="0"/>
              <a:t>。</a:t>
            </a:r>
            <a:endParaRPr lang="en-US" altLang="ja-JP" dirty="0" smtClean="0"/>
          </a:p>
          <a:p>
            <a:pPr marL="0" indent="0"/>
            <a:endParaRPr lang="en-US" altLang="ja-JP" dirty="0" smtClean="0"/>
          </a:p>
          <a:p>
            <a:pPr marL="0" indent="0"/>
            <a:r>
              <a:rPr lang="ja-JP" altLang="en-US" dirty="0" smtClean="0"/>
              <a:t>さて、トークン</a:t>
            </a:r>
            <a:r>
              <a:rPr lang="en-US" altLang="ja-JP" dirty="0"/>
              <a:t>URL</a:t>
            </a:r>
            <a:r>
              <a:rPr lang="ja-JP" altLang="en-US" dirty="0"/>
              <a:t>アクセス</a:t>
            </a:r>
            <a:r>
              <a:rPr lang="ja-JP" altLang="en-US" dirty="0" smtClean="0"/>
              <a:t>は</a:t>
            </a:r>
            <a:r>
              <a:rPr lang="en-US" altLang="ja-JP" dirty="0" smtClean="0"/>
              <a:t>nature.com</a:t>
            </a:r>
            <a:r>
              <a:rPr lang="ja-JP" altLang="en-US" dirty="0" smtClean="0"/>
              <a:t>と</a:t>
            </a:r>
            <a:r>
              <a:rPr lang="en-US" altLang="ja-JP" dirty="0"/>
              <a:t>Scientific American</a:t>
            </a:r>
            <a:r>
              <a:rPr lang="ja-JP" altLang="en-US" dirty="0"/>
              <a:t>のみで利用可能です。これ</a:t>
            </a:r>
            <a:r>
              <a:rPr lang="ja-JP" altLang="en-US" dirty="0" smtClean="0"/>
              <a:t>はマジックワード（</a:t>
            </a:r>
            <a:r>
              <a:rPr lang="en-US" altLang="ja-JP" dirty="0" err="1" smtClean="0"/>
              <a:t>MagicWord</a:t>
            </a:r>
            <a:r>
              <a:rPr lang="ja-JP" altLang="en-US" dirty="0" smtClean="0"/>
              <a:t>）ログインページ</a:t>
            </a:r>
            <a:r>
              <a:rPr lang="ja-JP" altLang="en-US" dirty="0"/>
              <a:t>と呼ばれるページ</a:t>
            </a:r>
            <a:r>
              <a:rPr lang="ja-JP" altLang="en-US" dirty="0" smtClean="0"/>
              <a:t>へ</a:t>
            </a:r>
            <a:r>
              <a:rPr lang="ja-JP" altLang="en-US" dirty="0" smtClean="0">
                <a:solidFill>
                  <a:srgbClr val="FF0000"/>
                </a:solidFill>
              </a:rPr>
              <a:t>ユーザー</a:t>
            </a:r>
            <a:r>
              <a:rPr lang="ja-JP" altLang="en-US" dirty="0" smtClean="0"/>
              <a:t>を</a:t>
            </a:r>
            <a:r>
              <a:rPr lang="ja-JP" altLang="en-US" dirty="0"/>
              <a:t>案内する方式です</a:t>
            </a:r>
            <a:r>
              <a:rPr lang="ja-JP" altLang="en-US" dirty="0" smtClean="0"/>
              <a:t>。</a:t>
            </a:r>
            <a:endParaRPr lang="en-US" altLang="ja-JP" dirty="0" smtClean="0"/>
          </a:p>
          <a:p>
            <a:pPr marL="0" indent="0"/>
            <a:r>
              <a:rPr lang="ja-JP" altLang="en-US" dirty="0" smtClean="0"/>
              <a:t>この</a:t>
            </a:r>
            <a:r>
              <a:rPr lang="ja-JP" altLang="en-US" dirty="0"/>
              <a:t>ページは所属機関に一意の</a:t>
            </a:r>
            <a:r>
              <a:rPr lang="en-US" altLang="ja-JP" dirty="0"/>
              <a:t>URL</a:t>
            </a:r>
            <a:r>
              <a:rPr lang="ja-JP" altLang="en-US" dirty="0"/>
              <a:t>です</a:t>
            </a:r>
            <a:r>
              <a:rPr lang="ja-JP" altLang="en-US" dirty="0" smtClean="0"/>
              <a:t>。利用者は</a:t>
            </a:r>
            <a:r>
              <a:rPr lang="ja-JP" altLang="en-US" dirty="0"/>
              <a:t>設定した特定のパスワード、用語、私たちは</a:t>
            </a:r>
            <a:r>
              <a:rPr lang="ja-JP" altLang="en-US" dirty="0" smtClean="0"/>
              <a:t>「マジックワード」</a:t>
            </a:r>
            <a:r>
              <a:rPr lang="ja-JP" altLang="en-US" dirty="0"/>
              <a:t>と呼んでいますが、これを入力する必要があります</a:t>
            </a:r>
            <a:r>
              <a:rPr lang="ja-JP" altLang="en-US" dirty="0" smtClean="0"/>
              <a:t>。</a:t>
            </a:r>
            <a:endParaRPr lang="en-US" altLang="ja-JP" dirty="0" smtClean="0"/>
          </a:p>
          <a:p>
            <a:pPr marL="0" indent="0"/>
            <a:r>
              <a:rPr lang="ja-JP" altLang="en-US" dirty="0" smtClean="0"/>
              <a:t>入力</a:t>
            </a:r>
            <a:r>
              <a:rPr lang="ja-JP" altLang="en-US" dirty="0"/>
              <a:t>が完了すると、</a:t>
            </a:r>
            <a:r>
              <a:rPr lang="en-US" altLang="ja-JP" dirty="0"/>
              <a:t>nature.com</a:t>
            </a:r>
            <a:r>
              <a:rPr lang="ja-JP" altLang="en-US" dirty="0"/>
              <a:t>または</a:t>
            </a:r>
            <a:r>
              <a:rPr lang="en-US" altLang="ja-JP" dirty="0"/>
              <a:t>Scientific American</a:t>
            </a:r>
            <a:r>
              <a:rPr lang="ja-JP" altLang="en-US" dirty="0"/>
              <a:t>に対する認証を行います。</a:t>
            </a:r>
          </a:p>
          <a:p>
            <a:pPr marL="0" indent="0"/>
            <a:endParaRPr lang="ja-JP" altLang="en-US" dirty="0"/>
          </a:p>
          <a:p>
            <a:pPr marL="0" indent="0"/>
            <a:r>
              <a:rPr lang="ja-JP" altLang="en-US" dirty="0"/>
              <a:t>同時ログイン数に上限がありますので、この方式で同時にログイン</a:t>
            </a:r>
            <a:r>
              <a:rPr lang="ja-JP" altLang="en-US" dirty="0" smtClean="0"/>
              <a:t>できるユーザー数</a:t>
            </a:r>
            <a:r>
              <a:rPr lang="ja-JP" altLang="en-US" dirty="0"/>
              <a:t>は限られています。機関の規模によって</a:t>
            </a:r>
            <a:r>
              <a:rPr lang="ja-JP" altLang="en-US" dirty="0" smtClean="0"/>
              <a:t>上限利用者数</a:t>
            </a:r>
            <a:r>
              <a:rPr lang="ja-JP" altLang="en-US" dirty="0"/>
              <a:t>は</a:t>
            </a:r>
            <a:r>
              <a:rPr lang="en-US" altLang="ja-JP" dirty="0"/>
              <a:t>10</a:t>
            </a:r>
            <a:r>
              <a:rPr lang="ja-JP" altLang="en-US" dirty="0"/>
              <a:t>人、</a:t>
            </a:r>
            <a:r>
              <a:rPr lang="en-US" altLang="ja-JP" dirty="0"/>
              <a:t>20</a:t>
            </a:r>
            <a:r>
              <a:rPr lang="ja-JP" altLang="en-US" dirty="0"/>
              <a:t>人、</a:t>
            </a:r>
            <a:r>
              <a:rPr lang="en-US" altLang="ja-JP" dirty="0"/>
              <a:t>30</a:t>
            </a:r>
            <a:r>
              <a:rPr lang="ja-JP" altLang="en-US" dirty="0"/>
              <a:t>人と変わります。</a:t>
            </a:r>
          </a:p>
        </p:txBody>
      </p:sp>
      <p:sp>
        <p:nvSpPr>
          <p:cNvPr id="734" name="Google Shape;734;g7f959311ca_0_369: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884123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g7f959311ca_0_382: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長所は、設定が非常に簡単だということです。</a:t>
            </a:r>
            <a:r>
              <a:rPr lang="ja-JP" altLang="en-US" dirty="0" smtClean="0"/>
              <a:t>この方法を利用したい場合、ご希望のマジックワードまた</a:t>
            </a:r>
            <a:r>
              <a:rPr lang="ja-JP" altLang="en-US" dirty="0"/>
              <a:t>は共通パスワードととも</a:t>
            </a:r>
            <a:r>
              <a:rPr lang="ja-JP" altLang="en-US" dirty="0" smtClean="0"/>
              <a:t>にシュプリンガー・ネイチャーまで</a:t>
            </a:r>
            <a:r>
              <a:rPr lang="ja-JP" altLang="en-US" dirty="0"/>
              <a:t>ご連絡いただき</a:t>
            </a:r>
            <a:r>
              <a:rPr lang="ja-JP" altLang="en-US" dirty="0" smtClean="0"/>
              <a:t>、</a:t>
            </a:r>
            <a:endParaRPr lang="en-US" altLang="ja-JP" dirty="0" smtClean="0"/>
          </a:p>
          <a:p>
            <a:pPr marL="0" indent="0"/>
            <a:r>
              <a:rPr lang="ja-JP" altLang="en-US" dirty="0" smtClean="0"/>
              <a:t>お客様の利用者数の規模</a:t>
            </a:r>
            <a:r>
              <a:rPr lang="ja-JP" altLang="en-US" dirty="0"/>
              <a:t>に</a:t>
            </a:r>
            <a:r>
              <a:rPr lang="ja-JP" altLang="en-US" dirty="0" smtClean="0"/>
              <a:t>基づき、同時</a:t>
            </a:r>
            <a:r>
              <a:rPr lang="ja-JP" altLang="en-US" dirty="0"/>
              <a:t>ログイン</a:t>
            </a:r>
            <a:r>
              <a:rPr lang="ja-JP" altLang="en-US" dirty="0" smtClean="0"/>
              <a:t>上限数をお伝えいただくだけ</a:t>
            </a:r>
            <a:r>
              <a:rPr lang="ja-JP" altLang="en-US" dirty="0"/>
              <a:t>で</a:t>
            </a:r>
            <a:r>
              <a:rPr lang="ja-JP" altLang="en-US" dirty="0" smtClean="0"/>
              <a:t>設定の手配が</a:t>
            </a:r>
            <a:r>
              <a:rPr lang="ja-JP" altLang="en-US" dirty="0"/>
              <a:t>可能です。</a:t>
            </a:r>
          </a:p>
          <a:p>
            <a:pPr marL="0" indent="0"/>
            <a:endParaRPr lang="ja-JP" altLang="en-US" dirty="0"/>
          </a:p>
          <a:p>
            <a:pPr marL="0" indent="0"/>
            <a:r>
              <a:rPr lang="ja-JP" altLang="en-US" dirty="0"/>
              <a:t>短所は、通常</a:t>
            </a:r>
            <a:r>
              <a:rPr lang="ja-JP" altLang="en-US" dirty="0" smtClean="0"/>
              <a:t>の検索や閲覧の流れにうまく</a:t>
            </a:r>
            <a:r>
              <a:rPr lang="ja-JP" altLang="en-US" dirty="0"/>
              <a:t>適合しないことです。</a:t>
            </a:r>
          </a:p>
          <a:p>
            <a:pPr marL="0" indent="0"/>
            <a:endParaRPr lang="ja-JP" altLang="en-US" dirty="0"/>
          </a:p>
          <a:p>
            <a:pPr marL="0" indent="0"/>
            <a:r>
              <a:rPr lang="ja-JP" altLang="en-US" dirty="0" smtClean="0"/>
              <a:t>利用者がコンテンツ</a:t>
            </a:r>
            <a:r>
              <a:rPr lang="ja-JP" altLang="en-US" dirty="0"/>
              <a:t>を検索し、グーグル・スカラーまた</a:t>
            </a:r>
            <a:r>
              <a:rPr lang="ja-JP" altLang="en-US" dirty="0" smtClean="0"/>
              <a:t>はサーチエンジンでコンテンツを</a:t>
            </a:r>
            <a:r>
              <a:rPr lang="ja-JP" altLang="en-US" dirty="0"/>
              <a:t>見つけ</a:t>
            </a:r>
            <a:r>
              <a:rPr lang="ja-JP" altLang="en-US" dirty="0" smtClean="0"/>
              <a:t>、シュプリンガー・ネイチャーのプラットフォーム上でフルテキストをクリック</a:t>
            </a:r>
            <a:r>
              <a:rPr lang="ja-JP" altLang="en-US" dirty="0"/>
              <a:t>した場合</a:t>
            </a:r>
            <a:r>
              <a:rPr lang="ja-JP" altLang="en-US" dirty="0" smtClean="0"/>
              <a:t>、</a:t>
            </a:r>
            <a:endParaRPr lang="en-US" altLang="ja-JP" dirty="0" smtClean="0"/>
          </a:p>
          <a:p>
            <a:pPr marL="0" indent="0"/>
            <a:r>
              <a:rPr lang="ja-JP" altLang="en-US" dirty="0" smtClean="0"/>
              <a:t>アクセス</a:t>
            </a:r>
            <a:r>
              <a:rPr lang="ja-JP" altLang="en-US" dirty="0"/>
              <a:t>を拒否され</a:t>
            </a:r>
            <a:r>
              <a:rPr lang="ja-JP" altLang="en-US" dirty="0" smtClean="0"/>
              <a:t>、トークン</a:t>
            </a:r>
            <a:r>
              <a:rPr lang="en-US" altLang="ja-JP" dirty="0" smtClean="0"/>
              <a:t>URL</a:t>
            </a:r>
            <a:r>
              <a:rPr lang="ja-JP" altLang="en-US" dirty="0" smtClean="0"/>
              <a:t>のページに戻らなければ</a:t>
            </a:r>
            <a:r>
              <a:rPr lang="ja-JP" altLang="en-US" dirty="0"/>
              <a:t>なりません。そこでパスワードを入力し</a:t>
            </a:r>
            <a:r>
              <a:rPr lang="ja-JP" altLang="en-US" dirty="0" smtClean="0"/>
              <a:t>、プラットフォームに戻り</a:t>
            </a:r>
            <a:r>
              <a:rPr lang="ja-JP" altLang="en-US" dirty="0"/>
              <a:t>、</a:t>
            </a:r>
            <a:r>
              <a:rPr lang="ja-JP" altLang="en-US" dirty="0" smtClean="0"/>
              <a:t>再び文献を</a:t>
            </a:r>
            <a:r>
              <a:rPr lang="ja-JP" altLang="en-US" dirty="0"/>
              <a:t>検索する必要があるのです。</a:t>
            </a:r>
          </a:p>
          <a:p>
            <a:pPr marL="0" indent="0"/>
            <a:endParaRPr lang="ja-JP" altLang="en-US" dirty="0"/>
          </a:p>
          <a:p>
            <a:pPr marL="0" indent="0"/>
            <a:r>
              <a:rPr lang="ja-JP" altLang="en-US" dirty="0" smtClean="0"/>
              <a:t>さらに</a:t>
            </a:r>
            <a:r>
              <a:rPr lang="ja-JP" altLang="en-US" dirty="0"/>
              <a:t>不正使用を</a:t>
            </a:r>
            <a:r>
              <a:rPr lang="ja-JP" altLang="en-US" dirty="0" smtClean="0"/>
              <a:t>引き起こす、非常</a:t>
            </a:r>
            <a:r>
              <a:rPr lang="ja-JP" altLang="en-US" dirty="0"/>
              <a:t>に一般的な原因でもあります。</a:t>
            </a:r>
            <a:r>
              <a:rPr lang="en-US" altLang="ja-JP" dirty="0"/>
              <a:t>URL</a:t>
            </a:r>
            <a:r>
              <a:rPr lang="ja-JP" altLang="en-US" dirty="0"/>
              <a:t>とパスワードの組み合わせをオンラインで共有</a:t>
            </a:r>
            <a:r>
              <a:rPr lang="ja-JP" altLang="en-US" dirty="0" smtClean="0"/>
              <a:t>してしまう人がいます</a:t>
            </a:r>
            <a:r>
              <a:rPr lang="ja-JP" altLang="en-US" dirty="0"/>
              <a:t>。</a:t>
            </a:r>
          </a:p>
          <a:p>
            <a:pPr marL="0" indent="0"/>
            <a:r>
              <a:rPr lang="ja-JP" altLang="en-US" dirty="0" smtClean="0"/>
              <a:t>不正使用は利用統計レポート</a:t>
            </a:r>
            <a:r>
              <a:rPr lang="ja-JP" altLang="en-US" dirty="0"/>
              <a:t>にも影響を及ぼし、とても早く同時ログインの上限に到達してしまい、皆さんの機関</a:t>
            </a:r>
            <a:r>
              <a:rPr lang="ja-JP" altLang="en-US" dirty="0" smtClean="0"/>
              <a:t>の本当の利用者がこの方法で</a:t>
            </a:r>
            <a:r>
              <a:rPr lang="ja-JP" altLang="en-US" dirty="0"/>
              <a:t>認証を受けられないという事態に陥ります。</a:t>
            </a:r>
          </a:p>
          <a:p>
            <a:pPr marL="0" indent="0"/>
            <a:endParaRPr lang="ja-JP" altLang="en-US" dirty="0"/>
          </a:p>
          <a:p>
            <a:pPr marL="0" indent="0"/>
            <a:r>
              <a:rPr lang="ja-JP" altLang="en-US" dirty="0" smtClean="0"/>
              <a:t>リファラーアクセスやアソシエイト（関連付け）ユーザーと</a:t>
            </a:r>
            <a:r>
              <a:rPr lang="ja-JP" altLang="en-US" dirty="0"/>
              <a:t>同様に、これら</a:t>
            </a:r>
            <a:r>
              <a:rPr lang="ja-JP" altLang="en-US" dirty="0" smtClean="0"/>
              <a:t>の方法は</a:t>
            </a:r>
            <a:r>
              <a:rPr lang="ja-JP" altLang="en-US" dirty="0"/>
              <a:t>何らかの理由で</a:t>
            </a:r>
            <a:r>
              <a:rPr lang="en-US" altLang="ja-JP" dirty="0"/>
              <a:t>VPN</a:t>
            </a:r>
            <a:r>
              <a:rPr lang="ja-JP" altLang="en-US" dirty="0"/>
              <a:t>やプロキシやフェデレーテッドアクセスが利用できない小規模組織に向いている場合が多く、代替オプションとして利用されます</a:t>
            </a:r>
            <a:r>
              <a:rPr lang="ja-JP" altLang="en-US" dirty="0" smtClean="0"/>
              <a:t>。</a:t>
            </a:r>
            <a:endParaRPr lang="en-US" altLang="ja-JP" dirty="0" smtClean="0"/>
          </a:p>
          <a:p>
            <a:pPr marL="0" indent="0"/>
            <a:r>
              <a:rPr lang="ja-JP" altLang="en-US" dirty="0" smtClean="0"/>
              <a:t>トークン</a:t>
            </a:r>
            <a:r>
              <a:rPr lang="en-US" altLang="ja-JP" dirty="0"/>
              <a:t>URL</a:t>
            </a:r>
            <a:r>
              <a:rPr lang="ja-JP" altLang="en-US" dirty="0"/>
              <a:t>アクセスは、例えば</a:t>
            </a:r>
            <a:r>
              <a:rPr lang="ja-JP" altLang="en-US" dirty="0" smtClean="0"/>
              <a:t>小規模の企業</a:t>
            </a:r>
            <a:r>
              <a:rPr lang="ja-JP" altLang="en-US" dirty="0"/>
              <a:t>や高校などで利用します。</a:t>
            </a:r>
          </a:p>
        </p:txBody>
      </p:sp>
      <p:sp>
        <p:nvSpPr>
          <p:cNvPr id="746" name="Google Shape;746;g7f959311ca_0_382: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09955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4"/>
        <p:cNvGrpSpPr/>
        <p:nvPr/>
      </p:nvGrpSpPr>
      <p:grpSpPr>
        <a:xfrm>
          <a:off x="0" y="0"/>
          <a:ext cx="0" cy="0"/>
          <a:chOff x="0" y="0"/>
          <a:chExt cx="0" cy="0"/>
        </a:xfrm>
      </p:grpSpPr>
      <p:sp>
        <p:nvSpPr>
          <p:cNvPr id="755" name="Google Shape;755;g7f959311ca_0_391: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defTabSz="922904">
              <a:defRPr/>
            </a:pPr>
            <a:r>
              <a:rPr lang="ja-JP" altLang="en-US" dirty="0"/>
              <a:t>設定するには、先ほどご説明したように、弊社</a:t>
            </a:r>
            <a:r>
              <a:rPr lang="ja-JP" altLang="en-US" dirty="0" smtClean="0"/>
              <a:t>のオンライン・サービス</a:t>
            </a:r>
            <a:r>
              <a:rPr lang="ja-JP" altLang="en-US" dirty="0"/>
              <a:t>また</a:t>
            </a:r>
            <a:r>
              <a:rPr lang="ja-JP" altLang="en-US" dirty="0" smtClean="0"/>
              <a:t>は営業担当者に</a:t>
            </a:r>
            <a:r>
              <a:rPr lang="ja-JP" altLang="en-US" dirty="0"/>
              <a:t>ご希望の</a:t>
            </a:r>
            <a:r>
              <a:rPr lang="ja-JP" altLang="en-US" dirty="0" smtClean="0"/>
              <a:t>「マジックワード」</a:t>
            </a:r>
            <a:r>
              <a:rPr lang="ja-JP" altLang="en-US" dirty="0"/>
              <a:t>と同時ログイン上限数をご連絡いただければ</a:t>
            </a:r>
            <a:r>
              <a:rPr lang="ja-JP" altLang="en-US" dirty="0" smtClean="0"/>
              <a:t>、シュプリンガー・ネイチャーで</a:t>
            </a:r>
            <a:r>
              <a:rPr lang="ja-JP" altLang="en-US" dirty="0"/>
              <a:t>設定を行います</a:t>
            </a:r>
            <a:r>
              <a:rPr lang="ja-JP" altLang="en-US" dirty="0" smtClean="0"/>
              <a:t>。</a:t>
            </a:r>
            <a:endParaRPr lang="en-US" altLang="ja-JP" dirty="0" smtClean="0"/>
          </a:p>
          <a:p>
            <a:pPr marL="0" indent="0" defTabSz="922904">
              <a:defRPr/>
            </a:pPr>
            <a:r>
              <a:rPr lang="ja-JP" altLang="en-US" dirty="0" smtClean="0"/>
              <a:t>繰り返します</a:t>
            </a:r>
            <a:r>
              <a:rPr lang="ja-JP" altLang="en-US" dirty="0"/>
              <a:t>が</a:t>
            </a:r>
            <a:r>
              <a:rPr lang="ja-JP" altLang="en-US" dirty="0" smtClean="0"/>
              <a:t>、最後</a:t>
            </a:r>
            <a:r>
              <a:rPr lang="ja-JP" altLang="en-US" dirty="0"/>
              <a:t>の</a:t>
            </a:r>
            <a:r>
              <a:rPr lang="en-US" altLang="ja-JP" dirty="0"/>
              <a:t>3</a:t>
            </a:r>
            <a:r>
              <a:rPr lang="ja-JP" altLang="en-US" dirty="0" err="1" smtClean="0"/>
              <a:t>つの</a:t>
            </a:r>
            <a:r>
              <a:rPr lang="ja-JP" altLang="en-US" dirty="0" smtClean="0"/>
              <a:t>方法、リファラーアクセス、アソシエイトユーザー、トークン</a:t>
            </a:r>
            <a:r>
              <a:rPr lang="en-US" altLang="ja-JP" dirty="0" smtClean="0"/>
              <a:t>URL</a:t>
            </a:r>
            <a:r>
              <a:rPr lang="ja-JP" altLang="en-US" dirty="0" smtClean="0"/>
              <a:t>は最初</a:t>
            </a:r>
            <a:r>
              <a:rPr lang="ja-JP" altLang="en-US" dirty="0"/>
              <a:t>の</a:t>
            </a:r>
            <a:r>
              <a:rPr lang="en-US" altLang="ja-JP" dirty="0"/>
              <a:t>2</a:t>
            </a:r>
            <a:r>
              <a:rPr lang="ja-JP" altLang="en-US" dirty="0" smtClean="0"/>
              <a:t>つ、</a:t>
            </a:r>
            <a:r>
              <a:rPr lang="en-US" altLang="ja-JP" dirty="0" smtClean="0"/>
              <a:t>VPN</a:t>
            </a:r>
            <a:r>
              <a:rPr lang="ja-JP" altLang="en-US" dirty="0" smtClean="0"/>
              <a:t>等、およびフェデレーテッドアクセスが</a:t>
            </a:r>
            <a:r>
              <a:rPr lang="ja-JP" altLang="en-US" dirty="0"/>
              <a:t>何らかの理由で利用できない場合の代替案としてのみ利用することをお勧めします。</a:t>
            </a:r>
            <a:endParaRPr dirty="0"/>
          </a:p>
        </p:txBody>
      </p:sp>
      <p:sp>
        <p:nvSpPr>
          <p:cNvPr id="756" name="Google Shape;756;g7f959311ca_0_391: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84742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0"/>
        <p:cNvGrpSpPr/>
        <p:nvPr/>
      </p:nvGrpSpPr>
      <p:grpSpPr>
        <a:xfrm>
          <a:off x="0" y="0"/>
          <a:ext cx="0" cy="0"/>
          <a:chOff x="0" y="0"/>
          <a:chExt cx="0" cy="0"/>
        </a:xfrm>
      </p:grpSpPr>
      <p:sp>
        <p:nvSpPr>
          <p:cNvPr id="761" name="Google Shape;761;g7f959311ca_0_701: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2" name="Google Shape;762;g7f959311ca_0_701: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最後にグーグル・スカラー</a:t>
            </a:r>
            <a:r>
              <a:rPr lang="en-US" altLang="ja-JP" dirty="0" smtClean="0"/>
              <a:t>CASA</a:t>
            </a:r>
            <a:r>
              <a:rPr lang="ja-JP" altLang="en-US" dirty="0" smtClean="0"/>
              <a:t>について紹介します</a:t>
            </a:r>
            <a:r>
              <a:rPr lang="ja-JP" altLang="en-US" dirty="0"/>
              <a:t>。</a:t>
            </a:r>
            <a:r>
              <a:rPr lang="ja-JP" altLang="en-US" dirty="0" smtClean="0"/>
              <a:t>この方法は</a:t>
            </a:r>
            <a:r>
              <a:rPr lang="en-US" altLang="ja-JP" dirty="0" smtClean="0"/>
              <a:t>nature.com</a:t>
            </a:r>
            <a:r>
              <a:rPr lang="ja-JP" altLang="en-US" dirty="0" smtClean="0"/>
              <a:t>と</a:t>
            </a:r>
            <a:r>
              <a:rPr lang="en-US" altLang="ja-JP" dirty="0"/>
              <a:t>SpringerLink</a:t>
            </a:r>
            <a:r>
              <a:rPr lang="ja-JP" altLang="en-US" dirty="0"/>
              <a:t>で利用可能で、すべての機関でご利用いただけます。それではどのように機能するかお話しします。</a:t>
            </a:r>
          </a:p>
          <a:p>
            <a:pPr marL="0" indent="0"/>
            <a:endParaRPr lang="ja-JP" altLang="en-US" dirty="0"/>
          </a:p>
          <a:p>
            <a:pPr marL="0" indent="0"/>
            <a:r>
              <a:rPr lang="ja-JP" altLang="en-US" dirty="0"/>
              <a:t>所属機関のネットワーク</a:t>
            </a:r>
            <a:r>
              <a:rPr lang="en-US" altLang="ja-JP" dirty="0" smtClean="0"/>
              <a:t>IP</a:t>
            </a:r>
            <a:r>
              <a:rPr lang="ja-JP" altLang="en-US" dirty="0" smtClean="0"/>
              <a:t>内から、利用者がグーグル</a:t>
            </a:r>
            <a:r>
              <a:rPr lang="ja-JP" altLang="en-US" dirty="0"/>
              <a:t>・スカラーを利用したとします。他の多くの出版社と同様に、機関</a:t>
            </a:r>
            <a:r>
              <a:rPr lang="en-US" altLang="ja-JP" dirty="0"/>
              <a:t>IP</a:t>
            </a:r>
            <a:r>
              <a:rPr lang="ja-JP" altLang="en-US" dirty="0"/>
              <a:t>データと</a:t>
            </a:r>
            <a:r>
              <a:rPr lang="ja-JP" altLang="en-US" dirty="0" smtClean="0"/>
              <a:t>資格認証情報をシュプリンガー・ネイチャーから</a:t>
            </a:r>
            <a:r>
              <a:rPr lang="ja-JP" altLang="en-US" dirty="0"/>
              <a:t>グーグル・スカラーに送信します</a:t>
            </a:r>
            <a:r>
              <a:rPr lang="ja-JP" altLang="en-US" dirty="0" smtClean="0"/>
              <a:t>。</a:t>
            </a:r>
            <a:endParaRPr lang="en-US" altLang="ja-JP" dirty="0" smtClean="0"/>
          </a:p>
          <a:p>
            <a:pPr marL="0" indent="0"/>
            <a:r>
              <a:rPr lang="ja-JP" altLang="en-US" dirty="0" smtClean="0"/>
              <a:t>そこ</a:t>
            </a:r>
            <a:r>
              <a:rPr lang="ja-JP" altLang="en-US" dirty="0"/>
              <a:t>でグーグル・スカラーは</a:t>
            </a:r>
            <a:r>
              <a:rPr lang="ja-JP" altLang="en-US" dirty="0" smtClean="0"/>
              <a:t>当該利用者が</a:t>
            </a:r>
            <a:r>
              <a:rPr lang="ja-JP" altLang="en-US" dirty="0"/>
              <a:t>その機関</a:t>
            </a:r>
            <a:r>
              <a:rPr lang="ja-JP" altLang="en-US" dirty="0" smtClean="0"/>
              <a:t>の所属者で</a:t>
            </a:r>
            <a:r>
              <a:rPr lang="ja-JP" altLang="en-US" dirty="0"/>
              <a:t>あることを識別し</a:t>
            </a:r>
            <a:r>
              <a:rPr lang="ja-JP" altLang="en-US" dirty="0" smtClean="0"/>
              <a:t>、利用者のグーグル</a:t>
            </a:r>
            <a:r>
              <a:rPr lang="en-US" altLang="ja-JP" dirty="0"/>
              <a:t>ID</a:t>
            </a:r>
            <a:r>
              <a:rPr lang="ja-JP" altLang="en-US" dirty="0" smtClean="0"/>
              <a:t>と利用者の</a:t>
            </a:r>
            <a:r>
              <a:rPr lang="ja-JP" altLang="en-US" dirty="0"/>
              <a:t>所属機関を関連付けます。関連付けは</a:t>
            </a:r>
            <a:r>
              <a:rPr lang="en-US" altLang="ja-JP" dirty="0"/>
              <a:t>30</a:t>
            </a:r>
            <a:r>
              <a:rPr lang="ja-JP" altLang="en-US" dirty="0"/>
              <a:t>日間有効で</a:t>
            </a:r>
            <a:r>
              <a:rPr lang="ja-JP" altLang="en-US" dirty="0" smtClean="0"/>
              <a:t>、</a:t>
            </a:r>
            <a:endParaRPr lang="en-US" altLang="ja-JP" dirty="0" smtClean="0"/>
          </a:p>
          <a:p>
            <a:pPr marL="0" indent="0"/>
            <a:r>
              <a:rPr lang="en-US" altLang="ja-JP" dirty="0" smtClean="0"/>
              <a:t>30</a:t>
            </a:r>
            <a:r>
              <a:rPr lang="ja-JP" altLang="en-US" dirty="0" smtClean="0"/>
              <a:t>日経った後も、また</a:t>
            </a:r>
            <a:r>
              <a:rPr lang="ja-JP" altLang="en-US" dirty="0"/>
              <a:t>この初期プロセスを実行すれば再び</a:t>
            </a:r>
            <a:r>
              <a:rPr lang="en-US" altLang="ja-JP" dirty="0"/>
              <a:t>30</a:t>
            </a:r>
            <a:r>
              <a:rPr lang="ja-JP" altLang="en-US" dirty="0"/>
              <a:t>日間有効な関連付けを受けることができます</a:t>
            </a:r>
            <a:r>
              <a:rPr lang="ja-JP" altLang="en-US" dirty="0" smtClean="0"/>
              <a:t>。</a:t>
            </a:r>
            <a:endParaRPr lang="en-US" altLang="ja-JP" dirty="0" smtClean="0"/>
          </a:p>
          <a:p>
            <a:pPr marL="0" indent="0"/>
            <a:r>
              <a:rPr lang="ja-JP" altLang="en-US" dirty="0" smtClean="0"/>
              <a:t>現在は、新型コロナウィルス</a:t>
            </a:r>
            <a:r>
              <a:rPr lang="ja-JP" altLang="en-US" dirty="0"/>
              <a:t>に関連して大学が閉鎖されていることから、有効期限が</a:t>
            </a:r>
            <a:r>
              <a:rPr lang="en-US" altLang="ja-JP" dirty="0"/>
              <a:t>60</a:t>
            </a:r>
            <a:r>
              <a:rPr lang="ja-JP" altLang="en-US" dirty="0"/>
              <a:t>日に延長されています。</a:t>
            </a:r>
          </a:p>
          <a:p>
            <a:pPr marL="0" indent="0"/>
            <a:endParaRPr lang="ja-JP" altLang="en-US" dirty="0"/>
          </a:p>
          <a:p>
            <a:pPr marL="0" indent="0"/>
            <a:r>
              <a:rPr lang="ja-JP" altLang="en-US" dirty="0" smtClean="0"/>
              <a:t>利用者の</a:t>
            </a:r>
            <a:r>
              <a:rPr lang="ja-JP" altLang="en-US" dirty="0"/>
              <a:t>接続が一度確立してしまえば</a:t>
            </a:r>
            <a:r>
              <a:rPr lang="ja-JP" altLang="en-US" dirty="0" smtClean="0"/>
              <a:t>、利用者が</a:t>
            </a:r>
            <a:r>
              <a:rPr lang="ja-JP" altLang="en-US" dirty="0"/>
              <a:t>機関</a:t>
            </a:r>
            <a:r>
              <a:rPr lang="en-US" altLang="ja-JP" dirty="0"/>
              <a:t>IP</a:t>
            </a:r>
            <a:r>
              <a:rPr lang="ja-JP" altLang="en-US" dirty="0" smtClean="0"/>
              <a:t>を経由せずに自宅などから</a:t>
            </a:r>
            <a:r>
              <a:rPr lang="ja-JP" altLang="en-US" dirty="0"/>
              <a:t>グーグル・スカラーを利用した場合でも、グーグル・スカラーは接続情報から</a:t>
            </a:r>
            <a:r>
              <a:rPr lang="ja-JP" altLang="en-US" dirty="0" smtClean="0"/>
              <a:t>当該利用者が</a:t>
            </a:r>
            <a:r>
              <a:rPr lang="ja-JP" altLang="en-US" dirty="0"/>
              <a:t>その機関</a:t>
            </a:r>
            <a:r>
              <a:rPr lang="ja-JP" altLang="en-US" dirty="0" smtClean="0"/>
              <a:t>の所属者で</a:t>
            </a:r>
            <a:r>
              <a:rPr lang="ja-JP" altLang="en-US" dirty="0"/>
              <a:t>あることを識別できます</a:t>
            </a:r>
            <a:r>
              <a:rPr lang="ja-JP" altLang="en-US" dirty="0" smtClean="0"/>
              <a:t>。</a:t>
            </a:r>
            <a:endParaRPr lang="en-US" altLang="ja-JP" dirty="0" smtClean="0"/>
          </a:p>
          <a:p>
            <a:pPr marL="0" indent="0"/>
            <a:r>
              <a:rPr lang="ja-JP" altLang="en-US" dirty="0" smtClean="0"/>
              <a:t>検索</a:t>
            </a:r>
            <a:r>
              <a:rPr lang="ja-JP" altLang="en-US" dirty="0"/>
              <a:t>結果の右側に</a:t>
            </a:r>
            <a:r>
              <a:rPr lang="en-US" altLang="ja-JP" dirty="0"/>
              <a:t>nature.com</a:t>
            </a:r>
            <a:r>
              <a:rPr lang="ja-JP" altLang="en-US" dirty="0"/>
              <a:t>または</a:t>
            </a:r>
            <a:r>
              <a:rPr lang="en-US" altLang="ja-JP" dirty="0"/>
              <a:t>SpringerLink</a:t>
            </a:r>
            <a:r>
              <a:rPr lang="ja-JP" altLang="en-US" dirty="0"/>
              <a:t>へのダイレクトリンクが表示されます。グーグルはトークンととも</a:t>
            </a:r>
            <a:r>
              <a:rPr lang="ja-JP" altLang="en-US" dirty="0" smtClean="0"/>
              <a:t>に利用者情報をシュプリンガー・ネイチャーのプラットフォームへ送ります。</a:t>
            </a:r>
            <a:endParaRPr lang="en-US" altLang="ja-JP" dirty="0" smtClean="0"/>
          </a:p>
          <a:p>
            <a:pPr marL="0" indent="0"/>
            <a:r>
              <a:rPr lang="ja-JP" altLang="en-US" dirty="0" smtClean="0"/>
              <a:t>トークン</a:t>
            </a:r>
            <a:r>
              <a:rPr lang="ja-JP" altLang="en-US" dirty="0"/>
              <a:t>には「</a:t>
            </a:r>
            <a:r>
              <a:rPr lang="ja-JP" altLang="en-US" dirty="0" smtClean="0"/>
              <a:t>この期間に正式</a:t>
            </a:r>
            <a:r>
              <a:rPr lang="ja-JP" altLang="en-US" dirty="0"/>
              <a:t>にこの機関</a:t>
            </a:r>
            <a:r>
              <a:rPr lang="en-US" altLang="ja-JP" dirty="0"/>
              <a:t>IP</a:t>
            </a:r>
            <a:r>
              <a:rPr lang="ja-JP" altLang="en-US" dirty="0"/>
              <a:t>に接続していたことから、</a:t>
            </a:r>
            <a:r>
              <a:rPr lang="ja-JP" altLang="en-US" dirty="0" smtClean="0"/>
              <a:t>この利用者は</a:t>
            </a:r>
            <a:r>
              <a:rPr lang="ja-JP" altLang="en-US" dirty="0"/>
              <a:t>当該機関</a:t>
            </a:r>
            <a:r>
              <a:rPr lang="ja-JP" altLang="en-US" dirty="0" smtClean="0"/>
              <a:t>の所属者で</a:t>
            </a:r>
            <a:r>
              <a:rPr lang="ja-JP" altLang="en-US" dirty="0"/>
              <a:t>あるため</a:t>
            </a:r>
            <a:r>
              <a:rPr lang="ja-JP" altLang="en-US" dirty="0" smtClean="0"/>
              <a:t>、正式な利用者で</a:t>
            </a:r>
            <a:r>
              <a:rPr lang="ja-JP" altLang="en-US" dirty="0"/>
              <a:t>あることを信用して当該コンテンツへのアクセスを認証してください」と記されています</a:t>
            </a:r>
            <a:r>
              <a:rPr lang="ja-JP" altLang="en-US" dirty="0" smtClean="0"/>
              <a:t>。</a:t>
            </a:r>
            <a:endParaRPr lang="en-US" altLang="ja-JP" dirty="0" smtClean="0"/>
          </a:p>
          <a:p>
            <a:pPr marL="0" indent="0"/>
            <a:r>
              <a:rPr lang="ja-JP" altLang="en-US" dirty="0" smtClean="0"/>
              <a:t>この</a:t>
            </a:r>
            <a:r>
              <a:rPr lang="ja-JP" altLang="en-US" dirty="0"/>
              <a:t>トークンに基づいて</a:t>
            </a:r>
            <a:r>
              <a:rPr lang="ja-JP" altLang="en-US" dirty="0" smtClean="0"/>
              <a:t>、シュプリンガー・ネイチャーで</a:t>
            </a:r>
            <a:r>
              <a:rPr lang="ja-JP" altLang="en-US" dirty="0"/>
              <a:t>認証を行います。</a:t>
            </a:r>
          </a:p>
          <a:p>
            <a:pPr marL="0" indent="0"/>
            <a:endParaRPr lang="ja-JP" altLang="en-US" dirty="0"/>
          </a:p>
          <a:p>
            <a:pPr marL="0" indent="0"/>
            <a:r>
              <a:rPr lang="ja-JP" altLang="en-US" dirty="0" smtClean="0"/>
              <a:t>この方法は</a:t>
            </a:r>
            <a:r>
              <a:rPr lang="ja-JP" altLang="en-US" dirty="0"/>
              <a:t>大規模かつ広く利用されているわけではありません。</a:t>
            </a:r>
            <a:r>
              <a:rPr lang="ja-JP" altLang="en-US" dirty="0" smtClean="0"/>
              <a:t>この方法を</a:t>
            </a:r>
            <a:r>
              <a:rPr lang="ja-JP" altLang="en-US" dirty="0"/>
              <a:t>利用したトラフィックもありますが</a:t>
            </a:r>
            <a:r>
              <a:rPr lang="ja-JP" altLang="en-US" dirty="0" smtClean="0"/>
              <a:t>、特に</a:t>
            </a:r>
            <a:r>
              <a:rPr lang="en-US" altLang="ja-JP" dirty="0" smtClean="0"/>
              <a:t>VPN(IP)</a:t>
            </a:r>
            <a:r>
              <a:rPr lang="ja-JP" altLang="en-US" dirty="0" smtClean="0"/>
              <a:t>や</a:t>
            </a:r>
            <a:r>
              <a:rPr lang="ja-JP" altLang="en-US" dirty="0"/>
              <a:t>フェデレーテッドアクセスなどに比べるとまだ少数派です</a:t>
            </a:r>
            <a:r>
              <a:rPr lang="ja-JP" altLang="en-US" dirty="0" smtClean="0"/>
              <a:t>。</a:t>
            </a:r>
            <a:endParaRPr lang="en-US" altLang="ja-JP" dirty="0" smtClean="0"/>
          </a:p>
          <a:p>
            <a:pPr marL="0" indent="0"/>
            <a:r>
              <a:rPr lang="ja-JP" altLang="en-US" dirty="0" smtClean="0"/>
              <a:t>ただし</a:t>
            </a:r>
            <a:r>
              <a:rPr lang="ja-JP" altLang="en-US" dirty="0"/>
              <a:t>、特定</a:t>
            </a:r>
            <a:r>
              <a:rPr lang="ja-JP" altLang="en-US" dirty="0" smtClean="0"/>
              <a:t>の利用者、すなわち</a:t>
            </a:r>
            <a:r>
              <a:rPr lang="ja-JP" altLang="en-US" dirty="0"/>
              <a:t>グーグル・スカラー</a:t>
            </a:r>
            <a:r>
              <a:rPr lang="ja-JP" altLang="en-US" dirty="0" smtClean="0"/>
              <a:t>の利用者に</a:t>
            </a:r>
            <a:r>
              <a:rPr lang="ja-JP" altLang="en-US" dirty="0"/>
              <a:t>対しては認証プロセスが容易になるため</a:t>
            </a:r>
            <a:r>
              <a:rPr lang="ja-JP" altLang="en-US" dirty="0" smtClean="0"/>
              <a:t>、シュプリンガー・ネイチャーの</a:t>
            </a:r>
            <a:r>
              <a:rPr lang="ja-JP" altLang="en-US" dirty="0"/>
              <a:t>最も一般的な</a:t>
            </a:r>
            <a:r>
              <a:rPr lang="ja-JP" altLang="en-US" dirty="0" smtClean="0"/>
              <a:t>リファラーの</a:t>
            </a:r>
            <a:r>
              <a:rPr lang="ja-JP" altLang="en-US" dirty="0"/>
              <a:t>ひとつです</a:t>
            </a:r>
            <a:r>
              <a:rPr lang="ja-JP" altLang="en-US" dirty="0" smtClean="0"/>
              <a:t>。</a:t>
            </a:r>
            <a:endParaRPr lang="en-US" altLang="ja-JP" dirty="0" smtClean="0"/>
          </a:p>
          <a:p>
            <a:pPr marL="0" indent="0"/>
            <a:r>
              <a:rPr lang="ja-JP" altLang="en-US" dirty="0" smtClean="0"/>
              <a:t>補足： </a:t>
            </a:r>
            <a:r>
              <a:rPr lang="en-US" altLang="ja-JP" dirty="0" smtClean="0"/>
              <a:t>Google ID</a:t>
            </a:r>
            <a:r>
              <a:rPr lang="ja-JP" altLang="en-US" dirty="0" smtClean="0"/>
              <a:t>が必要となります</a:t>
            </a:r>
            <a:endParaRPr lang="en-US" altLang="ja-JP" dirty="0" smtClean="0"/>
          </a:p>
          <a:p>
            <a:pPr marL="0" indent="0"/>
            <a:endParaRPr lang="ja-JP" altLang="en-US" dirty="0"/>
          </a:p>
        </p:txBody>
      </p:sp>
      <p:sp>
        <p:nvSpPr>
          <p:cNvPr id="763" name="Google Shape;763;g7f959311ca_0_701:notes"/>
          <p:cNvSpPr txBox="1">
            <a:spLocks noGrp="1"/>
          </p:cNvSpPr>
          <p:nvPr>
            <p:ph type="sldNum" idx="12"/>
          </p:nvPr>
        </p:nvSpPr>
        <p:spPr>
          <a:xfrm>
            <a:off x="3901698" y="9516039"/>
            <a:ext cx="2984896" cy="500990"/>
          </a:xfrm>
          <a:prstGeom prst="rect">
            <a:avLst/>
          </a:prstGeom>
        </p:spPr>
        <p:txBody>
          <a:bodyPr spcFirstLastPara="1" wrap="square" lIns="92275" tIns="46125" rIns="92275" bIns="46125" anchor="b" anchorCtr="0">
            <a:noAutofit/>
          </a:bodyPr>
          <a:lstStyle/>
          <a:p>
            <a:pPr algn="r"/>
            <a:fld id="{00000000-1234-1234-1234-123412341234}" type="slidenum">
              <a:rPr lang="en-US"/>
              <a:pPr algn="r"/>
              <a:t>28</a:t>
            </a:fld>
            <a:endParaRPr dirty="0"/>
          </a:p>
        </p:txBody>
      </p:sp>
    </p:spTree>
    <p:extLst>
      <p:ext uri="{BB962C8B-B14F-4D97-AF65-F5344CB8AC3E}">
        <p14:creationId xmlns:p14="http://schemas.microsoft.com/office/powerpoint/2010/main" val="1826062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p29:notes"/>
          <p:cNvSpPr txBox="1">
            <a:spLocks noGrp="1"/>
          </p:cNvSpPr>
          <p:nvPr>
            <p:ph type="body" idx="1"/>
          </p:nvPr>
        </p:nvSpPr>
        <p:spPr>
          <a:xfrm>
            <a:off x="688817" y="4758889"/>
            <a:ext cx="5510530" cy="4508421"/>
          </a:xfrm>
          <a:prstGeom prst="rect">
            <a:avLst/>
          </a:prstGeom>
        </p:spPr>
        <p:txBody>
          <a:bodyPr spcFirstLastPara="1" wrap="square" lIns="92275" tIns="46125" rIns="92275" bIns="46125" anchor="t" anchorCtr="0">
            <a:noAutofit/>
          </a:bodyPr>
          <a:lstStyle/>
          <a:p>
            <a:pPr marL="0" indent="0"/>
            <a:r>
              <a:rPr lang="ja-JP" altLang="en-US" dirty="0"/>
              <a:t>さて、それでは始めましょう</a:t>
            </a:r>
            <a:r>
              <a:rPr lang="ja-JP" altLang="en-US" dirty="0" smtClean="0"/>
              <a:t>。ここで言うリモートアクセス</a:t>
            </a:r>
            <a:r>
              <a:rPr lang="ja-JP" altLang="en-US" dirty="0"/>
              <a:t>とは何でしょう。</a:t>
            </a:r>
            <a:endParaRPr dirty="0"/>
          </a:p>
        </p:txBody>
      </p:sp>
      <p:sp>
        <p:nvSpPr>
          <p:cNvPr id="536" name="Google Shape;536;p29: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580838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6"/>
        <p:cNvGrpSpPr/>
        <p:nvPr/>
      </p:nvGrpSpPr>
      <p:grpSpPr>
        <a:xfrm>
          <a:off x="0" y="0"/>
          <a:ext cx="0" cy="0"/>
          <a:chOff x="0" y="0"/>
          <a:chExt cx="0" cy="0"/>
        </a:xfrm>
      </p:grpSpPr>
      <p:sp>
        <p:nvSpPr>
          <p:cNvPr id="797" name="Google Shape;797;g7f959311ca_0_997: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長所は、特にグーグル・</a:t>
            </a:r>
            <a:r>
              <a:rPr lang="ja-JP" altLang="en-US" dirty="0" smtClean="0"/>
              <a:t>スカラーを普段から利用</a:t>
            </a:r>
            <a:r>
              <a:rPr lang="ja-JP" altLang="en-US" dirty="0"/>
              <a:t>して</a:t>
            </a:r>
            <a:r>
              <a:rPr lang="ja-JP" altLang="en-US" dirty="0" smtClean="0"/>
              <a:t>いる利用者に</a:t>
            </a:r>
            <a:r>
              <a:rPr lang="ja-JP" altLang="en-US" dirty="0"/>
              <a:t>対しては</a:t>
            </a:r>
            <a:r>
              <a:rPr lang="ja-JP" altLang="en-US" dirty="0" smtClean="0"/>
              <a:t>、いつもの検索手順に非常</a:t>
            </a:r>
            <a:r>
              <a:rPr lang="ja-JP" altLang="en-US" dirty="0"/>
              <a:t>によく適合することです。</a:t>
            </a:r>
          </a:p>
          <a:p>
            <a:pPr marL="0" indent="0"/>
            <a:endParaRPr lang="ja-JP" altLang="en-US" dirty="0"/>
          </a:p>
          <a:p>
            <a:pPr marL="0" indent="0"/>
            <a:r>
              <a:rPr lang="ja-JP" altLang="en-US" dirty="0"/>
              <a:t>クロスデバイス対応であることも良い点です。ノート</a:t>
            </a:r>
            <a:r>
              <a:rPr lang="en-US" altLang="ja-JP" dirty="0"/>
              <a:t>PC</a:t>
            </a:r>
            <a:r>
              <a:rPr lang="ja-JP" altLang="en-US" dirty="0"/>
              <a:t>にグーグル</a:t>
            </a:r>
            <a:r>
              <a:rPr lang="en-US" altLang="ja-JP" dirty="0"/>
              <a:t>ID</a:t>
            </a:r>
            <a:r>
              <a:rPr lang="ja-JP" altLang="en-US" dirty="0"/>
              <a:t>でサインインし、さらにモバイルでもサインインした場合</a:t>
            </a:r>
            <a:r>
              <a:rPr lang="ja-JP" altLang="en-US" dirty="0" smtClean="0"/>
              <a:t>、同時に動作</a:t>
            </a:r>
            <a:r>
              <a:rPr lang="ja-JP" altLang="en-US" dirty="0"/>
              <a:t>します。</a:t>
            </a:r>
          </a:p>
          <a:p>
            <a:pPr marL="0" indent="0"/>
            <a:r>
              <a:rPr lang="ja-JP" altLang="en-US" dirty="0" smtClean="0"/>
              <a:t>この設定を解除</a:t>
            </a:r>
            <a:r>
              <a:rPr lang="ja-JP" altLang="en-US" dirty="0"/>
              <a:t>したい場合は</a:t>
            </a:r>
            <a:r>
              <a:rPr lang="ja-JP" altLang="en-US" dirty="0" smtClean="0"/>
              <a:t>、利用者が自身のグーグルアカウントの設定ページから解除が出来ます。</a:t>
            </a:r>
            <a:endParaRPr lang="ja-JP" altLang="en-US" dirty="0"/>
          </a:p>
          <a:p>
            <a:pPr marL="0" indent="0"/>
            <a:endParaRPr lang="ja-JP" altLang="en-US" dirty="0"/>
          </a:p>
          <a:p>
            <a:pPr marL="0" indent="0"/>
            <a:r>
              <a:rPr lang="ja-JP" altLang="en-US" dirty="0"/>
              <a:t>一方、短所</a:t>
            </a:r>
            <a:r>
              <a:rPr lang="ja-JP" altLang="en-US" dirty="0" smtClean="0"/>
              <a:t>は、グーグル</a:t>
            </a:r>
            <a:r>
              <a:rPr lang="ja-JP" altLang="en-US" dirty="0"/>
              <a:t>・スカラー</a:t>
            </a:r>
            <a:r>
              <a:rPr lang="ja-JP" altLang="en-US" dirty="0" smtClean="0"/>
              <a:t>の利用者で</a:t>
            </a:r>
            <a:r>
              <a:rPr lang="ja-JP" altLang="en-US" dirty="0"/>
              <a:t>あること</a:t>
            </a:r>
            <a:r>
              <a:rPr lang="ja-JP" altLang="en-US" dirty="0" smtClean="0"/>
              <a:t>と一度機関</a:t>
            </a:r>
            <a:r>
              <a:rPr lang="ja-JP" altLang="en-US" dirty="0"/>
              <a:t>ネットワーク</a:t>
            </a:r>
            <a:r>
              <a:rPr lang="en-US" altLang="ja-JP" dirty="0"/>
              <a:t>IP</a:t>
            </a:r>
            <a:r>
              <a:rPr lang="ja-JP" altLang="en-US" dirty="0"/>
              <a:t>の利用が必須条件だということです</a:t>
            </a:r>
            <a:r>
              <a:rPr lang="ja-JP" altLang="en-US" dirty="0" smtClean="0"/>
              <a:t>。</a:t>
            </a:r>
            <a:endParaRPr lang="en-US" altLang="ja-JP" dirty="0" smtClean="0"/>
          </a:p>
          <a:p>
            <a:pPr marL="0" indent="0"/>
            <a:r>
              <a:rPr lang="ja-JP" altLang="en-US" dirty="0" smtClean="0"/>
              <a:t>グーグル</a:t>
            </a:r>
            <a:r>
              <a:rPr lang="en-US" altLang="ja-JP" dirty="0"/>
              <a:t>ID</a:t>
            </a:r>
            <a:r>
              <a:rPr lang="ja-JP" altLang="en-US" dirty="0"/>
              <a:t>でブラウザにログインする必要もあります。グーグル・スカラーが機能するには特定の条件があり、すべて</a:t>
            </a:r>
            <a:r>
              <a:rPr lang="ja-JP" altLang="en-US" dirty="0" smtClean="0"/>
              <a:t>の利用者が</a:t>
            </a:r>
            <a:r>
              <a:rPr lang="ja-JP" altLang="en-US" dirty="0"/>
              <a:t>これらの条件にあてはまるわけではありません</a:t>
            </a:r>
            <a:r>
              <a:rPr lang="ja-JP" altLang="en-US" dirty="0" smtClean="0"/>
              <a:t>。</a:t>
            </a:r>
            <a:endParaRPr lang="en-US" altLang="ja-JP" dirty="0" smtClean="0"/>
          </a:p>
          <a:p>
            <a:pPr marL="0" indent="0"/>
            <a:r>
              <a:rPr lang="ja-JP" altLang="en-US" dirty="0" smtClean="0"/>
              <a:t>その</a:t>
            </a:r>
            <a:r>
              <a:rPr lang="ja-JP" altLang="en-US" dirty="0"/>
              <a:t>条件とはグーグル</a:t>
            </a:r>
            <a:r>
              <a:rPr lang="en-US" altLang="ja-JP" dirty="0"/>
              <a:t>ID</a:t>
            </a:r>
            <a:r>
              <a:rPr lang="ja-JP" altLang="en-US" dirty="0"/>
              <a:t>でサインインすること、グーグル・スカラー</a:t>
            </a:r>
            <a:r>
              <a:rPr lang="ja-JP" altLang="en-US" dirty="0" smtClean="0"/>
              <a:t>の利用者で</a:t>
            </a:r>
            <a:r>
              <a:rPr lang="ja-JP" altLang="en-US" dirty="0"/>
              <a:t>あること、所属機関の</a:t>
            </a:r>
            <a:r>
              <a:rPr lang="en-US" altLang="ja-JP" dirty="0" smtClean="0"/>
              <a:t>IP</a:t>
            </a:r>
            <a:r>
              <a:rPr lang="ja-JP" altLang="en-US" dirty="0" smtClean="0"/>
              <a:t>内からグーグルにログインした状態でグーグル・スカラーを利用</a:t>
            </a:r>
            <a:r>
              <a:rPr lang="ja-JP" altLang="en-US" dirty="0"/>
              <a:t>することです。</a:t>
            </a:r>
          </a:p>
        </p:txBody>
      </p:sp>
      <p:sp>
        <p:nvSpPr>
          <p:cNvPr id="798" name="Google Shape;798;g7f959311ca_0_997: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08506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6"/>
        <p:cNvGrpSpPr/>
        <p:nvPr/>
      </p:nvGrpSpPr>
      <p:grpSpPr>
        <a:xfrm>
          <a:off x="0" y="0"/>
          <a:ext cx="0" cy="0"/>
          <a:chOff x="0" y="0"/>
          <a:chExt cx="0" cy="0"/>
        </a:xfrm>
      </p:grpSpPr>
      <p:sp>
        <p:nvSpPr>
          <p:cNvPr id="807" name="Google Shape;807;g7f959311ca_0_1006: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defTabSz="922904">
              <a:defRPr/>
            </a:pPr>
            <a:r>
              <a:rPr lang="ja-JP" altLang="en-US" dirty="0" smtClean="0"/>
              <a:t>この方法を</a:t>
            </a:r>
            <a:r>
              <a:rPr lang="ja-JP" altLang="en-US" dirty="0"/>
              <a:t>有効にするため</a:t>
            </a:r>
            <a:r>
              <a:rPr lang="ja-JP" altLang="en-US" dirty="0" smtClean="0"/>
              <a:t>の管理者側の操作</a:t>
            </a:r>
            <a:r>
              <a:rPr lang="ja-JP" altLang="en-US" dirty="0"/>
              <a:t>は必要ありません。機関の利用者に対しては自動的に有効になります。</a:t>
            </a:r>
            <a:endParaRPr lang="en-US" dirty="0"/>
          </a:p>
        </p:txBody>
      </p:sp>
      <p:sp>
        <p:nvSpPr>
          <p:cNvPr id="808" name="Google Shape;808;g7f959311ca_0_1006: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242399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2"/>
        <p:cNvGrpSpPr/>
        <p:nvPr/>
      </p:nvGrpSpPr>
      <p:grpSpPr>
        <a:xfrm>
          <a:off x="0" y="0"/>
          <a:ext cx="0" cy="0"/>
          <a:chOff x="0" y="0"/>
          <a:chExt cx="0" cy="0"/>
        </a:xfrm>
      </p:grpSpPr>
      <p:sp>
        <p:nvSpPr>
          <p:cNvPr id="813" name="Google Shape;813;p31:notes"/>
          <p:cNvSpPr txBox="1">
            <a:spLocks noGrp="1"/>
          </p:cNvSpPr>
          <p:nvPr>
            <p:ph type="body" idx="1"/>
          </p:nvPr>
        </p:nvSpPr>
        <p:spPr>
          <a:xfrm>
            <a:off x="688817" y="4758889"/>
            <a:ext cx="5510530" cy="4508421"/>
          </a:xfrm>
          <a:prstGeom prst="rect">
            <a:avLst/>
          </a:prstGeom>
        </p:spPr>
        <p:txBody>
          <a:bodyPr spcFirstLastPara="1" wrap="square" lIns="92275" tIns="46125" rIns="92275" bIns="46125" anchor="t" anchorCtr="0">
            <a:noAutofit/>
          </a:bodyPr>
          <a:lstStyle/>
          <a:p>
            <a:pPr marL="0" indent="0" defTabSz="922904">
              <a:defRPr/>
            </a:pPr>
            <a:r>
              <a:rPr lang="ja-JP" altLang="en-US" dirty="0"/>
              <a:t>次に、最近の変更点についてお話しします</a:t>
            </a:r>
            <a:r>
              <a:rPr lang="ja-JP" altLang="en-US" dirty="0" smtClean="0"/>
              <a:t>。</a:t>
            </a:r>
            <a:endParaRPr dirty="0"/>
          </a:p>
        </p:txBody>
      </p:sp>
      <p:sp>
        <p:nvSpPr>
          <p:cNvPr id="814" name="Google Shape;814;p31: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604375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g7f959311ca_0_1011: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smtClean="0"/>
              <a:t>シュプリンガー・ネイチャーで</a:t>
            </a:r>
            <a:r>
              <a:rPr lang="ja-JP" altLang="en-US" dirty="0"/>
              <a:t>は、新型コロナウィルス対策また大学やオフィスの閉鎖に対応して</a:t>
            </a:r>
            <a:r>
              <a:rPr lang="ja-JP" altLang="en-US" dirty="0" smtClean="0"/>
              <a:t>、利用者が</a:t>
            </a:r>
            <a:r>
              <a:rPr lang="ja-JP" altLang="en-US" dirty="0"/>
              <a:t>リモートアクセスを容易に行えるようにいくつかの変更を行いました</a:t>
            </a:r>
            <a:r>
              <a:rPr lang="ja-JP" altLang="en-US" dirty="0" smtClean="0"/>
              <a:t>。</a:t>
            </a:r>
            <a:endParaRPr lang="en-US" altLang="ja-JP" dirty="0" smtClean="0"/>
          </a:p>
          <a:p>
            <a:pPr marL="0" indent="0"/>
            <a:r>
              <a:rPr lang="ja-JP" altLang="en-US" dirty="0" smtClean="0"/>
              <a:t>これら</a:t>
            </a:r>
            <a:r>
              <a:rPr lang="ja-JP" altLang="en-US" dirty="0"/>
              <a:t>の変更についてお話しします。</a:t>
            </a:r>
          </a:p>
          <a:p>
            <a:pPr marL="0" indent="0"/>
            <a:endParaRPr lang="ja-JP" altLang="en-US" dirty="0"/>
          </a:p>
          <a:p>
            <a:pPr marL="0" indent="0"/>
            <a:r>
              <a:rPr lang="ja-JP" altLang="en-US" dirty="0"/>
              <a:t>まず</a:t>
            </a:r>
            <a:r>
              <a:rPr lang="en-US" altLang="ja-JP" dirty="0"/>
              <a:t>1</a:t>
            </a:r>
            <a:r>
              <a:rPr lang="ja-JP" altLang="en-US" dirty="0"/>
              <a:t>つ目は持続的アクセスと呼ばれるものです。どのように機能するかはあとでお話しします</a:t>
            </a:r>
            <a:r>
              <a:rPr lang="ja-JP" altLang="en-US" dirty="0" smtClean="0"/>
              <a:t>。</a:t>
            </a:r>
            <a:endParaRPr lang="en-US" altLang="ja-JP" dirty="0" smtClean="0"/>
          </a:p>
          <a:p>
            <a:pPr marL="0" indent="0"/>
            <a:r>
              <a:rPr lang="ja-JP" altLang="en-US" dirty="0" smtClean="0"/>
              <a:t>また</a:t>
            </a:r>
            <a:r>
              <a:rPr lang="ja-JP" altLang="en-US" dirty="0"/>
              <a:t>グーグル・</a:t>
            </a:r>
            <a:r>
              <a:rPr lang="ja-JP" altLang="en-US" dirty="0" smtClean="0"/>
              <a:t>スカラー</a:t>
            </a:r>
            <a:r>
              <a:rPr lang="en-US" altLang="ja-JP" dirty="0" smtClean="0"/>
              <a:t>CASA</a:t>
            </a:r>
            <a:r>
              <a:rPr lang="ja-JP" altLang="en-US" dirty="0" smtClean="0"/>
              <a:t>の</a:t>
            </a:r>
            <a:r>
              <a:rPr lang="ja-JP" altLang="en-US" dirty="0"/>
              <a:t>拡張版であるグーグル・スカラー・ユニバーサル</a:t>
            </a:r>
            <a:r>
              <a:rPr lang="en-US" altLang="ja-JP" dirty="0"/>
              <a:t>CASA</a:t>
            </a:r>
            <a:r>
              <a:rPr lang="ja-JP" altLang="en-US" dirty="0"/>
              <a:t>を試験中です</a:t>
            </a:r>
            <a:r>
              <a:rPr lang="ja-JP" altLang="en-US" dirty="0" smtClean="0"/>
              <a:t>。</a:t>
            </a:r>
            <a:endParaRPr lang="en-US" altLang="ja-JP" dirty="0" smtClean="0"/>
          </a:p>
          <a:p>
            <a:pPr marL="0" indent="0"/>
            <a:r>
              <a:rPr lang="ja-JP" altLang="en-US" dirty="0" smtClean="0"/>
              <a:t>フェデレーテッドアクセスについても、まだ</a:t>
            </a:r>
            <a:r>
              <a:rPr lang="ja-JP" altLang="en-US" dirty="0"/>
              <a:t>有効にしていない機関に対して有効にすることを勧めています。</a:t>
            </a:r>
          </a:p>
        </p:txBody>
      </p:sp>
      <p:sp>
        <p:nvSpPr>
          <p:cNvPr id="821" name="Google Shape;821;g7f959311ca_0_1011: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04126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5"/>
        <p:cNvGrpSpPr/>
        <p:nvPr/>
      </p:nvGrpSpPr>
      <p:grpSpPr>
        <a:xfrm>
          <a:off x="0" y="0"/>
          <a:ext cx="0" cy="0"/>
          <a:chOff x="0" y="0"/>
          <a:chExt cx="0" cy="0"/>
        </a:xfrm>
      </p:grpSpPr>
      <p:sp>
        <p:nvSpPr>
          <p:cNvPr id="826" name="Google Shape;826;g7f959311ca_0_1016: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では詳しく見ていきましょう</a:t>
            </a:r>
            <a:r>
              <a:rPr lang="ja-JP" altLang="en-US" dirty="0" smtClean="0"/>
              <a:t>。持続的アクセスについてです。</a:t>
            </a:r>
            <a:endParaRPr lang="ja-JP" altLang="en-US" dirty="0"/>
          </a:p>
          <a:p>
            <a:pPr marL="0" indent="0"/>
            <a:endParaRPr lang="ja-JP" altLang="en-US" dirty="0"/>
          </a:p>
          <a:p>
            <a:pPr marL="0" indent="0"/>
            <a:r>
              <a:rPr lang="ja-JP" altLang="en-US" dirty="0"/>
              <a:t>持続的アクセスは</a:t>
            </a:r>
            <a:r>
              <a:rPr lang="ja-JP" altLang="en-US" dirty="0" smtClean="0"/>
              <a:t>、利用者が</a:t>
            </a:r>
            <a:r>
              <a:rPr lang="en-US" altLang="ja-JP" dirty="0"/>
              <a:t>nature.com</a:t>
            </a:r>
            <a:r>
              <a:rPr lang="ja-JP" altLang="en-US" dirty="0"/>
              <a:t>や</a:t>
            </a:r>
            <a:r>
              <a:rPr lang="en-US" altLang="ja-JP" dirty="0"/>
              <a:t>SpringerLink</a:t>
            </a:r>
            <a:r>
              <a:rPr lang="ja-JP" altLang="en-US" dirty="0"/>
              <a:t>またはデータベース製品に</a:t>
            </a:r>
            <a:r>
              <a:rPr lang="ja-JP" altLang="en-US" dirty="0" smtClean="0"/>
              <a:t>アクセスし、利用者が</a:t>
            </a:r>
            <a:r>
              <a:rPr lang="ja-JP" altLang="en-US" dirty="0"/>
              <a:t>この機関</a:t>
            </a:r>
            <a:r>
              <a:rPr lang="ja-JP" altLang="en-US" dirty="0" smtClean="0"/>
              <a:t>の所属者と</a:t>
            </a:r>
            <a:r>
              <a:rPr lang="ja-JP" altLang="en-US" dirty="0"/>
              <a:t>して認証された場合</a:t>
            </a:r>
            <a:r>
              <a:rPr lang="ja-JP" altLang="en-US" dirty="0" smtClean="0"/>
              <a:t>、</a:t>
            </a:r>
            <a:endParaRPr lang="en-US" altLang="ja-JP" dirty="0" smtClean="0"/>
          </a:p>
          <a:p>
            <a:pPr marL="0" indent="0"/>
            <a:r>
              <a:rPr lang="ja-JP" altLang="en-US" dirty="0" smtClean="0"/>
              <a:t>これは</a:t>
            </a:r>
            <a:r>
              <a:rPr lang="ja-JP" altLang="en-US" dirty="0"/>
              <a:t>ユーザが機関の</a:t>
            </a:r>
            <a:r>
              <a:rPr lang="en-US" altLang="ja-JP" dirty="0"/>
              <a:t>IP</a:t>
            </a:r>
            <a:r>
              <a:rPr lang="ja-JP" altLang="en-US" dirty="0"/>
              <a:t>を使用しているからか、</a:t>
            </a:r>
            <a:r>
              <a:rPr lang="en-US" altLang="ja-JP" dirty="0"/>
              <a:t>VPN</a:t>
            </a:r>
            <a:r>
              <a:rPr lang="ja-JP" altLang="en-US" dirty="0"/>
              <a:t>やプロキシを介したからか、フェデレーテッドアクセスや別の方法で認証されたから</a:t>
            </a:r>
            <a:r>
              <a:rPr lang="ja-JP" altLang="en-US" dirty="0" smtClean="0"/>
              <a:t>かはわかりません</a:t>
            </a:r>
            <a:r>
              <a:rPr lang="ja-JP" altLang="en-US" dirty="0"/>
              <a:t>が</a:t>
            </a:r>
            <a:r>
              <a:rPr lang="ja-JP" altLang="en-US" dirty="0" smtClean="0"/>
              <a:t>、</a:t>
            </a:r>
            <a:endParaRPr lang="en-US" altLang="ja-JP" dirty="0" smtClean="0"/>
          </a:p>
          <a:p>
            <a:pPr marL="0" indent="0"/>
            <a:r>
              <a:rPr lang="ja-JP" altLang="en-US" dirty="0" smtClean="0"/>
              <a:t>利用者の</a:t>
            </a:r>
            <a:r>
              <a:rPr lang="ja-JP" altLang="en-US" dirty="0"/>
              <a:t>ブラウザの</a:t>
            </a:r>
            <a:r>
              <a:rPr lang="ja-JP" altLang="en-US" dirty="0" smtClean="0"/>
              <a:t>持続的な</a:t>
            </a:r>
            <a:r>
              <a:rPr lang="en-US" altLang="ja-JP" dirty="0" smtClean="0"/>
              <a:t>Cookie</a:t>
            </a:r>
            <a:r>
              <a:rPr lang="ja-JP" altLang="en-US" dirty="0"/>
              <a:t>に対応する</a:t>
            </a:r>
            <a:r>
              <a:rPr lang="ja-JP" altLang="en-US" dirty="0" smtClean="0"/>
              <a:t>バックエンドでその利用者に</a:t>
            </a:r>
            <a:r>
              <a:rPr lang="ja-JP" altLang="en-US" dirty="0"/>
              <a:t>対する機関識別子を保存</a:t>
            </a:r>
            <a:r>
              <a:rPr lang="ja-JP" altLang="en-US" dirty="0" smtClean="0"/>
              <a:t>します。</a:t>
            </a:r>
            <a:endParaRPr lang="en-US" altLang="ja-JP" dirty="0" smtClean="0"/>
          </a:p>
          <a:p>
            <a:pPr marL="0" indent="0"/>
            <a:r>
              <a:rPr lang="ja-JP" altLang="en-US" dirty="0" smtClean="0"/>
              <a:t>機関</a:t>
            </a:r>
            <a:r>
              <a:rPr lang="ja-JP" altLang="en-US" dirty="0"/>
              <a:t>識別子の保存期間は</a:t>
            </a:r>
            <a:r>
              <a:rPr lang="en-US" altLang="ja-JP" dirty="0"/>
              <a:t>90</a:t>
            </a:r>
            <a:r>
              <a:rPr lang="ja-JP" altLang="en-US" dirty="0"/>
              <a:t>日に設定しています。</a:t>
            </a:r>
          </a:p>
          <a:p>
            <a:pPr marL="0" indent="0"/>
            <a:endParaRPr lang="ja-JP" altLang="en-US" dirty="0"/>
          </a:p>
          <a:p>
            <a:pPr marL="0" indent="0"/>
            <a:r>
              <a:rPr lang="en-US" altLang="ja-JP" dirty="0"/>
              <a:t>90</a:t>
            </a:r>
            <a:r>
              <a:rPr lang="ja-JP" altLang="en-US" dirty="0"/>
              <a:t>日という期間は定期的に見直しを行っており、期間の変更や</a:t>
            </a:r>
            <a:r>
              <a:rPr lang="ja-JP" altLang="en-US" dirty="0" smtClean="0"/>
              <a:t>、今後この方法自体を</a:t>
            </a:r>
            <a:r>
              <a:rPr lang="ja-JP" altLang="en-US" dirty="0"/>
              <a:t>取りやめる可能性もあります</a:t>
            </a:r>
            <a:r>
              <a:rPr lang="ja-JP" altLang="en-US" dirty="0" smtClean="0"/>
              <a:t>。</a:t>
            </a:r>
            <a:endParaRPr lang="en-US" altLang="ja-JP" dirty="0" smtClean="0"/>
          </a:p>
          <a:p>
            <a:pPr marL="0" indent="0"/>
            <a:r>
              <a:rPr lang="ja-JP" altLang="en-US" dirty="0" smtClean="0"/>
              <a:t>この</a:t>
            </a:r>
            <a:r>
              <a:rPr lang="ja-JP" altLang="en-US" dirty="0"/>
              <a:t>方式は大学やオフィスの閉鎖のため、自宅にこもって</a:t>
            </a:r>
            <a:r>
              <a:rPr lang="ja-JP" altLang="en-US" dirty="0" smtClean="0"/>
              <a:t>いる利用者が</a:t>
            </a:r>
            <a:r>
              <a:rPr lang="ja-JP" altLang="en-US" dirty="0"/>
              <a:t>簡単に認証を行えるように一時的な緊急対策として導入したものです</a:t>
            </a:r>
            <a:r>
              <a:rPr lang="ja-JP" altLang="en-US" dirty="0" smtClean="0"/>
              <a:t>。</a:t>
            </a:r>
            <a:endParaRPr lang="en-US" altLang="ja-JP" dirty="0" smtClean="0"/>
          </a:p>
          <a:p>
            <a:pPr marL="0" indent="0"/>
            <a:r>
              <a:rPr lang="ja-JP" altLang="en-US" dirty="0" smtClean="0"/>
              <a:t>その</a:t>
            </a:r>
            <a:r>
              <a:rPr lang="ja-JP" altLang="en-US" dirty="0"/>
              <a:t>ため、有効期間は現在</a:t>
            </a:r>
            <a:r>
              <a:rPr lang="en-US" altLang="ja-JP" dirty="0"/>
              <a:t>90</a:t>
            </a:r>
            <a:r>
              <a:rPr lang="ja-JP" altLang="en-US" dirty="0"/>
              <a:t>日ですが、これは危機的状況の継続期間によって変わってきます。現時点ではこれがどれくらい続くのかわかりません。</a:t>
            </a:r>
          </a:p>
          <a:p>
            <a:pPr marL="0" indent="0"/>
            <a:endParaRPr lang="ja-JP" altLang="en-US" dirty="0"/>
          </a:p>
          <a:p>
            <a:pPr marL="0" indent="0"/>
            <a:r>
              <a:rPr lang="ja-JP" altLang="en-US" dirty="0" smtClean="0"/>
              <a:t>利用者が</a:t>
            </a:r>
            <a:r>
              <a:rPr lang="ja-JP" altLang="en-US" dirty="0"/>
              <a:t>同じブラウザやデバイスに戻って</a:t>
            </a:r>
            <a:r>
              <a:rPr lang="ja-JP" altLang="en-US" dirty="0" smtClean="0"/>
              <a:t>きた時には、また</a:t>
            </a:r>
            <a:r>
              <a:rPr lang="en-US" altLang="ja-JP" dirty="0" smtClean="0"/>
              <a:t>IP</a:t>
            </a:r>
            <a:r>
              <a:rPr lang="ja-JP" altLang="en-US" dirty="0"/>
              <a:t>や</a:t>
            </a:r>
            <a:r>
              <a:rPr lang="ja-JP" altLang="en-US" dirty="0" smtClean="0"/>
              <a:t>フェデレーテッドアクセスなどを介さずにいるために機関</a:t>
            </a:r>
            <a:r>
              <a:rPr lang="ja-JP" altLang="en-US" dirty="0"/>
              <a:t>としての認証をまだ受けていない場合</a:t>
            </a:r>
            <a:r>
              <a:rPr lang="ja-JP" altLang="en-US" dirty="0" smtClean="0"/>
              <a:t>、</a:t>
            </a:r>
            <a:endParaRPr lang="en-US" altLang="ja-JP" dirty="0" smtClean="0"/>
          </a:p>
          <a:p>
            <a:pPr marL="0" indent="0"/>
            <a:r>
              <a:rPr lang="ja-JP" altLang="en-US" dirty="0" smtClean="0"/>
              <a:t>保存</a:t>
            </a:r>
            <a:r>
              <a:rPr lang="ja-JP" altLang="en-US" dirty="0"/>
              <a:t>している機関識別子を</a:t>
            </a:r>
            <a:r>
              <a:rPr lang="en-US" altLang="ja-JP" dirty="0"/>
              <a:t>Cookie</a:t>
            </a:r>
            <a:r>
              <a:rPr lang="ja-JP" altLang="en-US" dirty="0"/>
              <a:t>から調べ、新しいセッションにこの識別子を設定します。これに</a:t>
            </a:r>
            <a:r>
              <a:rPr lang="ja-JP" altLang="en-US" dirty="0" smtClean="0"/>
              <a:t>よって利用者は</a:t>
            </a:r>
            <a:r>
              <a:rPr lang="ja-JP" altLang="en-US" dirty="0"/>
              <a:t>認証を受け、機関が購読して</a:t>
            </a:r>
            <a:r>
              <a:rPr lang="ja-JP" altLang="en-US" dirty="0" smtClean="0"/>
              <a:t>いるコンテンツに</a:t>
            </a:r>
            <a:r>
              <a:rPr lang="ja-JP" altLang="en-US" dirty="0"/>
              <a:t>アクセスできるようになります。</a:t>
            </a:r>
          </a:p>
        </p:txBody>
      </p:sp>
      <p:sp>
        <p:nvSpPr>
          <p:cNvPr id="827" name="Google Shape;827;g7f959311ca_0_1016: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723819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0"/>
        <p:cNvGrpSpPr/>
        <p:nvPr/>
      </p:nvGrpSpPr>
      <p:grpSpPr>
        <a:xfrm>
          <a:off x="0" y="0"/>
          <a:ext cx="0" cy="0"/>
          <a:chOff x="0" y="0"/>
          <a:chExt cx="0" cy="0"/>
        </a:xfrm>
      </p:grpSpPr>
      <p:sp>
        <p:nvSpPr>
          <p:cNvPr id="841" name="Google Shape;841;g7f959311ca_0_1029: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smtClean="0"/>
              <a:t>この方法は</a:t>
            </a:r>
            <a:r>
              <a:rPr lang="en-US" altLang="ja-JP" dirty="0"/>
              <a:t>3</a:t>
            </a:r>
            <a:r>
              <a:rPr lang="ja-JP" altLang="en-US" dirty="0"/>
              <a:t>月</a:t>
            </a:r>
            <a:r>
              <a:rPr lang="en-US" altLang="ja-JP" dirty="0"/>
              <a:t>18</a:t>
            </a:r>
            <a:r>
              <a:rPr lang="ja-JP" altLang="en-US" dirty="0"/>
              <a:t>日</a:t>
            </a:r>
            <a:r>
              <a:rPr lang="ja-JP" altLang="en-US" dirty="0" smtClean="0"/>
              <a:t>に</a:t>
            </a:r>
            <a:r>
              <a:rPr lang="en-US" altLang="ja-JP" dirty="0" smtClean="0"/>
              <a:t>nature.com</a:t>
            </a:r>
            <a:r>
              <a:rPr lang="ja-JP" altLang="en-US" dirty="0" smtClean="0"/>
              <a:t>と</a:t>
            </a:r>
            <a:r>
              <a:rPr lang="ja-JP" altLang="en-US" dirty="0"/>
              <a:t>データベース製品に導入しました。</a:t>
            </a:r>
            <a:r>
              <a:rPr lang="en-US" altLang="ja-JP" dirty="0"/>
              <a:t>SpringerLink</a:t>
            </a:r>
            <a:r>
              <a:rPr lang="ja-JP" altLang="en-US" dirty="0"/>
              <a:t>に対しては</a:t>
            </a:r>
            <a:r>
              <a:rPr lang="en-US" altLang="ja-JP" dirty="0"/>
              <a:t>3</a:t>
            </a:r>
            <a:r>
              <a:rPr lang="ja-JP" altLang="en-US" dirty="0"/>
              <a:t>月</a:t>
            </a:r>
            <a:r>
              <a:rPr lang="en-US" altLang="ja-JP" dirty="0"/>
              <a:t>27</a:t>
            </a:r>
            <a:r>
              <a:rPr lang="ja-JP" altLang="en-US" dirty="0"/>
              <a:t>日に導入しています。</a:t>
            </a:r>
          </a:p>
          <a:p>
            <a:pPr marL="0" indent="0"/>
            <a:endParaRPr lang="ja-JP" altLang="en-US" dirty="0"/>
          </a:p>
          <a:p>
            <a:pPr marL="0" indent="0"/>
            <a:r>
              <a:rPr lang="ja-JP" altLang="en-US" dirty="0"/>
              <a:t>この</a:t>
            </a:r>
            <a:r>
              <a:rPr lang="ja-JP" altLang="en-US" dirty="0" smtClean="0"/>
              <a:t>アクセス方法は</a:t>
            </a:r>
            <a:r>
              <a:rPr lang="ja-JP" altLang="en-US" dirty="0"/>
              <a:t>、</a:t>
            </a:r>
            <a:r>
              <a:rPr lang="en-US" altLang="ja-JP" dirty="0"/>
              <a:t>Nature</a:t>
            </a:r>
            <a:r>
              <a:rPr lang="ja-JP" altLang="en-US" dirty="0"/>
              <a:t>ではすべての機関認証方式に対応していますが、</a:t>
            </a:r>
            <a:r>
              <a:rPr lang="en-US" altLang="ja-JP" dirty="0"/>
              <a:t>SpringerLink</a:t>
            </a:r>
            <a:r>
              <a:rPr lang="ja-JP" altLang="en-US" dirty="0"/>
              <a:t>とデータベース製品については、</a:t>
            </a:r>
            <a:r>
              <a:rPr lang="en-US" altLang="ja-JP" dirty="0"/>
              <a:t>VPN</a:t>
            </a:r>
            <a:r>
              <a:rPr lang="ja-JP" altLang="en-US" dirty="0"/>
              <a:t>とプロキシを含む</a:t>
            </a:r>
            <a:r>
              <a:rPr lang="en-US" altLang="ja-JP" dirty="0"/>
              <a:t>IP</a:t>
            </a:r>
            <a:r>
              <a:rPr lang="ja-JP" altLang="en-US" dirty="0"/>
              <a:t>とフェデレーテッドアクセスのみに対応しています。</a:t>
            </a:r>
          </a:p>
          <a:p>
            <a:pPr marL="0" indent="0"/>
            <a:endParaRPr lang="ja-JP" altLang="en-US" dirty="0"/>
          </a:p>
          <a:p>
            <a:pPr marL="0" indent="0"/>
            <a:r>
              <a:rPr lang="ja-JP" altLang="en-US" dirty="0"/>
              <a:t>機関のすべての利用者はご利用が可能です。図書館員も研究者も特別な操作は必要ありません。</a:t>
            </a:r>
          </a:p>
          <a:p>
            <a:pPr marL="0" indent="0"/>
            <a:endParaRPr lang="ja-JP" altLang="en-US" dirty="0"/>
          </a:p>
          <a:p>
            <a:pPr marL="0" indent="0"/>
            <a:r>
              <a:rPr lang="ja-JP" altLang="en-US" dirty="0"/>
              <a:t>ただし</a:t>
            </a:r>
            <a:r>
              <a:rPr lang="ja-JP" altLang="en-US" dirty="0" smtClean="0"/>
              <a:t>、利用者が</a:t>
            </a:r>
            <a:r>
              <a:rPr lang="en-US" altLang="ja-JP" dirty="0"/>
              <a:t>Cookie</a:t>
            </a:r>
            <a:r>
              <a:rPr lang="ja-JP" altLang="en-US" dirty="0" smtClean="0"/>
              <a:t>の使用を</a:t>
            </a:r>
            <a:r>
              <a:rPr lang="ja-JP" altLang="en-US" dirty="0"/>
              <a:t>許可する必要があります</a:t>
            </a:r>
            <a:r>
              <a:rPr lang="ja-JP" altLang="en-US" dirty="0" smtClean="0"/>
              <a:t>。プラットフォームで</a:t>
            </a:r>
            <a:r>
              <a:rPr lang="en-US" altLang="ja-JP" dirty="0"/>
              <a:t>Cookie</a:t>
            </a:r>
            <a:r>
              <a:rPr lang="ja-JP" altLang="en-US" dirty="0"/>
              <a:t>を受け取り、ブラウザで</a:t>
            </a:r>
            <a:r>
              <a:rPr lang="en-US" altLang="ja-JP" dirty="0"/>
              <a:t>Cookie</a:t>
            </a:r>
            <a:r>
              <a:rPr lang="ja-JP" altLang="en-US" dirty="0"/>
              <a:t>を有効にしていなければなりません</a:t>
            </a:r>
            <a:r>
              <a:rPr lang="ja-JP" altLang="en-US" dirty="0" smtClean="0"/>
              <a:t>。</a:t>
            </a:r>
            <a:endParaRPr lang="en-US" altLang="ja-JP" dirty="0" smtClean="0"/>
          </a:p>
          <a:p>
            <a:pPr marL="0" indent="0"/>
            <a:r>
              <a:rPr lang="ja-JP" altLang="en-US" dirty="0" smtClean="0"/>
              <a:t>また</a:t>
            </a:r>
            <a:r>
              <a:rPr lang="ja-JP" altLang="en-US" dirty="0"/>
              <a:t>同一</a:t>
            </a:r>
            <a:r>
              <a:rPr lang="ja-JP" altLang="en-US" dirty="0" smtClean="0"/>
              <a:t>デバイスでは同一</a:t>
            </a:r>
            <a:r>
              <a:rPr lang="ja-JP" altLang="en-US" dirty="0"/>
              <a:t>ブラウザでのみ利用可能です</a:t>
            </a:r>
            <a:r>
              <a:rPr lang="ja-JP" altLang="en-US" dirty="0" smtClean="0"/>
              <a:t>。利用者が</a:t>
            </a:r>
            <a:r>
              <a:rPr lang="ja-JP" altLang="en-US" dirty="0"/>
              <a:t>ノート</a:t>
            </a:r>
            <a:r>
              <a:rPr lang="en-US" altLang="ja-JP" dirty="0"/>
              <a:t>PC</a:t>
            </a:r>
            <a:r>
              <a:rPr lang="ja-JP" altLang="en-US" dirty="0"/>
              <a:t>からスマートフォンに切り替えた場合、いずれの時点でも事前に認証を行っておらず、持続性を確立していなければ、スマートフォンでは利用できません。</a:t>
            </a:r>
          </a:p>
          <a:p>
            <a:pPr marL="0" indent="0"/>
            <a:endParaRPr lang="ja-JP" altLang="en-US" dirty="0"/>
          </a:p>
          <a:p>
            <a:pPr marL="0" indent="0"/>
            <a:r>
              <a:rPr lang="ja-JP" altLang="en-US" dirty="0"/>
              <a:t>これは危機的状況に対する一時的な対策となる予定で、毎週見直しを行っています。有効期間は</a:t>
            </a:r>
            <a:r>
              <a:rPr lang="en-US" altLang="ja-JP" dirty="0"/>
              <a:t>90</a:t>
            </a:r>
            <a:r>
              <a:rPr lang="ja-JP" altLang="en-US" dirty="0"/>
              <a:t>日ですが、変更される可能性があり、ある時点でこの機能を廃止するか有効期間を短くするかもしれません</a:t>
            </a:r>
            <a:r>
              <a:rPr lang="ja-JP" altLang="en-US" dirty="0" smtClean="0"/>
              <a:t>。</a:t>
            </a:r>
            <a:endParaRPr lang="en-US" altLang="ja-JP" dirty="0" smtClean="0"/>
          </a:p>
          <a:p>
            <a:pPr marL="0" indent="0"/>
            <a:r>
              <a:rPr lang="ja-JP" altLang="en-US" dirty="0" smtClean="0"/>
              <a:t>これは利用者にとって</a:t>
            </a:r>
            <a:r>
              <a:rPr lang="ja-JP" altLang="en-US" dirty="0"/>
              <a:t>どのくらいの期間この機能が役に立つかによって変わってきます。</a:t>
            </a:r>
          </a:p>
          <a:p>
            <a:pPr marL="0" indent="0"/>
            <a:endParaRPr lang="ja-JP" altLang="en-US" dirty="0"/>
          </a:p>
          <a:p>
            <a:pPr marL="0" indent="0"/>
            <a:r>
              <a:rPr lang="ja-JP" altLang="en-US" dirty="0" smtClean="0"/>
              <a:t>これ</a:t>
            </a:r>
            <a:r>
              <a:rPr lang="ja-JP" altLang="en-US" dirty="0"/>
              <a:t>が新しい持続的アクセスです。この方式がうまく機能していることをお伝えしたいと思います。現在</a:t>
            </a:r>
            <a:r>
              <a:rPr lang="ja-JP" altLang="en-US" dirty="0" smtClean="0"/>
              <a:t>、世界中の利用者の</a:t>
            </a:r>
            <a:r>
              <a:rPr lang="ja-JP" altLang="en-US" dirty="0"/>
              <a:t>皆さん</a:t>
            </a:r>
            <a:r>
              <a:rPr lang="ja-JP" altLang="en-US" dirty="0" smtClean="0"/>
              <a:t>にシュプリンガー・ネイチャーのプラットフォームに</a:t>
            </a:r>
            <a:r>
              <a:rPr lang="ja-JP" altLang="en-US" dirty="0"/>
              <a:t>アクセスしていただいており</a:t>
            </a:r>
            <a:r>
              <a:rPr lang="ja-JP" altLang="en-US" dirty="0" smtClean="0"/>
              <a:t>、</a:t>
            </a:r>
            <a:endParaRPr lang="en-US" altLang="ja-JP" dirty="0" smtClean="0"/>
          </a:p>
          <a:p>
            <a:pPr marL="0" indent="0"/>
            <a:r>
              <a:rPr lang="ja-JP" altLang="en-US" dirty="0" smtClean="0"/>
              <a:t>この方法を</a:t>
            </a:r>
            <a:r>
              <a:rPr lang="ja-JP" altLang="en-US" dirty="0"/>
              <a:t>利用して簡単にリモートアクセスを行っていることが数字に表れています。これはとてもいいことだと思います。</a:t>
            </a:r>
          </a:p>
        </p:txBody>
      </p:sp>
      <p:sp>
        <p:nvSpPr>
          <p:cNvPr id="842" name="Google Shape;842;g7f959311ca_0_1029: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264869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g7f959311ca_0_1051: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8" name="Google Shape;848;g7f959311ca_0_1051: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lnSpc>
                <a:spcPct val="115000"/>
              </a:lnSpc>
            </a:pPr>
            <a:r>
              <a:rPr lang="ja-JP" altLang="en-US" dirty="0"/>
              <a:t>次にお話しするのはグーグル・スカラー・ユニバーサル</a:t>
            </a:r>
            <a:r>
              <a:rPr lang="en-US" altLang="ja-JP" dirty="0"/>
              <a:t>CASA</a:t>
            </a:r>
            <a:r>
              <a:rPr lang="ja-JP" altLang="en-US" dirty="0"/>
              <a:t>と呼ばれるものを試験中だということです。</a:t>
            </a:r>
          </a:p>
          <a:p>
            <a:pPr marL="0" indent="0">
              <a:lnSpc>
                <a:spcPct val="115000"/>
              </a:lnSpc>
            </a:pPr>
            <a:endParaRPr lang="ja-JP" altLang="en-US" dirty="0"/>
          </a:p>
          <a:p>
            <a:pPr marL="0" indent="0">
              <a:lnSpc>
                <a:spcPct val="115000"/>
              </a:lnSpc>
            </a:pPr>
            <a:r>
              <a:rPr lang="ja-JP" altLang="en-US" dirty="0"/>
              <a:t>これは先ほどご説明したグーグル・スカラー</a:t>
            </a:r>
            <a:r>
              <a:rPr lang="en-US" altLang="ja-JP" dirty="0"/>
              <a:t>CASA</a:t>
            </a:r>
            <a:r>
              <a:rPr lang="ja-JP" altLang="en-US" dirty="0"/>
              <a:t>の拡張版のようなものです</a:t>
            </a:r>
            <a:r>
              <a:rPr lang="ja-JP" altLang="en-US" dirty="0" smtClean="0"/>
              <a:t>。利用者が</a:t>
            </a:r>
            <a:r>
              <a:rPr lang="ja-JP" altLang="en-US" dirty="0"/>
              <a:t>機関</a:t>
            </a:r>
            <a:r>
              <a:rPr lang="en-US" altLang="ja-JP" dirty="0"/>
              <a:t>IP</a:t>
            </a:r>
            <a:r>
              <a:rPr lang="ja-JP" altLang="en-US" dirty="0"/>
              <a:t>アドレスを用いてグーグル・</a:t>
            </a:r>
            <a:r>
              <a:rPr lang="ja-JP" altLang="en-US" dirty="0" smtClean="0"/>
              <a:t>スカラーを利用した場合</a:t>
            </a:r>
            <a:r>
              <a:rPr lang="ja-JP" altLang="en-US" dirty="0"/>
              <a:t>だけでなく</a:t>
            </a:r>
            <a:r>
              <a:rPr lang="ja-JP" altLang="en-US" dirty="0" smtClean="0"/>
              <a:t>、シュプリンガー・ネイチャーのプラットフォームに</a:t>
            </a:r>
            <a:r>
              <a:rPr lang="ja-JP" altLang="en-US" dirty="0"/>
              <a:t>アクセスした場合も</a:t>
            </a:r>
            <a:r>
              <a:rPr lang="ja-JP" altLang="en-US" dirty="0" smtClean="0"/>
              <a:t>、</a:t>
            </a:r>
            <a:endParaRPr lang="en-US" altLang="ja-JP" dirty="0" smtClean="0"/>
          </a:p>
          <a:p>
            <a:pPr marL="0" indent="0">
              <a:lnSpc>
                <a:spcPct val="115000"/>
              </a:lnSpc>
            </a:pPr>
            <a:r>
              <a:rPr lang="ja-JP" altLang="en-US" dirty="0" smtClean="0"/>
              <a:t>シュプリンガー・ネイチャーからグーグル</a:t>
            </a:r>
            <a:r>
              <a:rPr lang="ja-JP" altLang="en-US" dirty="0"/>
              <a:t>に連絡します</a:t>
            </a:r>
            <a:r>
              <a:rPr lang="ja-JP" altLang="en-US" dirty="0" smtClean="0"/>
              <a:t>。利用者が</a:t>
            </a:r>
            <a:r>
              <a:rPr lang="ja-JP" altLang="en-US" dirty="0"/>
              <a:t>グーグル</a:t>
            </a:r>
            <a:r>
              <a:rPr lang="en-US" altLang="ja-JP" dirty="0"/>
              <a:t>ID</a:t>
            </a:r>
            <a:r>
              <a:rPr lang="ja-JP" altLang="en-US" dirty="0"/>
              <a:t>でブラウザにログインしていて、かつグーグル</a:t>
            </a:r>
            <a:r>
              <a:rPr lang="en-US" altLang="ja-JP" dirty="0"/>
              <a:t>ID</a:t>
            </a:r>
            <a:r>
              <a:rPr lang="ja-JP" altLang="en-US" dirty="0"/>
              <a:t>と所属機関のリンクを無効にしていなければ、グーグルがリンクを作成します。</a:t>
            </a:r>
          </a:p>
          <a:p>
            <a:pPr marL="0" indent="0">
              <a:lnSpc>
                <a:spcPct val="115000"/>
              </a:lnSpc>
            </a:pPr>
            <a:endParaRPr lang="ja-JP" altLang="en-US" dirty="0"/>
          </a:p>
          <a:p>
            <a:pPr marL="0" indent="0">
              <a:lnSpc>
                <a:spcPct val="115000"/>
              </a:lnSpc>
            </a:pPr>
            <a:r>
              <a:rPr lang="ja-JP" altLang="en-US" dirty="0" smtClean="0"/>
              <a:t>利用者が</a:t>
            </a:r>
            <a:r>
              <a:rPr lang="ja-JP" altLang="en-US" dirty="0"/>
              <a:t>どこからアクセスしようとも、グーグル・スカラーからのアクセスに限らず、</a:t>
            </a:r>
            <a:r>
              <a:rPr lang="en-US" altLang="ja-JP" dirty="0"/>
              <a:t>PubMed</a:t>
            </a:r>
            <a:r>
              <a:rPr lang="ja-JP" altLang="en-US" dirty="0" smtClean="0"/>
              <a:t>や図書館のホームページでも何</a:t>
            </a:r>
            <a:r>
              <a:rPr lang="ja-JP" altLang="en-US" dirty="0"/>
              <a:t>でもかまわないのですが、接続が確立されます</a:t>
            </a:r>
            <a:r>
              <a:rPr lang="ja-JP" altLang="en-US" dirty="0" smtClean="0"/>
              <a:t>。</a:t>
            </a:r>
            <a:endParaRPr lang="en-US" altLang="ja-JP" dirty="0" smtClean="0"/>
          </a:p>
          <a:p>
            <a:pPr marL="0" indent="0">
              <a:lnSpc>
                <a:spcPct val="115000"/>
              </a:lnSpc>
            </a:pPr>
            <a:r>
              <a:rPr lang="ja-JP" altLang="en-US" dirty="0" smtClean="0"/>
              <a:t>利用者が</a:t>
            </a:r>
            <a:r>
              <a:rPr lang="ja-JP" altLang="en-US" dirty="0"/>
              <a:t>機関</a:t>
            </a:r>
            <a:r>
              <a:rPr lang="en-US" altLang="ja-JP" dirty="0"/>
              <a:t>IP</a:t>
            </a:r>
            <a:r>
              <a:rPr lang="ja-JP" altLang="en-US" dirty="0"/>
              <a:t>以外でサイトに戻ってきた場合、問い合わせを行い</a:t>
            </a:r>
            <a:r>
              <a:rPr lang="ja-JP" altLang="en-US" dirty="0" smtClean="0"/>
              <a:t>、利用者は</a:t>
            </a:r>
            <a:r>
              <a:rPr lang="ja-JP" altLang="en-US" dirty="0"/>
              <a:t>別の方法で認証されます</a:t>
            </a:r>
            <a:r>
              <a:rPr lang="ja-JP" altLang="en-US" dirty="0" smtClean="0"/>
              <a:t>。</a:t>
            </a:r>
            <a:endParaRPr lang="en-US" altLang="ja-JP" dirty="0" smtClean="0"/>
          </a:p>
          <a:p>
            <a:pPr marL="0" indent="0">
              <a:lnSpc>
                <a:spcPct val="115000"/>
              </a:lnSpc>
            </a:pPr>
            <a:r>
              <a:rPr lang="ja-JP" altLang="en-US" dirty="0" smtClean="0"/>
              <a:t>そこ</a:t>
            </a:r>
            <a:r>
              <a:rPr lang="ja-JP" altLang="en-US" dirty="0"/>
              <a:t>で</a:t>
            </a:r>
            <a:r>
              <a:rPr lang="ja-JP" altLang="en-US" dirty="0" smtClean="0"/>
              <a:t>この利用者が</a:t>
            </a:r>
            <a:r>
              <a:rPr lang="en-US" altLang="ja-JP" dirty="0"/>
              <a:t>60</a:t>
            </a:r>
            <a:r>
              <a:rPr lang="ja-JP" altLang="en-US" dirty="0"/>
              <a:t>日間有効なグーグル</a:t>
            </a:r>
            <a:r>
              <a:rPr lang="en-US" altLang="ja-JP" dirty="0"/>
              <a:t>ID</a:t>
            </a:r>
            <a:r>
              <a:rPr lang="ja-JP" altLang="en-US" dirty="0"/>
              <a:t>と所属</a:t>
            </a:r>
            <a:r>
              <a:rPr lang="ja-JP" altLang="en-US" dirty="0" smtClean="0"/>
              <a:t>機関と</a:t>
            </a:r>
            <a:r>
              <a:rPr lang="ja-JP" altLang="en-US" dirty="0"/>
              <a:t>の間で接続パスを有しているかどうかグーグルにまた</a:t>
            </a:r>
            <a:r>
              <a:rPr lang="ja-JP" altLang="en-US" dirty="0" smtClean="0"/>
              <a:t>問い合わせることで機能します</a:t>
            </a:r>
            <a:r>
              <a:rPr lang="ja-JP" altLang="en-US" dirty="0"/>
              <a:t>。</a:t>
            </a:r>
          </a:p>
        </p:txBody>
      </p:sp>
      <p:sp>
        <p:nvSpPr>
          <p:cNvPr id="849" name="Google Shape;849;g7f959311ca_0_1051:notes"/>
          <p:cNvSpPr txBox="1">
            <a:spLocks noGrp="1"/>
          </p:cNvSpPr>
          <p:nvPr>
            <p:ph type="sldNum" idx="12"/>
          </p:nvPr>
        </p:nvSpPr>
        <p:spPr>
          <a:xfrm>
            <a:off x="3901698" y="9516039"/>
            <a:ext cx="2984896" cy="500990"/>
          </a:xfrm>
          <a:prstGeom prst="rect">
            <a:avLst/>
          </a:prstGeom>
        </p:spPr>
        <p:txBody>
          <a:bodyPr spcFirstLastPara="1" wrap="square" lIns="92275" tIns="46125" rIns="92275" bIns="46125" anchor="b" anchorCtr="0">
            <a:noAutofit/>
          </a:bodyPr>
          <a:lstStyle/>
          <a:p>
            <a:pPr algn="r"/>
            <a:fld id="{00000000-1234-1234-1234-123412341234}" type="slidenum">
              <a:rPr lang="en-US"/>
              <a:pPr algn="r"/>
              <a:t>35</a:t>
            </a:fld>
            <a:endParaRPr dirty="0"/>
          </a:p>
        </p:txBody>
      </p:sp>
    </p:spTree>
    <p:extLst>
      <p:ext uri="{BB962C8B-B14F-4D97-AF65-F5344CB8AC3E}">
        <p14:creationId xmlns:p14="http://schemas.microsoft.com/office/powerpoint/2010/main" val="30117829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3"/>
        <p:cNvGrpSpPr/>
        <p:nvPr/>
      </p:nvGrpSpPr>
      <p:grpSpPr>
        <a:xfrm>
          <a:off x="0" y="0"/>
          <a:ext cx="0" cy="0"/>
          <a:chOff x="0" y="0"/>
          <a:chExt cx="0" cy="0"/>
        </a:xfrm>
      </p:grpSpPr>
      <p:sp>
        <p:nvSpPr>
          <p:cNvPr id="874" name="Google Shape;874;g7f959311ca_0_1088: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接続パスがある場合は、</a:t>
            </a:r>
            <a:r>
              <a:rPr lang="ja-JP" altLang="en-US" dirty="0" smtClean="0"/>
              <a:t>グーグルがシュプリンガー・ネイチャーのプラットフォームのページ上</a:t>
            </a:r>
            <a:r>
              <a:rPr lang="ja-JP" altLang="en-US" dirty="0"/>
              <a:t>の</a:t>
            </a:r>
            <a:r>
              <a:rPr lang="en-US" altLang="ja-JP" dirty="0"/>
              <a:t>JavaScript</a:t>
            </a:r>
            <a:r>
              <a:rPr lang="ja-JP" altLang="en-US" dirty="0"/>
              <a:t>をもとに</a:t>
            </a:r>
            <a:r>
              <a:rPr lang="ja-JP" altLang="en-US" dirty="0" smtClean="0"/>
              <a:t>、</a:t>
            </a:r>
            <a:endParaRPr lang="en-US" altLang="ja-JP" dirty="0" smtClean="0"/>
          </a:p>
          <a:p>
            <a:pPr marL="0" indent="0"/>
            <a:r>
              <a:rPr lang="ja-JP" altLang="en-US" dirty="0" smtClean="0"/>
              <a:t>ページ</a:t>
            </a:r>
            <a:r>
              <a:rPr lang="ja-JP" altLang="en-US" dirty="0"/>
              <a:t>下部のここにある</a:t>
            </a:r>
            <a:r>
              <a:rPr lang="en-US" altLang="ja-JP" dirty="0"/>
              <a:t>PDF</a:t>
            </a:r>
            <a:r>
              <a:rPr lang="ja-JP" altLang="en-US" dirty="0"/>
              <a:t>リンクを表示します</a:t>
            </a:r>
            <a:r>
              <a:rPr lang="ja-JP" altLang="en-US" dirty="0" smtClean="0"/>
              <a:t>。</a:t>
            </a:r>
            <a:endParaRPr lang="en-US" altLang="ja-JP" dirty="0" smtClean="0"/>
          </a:p>
          <a:p>
            <a:pPr marL="0" indent="0"/>
            <a:r>
              <a:rPr lang="ja-JP" altLang="en-US" dirty="0" smtClean="0"/>
              <a:t>利用者が</a:t>
            </a:r>
            <a:r>
              <a:rPr lang="ja-JP" altLang="en-US" dirty="0"/>
              <a:t>このリンクをクリックすると、グーグル・スカラー内のリンクをクリックした場合と同様に、このユーザは当該機関</a:t>
            </a:r>
            <a:r>
              <a:rPr lang="ja-JP" altLang="en-US" dirty="0" smtClean="0"/>
              <a:t>の所属者なので</a:t>
            </a:r>
            <a:r>
              <a:rPr lang="ja-JP" altLang="en-US" dirty="0"/>
              <a:t>認証してくださいという内容の</a:t>
            </a:r>
            <a:r>
              <a:rPr lang="ja-JP" altLang="en-US" dirty="0" smtClean="0"/>
              <a:t>トークンがシュプリンガー・ネイチャーに</a:t>
            </a:r>
            <a:r>
              <a:rPr lang="ja-JP" altLang="en-US" dirty="0"/>
              <a:t>送られます</a:t>
            </a:r>
            <a:r>
              <a:rPr lang="ja-JP" altLang="en-US" dirty="0" smtClean="0"/>
              <a:t>。</a:t>
            </a:r>
            <a:endParaRPr lang="en-US" altLang="ja-JP" dirty="0" smtClean="0"/>
          </a:p>
          <a:p>
            <a:pPr marL="0" indent="0"/>
            <a:r>
              <a:rPr lang="ja-JP" altLang="en-US" dirty="0" smtClean="0"/>
              <a:t>そこ</a:t>
            </a:r>
            <a:r>
              <a:rPr lang="ja-JP" altLang="en-US" dirty="0"/>
              <a:t>で認証が行われ、ページを再読み込みし</a:t>
            </a:r>
            <a:r>
              <a:rPr lang="ja-JP" altLang="en-US" dirty="0" smtClean="0"/>
              <a:t>、利用者はフルテキストへアクセス</a:t>
            </a:r>
            <a:r>
              <a:rPr lang="ja-JP" altLang="en-US" dirty="0"/>
              <a:t>可能となります。</a:t>
            </a:r>
            <a:endParaRPr dirty="0"/>
          </a:p>
        </p:txBody>
      </p:sp>
      <p:sp>
        <p:nvSpPr>
          <p:cNvPr id="875" name="Google Shape;875;g7f959311ca_0_1088: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295049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9"/>
        <p:cNvGrpSpPr/>
        <p:nvPr/>
      </p:nvGrpSpPr>
      <p:grpSpPr>
        <a:xfrm>
          <a:off x="0" y="0"/>
          <a:ext cx="0" cy="0"/>
          <a:chOff x="0" y="0"/>
          <a:chExt cx="0" cy="0"/>
        </a:xfrm>
      </p:grpSpPr>
      <p:sp>
        <p:nvSpPr>
          <p:cNvPr id="880" name="Google Shape;880;g7f959311ca_0_1108: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defTabSz="922904">
              <a:defRPr/>
            </a:pPr>
            <a:r>
              <a:rPr lang="ja-JP" altLang="en-US" dirty="0"/>
              <a:t>この試験</a:t>
            </a:r>
            <a:r>
              <a:rPr lang="ja-JP" altLang="en-US" dirty="0" smtClean="0"/>
              <a:t>は</a:t>
            </a:r>
            <a:r>
              <a:rPr lang="en-US" altLang="ja-JP" dirty="0" smtClean="0"/>
              <a:t>nature.com</a:t>
            </a:r>
            <a:r>
              <a:rPr lang="ja-JP" altLang="en-US" dirty="0" smtClean="0"/>
              <a:t>と</a:t>
            </a:r>
            <a:r>
              <a:rPr lang="en-US" altLang="ja-JP" dirty="0"/>
              <a:t>SpringerLink</a:t>
            </a:r>
            <a:r>
              <a:rPr lang="ja-JP" altLang="en-US" dirty="0"/>
              <a:t>で</a:t>
            </a:r>
            <a:r>
              <a:rPr lang="en-US" altLang="ja-JP" dirty="0"/>
              <a:t>3</a:t>
            </a:r>
            <a:r>
              <a:rPr lang="ja-JP" altLang="en-US" dirty="0"/>
              <a:t>月</a:t>
            </a:r>
            <a:r>
              <a:rPr lang="en-US" altLang="ja-JP" dirty="0"/>
              <a:t>24</a:t>
            </a:r>
            <a:r>
              <a:rPr lang="ja-JP" altLang="en-US" dirty="0"/>
              <a:t>日に始まったところです。どのような影響があるか観察中ですが、一部</a:t>
            </a:r>
            <a:r>
              <a:rPr lang="ja-JP" altLang="en-US" dirty="0" smtClean="0"/>
              <a:t>の利用者に</a:t>
            </a:r>
            <a:r>
              <a:rPr lang="ja-JP" altLang="en-US" dirty="0"/>
              <a:t>とって、データは非常に少ないのですが、認証アクセスが容易になっているようです。</a:t>
            </a:r>
          </a:p>
          <a:p>
            <a:pPr marL="0" indent="0" defTabSz="922904">
              <a:defRPr/>
            </a:pPr>
            <a:endParaRPr lang="ja-JP" altLang="en-US" dirty="0"/>
          </a:p>
          <a:p>
            <a:pPr marL="0" indent="0" defTabSz="922904">
              <a:defRPr/>
            </a:pPr>
            <a:r>
              <a:rPr lang="ja-JP" altLang="en-US" dirty="0"/>
              <a:t>この機能は</a:t>
            </a:r>
            <a:r>
              <a:rPr lang="ja-JP" altLang="en-US" dirty="0" smtClean="0"/>
              <a:t>機関所属者で</a:t>
            </a:r>
            <a:r>
              <a:rPr lang="ja-JP" altLang="en-US" dirty="0"/>
              <a:t>あれば</a:t>
            </a:r>
            <a:r>
              <a:rPr lang="ja-JP" altLang="en-US" dirty="0" smtClean="0"/>
              <a:t>利用でき、</a:t>
            </a:r>
            <a:r>
              <a:rPr lang="ja-JP" altLang="en-US" dirty="0"/>
              <a:t>図書館員</a:t>
            </a:r>
            <a:r>
              <a:rPr lang="ja-JP" altLang="en-US" dirty="0" smtClean="0"/>
              <a:t>も利用者も</a:t>
            </a:r>
            <a:r>
              <a:rPr lang="ja-JP" altLang="en-US" dirty="0"/>
              <a:t>導入のための操作は必要ありません。</a:t>
            </a:r>
          </a:p>
          <a:p>
            <a:pPr marL="0" indent="0" defTabSz="922904">
              <a:defRPr/>
            </a:pPr>
            <a:r>
              <a:rPr lang="ja-JP" altLang="en-US" dirty="0" smtClean="0"/>
              <a:t>また、クロスブラウザ</a:t>
            </a:r>
            <a:r>
              <a:rPr lang="ja-JP" altLang="en-US" dirty="0"/>
              <a:t>そしてまたクロスデバイスに対応していることが利点です。持続的</a:t>
            </a:r>
            <a:r>
              <a:rPr lang="ja-JP" altLang="en-US" dirty="0" smtClean="0"/>
              <a:t>アクセスと</a:t>
            </a:r>
            <a:r>
              <a:rPr lang="ja-JP" altLang="en-US" dirty="0"/>
              <a:t>は異なり</a:t>
            </a:r>
            <a:r>
              <a:rPr lang="ja-JP" altLang="en-US" dirty="0" smtClean="0"/>
              <a:t>、利用者が</a:t>
            </a:r>
            <a:r>
              <a:rPr lang="ja-JP" altLang="en-US" dirty="0"/>
              <a:t>デバイスを変えた場合でも、それはよくあることですが、この機能を利用することができます。</a:t>
            </a:r>
          </a:p>
          <a:p>
            <a:pPr marL="0" indent="0" defTabSz="922904">
              <a:defRPr/>
            </a:pPr>
            <a:endParaRPr lang="ja-JP" altLang="en-US" dirty="0"/>
          </a:p>
          <a:p>
            <a:pPr marL="0" indent="0" defTabSz="922904">
              <a:defRPr/>
            </a:pPr>
            <a:r>
              <a:rPr lang="ja-JP" altLang="en-US" dirty="0"/>
              <a:t>現在効果を観察中です。この機能は危機的状況が継続する間</a:t>
            </a:r>
            <a:r>
              <a:rPr lang="ja-JP" altLang="en-US" dirty="0" smtClean="0"/>
              <a:t>のリモートアクセス</a:t>
            </a:r>
            <a:r>
              <a:rPr lang="ja-JP" altLang="en-US" dirty="0"/>
              <a:t>の一時的な対策となる可能性もありますが、どこまで進歩するか見たいと思います。</a:t>
            </a:r>
          </a:p>
        </p:txBody>
      </p:sp>
      <p:sp>
        <p:nvSpPr>
          <p:cNvPr id="881" name="Google Shape;881;g7f959311ca_0_1108: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19151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5"/>
        <p:cNvGrpSpPr/>
        <p:nvPr/>
      </p:nvGrpSpPr>
      <p:grpSpPr>
        <a:xfrm>
          <a:off x="0" y="0"/>
          <a:ext cx="0" cy="0"/>
          <a:chOff x="0" y="0"/>
          <a:chExt cx="0" cy="0"/>
        </a:xfrm>
      </p:grpSpPr>
      <p:sp>
        <p:nvSpPr>
          <p:cNvPr id="886" name="Google Shape;886;g7f959311ca_0_1121: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最後になりますが、これまでフェデレーテッドアクセスの導入をお勧めしてきました。</a:t>
            </a:r>
          </a:p>
          <a:p>
            <a:pPr marL="0" indent="0"/>
            <a:endParaRPr lang="ja-JP" altLang="en-US" dirty="0"/>
          </a:p>
          <a:p>
            <a:pPr marL="0" indent="0"/>
            <a:r>
              <a:rPr lang="ja-JP" altLang="en-US" dirty="0"/>
              <a:t>フェデレーテッドアクセスに関する情報</a:t>
            </a:r>
            <a:r>
              <a:rPr lang="ja-JP" altLang="en-US" dirty="0" smtClean="0"/>
              <a:t>とシュプリンガー・ネイチャーのカスタマーサービスチーム</a:t>
            </a:r>
            <a:r>
              <a:rPr lang="ja-JP" altLang="en-US" dirty="0"/>
              <a:t>へのリンクを掲載したページを新しく作成しました。シュプリンガー・ネイチャーのフェデレーテッドアクセスと検索していただければ、このページにたどり着くはずです。これがリンク先です。フェデレーテッドアクセスの利用に興味がおありの方は、詳しい情報を入手できます。</a:t>
            </a:r>
          </a:p>
        </p:txBody>
      </p:sp>
      <p:sp>
        <p:nvSpPr>
          <p:cNvPr id="887" name="Google Shape;887;g7f959311ca_0_1121: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543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g7f959311ca_0_37: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en-US" altLang="ja-JP" dirty="0"/>
              <a:t>SpringerLink</a:t>
            </a:r>
            <a:r>
              <a:rPr lang="ja-JP" altLang="en-US" dirty="0"/>
              <a:t>や</a:t>
            </a:r>
            <a:r>
              <a:rPr lang="en-US" altLang="ja-JP" dirty="0"/>
              <a:t>nature.com</a:t>
            </a:r>
            <a:r>
              <a:rPr lang="ja-JP" altLang="en-US" dirty="0"/>
              <a:t>などの</a:t>
            </a:r>
            <a:r>
              <a:rPr lang="ja-JP" altLang="en-US" dirty="0" smtClean="0"/>
              <a:t>弊社プラットフォームで</a:t>
            </a:r>
            <a:r>
              <a:rPr lang="ja-JP" altLang="en-US" dirty="0"/>
              <a:t>研究者や学生が機関の</a:t>
            </a:r>
            <a:r>
              <a:rPr lang="ja-JP" altLang="en-US" dirty="0" smtClean="0"/>
              <a:t>購読コンテンツに</a:t>
            </a:r>
            <a:r>
              <a:rPr lang="ja-JP" altLang="en-US" dirty="0"/>
              <a:t>アクセスするため</a:t>
            </a:r>
            <a:r>
              <a:rPr lang="ja-JP" altLang="en-US" dirty="0" smtClean="0"/>
              <a:t>に、機関</a:t>
            </a:r>
            <a:r>
              <a:rPr lang="ja-JP" altLang="en-US" dirty="0"/>
              <a:t>認証を行う主な方法は</a:t>
            </a:r>
            <a:r>
              <a:rPr lang="en-US" altLang="ja-JP" dirty="0"/>
              <a:t>IP</a:t>
            </a:r>
            <a:r>
              <a:rPr lang="ja-JP" altLang="en-US" dirty="0"/>
              <a:t>アドレスです</a:t>
            </a:r>
            <a:r>
              <a:rPr lang="ja-JP" altLang="en-US" dirty="0" smtClean="0"/>
              <a:t>。</a:t>
            </a:r>
            <a:endParaRPr lang="en-US" altLang="ja-JP" dirty="0" smtClean="0"/>
          </a:p>
          <a:p>
            <a:pPr marL="0" indent="0"/>
            <a:r>
              <a:rPr lang="ja-JP" altLang="en-US" dirty="0" smtClean="0"/>
              <a:t>研究者</a:t>
            </a:r>
            <a:r>
              <a:rPr lang="ja-JP" altLang="en-US" dirty="0"/>
              <a:t>が機関ネットワークに接続されたデバイスからアクセスした場合</a:t>
            </a:r>
            <a:r>
              <a:rPr lang="ja-JP" altLang="en-US" dirty="0" smtClean="0"/>
              <a:t>、私たちは</a:t>
            </a:r>
            <a:r>
              <a:rPr lang="ja-JP" altLang="en-US" dirty="0"/>
              <a:t>、それがどこの機関の</a:t>
            </a:r>
            <a:r>
              <a:rPr lang="en-US" altLang="ja-JP" dirty="0"/>
              <a:t>IP</a:t>
            </a:r>
            <a:r>
              <a:rPr lang="ja-JP" altLang="en-US" dirty="0"/>
              <a:t>アドレスであるかを確認して、その研究者がその</a:t>
            </a:r>
            <a:r>
              <a:rPr lang="ja-JP" altLang="en-US" dirty="0" smtClean="0"/>
              <a:t>機関に所属していること</a:t>
            </a:r>
            <a:r>
              <a:rPr lang="ja-JP" altLang="en-US" dirty="0"/>
              <a:t>を確認し、そしてその</a:t>
            </a:r>
            <a:r>
              <a:rPr lang="en-US" altLang="ja-JP" dirty="0"/>
              <a:t>IP</a:t>
            </a:r>
            <a:r>
              <a:rPr lang="ja-JP" altLang="en-US" dirty="0"/>
              <a:t>アドレスをもとにアクセスを許可します。</a:t>
            </a:r>
          </a:p>
          <a:p>
            <a:pPr marL="0" indent="0"/>
            <a:endParaRPr lang="ja-JP" altLang="en-US" dirty="0"/>
          </a:p>
          <a:p>
            <a:pPr marL="0" indent="0"/>
            <a:r>
              <a:rPr lang="ja-JP" altLang="en-US" dirty="0"/>
              <a:t>リモートアクセスについてお話しする場合、それは研究者が大学構内や社内ではなく、大学や職場から離れた自宅で作業をしていることを前提としています</a:t>
            </a:r>
            <a:r>
              <a:rPr lang="ja-JP" altLang="en-US" dirty="0" smtClean="0"/>
              <a:t>。</a:t>
            </a:r>
            <a:endParaRPr lang="en-US" altLang="ja-JP" dirty="0" smtClean="0"/>
          </a:p>
          <a:p>
            <a:pPr marL="0" indent="0"/>
            <a:r>
              <a:rPr lang="ja-JP" altLang="en-US" dirty="0" smtClean="0"/>
              <a:t>そして</a:t>
            </a:r>
            <a:r>
              <a:rPr lang="ja-JP" altLang="en-US" dirty="0"/>
              <a:t>今まさにこの状況は、新型コロナウィルス対策、また大学やオフィスの閉鎖などに伴って数多くまた大きな規模で発生しています</a:t>
            </a:r>
            <a:r>
              <a:rPr lang="ja-JP" altLang="en-US" dirty="0" smtClean="0"/>
              <a:t>。</a:t>
            </a:r>
            <a:endParaRPr lang="en-US" altLang="ja-JP" dirty="0" smtClean="0"/>
          </a:p>
          <a:p>
            <a:pPr marL="0" indent="0"/>
            <a:r>
              <a:rPr lang="ja-JP" altLang="en-US" dirty="0" smtClean="0"/>
              <a:t>これ</a:t>
            </a:r>
            <a:r>
              <a:rPr lang="ja-JP" altLang="en-US" dirty="0"/>
              <a:t>は一部の機関や組織、研究者、学生にとっての</a:t>
            </a:r>
            <a:r>
              <a:rPr lang="ja-JP" altLang="en-US" dirty="0" smtClean="0"/>
              <a:t>問題となっています</a:t>
            </a:r>
            <a:r>
              <a:rPr lang="ja-JP" altLang="en-US" dirty="0"/>
              <a:t>。</a:t>
            </a:r>
          </a:p>
          <a:p>
            <a:pPr marL="0" indent="0"/>
            <a:endParaRPr lang="ja-JP" altLang="en-US" dirty="0"/>
          </a:p>
          <a:p>
            <a:pPr marL="0" indent="0"/>
            <a:r>
              <a:rPr lang="ja-JP" altLang="en-US" dirty="0"/>
              <a:t>リモートアクセスは新しい問題ではないと言えるでしょう。この問題は少し前からありました。これまでも研究者や学生が自宅や離れた場所から作業を行っていたことはご存じでしょう</a:t>
            </a:r>
            <a:r>
              <a:rPr lang="ja-JP" altLang="en-US" dirty="0" smtClean="0"/>
              <a:t>。</a:t>
            </a:r>
            <a:endParaRPr lang="en-US" altLang="ja-JP" dirty="0" smtClean="0"/>
          </a:p>
          <a:p>
            <a:pPr marL="0" indent="0"/>
            <a:r>
              <a:rPr lang="ja-JP" altLang="en-US" dirty="0" smtClean="0"/>
              <a:t>多く</a:t>
            </a:r>
            <a:r>
              <a:rPr lang="ja-JP" altLang="en-US" dirty="0"/>
              <a:t>の機関や組織は何らかのリモートアクセスの仕組みを用意することと思います。本日お話しするいくつかのオプションをすでに導入されている方もいらっしゃるかもしれません</a:t>
            </a:r>
            <a:r>
              <a:rPr lang="ja-JP" altLang="en-US" dirty="0" smtClean="0"/>
              <a:t>。</a:t>
            </a:r>
            <a:endParaRPr lang="en-US" altLang="ja-JP" dirty="0" smtClean="0"/>
          </a:p>
          <a:p>
            <a:pPr marL="0" indent="0"/>
            <a:r>
              <a:rPr lang="ja-JP" altLang="en-US" dirty="0" smtClean="0"/>
              <a:t>しかし</a:t>
            </a:r>
            <a:r>
              <a:rPr lang="ja-JP" altLang="en-US" dirty="0"/>
              <a:t>現在の状況を鑑みて、皆様の機関</a:t>
            </a:r>
            <a:r>
              <a:rPr lang="ja-JP" altLang="en-US" dirty="0" smtClean="0"/>
              <a:t>の利用者</a:t>
            </a:r>
            <a:r>
              <a:rPr lang="ja-JP" altLang="en-US" dirty="0"/>
              <a:t>のために他の</a:t>
            </a:r>
            <a:r>
              <a:rPr lang="ja-JP" altLang="en-US" dirty="0" smtClean="0"/>
              <a:t>オプションもご検討</a:t>
            </a:r>
            <a:r>
              <a:rPr lang="ja-JP" altLang="en-US" dirty="0"/>
              <a:t>になる</a:t>
            </a:r>
            <a:r>
              <a:rPr lang="ja-JP" altLang="en-US" dirty="0" smtClean="0"/>
              <a:t>のでもよろしいか</a:t>
            </a:r>
            <a:r>
              <a:rPr lang="ja-JP" altLang="en-US" dirty="0"/>
              <a:t>と思います。</a:t>
            </a:r>
          </a:p>
        </p:txBody>
      </p:sp>
      <p:sp>
        <p:nvSpPr>
          <p:cNvPr id="543" name="Google Shape;543;g7f959311ca_0_37: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875004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2"/>
        <p:cNvGrpSpPr/>
        <p:nvPr/>
      </p:nvGrpSpPr>
      <p:grpSpPr>
        <a:xfrm>
          <a:off x="0" y="0"/>
          <a:ext cx="0" cy="0"/>
          <a:chOff x="0" y="0"/>
          <a:chExt cx="0" cy="0"/>
        </a:xfrm>
      </p:grpSpPr>
      <p:sp>
        <p:nvSpPr>
          <p:cNvPr id="893" name="Google Shape;893;p32:notes"/>
          <p:cNvSpPr txBox="1">
            <a:spLocks noGrp="1"/>
          </p:cNvSpPr>
          <p:nvPr>
            <p:ph type="body" idx="1"/>
          </p:nvPr>
        </p:nvSpPr>
        <p:spPr>
          <a:xfrm>
            <a:off x="688817" y="4758889"/>
            <a:ext cx="5510530" cy="4508421"/>
          </a:xfrm>
          <a:prstGeom prst="rect">
            <a:avLst/>
          </a:prstGeom>
        </p:spPr>
        <p:txBody>
          <a:bodyPr spcFirstLastPara="1" wrap="square" lIns="92275" tIns="46125" rIns="92275" bIns="46125" anchor="t" anchorCtr="0">
            <a:noAutofit/>
          </a:bodyPr>
          <a:lstStyle/>
          <a:p>
            <a:pPr marL="0" indent="0" defTabSz="922904">
              <a:defRPr/>
            </a:pPr>
            <a:r>
              <a:rPr lang="ja-JP" altLang="en-US" dirty="0"/>
              <a:t>さて次は何でしょう。</a:t>
            </a:r>
            <a:endParaRPr dirty="0"/>
          </a:p>
        </p:txBody>
      </p:sp>
      <p:sp>
        <p:nvSpPr>
          <p:cNvPr id="894" name="Google Shape;894;p32: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12400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9"/>
        <p:cNvGrpSpPr/>
        <p:nvPr/>
      </p:nvGrpSpPr>
      <p:grpSpPr>
        <a:xfrm>
          <a:off x="0" y="0"/>
          <a:ext cx="0" cy="0"/>
          <a:chOff x="0" y="0"/>
          <a:chExt cx="0" cy="0"/>
        </a:xfrm>
      </p:grpSpPr>
      <p:sp>
        <p:nvSpPr>
          <p:cNvPr id="900" name="Google Shape;900;g7f959311ca_0_1102:notes"/>
          <p:cNvSpPr txBox="1">
            <a:spLocks noGrp="1"/>
          </p:cNvSpPr>
          <p:nvPr>
            <p:ph type="body" idx="1"/>
          </p:nvPr>
        </p:nvSpPr>
        <p:spPr>
          <a:xfrm>
            <a:off x="688816" y="4758889"/>
            <a:ext cx="5759609" cy="4508304"/>
          </a:xfrm>
          <a:prstGeom prst="rect">
            <a:avLst/>
          </a:prstGeom>
        </p:spPr>
        <p:txBody>
          <a:bodyPr spcFirstLastPara="1" wrap="square" lIns="92275" tIns="46125" rIns="92275" bIns="46125" anchor="t" anchorCtr="0">
            <a:noAutofit/>
          </a:bodyPr>
          <a:lstStyle/>
          <a:p>
            <a:pPr marL="0" indent="0"/>
            <a:r>
              <a:rPr lang="ja-JP" altLang="en-US" dirty="0"/>
              <a:t>危機的状況が継続する間、リモートアクセスを簡単に行うためのオプションや私たちの取り組みについて発信していきます。</a:t>
            </a:r>
          </a:p>
          <a:p>
            <a:pPr marL="0" indent="0"/>
            <a:endParaRPr lang="ja-JP" altLang="en-US" dirty="0"/>
          </a:p>
          <a:p>
            <a:pPr marL="0" indent="0"/>
            <a:r>
              <a:rPr lang="ja-JP" altLang="en-US" dirty="0"/>
              <a:t>現在、ブラウザの</a:t>
            </a:r>
            <a:r>
              <a:rPr lang="en-US" altLang="ja-JP" dirty="0"/>
              <a:t>Cookie</a:t>
            </a:r>
            <a:r>
              <a:rPr lang="ja-JP" altLang="en-US" dirty="0"/>
              <a:t>に保存された過去の認証を調べて、持続的アクセスを過去にさかのぼって適用することを模索中です。私たちが懸念していることのひとつは、持続的アクセスを導入したのが</a:t>
            </a:r>
            <a:r>
              <a:rPr lang="en-US" altLang="ja-JP" dirty="0"/>
              <a:t>3</a:t>
            </a:r>
            <a:r>
              <a:rPr lang="ja-JP" altLang="en-US" dirty="0"/>
              <a:t>月中旬から下旬と少し遅かったことです</a:t>
            </a:r>
            <a:r>
              <a:rPr lang="ja-JP" altLang="en-US" dirty="0" smtClean="0"/>
              <a:t>。</a:t>
            </a:r>
            <a:endParaRPr lang="en-US" altLang="ja-JP" dirty="0" smtClean="0"/>
          </a:p>
          <a:p>
            <a:pPr marL="0" indent="0"/>
            <a:r>
              <a:rPr lang="ja-JP" altLang="en-US" dirty="0" smtClean="0"/>
              <a:t>この</a:t>
            </a:r>
            <a:r>
              <a:rPr lang="ja-JP" altLang="en-US" dirty="0"/>
              <a:t>頃すでに世界的に大学やオフィスの閉鎖が始まっており、良いリモートアクセス手段を持たない研究者や学生がアクセスに四苦八苦しています</a:t>
            </a:r>
            <a:r>
              <a:rPr lang="ja-JP" altLang="en-US" dirty="0" smtClean="0"/>
              <a:t>。</a:t>
            </a:r>
            <a:endParaRPr lang="en-US" altLang="ja-JP" dirty="0" smtClean="0"/>
          </a:p>
          <a:p>
            <a:pPr marL="0" indent="0"/>
            <a:endParaRPr lang="en-US" altLang="ja-JP" dirty="0" smtClean="0"/>
          </a:p>
          <a:p>
            <a:pPr marL="0" indent="0"/>
            <a:r>
              <a:rPr lang="ja-JP" altLang="en-US" dirty="0" smtClean="0"/>
              <a:t>学内</a:t>
            </a:r>
            <a:r>
              <a:rPr lang="ja-JP" altLang="en-US" dirty="0"/>
              <a:t>では通常</a:t>
            </a:r>
            <a:r>
              <a:rPr lang="en-US" altLang="ja-JP" dirty="0"/>
              <a:t>IP</a:t>
            </a:r>
            <a:r>
              <a:rPr lang="ja-JP" altLang="en-US" dirty="0"/>
              <a:t>経由でアクセスを行っていたため、現在アクセスが難しい状況にあります。そこでこのようなグループの人々に対して</a:t>
            </a:r>
            <a:r>
              <a:rPr lang="ja-JP" altLang="en-US" dirty="0" smtClean="0"/>
              <a:t>数カ月</a:t>
            </a:r>
            <a:r>
              <a:rPr lang="ja-JP" altLang="en-US" dirty="0"/>
              <a:t>さかのぼって持続的アクセスを適用することで役に立てるのではないかと考えています</a:t>
            </a:r>
            <a:r>
              <a:rPr lang="ja-JP" altLang="en-US" dirty="0" smtClean="0"/>
              <a:t>。</a:t>
            </a:r>
            <a:endParaRPr lang="en-US" altLang="ja-JP" dirty="0" smtClean="0"/>
          </a:p>
          <a:p>
            <a:pPr marL="0" indent="0"/>
            <a:r>
              <a:rPr lang="ja-JP" altLang="en-US" dirty="0" smtClean="0"/>
              <a:t>利用者が</a:t>
            </a:r>
            <a:r>
              <a:rPr lang="ja-JP" altLang="en-US" dirty="0"/>
              <a:t>以前アクセスしたサイトに戻ってきた場合に、過去の機関による申請をもとに認証を行ったり、または以前の機関認証を現在の機関認証として利用したりするのです。これもまた危機的状況が継続する間のみの一時的な対策となるでしょう。</a:t>
            </a:r>
          </a:p>
          <a:p>
            <a:pPr marL="0" indent="0"/>
            <a:endParaRPr lang="ja-JP" altLang="en-US" dirty="0"/>
          </a:p>
          <a:p>
            <a:pPr marL="0" indent="0"/>
            <a:r>
              <a:rPr lang="ja-JP" altLang="en-US" dirty="0"/>
              <a:t>また、フェデレーション会員にはフェデレーテッドアクセスをデフォルトで適用することを考えています。これは米国化学会やワイリーなどの競合他社がすでに実施しています</a:t>
            </a:r>
            <a:r>
              <a:rPr lang="ja-JP" altLang="en-US" dirty="0" smtClean="0"/>
              <a:t>。</a:t>
            </a:r>
            <a:endParaRPr lang="en-US" altLang="ja-JP" dirty="0" smtClean="0"/>
          </a:p>
          <a:p>
            <a:pPr marL="0" indent="0"/>
            <a:r>
              <a:rPr lang="ja-JP" altLang="en-US" dirty="0" smtClean="0"/>
              <a:t>機関</a:t>
            </a:r>
            <a:r>
              <a:rPr lang="ja-JP" altLang="en-US" dirty="0"/>
              <a:t>がフェデレーション会員である多くの場合において、このような機関に対して私たちが、または</a:t>
            </a:r>
            <a:r>
              <a:rPr lang="en-US" altLang="ja-JP" dirty="0"/>
              <a:t>EduGAIN</a:t>
            </a:r>
            <a:r>
              <a:rPr lang="ja-JP" altLang="en-US" dirty="0"/>
              <a:t>を介してフェデレーテッドアクセスを簡単に適用する仕組みは整っています</a:t>
            </a:r>
            <a:r>
              <a:rPr lang="ja-JP" altLang="en-US" dirty="0" smtClean="0"/>
              <a:t>。</a:t>
            </a:r>
            <a:endParaRPr lang="en-US" altLang="ja-JP" dirty="0" smtClean="0"/>
          </a:p>
          <a:p>
            <a:pPr marL="0" indent="0"/>
            <a:r>
              <a:rPr lang="ja-JP" altLang="en-US" dirty="0" smtClean="0"/>
              <a:t>これ</a:t>
            </a:r>
            <a:r>
              <a:rPr lang="ja-JP" altLang="en-US" dirty="0"/>
              <a:t>まで実施しなかったのは、依頼があった場合のみ適用していたためです。しかしこの時期、認証を簡単に行うために、競合他社も実施していることであり、フェデレーション会員にはデフォルトで適用することを考えています。</a:t>
            </a:r>
          </a:p>
          <a:p>
            <a:pPr marL="0" indent="0"/>
            <a:r>
              <a:rPr lang="ja-JP" altLang="en-US" dirty="0" smtClean="0"/>
              <a:t>ここでシュプリンガー・ネイチャーが何</a:t>
            </a:r>
            <a:r>
              <a:rPr lang="ja-JP" altLang="en-US" dirty="0"/>
              <a:t>をするかというと、こちら側で必要な構成を行うだけです。フェデレーテッドアクセスを有効にする旨を機関に連絡し、機関の会員にどのように機能するかを説明するユーザガイドを提供し、フェデレーテッドアクセスを有効にします。</a:t>
            </a:r>
          </a:p>
          <a:p>
            <a:pPr marL="0" indent="0"/>
            <a:endParaRPr lang="ja-JP" altLang="en-US" dirty="0"/>
          </a:p>
          <a:p>
            <a:pPr marL="0" indent="0"/>
            <a:r>
              <a:rPr lang="ja-JP" altLang="en-US" dirty="0"/>
              <a:t>中国にはフェデレーテッドアクセスを簡単に導入したいという強い関心があることから、まず中国から実施することを考えています。先ほども申しましたが、中国では社会的距離曲線も他国に先駆けて上昇していることからフェデレーテッドアクセスを導入する必要があります。</a:t>
            </a:r>
          </a:p>
        </p:txBody>
      </p:sp>
      <p:sp>
        <p:nvSpPr>
          <p:cNvPr id="901" name="Google Shape;901;g7f959311ca_0_1102: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432904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g7f959311ca_0_65: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defTabSz="922904">
              <a:defRPr/>
            </a:pPr>
            <a:r>
              <a:rPr lang="ja-JP" altLang="en-US" dirty="0"/>
              <a:t>以上になります</a:t>
            </a:r>
            <a:r>
              <a:rPr lang="ja-JP" altLang="en-US" dirty="0" smtClean="0"/>
              <a:t>。最後までお読みいただきありがとうございました。</a:t>
            </a:r>
            <a:endParaRPr lang="en-US" altLang="ja-JP" dirty="0" smtClean="0"/>
          </a:p>
          <a:p>
            <a:pPr marL="0" indent="0" defTabSz="922904">
              <a:defRPr/>
            </a:pPr>
            <a:r>
              <a:rPr lang="ja-JP" altLang="en-US" dirty="0" smtClean="0"/>
              <a:t>引き続き皆様の利用者がスムーズにコンテンツにアクセスできるよう、サポートしてまいります。</a:t>
            </a:r>
            <a:endParaRPr lang="en-US" dirty="0" smtClean="0"/>
          </a:p>
        </p:txBody>
      </p:sp>
      <p:sp>
        <p:nvSpPr>
          <p:cNvPr id="907" name="Google Shape;907;g7f959311ca_0_65: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1300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g7f959311ca_0_42:notes"/>
          <p:cNvSpPr txBox="1">
            <a:spLocks noGrp="1"/>
          </p:cNvSpPr>
          <p:nvPr>
            <p:ph type="body" idx="1"/>
          </p:nvPr>
        </p:nvSpPr>
        <p:spPr>
          <a:xfrm>
            <a:off x="358141" y="4758889"/>
            <a:ext cx="6179819" cy="4508304"/>
          </a:xfrm>
          <a:prstGeom prst="rect">
            <a:avLst/>
          </a:prstGeom>
        </p:spPr>
        <p:txBody>
          <a:bodyPr spcFirstLastPara="1" wrap="square" lIns="92275" tIns="46125" rIns="92275" bIns="46125" anchor="t" anchorCtr="0">
            <a:noAutofit/>
          </a:bodyPr>
          <a:lstStyle/>
          <a:p>
            <a:pPr marL="0" indent="0" defTabSz="922904">
              <a:defRPr/>
            </a:pPr>
            <a:r>
              <a:rPr lang="ja-JP" altLang="en-US" dirty="0"/>
              <a:t>オプションの説明に入る前に、弊社</a:t>
            </a:r>
            <a:r>
              <a:rPr lang="ja-JP" altLang="en-US" dirty="0" smtClean="0"/>
              <a:t>のプラットフォームで</a:t>
            </a:r>
            <a:r>
              <a:rPr lang="ja-JP" altLang="en-US" dirty="0"/>
              <a:t>収集したデータに</a:t>
            </a:r>
            <a:r>
              <a:rPr lang="ja-JP" altLang="en-US" dirty="0" smtClean="0"/>
              <a:t>基づき、世界</a:t>
            </a:r>
            <a:r>
              <a:rPr lang="ja-JP" altLang="en-US" dirty="0"/>
              <a:t>の研究者や学生の現状について少しお話ししたいと思います。</a:t>
            </a:r>
          </a:p>
          <a:p>
            <a:pPr marL="0" indent="0" defTabSz="922904">
              <a:defRPr/>
            </a:pPr>
            <a:endParaRPr lang="ja-JP" altLang="en-US" dirty="0"/>
          </a:p>
          <a:p>
            <a:pPr marL="0" indent="0" defTabSz="922904">
              <a:defRPr/>
            </a:pPr>
            <a:r>
              <a:rPr lang="ja-JP" altLang="en-US" dirty="0"/>
              <a:t>ご覧のグラフはユニークページビューを示しています。あるページ、具体的には</a:t>
            </a:r>
            <a:r>
              <a:rPr lang="en-US" altLang="ja-JP" dirty="0"/>
              <a:t>nature.com</a:t>
            </a:r>
            <a:r>
              <a:rPr lang="ja-JP" altLang="en-US" dirty="0"/>
              <a:t>を閲覧しに訪れた</a:t>
            </a:r>
            <a:r>
              <a:rPr lang="ja-JP" altLang="en-US" dirty="0" smtClean="0"/>
              <a:t>個人利用者の（</a:t>
            </a:r>
            <a:r>
              <a:rPr lang="en-US" altLang="ja-JP" dirty="0" smtClean="0"/>
              <a:t>2020</a:t>
            </a:r>
            <a:r>
              <a:rPr lang="ja-JP" altLang="en-US" dirty="0" smtClean="0"/>
              <a:t>年）</a:t>
            </a:r>
            <a:r>
              <a:rPr lang="en-US" altLang="ja-JP" dirty="0" smtClean="0"/>
              <a:t>1</a:t>
            </a:r>
            <a:r>
              <a:rPr lang="ja-JP" altLang="en-US" dirty="0"/>
              <a:t>月から</a:t>
            </a:r>
            <a:r>
              <a:rPr lang="en-US" altLang="ja-JP" dirty="0"/>
              <a:t>3</a:t>
            </a:r>
            <a:r>
              <a:rPr lang="ja-JP" altLang="en-US" dirty="0"/>
              <a:t>月末まで</a:t>
            </a:r>
            <a:r>
              <a:rPr lang="ja-JP" altLang="en-US" dirty="0" smtClean="0"/>
              <a:t>の</a:t>
            </a:r>
            <a:r>
              <a:rPr lang="en-US" altLang="ja-JP" dirty="0" smtClean="0"/>
              <a:t>3</a:t>
            </a:r>
            <a:r>
              <a:rPr lang="ja-JP" altLang="en-US" dirty="0" smtClean="0"/>
              <a:t>カ月間の</a:t>
            </a:r>
            <a:r>
              <a:rPr lang="ja-JP" altLang="en-US" dirty="0"/>
              <a:t>データです</a:t>
            </a:r>
            <a:r>
              <a:rPr lang="ja-JP" altLang="en-US" dirty="0" smtClean="0"/>
              <a:t>。</a:t>
            </a:r>
            <a:endParaRPr lang="en-US" altLang="ja-JP" dirty="0" smtClean="0"/>
          </a:p>
          <a:p>
            <a:pPr marL="0" indent="0" defTabSz="922904">
              <a:defRPr/>
            </a:pPr>
            <a:r>
              <a:rPr lang="ja-JP" altLang="en-US" dirty="0" smtClean="0"/>
              <a:t>グラフ</a:t>
            </a:r>
            <a:r>
              <a:rPr lang="ja-JP" altLang="en-US" dirty="0"/>
              <a:t>からいくつかのことがわかります。このグラフは単なる</a:t>
            </a:r>
            <a:r>
              <a:rPr lang="en-US" altLang="ja-JP" dirty="0"/>
              <a:t>nature.com</a:t>
            </a:r>
            <a:r>
              <a:rPr lang="ja-JP" altLang="en-US" dirty="0"/>
              <a:t>のユニークページビューではなく、厳密に言うと中国のユーザのユニークページビューを示しています</a:t>
            </a:r>
            <a:r>
              <a:rPr lang="ja-JP" altLang="en-US" dirty="0" smtClean="0"/>
              <a:t>。</a:t>
            </a:r>
            <a:endParaRPr lang="en-US" altLang="ja-JP" dirty="0" smtClean="0"/>
          </a:p>
          <a:p>
            <a:pPr marL="0" indent="0" defTabSz="922904">
              <a:defRPr/>
            </a:pPr>
            <a:r>
              <a:rPr lang="ja-JP" altLang="en-US" dirty="0" smtClean="0"/>
              <a:t>新型</a:t>
            </a:r>
            <a:r>
              <a:rPr lang="ja-JP" altLang="en-US" dirty="0"/>
              <a:t>コロナウィルスに関連する曲線において</a:t>
            </a:r>
            <a:r>
              <a:rPr lang="ja-JP" altLang="en-US" dirty="0" smtClean="0"/>
              <a:t>中国からの利用者が</a:t>
            </a:r>
            <a:r>
              <a:rPr lang="ja-JP" altLang="en-US" dirty="0"/>
              <a:t>明らかに先陣を切っている興味深いケースです</a:t>
            </a:r>
            <a:r>
              <a:rPr lang="ja-JP" altLang="en-US" dirty="0" smtClean="0"/>
              <a:t>。</a:t>
            </a:r>
            <a:endParaRPr lang="en-US" altLang="ja-JP" dirty="0" smtClean="0"/>
          </a:p>
          <a:p>
            <a:pPr marL="0" indent="0" defTabSz="922904">
              <a:defRPr/>
            </a:pPr>
            <a:r>
              <a:rPr lang="ja-JP" altLang="en-US" dirty="0" smtClean="0"/>
              <a:t>グラフの灰色の棒線は</a:t>
            </a:r>
            <a:r>
              <a:rPr lang="ja-JP" altLang="en-US" dirty="0"/>
              <a:t>、機関から何らかの形で認証を</a:t>
            </a:r>
            <a:r>
              <a:rPr lang="ja-JP" altLang="en-US" dirty="0" smtClean="0"/>
              <a:t>受けた利用者の</a:t>
            </a:r>
            <a:r>
              <a:rPr lang="ja-JP" altLang="en-US" dirty="0"/>
              <a:t>過去</a:t>
            </a:r>
            <a:r>
              <a:rPr lang="en-US" altLang="ja-JP" dirty="0" smtClean="0"/>
              <a:t>3</a:t>
            </a:r>
            <a:r>
              <a:rPr lang="ja-JP" altLang="en-US" dirty="0" smtClean="0"/>
              <a:t>カ月間</a:t>
            </a:r>
            <a:r>
              <a:rPr lang="ja-JP" altLang="en-US" dirty="0"/>
              <a:t>のユニークページビューの傾向とパターンを示しています</a:t>
            </a:r>
            <a:r>
              <a:rPr lang="ja-JP" altLang="en-US" dirty="0" smtClean="0"/>
              <a:t>。</a:t>
            </a:r>
            <a:endParaRPr lang="en-US" altLang="ja-JP" dirty="0" smtClean="0"/>
          </a:p>
          <a:p>
            <a:pPr marL="0" indent="0" defTabSz="922904">
              <a:defRPr/>
            </a:pPr>
            <a:r>
              <a:rPr lang="ja-JP" altLang="en-US" dirty="0" smtClean="0">
                <a:solidFill>
                  <a:srgbClr val="FF0000"/>
                </a:solidFill>
              </a:rPr>
              <a:t>青色の棒線は</a:t>
            </a:r>
            <a:r>
              <a:rPr lang="ja-JP" altLang="en-US" dirty="0"/>
              <a:t>機関の認証を受けず匿名で弊社</a:t>
            </a:r>
            <a:r>
              <a:rPr lang="ja-JP" altLang="en-US" dirty="0" smtClean="0"/>
              <a:t>のプラットフォームを</a:t>
            </a:r>
            <a:r>
              <a:rPr lang="ja-JP" altLang="en-US" dirty="0"/>
              <a:t>訪問したユーザの過去</a:t>
            </a:r>
            <a:r>
              <a:rPr lang="en-US" altLang="ja-JP" dirty="0" smtClean="0"/>
              <a:t>3</a:t>
            </a:r>
            <a:r>
              <a:rPr lang="ja-JP" altLang="en-US" dirty="0" smtClean="0"/>
              <a:t>カ月間</a:t>
            </a:r>
            <a:r>
              <a:rPr lang="ja-JP" altLang="en-US" dirty="0"/>
              <a:t>のユニークページビューを示しています。</a:t>
            </a:r>
          </a:p>
          <a:p>
            <a:pPr marL="0" indent="0" defTabSz="922904">
              <a:defRPr/>
            </a:pPr>
            <a:endParaRPr lang="ja-JP" altLang="en-US" dirty="0"/>
          </a:p>
          <a:p>
            <a:pPr marL="0" indent="0" defTabSz="922904">
              <a:defRPr/>
            </a:pPr>
            <a:r>
              <a:rPr lang="ja-JP" altLang="en-US" dirty="0"/>
              <a:t>ここで注目すべき興味深い点は、人々があまり働かない中国の旧正月の時期にあたる</a:t>
            </a:r>
            <a:r>
              <a:rPr lang="en-US" altLang="ja-JP" dirty="0"/>
              <a:t>1</a:t>
            </a:r>
            <a:r>
              <a:rPr lang="ja-JP" altLang="en-US" dirty="0"/>
              <a:t>月下旬頃は毎年、季節的な落ち込みが見られるのですが、ここで青いグラフが急激に伸びているのがわかります</a:t>
            </a:r>
            <a:r>
              <a:rPr lang="ja-JP" altLang="en-US" dirty="0" smtClean="0"/>
              <a:t>。</a:t>
            </a:r>
            <a:endParaRPr lang="en-US" altLang="ja-JP" dirty="0" smtClean="0"/>
          </a:p>
          <a:p>
            <a:pPr marL="0" indent="0" defTabSz="922904">
              <a:defRPr/>
            </a:pPr>
            <a:r>
              <a:rPr lang="ja-JP" altLang="en-US" dirty="0" smtClean="0"/>
              <a:t>これ</a:t>
            </a:r>
            <a:r>
              <a:rPr lang="ja-JP" altLang="en-US" dirty="0"/>
              <a:t>はシュプリンガー・ネイチャーが</a:t>
            </a:r>
            <a:r>
              <a:rPr lang="en-US" altLang="ja-JP" dirty="0"/>
              <a:t>nature.com</a:t>
            </a:r>
            <a:r>
              <a:rPr lang="ja-JP" altLang="en-US" dirty="0"/>
              <a:t>で新型コロナウィルスに関するコンテンツをすべて無料で提供し始めたためであり、新型コロナウィルスの状況は中国の旧正月中とその後に本当に激化し始め、多くのユーザが匿名でサイトを訪れるようになりました</a:t>
            </a:r>
            <a:r>
              <a:rPr lang="ja-JP" altLang="en-US" dirty="0" smtClean="0"/>
              <a:t>。</a:t>
            </a:r>
            <a:endParaRPr lang="en-US" altLang="ja-JP" dirty="0" smtClean="0"/>
          </a:p>
          <a:p>
            <a:pPr marL="0" indent="0" defTabSz="922904">
              <a:defRPr/>
            </a:pPr>
            <a:r>
              <a:rPr lang="ja-JP" altLang="en-US" dirty="0" smtClean="0"/>
              <a:t>新型</a:t>
            </a:r>
            <a:r>
              <a:rPr lang="ja-JP" altLang="en-US" dirty="0"/>
              <a:t>コロナウィルス関連のコンテンツは無料でアクセスできるため認証が必要ないからです。アクセスの急増は新型コロナウィルスに関するコンテンツへのアクセスが増えたためです。</a:t>
            </a:r>
          </a:p>
          <a:p>
            <a:pPr marL="0" indent="0" defTabSz="922904">
              <a:defRPr/>
            </a:pPr>
            <a:endParaRPr lang="ja-JP" altLang="en-US" dirty="0"/>
          </a:p>
          <a:p>
            <a:pPr marL="0" indent="0" defTabSz="922904">
              <a:defRPr/>
            </a:pPr>
            <a:r>
              <a:rPr lang="ja-JP" altLang="en-US" dirty="0"/>
              <a:t>新型コロナウィルスに関するコンテンツへの最初の関心が過ぎ去ったあとも引き続き観察を続けました。状況がいくらか正常化し始め、人々が仕事に戻り始めたことがわかります</a:t>
            </a:r>
            <a:r>
              <a:rPr lang="ja-JP" altLang="en-US" dirty="0" smtClean="0"/>
              <a:t>。</a:t>
            </a:r>
            <a:endParaRPr lang="en-US" altLang="ja-JP" dirty="0" smtClean="0"/>
          </a:p>
          <a:p>
            <a:pPr marL="0" indent="0" defTabSz="922904">
              <a:defRPr/>
            </a:pPr>
            <a:r>
              <a:rPr lang="ja-JP" altLang="en-US" dirty="0" smtClean="0"/>
              <a:t>機関</a:t>
            </a:r>
            <a:r>
              <a:rPr lang="ja-JP" altLang="en-US" dirty="0"/>
              <a:t>認証を受けたアクセスを示す灰色のグラフが再び上昇し始めていますが、中国の旧正月前と同等のレベルには至っていません。匿名のページビューが高い状態が続いています</a:t>
            </a:r>
            <a:r>
              <a:rPr lang="ja-JP" altLang="en-US" dirty="0" smtClean="0"/>
              <a:t>。</a:t>
            </a:r>
            <a:endParaRPr lang="en-US" altLang="ja-JP" dirty="0" smtClean="0"/>
          </a:p>
          <a:p>
            <a:pPr marL="0" indent="0" defTabSz="922904">
              <a:defRPr/>
            </a:pPr>
            <a:r>
              <a:rPr lang="ja-JP" altLang="en-US" dirty="0" smtClean="0"/>
              <a:t>この</a:t>
            </a:r>
            <a:r>
              <a:rPr lang="ja-JP" altLang="en-US" dirty="0"/>
              <a:t>匿名のページビューの一部は、コンテンツにアクセスしようと悪戦苦闘している在宅勤務中の研究者や学生や機関</a:t>
            </a:r>
            <a:r>
              <a:rPr lang="ja-JP" altLang="en-US" dirty="0" smtClean="0"/>
              <a:t>の利用者が</a:t>
            </a:r>
            <a:r>
              <a:rPr lang="ja-JP" altLang="en-US" dirty="0"/>
              <a:t>含まれています。</a:t>
            </a:r>
            <a:endParaRPr lang="en-US" altLang="ja-JP" dirty="0"/>
          </a:p>
          <a:p>
            <a:pPr marL="0" indent="0" defTabSz="922904">
              <a:defRPr/>
            </a:pPr>
            <a:endParaRPr lang="en-US" altLang="ja-JP" dirty="0"/>
          </a:p>
          <a:p>
            <a:pPr marL="0" indent="0" defTabSz="922904">
              <a:defRPr/>
            </a:pPr>
            <a:r>
              <a:rPr lang="ja-JP" altLang="en-US" dirty="0"/>
              <a:t>このパターンはどの国にも当てはまるわけではありません。ヨーロッパの多くの国では違うパターンとなります。興味深いことに、ドイツでは機関による使用が大幅に増加しました。ドイツはリモートアクセスの導入が非常に普及しています</a:t>
            </a:r>
            <a:r>
              <a:rPr lang="ja-JP" altLang="en-US" dirty="0" smtClean="0"/>
              <a:t>。</a:t>
            </a:r>
            <a:endParaRPr lang="en-US" altLang="ja-JP" dirty="0" smtClean="0"/>
          </a:p>
          <a:p>
            <a:pPr marL="0" indent="0" defTabSz="922904">
              <a:defRPr/>
            </a:pPr>
            <a:r>
              <a:rPr lang="ja-JP" altLang="en-US" dirty="0" smtClean="0"/>
              <a:t>多く</a:t>
            </a:r>
            <a:r>
              <a:rPr lang="ja-JP" altLang="en-US" dirty="0"/>
              <a:t>の研究者が家にいながら記事の評価や論文の執筆を行っていて</a:t>
            </a:r>
            <a:r>
              <a:rPr lang="ja-JP" altLang="en-US" dirty="0" smtClean="0"/>
              <a:t>、シュプリンガー・ネイチャーのプラットフォームにより</a:t>
            </a:r>
            <a:r>
              <a:rPr lang="ja-JP" altLang="en-US" dirty="0"/>
              <a:t>頻繁にアクセスしています。これは研究者が所属する機関が非常に広くリモートアクセスシステムを導入しているために可能となっています。</a:t>
            </a:r>
          </a:p>
          <a:p>
            <a:pPr marL="0" indent="0" defTabSz="922904">
              <a:defRPr/>
            </a:pPr>
            <a:endParaRPr lang="ja-JP" altLang="en-US" dirty="0"/>
          </a:p>
          <a:p>
            <a:pPr marL="0" indent="0" defTabSz="922904">
              <a:defRPr/>
            </a:pPr>
            <a:r>
              <a:rPr lang="ja-JP" altLang="en-US" dirty="0" smtClean="0"/>
              <a:t>いずれにせよ、</a:t>
            </a:r>
            <a:r>
              <a:rPr lang="ja-JP" altLang="en-US" dirty="0"/>
              <a:t>このグラフ</a:t>
            </a:r>
            <a:r>
              <a:rPr lang="ja-JP" altLang="en-US" dirty="0" smtClean="0"/>
              <a:t>から私たちが</a:t>
            </a:r>
            <a:r>
              <a:rPr lang="ja-JP" altLang="en-US" dirty="0"/>
              <a:t>現在認識していることや</a:t>
            </a:r>
            <a:r>
              <a:rPr lang="ja-JP" altLang="en-US" dirty="0" smtClean="0"/>
              <a:t>、プラットフォームに</a:t>
            </a:r>
            <a:r>
              <a:rPr lang="ja-JP" altLang="en-US" dirty="0"/>
              <a:t>おける研究者や学生の現在の行動に</a:t>
            </a:r>
            <a:r>
              <a:rPr lang="ja-JP" altLang="en-US" dirty="0" smtClean="0"/>
              <a:t>ついてお分かり</a:t>
            </a:r>
            <a:r>
              <a:rPr lang="ja-JP" altLang="en-US" dirty="0"/>
              <a:t>いただけるかと思います。</a:t>
            </a:r>
          </a:p>
          <a:p>
            <a:pPr marL="0" indent="0" defTabSz="922904">
              <a:defRPr/>
            </a:pPr>
            <a:endParaRPr lang="ja-JP" altLang="en-US" dirty="0"/>
          </a:p>
        </p:txBody>
      </p:sp>
      <p:sp>
        <p:nvSpPr>
          <p:cNvPr id="549" name="Google Shape;549;g7f959311ca_0_42: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8113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p30:notes"/>
          <p:cNvSpPr txBox="1">
            <a:spLocks noGrp="1"/>
          </p:cNvSpPr>
          <p:nvPr>
            <p:ph type="body" idx="1"/>
          </p:nvPr>
        </p:nvSpPr>
        <p:spPr>
          <a:xfrm>
            <a:off x="688817" y="4758889"/>
            <a:ext cx="5510530" cy="4508421"/>
          </a:xfrm>
          <a:prstGeom prst="rect">
            <a:avLst/>
          </a:prstGeom>
        </p:spPr>
        <p:txBody>
          <a:bodyPr spcFirstLastPara="1" wrap="square" lIns="92275" tIns="46125" rIns="92275" bIns="46125" anchor="t" anchorCtr="0">
            <a:noAutofit/>
          </a:bodyPr>
          <a:lstStyle/>
          <a:p>
            <a:pPr marL="0" indent="0" defTabSz="922904">
              <a:defRPr/>
            </a:pPr>
            <a:r>
              <a:rPr lang="ja-JP" altLang="en-US" dirty="0"/>
              <a:t>それでは、リモートアクセスのオプションと、研究者や学生が容易にリモートアクセスを行えるように導入済のものについて説明していきましょう。詳しい説明の前に概況について少しお話しします。</a:t>
            </a:r>
            <a:endParaRPr dirty="0"/>
          </a:p>
        </p:txBody>
      </p:sp>
      <p:sp>
        <p:nvSpPr>
          <p:cNvPr id="556" name="Google Shape;556;p30: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8792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7f959311ca_0_22: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まずシュプリンガー・</a:t>
            </a:r>
            <a:r>
              <a:rPr lang="ja-JP" altLang="en-US" dirty="0" smtClean="0"/>
              <a:t>ネイチャーで最も利用されているいくつ</a:t>
            </a:r>
            <a:r>
              <a:rPr lang="ja-JP" altLang="en-US" dirty="0"/>
              <a:t>か</a:t>
            </a:r>
            <a:r>
              <a:rPr lang="ja-JP" altLang="en-US" dirty="0" smtClean="0"/>
              <a:t>のプラットフォームにおけるリモートアクセス</a:t>
            </a:r>
            <a:r>
              <a:rPr lang="ja-JP" altLang="en-US" dirty="0"/>
              <a:t>のオプションについてお話しします</a:t>
            </a:r>
            <a:r>
              <a:rPr lang="ja-JP" altLang="en-US" dirty="0" smtClean="0"/>
              <a:t>。</a:t>
            </a:r>
            <a:endParaRPr lang="en-US" altLang="ja-JP" dirty="0" smtClean="0"/>
          </a:p>
          <a:p>
            <a:pPr marL="0" indent="0"/>
            <a:r>
              <a:rPr lang="ja-JP" altLang="en-US" dirty="0" smtClean="0"/>
              <a:t>例えば</a:t>
            </a:r>
            <a:r>
              <a:rPr lang="en-US" altLang="ja-JP" dirty="0"/>
              <a:t>Nature</a:t>
            </a:r>
            <a:r>
              <a:rPr lang="ja-JP" altLang="en-US" dirty="0"/>
              <a:t>や</a:t>
            </a:r>
            <a:r>
              <a:rPr lang="en-US" altLang="ja-JP" dirty="0"/>
              <a:t>SpringerLink</a:t>
            </a:r>
            <a:r>
              <a:rPr lang="ja-JP" altLang="en-US" dirty="0"/>
              <a:t>、それにデータベース製品の</a:t>
            </a:r>
            <a:r>
              <a:rPr lang="en-US" altLang="ja-JP" dirty="0" err="1" smtClean="0">
                <a:solidFill>
                  <a:srgbClr val="FF0000"/>
                </a:solidFill>
              </a:rPr>
              <a:t>SprinterMaterials</a:t>
            </a:r>
            <a:r>
              <a:rPr lang="ja-JP" altLang="en-US" dirty="0" err="1">
                <a:solidFill>
                  <a:srgbClr val="FF0000"/>
                </a:solidFill>
              </a:rPr>
              <a:t>、</a:t>
            </a:r>
            <a:r>
              <a:rPr lang="en-US" altLang="ja-JP" dirty="0" err="1" smtClean="0">
                <a:solidFill>
                  <a:srgbClr val="FF0000"/>
                </a:solidFill>
              </a:rPr>
              <a:t>AdisInsight</a:t>
            </a:r>
            <a:r>
              <a:rPr lang="ja-JP" altLang="en-US" dirty="0">
                <a:solidFill>
                  <a:srgbClr val="FF0000"/>
                </a:solidFill>
              </a:rPr>
              <a:t>、</a:t>
            </a:r>
            <a:r>
              <a:rPr lang="en-US" altLang="ja-JP" dirty="0">
                <a:solidFill>
                  <a:srgbClr val="FF0000"/>
                </a:solidFill>
              </a:rPr>
              <a:t>Nano</a:t>
            </a:r>
            <a:r>
              <a:rPr lang="ja-JP" altLang="en-US" dirty="0">
                <a:solidFill>
                  <a:srgbClr val="FF0000"/>
                </a:solidFill>
              </a:rPr>
              <a:t>、</a:t>
            </a:r>
            <a:r>
              <a:rPr lang="en-US" altLang="ja-JP" dirty="0">
                <a:solidFill>
                  <a:srgbClr val="FF0000"/>
                </a:solidFill>
              </a:rPr>
              <a:t>Scientific American</a:t>
            </a:r>
            <a:r>
              <a:rPr lang="ja-JP" altLang="en-US" dirty="0">
                <a:solidFill>
                  <a:srgbClr val="FF0000"/>
                </a:solidFill>
              </a:rPr>
              <a:t>などです</a:t>
            </a:r>
            <a:r>
              <a:rPr lang="ja-JP" altLang="en-US" dirty="0" smtClean="0">
                <a:solidFill>
                  <a:srgbClr val="FF0000"/>
                </a:solidFill>
              </a:rPr>
              <a:t>。ここ</a:t>
            </a:r>
            <a:r>
              <a:rPr lang="ja-JP" altLang="en-US" dirty="0">
                <a:solidFill>
                  <a:srgbClr val="FF0000"/>
                </a:solidFill>
              </a:rPr>
              <a:t>では弊社の学術コンテンツに対する</a:t>
            </a:r>
            <a:r>
              <a:rPr lang="ja-JP" altLang="en-US" dirty="0" smtClean="0">
                <a:solidFill>
                  <a:srgbClr val="FF0000"/>
                </a:solidFill>
              </a:rPr>
              <a:t>リモートアクセスについてお話します。</a:t>
            </a:r>
            <a:endParaRPr lang="en-US" altLang="ja-JP" strike="dblStrike" dirty="0" smtClean="0">
              <a:solidFill>
                <a:srgbClr val="FF0000"/>
              </a:solidFill>
            </a:endParaRPr>
          </a:p>
          <a:p>
            <a:pPr marL="0" indent="0"/>
            <a:r>
              <a:rPr lang="ja-JP" altLang="en-US" dirty="0" smtClean="0"/>
              <a:t>しかし</a:t>
            </a:r>
            <a:r>
              <a:rPr lang="ja-JP" altLang="en-US" dirty="0"/>
              <a:t>このような研究者向けの製品</a:t>
            </a:r>
            <a:r>
              <a:rPr lang="ja-JP" altLang="en-US" dirty="0" smtClean="0"/>
              <a:t>に重点</a:t>
            </a:r>
            <a:r>
              <a:rPr lang="ja-JP" altLang="en-US" dirty="0"/>
              <a:t>を置いています。いずれのオプション</a:t>
            </a:r>
            <a:r>
              <a:rPr lang="ja-JP" altLang="en-US" dirty="0" smtClean="0"/>
              <a:t>もそれぞれが単独で提供されているサービスで</a:t>
            </a:r>
            <a:r>
              <a:rPr lang="ja-JP" altLang="en-US" dirty="0"/>
              <a:t>はないため、</a:t>
            </a:r>
            <a:r>
              <a:rPr lang="en-US" altLang="ja-JP" dirty="0" smtClean="0"/>
              <a:t>IP</a:t>
            </a:r>
            <a:r>
              <a:rPr lang="ja-JP" altLang="en-US" dirty="0" smtClean="0"/>
              <a:t>アドレスや</a:t>
            </a:r>
            <a:r>
              <a:rPr lang="ja-JP" altLang="en-US" dirty="0"/>
              <a:t>すべてのリモートアクセス方式を同時に導入することも可能です</a:t>
            </a:r>
            <a:r>
              <a:rPr lang="ja-JP" altLang="en-US" dirty="0" smtClean="0"/>
              <a:t>。</a:t>
            </a:r>
            <a:endParaRPr lang="en-US" altLang="ja-JP" dirty="0" smtClean="0"/>
          </a:p>
          <a:p>
            <a:pPr marL="0" indent="0"/>
            <a:r>
              <a:rPr lang="ja-JP" altLang="en-US" dirty="0" smtClean="0"/>
              <a:t>しかし</a:t>
            </a:r>
            <a:r>
              <a:rPr lang="ja-JP" altLang="en-US" dirty="0"/>
              <a:t>すべての方式を導入したいと</a:t>
            </a:r>
            <a:r>
              <a:rPr lang="ja-JP" altLang="en-US" dirty="0" smtClean="0"/>
              <a:t>思わないお客様もいらっしゃると</a:t>
            </a:r>
            <a:r>
              <a:rPr lang="ja-JP" altLang="en-US" dirty="0"/>
              <a:t>思います</a:t>
            </a:r>
            <a:r>
              <a:rPr lang="ja-JP" altLang="en-US" dirty="0" smtClean="0"/>
              <a:t>。</a:t>
            </a:r>
            <a:endParaRPr lang="en-US" altLang="ja-JP" dirty="0" smtClean="0"/>
          </a:p>
          <a:p>
            <a:pPr marL="0" indent="0"/>
            <a:r>
              <a:rPr lang="ja-JP" altLang="en-US" dirty="0" smtClean="0"/>
              <a:t>リモートアクセスシステム</a:t>
            </a:r>
            <a:r>
              <a:rPr lang="ja-JP" altLang="en-US" dirty="0"/>
              <a:t>は無料で提供していますが、ユーザ側で設定や維持に費用がかかる可能性があり、オプションがありすぎるとかえって皆さんの機関</a:t>
            </a:r>
            <a:r>
              <a:rPr lang="ja-JP" altLang="en-US" dirty="0" smtClean="0"/>
              <a:t>の利用者</a:t>
            </a:r>
            <a:r>
              <a:rPr lang="ja-JP" altLang="en-US" dirty="0"/>
              <a:t>、研究者、学生に混乱を招く恐れもあります。</a:t>
            </a:r>
          </a:p>
          <a:p>
            <a:pPr marL="0" indent="0"/>
            <a:endParaRPr lang="ja-JP" altLang="en-US" dirty="0"/>
          </a:p>
          <a:p>
            <a:pPr marL="0" indent="0"/>
            <a:r>
              <a:rPr lang="ja-JP" altLang="en-US" dirty="0"/>
              <a:t>これらの認証方法はすべて私たちが提供して</a:t>
            </a:r>
            <a:r>
              <a:rPr lang="ja-JP" altLang="en-US" dirty="0" smtClean="0"/>
              <a:t>いる利用統計レポート</a:t>
            </a:r>
            <a:r>
              <a:rPr lang="en-US" altLang="ja-JP" dirty="0" smtClean="0"/>
              <a:t>(COUNTER)</a:t>
            </a:r>
            <a:r>
              <a:rPr lang="ja-JP" altLang="en-US" dirty="0" smtClean="0"/>
              <a:t>に反映されます</a:t>
            </a:r>
            <a:r>
              <a:rPr lang="ja-JP" altLang="en-US" dirty="0"/>
              <a:t>。</a:t>
            </a:r>
            <a:r>
              <a:rPr lang="ja-JP" altLang="en-US" dirty="0" smtClean="0"/>
              <a:t>つまり利用者が</a:t>
            </a:r>
            <a:r>
              <a:rPr lang="ja-JP" altLang="en-US" dirty="0"/>
              <a:t>どの方法で認証を行っても関係ないということです</a:t>
            </a:r>
            <a:r>
              <a:rPr lang="ja-JP" altLang="en-US" dirty="0" smtClean="0"/>
              <a:t>。利用者が</a:t>
            </a:r>
            <a:r>
              <a:rPr lang="ja-JP" altLang="en-US" dirty="0"/>
              <a:t>認証</a:t>
            </a:r>
            <a:r>
              <a:rPr lang="ja-JP" altLang="en-US" dirty="0" smtClean="0"/>
              <a:t>されれば、その利用者からのアクセスは</a:t>
            </a:r>
            <a:r>
              <a:rPr lang="en-US" altLang="ja-JP" dirty="0" smtClean="0"/>
              <a:t>COUNTER</a:t>
            </a:r>
            <a:r>
              <a:rPr lang="ja-JP" altLang="en-US" dirty="0" smtClean="0"/>
              <a:t>リポート</a:t>
            </a:r>
            <a:r>
              <a:rPr lang="ja-JP" altLang="en-US" dirty="0"/>
              <a:t>に記録されます。</a:t>
            </a:r>
          </a:p>
          <a:p>
            <a:pPr marL="0" indent="0"/>
            <a:endParaRPr lang="ja-JP" altLang="en-US" dirty="0"/>
          </a:p>
          <a:p>
            <a:pPr marL="0" indent="0"/>
            <a:r>
              <a:rPr lang="ja-JP" altLang="en-US" dirty="0" smtClean="0"/>
              <a:t>繰り返しになりますが、いずれ</a:t>
            </a:r>
            <a:r>
              <a:rPr lang="ja-JP" altLang="en-US" dirty="0"/>
              <a:t>の認証方法も無料で提供していますが、お客様側で設定や維持に費用がかかる場合があります。</a:t>
            </a:r>
          </a:p>
          <a:p>
            <a:pPr marL="0" indent="0"/>
            <a:endParaRPr lang="ja-JP" altLang="en-US" dirty="0"/>
          </a:p>
          <a:p>
            <a:pPr marL="0" indent="0"/>
            <a:r>
              <a:rPr lang="ja-JP" altLang="en-US" dirty="0"/>
              <a:t>同様のオプションを提供している出版社も数社あります。これはリモートアクセスのオプションを導入するときに検討すべき重要な点だと思います。皆さん</a:t>
            </a:r>
            <a:r>
              <a:rPr lang="ja-JP" altLang="en-US" dirty="0" smtClean="0"/>
              <a:t>は利用者</a:t>
            </a:r>
            <a:r>
              <a:rPr lang="ja-JP" altLang="en-US" dirty="0"/>
              <a:t>や研究者に対して異なる出版社のサイトで異なる方式を導入したいとは思わないでしょう</a:t>
            </a:r>
            <a:r>
              <a:rPr lang="ja-JP" altLang="en-US" dirty="0" smtClean="0"/>
              <a:t>。</a:t>
            </a:r>
            <a:endParaRPr lang="en-US" altLang="ja-JP" dirty="0" smtClean="0"/>
          </a:p>
          <a:p>
            <a:pPr marL="0" indent="0"/>
            <a:r>
              <a:rPr lang="ja-JP" altLang="en-US" dirty="0" smtClean="0"/>
              <a:t>お客</a:t>
            </a:r>
            <a:r>
              <a:rPr lang="ja-JP" altLang="en-US" dirty="0"/>
              <a:t>様が複数の出版社サイトのコンテンツを購読している場合</a:t>
            </a:r>
            <a:r>
              <a:rPr lang="ja-JP" altLang="en-US" dirty="0" smtClean="0"/>
              <a:t>、利用者</a:t>
            </a:r>
            <a:r>
              <a:rPr lang="ja-JP" altLang="en-US" dirty="0"/>
              <a:t>や研究者が異なる出版社サイト間を行き来するのに、異なる手順や工程を踏まなければならないからです。すでにこれらのオプションを</a:t>
            </a:r>
            <a:r>
              <a:rPr lang="en-US" altLang="ja-JP" dirty="0"/>
              <a:t>1</a:t>
            </a:r>
            <a:r>
              <a:rPr lang="ja-JP" altLang="en-US" dirty="0"/>
              <a:t>つ以上導入していらっしゃる方もいるかもしれません。</a:t>
            </a:r>
          </a:p>
        </p:txBody>
      </p:sp>
      <p:sp>
        <p:nvSpPr>
          <p:cNvPr id="563" name="Google Shape;563;g7f959311ca_0_22: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171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7f959311ca_0_27: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a:t>さて、次へ進みましょう。リモート認証の</a:t>
            </a:r>
            <a:r>
              <a:rPr lang="en-US" altLang="ja-JP" dirty="0"/>
              <a:t>6</a:t>
            </a:r>
            <a:r>
              <a:rPr lang="ja-JP" altLang="en-US" dirty="0"/>
              <a:t>つのオプションについてお話しします。</a:t>
            </a:r>
            <a:r>
              <a:rPr lang="ja-JP" altLang="en-US" dirty="0" smtClean="0"/>
              <a:t>ご参加いただいて</a:t>
            </a:r>
            <a:r>
              <a:rPr lang="ja-JP" altLang="en-US" dirty="0"/>
              <a:t>いる皆さんはリモートアクセスに</a:t>
            </a:r>
            <a:r>
              <a:rPr lang="ja-JP" altLang="en-US" dirty="0" smtClean="0"/>
              <a:t>ついて詳しいと思いますので、概要を手短</a:t>
            </a:r>
            <a:r>
              <a:rPr lang="ja-JP" altLang="en-US" dirty="0"/>
              <a:t>にお話ししたいと思います</a:t>
            </a:r>
            <a:r>
              <a:rPr lang="ja-JP" altLang="en-US" dirty="0" smtClean="0"/>
              <a:t>。</a:t>
            </a:r>
            <a:endParaRPr lang="ja-JP" altLang="en-US" dirty="0"/>
          </a:p>
          <a:p>
            <a:pPr marL="0" indent="0"/>
            <a:endParaRPr lang="en-US" altLang="ja-JP" dirty="0" smtClean="0"/>
          </a:p>
          <a:p>
            <a:pPr marL="0" indent="0"/>
            <a:r>
              <a:rPr lang="en-US" altLang="ja-JP" dirty="0" smtClean="0"/>
              <a:t>1</a:t>
            </a:r>
            <a:r>
              <a:rPr lang="ja-JP" altLang="en-US" dirty="0"/>
              <a:t>つ目のオプションは</a:t>
            </a:r>
            <a:r>
              <a:rPr lang="ja-JP" altLang="en-US" dirty="0" smtClean="0"/>
              <a:t>バーチャルプライベートネットワーク</a:t>
            </a:r>
            <a:r>
              <a:rPr lang="en-US" altLang="ja-JP" dirty="0" smtClean="0"/>
              <a:t>(VPN)</a:t>
            </a:r>
            <a:r>
              <a:rPr lang="ja-JP" altLang="en-US" dirty="0" smtClean="0"/>
              <a:t>や</a:t>
            </a:r>
            <a:r>
              <a:rPr lang="ja-JP" altLang="en-US" dirty="0"/>
              <a:t>セキュアプロキシサーバを介した</a:t>
            </a:r>
            <a:r>
              <a:rPr lang="en-US" altLang="ja-JP" dirty="0"/>
              <a:t>IP</a:t>
            </a:r>
            <a:r>
              <a:rPr lang="ja-JP" altLang="en-US" dirty="0"/>
              <a:t>認証です。この二つは異なるものですが、今回のプレゼンのために</a:t>
            </a:r>
            <a:r>
              <a:rPr lang="ja-JP" altLang="en-US" dirty="0" smtClean="0"/>
              <a:t>リモートアクセスにおける</a:t>
            </a:r>
            <a:r>
              <a:rPr lang="en-US" altLang="ja-JP" dirty="0" smtClean="0"/>
              <a:t>IP</a:t>
            </a:r>
            <a:r>
              <a:rPr lang="ja-JP" altLang="en-US" dirty="0" smtClean="0"/>
              <a:t>アドレス認証</a:t>
            </a:r>
            <a:r>
              <a:rPr lang="ja-JP" altLang="en-US" dirty="0"/>
              <a:t>方式として一つのグループにまとめました。</a:t>
            </a:r>
          </a:p>
          <a:p>
            <a:pPr marL="0" indent="0"/>
            <a:r>
              <a:rPr lang="en-US" altLang="ja-JP" dirty="0" smtClean="0"/>
              <a:t>Shibboleth</a:t>
            </a:r>
            <a:r>
              <a:rPr lang="ja-JP" altLang="en-US" dirty="0"/>
              <a:t>や</a:t>
            </a:r>
            <a:r>
              <a:rPr lang="en-US" altLang="ja-JP" dirty="0"/>
              <a:t>OpenAthens</a:t>
            </a:r>
            <a:r>
              <a:rPr lang="ja-JP" altLang="en-US" dirty="0"/>
              <a:t>としてご存じかもしれませんが、フェデレーテッドアクセスやこの分野の用語について少しわかりやすく解説していきます</a:t>
            </a:r>
          </a:p>
          <a:p>
            <a:pPr marL="0" indent="0"/>
            <a:r>
              <a:rPr lang="ja-JP" altLang="en-US" dirty="0" smtClean="0"/>
              <a:t>リファラーアクセス</a:t>
            </a:r>
            <a:r>
              <a:rPr lang="ja-JP" altLang="en-US" dirty="0"/>
              <a:t>。</a:t>
            </a:r>
          </a:p>
          <a:p>
            <a:pPr marL="0" indent="0"/>
            <a:r>
              <a:rPr lang="ja-JP" altLang="en-US" dirty="0" smtClean="0"/>
              <a:t>アソシエイトユーザーは</a:t>
            </a:r>
            <a:r>
              <a:rPr lang="ja-JP" altLang="en-US" dirty="0"/>
              <a:t>、</a:t>
            </a:r>
            <a:r>
              <a:rPr lang="en-US" altLang="ja-JP" dirty="0" err="1"/>
              <a:t>SpringerLink</a:t>
            </a:r>
            <a:r>
              <a:rPr lang="ja-JP" altLang="en-US" dirty="0" smtClean="0"/>
              <a:t>とデータベース</a:t>
            </a:r>
            <a:r>
              <a:rPr lang="ja-JP" altLang="en-US" dirty="0"/>
              <a:t>製品のみ利用可能です。</a:t>
            </a:r>
          </a:p>
          <a:p>
            <a:pPr marL="0" indent="0"/>
            <a:r>
              <a:rPr lang="ja-JP" altLang="en-US" dirty="0" smtClean="0"/>
              <a:t>トークン</a:t>
            </a:r>
            <a:r>
              <a:rPr lang="en-US" altLang="ja-JP" dirty="0"/>
              <a:t>URL</a:t>
            </a:r>
            <a:r>
              <a:rPr lang="ja-JP" altLang="en-US" dirty="0"/>
              <a:t>アクセスと呼ばれるもの</a:t>
            </a:r>
            <a:r>
              <a:rPr lang="ja-JP" altLang="en-US" dirty="0" smtClean="0"/>
              <a:t>は</a:t>
            </a:r>
            <a:r>
              <a:rPr lang="en-US" altLang="ja-JP" dirty="0" smtClean="0"/>
              <a:t>nature.com</a:t>
            </a:r>
            <a:r>
              <a:rPr lang="ja-JP" altLang="en-US" dirty="0" smtClean="0"/>
              <a:t>と</a:t>
            </a:r>
            <a:r>
              <a:rPr lang="en-US" altLang="ja-JP" dirty="0"/>
              <a:t>Scientific American</a:t>
            </a:r>
            <a:r>
              <a:rPr lang="ja-JP" altLang="en-US" dirty="0"/>
              <a:t>のみ利用可能です。</a:t>
            </a:r>
          </a:p>
          <a:p>
            <a:pPr marL="0" indent="0"/>
            <a:r>
              <a:rPr lang="ja-JP" altLang="en-US" dirty="0" smtClean="0"/>
              <a:t>最後</a:t>
            </a:r>
            <a:r>
              <a:rPr lang="ja-JP" altLang="en-US" dirty="0"/>
              <a:t>はグーグル・スカラー</a:t>
            </a:r>
            <a:r>
              <a:rPr lang="en-US" altLang="ja-JP" dirty="0"/>
              <a:t>CASA</a:t>
            </a:r>
            <a:r>
              <a:rPr lang="ja-JP" altLang="en-US" dirty="0"/>
              <a:t>（</a:t>
            </a:r>
            <a:r>
              <a:rPr lang="en-US" altLang="ja-JP" dirty="0"/>
              <a:t>Campus Activated Subscriber Access</a:t>
            </a:r>
            <a:r>
              <a:rPr lang="ja-JP" altLang="en-US" dirty="0"/>
              <a:t>）と呼ばれるもので、これは</a:t>
            </a:r>
            <a:r>
              <a:rPr lang="en-US" altLang="ja-JP" dirty="0" err="1"/>
              <a:t>SpringerLink</a:t>
            </a:r>
            <a:r>
              <a:rPr lang="ja-JP" altLang="en-US" dirty="0" smtClean="0"/>
              <a:t>と</a:t>
            </a:r>
            <a:r>
              <a:rPr lang="en-US" altLang="ja-JP" dirty="0" smtClean="0"/>
              <a:t>nature.com</a:t>
            </a:r>
            <a:r>
              <a:rPr lang="ja-JP" altLang="en-US" dirty="0" smtClean="0"/>
              <a:t>で利用</a:t>
            </a:r>
            <a:r>
              <a:rPr lang="ja-JP" altLang="en-US" dirty="0"/>
              <a:t>可能です。</a:t>
            </a:r>
          </a:p>
          <a:p>
            <a:pPr marL="0" indent="0"/>
            <a:endParaRPr lang="ja-JP" altLang="en-US" dirty="0"/>
          </a:p>
          <a:p>
            <a:pPr marL="0" indent="0"/>
            <a:r>
              <a:rPr lang="ja-JP" altLang="en-US" dirty="0"/>
              <a:t>それでは、</a:t>
            </a:r>
            <a:r>
              <a:rPr lang="en-US" altLang="ja-JP" dirty="0"/>
              <a:t>VPN</a:t>
            </a:r>
            <a:r>
              <a:rPr lang="ja-JP" altLang="en-US" dirty="0" smtClean="0"/>
              <a:t>とプロキシサーバ</a:t>
            </a:r>
            <a:r>
              <a:rPr lang="ja-JP" altLang="en-US" dirty="0"/>
              <a:t>から見ていきましょう。</a:t>
            </a:r>
          </a:p>
        </p:txBody>
      </p:sp>
      <p:sp>
        <p:nvSpPr>
          <p:cNvPr id="569" name="Google Shape;569;g7f959311ca_0_27: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99320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g7f959311ca_0_53:notes"/>
          <p:cNvSpPr txBox="1">
            <a:spLocks noGrp="1"/>
          </p:cNvSpPr>
          <p:nvPr>
            <p:ph type="body" idx="1"/>
          </p:nvPr>
        </p:nvSpPr>
        <p:spPr>
          <a:xfrm>
            <a:off x="688816" y="4758889"/>
            <a:ext cx="5510601" cy="4508304"/>
          </a:xfrm>
          <a:prstGeom prst="rect">
            <a:avLst/>
          </a:prstGeom>
        </p:spPr>
        <p:txBody>
          <a:bodyPr spcFirstLastPara="1" wrap="square" lIns="92275" tIns="46125" rIns="92275" bIns="46125" anchor="t" anchorCtr="0">
            <a:noAutofit/>
          </a:bodyPr>
          <a:lstStyle/>
          <a:p>
            <a:pPr marL="0" indent="0"/>
            <a:r>
              <a:rPr lang="ja-JP" altLang="en-US" dirty="0" smtClean="0"/>
              <a:t>利用者が</a:t>
            </a:r>
            <a:r>
              <a:rPr lang="ja-JP" altLang="en-US" dirty="0"/>
              <a:t>学内にいるときの</a:t>
            </a:r>
            <a:r>
              <a:rPr lang="en-US" altLang="ja-JP" dirty="0" smtClean="0"/>
              <a:t>IP</a:t>
            </a:r>
            <a:r>
              <a:rPr lang="ja-JP" altLang="en-US" dirty="0" smtClean="0"/>
              <a:t>アドレス認証に</a:t>
            </a:r>
            <a:r>
              <a:rPr lang="ja-JP" altLang="en-US" dirty="0"/>
              <a:t>ついて先ほど少しお話ししましたが、本当に</a:t>
            </a:r>
            <a:r>
              <a:rPr lang="ja-JP" altLang="en-US" dirty="0" smtClean="0"/>
              <a:t>素晴らしいアクセス方法だ</a:t>
            </a:r>
            <a:r>
              <a:rPr lang="ja-JP" altLang="en-US" dirty="0"/>
              <a:t>と思います。お使いのデバイスはネットワークに接続されていますよね</a:t>
            </a:r>
            <a:r>
              <a:rPr lang="ja-JP" altLang="en-US" dirty="0" smtClean="0"/>
              <a:t>。</a:t>
            </a:r>
            <a:endParaRPr lang="en-US" altLang="ja-JP" dirty="0" smtClean="0"/>
          </a:p>
          <a:p>
            <a:pPr marL="0" indent="0"/>
            <a:r>
              <a:rPr lang="ja-JP" altLang="en-US" dirty="0" smtClean="0"/>
              <a:t>ある</a:t>
            </a:r>
            <a:r>
              <a:rPr lang="ja-JP" altLang="en-US" dirty="0"/>
              <a:t>コンテンツをディスカバリーサービス</a:t>
            </a:r>
            <a:r>
              <a:rPr lang="ja-JP" altLang="en-US" dirty="0" smtClean="0"/>
              <a:t>、あるいは図書館のディスカバリーサービス</a:t>
            </a:r>
            <a:r>
              <a:rPr lang="ja-JP" altLang="en-US" dirty="0"/>
              <a:t>やグーグル・スカラー</a:t>
            </a:r>
            <a:r>
              <a:rPr lang="ja-JP" altLang="en-US" dirty="0" smtClean="0"/>
              <a:t>などで</a:t>
            </a:r>
            <a:r>
              <a:rPr lang="ja-JP" altLang="en-US" dirty="0"/>
              <a:t>見つけるかもしれません</a:t>
            </a:r>
            <a:r>
              <a:rPr lang="ja-JP" altLang="en-US" dirty="0" smtClean="0"/>
              <a:t>。</a:t>
            </a:r>
            <a:r>
              <a:rPr lang="en-US" altLang="ja-JP" dirty="0" smtClean="0"/>
              <a:t>TOC</a:t>
            </a:r>
            <a:r>
              <a:rPr lang="ja-JP" altLang="en-US" dirty="0" smtClean="0"/>
              <a:t>アラートやソーシャルメディアでもコンテンツを見つけるかも</a:t>
            </a:r>
            <a:r>
              <a:rPr lang="ja-JP" altLang="en-US" dirty="0"/>
              <a:t>しれません</a:t>
            </a:r>
            <a:r>
              <a:rPr lang="ja-JP" altLang="en-US" dirty="0" smtClean="0"/>
              <a:t>。</a:t>
            </a:r>
            <a:endParaRPr lang="en-US" altLang="ja-JP" dirty="0" smtClean="0"/>
          </a:p>
          <a:p>
            <a:pPr marL="0" indent="0"/>
            <a:r>
              <a:rPr lang="ja-JP" altLang="en-US" dirty="0" smtClean="0"/>
              <a:t>その</a:t>
            </a:r>
            <a:r>
              <a:rPr lang="ja-JP" altLang="en-US" dirty="0"/>
              <a:t>コンテンツをクリックし</a:t>
            </a:r>
            <a:r>
              <a:rPr lang="ja-JP" altLang="en-US" dirty="0" smtClean="0"/>
              <a:t>アクセスする</a:t>
            </a:r>
            <a:r>
              <a:rPr lang="ja-JP" altLang="en-US" dirty="0"/>
              <a:t>と、バックグラウンドでは私たちが</a:t>
            </a:r>
            <a:r>
              <a:rPr lang="en-US" altLang="ja-JP" dirty="0" smtClean="0"/>
              <a:t>IP</a:t>
            </a:r>
            <a:r>
              <a:rPr lang="ja-JP" altLang="en-US" dirty="0" smtClean="0"/>
              <a:t>アドレスに</a:t>
            </a:r>
            <a:r>
              <a:rPr lang="ja-JP" altLang="en-US" dirty="0"/>
              <a:t>基づいて認証を行い、機関購読の権利を与えます。</a:t>
            </a:r>
          </a:p>
          <a:p>
            <a:pPr marL="0" indent="0"/>
            <a:endParaRPr lang="ja-JP" altLang="en-US" dirty="0"/>
          </a:p>
          <a:p>
            <a:pPr marL="0" indent="0"/>
            <a:r>
              <a:rPr lang="ja-JP" altLang="en-US" dirty="0" smtClean="0"/>
              <a:t>利用者は</a:t>
            </a:r>
            <a:r>
              <a:rPr lang="ja-JP" altLang="en-US" dirty="0"/>
              <a:t>何もする必要がありません。このように機能するのはとても素晴らしいことです。</a:t>
            </a:r>
          </a:p>
        </p:txBody>
      </p:sp>
      <p:sp>
        <p:nvSpPr>
          <p:cNvPr id="575" name="Google Shape;575;g7f959311ca_0_53:notes"/>
          <p:cNvSpPr>
            <a:spLocks noGrp="1" noRot="1" noChangeAspect="1"/>
          </p:cNvSpPr>
          <p:nvPr>
            <p:ph type="sldImg" idx="2"/>
          </p:nvPr>
        </p:nvSpPr>
        <p:spPr>
          <a:xfrm>
            <a:off x="439738" y="752475"/>
            <a:ext cx="6008687" cy="3756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269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Blank">
  <p:cSld name="Blank">
    <p:spTree>
      <p:nvGrpSpPr>
        <p:cNvPr id="1" name="Shape 15"/>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xmlns="">
        <p15:guide id="1" pos="996">
          <p15:clr>
            <a:srgbClr val="FBAE40"/>
          </p15:clr>
        </p15:guide>
        <p15:guide id="2" orient="horz" pos="388">
          <p15:clr>
            <a:srgbClr val="FBAE40"/>
          </p15:clr>
        </p15:guide>
        <p15:guide id="3" pos="313">
          <p15:clr>
            <a:srgbClr val="FBAE40"/>
          </p15:clr>
        </p15:guide>
        <p15:guide id="4" pos="5466">
          <p15:clr>
            <a:srgbClr val="FBAE40"/>
          </p15:clr>
        </p15:guide>
        <p15:guide id="5" orient="horz" pos="333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ack Page_3">
  <p:cSld name="Back Page_3">
    <p:bg>
      <p:bgPr>
        <a:solidFill>
          <a:schemeClr val="lt1"/>
        </a:solidFill>
        <a:effectLst/>
      </p:bgPr>
    </p:bg>
    <p:spTree>
      <p:nvGrpSpPr>
        <p:cNvPr id="1" name="Shape 38"/>
        <p:cNvGrpSpPr/>
        <p:nvPr/>
      </p:nvGrpSpPr>
      <p:grpSpPr>
        <a:xfrm>
          <a:off x="0" y="0"/>
          <a:ext cx="0" cy="0"/>
          <a:chOff x="0" y="0"/>
          <a:chExt cx="0" cy="0"/>
        </a:xfrm>
      </p:grpSpPr>
      <p:sp>
        <p:nvSpPr>
          <p:cNvPr id="39" name="Google Shape;39;p5"/>
          <p:cNvSpPr/>
          <p:nvPr/>
        </p:nvSpPr>
        <p:spPr>
          <a:xfrm>
            <a:off x="492369" y="2"/>
            <a:ext cx="8645117" cy="4960140"/>
          </a:xfrm>
          <a:custGeom>
            <a:avLst/>
            <a:gdLst/>
            <a:ahLst/>
            <a:cxnLst/>
            <a:rect l="l" t="t" r="r" b="b"/>
            <a:pathLst>
              <a:path w="9371400" h="5958126" extrusionOk="0">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5"/>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sp>
        <p:nvSpPr>
          <p:cNvPr id="40" name="Google Shape;40;p5"/>
          <p:cNvSpPr txBox="1">
            <a:spLocks noGrp="1"/>
          </p:cNvSpPr>
          <p:nvPr>
            <p:ph type="title"/>
          </p:nvPr>
        </p:nvSpPr>
        <p:spPr>
          <a:xfrm>
            <a:off x="762001" y="469636"/>
            <a:ext cx="7605300" cy="3087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lt1"/>
              </a:buClr>
              <a:buSzPts val="3200"/>
              <a:buFont typeface="Calibri"/>
              <a:buNone/>
              <a:defRPr sz="3200" b="1">
                <a:solidFill>
                  <a:schemeClr val="lt1"/>
                </a:solidFill>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
        <p:nvSpPr>
          <p:cNvPr id="41" name="Google Shape;41;p5"/>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a:solidFill>
                  <a:schemeClr val="dk1"/>
                </a:solidFill>
                <a:latin typeface="Calibri"/>
                <a:ea typeface="Calibri"/>
                <a:cs typeface="Calibri"/>
                <a:sym typeface="Calibri"/>
              </a:rPr>
              <a:t>‹#›</a:t>
            </a:fld>
            <a:endParaRPr sz="1100" dirty="0">
              <a:solidFill>
                <a:schemeClr val="dk1"/>
              </a:solidFill>
              <a:latin typeface="Calibri"/>
              <a:ea typeface="Calibri"/>
              <a:cs typeface="Calibri"/>
              <a:sym typeface="Calibri"/>
            </a:endParaRPr>
          </a:p>
        </p:txBody>
      </p:sp>
      <p:sp>
        <p:nvSpPr>
          <p:cNvPr id="42" name="Google Shape;42;p5"/>
          <p:cNvSpPr txBox="1">
            <a:spLocks noGrp="1"/>
          </p:cNvSpPr>
          <p:nvPr>
            <p:ph type="body" idx="1"/>
          </p:nvPr>
        </p:nvSpPr>
        <p:spPr>
          <a:xfrm>
            <a:off x="762000" y="1177396"/>
            <a:ext cx="4161600" cy="1631100"/>
          </a:xfrm>
          <a:prstGeom prst="rect">
            <a:avLst/>
          </a:prstGeom>
          <a:noFill/>
          <a:ln>
            <a:noFill/>
          </a:ln>
        </p:spPr>
        <p:txBody>
          <a:bodyPr spcFirstLastPara="1" wrap="square" lIns="0" tIns="0" rIns="0" bIns="0" anchor="t" anchorCtr="0">
            <a:noAutofit/>
          </a:bodyPr>
          <a:lstStyle>
            <a:lvl1pPr marL="457200" lvl="0" indent="-228600" algn="l">
              <a:lnSpc>
                <a:spcPct val="105000"/>
              </a:lnSpc>
              <a:spcBef>
                <a:spcPts val="0"/>
              </a:spcBef>
              <a:spcAft>
                <a:spcPts val="0"/>
              </a:spcAft>
              <a:buSzPts val="2000"/>
              <a:buNone/>
              <a:defRPr sz="2000" b="0">
                <a:solidFill>
                  <a:schemeClr val="lt1"/>
                </a:solidFill>
              </a:defRPr>
            </a:lvl1pPr>
            <a:lvl2pPr marL="914400" lvl="1" indent="-228600" algn="l">
              <a:spcBef>
                <a:spcPts val="1600"/>
              </a:spcBef>
              <a:spcAft>
                <a:spcPts val="0"/>
              </a:spcAft>
              <a:buSzPts val="1600"/>
              <a:buNone/>
              <a:defRPr>
                <a:solidFill>
                  <a:schemeClr val="lt1"/>
                </a:solidFill>
              </a:defRPr>
            </a:lvl2pPr>
            <a:lvl3pPr marL="1371600" lvl="2" indent="-330200" algn="l">
              <a:spcBef>
                <a:spcPts val="500"/>
              </a:spcBef>
              <a:spcAft>
                <a:spcPts val="0"/>
              </a:spcAft>
              <a:buClr>
                <a:schemeClr val="lt1"/>
              </a:buClr>
              <a:buSzPts val="1600"/>
              <a:buChar char="•"/>
              <a:defRPr>
                <a:solidFill>
                  <a:schemeClr val="lt1"/>
                </a:solidFill>
              </a:defRPr>
            </a:lvl3pPr>
            <a:lvl4pPr marL="1828800" lvl="3" indent="-330200" algn="l">
              <a:spcBef>
                <a:spcPts val="500"/>
              </a:spcBef>
              <a:spcAft>
                <a:spcPts val="0"/>
              </a:spcAft>
              <a:buClr>
                <a:schemeClr val="lt1"/>
              </a:buClr>
              <a:buSzPts val="1600"/>
              <a:buChar char="•"/>
              <a:defRPr>
                <a:solidFill>
                  <a:schemeClr val="lt1"/>
                </a:solidFill>
              </a:defRPr>
            </a:lvl4pPr>
            <a:lvl5pPr marL="2286000" lvl="4" indent="-330200" algn="l">
              <a:spcBef>
                <a:spcPts val="500"/>
              </a:spcBef>
              <a:spcAft>
                <a:spcPts val="0"/>
              </a:spcAft>
              <a:buClr>
                <a:schemeClr val="lt1"/>
              </a:buClr>
              <a:buSzPts val="1600"/>
              <a:buChar char="─"/>
              <a:defRPr>
                <a:solidFill>
                  <a:schemeClr val="lt1"/>
                </a:solidFill>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43" name="Google Shape;43;p5"/>
          <p:cNvSpPr/>
          <p:nvPr/>
        </p:nvSpPr>
        <p:spPr>
          <a:xfrm>
            <a:off x="5399203" y="4697950"/>
            <a:ext cx="3487800" cy="1017000"/>
          </a:xfrm>
          <a:prstGeom prst="rect">
            <a:avLst/>
          </a:prstGeom>
          <a:solidFill>
            <a:schemeClr val="lt1"/>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cxnSp>
        <p:nvCxnSpPr>
          <p:cNvPr id="44" name="Google Shape;44;p5"/>
          <p:cNvCxnSpPr/>
          <p:nvPr/>
        </p:nvCxnSpPr>
        <p:spPr>
          <a:xfrm>
            <a:off x="5582280" y="1413167"/>
            <a:ext cx="3104100" cy="0"/>
          </a:xfrm>
          <a:prstGeom prst="straightConnector1">
            <a:avLst/>
          </a:prstGeom>
          <a:noFill/>
          <a:ln w="9525" cap="flat" cmpd="sng">
            <a:solidFill>
              <a:srgbClr val="FFFFFF"/>
            </a:solidFill>
            <a:prstDash val="solid"/>
            <a:round/>
            <a:headEnd type="none" w="sm" len="sm"/>
            <a:tailEnd type="none" w="sm" len="sm"/>
          </a:ln>
        </p:spPr>
      </p:cxnSp>
      <p:sp>
        <p:nvSpPr>
          <p:cNvPr id="45" name="Google Shape;45;p5"/>
          <p:cNvSpPr txBox="1"/>
          <p:nvPr/>
        </p:nvSpPr>
        <p:spPr>
          <a:xfrm>
            <a:off x="5582280" y="1215181"/>
            <a:ext cx="1586100" cy="1539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100" dirty="0">
                <a:solidFill>
                  <a:srgbClr val="FFFFFF"/>
                </a:solidFill>
                <a:latin typeface="Calibri"/>
                <a:ea typeface="Calibri"/>
                <a:cs typeface="Calibri"/>
                <a:sym typeface="Calibri"/>
              </a:rPr>
              <a:t>The story behind the image</a:t>
            </a:r>
            <a:endParaRPr sz="1300" dirty="0"/>
          </a:p>
        </p:txBody>
      </p:sp>
      <p:pic>
        <p:nvPicPr>
          <p:cNvPr id="46" name="Google Shape;46;p5"/>
          <p:cNvPicPr preferRelativeResize="0"/>
          <p:nvPr/>
        </p:nvPicPr>
        <p:blipFill rotWithShape="1">
          <a:blip r:embed="rId2">
            <a:alphaModFix/>
          </a:blip>
          <a:srcRect/>
          <a:stretch/>
        </p:blipFill>
        <p:spPr>
          <a:xfrm>
            <a:off x="5751214" y="5031375"/>
            <a:ext cx="2641717" cy="255000"/>
          </a:xfrm>
          <a:prstGeom prst="rect">
            <a:avLst/>
          </a:prstGeom>
          <a:noFill/>
          <a:ln>
            <a:noFill/>
          </a:ln>
        </p:spPr>
      </p:pic>
      <p:pic>
        <p:nvPicPr>
          <p:cNvPr id="47" name="Google Shape;47;p5"/>
          <p:cNvPicPr preferRelativeResize="0"/>
          <p:nvPr/>
        </p:nvPicPr>
        <p:blipFill rotWithShape="1">
          <a:blip r:embed="rId3">
            <a:alphaModFix/>
          </a:blip>
          <a:srcRect l="1104" r="1114"/>
          <a:stretch/>
        </p:blipFill>
        <p:spPr>
          <a:xfrm flipH="1">
            <a:off x="5577765" y="1499521"/>
            <a:ext cx="1088138" cy="740600"/>
          </a:xfrm>
          <a:prstGeom prst="rect">
            <a:avLst/>
          </a:prstGeom>
          <a:noFill/>
          <a:ln>
            <a:noFill/>
          </a:ln>
        </p:spPr>
      </p:pic>
      <p:sp>
        <p:nvSpPr>
          <p:cNvPr id="48" name="Google Shape;48;p5"/>
          <p:cNvSpPr txBox="1"/>
          <p:nvPr/>
        </p:nvSpPr>
        <p:spPr>
          <a:xfrm>
            <a:off x="6684438" y="1435340"/>
            <a:ext cx="2043300" cy="1278600"/>
          </a:xfrm>
          <a:prstGeom prst="rect">
            <a:avLst/>
          </a:prstGeom>
          <a:noFill/>
          <a:ln>
            <a:noFill/>
          </a:ln>
        </p:spPr>
        <p:txBody>
          <a:bodyPr spcFirstLastPara="1" wrap="square" lIns="64300" tIns="32150" rIns="32150" bIns="32150" anchor="t" anchorCtr="0">
            <a:noAutofit/>
          </a:bodyPr>
          <a:lstStyle/>
          <a:p>
            <a:pPr marL="0" marR="0" lvl="0" indent="0" algn="l" rtl="0">
              <a:lnSpc>
                <a:spcPct val="100000"/>
              </a:lnSpc>
              <a:spcBef>
                <a:spcPts val="0"/>
              </a:spcBef>
              <a:spcAft>
                <a:spcPts val="0"/>
              </a:spcAft>
              <a:buClr>
                <a:schemeClr val="dk1"/>
              </a:buClr>
              <a:buSzPts val="900"/>
              <a:buFont typeface="Arial"/>
              <a:buNone/>
            </a:pPr>
            <a:r>
              <a:rPr lang="en-US" sz="900" b="1" dirty="0">
                <a:solidFill>
                  <a:schemeClr val="lt1"/>
                </a:solidFill>
                <a:latin typeface="Calibri"/>
                <a:ea typeface="Calibri"/>
                <a:cs typeface="Calibri"/>
                <a:sym typeface="Calibri"/>
              </a:rPr>
              <a:t>Following the progress of Dolly’s clones</a:t>
            </a:r>
            <a:endParaRPr sz="1300" dirty="0"/>
          </a:p>
          <a:p>
            <a:pPr marL="0" marR="0" lvl="0" indent="0" algn="l" rtl="0">
              <a:lnSpc>
                <a:spcPct val="100000"/>
              </a:lnSpc>
              <a:spcBef>
                <a:spcPts val="500"/>
              </a:spcBef>
              <a:spcAft>
                <a:spcPts val="0"/>
              </a:spcAft>
              <a:buClr>
                <a:schemeClr val="dk1"/>
              </a:buClr>
              <a:buSzPts val="700"/>
              <a:buFont typeface="Arial"/>
              <a:buNone/>
            </a:pPr>
            <a:r>
              <a:rPr lang="en-US" sz="700" b="0" dirty="0">
                <a:solidFill>
                  <a:schemeClr val="lt1"/>
                </a:solidFill>
                <a:latin typeface="Calibri"/>
                <a:ea typeface="Calibri"/>
                <a:cs typeface="Calibri"/>
                <a:sym typeface="Calibri"/>
              </a:rPr>
              <a:t>When Dolly, the cloned sheep, had to be put down halfway through her expected lifespan there was concern that the cloning process might create animals that aged prematurely. Twenty years on a team from the University of Nottingham have led a study on a small flock of Dolly clones that show that they are ageing no differently to naturally conceived sheep and were not suffering from any particular health problems when compared to a control group of non cloned animals.</a:t>
            </a:r>
            <a:endParaRPr sz="1300" dirty="0"/>
          </a:p>
        </p:txBody>
      </p:sp>
    </p:spTree>
  </p:cSld>
  <p:clrMapOvr>
    <a:masterClrMapping/>
  </p:clrMapOvr>
  <p:extLst>
    <p:ext uri="{DCECCB84-F9BA-43D5-87BE-67443E8EF086}">
      <p15:sldGuideLst xmlns:p15="http://schemas.microsoft.com/office/powerpoint/2012/main" xmlns="">
        <p15:guide id="1" pos="996">
          <p15:clr>
            <a:srgbClr val="FBAE40"/>
          </p15:clr>
        </p15:guide>
        <p15:guide id="2" pos="54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Divider_1">
  <p:cSld name="Section Divider_1">
    <p:bg>
      <p:bgPr>
        <a:solidFill>
          <a:schemeClr val="lt1"/>
        </a:solidFill>
        <a:effectLst/>
      </p:bgPr>
    </p:bg>
    <p:spTree>
      <p:nvGrpSpPr>
        <p:cNvPr id="1" name="Shape 196"/>
        <p:cNvGrpSpPr/>
        <p:nvPr/>
      </p:nvGrpSpPr>
      <p:grpSpPr>
        <a:xfrm>
          <a:off x="0" y="0"/>
          <a:ext cx="0" cy="0"/>
          <a:chOff x="0" y="0"/>
          <a:chExt cx="0" cy="0"/>
        </a:xfrm>
      </p:grpSpPr>
      <p:sp>
        <p:nvSpPr>
          <p:cNvPr id="197" name="Google Shape;197;p21"/>
          <p:cNvSpPr/>
          <p:nvPr/>
        </p:nvSpPr>
        <p:spPr>
          <a:xfrm>
            <a:off x="492369" y="2"/>
            <a:ext cx="8645117" cy="4960140"/>
          </a:xfrm>
          <a:custGeom>
            <a:avLst/>
            <a:gdLst/>
            <a:ahLst/>
            <a:cxnLst/>
            <a:rect l="l" t="t" r="r" b="b"/>
            <a:pathLst>
              <a:path w="9371400" h="5958126" extrusionOk="0">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sp>
        <p:nvSpPr>
          <p:cNvPr id="198" name="Google Shape;198;p21"/>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9600"/>
              <a:buNone/>
              <a:defRPr sz="9600" b="1">
                <a:solidFill>
                  <a:schemeClr val="lt1"/>
                </a:solidFill>
              </a:defRPr>
            </a:lvl1pPr>
            <a:lvl2pPr marL="914400" lvl="1" indent="-228600" algn="l">
              <a:spcBef>
                <a:spcPts val="0"/>
              </a:spcBef>
              <a:spcAft>
                <a:spcPts val="0"/>
              </a:spcAft>
              <a:buSzPts val="1600"/>
              <a:buNone/>
              <a:defRPr/>
            </a:lvl2pPr>
            <a:lvl3pPr marL="1371600" lvl="2" indent="-330200" algn="l">
              <a:spcBef>
                <a:spcPts val="500"/>
              </a:spcBef>
              <a:spcAft>
                <a:spcPts val="0"/>
              </a:spcAft>
              <a:buSzPts val="1600"/>
              <a:buChar char="•"/>
              <a:defRPr/>
            </a:lvl3pPr>
            <a:lvl4pPr marL="1828800" lvl="3" indent="-330200" algn="l">
              <a:spcBef>
                <a:spcPts val="500"/>
              </a:spcBef>
              <a:spcAft>
                <a:spcPts val="0"/>
              </a:spcAft>
              <a:buSzPts val="1600"/>
              <a:buChar char="•"/>
              <a:defRPr/>
            </a:lvl4pPr>
            <a:lvl5pPr marL="2286000" lvl="4" indent="-330200" algn="l">
              <a:spcBef>
                <a:spcPts val="500"/>
              </a:spcBef>
              <a:spcAft>
                <a:spcPts val="0"/>
              </a:spcAft>
              <a:buSzPts val="1600"/>
              <a:buChar char="─"/>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199" name="Google Shape;199;p21"/>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a:solidFill>
                  <a:schemeClr val="dk1"/>
                </a:solidFill>
                <a:latin typeface="Calibri"/>
                <a:ea typeface="Calibri"/>
                <a:cs typeface="Calibri"/>
                <a:sym typeface="Calibri"/>
              </a:rPr>
              <a:t>‹#›</a:t>
            </a:fld>
            <a:endParaRPr sz="1100" dirty="0">
              <a:solidFill>
                <a:schemeClr val="dk1"/>
              </a:solidFill>
              <a:latin typeface="Calibri"/>
              <a:ea typeface="Calibri"/>
              <a:cs typeface="Calibri"/>
              <a:sym typeface="Calibri"/>
            </a:endParaRPr>
          </a:p>
        </p:txBody>
      </p:sp>
      <p:sp>
        <p:nvSpPr>
          <p:cNvPr id="200" name="Google Shape;200;p21"/>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1"/>
              </a:buClr>
              <a:buSzPts val="2300"/>
              <a:buFont typeface="Calibri"/>
              <a:buNone/>
              <a:defRPr>
                <a:solidFill>
                  <a:schemeClr val="lt1"/>
                </a:solidFill>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Tree>
  </p:cSld>
  <p:clrMapOvr>
    <a:masterClrMapping/>
  </p:clrMapOvr>
  <p:extLst>
    <p:ext uri="{DCECCB84-F9BA-43D5-87BE-67443E8EF086}">
      <p15:sldGuideLst xmlns:p15="http://schemas.microsoft.com/office/powerpoint/2012/main" xmlns="">
        <p15:guide id="1" pos="99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Divider_2">
  <p:cSld name="Section Divider_2">
    <p:bg>
      <p:bgPr>
        <a:solidFill>
          <a:schemeClr val="lt1"/>
        </a:solidFill>
        <a:effectLst/>
      </p:bgPr>
    </p:bg>
    <p:spTree>
      <p:nvGrpSpPr>
        <p:cNvPr id="1" name="Shape 201"/>
        <p:cNvGrpSpPr/>
        <p:nvPr/>
      </p:nvGrpSpPr>
      <p:grpSpPr>
        <a:xfrm>
          <a:off x="0" y="0"/>
          <a:ext cx="0" cy="0"/>
          <a:chOff x="0" y="0"/>
          <a:chExt cx="0" cy="0"/>
        </a:xfrm>
      </p:grpSpPr>
      <p:sp>
        <p:nvSpPr>
          <p:cNvPr id="202" name="Google Shape;202;p22"/>
          <p:cNvSpPr/>
          <p:nvPr/>
        </p:nvSpPr>
        <p:spPr>
          <a:xfrm>
            <a:off x="492369" y="2"/>
            <a:ext cx="8645117" cy="4960140"/>
          </a:xfrm>
          <a:custGeom>
            <a:avLst/>
            <a:gdLst/>
            <a:ahLst/>
            <a:cxnLst/>
            <a:rect l="l" t="t" r="r" b="b"/>
            <a:pathLst>
              <a:path w="9371400" h="5958126" extrusionOk="0">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rgbClr val="F58220"/>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sp>
        <p:nvSpPr>
          <p:cNvPr id="203" name="Google Shape;203;p22"/>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9600"/>
              <a:buNone/>
              <a:defRPr sz="9600" b="1">
                <a:solidFill>
                  <a:schemeClr val="lt1"/>
                </a:solidFill>
              </a:defRPr>
            </a:lvl1pPr>
            <a:lvl2pPr marL="914400" lvl="1" indent="-228600" algn="l">
              <a:spcBef>
                <a:spcPts val="0"/>
              </a:spcBef>
              <a:spcAft>
                <a:spcPts val="0"/>
              </a:spcAft>
              <a:buSzPts val="1600"/>
              <a:buNone/>
              <a:defRPr/>
            </a:lvl2pPr>
            <a:lvl3pPr marL="1371600" lvl="2" indent="-330200" algn="l">
              <a:spcBef>
                <a:spcPts val="500"/>
              </a:spcBef>
              <a:spcAft>
                <a:spcPts val="0"/>
              </a:spcAft>
              <a:buSzPts val="1600"/>
              <a:buChar char="•"/>
              <a:defRPr/>
            </a:lvl3pPr>
            <a:lvl4pPr marL="1828800" lvl="3" indent="-330200" algn="l">
              <a:spcBef>
                <a:spcPts val="500"/>
              </a:spcBef>
              <a:spcAft>
                <a:spcPts val="0"/>
              </a:spcAft>
              <a:buSzPts val="1600"/>
              <a:buChar char="•"/>
              <a:defRPr/>
            </a:lvl4pPr>
            <a:lvl5pPr marL="2286000" lvl="4" indent="-330200" algn="l">
              <a:spcBef>
                <a:spcPts val="500"/>
              </a:spcBef>
              <a:spcAft>
                <a:spcPts val="0"/>
              </a:spcAft>
              <a:buSzPts val="1600"/>
              <a:buChar char="─"/>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204" name="Google Shape;204;p22"/>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a:solidFill>
                  <a:schemeClr val="dk1"/>
                </a:solidFill>
                <a:latin typeface="Calibri"/>
                <a:ea typeface="Calibri"/>
                <a:cs typeface="Calibri"/>
                <a:sym typeface="Calibri"/>
              </a:rPr>
              <a:t>‹#›</a:t>
            </a:fld>
            <a:endParaRPr sz="1100" dirty="0">
              <a:solidFill>
                <a:schemeClr val="dk1"/>
              </a:solidFill>
              <a:latin typeface="Calibri"/>
              <a:ea typeface="Calibri"/>
              <a:cs typeface="Calibri"/>
              <a:sym typeface="Calibri"/>
            </a:endParaRPr>
          </a:p>
        </p:txBody>
      </p:sp>
      <p:sp>
        <p:nvSpPr>
          <p:cNvPr id="205" name="Google Shape;205;p22"/>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1"/>
              </a:buClr>
              <a:buSzPts val="2300"/>
              <a:buFont typeface="Calibri"/>
              <a:buNone/>
              <a:defRPr>
                <a:solidFill>
                  <a:schemeClr val="lt1"/>
                </a:solidFill>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Tree>
  </p:cSld>
  <p:clrMapOvr>
    <a:masterClrMapping/>
  </p:clrMapOvr>
  <p:extLst>
    <p:ext uri="{DCECCB84-F9BA-43D5-87BE-67443E8EF086}">
      <p15:sldGuideLst xmlns:p15="http://schemas.microsoft.com/office/powerpoint/2012/main" xmlns="">
        <p15:guide id="1" pos="99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Divider_3">
  <p:cSld name="Section Divider_3">
    <p:bg>
      <p:bgPr>
        <a:solidFill>
          <a:schemeClr val="lt1"/>
        </a:solidFill>
        <a:effectLst/>
      </p:bgPr>
    </p:bg>
    <p:spTree>
      <p:nvGrpSpPr>
        <p:cNvPr id="1" name="Shape 206"/>
        <p:cNvGrpSpPr/>
        <p:nvPr/>
      </p:nvGrpSpPr>
      <p:grpSpPr>
        <a:xfrm>
          <a:off x="0" y="0"/>
          <a:ext cx="0" cy="0"/>
          <a:chOff x="0" y="0"/>
          <a:chExt cx="0" cy="0"/>
        </a:xfrm>
      </p:grpSpPr>
      <p:sp>
        <p:nvSpPr>
          <p:cNvPr id="207" name="Google Shape;207;p23"/>
          <p:cNvSpPr/>
          <p:nvPr/>
        </p:nvSpPr>
        <p:spPr>
          <a:xfrm>
            <a:off x="492369" y="2"/>
            <a:ext cx="8645117" cy="4960140"/>
          </a:xfrm>
          <a:custGeom>
            <a:avLst/>
            <a:gdLst/>
            <a:ahLst/>
            <a:cxnLst/>
            <a:rect l="l" t="t" r="r" b="b"/>
            <a:pathLst>
              <a:path w="9371400" h="5958126" extrusionOk="0">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rgbClr val="C4D82E"/>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sp>
        <p:nvSpPr>
          <p:cNvPr id="208" name="Google Shape;208;p23"/>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9600"/>
              <a:buNone/>
              <a:defRPr sz="9600" b="1">
                <a:solidFill>
                  <a:schemeClr val="lt1"/>
                </a:solidFill>
              </a:defRPr>
            </a:lvl1pPr>
            <a:lvl2pPr marL="914400" lvl="1" indent="-228600" algn="l">
              <a:spcBef>
                <a:spcPts val="0"/>
              </a:spcBef>
              <a:spcAft>
                <a:spcPts val="0"/>
              </a:spcAft>
              <a:buSzPts val="1600"/>
              <a:buNone/>
              <a:defRPr/>
            </a:lvl2pPr>
            <a:lvl3pPr marL="1371600" lvl="2" indent="-330200" algn="l">
              <a:spcBef>
                <a:spcPts val="500"/>
              </a:spcBef>
              <a:spcAft>
                <a:spcPts val="0"/>
              </a:spcAft>
              <a:buSzPts val="1600"/>
              <a:buChar char="•"/>
              <a:defRPr/>
            </a:lvl3pPr>
            <a:lvl4pPr marL="1828800" lvl="3" indent="-330200" algn="l">
              <a:spcBef>
                <a:spcPts val="500"/>
              </a:spcBef>
              <a:spcAft>
                <a:spcPts val="0"/>
              </a:spcAft>
              <a:buSzPts val="1600"/>
              <a:buChar char="•"/>
              <a:defRPr/>
            </a:lvl4pPr>
            <a:lvl5pPr marL="2286000" lvl="4" indent="-330200" algn="l">
              <a:spcBef>
                <a:spcPts val="500"/>
              </a:spcBef>
              <a:spcAft>
                <a:spcPts val="0"/>
              </a:spcAft>
              <a:buSzPts val="1600"/>
              <a:buChar char="─"/>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209" name="Google Shape;209;p23"/>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a:solidFill>
                  <a:schemeClr val="dk1"/>
                </a:solidFill>
                <a:latin typeface="Calibri"/>
                <a:ea typeface="Calibri"/>
                <a:cs typeface="Calibri"/>
                <a:sym typeface="Calibri"/>
              </a:rPr>
              <a:t>‹#›</a:t>
            </a:fld>
            <a:endParaRPr sz="1100" dirty="0">
              <a:solidFill>
                <a:schemeClr val="dk1"/>
              </a:solidFill>
              <a:latin typeface="Calibri"/>
              <a:ea typeface="Calibri"/>
              <a:cs typeface="Calibri"/>
              <a:sym typeface="Calibri"/>
            </a:endParaRPr>
          </a:p>
        </p:txBody>
      </p:sp>
      <p:sp>
        <p:nvSpPr>
          <p:cNvPr id="210" name="Google Shape;210;p23"/>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1"/>
              </a:buClr>
              <a:buSzPts val="2300"/>
              <a:buFont typeface="Calibri"/>
              <a:buNone/>
              <a:defRPr>
                <a:solidFill>
                  <a:schemeClr val="lt1"/>
                </a:solidFill>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Tree>
  </p:cSld>
  <p:clrMapOvr>
    <a:masterClrMapping/>
  </p:clrMapOvr>
  <p:extLst>
    <p:ext uri="{DCECCB84-F9BA-43D5-87BE-67443E8EF086}">
      <p15:sldGuideLst xmlns:p15="http://schemas.microsoft.com/office/powerpoint/2012/main" xmlns="">
        <p15:guide id="1" pos="99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Divider_4">
  <p:cSld name="Section Divider_4">
    <p:bg>
      <p:bgPr>
        <a:solidFill>
          <a:schemeClr val="lt1"/>
        </a:solidFill>
        <a:effectLst/>
      </p:bgPr>
    </p:bg>
    <p:spTree>
      <p:nvGrpSpPr>
        <p:cNvPr id="1" name="Shape 211"/>
        <p:cNvGrpSpPr/>
        <p:nvPr/>
      </p:nvGrpSpPr>
      <p:grpSpPr>
        <a:xfrm>
          <a:off x="0" y="0"/>
          <a:ext cx="0" cy="0"/>
          <a:chOff x="0" y="0"/>
          <a:chExt cx="0" cy="0"/>
        </a:xfrm>
      </p:grpSpPr>
      <p:sp>
        <p:nvSpPr>
          <p:cNvPr id="212" name="Google Shape;212;p24"/>
          <p:cNvSpPr/>
          <p:nvPr/>
        </p:nvSpPr>
        <p:spPr>
          <a:xfrm>
            <a:off x="492369" y="2"/>
            <a:ext cx="8645117" cy="4960140"/>
          </a:xfrm>
          <a:custGeom>
            <a:avLst/>
            <a:gdLst/>
            <a:ahLst/>
            <a:cxnLst/>
            <a:rect l="l" t="t" r="r" b="b"/>
            <a:pathLst>
              <a:path w="9371400" h="5958126" extrusionOk="0">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rgbClr val="937CB9"/>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sp>
        <p:nvSpPr>
          <p:cNvPr id="213" name="Google Shape;213;p24"/>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9600"/>
              <a:buNone/>
              <a:defRPr sz="9600" b="1">
                <a:solidFill>
                  <a:schemeClr val="lt1"/>
                </a:solidFill>
              </a:defRPr>
            </a:lvl1pPr>
            <a:lvl2pPr marL="914400" lvl="1" indent="-228600" algn="l">
              <a:spcBef>
                <a:spcPts val="0"/>
              </a:spcBef>
              <a:spcAft>
                <a:spcPts val="0"/>
              </a:spcAft>
              <a:buSzPts val="1600"/>
              <a:buNone/>
              <a:defRPr/>
            </a:lvl2pPr>
            <a:lvl3pPr marL="1371600" lvl="2" indent="-330200" algn="l">
              <a:spcBef>
                <a:spcPts val="500"/>
              </a:spcBef>
              <a:spcAft>
                <a:spcPts val="0"/>
              </a:spcAft>
              <a:buSzPts val="1600"/>
              <a:buChar char="•"/>
              <a:defRPr/>
            </a:lvl3pPr>
            <a:lvl4pPr marL="1828800" lvl="3" indent="-330200" algn="l">
              <a:spcBef>
                <a:spcPts val="500"/>
              </a:spcBef>
              <a:spcAft>
                <a:spcPts val="0"/>
              </a:spcAft>
              <a:buSzPts val="1600"/>
              <a:buChar char="•"/>
              <a:defRPr/>
            </a:lvl4pPr>
            <a:lvl5pPr marL="2286000" lvl="4" indent="-330200" algn="l">
              <a:spcBef>
                <a:spcPts val="500"/>
              </a:spcBef>
              <a:spcAft>
                <a:spcPts val="0"/>
              </a:spcAft>
              <a:buSzPts val="1600"/>
              <a:buChar char="─"/>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214" name="Google Shape;214;p24"/>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a:solidFill>
                  <a:schemeClr val="dk1"/>
                </a:solidFill>
                <a:latin typeface="Calibri"/>
                <a:ea typeface="Calibri"/>
                <a:cs typeface="Calibri"/>
                <a:sym typeface="Calibri"/>
              </a:rPr>
              <a:t>‹#›</a:t>
            </a:fld>
            <a:endParaRPr sz="1100" dirty="0">
              <a:solidFill>
                <a:schemeClr val="dk1"/>
              </a:solidFill>
              <a:latin typeface="Calibri"/>
              <a:ea typeface="Calibri"/>
              <a:cs typeface="Calibri"/>
              <a:sym typeface="Calibri"/>
            </a:endParaRPr>
          </a:p>
        </p:txBody>
      </p:sp>
      <p:sp>
        <p:nvSpPr>
          <p:cNvPr id="215" name="Google Shape;215;p24"/>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1"/>
              </a:buClr>
              <a:buSzPts val="2300"/>
              <a:buFont typeface="Calibri"/>
              <a:buNone/>
              <a:defRPr>
                <a:solidFill>
                  <a:schemeClr val="lt1"/>
                </a:solidFill>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Tree>
  </p:cSld>
  <p:clrMapOvr>
    <a:masterClrMapping/>
  </p:clrMapOvr>
  <p:extLst>
    <p:ext uri="{DCECCB84-F9BA-43D5-87BE-67443E8EF086}">
      <p15:sldGuideLst xmlns:p15="http://schemas.microsoft.com/office/powerpoint/2012/main" xmlns="">
        <p15:guide id="1" pos="99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231"/>
        <p:cNvGrpSpPr/>
        <p:nvPr/>
      </p:nvGrpSpPr>
      <p:grpSpPr>
        <a:xfrm>
          <a:off x="0" y="0"/>
          <a:ext cx="0" cy="0"/>
          <a:chOff x="0" y="0"/>
          <a:chExt cx="0" cy="0"/>
        </a:xfrm>
      </p:grpSpPr>
      <p:sp>
        <p:nvSpPr>
          <p:cNvPr id="232" name="Google Shape;232;p28"/>
          <p:cNvSpPr txBox="1">
            <a:spLocks noGrp="1"/>
          </p:cNvSpPr>
          <p:nvPr>
            <p:ph type="body" idx="1"/>
          </p:nvPr>
        </p:nvSpPr>
        <p:spPr>
          <a:xfrm>
            <a:off x="762000" y="1197240"/>
            <a:ext cx="7605300" cy="14109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SzPts val="1600"/>
              <a:buNone/>
              <a:defRPr/>
            </a:lvl1pPr>
            <a:lvl2pPr marL="914400" lvl="1" indent="-228600" algn="l">
              <a:spcBef>
                <a:spcPts val="500"/>
              </a:spcBef>
              <a:spcAft>
                <a:spcPts val="0"/>
              </a:spcAft>
              <a:buSzPts val="1600"/>
              <a:buNone/>
              <a:defRPr/>
            </a:lvl2pPr>
            <a:lvl3pPr marL="1371600" lvl="2" indent="-330200" algn="l">
              <a:spcBef>
                <a:spcPts val="500"/>
              </a:spcBef>
              <a:spcAft>
                <a:spcPts val="0"/>
              </a:spcAft>
              <a:buSzPts val="1600"/>
              <a:buChar char="•"/>
              <a:defRPr/>
            </a:lvl3pPr>
            <a:lvl4pPr marL="1828800" lvl="3" indent="-330200" algn="l">
              <a:spcBef>
                <a:spcPts val="500"/>
              </a:spcBef>
              <a:spcAft>
                <a:spcPts val="0"/>
              </a:spcAft>
              <a:buSzPts val="1600"/>
              <a:buChar char="•"/>
              <a:defRPr/>
            </a:lvl4pPr>
            <a:lvl5pPr marL="2286000" lvl="4" indent="-330200" algn="l">
              <a:spcBef>
                <a:spcPts val="500"/>
              </a:spcBef>
              <a:spcAft>
                <a:spcPts val="0"/>
              </a:spcAft>
              <a:buSzPts val="1600"/>
              <a:buChar char="─"/>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233" name="Google Shape;233;p28"/>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lvl1pPr lvl="0" algn="l">
              <a:spcBef>
                <a:spcPts val="0"/>
              </a:spcBef>
              <a:spcAft>
                <a:spcPts val="0"/>
              </a:spcAft>
              <a:buClr>
                <a:srgbClr val="486A7E"/>
              </a:buClr>
              <a:buSzPts val="1600"/>
              <a:buNone/>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49"/>
        <p:cNvGrpSpPr/>
        <p:nvPr/>
      </p:nvGrpSpPr>
      <p:grpSpPr>
        <a:xfrm>
          <a:off x="0" y="0"/>
          <a:ext cx="0" cy="0"/>
          <a:chOff x="0" y="0"/>
          <a:chExt cx="0" cy="0"/>
        </a:xfrm>
      </p:grpSpPr>
      <p:sp>
        <p:nvSpPr>
          <p:cNvPr id="250" name="Google Shape;250;p33"/>
          <p:cNvSpPr txBox="1">
            <a:spLocks noGrp="1"/>
          </p:cNvSpPr>
          <p:nvPr>
            <p:ph type="ctrTitle"/>
          </p:nvPr>
        </p:nvSpPr>
        <p:spPr>
          <a:xfrm>
            <a:off x="1143000" y="935302"/>
            <a:ext cx="6858000" cy="1989900"/>
          </a:xfrm>
          <a:prstGeom prst="rect">
            <a:avLst/>
          </a:prstGeom>
          <a:noFill/>
          <a:ln>
            <a:noFill/>
          </a:ln>
        </p:spPr>
        <p:txBody>
          <a:bodyPr spcFirstLastPara="1" wrap="square" lIns="81650" tIns="40825" rIns="81650" bIns="40825" anchor="b" anchorCtr="0">
            <a:noAutofit/>
          </a:bodyPr>
          <a:lstStyle>
            <a:lvl1pPr lvl="0" algn="ctr" rtl="0">
              <a:lnSpc>
                <a:spcPct val="90000"/>
              </a:lnSpc>
              <a:spcBef>
                <a:spcPts val="0"/>
              </a:spcBef>
              <a:spcAft>
                <a:spcPts val="0"/>
              </a:spcAft>
              <a:buClr>
                <a:schemeClr val="dk1"/>
              </a:buClr>
              <a:buSzPts val="5400"/>
              <a:buFont typeface="Calibri"/>
              <a:buNone/>
              <a:defRPr sz="5400"/>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a:endParaRPr/>
          </a:p>
        </p:txBody>
      </p:sp>
      <p:sp>
        <p:nvSpPr>
          <p:cNvPr id="251" name="Google Shape;251;p33"/>
          <p:cNvSpPr txBox="1">
            <a:spLocks noGrp="1"/>
          </p:cNvSpPr>
          <p:nvPr>
            <p:ph type="subTitle" idx="1"/>
          </p:nvPr>
        </p:nvSpPr>
        <p:spPr>
          <a:xfrm>
            <a:off x="1143000" y="3001698"/>
            <a:ext cx="6858000" cy="1379700"/>
          </a:xfrm>
          <a:prstGeom prst="rect">
            <a:avLst/>
          </a:prstGeom>
          <a:noFill/>
          <a:ln>
            <a:noFill/>
          </a:ln>
        </p:spPr>
        <p:txBody>
          <a:bodyPr spcFirstLastPara="1" wrap="square" lIns="81650" tIns="40825" rIns="81650" bIns="40825" anchor="t" anchorCtr="0">
            <a:noAutofit/>
          </a:bodyPr>
          <a:lstStyle>
            <a:lvl1pPr lvl="0" algn="ctr" rtl="0">
              <a:lnSpc>
                <a:spcPct val="90000"/>
              </a:lnSpc>
              <a:spcBef>
                <a:spcPts val="900"/>
              </a:spcBef>
              <a:spcAft>
                <a:spcPts val="0"/>
              </a:spcAft>
              <a:buClr>
                <a:schemeClr val="dk1"/>
              </a:buClr>
              <a:buSzPts val="2100"/>
              <a:buNone/>
              <a:defRPr sz="2100"/>
            </a:lvl1pPr>
            <a:lvl2pPr lvl="1" algn="ctr" rtl="0">
              <a:lnSpc>
                <a:spcPct val="90000"/>
              </a:lnSpc>
              <a:spcBef>
                <a:spcPts val="500"/>
              </a:spcBef>
              <a:spcAft>
                <a:spcPts val="0"/>
              </a:spcAft>
              <a:buClr>
                <a:schemeClr val="dk1"/>
              </a:buClr>
              <a:buSzPts val="1800"/>
              <a:buNone/>
              <a:defRPr sz="1800"/>
            </a:lvl2pPr>
            <a:lvl3pPr lvl="2" algn="ctr" rtl="0">
              <a:lnSpc>
                <a:spcPct val="90000"/>
              </a:lnSpc>
              <a:spcBef>
                <a:spcPts val="500"/>
              </a:spcBef>
              <a:spcAft>
                <a:spcPts val="0"/>
              </a:spcAft>
              <a:buClr>
                <a:schemeClr val="dk1"/>
              </a:buClr>
              <a:buSzPts val="1600"/>
              <a:buNone/>
              <a:defRPr sz="1600"/>
            </a:lvl3pPr>
            <a:lvl4pPr lvl="3" algn="ctr" rtl="0">
              <a:lnSpc>
                <a:spcPct val="90000"/>
              </a:lnSpc>
              <a:spcBef>
                <a:spcPts val="500"/>
              </a:spcBef>
              <a:spcAft>
                <a:spcPts val="0"/>
              </a:spcAft>
              <a:buClr>
                <a:schemeClr val="dk1"/>
              </a:buClr>
              <a:buSzPts val="1400"/>
              <a:buNone/>
              <a:defRPr sz="1400"/>
            </a:lvl4pPr>
            <a:lvl5pPr lvl="4" algn="ctr" rtl="0">
              <a:lnSpc>
                <a:spcPct val="90000"/>
              </a:lnSpc>
              <a:spcBef>
                <a:spcPts val="500"/>
              </a:spcBef>
              <a:spcAft>
                <a:spcPts val="0"/>
              </a:spcAft>
              <a:buClr>
                <a:schemeClr val="dk1"/>
              </a:buClr>
              <a:buSzPts val="1400"/>
              <a:buNone/>
              <a:defRPr sz="1400"/>
            </a:lvl5pPr>
            <a:lvl6pPr lvl="5" algn="ctr" rtl="0">
              <a:lnSpc>
                <a:spcPct val="90000"/>
              </a:lnSpc>
              <a:spcBef>
                <a:spcPts val="500"/>
              </a:spcBef>
              <a:spcAft>
                <a:spcPts val="0"/>
              </a:spcAft>
              <a:buClr>
                <a:schemeClr val="dk1"/>
              </a:buClr>
              <a:buSzPts val="1400"/>
              <a:buNone/>
              <a:defRPr sz="1400"/>
            </a:lvl6pPr>
            <a:lvl7pPr lvl="6" algn="ctr" rtl="0">
              <a:lnSpc>
                <a:spcPct val="90000"/>
              </a:lnSpc>
              <a:spcBef>
                <a:spcPts val="500"/>
              </a:spcBef>
              <a:spcAft>
                <a:spcPts val="0"/>
              </a:spcAft>
              <a:buClr>
                <a:schemeClr val="dk1"/>
              </a:buClr>
              <a:buSzPts val="1400"/>
              <a:buNone/>
              <a:defRPr sz="1400"/>
            </a:lvl7pPr>
            <a:lvl8pPr lvl="7" algn="ctr" rtl="0">
              <a:lnSpc>
                <a:spcPct val="90000"/>
              </a:lnSpc>
              <a:spcBef>
                <a:spcPts val="500"/>
              </a:spcBef>
              <a:spcAft>
                <a:spcPts val="0"/>
              </a:spcAft>
              <a:buClr>
                <a:schemeClr val="dk1"/>
              </a:buClr>
              <a:buSzPts val="1400"/>
              <a:buNone/>
              <a:defRPr sz="1400"/>
            </a:lvl8pPr>
            <a:lvl9pPr lvl="8" algn="ctr" rtl="0">
              <a:lnSpc>
                <a:spcPct val="90000"/>
              </a:lnSpc>
              <a:spcBef>
                <a:spcPts val="500"/>
              </a:spcBef>
              <a:spcAft>
                <a:spcPts val="500"/>
              </a:spcAft>
              <a:buClr>
                <a:schemeClr val="dk1"/>
              </a:buClr>
              <a:buSzPts val="1400"/>
              <a:buNone/>
              <a:defRPr sz="1400"/>
            </a:lvl9pPr>
          </a:lstStyle>
          <a:p>
            <a:endParaRPr/>
          </a:p>
        </p:txBody>
      </p:sp>
      <p:sp>
        <p:nvSpPr>
          <p:cNvPr id="252" name="Google Shape;252;p33"/>
          <p:cNvSpPr txBox="1">
            <a:spLocks noGrp="1"/>
          </p:cNvSpPr>
          <p:nvPr>
            <p:ph type="dt" idx="10"/>
          </p:nvPr>
        </p:nvSpPr>
        <p:spPr>
          <a:xfrm>
            <a:off x="628650" y="5296958"/>
            <a:ext cx="2057400" cy="304200"/>
          </a:xfrm>
          <a:prstGeom prst="rect">
            <a:avLst/>
          </a:prstGeom>
          <a:noFill/>
          <a:ln>
            <a:noFill/>
          </a:ln>
        </p:spPr>
        <p:txBody>
          <a:bodyPr spcFirstLastPara="1" wrap="square" lIns="81650" tIns="40825" rIns="81650" bIns="40825" anchor="ctr" anchorCtr="0">
            <a:noAutofit/>
          </a:bodyPr>
          <a:lstStyle>
            <a:lvl1pPr lvl="0" algn="l"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dirty="0"/>
          </a:p>
        </p:txBody>
      </p:sp>
      <p:sp>
        <p:nvSpPr>
          <p:cNvPr id="253" name="Google Shape;253;p33"/>
          <p:cNvSpPr txBox="1">
            <a:spLocks noGrp="1"/>
          </p:cNvSpPr>
          <p:nvPr>
            <p:ph type="ftr" idx="11"/>
          </p:nvPr>
        </p:nvSpPr>
        <p:spPr>
          <a:xfrm>
            <a:off x="3028950" y="5296958"/>
            <a:ext cx="3086100" cy="304200"/>
          </a:xfrm>
          <a:prstGeom prst="rect">
            <a:avLst/>
          </a:prstGeom>
          <a:noFill/>
          <a:ln>
            <a:noFill/>
          </a:ln>
        </p:spPr>
        <p:txBody>
          <a:bodyPr spcFirstLastPara="1" wrap="square" lIns="81650" tIns="40825" rIns="81650" bIns="40825" anchor="ctr" anchorCtr="0">
            <a:noAutofit/>
          </a:bodyPr>
          <a:lstStyle>
            <a:lvl1pPr lvl="0" algn="ctr"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dirty="0"/>
          </a:p>
        </p:txBody>
      </p:sp>
      <p:sp>
        <p:nvSpPr>
          <p:cNvPr id="254" name="Google Shape;254;p33"/>
          <p:cNvSpPr txBox="1">
            <a:spLocks noGrp="1"/>
          </p:cNvSpPr>
          <p:nvPr>
            <p:ph type="sldNum" idx="12"/>
          </p:nvPr>
        </p:nvSpPr>
        <p:spPr>
          <a:xfrm>
            <a:off x="6457950" y="5296958"/>
            <a:ext cx="2057400" cy="304200"/>
          </a:xfrm>
          <a:prstGeom prst="rect">
            <a:avLst/>
          </a:prstGeom>
          <a:noFill/>
          <a:ln>
            <a:noFill/>
          </a:ln>
        </p:spPr>
        <p:txBody>
          <a:bodyPr spcFirstLastPara="1" wrap="square" lIns="81650" tIns="40825" rIns="81650" bIns="40825" anchor="ctr" anchorCtr="0">
            <a:noAutofit/>
          </a:bodyPr>
          <a:lstStyle>
            <a:lvl1pPr marL="0" lvl="0" indent="0" algn="r" rtl="0">
              <a:spcBef>
                <a:spcPts val="0"/>
              </a:spcBef>
              <a:buNone/>
              <a:defRPr sz="1300"/>
            </a:lvl1pPr>
            <a:lvl2pPr marL="0" lvl="1" indent="0" algn="r" rtl="0">
              <a:spcBef>
                <a:spcPts val="0"/>
              </a:spcBef>
              <a:buNone/>
              <a:defRPr sz="1300"/>
            </a:lvl2pPr>
            <a:lvl3pPr marL="0" lvl="2" indent="0" algn="r" rtl="0">
              <a:spcBef>
                <a:spcPts val="0"/>
              </a:spcBef>
              <a:buNone/>
              <a:defRPr sz="1300"/>
            </a:lvl3pPr>
            <a:lvl4pPr marL="0" lvl="3" indent="0" algn="r" rtl="0">
              <a:spcBef>
                <a:spcPts val="0"/>
              </a:spcBef>
              <a:buNone/>
              <a:defRPr sz="1300"/>
            </a:lvl4pPr>
            <a:lvl5pPr marL="0" lvl="4" indent="0" algn="r" rtl="0">
              <a:spcBef>
                <a:spcPts val="0"/>
              </a:spcBef>
              <a:buNone/>
              <a:defRPr sz="1300"/>
            </a:lvl5pPr>
            <a:lvl6pPr marL="0" lvl="5" indent="0" algn="r" rtl="0">
              <a:spcBef>
                <a:spcPts val="0"/>
              </a:spcBef>
              <a:buNone/>
              <a:defRPr sz="1300"/>
            </a:lvl6pPr>
            <a:lvl7pPr marL="0" lvl="6" indent="0" algn="r" rtl="0">
              <a:spcBef>
                <a:spcPts val="0"/>
              </a:spcBef>
              <a:buNone/>
              <a:defRPr sz="1300"/>
            </a:lvl7pPr>
            <a:lvl8pPr marL="0" lvl="7" indent="0" algn="r" rtl="0">
              <a:spcBef>
                <a:spcPts val="0"/>
              </a:spcBef>
              <a:buNone/>
              <a:defRPr sz="1300"/>
            </a:lvl8pPr>
            <a:lvl9pPr marL="0" lvl="8" indent="0" algn="r" rtl="0">
              <a:spcBef>
                <a:spcPts val="0"/>
              </a:spcBef>
              <a:buNone/>
              <a:defRPr sz="1300"/>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495"/>
        <p:cNvGrpSpPr/>
        <p:nvPr/>
      </p:nvGrpSpPr>
      <p:grpSpPr>
        <a:xfrm>
          <a:off x="0" y="0"/>
          <a:ext cx="0" cy="0"/>
          <a:chOff x="0" y="0"/>
          <a:chExt cx="0" cy="0"/>
        </a:xfrm>
      </p:grpSpPr>
      <p:sp>
        <p:nvSpPr>
          <p:cNvPr id="496" name="Google Shape;496;p66"/>
          <p:cNvSpPr txBox="1">
            <a:spLocks noGrp="1"/>
          </p:cNvSpPr>
          <p:nvPr>
            <p:ph type="title"/>
          </p:nvPr>
        </p:nvSpPr>
        <p:spPr>
          <a:xfrm>
            <a:off x="311700" y="424139"/>
            <a:ext cx="8520600" cy="706800"/>
          </a:xfrm>
          <a:prstGeom prst="rect">
            <a:avLst/>
          </a:prstGeom>
        </p:spPr>
        <p:txBody>
          <a:bodyPr spcFirstLastPara="1" wrap="square" lIns="0" tIns="91425" rIns="91425" bIns="91425" anchor="t" anchorCtr="0">
            <a:noAutofit/>
          </a:bodyPr>
          <a:lstStyle>
            <a:lvl1pPr lvl="0" rtl="0">
              <a:spcBef>
                <a:spcPts val="0"/>
              </a:spcBef>
              <a:spcAft>
                <a:spcPts val="0"/>
              </a:spcAft>
              <a:buClr>
                <a:srgbClr val="486A7E"/>
              </a:buClr>
              <a:buSzPts val="2400"/>
              <a:buNone/>
              <a:defRPr sz="2400">
                <a:solidFill>
                  <a:srgbClr val="486A7E"/>
                </a:solidFill>
              </a:defRPr>
            </a:lvl1pPr>
            <a:lvl2pPr lvl="1" rtl="0">
              <a:spcBef>
                <a:spcPts val="0"/>
              </a:spcBef>
              <a:spcAft>
                <a:spcPts val="0"/>
              </a:spcAft>
              <a:buClr>
                <a:srgbClr val="E0514D"/>
              </a:buClr>
              <a:buSzPts val="1300"/>
              <a:buNone/>
              <a:defRPr>
                <a:solidFill>
                  <a:srgbClr val="E0514D"/>
                </a:solidFill>
              </a:defRPr>
            </a:lvl2pPr>
            <a:lvl3pPr lvl="2" rtl="0">
              <a:spcBef>
                <a:spcPts val="0"/>
              </a:spcBef>
              <a:spcAft>
                <a:spcPts val="0"/>
              </a:spcAft>
              <a:buClr>
                <a:srgbClr val="E0514D"/>
              </a:buClr>
              <a:buSzPts val="1300"/>
              <a:buNone/>
              <a:defRPr>
                <a:solidFill>
                  <a:srgbClr val="E0514D"/>
                </a:solidFill>
              </a:defRPr>
            </a:lvl3pPr>
            <a:lvl4pPr lvl="3" rtl="0">
              <a:spcBef>
                <a:spcPts val="0"/>
              </a:spcBef>
              <a:spcAft>
                <a:spcPts val="0"/>
              </a:spcAft>
              <a:buClr>
                <a:srgbClr val="E0514D"/>
              </a:buClr>
              <a:buSzPts val="1300"/>
              <a:buNone/>
              <a:defRPr>
                <a:solidFill>
                  <a:srgbClr val="E0514D"/>
                </a:solidFill>
              </a:defRPr>
            </a:lvl4pPr>
            <a:lvl5pPr lvl="4" rtl="0">
              <a:spcBef>
                <a:spcPts val="0"/>
              </a:spcBef>
              <a:spcAft>
                <a:spcPts val="0"/>
              </a:spcAft>
              <a:buClr>
                <a:srgbClr val="E0514D"/>
              </a:buClr>
              <a:buSzPts val="1300"/>
              <a:buNone/>
              <a:defRPr>
                <a:solidFill>
                  <a:srgbClr val="E0514D"/>
                </a:solidFill>
              </a:defRPr>
            </a:lvl5pPr>
            <a:lvl6pPr lvl="5" rtl="0">
              <a:spcBef>
                <a:spcPts val="0"/>
              </a:spcBef>
              <a:spcAft>
                <a:spcPts val="0"/>
              </a:spcAft>
              <a:buClr>
                <a:srgbClr val="E0514D"/>
              </a:buClr>
              <a:buSzPts val="1300"/>
              <a:buNone/>
              <a:defRPr>
                <a:solidFill>
                  <a:srgbClr val="E0514D"/>
                </a:solidFill>
              </a:defRPr>
            </a:lvl6pPr>
            <a:lvl7pPr lvl="6" rtl="0">
              <a:spcBef>
                <a:spcPts val="0"/>
              </a:spcBef>
              <a:spcAft>
                <a:spcPts val="0"/>
              </a:spcAft>
              <a:buClr>
                <a:srgbClr val="E0514D"/>
              </a:buClr>
              <a:buSzPts val="1300"/>
              <a:buNone/>
              <a:defRPr>
                <a:solidFill>
                  <a:srgbClr val="E0514D"/>
                </a:solidFill>
              </a:defRPr>
            </a:lvl7pPr>
            <a:lvl8pPr lvl="7" rtl="0">
              <a:spcBef>
                <a:spcPts val="0"/>
              </a:spcBef>
              <a:spcAft>
                <a:spcPts val="0"/>
              </a:spcAft>
              <a:buClr>
                <a:srgbClr val="E0514D"/>
              </a:buClr>
              <a:buSzPts val="1300"/>
              <a:buNone/>
              <a:defRPr>
                <a:solidFill>
                  <a:srgbClr val="E0514D"/>
                </a:solidFill>
              </a:defRPr>
            </a:lvl8pPr>
            <a:lvl9pPr lvl="8" rtl="0">
              <a:spcBef>
                <a:spcPts val="0"/>
              </a:spcBef>
              <a:spcAft>
                <a:spcPts val="0"/>
              </a:spcAft>
              <a:buClr>
                <a:srgbClr val="E0514D"/>
              </a:buClr>
              <a:buSzPts val="1300"/>
              <a:buNone/>
              <a:defRPr>
                <a:solidFill>
                  <a:srgbClr val="E0514D"/>
                </a:solidFill>
              </a:defRPr>
            </a:lvl9pPr>
          </a:lstStyle>
          <a:p>
            <a:endParaRPr/>
          </a:p>
        </p:txBody>
      </p:sp>
      <p:sp>
        <p:nvSpPr>
          <p:cNvPr id="497" name="Google Shape;497;p66"/>
          <p:cNvSpPr txBox="1">
            <a:spLocks noGrp="1"/>
          </p:cNvSpPr>
          <p:nvPr>
            <p:ph type="body" idx="1"/>
          </p:nvPr>
        </p:nvSpPr>
        <p:spPr>
          <a:xfrm>
            <a:off x="311700" y="1280528"/>
            <a:ext cx="8520600" cy="3795900"/>
          </a:xfrm>
          <a:prstGeom prst="rect">
            <a:avLst/>
          </a:prstGeom>
        </p:spPr>
        <p:txBody>
          <a:bodyPr spcFirstLastPara="1" wrap="square" lIns="0" tIns="0" rIns="0" bIns="0" anchor="t" anchorCtr="0">
            <a:noAutofit/>
          </a:bodyPr>
          <a:lstStyle>
            <a:lvl1pPr marL="457200" lvl="0" indent="-228600" rtl="0">
              <a:spcBef>
                <a:spcPts val="0"/>
              </a:spcBef>
              <a:spcAft>
                <a:spcPts val="0"/>
              </a:spcAft>
              <a:buSzPts val="1600"/>
              <a:buNone/>
              <a:defRPr/>
            </a:lvl1pPr>
            <a:lvl2pPr marL="914400" lvl="1" indent="-228600" rtl="0">
              <a:spcBef>
                <a:spcPts val="500"/>
              </a:spcBef>
              <a:spcAft>
                <a:spcPts val="0"/>
              </a:spcAft>
              <a:buSzPts val="1800"/>
              <a:buNone/>
              <a:defRPr sz="1800"/>
            </a:lvl2pPr>
            <a:lvl3pPr marL="1371600" lvl="2" indent="-342900" rtl="0">
              <a:spcBef>
                <a:spcPts val="500"/>
              </a:spcBef>
              <a:spcAft>
                <a:spcPts val="0"/>
              </a:spcAft>
              <a:buSzPts val="1800"/>
              <a:buChar char="•"/>
              <a:defRPr sz="1800"/>
            </a:lvl3pPr>
            <a:lvl4pPr marL="1828800" lvl="3" indent="-342900" rtl="0">
              <a:spcBef>
                <a:spcPts val="500"/>
              </a:spcBef>
              <a:spcAft>
                <a:spcPts val="0"/>
              </a:spcAft>
              <a:buSzPts val="1800"/>
              <a:buChar char="•"/>
              <a:defRPr sz="1800"/>
            </a:lvl4pPr>
            <a:lvl5pPr marL="2286000" lvl="4" indent="-342900" rtl="0">
              <a:spcBef>
                <a:spcPts val="500"/>
              </a:spcBef>
              <a:spcAft>
                <a:spcPts val="0"/>
              </a:spcAft>
              <a:buSzPts val="1800"/>
              <a:buChar char="─"/>
              <a:defRPr sz="1800"/>
            </a:lvl5pPr>
            <a:lvl6pPr marL="2743200" lvl="5" indent="-342900" rtl="0">
              <a:spcBef>
                <a:spcPts val="500"/>
              </a:spcBef>
              <a:spcAft>
                <a:spcPts val="0"/>
              </a:spcAft>
              <a:buSzPts val="1800"/>
              <a:buChar char="−"/>
              <a:defRPr sz="1800"/>
            </a:lvl6pPr>
            <a:lvl7pPr marL="3200400" lvl="6" indent="-228600" rtl="0">
              <a:spcBef>
                <a:spcPts val="500"/>
              </a:spcBef>
              <a:spcAft>
                <a:spcPts val="0"/>
              </a:spcAft>
              <a:buSzPts val="1800"/>
              <a:buNone/>
              <a:defRPr sz="1800"/>
            </a:lvl7pPr>
            <a:lvl8pPr marL="3657600" lvl="7" indent="-342900" rtl="0">
              <a:spcBef>
                <a:spcPts val="500"/>
              </a:spcBef>
              <a:spcAft>
                <a:spcPts val="0"/>
              </a:spcAft>
              <a:buSzPts val="1800"/>
              <a:buAutoNum type="arabicPeriod"/>
              <a:defRPr sz="1800"/>
            </a:lvl8pPr>
            <a:lvl9pPr marL="4114800" lvl="8" indent="-342900" rtl="0">
              <a:spcBef>
                <a:spcPts val="500"/>
              </a:spcBef>
              <a:spcAft>
                <a:spcPts val="500"/>
              </a:spcAft>
              <a:buSzPts val="1800"/>
              <a:buAutoNum type="alphaLcPeriod"/>
              <a:defRPr sz="1800"/>
            </a:lvl9pPr>
          </a:lstStyle>
          <a:p>
            <a:endParaRPr/>
          </a:p>
        </p:txBody>
      </p:sp>
      <p:sp>
        <p:nvSpPr>
          <p:cNvPr id="498" name="Google Shape;498;p66"/>
          <p:cNvSpPr txBox="1">
            <a:spLocks noGrp="1"/>
          </p:cNvSpPr>
          <p:nvPr>
            <p:ph type="sldNum" idx="12"/>
          </p:nvPr>
        </p:nvSpPr>
        <p:spPr>
          <a:xfrm>
            <a:off x="8472458" y="5181352"/>
            <a:ext cx="548700" cy="4374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3177275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486A7E"/>
              </a:buClr>
              <a:buSzPts val="2300"/>
              <a:buFont typeface="Calibri"/>
              <a:buNone/>
              <a:defRPr sz="2300" b="1" i="0" u="none" strike="noStrike" cap="none">
                <a:solidFill>
                  <a:srgbClr val="486A7E"/>
                </a:solidFill>
                <a:latin typeface="Calibri"/>
                <a:ea typeface="Calibri"/>
                <a:cs typeface="Calibri"/>
                <a:sym typeface="Calibri"/>
              </a:defRPr>
            </a:lvl1pPr>
            <a:lvl2pPr lvl="1">
              <a:spcBef>
                <a:spcPts val="0"/>
              </a:spcBef>
              <a:spcAft>
                <a:spcPts val="0"/>
              </a:spcAft>
              <a:buSzPts val="1300"/>
              <a:buNone/>
              <a:defRPr sz="1600"/>
            </a:lvl2pPr>
            <a:lvl3pPr lvl="2">
              <a:spcBef>
                <a:spcPts val="0"/>
              </a:spcBef>
              <a:spcAft>
                <a:spcPts val="0"/>
              </a:spcAft>
              <a:buSzPts val="1300"/>
              <a:buNone/>
              <a:defRPr sz="1600"/>
            </a:lvl3pPr>
            <a:lvl4pPr lvl="3">
              <a:spcBef>
                <a:spcPts val="0"/>
              </a:spcBef>
              <a:spcAft>
                <a:spcPts val="0"/>
              </a:spcAft>
              <a:buSzPts val="1300"/>
              <a:buNone/>
              <a:defRPr sz="1600"/>
            </a:lvl4pPr>
            <a:lvl5pPr lvl="4">
              <a:spcBef>
                <a:spcPts val="0"/>
              </a:spcBef>
              <a:spcAft>
                <a:spcPts val="0"/>
              </a:spcAft>
              <a:buSzPts val="1300"/>
              <a:buNone/>
              <a:defRPr sz="1600"/>
            </a:lvl5pPr>
            <a:lvl6pPr lvl="5">
              <a:spcBef>
                <a:spcPts val="0"/>
              </a:spcBef>
              <a:spcAft>
                <a:spcPts val="0"/>
              </a:spcAft>
              <a:buSzPts val="1300"/>
              <a:buNone/>
              <a:defRPr sz="1600"/>
            </a:lvl6pPr>
            <a:lvl7pPr lvl="6">
              <a:spcBef>
                <a:spcPts val="0"/>
              </a:spcBef>
              <a:spcAft>
                <a:spcPts val="0"/>
              </a:spcAft>
              <a:buSzPts val="1300"/>
              <a:buNone/>
              <a:defRPr sz="1600"/>
            </a:lvl7pPr>
            <a:lvl8pPr lvl="7">
              <a:spcBef>
                <a:spcPts val="0"/>
              </a:spcBef>
              <a:spcAft>
                <a:spcPts val="0"/>
              </a:spcAft>
              <a:buSzPts val="1300"/>
              <a:buNone/>
              <a:defRPr sz="1600"/>
            </a:lvl8pPr>
            <a:lvl9pPr lvl="8">
              <a:spcBef>
                <a:spcPts val="0"/>
              </a:spcBef>
              <a:spcAft>
                <a:spcPts val="0"/>
              </a:spcAft>
              <a:buSzPts val="1300"/>
              <a:buNone/>
              <a:defRPr sz="1600"/>
            </a:lvl9pPr>
          </a:lstStyle>
          <a:p>
            <a:endParaRPr/>
          </a:p>
        </p:txBody>
      </p:sp>
      <p:sp>
        <p:nvSpPr>
          <p:cNvPr id="11" name="Google Shape;11;p1"/>
          <p:cNvSpPr txBox="1">
            <a:spLocks noGrp="1"/>
          </p:cNvSpPr>
          <p:nvPr>
            <p:ph type="body" idx="1"/>
          </p:nvPr>
        </p:nvSpPr>
        <p:spPr>
          <a:xfrm>
            <a:off x="762000" y="1197240"/>
            <a:ext cx="7605300" cy="2603100"/>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1pPr>
            <a:lvl2pPr marL="914400" marR="0" lvl="1" indent="-228600" algn="l" rtl="0">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2pPr>
            <a:lvl3pPr marL="1371600" marR="0" lvl="2" indent="-330200" algn="l" rtl="0">
              <a:spcBef>
                <a:spcPts val="500"/>
              </a:spcBef>
              <a:spcAft>
                <a:spcPts val="0"/>
              </a:spcAft>
              <a:buClr>
                <a:srgbClr val="95AABA"/>
              </a:buClr>
              <a:buSzPts val="1600"/>
              <a:buFont typeface="Calibri"/>
              <a:buChar char="•"/>
              <a:defRPr sz="1600" b="0" i="0" u="none" strike="noStrike" cap="none">
                <a:solidFill>
                  <a:schemeClr val="dk1"/>
                </a:solidFill>
                <a:latin typeface="Calibri"/>
                <a:ea typeface="Calibri"/>
                <a:cs typeface="Calibri"/>
                <a:sym typeface="Calibri"/>
              </a:defRPr>
            </a:lvl3pPr>
            <a:lvl4pPr marL="1828800" marR="0" lvl="3" indent="-330200" algn="l" rtl="0">
              <a:spcBef>
                <a:spcPts val="500"/>
              </a:spcBef>
              <a:spcAft>
                <a:spcPts val="0"/>
              </a:spcAft>
              <a:buClr>
                <a:schemeClr val="dk2"/>
              </a:buClr>
              <a:buSzPts val="1600"/>
              <a:buFont typeface="Calibri"/>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500"/>
              </a:spcBef>
              <a:spcAft>
                <a:spcPts val="0"/>
              </a:spcAft>
              <a:buClr>
                <a:schemeClr val="dk2"/>
              </a:buClr>
              <a:buSzPts val="1600"/>
              <a:buFont typeface="Calibri"/>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500"/>
              </a:spcBef>
              <a:spcAft>
                <a:spcPts val="0"/>
              </a:spcAft>
              <a:buClr>
                <a:schemeClr val="dk2"/>
              </a:buClr>
              <a:buSzPts val="1600"/>
              <a:buFont typeface="Calibri"/>
              <a:buChar char="−"/>
              <a:defRPr sz="1600" b="0" i="0" u="none" strike="noStrike" cap="none">
                <a:solidFill>
                  <a:schemeClr val="dk1"/>
                </a:solidFill>
                <a:latin typeface="Calibri"/>
                <a:ea typeface="Calibri"/>
                <a:cs typeface="Calibri"/>
                <a:sym typeface="Calibri"/>
              </a:defRPr>
            </a:lvl6pPr>
            <a:lvl7pPr marL="3200400" marR="0" lvl="6" indent="-228600" algn="l" rtl="0">
              <a:spcBef>
                <a:spcPts val="50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7pPr>
            <a:lvl8pPr marL="3657600" marR="0" lvl="7" indent="-330200" algn="l" rtl="0">
              <a:spcBef>
                <a:spcPts val="500"/>
              </a:spcBef>
              <a:spcAft>
                <a:spcPts val="0"/>
              </a:spcAft>
              <a:buClr>
                <a:schemeClr val="dk1"/>
              </a:buClr>
              <a:buSzPts val="1600"/>
              <a:buFont typeface="Calibri"/>
              <a:buAutoNum type="arabicPeriod"/>
              <a:defRPr sz="1600" b="0" i="0" u="none" strike="noStrike" cap="none">
                <a:solidFill>
                  <a:schemeClr val="dk1"/>
                </a:solidFill>
                <a:latin typeface="Calibri"/>
                <a:ea typeface="Calibri"/>
                <a:cs typeface="Calibri"/>
                <a:sym typeface="Calibri"/>
              </a:defRPr>
            </a:lvl8pPr>
            <a:lvl9pPr marL="4114800" marR="0" lvl="8" indent="-330200" algn="l" rtl="0">
              <a:spcBef>
                <a:spcPts val="500"/>
              </a:spcBef>
              <a:spcAft>
                <a:spcPts val="500"/>
              </a:spcAft>
              <a:buClr>
                <a:schemeClr val="dk1"/>
              </a:buClr>
              <a:buSzPts val="1600"/>
              <a:buFont typeface="Calibri"/>
              <a:buAutoNum type="alphaLcPeriod"/>
              <a:defRPr sz="1600" b="0" i="0" u="none" strike="noStrike" cap="none">
                <a:solidFill>
                  <a:schemeClr val="dk1"/>
                </a:solidFill>
                <a:latin typeface="Calibri"/>
                <a:ea typeface="Calibri"/>
                <a:cs typeface="Calibri"/>
                <a:sym typeface="Calibri"/>
              </a:defRPr>
            </a:lvl9pPr>
          </a:lstStyle>
          <a:p>
            <a:endParaRPr/>
          </a:p>
        </p:txBody>
      </p:sp>
      <p:sp>
        <p:nvSpPr>
          <p:cNvPr id="12" name="Google Shape;12;p1"/>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2"/>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b="0" i="0" u="none" strike="noStrike" cap="none">
                <a:solidFill>
                  <a:schemeClr val="dk1"/>
                </a:solidFill>
                <a:latin typeface="Calibri"/>
                <a:ea typeface="Calibri"/>
                <a:cs typeface="Calibri"/>
                <a:sym typeface="Calibri"/>
              </a:rPr>
              <a:t>‹#›</a:t>
            </a:fld>
            <a:endParaRPr sz="1100" b="0" i="0" u="none" strike="noStrike" cap="none" dirty="0">
              <a:solidFill>
                <a:schemeClr val="dk1"/>
              </a:solidFill>
              <a:latin typeface="Calibri"/>
              <a:ea typeface="Calibri"/>
              <a:cs typeface="Calibri"/>
              <a:sym typeface="Calibri"/>
            </a:endParaRPr>
          </a:p>
        </p:txBody>
      </p:sp>
      <p:sp>
        <p:nvSpPr>
          <p:cNvPr id="13" name="Google Shape;13;p1"/>
          <p:cNvSpPr/>
          <p:nvPr/>
        </p:nvSpPr>
        <p:spPr>
          <a:xfrm>
            <a:off x="762000" y="5322772"/>
            <a:ext cx="1929600" cy="1857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b="0" i="0" u="none" strike="noStrike" cap="none" dirty="0">
                <a:solidFill>
                  <a:schemeClr val="dk1"/>
                </a:solidFill>
                <a:latin typeface="Calibri"/>
                <a:ea typeface="Calibri"/>
                <a:cs typeface="Calibri"/>
                <a:sym typeface="Calibri"/>
              </a:rPr>
              <a:t>SN Presentation title / date</a:t>
            </a:r>
            <a:endParaRPr sz="1300" dirty="0"/>
          </a:p>
        </p:txBody>
      </p:sp>
      <p:pic>
        <p:nvPicPr>
          <p:cNvPr id="14" name="Google Shape;14;p1"/>
          <p:cNvPicPr preferRelativeResize="0"/>
          <p:nvPr/>
        </p:nvPicPr>
        <p:blipFill rotWithShape="1">
          <a:blip r:embed="rId11">
            <a:alphaModFix/>
          </a:blip>
          <a:srcRect/>
          <a:stretch/>
        </p:blipFill>
        <p:spPr>
          <a:xfrm>
            <a:off x="7392986" y="5344438"/>
            <a:ext cx="879630" cy="84908"/>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51" r:id="rId2"/>
    <p:sldLayoutId id="2147483667" r:id="rId3"/>
    <p:sldLayoutId id="2147483668" r:id="rId4"/>
    <p:sldLayoutId id="2147483669" r:id="rId5"/>
    <p:sldLayoutId id="2147483670" r:id="rId6"/>
    <p:sldLayoutId id="2147483674" r:id="rId7"/>
    <p:sldLayoutId id="2147483679" r:id="rId8"/>
    <p:sldLayoutId id="214748371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xmlns="">
        <p15:guide id="1" orient="horz" pos="742">
          <p15:clr>
            <a:srgbClr val="F26B43"/>
          </p15:clr>
        </p15:guide>
        <p15:guide id="2" pos="473">
          <p15:clr>
            <a:srgbClr val="F26B43"/>
          </p15:clr>
        </p15:guide>
        <p15:guide id="3" pos="2971">
          <p15:clr>
            <a:srgbClr val="F26B43"/>
          </p15:clr>
        </p15:guide>
        <p15:guide id="4" pos="2789">
          <p15:clr>
            <a:srgbClr val="F26B43"/>
          </p15:clr>
        </p15:guide>
        <p15:guide id="5" pos="5266">
          <p15:clr>
            <a:srgbClr val="F26B43"/>
          </p15:clr>
        </p15:guide>
        <p15:guide id="6" orient="horz" pos="3350">
          <p15:clr>
            <a:srgbClr val="F26B43"/>
          </p15:clr>
        </p15:guide>
        <p15:guide id="7" orient="horz" pos="48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9.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1.png"/><Relationship Id="rId7"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9.xml"/><Relationship Id="rId6" Type="http://schemas.openxmlformats.org/officeDocument/2006/relationships/image" Target="../media/image26.png"/><Relationship Id="rId5" Type="http://schemas.openxmlformats.org/officeDocument/2006/relationships/image" Target="../media/image10.png"/><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s://www.springernature.com/gp/librarians/tools-services/implement/federated-access" TargetMode="External"/><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pic>
        <p:nvPicPr>
          <p:cNvPr id="520" name="Google Shape;520;p71"/>
          <p:cNvPicPr preferRelativeResize="0"/>
          <p:nvPr/>
        </p:nvPicPr>
        <p:blipFill rotWithShape="1">
          <a:blip r:embed="rId3">
            <a:alphaModFix/>
          </a:blip>
          <a:srcRect r="764" b="8709"/>
          <a:stretch/>
        </p:blipFill>
        <p:spPr>
          <a:xfrm>
            <a:off x="118872" y="182880"/>
            <a:ext cx="8955549" cy="5402525"/>
          </a:xfrm>
          <a:prstGeom prst="rect">
            <a:avLst/>
          </a:prstGeom>
          <a:noFill/>
          <a:ln>
            <a:noFill/>
          </a:ln>
        </p:spPr>
      </p:pic>
      <p:pic>
        <p:nvPicPr>
          <p:cNvPr id="521" name="Google Shape;521;p71"/>
          <p:cNvPicPr preferRelativeResize="0"/>
          <p:nvPr/>
        </p:nvPicPr>
        <p:blipFill rotWithShape="1">
          <a:blip r:embed="rId4">
            <a:alphaModFix/>
          </a:blip>
          <a:srcRect/>
          <a:stretch/>
        </p:blipFill>
        <p:spPr>
          <a:xfrm>
            <a:off x="4061" y="0"/>
            <a:ext cx="9070847" cy="5714999"/>
          </a:xfrm>
          <a:prstGeom prst="rect">
            <a:avLst/>
          </a:prstGeom>
          <a:noFill/>
          <a:ln>
            <a:noFill/>
          </a:ln>
        </p:spPr>
      </p:pic>
      <p:sp>
        <p:nvSpPr>
          <p:cNvPr id="522" name="Google Shape;522;p71"/>
          <p:cNvSpPr txBox="1"/>
          <p:nvPr/>
        </p:nvSpPr>
        <p:spPr>
          <a:xfrm>
            <a:off x="4728396" y="769938"/>
            <a:ext cx="3802992" cy="540600"/>
          </a:xfrm>
          <a:prstGeom prst="rect">
            <a:avLst/>
          </a:prstGeom>
          <a:noFill/>
          <a:ln>
            <a:noFill/>
          </a:ln>
        </p:spPr>
        <p:txBody>
          <a:bodyPr spcFirstLastPara="1" wrap="square" lIns="81650" tIns="40825" rIns="81650" bIns="40825" anchor="t" anchorCtr="0">
            <a:noAutofit/>
          </a:bodyPr>
          <a:lstStyle/>
          <a:p>
            <a:pPr lvl="0">
              <a:buClr>
                <a:srgbClr val="486A7E"/>
              </a:buClr>
              <a:buSzPts val="2100"/>
            </a:pPr>
            <a:r>
              <a:rPr lang="ja-JP" altLang="en-US" sz="2000" b="1" dirty="0">
                <a:solidFill>
                  <a:srgbClr val="486A7E"/>
                </a:solidFill>
                <a:latin typeface="Calibri"/>
                <a:ea typeface="Calibri"/>
                <a:cs typeface="Calibri"/>
                <a:sym typeface="Calibri"/>
              </a:rPr>
              <a:t>シュプリンガー・ネイチャーの</a:t>
            </a:r>
            <a:r>
              <a:rPr lang="ja-JP" altLang="ja-JP" sz="2000" b="1" dirty="0">
                <a:solidFill>
                  <a:schemeClr val="accent6"/>
                </a:solidFill>
              </a:rPr>
              <a:t>リモートアクセス</a:t>
            </a:r>
            <a:endParaRPr lang="ja-JP" altLang="en-US" sz="2000" b="1" dirty="0">
              <a:solidFill>
                <a:schemeClr val="accent6"/>
              </a:solidFill>
              <a:latin typeface="Calibri"/>
              <a:ea typeface="Calibri"/>
              <a:cs typeface="Calibri"/>
              <a:sym typeface="Calibri"/>
            </a:endParaRPr>
          </a:p>
        </p:txBody>
      </p:sp>
      <p:sp>
        <p:nvSpPr>
          <p:cNvPr id="523" name="Google Shape;523;p71"/>
          <p:cNvSpPr txBox="1"/>
          <p:nvPr/>
        </p:nvSpPr>
        <p:spPr>
          <a:xfrm>
            <a:off x="4728366" y="1478504"/>
            <a:ext cx="3631500" cy="898935"/>
          </a:xfrm>
          <a:prstGeom prst="rect">
            <a:avLst/>
          </a:prstGeom>
          <a:noFill/>
          <a:ln>
            <a:noFill/>
          </a:ln>
        </p:spPr>
        <p:txBody>
          <a:bodyPr spcFirstLastPara="1" wrap="square" lIns="81650" tIns="40825" rIns="81650" bIns="40825" anchor="t" anchorCtr="0">
            <a:noAutofit/>
          </a:bodyPr>
          <a:lstStyle/>
          <a:p>
            <a:pPr>
              <a:buClr>
                <a:schemeClr val="dk1"/>
              </a:buClr>
              <a:buSzPts val="1800"/>
            </a:pPr>
            <a:r>
              <a:rPr lang="ja-JP" altLang="ja-JP" sz="1800" dirty="0">
                <a:solidFill>
                  <a:srgbClr val="92D050"/>
                </a:solidFill>
              </a:rPr>
              <a:t>レアード・バレット</a:t>
            </a:r>
            <a:endParaRPr sz="1800" dirty="0">
              <a:solidFill>
                <a:srgbClr val="92D050"/>
              </a:solidFill>
              <a:latin typeface="Calibri"/>
              <a:ea typeface="Calibri"/>
              <a:cs typeface="Calibri"/>
              <a:sym typeface="Calibri"/>
            </a:endParaRPr>
          </a:p>
          <a:p>
            <a:pPr>
              <a:buClr>
                <a:schemeClr val="dk1"/>
              </a:buClr>
              <a:buSzPts val="1800"/>
            </a:pPr>
            <a:r>
              <a:rPr lang="ja-JP" altLang="en-US" sz="1800" dirty="0">
                <a:solidFill>
                  <a:srgbClr val="92D050"/>
                </a:solidFill>
              </a:rPr>
              <a:t>アイデンティティチーム</a:t>
            </a:r>
            <a:endParaRPr lang="en-US" altLang="ja-JP" sz="1800" dirty="0">
              <a:solidFill>
                <a:srgbClr val="92D050"/>
              </a:solidFill>
            </a:endParaRPr>
          </a:p>
          <a:p>
            <a:pPr>
              <a:buClr>
                <a:schemeClr val="dk1"/>
              </a:buClr>
              <a:buSzPts val="1800"/>
            </a:pPr>
            <a:r>
              <a:rPr lang="ja-JP" altLang="ja-JP" sz="1800" dirty="0">
                <a:solidFill>
                  <a:srgbClr val="92D050"/>
                </a:solidFill>
              </a:rPr>
              <a:t>プロダクト</a:t>
            </a:r>
            <a:r>
              <a:rPr lang="ja-JP" altLang="en-US" sz="1800" dirty="0">
                <a:solidFill>
                  <a:srgbClr val="92D050"/>
                </a:solidFill>
              </a:rPr>
              <a:t>マネージャー</a:t>
            </a:r>
            <a:endParaRPr sz="1800" dirty="0">
              <a:solidFill>
                <a:srgbClr val="92D050"/>
              </a:solidFill>
              <a:latin typeface="Calibri"/>
              <a:ea typeface="Calibri"/>
              <a:cs typeface="Calibri"/>
              <a:sym typeface="Calibri"/>
            </a:endParaRPr>
          </a:p>
          <a:p>
            <a:pPr marL="0" marR="0" lvl="1" indent="0" algn="l" rtl="0">
              <a:spcBef>
                <a:spcPts val="500"/>
              </a:spcBef>
              <a:spcAft>
                <a:spcPts val="0"/>
              </a:spcAft>
              <a:buClr>
                <a:schemeClr val="dk1"/>
              </a:buClr>
              <a:buSzPts val="1400"/>
              <a:buFont typeface="Arial"/>
              <a:buNone/>
            </a:pPr>
            <a:r>
              <a:rPr lang="en-US" dirty="0">
                <a:solidFill>
                  <a:srgbClr val="92D050"/>
                </a:solidFill>
                <a:latin typeface="Calibri"/>
                <a:ea typeface="Calibri"/>
                <a:cs typeface="Calibri"/>
                <a:sym typeface="Calibri"/>
              </a:rPr>
              <a:t>2020</a:t>
            </a:r>
            <a:r>
              <a:rPr lang="ja-JP" altLang="en-US" dirty="0">
                <a:solidFill>
                  <a:srgbClr val="92D050"/>
                </a:solidFill>
                <a:latin typeface="Calibri"/>
                <a:ea typeface="Calibri"/>
                <a:cs typeface="Calibri"/>
                <a:sym typeface="Calibri"/>
              </a:rPr>
              <a:t>年</a:t>
            </a:r>
            <a:r>
              <a:rPr lang="en-US" altLang="ja-JP" dirty="0">
                <a:solidFill>
                  <a:srgbClr val="92D050"/>
                </a:solidFill>
                <a:latin typeface="Calibri"/>
                <a:ea typeface="Calibri"/>
                <a:cs typeface="Calibri"/>
                <a:sym typeface="Calibri"/>
              </a:rPr>
              <a:t>4</a:t>
            </a:r>
            <a:r>
              <a:rPr lang="ja-JP" altLang="en-US" dirty="0" smtClean="0">
                <a:solidFill>
                  <a:srgbClr val="92D050"/>
                </a:solidFill>
                <a:latin typeface="Calibri"/>
                <a:ea typeface="Calibri"/>
                <a:cs typeface="Calibri"/>
                <a:sym typeface="Calibri"/>
              </a:rPr>
              <a:t>月</a:t>
            </a:r>
            <a:r>
              <a:rPr lang="en-US" altLang="ja-JP" dirty="0">
                <a:solidFill>
                  <a:srgbClr val="92D050"/>
                </a:solidFill>
                <a:latin typeface="Calibri"/>
                <a:ea typeface="Calibri"/>
                <a:cs typeface="Calibri"/>
                <a:sym typeface="Calibri"/>
              </a:rPr>
              <a:t>16</a:t>
            </a:r>
            <a:r>
              <a:rPr lang="ja-JP" altLang="en-US" dirty="0" smtClean="0">
                <a:solidFill>
                  <a:srgbClr val="92D050"/>
                </a:solidFill>
                <a:latin typeface="Calibri"/>
                <a:ea typeface="Calibri"/>
                <a:cs typeface="Calibri"/>
                <a:sym typeface="Calibri"/>
              </a:rPr>
              <a:t>日</a:t>
            </a:r>
            <a:endParaRPr sz="1300" dirty="0">
              <a:solidFill>
                <a:srgbClr val="92D050"/>
              </a:solidFill>
            </a:endParaRPr>
          </a:p>
        </p:txBody>
      </p:sp>
      <p:pic>
        <p:nvPicPr>
          <p:cNvPr id="524" name="Google Shape;524;p71"/>
          <p:cNvPicPr preferRelativeResize="0"/>
          <p:nvPr/>
        </p:nvPicPr>
        <p:blipFill rotWithShape="1">
          <a:blip r:embed="rId5">
            <a:alphaModFix/>
          </a:blip>
          <a:srcRect/>
          <a:stretch/>
        </p:blipFill>
        <p:spPr>
          <a:xfrm>
            <a:off x="496766" y="244702"/>
            <a:ext cx="2246450" cy="217873"/>
          </a:xfrm>
          <a:prstGeom prst="rect">
            <a:avLst/>
          </a:prstGeom>
          <a:noFill/>
          <a:ln>
            <a:noFill/>
          </a:ln>
        </p:spPr>
      </p:pic>
      <p:sp>
        <p:nvSpPr>
          <p:cNvPr id="525" name="Google Shape;525;p71"/>
          <p:cNvSpPr txBox="1"/>
          <p:nvPr/>
        </p:nvSpPr>
        <p:spPr>
          <a:xfrm rot="5400000">
            <a:off x="-1617140" y="2398464"/>
            <a:ext cx="3813783" cy="342734"/>
          </a:xfrm>
          <a:prstGeom prst="rect">
            <a:avLst/>
          </a:prstGeom>
          <a:noFill/>
          <a:ln>
            <a:noFill/>
          </a:ln>
        </p:spPr>
        <p:txBody>
          <a:bodyPr spcFirstLastPara="1" wrap="square" lIns="0" tIns="0" rIns="0" bIns="0" anchor="t" anchorCtr="0">
            <a:noAutofit/>
          </a:bodyPr>
          <a:lstStyle/>
          <a:p>
            <a:pPr lvl="0">
              <a:buClr>
                <a:schemeClr val="dk1"/>
              </a:buClr>
              <a:buSzPts val="1000"/>
            </a:pPr>
            <a:r>
              <a:rPr lang="en-US" altLang="ja-JP" sz="1000" dirty="0">
                <a:solidFill>
                  <a:schemeClr val="dk1"/>
                </a:solidFill>
                <a:latin typeface="Calibri"/>
                <a:ea typeface="Calibri"/>
                <a:cs typeface="Calibri"/>
                <a:sym typeface="Calibri"/>
              </a:rPr>
              <a:t>Following the progress of Dolly's clones</a:t>
            </a:r>
            <a:endParaRPr lang="en-US" altLang="ja-JP" sz="1300" dirty="0"/>
          </a:p>
          <a:p>
            <a:pPr marL="0" marR="0" lvl="0" indent="0" algn="l" rtl="0">
              <a:spcBef>
                <a:spcPts val="0"/>
              </a:spcBef>
              <a:spcAft>
                <a:spcPts val="0"/>
              </a:spcAft>
              <a:buClr>
                <a:schemeClr val="dk1"/>
              </a:buClr>
              <a:buSzPts val="1000"/>
              <a:buFont typeface="Arial"/>
              <a:buNone/>
            </a:pPr>
            <a:endParaRPr sz="1300" dirty="0"/>
          </a:p>
        </p:txBody>
      </p:sp>
      <p:pic>
        <p:nvPicPr>
          <p:cNvPr id="526" name="Google Shape;526;p71"/>
          <p:cNvPicPr preferRelativeResize="0"/>
          <p:nvPr/>
        </p:nvPicPr>
        <p:blipFill rotWithShape="1">
          <a:blip r:embed="rId6">
            <a:alphaModFix/>
          </a:blip>
          <a:srcRect/>
          <a:stretch/>
        </p:blipFill>
        <p:spPr>
          <a:xfrm>
            <a:off x="7169911" y="4476723"/>
            <a:ext cx="1361477" cy="809651"/>
          </a:xfrm>
          <a:prstGeom prst="rect">
            <a:avLst/>
          </a:prstGeom>
          <a:noFill/>
          <a:ln>
            <a:noFill/>
          </a:ln>
        </p:spPr>
      </p:pic>
      <p:sp>
        <p:nvSpPr>
          <p:cNvPr id="527" name="Google Shape;527;p71"/>
          <p:cNvSpPr/>
          <p:nvPr/>
        </p:nvSpPr>
        <p:spPr>
          <a:xfrm>
            <a:off x="9357762" y="1"/>
            <a:ext cx="2177700" cy="2941982"/>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Cover image</a:t>
            </a:r>
            <a:endParaRPr sz="1300" dirty="0"/>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Please select the cover image you require from the following selection:</a:t>
            </a:r>
            <a:endParaRPr sz="1300" dirty="0"/>
          </a:p>
          <a:p>
            <a:pPr marL="165100" marR="0" lvl="0" indent="-165100" algn="l" rtl="0">
              <a:spcBef>
                <a:spcPts val="0"/>
              </a:spcBef>
              <a:spcAft>
                <a:spcPts val="0"/>
              </a:spcAft>
              <a:buClr>
                <a:schemeClr val="accent6"/>
              </a:buClr>
              <a:buSzPts val="1000"/>
              <a:buFont typeface="Arial"/>
              <a:buChar char="•"/>
            </a:pPr>
            <a:r>
              <a:rPr lang="en-US" sz="1000" b="0" dirty="0">
                <a:solidFill>
                  <a:schemeClr val="accent6"/>
                </a:solidFill>
                <a:latin typeface="Calibri"/>
                <a:ea typeface="Calibri"/>
                <a:cs typeface="Calibri"/>
                <a:sym typeface="Calibri"/>
              </a:rPr>
              <a:t>5 x Discovery stories (SN)</a:t>
            </a:r>
            <a:endParaRPr sz="1300" dirty="0"/>
          </a:p>
          <a:p>
            <a:pPr marL="165100" marR="0" lvl="0" indent="-165100" algn="l" rtl="0">
              <a:spcBef>
                <a:spcPts val="0"/>
              </a:spcBef>
              <a:spcAft>
                <a:spcPts val="0"/>
              </a:spcAft>
              <a:buClr>
                <a:schemeClr val="accent6"/>
              </a:buClr>
              <a:buSzPts val="1000"/>
              <a:buFont typeface="Arial"/>
              <a:buChar char="•"/>
            </a:pPr>
            <a:r>
              <a:rPr lang="en-US" sz="1000" dirty="0">
                <a:solidFill>
                  <a:schemeClr val="accent6"/>
                </a:solidFill>
                <a:latin typeface="Calibri"/>
                <a:ea typeface="Calibri"/>
                <a:cs typeface="Calibri"/>
                <a:sym typeface="Calibri"/>
              </a:rPr>
              <a:t>5 X Transformer images (SN)</a:t>
            </a:r>
            <a:endParaRPr sz="1300" dirty="0"/>
          </a:p>
          <a:p>
            <a:pPr marL="165100" marR="0" lvl="0" indent="-101600" algn="l" rtl="0">
              <a:spcBef>
                <a:spcPts val="0"/>
              </a:spcBef>
              <a:spcAft>
                <a:spcPts val="0"/>
              </a:spcAft>
              <a:buClr>
                <a:schemeClr val="dk1"/>
              </a:buClr>
              <a:buSzPts val="1000"/>
              <a:buFont typeface="Arial"/>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Once you have chosen the cover image move the associated Thank you page to the end of the presentation and delete all the other cover and thank you pages.</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Printing</a:t>
            </a:r>
            <a:endParaRPr sz="1300" dirty="0"/>
          </a:p>
          <a:p>
            <a:pPr marL="0" marR="0" lvl="0" indent="0" algn="l" rtl="0">
              <a:spcBef>
                <a:spcPts val="0"/>
              </a:spcBef>
              <a:spcAft>
                <a:spcPts val="0"/>
              </a:spcAft>
              <a:buNone/>
            </a:pPr>
            <a:r>
              <a:rPr lang="en-US" sz="1000" dirty="0">
                <a:solidFill>
                  <a:schemeClr val="accent6"/>
                </a:solidFill>
                <a:latin typeface="Calibri"/>
                <a:ea typeface="Calibri"/>
                <a:cs typeface="Calibri"/>
                <a:sym typeface="Calibri"/>
              </a:rPr>
              <a:t>When printing the deck you can reduce ink use by selecting:</a:t>
            </a:r>
            <a:endParaRPr sz="1300" dirty="0"/>
          </a:p>
          <a:p>
            <a:pPr marL="152400" marR="0" lvl="0" indent="-152400" algn="l" rtl="0">
              <a:spcBef>
                <a:spcPts val="0"/>
              </a:spcBef>
              <a:spcAft>
                <a:spcPts val="0"/>
              </a:spcAft>
              <a:buClr>
                <a:schemeClr val="accent6"/>
              </a:buClr>
              <a:buSzPts val="1000"/>
              <a:buFont typeface="Arial"/>
              <a:buChar char="•"/>
            </a:pPr>
            <a:r>
              <a:rPr lang="en-US" sz="1000" dirty="0">
                <a:solidFill>
                  <a:schemeClr val="accent6"/>
                </a:solidFill>
                <a:latin typeface="Calibri"/>
                <a:ea typeface="Calibri"/>
                <a:cs typeface="Calibri"/>
                <a:sym typeface="Calibri"/>
              </a:rPr>
              <a:t>Ctrl p (print)</a:t>
            </a:r>
            <a:endParaRPr sz="1300" dirty="0"/>
          </a:p>
          <a:p>
            <a:pPr marL="152400" marR="0" lvl="0" indent="-152400" algn="l" rtl="0">
              <a:spcBef>
                <a:spcPts val="0"/>
              </a:spcBef>
              <a:spcAft>
                <a:spcPts val="0"/>
              </a:spcAft>
              <a:buClr>
                <a:schemeClr val="accent6"/>
              </a:buClr>
              <a:buSzPts val="1000"/>
              <a:buFont typeface="Arial"/>
              <a:buChar char="•"/>
            </a:pPr>
            <a:r>
              <a:rPr lang="en-US" sz="1000" dirty="0">
                <a:solidFill>
                  <a:schemeClr val="accent6"/>
                </a:solidFill>
                <a:latin typeface="Calibri"/>
                <a:ea typeface="Calibri"/>
                <a:cs typeface="Calibri"/>
                <a:sym typeface="Calibri"/>
              </a:rPr>
              <a:t>Change the option to greyscale</a:t>
            </a:r>
            <a:endParaRPr sz="1300" dirty="0"/>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p:txBody>
      </p:sp>
      <p:sp>
        <p:nvSpPr>
          <p:cNvPr id="2" name="正方形/長方形 1"/>
          <p:cNvSpPr/>
          <p:nvPr/>
        </p:nvSpPr>
        <p:spPr>
          <a:xfrm>
            <a:off x="4162442" y="5286374"/>
            <a:ext cx="4591034" cy="338554"/>
          </a:xfrm>
          <a:prstGeom prst="rect">
            <a:avLst/>
          </a:prstGeom>
        </p:spPr>
        <p:txBody>
          <a:bodyPr wrap="square">
            <a:spAutoFit/>
          </a:bodyPr>
          <a:lstStyle/>
          <a:p>
            <a:r>
              <a:rPr lang="ja-JP" altLang="ja-JP" sz="800" dirty="0"/>
              <a:t>ここでご案内するリモート・アクセスは、新型コロナ拡大下での弊社の特別措置も含むものです。今後、見直しや変更が入ることもあります</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80"/>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自宅から</a:t>
            </a:r>
            <a:r>
              <a:rPr lang="en-US" altLang="ja-JP" dirty="0"/>
              <a:t>VPN</a:t>
            </a:r>
            <a:r>
              <a:rPr lang="ja-JP" altLang="en-US" dirty="0"/>
              <a:t>またはプロキシを介した</a:t>
            </a:r>
            <a:r>
              <a:rPr lang="en-US" dirty="0"/>
              <a:t>IP</a:t>
            </a:r>
            <a:r>
              <a:rPr lang="ja-JP" altLang="en-US" dirty="0"/>
              <a:t>認証</a:t>
            </a:r>
            <a:endParaRPr dirty="0"/>
          </a:p>
        </p:txBody>
      </p:sp>
      <p:pic>
        <p:nvPicPr>
          <p:cNvPr id="589" name="Google Shape;589;p80"/>
          <p:cNvPicPr preferRelativeResize="0"/>
          <p:nvPr/>
        </p:nvPicPr>
        <p:blipFill rotWithShape="1">
          <a:blip r:embed="rId3">
            <a:alphaModFix/>
          </a:blip>
          <a:srcRect/>
          <a:stretch/>
        </p:blipFill>
        <p:spPr>
          <a:xfrm>
            <a:off x="999553" y="3429408"/>
            <a:ext cx="2390812" cy="1493635"/>
          </a:xfrm>
          <a:prstGeom prst="rect">
            <a:avLst/>
          </a:prstGeom>
          <a:noFill/>
          <a:ln w="9525" cap="flat" cmpd="sng">
            <a:solidFill>
              <a:srgbClr val="2C2C2D"/>
            </a:solidFill>
            <a:prstDash val="solid"/>
            <a:round/>
            <a:headEnd type="none" w="sm" len="sm"/>
            <a:tailEnd type="none" w="sm" len="sm"/>
          </a:ln>
        </p:spPr>
      </p:pic>
      <p:cxnSp>
        <p:nvCxnSpPr>
          <p:cNvPr id="590" name="Google Shape;590;p80"/>
          <p:cNvCxnSpPr/>
          <p:nvPr/>
        </p:nvCxnSpPr>
        <p:spPr>
          <a:xfrm rot="10800000" flipH="1">
            <a:off x="3816475" y="4226325"/>
            <a:ext cx="710400" cy="5100"/>
          </a:xfrm>
          <a:prstGeom prst="straightConnector1">
            <a:avLst/>
          </a:prstGeom>
          <a:noFill/>
          <a:ln w="9525" cap="flat" cmpd="sng">
            <a:solidFill>
              <a:srgbClr val="5D87A0"/>
            </a:solidFill>
            <a:prstDash val="solid"/>
            <a:round/>
            <a:headEnd type="none" w="sm" len="sm"/>
            <a:tailEnd type="triangle" w="med" len="med"/>
          </a:ln>
        </p:spPr>
      </p:cxnSp>
      <p:pic>
        <p:nvPicPr>
          <p:cNvPr id="591" name="Google Shape;591;p80"/>
          <p:cNvPicPr preferRelativeResize="0"/>
          <p:nvPr/>
        </p:nvPicPr>
        <p:blipFill rotWithShape="1">
          <a:blip r:embed="rId4">
            <a:alphaModFix/>
          </a:blip>
          <a:srcRect/>
          <a:stretch/>
        </p:blipFill>
        <p:spPr>
          <a:xfrm>
            <a:off x="4952975" y="3397212"/>
            <a:ext cx="2764570" cy="1558026"/>
          </a:xfrm>
          <a:prstGeom prst="rect">
            <a:avLst/>
          </a:prstGeom>
          <a:noFill/>
          <a:ln>
            <a:noFill/>
          </a:ln>
        </p:spPr>
      </p:pic>
      <p:pic>
        <p:nvPicPr>
          <p:cNvPr id="592" name="Google Shape;592;p80"/>
          <p:cNvPicPr preferRelativeResize="0"/>
          <p:nvPr/>
        </p:nvPicPr>
        <p:blipFill rotWithShape="1">
          <a:blip r:embed="rId5">
            <a:alphaModFix/>
          </a:blip>
          <a:srcRect r="80332"/>
          <a:stretch/>
        </p:blipFill>
        <p:spPr>
          <a:xfrm>
            <a:off x="1786890" y="1232524"/>
            <a:ext cx="1081325" cy="1060875"/>
          </a:xfrm>
          <a:prstGeom prst="rect">
            <a:avLst/>
          </a:prstGeom>
          <a:noFill/>
          <a:ln>
            <a:noFill/>
          </a:ln>
        </p:spPr>
      </p:pic>
      <p:cxnSp>
        <p:nvCxnSpPr>
          <p:cNvPr id="593" name="Google Shape;593;p80"/>
          <p:cNvCxnSpPr/>
          <p:nvPr/>
        </p:nvCxnSpPr>
        <p:spPr>
          <a:xfrm rot="10800000" flipH="1">
            <a:off x="3057250" y="1800625"/>
            <a:ext cx="1911900" cy="10200"/>
          </a:xfrm>
          <a:prstGeom prst="straightConnector1">
            <a:avLst/>
          </a:prstGeom>
          <a:noFill/>
          <a:ln w="9525" cap="flat" cmpd="sng">
            <a:solidFill>
              <a:srgbClr val="5D87A0"/>
            </a:solidFill>
            <a:prstDash val="solid"/>
            <a:round/>
            <a:headEnd type="none" w="sm" len="sm"/>
            <a:tailEnd type="triangle" w="med" len="med"/>
          </a:ln>
        </p:spPr>
      </p:cxnSp>
      <p:sp>
        <p:nvSpPr>
          <p:cNvPr id="594" name="Google Shape;594;p80"/>
          <p:cNvSpPr txBox="1"/>
          <p:nvPr/>
        </p:nvSpPr>
        <p:spPr>
          <a:xfrm>
            <a:off x="7480123" y="1340975"/>
            <a:ext cx="1608928" cy="1205580"/>
          </a:xfrm>
          <a:prstGeom prst="rect">
            <a:avLst/>
          </a:prstGeom>
          <a:noFill/>
          <a:ln>
            <a:noFill/>
          </a:ln>
        </p:spPr>
        <p:txBody>
          <a:bodyPr spcFirstLastPara="1" wrap="square" lIns="91425" tIns="91425" rIns="91425" bIns="91425" anchor="t" anchorCtr="0">
            <a:noAutofit/>
          </a:bodyPr>
          <a:lstStyle/>
          <a:p>
            <a:pPr lvl="0"/>
            <a:r>
              <a:rPr lang="ja-JP" altLang="en-US" dirty="0">
                <a:latin typeface="Calibri"/>
                <a:ea typeface="Calibri"/>
                <a:cs typeface="Calibri"/>
                <a:sym typeface="Calibri"/>
              </a:rPr>
              <a:t>機関ネットワーク</a:t>
            </a:r>
            <a:r>
              <a:rPr lang="en-US" altLang="ja-JP" dirty="0">
                <a:latin typeface="Calibri"/>
                <a:ea typeface="Calibri"/>
                <a:cs typeface="Calibri"/>
                <a:sym typeface="Calibri"/>
              </a:rPr>
              <a:t>VPN</a:t>
            </a:r>
            <a:r>
              <a:rPr lang="ja-JP" altLang="en-US" dirty="0">
                <a:latin typeface="Calibri"/>
                <a:ea typeface="Calibri"/>
                <a:cs typeface="Calibri"/>
                <a:sym typeface="Calibri"/>
              </a:rPr>
              <a:t>または</a:t>
            </a:r>
            <a:r>
              <a:rPr lang="en-US" altLang="ja-JP" dirty="0">
                <a:latin typeface="Calibri"/>
                <a:ea typeface="Calibri"/>
                <a:cs typeface="Calibri"/>
                <a:sym typeface="Calibri"/>
              </a:rPr>
              <a:t/>
            </a:r>
            <a:br>
              <a:rPr lang="en-US" altLang="ja-JP" dirty="0">
                <a:latin typeface="Calibri"/>
                <a:ea typeface="Calibri"/>
                <a:cs typeface="Calibri"/>
                <a:sym typeface="Calibri"/>
              </a:rPr>
            </a:br>
            <a:r>
              <a:rPr lang="ja-JP" altLang="en-US" dirty="0">
                <a:latin typeface="Calibri"/>
                <a:ea typeface="Calibri"/>
                <a:cs typeface="Calibri"/>
                <a:sym typeface="Calibri"/>
              </a:rPr>
              <a:t>プロキシサーバ</a:t>
            </a:r>
            <a:r>
              <a:rPr lang="en-US" altLang="ja-JP" dirty="0">
                <a:latin typeface="Calibri"/>
                <a:ea typeface="Calibri"/>
                <a:cs typeface="Calibri"/>
                <a:sym typeface="Calibri"/>
              </a:rPr>
              <a:t>IP</a:t>
            </a:r>
            <a:r>
              <a:rPr lang="ja-JP" altLang="en-US" dirty="0">
                <a:latin typeface="Calibri"/>
                <a:ea typeface="Calibri"/>
                <a:cs typeface="Calibri"/>
                <a:sym typeface="Calibri"/>
              </a:rPr>
              <a:t>に接続</a:t>
            </a:r>
            <a:endParaRPr dirty="0">
              <a:latin typeface="Calibri"/>
              <a:ea typeface="Calibri"/>
              <a:cs typeface="Calibri"/>
              <a:sym typeface="Calibri"/>
            </a:endParaRPr>
          </a:p>
        </p:txBody>
      </p:sp>
      <p:cxnSp>
        <p:nvCxnSpPr>
          <p:cNvPr id="595" name="Google Shape;595;p80"/>
          <p:cNvCxnSpPr>
            <a:stCxn id="596" idx="2"/>
          </p:cNvCxnSpPr>
          <p:nvPr/>
        </p:nvCxnSpPr>
        <p:spPr>
          <a:xfrm flipH="1">
            <a:off x="2566985" y="2714502"/>
            <a:ext cx="3818100" cy="533400"/>
          </a:xfrm>
          <a:prstGeom prst="straightConnector1">
            <a:avLst/>
          </a:prstGeom>
          <a:noFill/>
          <a:ln w="9525" cap="flat" cmpd="sng">
            <a:solidFill>
              <a:srgbClr val="5D87A0"/>
            </a:solidFill>
            <a:prstDash val="solid"/>
            <a:round/>
            <a:headEnd type="none" w="sm" len="sm"/>
            <a:tailEnd type="triangle" w="med" len="med"/>
          </a:ln>
        </p:spPr>
      </p:cxnSp>
      <p:pic>
        <p:nvPicPr>
          <p:cNvPr id="596" name="Google Shape;596;p80"/>
          <p:cNvPicPr preferRelativeResize="0"/>
          <p:nvPr/>
        </p:nvPicPr>
        <p:blipFill>
          <a:blip r:embed="rId6">
            <a:alphaModFix/>
          </a:blip>
          <a:stretch>
            <a:fillRect/>
          </a:stretch>
        </p:blipFill>
        <p:spPr>
          <a:xfrm>
            <a:off x="5290046" y="1109552"/>
            <a:ext cx="2190077" cy="160495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1" name="Google Shape;601;p81"/>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a:t>自宅から</a:t>
            </a:r>
            <a:r>
              <a:rPr lang="en-US" altLang="ja-JP" dirty="0"/>
              <a:t>VPN</a:t>
            </a:r>
            <a:r>
              <a:rPr lang="ja-JP" altLang="en-US" dirty="0"/>
              <a:t>またはプロキシを介した</a:t>
            </a:r>
            <a:r>
              <a:rPr lang="en-US" altLang="ja-JP" dirty="0"/>
              <a:t>IP</a:t>
            </a:r>
            <a:r>
              <a:rPr lang="ja-JP" altLang="en-US" dirty="0"/>
              <a:t>認証 </a:t>
            </a:r>
            <a:r>
              <a:rPr lang="en-US" altLang="ja-JP" dirty="0"/>
              <a:t>– </a:t>
            </a:r>
            <a:br>
              <a:rPr lang="en-US" altLang="ja-JP" dirty="0"/>
            </a:br>
            <a:r>
              <a:rPr lang="ja-JP" altLang="en-US" dirty="0"/>
              <a:t>長所と短所</a:t>
            </a:r>
            <a:endParaRPr dirty="0"/>
          </a:p>
        </p:txBody>
      </p:sp>
      <p:sp>
        <p:nvSpPr>
          <p:cNvPr id="602" name="Google Shape;602;p81"/>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長所</a:t>
            </a:r>
            <a:endParaRPr sz="2400" dirty="0">
              <a:latin typeface="Calibri"/>
              <a:ea typeface="Calibri"/>
              <a:cs typeface="Calibri"/>
              <a:sym typeface="Calibri"/>
            </a:endParaRPr>
          </a:p>
        </p:txBody>
      </p:sp>
      <p:sp>
        <p:nvSpPr>
          <p:cNvPr id="603" name="Google Shape;603;p81"/>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短所</a:t>
            </a:r>
            <a:endParaRPr sz="2400" dirty="0">
              <a:latin typeface="Calibri"/>
              <a:ea typeface="Calibri"/>
              <a:cs typeface="Calibri"/>
              <a:sym typeface="Calibri"/>
            </a:endParaRPr>
          </a:p>
        </p:txBody>
      </p:sp>
      <p:cxnSp>
        <p:nvCxnSpPr>
          <p:cNvPr id="604" name="Google Shape;604;p81"/>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605" name="Google Shape;605;p81"/>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457200" lvl="0" indent="-317500">
              <a:buSzPts val="1400"/>
              <a:buFont typeface="Calibri"/>
              <a:buChar char="-"/>
            </a:pPr>
            <a:r>
              <a:rPr lang="ja-JP" altLang="en-US" dirty="0">
                <a:latin typeface="Calibri"/>
                <a:ea typeface="Calibri"/>
                <a:cs typeface="Calibri"/>
                <a:sym typeface="Calibri"/>
              </a:rPr>
              <a:t>設定が簡単で費用がかからない</a:t>
            </a:r>
          </a:p>
          <a:p>
            <a:pPr marL="457200" lvl="0" indent="-317500">
              <a:buSzPts val="1400"/>
              <a:buFont typeface="Calibri"/>
              <a:buChar char="-"/>
            </a:pPr>
            <a:r>
              <a:rPr lang="ja-JP" altLang="en-US" dirty="0">
                <a:latin typeface="Calibri"/>
                <a:ea typeface="Calibri"/>
                <a:cs typeface="Calibri"/>
                <a:sym typeface="Calibri"/>
              </a:rPr>
              <a:t>機関内のユーザがどのようにリソースの認証やアクセスを行うかについての情報を提供してくれる</a:t>
            </a:r>
            <a:endParaRPr lang="en-US" altLang="ja-JP" dirty="0">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多くのディスカバリーサービスが</a:t>
            </a:r>
            <a:r>
              <a:rPr lang="en-US" altLang="ja-JP" dirty="0">
                <a:latin typeface="Calibri"/>
                <a:ea typeface="Calibri"/>
                <a:cs typeface="Calibri"/>
                <a:sym typeface="Calibri"/>
              </a:rPr>
              <a:t/>
            </a:r>
            <a:br>
              <a:rPr lang="en-US" altLang="ja-JP" dirty="0">
                <a:latin typeface="Calibri"/>
                <a:ea typeface="Calibri"/>
                <a:cs typeface="Calibri"/>
                <a:sym typeface="Calibri"/>
              </a:rPr>
            </a:br>
            <a:r>
              <a:rPr lang="ja-JP" altLang="en-US" dirty="0">
                <a:latin typeface="Calibri"/>
                <a:ea typeface="Calibri"/>
                <a:cs typeface="Calibri"/>
                <a:sym typeface="Calibri"/>
              </a:rPr>
              <a:t>プロキシ</a:t>
            </a:r>
            <a:r>
              <a:rPr lang="en-US" altLang="ja-JP" dirty="0">
                <a:latin typeface="Calibri"/>
                <a:ea typeface="Calibri"/>
                <a:cs typeface="Calibri"/>
                <a:sym typeface="Calibri"/>
              </a:rPr>
              <a:t>URL</a:t>
            </a:r>
            <a:r>
              <a:rPr lang="ja-JP" altLang="en-US" dirty="0">
                <a:latin typeface="Calibri"/>
                <a:ea typeface="Calibri"/>
                <a:cs typeface="Calibri"/>
                <a:sym typeface="Calibri"/>
              </a:rPr>
              <a:t>をサポートしている</a:t>
            </a:r>
          </a:p>
          <a:p>
            <a:pPr marL="457200" lvl="0" indent="-317500">
              <a:buSzPts val="1400"/>
              <a:buFont typeface="Calibri"/>
              <a:buChar char="-"/>
            </a:pPr>
            <a:r>
              <a:rPr lang="ja-JP" altLang="en-US" dirty="0">
                <a:latin typeface="Calibri"/>
                <a:ea typeface="Calibri"/>
                <a:cs typeface="Calibri"/>
                <a:sym typeface="Calibri"/>
              </a:rPr>
              <a:t>出版社に非常に広くサポートされている</a:t>
            </a:r>
            <a:endParaRPr dirty="0">
              <a:latin typeface="Calibri"/>
              <a:ea typeface="Calibri"/>
              <a:cs typeface="Calibri"/>
              <a:sym typeface="Calibri"/>
            </a:endParaRPr>
          </a:p>
        </p:txBody>
      </p:sp>
      <p:sp>
        <p:nvSpPr>
          <p:cNvPr id="606" name="Google Shape;606;p81"/>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buSzPts val="1400"/>
              <a:buFont typeface="Calibri"/>
              <a:buChar char="-"/>
            </a:pPr>
            <a:r>
              <a:rPr lang="ja-JP" altLang="en-US" dirty="0" smtClean="0">
                <a:solidFill>
                  <a:schemeClr val="tx1"/>
                </a:solidFill>
                <a:latin typeface="Calibri"/>
                <a:ea typeface="Calibri"/>
                <a:cs typeface="Calibri"/>
                <a:sym typeface="Calibri"/>
              </a:rPr>
              <a:t>慣れるの</a:t>
            </a:r>
            <a:r>
              <a:rPr lang="ja-JP" altLang="en-US" dirty="0" smtClean="0">
                <a:latin typeface="Calibri"/>
                <a:ea typeface="Calibri"/>
                <a:cs typeface="Calibri"/>
                <a:sym typeface="Calibri"/>
              </a:rPr>
              <a:t>に</a:t>
            </a:r>
            <a:r>
              <a:rPr lang="ja-JP" altLang="en-US" dirty="0">
                <a:latin typeface="Calibri"/>
                <a:ea typeface="Calibri"/>
                <a:cs typeface="Calibri"/>
                <a:sym typeface="Calibri"/>
              </a:rPr>
              <a:t>少し手間がかかる</a:t>
            </a:r>
            <a:endParaRPr lang="en-US" altLang="ja-JP" dirty="0">
              <a:latin typeface="Calibri"/>
              <a:ea typeface="Calibri"/>
              <a:cs typeface="Calibri"/>
              <a:sym typeface="Calibri"/>
            </a:endParaRPr>
          </a:p>
          <a:p>
            <a:pPr marL="457200" lvl="0" indent="-317500">
              <a:buSzPts val="1400"/>
              <a:buFont typeface="Calibri"/>
              <a:buChar char="-"/>
            </a:pPr>
            <a:r>
              <a:rPr lang="en-US" altLang="ja-JP" dirty="0">
                <a:latin typeface="Calibri"/>
                <a:ea typeface="Calibri"/>
                <a:cs typeface="Calibri"/>
                <a:sym typeface="Calibri"/>
              </a:rPr>
              <a:t>VPN</a:t>
            </a:r>
            <a:r>
              <a:rPr lang="ja-JP" altLang="en-US" dirty="0">
                <a:latin typeface="Calibri"/>
                <a:ea typeface="Calibri"/>
                <a:cs typeface="Calibri"/>
                <a:sym typeface="Calibri"/>
              </a:rPr>
              <a:t>やプロキシがトラフィック負荷を</a:t>
            </a:r>
            <a:r>
              <a:rPr lang="en-US" altLang="ja-JP" dirty="0">
                <a:latin typeface="Calibri"/>
                <a:ea typeface="Calibri"/>
                <a:cs typeface="Calibri"/>
                <a:sym typeface="Calibri"/>
              </a:rPr>
              <a:t/>
            </a:r>
            <a:br>
              <a:rPr lang="en-US" altLang="ja-JP" dirty="0">
                <a:latin typeface="Calibri"/>
                <a:ea typeface="Calibri"/>
                <a:cs typeface="Calibri"/>
                <a:sym typeface="Calibri"/>
              </a:rPr>
            </a:br>
            <a:r>
              <a:rPr lang="ja-JP" altLang="en-US" dirty="0">
                <a:latin typeface="Calibri"/>
                <a:ea typeface="Calibri"/>
                <a:cs typeface="Calibri"/>
                <a:sym typeface="Calibri"/>
              </a:rPr>
              <a:t>処理できるかどうか懸念される</a:t>
            </a:r>
            <a:endParaRPr lang="en-US" altLang="ja-JP" dirty="0">
              <a:latin typeface="Calibri"/>
              <a:ea typeface="Calibri"/>
              <a:cs typeface="Calibri"/>
              <a:sym typeface="Calibri"/>
            </a:endParaRPr>
          </a:p>
          <a:p>
            <a:pPr marL="457200" lvl="0" indent="-317500">
              <a:buSzPts val="1400"/>
              <a:buFont typeface="Calibri"/>
              <a:buChar char="-"/>
            </a:pPr>
            <a:r>
              <a:rPr lang="ja-JP" altLang="en-US" dirty="0" smtClean="0">
                <a:latin typeface="Calibri"/>
                <a:ea typeface="Calibri"/>
                <a:cs typeface="Calibri"/>
                <a:sym typeface="Calibri"/>
              </a:rPr>
              <a:t>特定の地域において実行できるか懸念</a:t>
            </a:r>
            <a:r>
              <a:rPr lang="ja-JP" altLang="en-US" dirty="0">
                <a:latin typeface="Calibri"/>
                <a:ea typeface="Calibri"/>
                <a:cs typeface="Calibri"/>
                <a:sym typeface="Calibri"/>
              </a:rPr>
              <a:t>がある</a:t>
            </a:r>
            <a:endParaRPr lang="en-US" altLang="ja-JP" dirty="0">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不正使用の原因となる可能性がある</a:t>
            </a:r>
            <a:endParaRPr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82"/>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a:t>自宅から</a:t>
            </a:r>
            <a:r>
              <a:rPr lang="en-US" altLang="ja-JP" dirty="0"/>
              <a:t>VPN</a:t>
            </a:r>
            <a:r>
              <a:rPr lang="ja-JP" altLang="en-US" dirty="0"/>
              <a:t>またはプロキシを介した</a:t>
            </a:r>
            <a:r>
              <a:rPr lang="en-US" altLang="ja-JP" dirty="0"/>
              <a:t>IP</a:t>
            </a:r>
            <a:r>
              <a:rPr lang="ja-JP" altLang="en-US" dirty="0"/>
              <a:t>認証 </a:t>
            </a:r>
            <a:r>
              <a:rPr lang="en-US" altLang="ja-JP" dirty="0"/>
              <a:t>– </a:t>
            </a:r>
            <a:br>
              <a:rPr lang="en-US" altLang="ja-JP" dirty="0"/>
            </a:br>
            <a:r>
              <a:rPr lang="ja-JP" altLang="en-US" dirty="0"/>
              <a:t>導入方法</a:t>
            </a:r>
            <a:endParaRPr dirty="0"/>
          </a:p>
        </p:txBody>
      </p:sp>
      <p:sp>
        <p:nvSpPr>
          <p:cNvPr id="612" name="Google Shape;612;p82"/>
          <p:cNvSpPr txBox="1">
            <a:spLocks noGrp="1"/>
          </p:cNvSpPr>
          <p:nvPr>
            <p:ph type="body" idx="1"/>
          </p:nvPr>
        </p:nvSpPr>
        <p:spPr>
          <a:xfrm>
            <a:off x="762000" y="161639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b="0" dirty="0"/>
              <a:t>VPN</a:t>
            </a:r>
            <a:r>
              <a:rPr lang="ja-JP" altLang="en-US" sz="1800" b="0" dirty="0"/>
              <a:t>または</a:t>
            </a:r>
            <a:r>
              <a:rPr lang="en-US" sz="1800" b="0" dirty="0"/>
              <a:t>Proxy</a:t>
            </a:r>
            <a:r>
              <a:rPr lang="ja-JP" altLang="en-US" sz="1800" b="0" dirty="0"/>
              <a:t>を設定する</a:t>
            </a:r>
            <a:endParaRPr sz="1800" b="0" dirty="0"/>
          </a:p>
          <a:p>
            <a:pPr lvl="0" indent="-342900">
              <a:buSzPts val="1800"/>
              <a:buChar char="●"/>
            </a:pPr>
            <a:r>
              <a:rPr lang="en-US" altLang="ja-JP" sz="1800" b="0" dirty="0"/>
              <a:t>VPN</a:t>
            </a:r>
            <a:r>
              <a:rPr lang="ja-JP" altLang="en-US" sz="1800" b="0" dirty="0"/>
              <a:t>またはプロキシ</a:t>
            </a:r>
            <a:r>
              <a:rPr lang="en-US" altLang="ja-JP" sz="1800" b="0" dirty="0"/>
              <a:t>IP</a:t>
            </a:r>
            <a:r>
              <a:rPr lang="ja-JP" altLang="en-US" sz="1800" b="0" dirty="0"/>
              <a:t>をシュプリンガー・</a:t>
            </a:r>
            <a:r>
              <a:rPr lang="ja-JP" altLang="en-US" sz="1800" b="0" dirty="0" smtClean="0"/>
              <a:t>ネイチャーのオンライン・サービスまたは営業担当者に</a:t>
            </a:r>
            <a:r>
              <a:rPr lang="ja-JP" altLang="en-US" sz="1800" b="0" dirty="0"/>
              <a:t>知らせる</a:t>
            </a:r>
            <a:endParaRPr lang="en-US" altLang="ja-JP" sz="1800" b="0" dirty="0"/>
          </a:p>
          <a:p>
            <a:pPr lvl="0" indent="-342900">
              <a:buSzPts val="1800"/>
              <a:buChar char="●"/>
            </a:pPr>
            <a:r>
              <a:rPr lang="ja-JP" altLang="en-US" sz="1800" b="0" dirty="0"/>
              <a:t>利用</a:t>
            </a:r>
            <a:r>
              <a:rPr lang="ja-JP" altLang="en-US" sz="1800" b="0" dirty="0" smtClean="0"/>
              <a:t>者に利用方法について案内する</a:t>
            </a:r>
            <a:endParaRPr sz="1800" b="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7" name="Google Shape;617;p83"/>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フェデレーテッドアクセス </a:t>
            </a:r>
            <a:r>
              <a:rPr lang="en-US" altLang="ja-JP" dirty="0"/>
              <a:t>– </a:t>
            </a:r>
            <a:r>
              <a:rPr lang="ja-JP" altLang="en-US" dirty="0" smtClean="0"/>
              <a:t>いくつかの用語</a:t>
            </a:r>
            <a:endParaRPr dirty="0"/>
          </a:p>
        </p:txBody>
      </p:sp>
      <p:sp>
        <p:nvSpPr>
          <p:cNvPr id="618" name="Google Shape;618;p83"/>
          <p:cNvSpPr txBox="1">
            <a:spLocks noGrp="1"/>
          </p:cNvSpPr>
          <p:nvPr>
            <p:ph type="body" idx="1"/>
          </p:nvPr>
        </p:nvSpPr>
        <p:spPr>
          <a:xfrm>
            <a:off x="762000" y="901375"/>
            <a:ext cx="7918200" cy="1410900"/>
          </a:xfrm>
          <a:prstGeom prst="rect">
            <a:avLst/>
          </a:prstGeom>
          <a:noFill/>
          <a:ln>
            <a:noFill/>
          </a:ln>
        </p:spPr>
        <p:txBody>
          <a:bodyPr spcFirstLastPara="1" wrap="square" lIns="0" tIns="0" rIns="0" bIns="0" anchor="t" anchorCtr="0">
            <a:noAutofit/>
          </a:bodyPr>
          <a:lstStyle/>
          <a:p>
            <a:pPr lvl="0" indent="-342900">
              <a:spcBef>
                <a:spcPts val="500"/>
              </a:spcBef>
              <a:buSzPts val="1800"/>
              <a:buChar char="●"/>
            </a:pPr>
            <a:r>
              <a:rPr lang="ja-JP" altLang="en-US" sz="1800" dirty="0"/>
              <a:t>シングルサインオン </a:t>
            </a:r>
            <a:r>
              <a:rPr lang="en-US" altLang="ja-JP" sz="1800" b="0" dirty="0"/>
              <a:t>– </a:t>
            </a:r>
            <a:r>
              <a:rPr lang="ja-JP" altLang="en-US" sz="1200" b="0" dirty="0"/>
              <a:t>複数のシステムやウェブサイトへのログインにひとつ</a:t>
            </a:r>
            <a:r>
              <a:rPr lang="ja-JP" altLang="en-US" sz="1200" b="0" dirty="0" smtClean="0"/>
              <a:t>の信用情報</a:t>
            </a:r>
            <a:r>
              <a:rPr lang="en-US" altLang="ja-JP" sz="1200" b="0" dirty="0" smtClean="0"/>
              <a:t>(ID/PW</a:t>
            </a:r>
            <a:r>
              <a:rPr lang="ja-JP" altLang="en-US" sz="1200" b="0" dirty="0" smtClean="0"/>
              <a:t>など）を使用する</a:t>
            </a:r>
            <a:r>
              <a:rPr lang="ja-JP" altLang="en-US" sz="1200" b="0" dirty="0"/>
              <a:t>ことを表す広義の言葉</a:t>
            </a:r>
            <a:endParaRPr sz="1200" b="0" dirty="0">
              <a:solidFill>
                <a:srgbClr val="444444"/>
              </a:solidFill>
              <a:highlight>
                <a:srgbClr val="FFFFFF"/>
              </a:highlight>
              <a:latin typeface="Arial"/>
              <a:ea typeface="Arial"/>
              <a:cs typeface="Arial"/>
              <a:sym typeface="Arial"/>
            </a:endParaRPr>
          </a:p>
          <a:p>
            <a:pPr lvl="0" indent="-342900">
              <a:spcBef>
                <a:spcPts val="500"/>
              </a:spcBef>
              <a:buSzPts val="1800"/>
              <a:buChar char="●"/>
            </a:pPr>
            <a:r>
              <a:rPr lang="ja-JP" altLang="en-US" sz="1800" dirty="0"/>
              <a:t>フェデレーテッドアクセス </a:t>
            </a:r>
            <a:r>
              <a:rPr lang="en-US" sz="1800" b="0" dirty="0"/>
              <a:t>–</a:t>
            </a:r>
            <a:r>
              <a:rPr lang="ja-JP" altLang="en-US" sz="1200" b="0" dirty="0"/>
              <a:t> 複数の企業のシステムやウェブサイトへの認証にひとつ</a:t>
            </a:r>
            <a:r>
              <a:rPr lang="ja-JP" altLang="en-US" sz="1200" b="0" dirty="0" smtClean="0"/>
              <a:t>の信用</a:t>
            </a:r>
            <a:r>
              <a:rPr lang="ja-JP" altLang="en-US" sz="1200" b="0" dirty="0"/>
              <a:t>情報を使用</a:t>
            </a:r>
            <a:r>
              <a:rPr lang="ja-JP" altLang="en-US" sz="1200" b="0" dirty="0" smtClean="0"/>
              <a:t>するシングルサインオン</a:t>
            </a:r>
            <a:r>
              <a:rPr lang="ja-JP" altLang="en-US" sz="1200" b="0" dirty="0"/>
              <a:t>のひとつの形態（例</a:t>
            </a:r>
            <a:r>
              <a:rPr lang="ja-JP" altLang="en-US" sz="1200" b="0" dirty="0" smtClean="0"/>
              <a:t>：信用</a:t>
            </a:r>
            <a:r>
              <a:rPr lang="ja-JP" altLang="en-US" sz="1200" b="0" dirty="0"/>
              <a:t>情報</a:t>
            </a:r>
            <a:r>
              <a:rPr lang="en-US" altLang="ja-JP" sz="1200" b="0" dirty="0"/>
              <a:t>1</a:t>
            </a:r>
            <a:r>
              <a:rPr lang="ja-JP" altLang="en-US" sz="1200" b="0" dirty="0"/>
              <a:t>つで</a:t>
            </a:r>
            <a:r>
              <a:rPr lang="en-US" altLang="ja-JP" sz="1200" b="0" dirty="0"/>
              <a:t>SpringerLink</a:t>
            </a:r>
            <a:r>
              <a:rPr lang="ja-JP" altLang="en-US" sz="1200" b="0" dirty="0"/>
              <a:t>、</a:t>
            </a:r>
            <a:r>
              <a:rPr lang="en-US" altLang="ja-JP" sz="1200" b="0" dirty="0"/>
              <a:t>ScienceDirect</a:t>
            </a:r>
            <a:r>
              <a:rPr lang="ja-JP" altLang="en-US" sz="1200" b="0" dirty="0"/>
              <a:t>、</a:t>
            </a:r>
            <a:r>
              <a:rPr lang="en-US" altLang="ja-JP" sz="1200" b="0" dirty="0"/>
              <a:t>Wiley Online</a:t>
            </a:r>
            <a:r>
              <a:rPr lang="ja-JP" altLang="en-US" sz="1200" b="0" dirty="0"/>
              <a:t>などにログイン）</a:t>
            </a:r>
            <a:endParaRPr sz="1200" b="0" dirty="0">
              <a:solidFill>
                <a:srgbClr val="444444"/>
              </a:solidFill>
              <a:highlight>
                <a:srgbClr val="FFFFFF"/>
              </a:highlight>
              <a:latin typeface="Arial"/>
              <a:ea typeface="Arial"/>
              <a:cs typeface="Arial"/>
              <a:sym typeface="Arial"/>
            </a:endParaRPr>
          </a:p>
          <a:p>
            <a:pPr lvl="0" indent="-342900">
              <a:spcBef>
                <a:spcPts val="500"/>
              </a:spcBef>
              <a:buSzPts val="1800"/>
              <a:buChar char="●"/>
            </a:pPr>
            <a:r>
              <a:rPr lang="en-US" sz="1800" dirty="0"/>
              <a:t>Shibboleth</a:t>
            </a:r>
            <a:r>
              <a:rPr lang="ja-JP" altLang="en-US" sz="1800" dirty="0"/>
              <a:t>と</a:t>
            </a:r>
            <a:r>
              <a:rPr lang="en-US" sz="1800" dirty="0"/>
              <a:t>OpenAthens</a:t>
            </a:r>
            <a:r>
              <a:rPr lang="en-US" sz="1800" b="0" dirty="0"/>
              <a:t> – </a:t>
            </a:r>
            <a:r>
              <a:rPr lang="ja-JP" altLang="en-US" sz="1200" b="0" dirty="0">
                <a:solidFill>
                  <a:srgbClr val="444444"/>
                </a:solidFill>
                <a:highlight>
                  <a:srgbClr val="FFFFFF"/>
                </a:highlight>
                <a:latin typeface="Arial"/>
                <a:ea typeface="Arial"/>
                <a:cs typeface="Arial"/>
                <a:sym typeface="Arial"/>
              </a:rPr>
              <a:t>フェデレーテッドアクセス方式を促進するソフトウェアソリューション。機関では通常どちらかのソフトウェアを使用しており、</a:t>
            </a:r>
            <a:r>
              <a:rPr lang="ja-JP" altLang="en-US" sz="1200" b="0" dirty="0" smtClean="0">
                <a:solidFill>
                  <a:srgbClr val="444444"/>
                </a:solidFill>
                <a:highlight>
                  <a:srgbClr val="FFFFFF"/>
                </a:highlight>
                <a:latin typeface="Arial"/>
                <a:ea typeface="Arial"/>
                <a:cs typeface="Arial"/>
                <a:sym typeface="Arial"/>
              </a:rPr>
              <a:t>出版社は利用者に</a:t>
            </a:r>
            <a:r>
              <a:rPr lang="ja-JP" altLang="en-US" sz="1200" b="0" dirty="0">
                <a:solidFill>
                  <a:schemeClr val="tx1">
                    <a:lumMod val="50000"/>
                  </a:schemeClr>
                </a:solidFill>
                <a:highlight>
                  <a:srgbClr val="FFFFFF"/>
                </a:highlight>
                <a:latin typeface="Arial"/>
                <a:ea typeface="Arial"/>
                <a:cs typeface="Arial"/>
                <a:sym typeface="Arial"/>
              </a:rPr>
              <a:t>どちらかのパスの入力</a:t>
            </a:r>
            <a:r>
              <a:rPr lang="ja-JP" altLang="en-US" sz="1200" b="0" dirty="0" smtClean="0">
                <a:solidFill>
                  <a:srgbClr val="444444"/>
                </a:solidFill>
                <a:highlight>
                  <a:srgbClr val="FFFFFF"/>
                </a:highlight>
                <a:latin typeface="Arial"/>
                <a:ea typeface="Arial"/>
                <a:cs typeface="Arial"/>
                <a:sym typeface="Arial"/>
              </a:rPr>
              <a:t>を</a:t>
            </a:r>
            <a:r>
              <a:rPr lang="en-US" altLang="ja-JP" sz="1200" b="0" dirty="0" smtClean="0">
                <a:solidFill>
                  <a:srgbClr val="444444"/>
                </a:solidFill>
                <a:highlight>
                  <a:srgbClr val="FFFFFF"/>
                </a:highlight>
                <a:latin typeface="Arial"/>
                <a:ea typeface="Arial"/>
                <a:cs typeface="Arial"/>
                <a:sym typeface="Arial"/>
              </a:rPr>
              <a:t/>
            </a:r>
            <a:br>
              <a:rPr lang="en-US" altLang="ja-JP" sz="1200" b="0" dirty="0" smtClean="0">
                <a:solidFill>
                  <a:srgbClr val="444444"/>
                </a:solidFill>
                <a:highlight>
                  <a:srgbClr val="FFFFFF"/>
                </a:highlight>
                <a:latin typeface="Arial"/>
                <a:ea typeface="Arial"/>
                <a:cs typeface="Arial"/>
                <a:sym typeface="Arial"/>
              </a:rPr>
            </a:br>
            <a:r>
              <a:rPr lang="ja-JP" altLang="en-US" sz="1200" b="0" dirty="0" smtClean="0">
                <a:solidFill>
                  <a:srgbClr val="444444"/>
                </a:solidFill>
                <a:highlight>
                  <a:srgbClr val="FFFFFF"/>
                </a:highlight>
                <a:latin typeface="Arial"/>
                <a:ea typeface="Arial"/>
                <a:cs typeface="Arial"/>
                <a:sym typeface="Arial"/>
              </a:rPr>
              <a:t>促すことも</a:t>
            </a:r>
            <a:r>
              <a:rPr lang="ja-JP" altLang="en-US" sz="1200" b="0" dirty="0">
                <a:solidFill>
                  <a:srgbClr val="444444"/>
                </a:solidFill>
                <a:highlight>
                  <a:srgbClr val="FFFFFF"/>
                </a:highlight>
                <a:latin typeface="Arial"/>
                <a:ea typeface="Arial"/>
                <a:cs typeface="Arial"/>
                <a:sym typeface="Arial"/>
              </a:rPr>
              <a:t>ある。</a:t>
            </a:r>
            <a:r>
              <a:rPr lang="en-US" altLang="ja-JP" sz="1200" b="0" dirty="0" err="1">
                <a:solidFill>
                  <a:srgbClr val="444444"/>
                </a:solidFill>
                <a:highlight>
                  <a:srgbClr val="FFFFFF"/>
                </a:highlight>
                <a:latin typeface="Arial"/>
                <a:ea typeface="Arial"/>
                <a:cs typeface="Arial"/>
                <a:sym typeface="Arial"/>
              </a:rPr>
              <a:t>OpenAthens</a:t>
            </a:r>
            <a:r>
              <a:rPr lang="ja-JP" altLang="en-US" sz="1200" b="0" dirty="0" smtClean="0">
                <a:solidFill>
                  <a:srgbClr val="444444"/>
                </a:solidFill>
                <a:highlight>
                  <a:srgbClr val="FFFFFF"/>
                </a:highlight>
                <a:latin typeface="Arial"/>
                <a:ea typeface="Arial"/>
                <a:cs typeface="Arial"/>
                <a:sym typeface="Arial"/>
              </a:rPr>
              <a:t>は特定の国に属さないフェデレーション</a:t>
            </a:r>
            <a:r>
              <a:rPr lang="ja-JP" altLang="en-US" sz="1200" b="0" dirty="0">
                <a:solidFill>
                  <a:srgbClr val="444444"/>
                </a:solidFill>
                <a:highlight>
                  <a:srgbClr val="FFFFFF"/>
                </a:highlight>
                <a:latin typeface="Arial"/>
                <a:ea typeface="Arial"/>
                <a:cs typeface="Arial"/>
                <a:sym typeface="Arial"/>
              </a:rPr>
              <a:t>と</a:t>
            </a:r>
            <a:r>
              <a:rPr lang="ja-JP" altLang="en-US" sz="1200" b="0" dirty="0" smtClean="0">
                <a:solidFill>
                  <a:srgbClr val="444444"/>
                </a:solidFill>
                <a:highlight>
                  <a:srgbClr val="FFFFFF"/>
                </a:highlight>
                <a:latin typeface="Arial"/>
                <a:ea typeface="Arial"/>
                <a:cs typeface="Arial"/>
                <a:sym typeface="Arial"/>
              </a:rPr>
              <a:t>して活動している。</a:t>
            </a:r>
            <a:endParaRPr sz="1200" b="0" dirty="0">
              <a:solidFill>
                <a:srgbClr val="444444"/>
              </a:solidFill>
              <a:highlight>
                <a:srgbClr val="FFFFFF"/>
              </a:highlight>
              <a:latin typeface="Arial"/>
              <a:ea typeface="Arial"/>
              <a:cs typeface="Arial"/>
              <a:sym typeface="Arial"/>
            </a:endParaRPr>
          </a:p>
          <a:p>
            <a:pPr lvl="0" indent="-342900">
              <a:spcBef>
                <a:spcPts val="500"/>
              </a:spcBef>
              <a:buSzPts val="1800"/>
              <a:buChar char="●"/>
            </a:pPr>
            <a:r>
              <a:rPr lang="en-US" sz="1800" dirty="0"/>
              <a:t>SAML</a:t>
            </a:r>
            <a:r>
              <a:rPr lang="ja-JP" altLang="en-US" sz="1800" dirty="0"/>
              <a:t>ベース認証</a:t>
            </a:r>
            <a:r>
              <a:rPr lang="en-US" sz="1800" b="0" dirty="0"/>
              <a:t> – </a:t>
            </a:r>
            <a:r>
              <a:rPr lang="ja-JP" altLang="en-US" sz="1200" b="0" dirty="0">
                <a:solidFill>
                  <a:srgbClr val="444444"/>
                </a:solidFill>
                <a:highlight>
                  <a:srgbClr val="FFFFFF"/>
                </a:highlight>
                <a:latin typeface="Arial"/>
                <a:ea typeface="Arial"/>
                <a:cs typeface="Arial"/>
                <a:sym typeface="Arial"/>
              </a:rPr>
              <a:t>フェデレーテッドアクセスを表す専門用語。シュプリンガー・ネイチャー</a:t>
            </a:r>
            <a:r>
              <a:rPr lang="ja-JP" altLang="en-US" sz="1200" b="0" dirty="0" smtClean="0">
                <a:solidFill>
                  <a:srgbClr val="444444"/>
                </a:solidFill>
                <a:highlight>
                  <a:srgbClr val="FFFFFF"/>
                </a:highlight>
                <a:latin typeface="Arial"/>
                <a:ea typeface="Arial"/>
                <a:cs typeface="Arial"/>
                <a:sym typeface="Arial"/>
              </a:rPr>
              <a:t>・</a:t>
            </a:r>
            <a:r>
              <a:rPr lang="en-US" altLang="ja-JP" sz="1200" b="0" dirty="0" smtClean="0">
                <a:solidFill>
                  <a:srgbClr val="444444"/>
                </a:solidFill>
                <a:highlight>
                  <a:srgbClr val="FFFFFF"/>
                </a:highlight>
                <a:latin typeface="Arial"/>
                <a:ea typeface="Arial"/>
                <a:cs typeface="Arial"/>
                <a:sym typeface="Arial"/>
              </a:rPr>
              <a:t/>
            </a:r>
            <a:br>
              <a:rPr lang="en-US" altLang="ja-JP" sz="1200" b="0" dirty="0" smtClean="0">
                <a:solidFill>
                  <a:srgbClr val="444444"/>
                </a:solidFill>
                <a:highlight>
                  <a:srgbClr val="FFFFFF"/>
                </a:highlight>
                <a:latin typeface="Arial"/>
                <a:ea typeface="Arial"/>
                <a:cs typeface="Arial"/>
                <a:sym typeface="Arial"/>
              </a:rPr>
            </a:br>
            <a:r>
              <a:rPr lang="ja-JP" altLang="en-US" sz="1200" b="0" dirty="0" smtClean="0">
                <a:solidFill>
                  <a:srgbClr val="444444"/>
                </a:solidFill>
                <a:highlight>
                  <a:srgbClr val="FFFFFF"/>
                </a:highlight>
                <a:latin typeface="Arial"/>
                <a:ea typeface="Arial"/>
                <a:cs typeface="Arial"/>
                <a:sym typeface="Arial"/>
              </a:rPr>
              <a:t>サービスプロバイダー</a:t>
            </a:r>
            <a:r>
              <a:rPr lang="ja-JP" altLang="en-US" sz="1200" b="0" dirty="0">
                <a:solidFill>
                  <a:srgbClr val="444444"/>
                </a:solidFill>
                <a:highlight>
                  <a:srgbClr val="FFFFFF"/>
                </a:highlight>
                <a:latin typeface="Arial"/>
                <a:ea typeface="Arial"/>
                <a:cs typeface="Arial"/>
                <a:sym typeface="Arial"/>
              </a:rPr>
              <a:t>から機関の</a:t>
            </a:r>
            <a:r>
              <a:rPr lang="en-US" altLang="ja-JP" sz="1200" b="0" dirty="0">
                <a:solidFill>
                  <a:srgbClr val="444444"/>
                </a:solidFill>
                <a:highlight>
                  <a:srgbClr val="FFFFFF"/>
                </a:highlight>
                <a:latin typeface="Arial"/>
                <a:ea typeface="Arial"/>
                <a:cs typeface="Arial"/>
                <a:sym typeface="Arial"/>
              </a:rPr>
              <a:t>ID</a:t>
            </a:r>
            <a:r>
              <a:rPr lang="ja-JP" altLang="en-US" sz="1200" b="0" dirty="0">
                <a:solidFill>
                  <a:srgbClr val="444444"/>
                </a:solidFill>
                <a:highlight>
                  <a:srgbClr val="FFFFFF"/>
                </a:highlight>
                <a:latin typeface="Arial"/>
                <a:ea typeface="Arial"/>
                <a:cs typeface="Arial"/>
                <a:sym typeface="Arial"/>
              </a:rPr>
              <a:t>プロバイダに送るメッセージが</a:t>
            </a:r>
            <a:r>
              <a:rPr lang="en-US" altLang="ja-JP" sz="1200" b="0" dirty="0">
                <a:solidFill>
                  <a:srgbClr val="444444"/>
                </a:solidFill>
                <a:highlight>
                  <a:srgbClr val="FFFFFF"/>
                </a:highlight>
                <a:latin typeface="Arial"/>
                <a:ea typeface="Arial"/>
                <a:cs typeface="Arial"/>
                <a:sym typeface="Arial"/>
              </a:rPr>
              <a:t>Security Assertion Markup Language</a:t>
            </a:r>
            <a:r>
              <a:rPr lang="ja-JP" altLang="en-US" sz="1200" b="0" dirty="0">
                <a:solidFill>
                  <a:srgbClr val="444444"/>
                </a:solidFill>
                <a:highlight>
                  <a:srgbClr val="FFFFFF"/>
                </a:highlight>
                <a:latin typeface="Arial"/>
                <a:ea typeface="Arial"/>
                <a:cs typeface="Arial"/>
                <a:sym typeface="Arial"/>
              </a:rPr>
              <a:t>（</a:t>
            </a:r>
            <a:r>
              <a:rPr lang="en-US" altLang="ja-JP" sz="1200" b="0" dirty="0">
                <a:solidFill>
                  <a:srgbClr val="444444"/>
                </a:solidFill>
                <a:highlight>
                  <a:srgbClr val="FFFFFF"/>
                </a:highlight>
                <a:latin typeface="Arial"/>
                <a:ea typeface="Arial"/>
                <a:cs typeface="Arial"/>
                <a:sym typeface="Arial"/>
              </a:rPr>
              <a:t>SAML</a:t>
            </a:r>
            <a:r>
              <a:rPr lang="ja-JP" altLang="en-US" sz="1200" b="0" dirty="0">
                <a:solidFill>
                  <a:srgbClr val="444444"/>
                </a:solidFill>
                <a:highlight>
                  <a:srgbClr val="FFFFFF"/>
                </a:highlight>
                <a:latin typeface="Arial"/>
                <a:ea typeface="Arial"/>
                <a:cs typeface="Arial"/>
                <a:sym typeface="Arial"/>
              </a:rPr>
              <a:t>）という言語で書かれている。</a:t>
            </a:r>
            <a:endParaRPr sz="1200" b="0" dirty="0">
              <a:solidFill>
                <a:srgbClr val="444444"/>
              </a:solidFill>
              <a:highlight>
                <a:srgbClr val="FFFFFF"/>
              </a:highlight>
              <a:latin typeface="Arial"/>
              <a:ea typeface="Arial"/>
              <a:cs typeface="Arial"/>
              <a:sym typeface="Arial"/>
            </a:endParaRPr>
          </a:p>
          <a:p>
            <a:pPr lvl="0" indent="-342900">
              <a:spcBef>
                <a:spcPts val="500"/>
              </a:spcBef>
              <a:buSzPts val="1800"/>
              <a:buChar char="●"/>
            </a:pPr>
            <a:r>
              <a:rPr lang="ja-JP" altLang="en-US" sz="1800" dirty="0"/>
              <a:t>フェデレーション </a:t>
            </a:r>
            <a:r>
              <a:rPr lang="en-US" sz="1800" b="0" dirty="0"/>
              <a:t>– </a:t>
            </a:r>
            <a:r>
              <a:rPr lang="ja-JP" altLang="en-US" sz="1200" b="0" dirty="0">
                <a:solidFill>
                  <a:srgbClr val="444444"/>
                </a:solidFill>
                <a:highlight>
                  <a:srgbClr val="FFFFFF"/>
                </a:highlight>
                <a:latin typeface="Arial"/>
                <a:ea typeface="Arial"/>
                <a:cs typeface="Arial"/>
                <a:sym typeface="Arial"/>
              </a:rPr>
              <a:t>フェデレーテッドアクセス方式に基づいてメタデータの交換を行うために</a:t>
            </a:r>
            <a:r>
              <a:rPr lang="ja-JP" altLang="en-US" sz="1200" b="0" dirty="0">
                <a:solidFill>
                  <a:srgbClr val="444444"/>
                </a:solidFill>
                <a:highlight>
                  <a:srgbClr val="FFFFFF"/>
                </a:highlight>
                <a:latin typeface="Arial"/>
                <a:cs typeface="Arial"/>
                <a:sym typeface="Arial"/>
              </a:rPr>
              <a:t>機関や出版社が集まって形成された</a:t>
            </a:r>
            <a:r>
              <a:rPr lang="ja-JP" altLang="en-US" sz="1200" b="0" dirty="0">
                <a:solidFill>
                  <a:srgbClr val="444444"/>
                </a:solidFill>
                <a:highlight>
                  <a:srgbClr val="FFFFFF"/>
                </a:highlight>
                <a:latin typeface="Arial"/>
                <a:ea typeface="Arial"/>
                <a:cs typeface="Arial"/>
                <a:sym typeface="Arial"/>
              </a:rPr>
              <a:t>国レベルの組織。</a:t>
            </a:r>
            <a:r>
              <a:rPr lang="en-US" altLang="ja-JP" sz="1200" b="0" dirty="0">
                <a:solidFill>
                  <a:srgbClr val="444444"/>
                </a:solidFill>
                <a:highlight>
                  <a:srgbClr val="FFFFFF"/>
                </a:highlight>
                <a:latin typeface="Arial"/>
                <a:ea typeface="Arial"/>
                <a:cs typeface="Arial"/>
                <a:sym typeface="Arial"/>
              </a:rPr>
              <a:t>EduGAIN</a:t>
            </a:r>
            <a:r>
              <a:rPr lang="ja-JP" altLang="en-US" sz="1200" b="0" dirty="0">
                <a:solidFill>
                  <a:srgbClr val="444444"/>
                </a:solidFill>
                <a:highlight>
                  <a:srgbClr val="FFFFFF"/>
                </a:highlight>
                <a:latin typeface="Arial"/>
                <a:ea typeface="Arial"/>
                <a:cs typeface="Arial"/>
                <a:sym typeface="Arial"/>
              </a:rPr>
              <a:t>と呼ばれる国際的なフェデレーションに</a:t>
            </a:r>
            <a:r>
              <a:rPr lang="ja-JP" altLang="en-US" sz="1200" b="0" dirty="0" smtClean="0">
                <a:solidFill>
                  <a:srgbClr val="444444"/>
                </a:solidFill>
                <a:highlight>
                  <a:srgbClr val="FFFFFF"/>
                </a:highlight>
                <a:latin typeface="Arial"/>
                <a:ea typeface="Arial"/>
                <a:cs typeface="Arial"/>
                <a:sym typeface="Arial"/>
              </a:rPr>
              <a:t>は</a:t>
            </a:r>
            <a:r>
              <a:rPr lang="en-US" altLang="ja-JP" sz="1200" b="0" dirty="0" smtClean="0">
                <a:solidFill>
                  <a:srgbClr val="444444"/>
                </a:solidFill>
                <a:highlight>
                  <a:srgbClr val="FFFFFF"/>
                </a:highlight>
                <a:latin typeface="Arial"/>
                <a:ea typeface="Arial"/>
                <a:cs typeface="Arial"/>
                <a:sym typeface="Arial"/>
              </a:rPr>
              <a:t/>
            </a:r>
            <a:br>
              <a:rPr lang="en-US" altLang="ja-JP" sz="1200" b="0" dirty="0" smtClean="0">
                <a:solidFill>
                  <a:srgbClr val="444444"/>
                </a:solidFill>
                <a:highlight>
                  <a:srgbClr val="FFFFFF"/>
                </a:highlight>
                <a:latin typeface="Arial"/>
                <a:ea typeface="Arial"/>
                <a:cs typeface="Arial"/>
                <a:sym typeface="Arial"/>
              </a:rPr>
            </a:br>
            <a:r>
              <a:rPr lang="ja-JP" altLang="en-US" sz="1200" b="0" dirty="0" smtClean="0">
                <a:solidFill>
                  <a:srgbClr val="444444"/>
                </a:solidFill>
                <a:highlight>
                  <a:srgbClr val="FFFFFF"/>
                </a:highlight>
                <a:latin typeface="Arial"/>
                <a:ea typeface="Arial"/>
                <a:cs typeface="Arial"/>
                <a:sym typeface="Arial"/>
              </a:rPr>
              <a:t>国</a:t>
            </a:r>
            <a:r>
              <a:rPr lang="ja-JP" altLang="en-US" sz="1200" b="0" dirty="0">
                <a:solidFill>
                  <a:srgbClr val="444444"/>
                </a:solidFill>
                <a:highlight>
                  <a:srgbClr val="FFFFFF"/>
                </a:highlight>
                <a:latin typeface="Arial"/>
                <a:ea typeface="Arial"/>
                <a:cs typeface="Arial"/>
                <a:sym typeface="Arial"/>
              </a:rPr>
              <a:t>レベルのフェデレーションが参加しており、国際的なレベルでデータの交換を行っている。</a:t>
            </a:r>
            <a:endParaRPr sz="1800" b="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84"/>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フェデレーテッドアクセス</a:t>
            </a:r>
            <a:endParaRPr dirty="0"/>
          </a:p>
        </p:txBody>
      </p:sp>
      <p:pic>
        <p:nvPicPr>
          <p:cNvPr id="624" name="Google Shape;624;p84"/>
          <p:cNvPicPr preferRelativeResize="0"/>
          <p:nvPr/>
        </p:nvPicPr>
        <p:blipFill rotWithShape="1">
          <a:blip r:embed="rId3">
            <a:alphaModFix/>
          </a:blip>
          <a:srcRect r="80332"/>
          <a:stretch/>
        </p:blipFill>
        <p:spPr>
          <a:xfrm>
            <a:off x="2502652" y="1108640"/>
            <a:ext cx="918611" cy="790376"/>
          </a:xfrm>
          <a:prstGeom prst="rect">
            <a:avLst/>
          </a:prstGeom>
          <a:noFill/>
          <a:ln>
            <a:noFill/>
          </a:ln>
        </p:spPr>
      </p:pic>
      <p:pic>
        <p:nvPicPr>
          <p:cNvPr id="625" name="Google Shape;625;p84"/>
          <p:cNvPicPr preferRelativeResize="0"/>
          <p:nvPr/>
        </p:nvPicPr>
        <p:blipFill rotWithShape="1">
          <a:blip r:embed="rId4">
            <a:alphaModFix/>
          </a:blip>
          <a:srcRect/>
          <a:stretch/>
        </p:blipFill>
        <p:spPr>
          <a:xfrm>
            <a:off x="674551" y="2466901"/>
            <a:ext cx="1970330" cy="1292930"/>
          </a:xfrm>
          <a:prstGeom prst="rect">
            <a:avLst/>
          </a:prstGeom>
          <a:noFill/>
          <a:ln w="9525" cap="flat" cmpd="sng">
            <a:solidFill>
              <a:srgbClr val="2C2C2D"/>
            </a:solidFill>
            <a:prstDash val="solid"/>
            <a:round/>
            <a:headEnd type="none" w="sm" len="sm"/>
            <a:tailEnd type="none" w="sm" len="sm"/>
          </a:ln>
        </p:spPr>
      </p:pic>
      <p:pic>
        <p:nvPicPr>
          <p:cNvPr id="626" name="Google Shape;626;p84"/>
          <p:cNvPicPr preferRelativeResize="0"/>
          <p:nvPr/>
        </p:nvPicPr>
        <p:blipFill rotWithShape="1">
          <a:blip r:embed="rId5">
            <a:alphaModFix/>
          </a:blip>
          <a:srcRect/>
          <a:stretch/>
        </p:blipFill>
        <p:spPr>
          <a:xfrm>
            <a:off x="4580575" y="991502"/>
            <a:ext cx="2031055" cy="1112791"/>
          </a:xfrm>
          <a:prstGeom prst="rect">
            <a:avLst/>
          </a:prstGeom>
          <a:noFill/>
          <a:ln w="9525" cap="flat" cmpd="sng">
            <a:solidFill>
              <a:srgbClr val="2C2C2D"/>
            </a:solidFill>
            <a:prstDash val="solid"/>
            <a:round/>
            <a:headEnd type="none" w="sm" len="sm"/>
            <a:tailEnd type="none" w="sm" len="sm"/>
          </a:ln>
        </p:spPr>
      </p:pic>
      <p:cxnSp>
        <p:nvCxnSpPr>
          <p:cNvPr id="627" name="Google Shape;627;p84"/>
          <p:cNvCxnSpPr/>
          <p:nvPr/>
        </p:nvCxnSpPr>
        <p:spPr>
          <a:xfrm>
            <a:off x="3762731" y="1503835"/>
            <a:ext cx="476400" cy="0"/>
          </a:xfrm>
          <a:prstGeom prst="straightConnector1">
            <a:avLst/>
          </a:prstGeom>
          <a:noFill/>
          <a:ln w="9525" cap="flat" cmpd="sng">
            <a:solidFill>
              <a:srgbClr val="5D87A0"/>
            </a:solidFill>
            <a:prstDash val="solid"/>
            <a:round/>
            <a:headEnd type="none" w="sm" len="sm"/>
            <a:tailEnd type="triangle" w="med" len="med"/>
          </a:ln>
        </p:spPr>
      </p:cxnSp>
      <p:pic>
        <p:nvPicPr>
          <p:cNvPr id="628" name="Google Shape;628;p84"/>
          <p:cNvPicPr preferRelativeResize="0"/>
          <p:nvPr/>
        </p:nvPicPr>
        <p:blipFill rotWithShape="1">
          <a:blip r:embed="rId6">
            <a:alphaModFix/>
          </a:blip>
          <a:srcRect/>
          <a:stretch/>
        </p:blipFill>
        <p:spPr>
          <a:xfrm>
            <a:off x="3032197" y="2509779"/>
            <a:ext cx="3086989" cy="1123097"/>
          </a:xfrm>
          <a:prstGeom prst="rect">
            <a:avLst/>
          </a:prstGeom>
          <a:noFill/>
          <a:ln w="9525" cap="flat" cmpd="sng">
            <a:solidFill>
              <a:srgbClr val="2C2C2D"/>
            </a:solidFill>
            <a:prstDash val="solid"/>
            <a:round/>
            <a:headEnd type="none" w="sm" len="sm"/>
            <a:tailEnd type="none" w="sm" len="sm"/>
          </a:ln>
        </p:spPr>
      </p:pic>
      <p:pic>
        <p:nvPicPr>
          <p:cNvPr id="629" name="Google Shape;629;p84"/>
          <p:cNvPicPr preferRelativeResize="0"/>
          <p:nvPr/>
        </p:nvPicPr>
        <p:blipFill rotWithShape="1">
          <a:blip r:embed="rId7">
            <a:alphaModFix/>
          </a:blip>
          <a:srcRect/>
          <a:stretch/>
        </p:blipFill>
        <p:spPr>
          <a:xfrm>
            <a:off x="6506500" y="2551819"/>
            <a:ext cx="2253100" cy="953515"/>
          </a:xfrm>
          <a:prstGeom prst="rect">
            <a:avLst/>
          </a:prstGeom>
          <a:noFill/>
          <a:ln w="9525" cap="flat" cmpd="sng">
            <a:solidFill>
              <a:srgbClr val="2C2C2D"/>
            </a:solidFill>
            <a:prstDash val="solid"/>
            <a:round/>
            <a:headEnd type="none" w="sm" len="sm"/>
            <a:tailEnd type="none" w="sm" len="sm"/>
          </a:ln>
        </p:spPr>
      </p:pic>
      <p:pic>
        <p:nvPicPr>
          <p:cNvPr id="630" name="Google Shape;630;p84"/>
          <p:cNvPicPr preferRelativeResize="0"/>
          <p:nvPr/>
        </p:nvPicPr>
        <p:blipFill rotWithShape="1">
          <a:blip r:embed="rId8">
            <a:alphaModFix/>
          </a:blip>
          <a:srcRect/>
          <a:stretch/>
        </p:blipFill>
        <p:spPr>
          <a:xfrm>
            <a:off x="3542782" y="4038360"/>
            <a:ext cx="2445616" cy="1208742"/>
          </a:xfrm>
          <a:prstGeom prst="rect">
            <a:avLst/>
          </a:prstGeom>
          <a:noFill/>
          <a:ln>
            <a:noFill/>
          </a:ln>
        </p:spPr>
      </p:pic>
      <p:cxnSp>
        <p:nvCxnSpPr>
          <p:cNvPr id="631" name="Google Shape;631;p84"/>
          <p:cNvCxnSpPr>
            <a:stCxn id="626" idx="2"/>
          </p:cNvCxnSpPr>
          <p:nvPr/>
        </p:nvCxnSpPr>
        <p:spPr>
          <a:xfrm flipH="1">
            <a:off x="2645002" y="2104293"/>
            <a:ext cx="2951100" cy="258300"/>
          </a:xfrm>
          <a:prstGeom prst="straightConnector1">
            <a:avLst/>
          </a:prstGeom>
          <a:noFill/>
          <a:ln w="9525" cap="flat" cmpd="sng">
            <a:solidFill>
              <a:srgbClr val="5D87A0"/>
            </a:solidFill>
            <a:prstDash val="solid"/>
            <a:round/>
            <a:headEnd type="none" w="sm" len="sm"/>
            <a:tailEnd type="triangle" w="med" len="med"/>
          </a:ln>
        </p:spPr>
      </p:cxnSp>
      <p:cxnSp>
        <p:nvCxnSpPr>
          <p:cNvPr id="632" name="Google Shape;632;p84"/>
          <p:cNvCxnSpPr/>
          <p:nvPr/>
        </p:nvCxnSpPr>
        <p:spPr>
          <a:xfrm>
            <a:off x="2683711" y="3071327"/>
            <a:ext cx="270000" cy="0"/>
          </a:xfrm>
          <a:prstGeom prst="straightConnector1">
            <a:avLst/>
          </a:prstGeom>
          <a:noFill/>
          <a:ln w="9525" cap="flat" cmpd="sng">
            <a:solidFill>
              <a:srgbClr val="5D87A0"/>
            </a:solidFill>
            <a:prstDash val="solid"/>
            <a:round/>
            <a:headEnd type="none" w="sm" len="sm"/>
            <a:tailEnd type="triangle" w="med" len="med"/>
          </a:ln>
        </p:spPr>
      </p:cxnSp>
      <p:cxnSp>
        <p:nvCxnSpPr>
          <p:cNvPr id="633" name="Google Shape;633;p84"/>
          <p:cNvCxnSpPr/>
          <p:nvPr/>
        </p:nvCxnSpPr>
        <p:spPr>
          <a:xfrm>
            <a:off x="6155056" y="3071327"/>
            <a:ext cx="238200" cy="0"/>
          </a:xfrm>
          <a:prstGeom prst="straightConnector1">
            <a:avLst/>
          </a:prstGeom>
          <a:noFill/>
          <a:ln w="9525" cap="flat" cmpd="sng">
            <a:solidFill>
              <a:srgbClr val="5D87A0"/>
            </a:solidFill>
            <a:prstDash val="solid"/>
            <a:round/>
            <a:headEnd type="none" w="sm" len="sm"/>
            <a:tailEnd type="triangle" w="med" len="med"/>
          </a:ln>
        </p:spPr>
      </p:cxnSp>
      <p:cxnSp>
        <p:nvCxnSpPr>
          <p:cNvPr id="634" name="Google Shape;634;p84"/>
          <p:cNvCxnSpPr>
            <a:stCxn id="629" idx="2"/>
          </p:cNvCxnSpPr>
          <p:nvPr/>
        </p:nvCxnSpPr>
        <p:spPr>
          <a:xfrm flipH="1">
            <a:off x="4765650" y="3505334"/>
            <a:ext cx="2867400" cy="443100"/>
          </a:xfrm>
          <a:prstGeom prst="straightConnector1">
            <a:avLst/>
          </a:prstGeom>
          <a:noFill/>
          <a:ln w="9525" cap="flat" cmpd="sng">
            <a:solidFill>
              <a:srgbClr val="5D87A0"/>
            </a:solidFill>
            <a:prstDash val="solid"/>
            <a:round/>
            <a:headEnd type="none" w="sm" len="sm"/>
            <a:tailEnd type="triangle" w="med" len="med"/>
          </a:ln>
        </p:spPr>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38"/>
        <p:cNvGrpSpPr/>
        <p:nvPr/>
      </p:nvGrpSpPr>
      <p:grpSpPr>
        <a:xfrm>
          <a:off x="0" y="0"/>
          <a:ext cx="0" cy="0"/>
          <a:chOff x="0" y="0"/>
          <a:chExt cx="0" cy="0"/>
        </a:xfrm>
      </p:grpSpPr>
      <p:sp>
        <p:nvSpPr>
          <p:cNvPr id="639" name="Google Shape;639;p85"/>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フェデレーテッドアクセス </a:t>
            </a:r>
            <a:r>
              <a:rPr lang="en-US" altLang="ja-JP" dirty="0"/>
              <a:t>-  </a:t>
            </a:r>
            <a:br>
              <a:rPr lang="en-US" altLang="ja-JP" dirty="0"/>
            </a:br>
            <a:r>
              <a:rPr lang="ja-JP" altLang="en-US" dirty="0"/>
              <a:t>長所と短所</a:t>
            </a:r>
            <a:endParaRPr dirty="0"/>
          </a:p>
        </p:txBody>
      </p:sp>
      <p:sp>
        <p:nvSpPr>
          <p:cNvPr id="640" name="Google Shape;640;p85"/>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長所</a:t>
            </a:r>
            <a:endParaRPr sz="2400" dirty="0">
              <a:latin typeface="Calibri"/>
              <a:ea typeface="Calibri"/>
              <a:cs typeface="Calibri"/>
              <a:sym typeface="Calibri"/>
            </a:endParaRPr>
          </a:p>
        </p:txBody>
      </p:sp>
      <p:sp>
        <p:nvSpPr>
          <p:cNvPr id="641" name="Google Shape;641;p85"/>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短所</a:t>
            </a:r>
            <a:endParaRPr sz="2400" dirty="0">
              <a:latin typeface="Calibri"/>
              <a:ea typeface="Calibri"/>
              <a:cs typeface="Calibri"/>
              <a:sym typeface="Calibri"/>
            </a:endParaRPr>
          </a:p>
        </p:txBody>
      </p:sp>
      <p:cxnSp>
        <p:nvCxnSpPr>
          <p:cNvPr id="642" name="Google Shape;642;p85"/>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643" name="Google Shape;643;p85"/>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457200" lvl="0" indent="-317500">
              <a:buSzPts val="1400"/>
              <a:buFont typeface="Calibri"/>
              <a:buChar char="-"/>
            </a:pPr>
            <a:r>
              <a:rPr lang="ja-JP" altLang="en-US" dirty="0">
                <a:latin typeface="Calibri"/>
                <a:ea typeface="Calibri"/>
                <a:cs typeface="Calibri"/>
                <a:sym typeface="Calibri"/>
              </a:rPr>
              <a:t>出版社に幅広くサポートされている</a:t>
            </a:r>
            <a:endParaRPr lang="en-US" altLang="ja-JP" dirty="0">
              <a:latin typeface="Calibri"/>
              <a:ea typeface="Calibri"/>
              <a:cs typeface="Calibri"/>
              <a:sym typeface="Calibri"/>
            </a:endParaRPr>
          </a:p>
          <a:p>
            <a:pPr marL="457200" lvl="0" indent="-317500">
              <a:buSzPts val="1400"/>
              <a:buFont typeface="Calibri"/>
              <a:buChar char="-"/>
            </a:pPr>
            <a:r>
              <a:rPr lang="ja-JP" altLang="en-US" dirty="0" smtClean="0">
                <a:latin typeface="Calibri"/>
                <a:ea typeface="Calibri"/>
                <a:cs typeface="Calibri"/>
                <a:sym typeface="Calibri"/>
              </a:rPr>
              <a:t>利用体験（使い勝手）が</a:t>
            </a:r>
            <a:r>
              <a:rPr lang="ja-JP" altLang="en-US" dirty="0">
                <a:latin typeface="Calibri"/>
                <a:ea typeface="Calibri"/>
                <a:cs typeface="Calibri"/>
                <a:sym typeface="Calibri"/>
              </a:rPr>
              <a:t>改善されつつある</a:t>
            </a:r>
            <a:endParaRPr dirty="0">
              <a:latin typeface="Calibri"/>
              <a:ea typeface="Calibri"/>
              <a:cs typeface="Calibri"/>
              <a:sym typeface="Calibri"/>
            </a:endParaRPr>
          </a:p>
        </p:txBody>
      </p:sp>
      <p:sp>
        <p:nvSpPr>
          <p:cNvPr id="644" name="Google Shape;644;p85"/>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buSzPts val="1400"/>
              <a:buFont typeface="Calibri"/>
              <a:buChar char="-"/>
            </a:pPr>
            <a:r>
              <a:rPr lang="ja-JP" altLang="en-US" dirty="0" smtClean="0">
                <a:latin typeface="Calibri"/>
                <a:ea typeface="Calibri"/>
                <a:cs typeface="Calibri"/>
                <a:sym typeface="Calibri"/>
              </a:rPr>
              <a:t>使い勝手においてときどき</a:t>
            </a:r>
            <a:r>
              <a:rPr lang="ja-JP" altLang="en-US" dirty="0">
                <a:latin typeface="Calibri"/>
                <a:ea typeface="Calibri"/>
                <a:cs typeface="Calibri"/>
                <a:sym typeface="Calibri"/>
              </a:rPr>
              <a:t>面倒ではあるが、場合によっては</a:t>
            </a:r>
            <a:r>
              <a:rPr lang="en-US" altLang="ja-JP" dirty="0">
                <a:latin typeface="Calibri"/>
                <a:ea typeface="Calibri"/>
                <a:cs typeface="Calibri"/>
                <a:sym typeface="Calibri"/>
              </a:rPr>
              <a:t>VPN</a:t>
            </a:r>
            <a:r>
              <a:rPr lang="ja-JP" altLang="en-US" dirty="0">
                <a:latin typeface="Calibri"/>
                <a:ea typeface="Calibri"/>
                <a:cs typeface="Calibri"/>
                <a:sym typeface="Calibri"/>
              </a:rPr>
              <a:t>やプロキシより</a:t>
            </a:r>
            <a:r>
              <a:rPr lang="ja-JP" altLang="en-US" dirty="0" smtClean="0">
                <a:latin typeface="Calibri"/>
                <a:ea typeface="Calibri"/>
                <a:cs typeface="Calibri"/>
                <a:sym typeface="Calibri"/>
              </a:rPr>
              <a:t>も良い</a:t>
            </a:r>
            <a:endParaRPr lang="en-US" altLang="ja-JP" dirty="0">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設定が専門的で難しく、</a:t>
            </a:r>
            <a:r>
              <a:rPr lang="en-US" altLang="ja-JP" dirty="0">
                <a:latin typeface="Calibri"/>
                <a:ea typeface="Calibri"/>
                <a:cs typeface="Calibri"/>
                <a:sym typeface="Calibri"/>
              </a:rPr>
              <a:t>IT</a:t>
            </a:r>
            <a:r>
              <a:rPr lang="ja-JP" altLang="en-US" dirty="0">
                <a:latin typeface="Calibri"/>
                <a:ea typeface="Calibri"/>
                <a:cs typeface="Calibri"/>
                <a:sym typeface="Calibri"/>
              </a:rPr>
              <a:t>部門の助けが必要な場合がある</a:t>
            </a:r>
            <a:endParaRPr lang="en-US" altLang="ja-JP" dirty="0">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不正使用の原因となる可能性がある</a:t>
            </a:r>
            <a:endParaRPr lang="en-US" altLang="ja-JP" dirty="0">
              <a:latin typeface="Calibri"/>
              <a:ea typeface="Calibri"/>
              <a:cs typeface="Calibri"/>
              <a:sym typeface="Calibri"/>
            </a:endParaRPr>
          </a:p>
          <a:p>
            <a:pPr marL="457200" lvl="0" indent="-317500">
              <a:buSzPts val="1400"/>
              <a:buFont typeface="Calibri"/>
              <a:buChar char="-"/>
            </a:pPr>
            <a:r>
              <a:rPr lang="ja-JP" altLang="en-US" dirty="0" smtClean="0">
                <a:latin typeface="Calibri"/>
                <a:ea typeface="Calibri"/>
                <a:cs typeface="Calibri"/>
                <a:sym typeface="Calibri"/>
              </a:rPr>
              <a:t>プライバシー</a:t>
            </a:r>
            <a:r>
              <a:rPr lang="ja-JP" altLang="en-US" dirty="0">
                <a:latin typeface="Calibri"/>
                <a:ea typeface="Calibri"/>
                <a:cs typeface="Calibri"/>
                <a:sym typeface="Calibri"/>
              </a:rPr>
              <a:t>についての懸念</a:t>
            </a:r>
            <a:endParaRPr lang="en-US"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Google Shape;649;p86"/>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RA21</a:t>
            </a:r>
            <a:r>
              <a:rPr lang="ja-JP" altLang="en-US" dirty="0"/>
              <a:t>と</a:t>
            </a:r>
            <a:r>
              <a:rPr lang="en-US" dirty="0"/>
              <a:t>SeamlessAccess </a:t>
            </a:r>
            <a:endParaRPr dirty="0"/>
          </a:p>
          <a:p>
            <a:pPr marL="0" lvl="0" indent="0" algn="l" rtl="0">
              <a:spcBef>
                <a:spcPts val="0"/>
              </a:spcBef>
              <a:spcAft>
                <a:spcPts val="0"/>
              </a:spcAft>
              <a:buClr>
                <a:srgbClr val="486A7E"/>
              </a:buClr>
              <a:buSzPts val="2300"/>
              <a:buFont typeface="Calibri"/>
              <a:buNone/>
            </a:pPr>
            <a:endParaRPr dirty="0"/>
          </a:p>
        </p:txBody>
      </p:sp>
      <p:sp>
        <p:nvSpPr>
          <p:cNvPr id="650" name="Google Shape;650;p86"/>
          <p:cNvSpPr txBox="1">
            <a:spLocks noGrp="1"/>
          </p:cNvSpPr>
          <p:nvPr>
            <p:ph type="body" idx="1"/>
          </p:nvPr>
        </p:nvSpPr>
        <p:spPr>
          <a:xfrm>
            <a:off x="769350" y="1177390"/>
            <a:ext cx="7605300" cy="1410900"/>
          </a:xfrm>
          <a:prstGeom prst="rect">
            <a:avLst/>
          </a:prstGeom>
          <a:noFill/>
          <a:ln>
            <a:noFill/>
          </a:ln>
        </p:spPr>
        <p:txBody>
          <a:bodyPr spcFirstLastPara="1" wrap="square" lIns="0" tIns="0" rIns="0" bIns="0" anchor="t" anchorCtr="0">
            <a:noAutofit/>
          </a:bodyPr>
          <a:lstStyle/>
          <a:p>
            <a:pPr lvl="0" indent="-342900">
              <a:spcBef>
                <a:spcPts val="500"/>
              </a:spcBef>
              <a:buSzPts val="1800"/>
              <a:buChar char="●"/>
            </a:pPr>
            <a:r>
              <a:rPr lang="en-US" sz="1800" dirty="0"/>
              <a:t>RA21 (Resource Access in the 21st Century)</a:t>
            </a:r>
            <a:r>
              <a:rPr lang="en-US" sz="1800" b="0" dirty="0"/>
              <a:t> – </a:t>
            </a:r>
            <a:r>
              <a:rPr lang="ja-JP" altLang="en-US" sz="1200" b="0" dirty="0" smtClean="0">
                <a:solidFill>
                  <a:srgbClr val="444444"/>
                </a:solidFill>
                <a:highlight>
                  <a:srgbClr val="FFFFFF"/>
                </a:highlight>
                <a:latin typeface="Arial"/>
                <a:cs typeface="Arial"/>
                <a:sym typeface="Arial"/>
              </a:rPr>
              <a:t>出版社のプラットフォームにおいて、</a:t>
            </a:r>
            <a:r>
              <a:rPr lang="ja-JP" altLang="en-US" sz="1200" b="0" dirty="0" smtClean="0">
                <a:solidFill>
                  <a:srgbClr val="444444"/>
                </a:solidFill>
                <a:highlight>
                  <a:srgbClr val="FFFFFF"/>
                </a:highlight>
                <a:latin typeface="Arial"/>
                <a:ea typeface="Arial"/>
                <a:cs typeface="Arial"/>
                <a:sym typeface="Arial"/>
              </a:rPr>
              <a:t>フェデレーテッドアクセスの使い勝手を</a:t>
            </a:r>
            <a:r>
              <a:rPr lang="ja-JP" altLang="en-US" sz="1200" b="0" dirty="0">
                <a:solidFill>
                  <a:srgbClr val="444444"/>
                </a:solidFill>
                <a:highlight>
                  <a:srgbClr val="FFFFFF"/>
                </a:highlight>
                <a:latin typeface="Arial"/>
                <a:ea typeface="Arial"/>
                <a:cs typeface="Arial"/>
                <a:sym typeface="Arial"/>
              </a:rPr>
              <a:t>改善</a:t>
            </a:r>
            <a:r>
              <a:rPr lang="ja-JP" altLang="en-US" sz="1200" b="0" dirty="0" smtClean="0">
                <a:solidFill>
                  <a:srgbClr val="444444"/>
                </a:solidFill>
                <a:highlight>
                  <a:srgbClr val="FFFFFF"/>
                </a:highlight>
                <a:latin typeface="Arial"/>
                <a:ea typeface="Arial"/>
                <a:cs typeface="Arial"/>
                <a:sym typeface="Arial"/>
              </a:rPr>
              <a:t>する提案を行う業界のグループ</a:t>
            </a:r>
            <a:r>
              <a:rPr lang="ja-JP" altLang="en-US" sz="1200" b="0" dirty="0">
                <a:solidFill>
                  <a:srgbClr val="444444"/>
                </a:solidFill>
                <a:highlight>
                  <a:srgbClr val="FFFFFF"/>
                </a:highlight>
                <a:latin typeface="Arial"/>
                <a:ea typeface="Arial"/>
                <a:cs typeface="Arial"/>
                <a:sym typeface="Arial"/>
              </a:rPr>
              <a:t>。フェデレーテッドアクセス</a:t>
            </a:r>
            <a:r>
              <a:rPr lang="ja-JP" altLang="en-US" sz="1200" b="0" dirty="0" smtClean="0">
                <a:solidFill>
                  <a:srgbClr val="444444"/>
                </a:solidFill>
                <a:highlight>
                  <a:srgbClr val="FFFFFF"/>
                </a:highlight>
                <a:latin typeface="Arial"/>
                <a:ea typeface="Arial"/>
                <a:cs typeface="Arial"/>
                <a:sym typeface="Arial"/>
              </a:rPr>
              <a:t>の新しい利用体験は、複数の出版社にまたがる、一貫</a:t>
            </a:r>
            <a:r>
              <a:rPr lang="ja-JP" altLang="en-US" sz="1200" b="0" dirty="0">
                <a:solidFill>
                  <a:srgbClr val="444444"/>
                </a:solidFill>
                <a:highlight>
                  <a:srgbClr val="FFFFFF"/>
                </a:highlight>
                <a:latin typeface="Arial"/>
                <a:ea typeface="Arial"/>
                <a:cs typeface="Arial"/>
                <a:sym typeface="Arial"/>
              </a:rPr>
              <a:t>した</a:t>
            </a:r>
            <a:r>
              <a:rPr lang="ja-JP" altLang="en-US" sz="1200" b="0" dirty="0" smtClean="0">
                <a:solidFill>
                  <a:srgbClr val="444444"/>
                </a:solidFill>
                <a:highlight>
                  <a:srgbClr val="FFFFFF"/>
                </a:highlight>
                <a:latin typeface="Arial"/>
                <a:ea typeface="Arial"/>
                <a:cs typeface="Arial"/>
                <a:sym typeface="Arial"/>
              </a:rPr>
              <a:t>アクセス方法を取り入れている。利用者が一度アクセスすれば、そこで選択</a:t>
            </a:r>
            <a:r>
              <a:rPr lang="ja-JP" altLang="en-US" sz="1200" b="0" dirty="0">
                <a:solidFill>
                  <a:srgbClr val="444444"/>
                </a:solidFill>
                <a:highlight>
                  <a:srgbClr val="FFFFFF"/>
                </a:highlight>
                <a:latin typeface="Arial"/>
                <a:ea typeface="Arial"/>
                <a:cs typeface="Arial"/>
                <a:sym typeface="Arial"/>
              </a:rPr>
              <a:t>した機関がブラウザで保持される。この機能に</a:t>
            </a:r>
            <a:r>
              <a:rPr lang="ja-JP" altLang="en-US" sz="1200" b="0" dirty="0" smtClean="0">
                <a:solidFill>
                  <a:srgbClr val="444444"/>
                </a:solidFill>
                <a:highlight>
                  <a:srgbClr val="FFFFFF"/>
                </a:highlight>
                <a:latin typeface="Arial"/>
                <a:ea typeface="Arial"/>
                <a:cs typeface="Arial"/>
                <a:sym typeface="Arial"/>
              </a:rPr>
              <a:t>よって利用者が</a:t>
            </a:r>
            <a:r>
              <a:rPr lang="ja-JP" altLang="en-US" sz="1200" b="0" dirty="0">
                <a:solidFill>
                  <a:srgbClr val="444444"/>
                </a:solidFill>
                <a:highlight>
                  <a:srgbClr val="FFFFFF"/>
                </a:highlight>
                <a:latin typeface="Arial"/>
                <a:ea typeface="Arial"/>
                <a:cs typeface="Arial"/>
                <a:sym typeface="Arial"/>
              </a:rPr>
              <a:t>複数</a:t>
            </a:r>
            <a:r>
              <a:rPr lang="ja-JP" altLang="en-US" sz="1200" b="0" dirty="0" smtClean="0">
                <a:solidFill>
                  <a:srgbClr val="444444"/>
                </a:solidFill>
                <a:highlight>
                  <a:srgbClr val="FFFFFF"/>
                </a:highlight>
                <a:latin typeface="Arial"/>
                <a:ea typeface="Arial"/>
                <a:cs typeface="Arial"/>
                <a:sym typeface="Arial"/>
              </a:rPr>
              <a:t>の</a:t>
            </a:r>
            <a:r>
              <a:rPr lang="en-US" altLang="ja-JP" sz="1200" b="0" dirty="0" smtClean="0">
                <a:solidFill>
                  <a:srgbClr val="444444"/>
                </a:solidFill>
                <a:highlight>
                  <a:srgbClr val="FFFFFF"/>
                </a:highlight>
                <a:latin typeface="Arial"/>
                <a:ea typeface="Arial"/>
                <a:cs typeface="Arial"/>
                <a:sym typeface="Arial"/>
              </a:rPr>
              <a:t/>
            </a:r>
            <a:br>
              <a:rPr lang="en-US" altLang="ja-JP" sz="1200" b="0" dirty="0" smtClean="0">
                <a:solidFill>
                  <a:srgbClr val="444444"/>
                </a:solidFill>
                <a:highlight>
                  <a:srgbClr val="FFFFFF"/>
                </a:highlight>
                <a:latin typeface="Arial"/>
                <a:ea typeface="Arial"/>
                <a:cs typeface="Arial"/>
                <a:sym typeface="Arial"/>
              </a:rPr>
            </a:br>
            <a:r>
              <a:rPr lang="ja-JP" altLang="en-US" sz="1200" b="0" dirty="0" smtClean="0">
                <a:solidFill>
                  <a:srgbClr val="444444"/>
                </a:solidFill>
                <a:highlight>
                  <a:srgbClr val="FFFFFF"/>
                </a:highlight>
                <a:latin typeface="Arial"/>
                <a:ea typeface="Arial"/>
                <a:cs typeface="Arial"/>
                <a:sym typeface="Arial"/>
              </a:rPr>
              <a:t>出版社のプラットフォームを</a:t>
            </a:r>
            <a:r>
              <a:rPr lang="ja-JP" altLang="en-US" sz="1200" b="0" dirty="0">
                <a:solidFill>
                  <a:srgbClr val="444444"/>
                </a:solidFill>
                <a:highlight>
                  <a:srgbClr val="FFFFFF"/>
                </a:highlight>
                <a:latin typeface="Arial"/>
                <a:ea typeface="Arial"/>
                <a:cs typeface="Arial"/>
                <a:sym typeface="Arial"/>
              </a:rPr>
              <a:t>行き来する際に時間をかけずに簡単に操作できる。</a:t>
            </a:r>
            <a:r>
              <a:rPr lang="en-US" sz="1200" b="0" dirty="0">
                <a:solidFill>
                  <a:srgbClr val="444444"/>
                </a:solidFill>
                <a:highlight>
                  <a:srgbClr val="FFFFFF"/>
                </a:highlight>
                <a:latin typeface="Arial"/>
                <a:ea typeface="Arial"/>
                <a:cs typeface="Arial"/>
                <a:sym typeface="Arial"/>
              </a:rPr>
              <a:t> </a:t>
            </a:r>
            <a:endParaRPr sz="1200" b="0" dirty="0">
              <a:solidFill>
                <a:srgbClr val="444444"/>
              </a:solidFill>
              <a:highlight>
                <a:srgbClr val="FFFFFF"/>
              </a:highlight>
              <a:latin typeface="Arial"/>
              <a:ea typeface="Arial"/>
              <a:cs typeface="Arial"/>
              <a:sym typeface="Arial"/>
            </a:endParaRPr>
          </a:p>
          <a:p>
            <a:pPr marL="914400" lvl="0" indent="0" algn="l" rtl="0">
              <a:spcBef>
                <a:spcPts val="500"/>
              </a:spcBef>
              <a:spcAft>
                <a:spcPts val="0"/>
              </a:spcAft>
              <a:buNone/>
            </a:pPr>
            <a:endParaRPr sz="1800" b="0" dirty="0"/>
          </a:p>
          <a:p>
            <a:pPr lvl="0" indent="-342900">
              <a:spcBef>
                <a:spcPts val="500"/>
              </a:spcBef>
              <a:buSzPts val="1800"/>
              <a:buChar char="●"/>
            </a:pPr>
            <a:r>
              <a:rPr lang="en-US" sz="1800" dirty="0"/>
              <a:t>SeamlessAccess </a:t>
            </a:r>
            <a:r>
              <a:rPr lang="en-US" sz="1800" b="0" dirty="0"/>
              <a:t>–</a:t>
            </a:r>
            <a:r>
              <a:rPr lang="en-US" sz="1800" dirty="0"/>
              <a:t> </a:t>
            </a:r>
            <a:r>
              <a:rPr lang="en-US" altLang="ja-JP" sz="1200" b="0" dirty="0">
                <a:solidFill>
                  <a:srgbClr val="444444"/>
                </a:solidFill>
                <a:highlight>
                  <a:srgbClr val="FFFFFF"/>
                </a:highlight>
                <a:latin typeface="Arial"/>
                <a:ea typeface="Arial"/>
                <a:cs typeface="Arial"/>
                <a:sym typeface="Arial"/>
              </a:rPr>
              <a:t>RA21</a:t>
            </a:r>
            <a:r>
              <a:rPr lang="ja-JP" altLang="en-US" sz="1200" b="0" dirty="0">
                <a:solidFill>
                  <a:srgbClr val="444444"/>
                </a:solidFill>
                <a:highlight>
                  <a:srgbClr val="FFFFFF"/>
                </a:highlight>
                <a:latin typeface="Arial"/>
                <a:ea typeface="Arial"/>
                <a:cs typeface="Arial"/>
                <a:sym typeface="Arial"/>
              </a:rPr>
              <a:t>による提案を導入するサービスを提供しているグループ。現時点で</a:t>
            </a:r>
            <a:r>
              <a:rPr lang="ja-JP" altLang="en-US" sz="1200" b="0" dirty="0" smtClean="0">
                <a:solidFill>
                  <a:srgbClr val="444444"/>
                </a:solidFill>
                <a:highlight>
                  <a:srgbClr val="FFFFFF"/>
                </a:highlight>
                <a:latin typeface="Arial"/>
                <a:ea typeface="Arial"/>
                <a:cs typeface="Arial"/>
                <a:sym typeface="Arial"/>
              </a:rPr>
              <a:t>は</a:t>
            </a:r>
            <a:r>
              <a:rPr lang="en-US" altLang="ja-JP" sz="1200" b="0" dirty="0" smtClean="0">
                <a:solidFill>
                  <a:srgbClr val="444444"/>
                </a:solidFill>
                <a:highlight>
                  <a:srgbClr val="FFFFFF"/>
                </a:highlight>
                <a:latin typeface="Arial"/>
                <a:ea typeface="Arial"/>
                <a:cs typeface="Arial"/>
                <a:sym typeface="Arial"/>
              </a:rPr>
              <a:t/>
            </a:r>
            <a:br>
              <a:rPr lang="en-US" altLang="ja-JP" sz="1200" b="0" dirty="0" smtClean="0">
                <a:solidFill>
                  <a:srgbClr val="444444"/>
                </a:solidFill>
                <a:highlight>
                  <a:srgbClr val="FFFFFF"/>
                </a:highlight>
                <a:latin typeface="Arial"/>
                <a:ea typeface="Arial"/>
                <a:cs typeface="Arial"/>
                <a:sym typeface="Arial"/>
              </a:rPr>
            </a:br>
            <a:r>
              <a:rPr lang="ja-JP" altLang="en-US" sz="1200" b="0" dirty="0" smtClean="0">
                <a:solidFill>
                  <a:srgbClr val="444444"/>
                </a:solidFill>
                <a:highlight>
                  <a:srgbClr val="FFFFFF"/>
                </a:highlight>
                <a:latin typeface="Arial"/>
                <a:ea typeface="Arial"/>
                <a:cs typeface="Arial"/>
                <a:sym typeface="Arial"/>
              </a:rPr>
              <a:t>シュプリンガー</a:t>
            </a:r>
            <a:r>
              <a:rPr lang="ja-JP" altLang="en-US" sz="1200" b="0" dirty="0">
                <a:solidFill>
                  <a:srgbClr val="444444"/>
                </a:solidFill>
                <a:highlight>
                  <a:srgbClr val="FFFFFF"/>
                </a:highlight>
                <a:latin typeface="Arial"/>
                <a:ea typeface="Arial"/>
                <a:cs typeface="Arial"/>
                <a:sym typeface="Arial"/>
              </a:rPr>
              <a:t>・ネイチャーの</a:t>
            </a:r>
            <a:r>
              <a:rPr lang="en-US" altLang="ja-JP" sz="1200" b="0" dirty="0">
                <a:solidFill>
                  <a:srgbClr val="444444"/>
                </a:solidFill>
                <a:highlight>
                  <a:srgbClr val="FFFFFF"/>
                </a:highlight>
                <a:latin typeface="Arial"/>
                <a:ea typeface="Arial"/>
                <a:cs typeface="Arial"/>
                <a:sym typeface="Arial"/>
              </a:rPr>
              <a:t>nature.com</a:t>
            </a:r>
            <a:r>
              <a:rPr lang="ja-JP" altLang="en-US" sz="1200" b="0" dirty="0">
                <a:solidFill>
                  <a:srgbClr val="444444"/>
                </a:solidFill>
                <a:highlight>
                  <a:srgbClr val="FFFFFF"/>
                </a:highlight>
                <a:latin typeface="Arial"/>
                <a:ea typeface="Arial"/>
                <a:cs typeface="Arial"/>
                <a:sym typeface="Arial"/>
              </a:rPr>
              <a:t>と米国化学会のみが</a:t>
            </a:r>
            <a:r>
              <a:rPr lang="en-US" altLang="ja-JP" sz="1200" b="0" dirty="0">
                <a:solidFill>
                  <a:srgbClr val="444444"/>
                </a:solidFill>
                <a:highlight>
                  <a:srgbClr val="FFFFFF"/>
                </a:highlight>
                <a:latin typeface="Arial"/>
                <a:ea typeface="Arial"/>
                <a:cs typeface="Arial"/>
                <a:sym typeface="Arial"/>
              </a:rPr>
              <a:t>SeamlessAccess</a:t>
            </a:r>
            <a:r>
              <a:rPr lang="ja-JP" altLang="en-US" sz="1200" b="0" dirty="0">
                <a:solidFill>
                  <a:srgbClr val="444444"/>
                </a:solidFill>
                <a:highlight>
                  <a:srgbClr val="FFFFFF"/>
                </a:highlight>
                <a:latin typeface="Arial"/>
                <a:ea typeface="Arial"/>
                <a:cs typeface="Arial"/>
                <a:sym typeface="Arial"/>
              </a:rPr>
              <a:t>の</a:t>
            </a:r>
            <a:r>
              <a:rPr lang="ja-JP" altLang="en-US" sz="1200" b="0" dirty="0" smtClean="0">
                <a:solidFill>
                  <a:srgbClr val="444444"/>
                </a:solidFill>
                <a:highlight>
                  <a:srgbClr val="FFFFFF"/>
                </a:highlight>
                <a:latin typeface="Arial"/>
                <a:ea typeface="Arial"/>
                <a:cs typeface="Arial"/>
                <a:sym typeface="Arial"/>
              </a:rPr>
              <a:t>フェデレーテッドアクセスを</a:t>
            </a:r>
            <a:r>
              <a:rPr lang="ja-JP" altLang="en-US" sz="1200" b="0" dirty="0">
                <a:solidFill>
                  <a:srgbClr val="444444"/>
                </a:solidFill>
                <a:highlight>
                  <a:srgbClr val="FFFFFF"/>
                </a:highlight>
                <a:latin typeface="Arial"/>
                <a:ea typeface="Arial"/>
                <a:cs typeface="Arial"/>
                <a:sym typeface="Arial"/>
              </a:rPr>
              <a:t>導入している。</a:t>
            </a:r>
            <a:r>
              <a:rPr lang="en-US" altLang="ja-JP" sz="1200" b="0" dirty="0">
                <a:solidFill>
                  <a:srgbClr val="444444"/>
                </a:solidFill>
                <a:highlight>
                  <a:srgbClr val="FFFFFF"/>
                </a:highlight>
                <a:latin typeface="Arial"/>
                <a:ea typeface="Arial"/>
                <a:cs typeface="Arial"/>
                <a:sym typeface="Arial"/>
              </a:rPr>
              <a:t>SeamlessAcces</a:t>
            </a:r>
            <a:r>
              <a:rPr lang="ja-JP" altLang="en-US" sz="1200" b="0" dirty="0">
                <a:solidFill>
                  <a:srgbClr val="444444"/>
                </a:solidFill>
                <a:highlight>
                  <a:srgbClr val="FFFFFF"/>
                </a:highlight>
                <a:latin typeface="Arial"/>
                <a:ea typeface="Arial"/>
                <a:cs typeface="Arial"/>
                <a:sym typeface="Arial"/>
              </a:rPr>
              <a:t>はフェデレーテッドアクセスに取って代わるものではなく、フェデレーテッドアクセスの</a:t>
            </a:r>
            <a:r>
              <a:rPr lang="ja-JP" altLang="en-US" sz="1200" b="0" dirty="0" smtClean="0">
                <a:solidFill>
                  <a:srgbClr val="444444"/>
                </a:solidFill>
                <a:highlight>
                  <a:srgbClr val="FFFFFF"/>
                </a:highlight>
                <a:latin typeface="Arial"/>
                <a:ea typeface="Arial"/>
                <a:cs typeface="Arial"/>
                <a:sym typeface="Arial"/>
              </a:rPr>
              <a:t>新しい方法で</a:t>
            </a:r>
            <a:r>
              <a:rPr lang="ja-JP" altLang="en-US" sz="1200" b="0" dirty="0">
                <a:solidFill>
                  <a:srgbClr val="444444"/>
                </a:solidFill>
                <a:highlight>
                  <a:srgbClr val="FFFFFF"/>
                </a:highlight>
                <a:latin typeface="Arial"/>
                <a:ea typeface="Arial"/>
                <a:cs typeface="Arial"/>
                <a:sym typeface="Arial"/>
              </a:rPr>
              <a:t>ある。</a:t>
            </a:r>
            <a:endParaRPr sz="1800" dirty="0"/>
          </a:p>
          <a:p>
            <a:pPr marL="914400" lvl="0" indent="0" algn="l" rtl="0">
              <a:spcBef>
                <a:spcPts val="500"/>
              </a:spcBef>
              <a:spcAft>
                <a:spcPts val="0"/>
              </a:spcAft>
              <a:buNone/>
            </a:pPr>
            <a:endParaRPr sz="1800" b="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55"/>
        <p:cNvGrpSpPr/>
        <p:nvPr/>
      </p:nvGrpSpPr>
      <p:grpSpPr>
        <a:xfrm>
          <a:off x="0" y="0"/>
          <a:ext cx="0" cy="0"/>
          <a:chOff x="0" y="0"/>
          <a:chExt cx="0" cy="0"/>
        </a:xfrm>
      </p:grpSpPr>
      <p:pic>
        <p:nvPicPr>
          <p:cNvPr id="656" name="Google Shape;656;p87"/>
          <p:cNvPicPr preferRelativeResize="0"/>
          <p:nvPr/>
        </p:nvPicPr>
        <p:blipFill>
          <a:blip r:embed="rId3">
            <a:alphaModFix/>
          </a:blip>
          <a:stretch>
            <a:fillRect/>
          </a:stretch>
        </p:blipFill>
        <p:spPr>
          <a:xfrm>
            <a:off x="571502" y="1344021"/>
            <a:ext cx="8001003" cy="3026947"/>
          </a:xfrm>
          <a:prstGeom prst="rect">
            <a:avLst/>
          </a:prstGeom>
          <a:noFill/>
          <a:ln>
            <a:noFill/>
          </a:ln>
        </p:spPr>
      </p:pic>
      <p:sp>
        <p:nvSpPr>
          <p:cNvPr id="657" name="Google Shape;657;p87"/>
          <p:cNvSpPr/>
          <p:nvPr/>
        </p:nvSpPr>
        <p:spPr>
          <a:xfrm>
            <a:off x="5664035" y="2045992"/>
            <a:ext cx="2785800" cy="1175700"/>
          </a:xfrm>
          <a:prstGeom prst="rect">
            <a:avLst/>
          </a:prstGeom>
          <a:noFill/>
          <a:ln w="28575" cap="flat" cmpd="sng">
            <a:solidFill>
              <a:srgbClr val="FF0000"/>
            </a:solidFill>
            <a:prstDash val="solid"/>
            <a:round/>
            <a:headEnd type="none" w="sm" len="sm"/>
            <a:tailEnd type="none" w="sm" len="sm"/>
          </a:ln>
        </p:spPr>
        <p:txBody>
          <a:bodyPr spcFirstLastPara="1" wrap="square" lIns="81650" tIns="81650" rIns="81650" bIns="81650" anchor="ctr" anchorCtr="0">
            <a:noAutofit/>
          </a:bodyPr>
          <a:lstStyle/>
          <a:p>
            <a:pPr marL="0" lvl="0" indent="0" algn="l" rtl="0">
              <a:spcBef>
                <a:spcPts val="0"/>
              </a:spcBef>
              <a:spcAft>
                <a:spcPts val="0"/>
              </a:spcAft>
              <a:buNone/>
            </a:pPr>
            <a:endParaRPr sz="1600" dirty="0"/>
          </a:p>
        </p:txBody>
      </p:sp>
      <p:sp>
        <p:nvSpPr>
          <p:cNvPr id="658" name="Google Shape;658;p87"/>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SeamlessAccess – </a:t>
            </a:r>
            <a:r>
              <a:rPr lang="ja-JP" altLang="en-US" dirty="0"/>
              <a:t>明確かつ一貫した提案アクション</a:t>
            </a:r>
            <a:endParaRP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88"/>
          <p:cNvSpPr/>
          <p:nvPr/>
        </p:nvSpPr>
        <p:spPr>
          <a:xfrm>
            <a:off x="4248012" y="2463021"/>
            <a:ext cx="449400" cy="282300"/>
          </a:xfrm>
          <a:prstGeom prst="rightArrow">
            <a:avLst>
              <a:gd name="adj1" fmla="val 50000"/>
              <a:gd name="adj2" fmla="val 50000"/>
            </a:avLst>
          </a:prstGeom>
          <a:solidFill>
            <a:srgbClr val="000000"/>
          </a:solidFill>
          <a:ln w="9525" cap="flat" cmpd="sng">
            <a:solidFill>
              <a:schemeClr val="dk2"/>
            </a:solidFill>
            <a:prstDash val="solid"/>
            <a:round/>
            <a:headEnd type="none" w="sm" len="sm"/>
            <a:tailEnd type="none" w="sm" len="sm"/>
          </a:ln>
        </p:spPr>
        <p:txBody>
          <a:bodyPr spcFirstLastPara="1" wrap="square" lIns="81650" tIns="81650" rIns="81650" bIns="81650" anchor="ctr" anchorCtr="0">
            <a:noAutofit/>
          </a:bodyPr>
          <a:lstStyle/>
          <a:p>
            <a:pPr marL="0" lvl="0" indent="0" algn="l" rtl="0">
              <a:spcBef>
                <a:spcPts val="0"/>
              </a:spcBef>
              <a:spcAft>
                <a:spcPts val="0"/>
              </a:spcAft>
              <a:buNone/>
            </a:pPr>
            <a:endParaRPr dirty="0"/>
          </a:p>
        </p:txBody>
      </p:sp>
      <p:pic>
        <p:nvPicPr>
          <p:cNvPr id="664" name="Google Shape;664;p88"/>
          <p:cNvPicPr preferRelativeResize="0"/>
          <p:nvPr/>
        </p:nvPicPr>
        <p:blipFill rotWithShape="1">
          <a:blip r:embed="rId3">
            <a:alphaModFix/>
          </a:blip>
          <a:srcRect l="18066" b="12717"/>
          <a:stretch/>
        </p:blipFill>
        <p:spPr>
          <a:xfrm>
            <a:off x="88027" y="1514542"/>
            <a:ext cx="4159984" cy="2780605"/>
          </a:xfrm>
          <a:prstGeom prst="rect">
            <a:avLst/>
          </a:prstGeom>
          <a:noFill/>
          <a:ln>
            <a:noFill/>
          </a:ln>
        </p:spPr>
      </p:pic>
      <p:pic>
        <p:nvPicPr>
          <p:cNvPr id="665" name="Google Shape;665;p88"/>
          <p:cNvPicPr preferRelativeResize="0"/>
          <p:nvPr/>
        </p:nvPicPr>
        <p:blipFill>
          <a:blip r:embed="rId4">
            <a:alphaModFix/>
          </a:blip>
          <a:stretch>
            <a:fillRect/>
          </a:stretch>
        </p:blipFill>
        <p:spPr>
          <a:xfrm>
            <a:off x="4895988" y="1514543"/>
            <a:ext cx="3755541" cy="2731308"/>
          </a:xfrm>
          <a:prstGeom prst="rect">
            <a:avLst/>
          </a:prstGeom>
          <a:noFill/>
          <a:ln>
            <a:noFill/>
          </a:ln>
        </p:spPr>
      </p:pic>
      <p:sp>
        <p:nvSpPr>
          <p:cNvPr id="666" name="Google Shape;666;p88"/>
          <p:cNvSpPr txBox="1">
            <a:spLocks noGrp="1"/>
          </p:cNvSpPr>
          <p:nvPr>
            <p:ph type="title" idx="4294967295"/>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SeamlessAccess – </a:t>
            </a:r>
            <a:r>
              <a:rPr lang="ja-JP" altLang="en-US" dirty="0"/>
              <a:t>選択した機関情報の</a:t>
            </a:r>
            <a:r>
              <a:rPr lang="ja-JP" altLang="en-US" dirty="0" smtClean="0"/>
              <a:t>保持（記憶）</a:t>
            </a:r>
            <a:endParaRP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89"/>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a:t>フェデレーテッドアクセス </a:t>
            </a:r>
            <a:r>
              <a:rPr lang="en-US" dirty="0"/>
              <a:t>–</a:t>
            </a:r>
            <a:endParaRPr dirty="0"/>
          </a:p>
          <a:p>
            <a:pPr marL="0" lvl="0" indent="0" algn="l" rtl="0">
              <a:spcBef>
                <a:spcPts val="0"/>
              </a:spcBef>
              <a:spcAft>
                <a:spcPts val="0"/>
              </a:spcAft>
              <a:buClr>
                <a:srgbClr val="486A7E"/>
              </a:buClr>
              <a:buSzPts val="2300"/>
              <a:buFont typeface="Calibri"/>
              <a:buNone/>
            </a:pPr>
            <a:r>
              <a:rPr lang="ja-JP" altLang="en-US" dirty="0"/>
              <a:t>導入方法</a:t>
            </a:r>
            <a:endParaRPr dirty="0"/>
          </a:p>
          <a:p>
            <a:pPr marL="0" lvl="0" indent="0" algn="l" rtl="0">
              <a:spcBef>
                <a:spcPts val="0"/>
              </a:spcBef>
              <a:spcAft>
                <a:spcPts val="0"/>
              </a:spcAft>
              <a:buClr>
                <a:srgbClr val="486A7E"/>
              </a:buClr>
              <a:buSzPts val="2300"/>
              <a:buFont typeface="Calibri"/>
              <a:buNone/>
            </a:pPr>
            <a:endParaRPr dirty="0"/>
          </a:p>
        </p:txBody>
      </p:sp>
      <p:sp>
        <p:nvSpPr>
          <p:cNvPr id="672" name="Google Shape;672;p89"/>
          <p:cNvSpPr txBox="1">
            <a:spLocks noGrp="1"/>
          </p:cNvSpPr>
          <p:nvPr>
            <p:ph type="body" idx="1"/>
          </p:nvPr>
        </p:nvSpPr>
        <p:spPr>
          <a:xfrm>
            <a:off x="762000" y="1616390"/>
            <a:ext cx="7605300" cy="1410900"/>
          </a:xfrm>
          <a:prstGeom prst="rect">
            <a:avLst/>
          </a:prstGeom>
          <a:noFill/>
          <a:ln>
            <a:noFill/>
          </a:ln>
        </p:spPr>
        <p:txBody>
          <a:bodyPr spcFirstLastPara="1" wrap="square" lIns="0" tIns="0" rIns="0" bIns="0" anchor="t" anchorCtr="0">
            <a:noAutofit/>
          </a:bodyPr>
          <a:lstStyle/>
          <a:p>
            <a:pPr lvl="0" indent="-342900">
              <a:spcBef>
                <a:spcPts val="500"/>
              </a:spcBef>
              <a:buSzPts val="1800"/>
              <a:buChar char="●"/>
            </a:pPr>
            <a:r>
              <a:rPr lang="en-US" altLang="ja-JP" sz="1800" b="0" dirty="0"/>
              <a:t>SAML</a:t>
            </a:r>
            <a:r>
              <a:rPr lang="ja-JP" altLang="en-US" sz="1800" b="0" dirty="0"/>
              <a:t>ベースの認証に対応している</a:t>
            </a:r>
            <a:r>
              <a:rPr lang="en-US" altLang="ja-JP" sz="1800" b="0" dirty="0"/>
              <a:t>ID</a:t>
            </a:r>
            <a:r>
              <a:rPr lang="ja-JP" altLang="en-US" sz="1800" b="0" dirty="0"/>
              <a:t>プロバイダーがいるかどうか確認する。大部分の</a:t>
            </a:r>
            <a:r>
              <a:rPr lang="en-US" altLang="ja-JP" sz="1800" b="0" dirty="0"/>
              <a:t>ID</a:t>
            </a:r>
            <a:r>
              <a:rPr lang="ja-JP" altLang="en-US" sz="1800" b="0" dirty="0"/>
              <a:t>プロバイダーは対応している。</a:t>
            </a:r>
            <a:endParaRPr lang="en-US" altLang="ja-JP" sz="1800" b="0" dirty="0"/>
          </a:p>
          <a:p>
            <a:pPr lvl="0" indent="-342900">
              <a:spcBef>
                <a:spcPts val="500"/>
              </a:spcBef>
              <a:buSzPts val="1800"/>
              <a:buChar char="●"/>
            </a:pPr>
            <a:r>
              <a:rPr lang="ja-JP" altLang="en-US" sz="1800" b="0" dirty="0"/>
              <a:t>シュプリンガー・</a:t>
            </a:r>
            <a:r>
              <a:rPr lang="ja-JP" altLang="en-US" sz="1800" b="0" dirty="0" smtClean="0"/>
              <a:t>ネイチャーのオンライン・サービスまたは営業担当者に</a:t>
            </a:r>
            <a:r>
              <a:rPr lang="ja-JP" altLang="en-US" sz="1800" b="0" dirty="0"/>
              <a:t>連絡し、フェデレーテッドアクセス</a:t>
            </a:r>
            <a:r>
              <a:rPr lang="ja-JP" altLang="en-US" sz="1800" b="0" dirty="0" smtClean="0"/>
              <a:t>の利用を</a:t>
            </a:r>
            <a:r>
              <a:rPr lang="ja-JP" altLang="en-US" sz="1800" b="0" dirty="0"/>
              <a:t>依頼する</a:t>
            </a:r>
            <a:r>
              <a:rPr lang="ja-JP" altLang="en-US" sz="1800" b="0" dirty="0" smtClean="0"/>
              <a:t>。</a:t>
            </a:r>
            <a:r>
              <a:rPr lang="en-US" altLang="ja-JP" sz="1800" b="0" dirty="0" smtClean="0"/>
              <a:t>Entity ID</a:t>
            </a:r>
            <a:r>
              <a:rPr lang="ja-JP" altLang="en-US" sz="1800" b="0" dirty="0"/>
              <a:t>または</a:t>
            </a:r>
            <a:r>
              <a:rPr lang="en-US" altLang="ja-JP" sz="1800" b="0" dirty="0"/>
              <a:t>OpenAthens ID</a:t>
            </a:r>
            <a:r>
              <a:rPr lang="ja-JP" altLang="en-US" sz="1800" b="0" dirty="0"/>
              <a:t>が</a:t>
            </a:r>
            <a:r>
              <a:rPr lang="ja-JP" altLang="en-US" sz="1800" b="0" dirty="0" smtClean="0"/>
              <a:t>あれば</a:t>
            </a:r>
            <a:r>
              <a:rPr lang="ja-JP" altLang="en-US" sz="1800" b="0" dirty="0"/>
              <a:t>それらも</a:t>
            </a:r>
            <a:r>
              <a:rPr lang="ja-JP" altLang="en-US" sz="1800" b="0" dirty="0" smtClean="0"/>
              <a:t>提供</a:t>
            </a:r>
            <a:r>
              <a:rPr lang="ja-JP" altLang="en-US" sz="1800" b="0" dirty="0"/>
              <a:t>する。</a:t>
            </a:r>
            <a:endParaRPr lang="en-US" altLang="ja-JP" sz="1800" b="0" dirty="0"/>
          </a:p>
          <a:p>
            <a:pPr lvl="0" indent="-342900">
              <a:spcBef>
                <a:spcPts val="500"/>
              </a:spcBef>
              <a:buSzPts val="1800"/>
              <a:buChar char="●"/>
            </a:pPr>
            <a:r>
              <a:rPr lang="ja-JP" altLang="en-US" sz="1800" b="0" dirty="0"/>
              <a:t>いずれかのフェデレーションの会員であれば</a:t>
            </a:r>
            <a:r>
              <a:rPr lang="ja-JP" altLang="en-US" sz="1800" b="0" dirty="0" smtClean="0"/>
              <a:t>、お客様の</a:t>
            </a:r>
            <a:r>
              <a:rPr lang="en-US" altLang="ja-JP" sz="1800" b="0" dirty="0" smtClean="0"/>
              <a:t>ID</a:t>
            </a:r>
            <a:r>
              <a:rPr lang="ja-JP" altLang="en-US" sz="1800" b="0" dirty="0" smtClean="0"/>
              <a:t>プロバイダーがシュプリンガー・ネイチャーの</a:t>
            </a:r>
            <a:r>
              <a:rPr lang="ja-JP" altLang="en-US" sz="1800" b="0" dirty="0"/>
              <a:t>メタデータを</a:t>
            </a:r>
            <a:r>
              <a:rPr lang="ja-JP" altLang="en-US" sz="1800" b="0" dirty="0" smtClean="0"/>
              <a:t>、シュプリンガー・ネイチャーのサービスプロバイダーがお客</a:t>
            </a:r>
            <a:r>
              <a:rPr lang="ja-JP" altLang="en-US" sz="1800" b="0" dirty="0"/>
              <a:t>様</a:t>
            </a:r>
            <a:r>
              <a:rPr lang="ja-JP" altLang="en-US" sz="1800" b="0" dirty="0" smtClean="0"/>
              <a:t>のメタデータ</a:t>
            </a:r>
            <a:r>
              <a:rPr lang="ja-JP" altLang="en-US" sz="1800" b="0" dirty="0"/>
              <a:t>をすでに所有している可能性があり</a:t>
            </a:r>
            <a:r>
              <a:rPr lang="ja-JP" altLang="en-US" sz="1800" b="0" dirty="0" smtClean="0"/>
              <a:t>、シュプリンガー・ネイチャー</a:t>
            </a:r>
            <a:r>
              <a:rPr lang="ja-JP" altLang="ja-JP" sz="1800" b="0" dirty="0" smtClean="0"/>
              <a:t>側</a:t>
            </a:r>
            <a:r>
              <a:rPr lang="ja-JP" altLang="ja-JP" sz="1800" b="0" dirty="0"/>
              <a:t>の設定だけ</a:t>
            </a:r>
            <a:r>
              <a:rPr lang="ja-JP" altLang="ja-JP" sz="1800" b="0" dirty="0" smtClean="0"/>
              <a:t>で</a:t>
            </a:r>
            <a:r>
              <a:rPr lang="ja-JP" altLang="en-US" sz="1800" b="0" dirty="0" smtClean="0"/>
              <a:t>済む。</a:t>
            </a:r>
            <a:r>
              <a:rPr lang="ja-JP" altLang="en-US" sz="1800" b="0" dirty="0"/>
              <a:t>フェデレーションの会員でない場合はメタデータの交換</a:t>
            </a:r>
            <a:r>
              <a:rPr lang="ja-JP" altLang="en-US" sz="1800" b="0" dirty="0" smtClean="0"/>
              <a:t>が</a:t>
            </a:r>
            <a:r>
              <a:rPr lang="en-US" altLang="ja-JP" sz="1800" b="0" dirty="0" smtClean="0"/>
              <a:t/>
            </a:r>
            <a:br>
              <a:rPr lang="en-US" altLang="ja-JP" sz="1800" b="0" dirty="0" smtClean="0"/>
            </a:br>
            <a:r>
              <a:rPr lang="ja-JP" altLang="en-US" sz="1800" b="0" dirty="0" smtClean="0"/>
              <a:t>必要</a:t>
            </a:r>
            <a:r>
              <a:rPr lang="ja-JP" altLang="en-US" sz="1800" b="0" dirty="0"/>
              <a:t>。</a:t>
            </a:r>
            <a:endParaRPr sz="1800" b="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72"/>
          <p:cNvSpPr txBox="1">
            <a:spLocks noGrp="1"/>
          </p:cNvSpPr>
          <p:nvPr>
            <p:ph type="body" idx="1"/>
          </p:nvPr>
        </p:nvSpPr>
        <p:spPr>
          <a:xfrm>
            <a:off x="441960" y="884680"/>
            <a:ext cx="7925340" cy="4408082"/>
          </a:xfrm>
          <a:prstGeom prst="rect">
            <a:avLst/>
          </a:prstGeom>
          <a:noFill/>
          <a:ln>
            <a:noFill/>
          </a:ln>
        </p:spPr>
        <p:txBody>
          <a:bodyPr spcFirstLastPara="1" wrap="square" lIns="0" tIns="0" rIns="0" bIns="0" anchor="t" anchorCtr="0">
            <a:noAutofit/>
          </a:bodyPr>
          <a:lstStyle/>
          <a:p>
            <a:pPr lvl="0" indent="-330200">
              <a:spcBef>
                <a:spcPts val="500"/>
              </a:spcBef>
              <a:buAutoNum type="arabicPeriod"/>
            </a:pPr>
            <a:r>
              <a:rPr lang="ja-JP" altLang="en-US" dirty="0"/>
              <a:t>シュプリンガー・ネイチャーのウェブサイト</a:t>
            </a:r>
            <a:r>
              <a:rPr lang="ja-JP" altLang="ja-JP" dirty="0"/>
              <a:t>へのリモートアクセスと</a:t>
            </a:r>
            <a:r>
              <a:rPr lang="ja-JP" altLang="ja-JP" dirty="0" smtClean="0"/>
              <a:t>は</a:t>
            </a:r>
            <a:r>
              <a:rPr lang="ja-JP" altLang="en-US" dirty="0"/>
              <a:t>？</a:t>
            </a:r>
            <a:r>
              <a:rPr lang="en-US" altLang="ja-JP" dirty="0"/>
              <a:t/>
            </a:r>
            <a:br>
              <a:rPr lang="en-US" altLang="ja-JP" dirty="0"/>
            </a:br>
            <a:r>
              <a:rPr lang="ja-JP" altLang="ja-JP" dirty="0"/>
              <a:t>なぜ</a:t>
            </a:r>
            <a:r>
              <a:rPr lang="ja-JP" altLang="en-US" dirty="0"/>
              <a:t>いま</a:t>
            </a:r>
            <a:r>
              <a:rPr lang="ja-JP" altLang="ja-JP" dirty="0"/>
              <a:t>緊急のトピック</a:t>
            </a:r>
            <a:r>
              <a:rPr lang="ja-JP" altLang="en-US" dirty="0"/>
              <a:t>な</a:t>
            </a:r>
            <a:r>
              <a:rPr lang="ja-JP" altLang="ja-JP" dirty="0"/>
              <a:t>のか</a:t>
            </a:r>
            <a:r>
              <a:rPr lang="en-US" altLang="ja-JP" dirty="0"/>
              <a:t/>
            </a:r>
            <a:br>
              <a:rPr lang="en-US" altLang="ja-JP" dirty="0"/>
            </a:br>
            <a:endParaRPr lang="en-US" altLang="ja-JP" dirty="0"/>
          </a:p>
          <a:p>
            <a:pPr lvl="0" indent="-330200">
              <a:spcBef>
                <a:spcPts val="500"/>
              </a:spcBef>
              <a:buAutoNum type="arabicPeriod"/>
            </a:pPr>
            <a:r>
              <a:rPr lang="ja-JP" altLang="en-US" dirty="0"/>
              <a:t>シュプリンガー・ネイチャー</a:t>
            </a:r>
            <a:r>
              <a:rPr lang="ja-JP" altLang="en-US" dirty="0" smtClean="0"/>
              <a:t>のプラットフォームに</a:t>
            </a:r>
            <a:r>
              <a:rPr lang="ja-JP" altLang="en-US" dirty="0"/>
              <a:t>はどのような</a:t>
            </a:r>
            <a:r>
              <a:rPr lang="ja-JP" altLang="ja-JP" dirty="0"/>
              <a:t>リモートアクセス</a:t>
            </a:r>
            <a:r>
              <a:rPr lang="ja-JP" altLang="en-US" dirty="0"/>
              <a:t>の</a:t>
            </a:r>
            <a:r>
              <a:rPr lang="ja-JP" altLang="ja-JP" dirty="0"/>
              <a:t>オプション</a:t>
            </a:r>
            <a:r>
              <a:rPr lang="ja-JP" altLang="en-US" dirty="0"/>
              <a:t>がある</a:t>
            </a:r>
            <a:r>
              <a:rPr lang="ja-JP" altLang="en-US" dirty="0" smtClean="0"/>
              <a:t>か？</a:t>
            </a:r>
            <a:endParaRPr lang="en-US" altLang="ja-JP" dirty="0"/>
          </a:p>
          <a:p>
            <a:pPr marL="685800" lvl="1" indent="0"/>
            <a:r>
              <a:rPr lang="en-US" altLang="ja-JP" dirty="0"/>
              <a:t>a. </a:t>
            </a:r>
            <a:r>
              <a:rPr lang="ja-JP" altLang="ja-JP" dirty="0"/>
              <a:t>各オプションはどのように機能するか</a:t>
            </a:r>
          </a:p>
          <a:p>
            <a:pPr marL="685800" lvl="1" indent="0"/>
            <a:r>
              <a:rPr lang="en-US" altLang="ja-JP" dirty="0"/>
              <a:t>b. </a:t>
            </a:r>
            <a:r>
              <a:rPr lang="ja-JP" altLang="ja-JP" dirty="0"/>
              <a:t>各オプションの長所と短所は何か</a:t>
            </a:r>
          </a:p>
          <a:p>
            <a:pPr marL="685800" lvl="1" indent="0"/>
            <a:r>
              <a:rPr lang="en-US" altLang="ja-JP" dirty="0"/>
              <a:t>c. </a:t>
            </a:r>
            <a:r>
              <a:rPr lang="ja-JP" altLang="ja-JP" dirty="0"/>
              <a:t>各オプション</a:t>
            </a:r>
            <a:r>
              <a:rPr lang="ja-JP" altLang="en-US" dirty="0"/>
              <a:t>はどのように設定するか</a:t>
            </a:r>
            <a:endParaRPr lang="en-US" altLang="ja-JP" dirty="0"/>
          </a:p>
          <a:p>
            <a:pPr marL="685800" lvl="1" indent="0"/>
            <a:endParaRPr lang="en-US" altLang="ja-JP" dirty="0"/>
          </a:p>
          <a:p>
            <a:pPr marL="449263" lvl="1" indent="-357188">
              <a:buAutoNum type="arabicPeriod" startAt="3"/>
            </a:pPr>
            <a:r>
              <a:rPr lang="ja-JP" altLang="ja-JP" b="1" dirty="0" smtClean="0"/>
              <a:t>現在</a:t>
            </a:r>
            <a:r>
              <a:rPr lang="ja-JP" altLang="ja-JP" b="1" dirty="0"/>
              <a:t>の状況においてリモートアクセスを容易にするために</a:t>
            </a:r>
            <a:r>
              <a:rPr lang="en-US" altLang="ja-JP" b="1" dirty="0"/>
              <a:t/>
            </a:r>
            <a:br>
              <a:rPr lang="en-US" altLang="ja-JP" b="1" dirty="0"/>
            </a:br>
            <a:r>
              <a:rPr lang="ja-JP" altLang="en-US" b="1" dirty="0"/>
              <a:t>シュプリンガー・ネイチャーが最近開発した</a:t>
            </a:r>
            <a:r>
              <a:rPr lang="ja-JP" altLang="en-US" b="1" dirty="0" smtClean="0"/>
              <a:t>もの</a:t>
            </a:r>
            <a:endParaRPr lang="en-US" altLang="ja-JP" b="1" dirty="0" smtClean="0"/>
          </a:p>
          <a:p>
            <a:pPr marL="92075" lvl="1" indent="0"/>
            <a:r>
              <a:rPr lang="ja-JP" altLang="en-US" b="1" dirty="0"/>
              <a:t>　</a:t>
            </a:r>
            <a:r>
              <a:rPr lang="ja-JP" altLang="en-US" b="1" dirty="0" smtClean="0"/>
              <a:t>　　</a:t>
            </a:r>
            <a:r>
              <a:rPr lang="en-US" altLang="ja-JP" b="0" dirty="0" smtClean="0"/>
              <a:t>a</a:t>
            </a:r>
            <a:r>
              <a:rPr lang="en-US" altLang="ja-JP" b="0" dirty="0"/>
              <a:t>. </a:t>
            </a:r>
            <a:r>
              <a:rPr lang="ja-JP" altLang="en-US" b="0" dirty="0"/>
              <a:t>持続的</a:t>
            </a:r>
            <a:r>
              <a:rPr lang="ja-JP" altLang="ja-JP" b="0" dirty="0"/>
              <a:t>認証</a:t>
            </a:r>
          </a:p>
          <a:p>
            <a:pPr marL="898525" lvl="1" indent="-182563"/>
            <a:r>
              <a:rPr lang="en-US" altLang="ja-JP" dirty="0"/>
              <a:t>b. </a:t>
            </a:r>
            <a:r>
              <a:rPr lang="en-US" altLang="ja-JP" dirty="0" smtClean="0"/>
              <a:t>Google </a:t>
            </a:r>
            <a:r>
              <a:rPr lang="en-US" altLang="ja-JP" dirty="0"/>
              <a:t>Scholar Universal </a:t>
            </a:r>
            <a:r>
              <a:rPr lang="en-US" altLang="ja-JP" dirty="0" smtClean="0"/>
              <a:t>CASA</a:t>
            </a:r>
            <a:endParaRPr lang="ja-JP" altLang="ja-JP" dirty="0" smtClean="0"/>
          </a:p>
          <a:p>
            <a:pPr marL="1257300" lvl="0" indent="-342900" algn="l" rtl="0">
              <a:spcBef>
                <a:spcPts val="500"/>
              </a:spcBef>
              <a:spcAft>
                <a:spcPts val="0"/>
              </a:spcAft>
              <a:buFont typeface="+mj-lt"/>
              <a:buAutoNum type="arabicPeriod"/>
            </a:pPr>
            <a:endParaRPr dirty="0" smtClean="0"/>
          </a:p>
          <a:p>
            <a:pPr marL="449263" lvl="0" indent="-357188">
              <a:spcBef>
                <a:spcPts val="500"/>
              </a:spcBef>
            </a:pPr>
            <a:r>
              <a:rPr lang="en-US" altLang="ja-JP" dirty="0" smtClean="0"/>
              <a:t>4</a:t>
            </a:r>
            <a:r>
              <a:rPr lang="en-US" altLang="ja-JP" dirty="0"/>
              <a:t>. </a:t>
            </a:r>
            <a:r>
              <a:rPr lang="ja-JP" altLang="en-US" dirty="0"/>
              <a:t>リモート</a:t>
            </a:r>
            <a:r>
              <a:rPr lang="ja-JP" altLang="ja-JP" dirty="0"/>
              <a:t>アクセスをさらに容易にするために計画している</a:t>
            </a:r>
            <a:r>
              <a:rPr lang="ja-JP" altLang="en-US" dirty="0" smtClean="0"/>
              <a:t>こと</a:t>
            </a:r>
            <a:endParaRPr lang="en-US" altLang="ja-JP" dirty="0"/>
          </a:p>
        </p:txBody>
      </p:sp>
      <p:sp>
        <p:nvSpPr>
          <p:cNvPr id="533" name="Google Shape;533;p72"/>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a:buSzPts val="2300"/>
            </a:pPr>
            <a:r>
              <a:rPr lang="ja-JP" altLang="ja-JP" dirty="0"/>
              <a:t>議題</a:t>
            </a:r>
            <a:br>
              <a:rPr lang="ja-JP" altLang="ja-JP" dirty="0"/>
            </a:br>
            <a:endParaRP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76"/>
        <p:cNvGrpSpPr/>
        <p:nvPr/>
      </p:nvGrpSpPr>
      <p:grpSpPr>
        <a:xfrm>
          <a:off x="0" y="0"/>
          <a:ext cx="0" cy="0"/>
          <a:chOff x="0" y="0"/>
          <a:chExt cx="0" cy="0"/>
        </a:xfrm>
      </p:grpSpPr>
      <p:sp>
        <p:nvSpPr>
          <p:cNvPr id="677" name="Google Shape;677;p90"/>
          <p:cNvSpPr txBox="1">
            <a:spLocks noGrp="1"/>
          </p:cNvSpPr>
          <p:nvPr>
            <p:ph type="title"/>
          </p:nvPr>
        </p:nvSpPr>
        <p:spPr>
          <a:xfrm>
            <a:off x="762000" y="457994"/>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smtClean="0"/>
              <a:t>リファラーアクセス</a:t>
            </a:r>
            <a:endParaRPr dirty="0"/>
          </a:p>
        </p:txBody>
      </p:sp>
      <p:cxnSp>
        <p:nvCxnSpPr>
          <p:cNvPr id="678" name="Google Shape;678;p90"/>
          <p:cNvCxnSpPr/>
          <p:nvPr/>
        </p:nvCxnSpPr>
        <p:spPr>
          <a:xfrm>
            <a:off x="3816475" y="4231425"/>
            <a:ext cx="1070700" cy="900"/>
          </a:xfrm>
          <a:prstGeom prst="straightConnector1">
            <a:avLst/>
          </a:prstGeom>
          <a:noFill/>
          <a:ln w="9525" cap="flat" cmpd="sng">
            <a:solidFill>
              <a:srgbClr val="5D87A0"/>
            </a:solidFill>
            <a:prstDash val="solid"/>
            <a:round/>
            <a:headEnd type="none" w="sm" len="sm"/>
            <a:tailEnd type="triangle" w="med" len="med"/>
          </a:ln>
        </p:spPr>
      </p:cxnSp>
      <p:pic>
        <p:nvPicPr>
          <p:cNvPr id="679" name="Google Shape;679;p90"/>
          <p:cNvPicPr preferRelativeResize="0"/>
          <p:nvPr/>
        </p:nvPicPr>
        <p:blipFill rotWithShape="1">
          <a:blip r:embed="rId3">
            <a:alphaModFix/>
          </a:blip>
          <a:srcRect r="80332"/>
          <a:stretch/>
        </p:blipFill>
        <p:spPr>
          <a:xfrm>
            <a:off x="1786890" y="1232524"/>
            <a:ext cx="1081325" cy="1060875"/>
          </a:xfrm>
          <a:prstGeom prst="rect">
            <a:avLst/>
          </a:prstGeom>
          <a:noFill/>
          <a:ln>
            <a:noFill/>
          </a:ln>
        </p:spPr>
      </p:pic>
      <p:cxnSp>
        <p:nvCxnSpPr>
          <p:cNvPr id="680" name="Google Shape;680;p90"/>
          <p:cNvCxnSpPr/>
          <p:nvPr/>
        </p:nvCxnSpPr>
        <p:spPr>
          <a:xfrm rot="10800000" flipH="1">
            <a:off x="3057250" y="1800625"/>
            <a:ext cx="1911900" cy="10200"/>
          </a:xfrm>
          <a:prstGeom prst="straightConnector1">
            <a:avLst/>
          </a:prstGeom>
          <a:noFill/>
          <a:ln w="9525" cap="flat" cmpd="sng">
            <a:solidFill>
              <a:srgbClr val="5D87A0"/>
            </a:solidFill>
            <a:prstDash val="solid"/>
            <a:round/>
            <a:headEnd type="none" w="sm" len="sm"/>
            <a:tailEnd type="triangle" w="med" len="med"/>
          </a:ln>
        </p:spPr>
      </p:cxnSp>
      <p:cxnSp>
        <p:nvCxnSpPr>
          <p:cNvPr id="681" name="Google Shape;681;p90"/>
          <p:cNvCxnSpPr>
            <a:stCxn id="682" idx="2"/>
          </p:cNvCxnSpPr>
          <p:nvPr/>
        </p:nvCxnSpPr>
        <p:spPr>
          <a:xfrm flipH="1">
            <a:off x="2262726" y="2478113"/>
            <a:ext cx="4371000" cy="726300"/>
          </a:xfrm>
          <a:prstGeom prst="straightConnector1">
            <a:avLst/>
          </a:prstGeom>
          <a:noFill/>
          <a:ln w="9525" cap="flat" cmpd="sng">
            <a:solidFill>
              <a:srgbClr val="5D87A0"/>
            </a:solidFill>
            <a:prstDash val="solid"/>
            <a:round/>
            <a:headEnd type="none" w="sm" len="sm"/>
            <a:tailEnd type="triangle" w="med" len="med"/>
          </a:ln>
        </p:spPr>
      </p:cxnSp>
      <p:pic>
        <p:nvPicPr>
          <p:cNvPr id="683" name="Google Shape;683;p90"/>
          <p:cNvPicPr preferRelativeResize="0"/>
          <p:nvPr/>
        </p:nvPicPr>
        <p:blipFill>
          <a:blip r:embed="rId4">
            <a:alphaModFix/>
          </a:blip>
          <a:stretch>
            <a:fillRect/>
          </a:stretch>
        </p:blipFill>
        <p:spPr>
          <a:xfrm>
            <a:off x="5560700" y="1008775"/>
            <a:ext cx="2577676" cy="1469349"/>
          </a:xfrm>
          <a:prstGeom prst="rect">
            <a:avLst/>
          </a:prstGeom>
          <a:noFill/>
          <a:ln>
            <a:noFill/>
          </a:ln>
        </p:spPr>
      </p:pic>
      <p:pic>
        <p:nvPicPr>
          <p:cNvPr id="684" name="Google Shape;684;p90"/>
          <p:cNvPicPr preferRelativeResize="0"/>
          <p:nvPr/>
        </p:nvPicPr>
        <p:blipFill>
          <a:blip r:embed="rId5">
            <a:alphaModFix/>
          </a:blip>
          <a:stretch>
            <a:fillRect/>
          </a:stretch>
        </p:blipFill>
        <p:spPr>
          <a:xfrm>
            <a:off x="1381200" y="3389160"/>
            <a:ext cx="2260774" cy="1726274"/>
          </a:xfrm>
          <a:prstGeom prst="rect">
            <a:avLst/>
          </a:prstGeom>
          <a:noFill/>
          <a:ln>
            <a:noFill/>
          </a:ln>
        </p:spPr>
      </p:pic>
      <p:pic>
        <p:nvPicPr>
          <p:cNvPr id="685" name="Google Shape;685;p90"/>
          <p:cNvPicPr preferRelativeResize="0"/>
          <p:nvPr/>
        </p:nvPicPr>
        <p:blipFill>
          <a:blip r:embed="rId6">
            <a:alphaModFix/>
          </a:blip>
          <a:stretch>
            <a:fillRect/>
          </a:stretch>
        </p:blipFill>
        <p:spPr>
          <a:xfrm>
            <a:off x="5239200" y="3365735"/>
            <a:ext cx="2680810" cy="1726276"/>
          </a:xfrm>
          <a:prstGeom prst="rect">
            <a:avLst/>
          </a:prstGeom>
          <a:noFill/>
          <a:ln>
            <a:noFill/>
          </a:ln>
        </p:spPr>
      </p:pic>
      <p:sp>
        <p:nvSpPr>
          <p:cNvPr id="686" name="Google Shape;686;p90"/>
          <p:cNvSpPr txBox="1"/>
          <p:nvPr/>
        </p:nvSpPr>
        <p:spPr>
          <a:xfrm>
            <a:off x="127024" y="3671950"/>
            <a:ext cx="1366495" cy="44285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a:latin typeface="Calibri"/>
                <a:ea typeface="Calibri"/>
                <a:cs typeface="Calibri"/>
                <a:sym typeface="Calibri"/>
              </a:rPr>
              <a:t>会員限定</a:t>
            </a:r>
            <a:r>
              <a:rPr lang="en-US" altLang="ja-JP" dirty="0">
                <a:latin typeface="Calibri"/>
                <a:ea typeface="Calibri"/>
                <a:cs typeface="Calibri"/>
                <a:sym typeface="Calibri"/>
              </a:rPr>
              <a:t/>
            </a:r>
            <a:br>
              <a:rPr lang="en-US" altLang="ja-JP" dirty="0">
                <a:latin typeface="Calibri"/>
                <a:ea typeface="Calibri"/>
                <a:cs typeface="Calibri"/>
                <a:sym typeface="Calibri"/>
              </a:rPr>
            </a:br>
            <a:r>
              <a:rPr lang="ja-JP" altLang="en-US" dirty="0">
                <a:latin typeface="Calibri"/>
                <a:ea typeface="Calibri"/>
                <a:cs typeface="Calibri"/>
                <a:sym typeface="Calibri"/>
              </a:rPr>
              <a:t>ウェブページ</a:t>
            </a:r>
            <a:endParaRPr dirty="0">
              <a:latin typeface="Calibri"/>
              <a:ea typeface="Calibri"/>
              <a:cs typeface="Calibri"/>
              <a:sym typeface="Calibri"/>
            </a:endParaRPr>
          </a:p>
        </p:txBody>
      </p:sp>
      <p:sp>
        <p:nvSpPr>
          <p:cNvPr id="687" name="Google Shape;687;p90"/>
          <p:cNvSpPr txBox="1"/>
          <p:nvPr/>
        </p:nvSpPr>
        <p:spPr>
          <a:xfrm>
            <a:off x="3817337" y="3671950"/>
            <a:ext cx="12465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smtClean="0">
                <a:latin typeface="Calibri"/>
                <a:ea typeface="Calibri"/>
                <a:cs typeface="Calibri"/>
                <a:sym typeface="Calibri"/>
              </a:rPr>
              <a:t>リファラー</a:t>
            </a:r>
            <a:r>
              <a:rPr lang="en-US" altLang="ja-JP" dirty="0" smtClean="0">
                <a:latin typeface="Calibri"/>
                <a:ea typeface="Calibri"/>
                <a:cs typeface="Calibri"/>
                <a:sym typeface="Calibri"/>
              </a:rPr>
              <a:t>URL</a:t>
            </a:r>
            <a:endParaRPr dirty="0">
              <a:latin typeface="Calibri"/>
              <a:ea typeface="Calibri"/>
              <a:cs typeface="Calibri"/>
              <a:sym typeface="Calibri"/>
            </a:endParaRPr>
          </a:p>
        </p:txBody>
      </p:sp>
      <p:sp>
        <p:nvSpPr>
          <p:cNvPr id="688" name="Google Shape;688;p90"/>
          <p:cNvSpPr txBox="1"/>
          <p:nvPr/>
        </p:nvSpPr>
        <p:spPr>
          <a:xfrm>
            <a:off x="6226286" y="475025"/>
            <a:ext cx="1566433" cy="466858"/>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a:latin typeface="Calibri"/>
                <a:ea typeface="Calibri"/>
                <a:cs typeface="Calibri"/>
                <a:sym typeface="Calibri"/>
              </a:rPr>
              <a:t>組織の</a:t>
            </a:r>
            <a:r>
              <a:rPr lang="en-US" altLang="ja-JP" dirty="0">
                <a:latin typeface="Calibri"/>
                <a:ea typeface="Calibri"/>
                <a:cs typeface="Calibri"/>
                <a:sym typeface="Calibri"/>
              </a:rPr>
              <a:t/>
            </a:r>
            <a:br>
              <a:rPr lang="en-US" altLang="ja-JP" dirty="0">
                <a:latin typeface="Calibri"/>
                <a:ea typeface="Calibri"/>
                <a:cs typeface="Calibri"/>
                <a:sym typeface="Calibri"/>
              </a:rPr>
            </a:br>
            <a:r>
              <a:rPr lang="ja-JP" altLang="en-US" dirty="0">
                <a:latin typeface="Calibri"/>
                <a:ea typeface="Calibri"/>
                <a:cs typeface="Calibri"/>
                <a:sym typeface="Calibri"/>
              </a:rPr>
              <a:t>ウェブサイト</a:t>
            </a:r>
            <a:endParaRPr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92"/>
        <p:cNvGrpSpPr/>
        <p:nvPr/>
      </p:nvGrpSpPr>
      <p:grpSpPr>
        <a:xfrm>
          <a:off x="0" y="0"/>
          <a:ext cx="0" cy="0"/>
          <a:chOff x="0" y="0"/>
          <a:chExt cx="0" cy="0"/>
        </a:xfrm>
      </p:grpSpPr>
      <p:sp>
        <p:nvSpPr>
          <p:cNvPr id="693" name="Google Shape;693;p91"/>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リファラアクセス </a:t>
            </a:r>
            <a:r>
              <a:rPr lang="en-US" altLang="ja-JP" dirty="0"/>
              <a:t>– </a:t>
            </a:r>
            <a:br>
              <a:rPr lang="en-US" altLang="ja-JP" dirty="0"/>
            </a:br>
            <a:r>
              <a:rPr lang="ja-JP" altLang="en-US" dirty="0"/>
              <a:t>長所と短所</a:t>
            </a:r>
            <a:endParaRPr dirty="0"/>
          </a:p>
        </p:txBody>
      </p:sp>
      <p:sp>
        <p:nvSpPr>
          <p:cNvPr id="694" name="Google Shape;694;p91"/>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長所</a:t>
            </a:r>
            <a:endParaRPr sz="2400" dirty="0">
              <a:latin typeface="Calibri"/>
              <a:ea typeface="Calibri"/>
              <a:cs typeface="Calibri"/>
              <a:sym typeface="Calibri"/>
            </a:endParaRPr>
          </a:p>
        </p:txBody>
      </p:sp>
      <p:sp>
        <p:nvSpPr>
          <p:cNvPr id="695" name="Google Shape;695;p91"/>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短所</a:t>
            </a:r>
            <a:endParaRPr sz="2400" dirty="0">
              <a:latin typeface="Calibri"/>
              <a:ea typeface="Calibri"/>
              <a:cs typeface="Calibri"/>
              <a:sym typeface="Calibri"/>
            </a:endParaRPr>
          </a:p>
        </p:txBody>
      </p:sp>
      <p:cxnSp>
        <p:nvCxnSpPr>
          <p:cNvPr id="696" name="Google Shape;696;p91"/>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697" name="Google Shape;697;p91"/>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latin typeface="Calibri"/>
              <a:ea typeface="Calibri"/>
              <a:cs typeface="Calibri"/>
              <a:sym typeface="Calibri"/>
            </a:endParaRPr>
          </a:p>
        </p:txBody>
      </p:sp>
      <p:sp>
        <p:nvSpPr>
          <p:cNvPr id="698" name="Google Shape;698;p91"/>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buSzPts val="1400"/>
              <a:buFont typeface="Calibri"/>
              <a:buChar char="-"/>
            </a:pPr>
            <a:r>
              <a:rPr lang="ja-JP" altLang="en-US" dirty="0">
                <a:latin typeface="Calibri"/>
                <a:ea typeface="Calibri"/>
                <a:cs typeface="Calibri"/>
                <a:sym typeface="Calibri"/>
              </a:rPr>
              <a:t>通常</a:t>
            </a:r>
            <a:r>
              <a:rPr lang="ja-JP" altLang="en-US" dirty="0" smtClean="0">
                <a:latin typeface="Calibri"/>
                <a:ea typeface="Calibri"/>
                <a:cs typeface="Calibri"/>
                <a:sym typeface="Calibri"/>
              </a:rPr>
              <a:t>の検索方法やアクセスの手順に</a:t>
            </a:r>
            <a:r>
              <a:rPr lang="ja-JP" altLang="en-US" dirty="0">
                <a:latin typeface="Calibri"/>
                <a:ea typeface="Calibri"/>
                <a:cs typeface="Calibri"/>
                <a:sym typeface="Calibri"/>
              </a:rPr>
              <a:t>うまく適合しない</a:t>
            </a:r>
            <a:endParaRPr lang="en-US" altLang="ja-JP" dirty="0">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設定が面倒</a:t>
            </a:r>
            <a:endParaRPr lang="en-US" altLang="ja-JP" dirty="0">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複数の出版社にうまく対応していない</a:t>
            </a:r>
            <a:endParaRPr lang="en-US" altLang="ja-JP" dirty="0">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不正使用の原因となる可能性がある</a:t>
            </a: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02"/>
        <p:cNvGrpSpPr/>
        <p:nvPr/>
      </p:nvGrpSpPr>
      <p:grpSpPr>
        <a:xfrm>
          <a:off x="0" y="0"/>
          <a:ext cx="0" cy="0"/>
          <a:chOff x="0" y="0"/>
          <a:chExt cx="0" cy="0"/>
        </a:xfrm>
      </p:grpSpPr>
      <p:sp>
        <p:nvSpPr>
          <p:cNvPr id="703" name="Google Shape;703;p92"/>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smtClean="0"/>
              <a:t>リファラーアクセス </a:t>
            </a:r>
            <a:r>
              <a:rPr lang="en-US" altLang="ja-JP" dirty="0"/>
              <a:t>– </a:t>
            </a:r>
            <a:br>
              <a:rPr lang="en-US" altLang="ja-JP" dirty="0"/>
            </a:br>
            <a:r>
              <a:rPr lang="ja-JP" altLang="en-US" dirty="0"/>
              <a:t>導入方法</a:t>
            </a:r>
            <a:endParaRPr dirty="0"/>
          </a:p>
        </p:txBody>
      </p:sp>
      <p:sp>
        <p:nvSpPr>
          <p:cNvPr id="704" name="Google Shape;704;p92"/>
          <p:cNvSpPr txBox="1">
            <a:spLocks noGrp="1"/>
          </p:cNvSpPr>
          <p:nvPr>
            <p:ph type="body" idx="1"/>
          </p:nvPr>
        </p:nvSpPr>
        <p:spPr>
          <a:xfrm>
            <a:off x="762000" y="1616390"/>
            <a:ext cx="7162800" cy="1726250"/>
          </a:xfrm>
          <a:prstGeom prst="rect">
            <a:avLst/>
          </a:prstGeom>
          <a:noFill/>
          <a:ln>
            <a:noFill/>
          </a:ln>
        </p:spPr>
        <p:txBody>
          <a:bodyPr spcFirstLastPara="1" wrap="square" lIns="0" tIns="0" rIns="0" bIns="0" anchor="t" anchorCtr="0">
            <a:noAutofit/>
          </a:bodyPr>
          <a:lstStyle/>
          <a:p>
            <a:pPr lvl="0" indent="-342900">
              <a:spcBef>
                <a:spcPts val="500"/>
              </a:spcBef>
              <a:buSzPts val="1800"/>
              <a:buChar char="●"/>
            </a:pPr>
            <a:r>
              <a:rPr lang="ja-JP" altLang="en-US" sz="1800" b="0" dirty="0"/>
              <a:t>利用</a:t>
            </a:r>
            <a:r>
              <a:rPr lang="ja-JP" altLang="en-US" sz="1800" b="0" dirty="0" smtClean="0"/>
              <a:t>者用</a:t>
            </a:r>
            <a:r>
              <a:rPr lang="ja-JP" altLang="en-US" sz="1800" b="0" dirty="0"/>
              <a:t>の個別認証機能とシュプリンガー・ネイチャー</a:t>
            </a:r>
            <a:r>
              <a:rPr lang="ja-JP" altLang="en-US" sz="1800" b="0" dirty="0" smtClean="0"/>
              <a:t>の</a:t>
            </a:r>
            <a:r>
              <a:rPr lang="en-US" altLang="ja-JP" sz="1800" b="0" dirty="0" smtClean="0"/>
              <a:t/>
            </a:r>
            <a:br>
              <a:rPr lang="en-US" altLang="ja-JP" sz="1800" b="0" dirty="0" smtClean="0"/>
            </a:br>
            <a:r>
              <a:rPr lang="ja-JP" altLang="en-US" sz="1800" b="0" dirty="0" smtClean="0"/>
              <a:t>ウェブサイト</a:t>
            </a:r>
            <a:r>
              <a:rPr lang="ja-JP" altLang="en-US" sz="1800" b="0" dirty="0"/>
              <a:t>へのリンクを含む会員</a:t>
            </a:r>
            <a:r>
              <a:rPr lang="ja-JP" altLang="en-US" sz="1800" b="0" dirty="0" smtClean="0"/>
              <a:t>限定ページがあるウェブサイト</a:t>
            </a:r>
            <a:r>
              <a:rPr lang="ja-JP" altLang="en-US" sz="1800" b="0" dirty="0"/>
              <a:t>を作成する</a:t>
            </a:r>
            <a:endParaRPr lang="en-US" altLang="ja-JP" sz="1800" b="0" dirty="0"/>
          </a:p>
          <a:p>
            <a:pPr lvl="0" indent="-342900">
              <a:spcBef>
                <a:spcPts val="500"/>
              </a:spcBef>
              <a:buSzPts val="1800"/>
              <a:buChar char="●"/>
            </a:pPr>
            <a:r>
              <a:rPr lang="ja-JP" altLang="en-US" sz="1800" b="0" dirty="0"/>
              <a:t>会員限定ページの</a:t>
            </a:r>
            <a:r>
              <a:rPr lang="en-US" altLang="ja-JP" sz="1800" b="0" dirty="0"/>
              <a:t>URL</a:t>
            </a:r>
            <a:r>
              <a:rPr lang="ja-JP" altLang="en-US" sz="1800" b="0" dirty="0"/>
              <a:t>をシュプリンガー・</a:t>
            </a:r>
            <a:r>
              <a:rPr lang="ja-JP" altLang="en-US" sz="1800" b="0" dirty="0" smtClean="0"/>
              <a:t>ネイチャーのオンライン・サービスまたは営業担当者に連絡し、</a:t>
            </a:r>
            <a:r>
              <a:rPr lang="en-US" altLang="ja-JP" sz="1800" b="0" dirty="0" smtClean="0"/>
              <a:t>URL</a:t>
            </a:r>
            <a:r>
              <a:rPr lang="ja-JP" altLang="en-US" sz="1800" b="0" dirty="0"/>
              <a:t>を有効にしてもらう</a:t>
            </a:r>
            <a:endParaRPr sz="1800" b="0" dirty="0"/>
          </a:p>
          <a:p>
            <a:pPr marL="914400" lvl="0" indent="0" algn="l" rtl="0">
              <a:spcBef>
                <a:spcPts val="500"/>
              </a:spcBef>
              <a:spcAft>
                <a:spcPts val="0"/>
              </a:spcAft>
              <a:buNone/>
            </a:pPr>
            <a:endParaRPr sz="1800" b="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sp>
        <p:nvSpPr>
          <p:cNvPr id="709" name="Google Shape;709;p93"/>
          <p:cNvSpPr txBox="1">
            <a:spLocks noGrp="1"/>
          </p:cNvSpPr>
          <p:nvPr>
            <p:ph type="title"/>
          </p:nvPr>
        </p:nvSpPr>
        <p:spPr>
          <a:xfrm>
            <a:off x="762000" y="448469"/>
            <a:ext cx="8013700" cy="308700"/>
          </a:xfrm>
          <a:prstGeom prst="rect">
            <a:avLst/>
          </a:prstGeom>
          <a:noFill/>
          <a:ln>
            <a:noFill/>
          </a:ln>
        </p:spPr>
        <p:txBody>
          <a:bodyPr spcFirstLastPara="1" wrap="square" lIns="0" tIns="0" rIns="0" bIns="0" anchor="t" anchorCtr="0">
            <a:noAutofit/>
          </a:bodyPr>
          <a:lstStyle/>
          <a:p>
            <a:pPr lvl="0">
              <a:buSzPts val="2300"/>
            </a:pPr>
            <a:r>
              <a:rPr lang="ja-JP" altLang="en-US" dirty="0"/>
              <a:t>アソシエイトユーザー（ユーザーの関連付け） ：</a:t>
            </a:r>
            <a:r>
              <a:rPr lang="en-US" altLang="ja-JP" dirty="0" smtClean="0"/>
              <a:t/>
            </a:r>
            <a:br>
              <a:rPr lang="en-US" altLang="ja-JP" dirty="0" smtClean="0"/>
            </a:br>
            <a:r>
              <a:rPr lang="en-US" dirty="0" err="1" smtClean="0"/>
              <a:t>SpringerLink</a:t>
            </a:r>
            <a:r>
              <a:rPr lang="ja-JP" altLang="en-US" dirty="0"/>
              <a:t>とデータベース</a:t>
            </a:r>
            <a:r>
              <a:rPr lang="ja-JP" altLang="en-US" dirty="0" smtClean="0"/>
              <a:t>製品に対応</a:t>
            </a:r>
            <a:endParaRPr dirty="0"/>
          </a:p>
        </p:txBody>
      </p:sp>
      <p:cxnSp>
        <p:nvCxnSpPr>
          <p:cNvPr id="710" name="Google Shape;710;p93"/>
          <p:cNvCxnSpPr/>
          <p:nvPr/>
        </p:nvCxnSpPr>
        <p:spPr>
          <a:xfrm rot="10800000" flipH="1">
            <a:off x="6203163" y="3140913"/>
            <a:ext cx="702900" cy="1200"/>
          </a:xfrm>
          <a:prstGeom prst="straightConnector1">
            <a:avLst/>
          </a:prstGeom>
          <a:noFill/>
          <a:ln w="9525" cap="flat" cmpd="sng">
            <a:solidFill>
              <a:srgbClr val="5D87A0"/>
            </a:solidFill>
            <a:prstDash val="solid"/>
            <a:round/>
            <a:headEnd type="none" w="sm" len="sm"/>
            <a:tailEnd type="triangle" w="med" len="med"/>
          </a:ln>
        </p:spPr>
      </p:cxnSp>
      <p:pic>
        <p:nvPicPr>
          <p:cNvPr id="711" name="Google Shape;711;p93"/>
          <p:cNvPicPr preferRelativeResize="0"/>
          <p:nvPr/>
        </p:nvPicPr>
        <p:blipFill rotWithShape="1">
          <a:blip r:embed="rId3">
            <a:alphaModFix/>
          </a:blip>
          <a:srcRect r="80332"/>
          <a:stretch/>
        </p:blipFill>
        <p:spPr>
          <a:xfrm>
            <a:off x="345340" y="2611074"/>
            <a:ext cx="1081325" cy="1060875"/>
          </a:xfrm>
          <a:prstGeom prst="rect">
            <a:avLst/>
          </a:prstGeom>
          <a:noFill/>
          <a:ln>
            <a:noFill/>
          </a:ln>
        </p:spPr>
      </p:pic>
      <p:cxnSp>
        <p:nvCxnSpPr>
          <p:cNvPr id="712" name="Google Shape;712;p93"/>
          <p:cNvCxnSpPr/>
          <p:nvPr/>
        </p:nvCxnSpPr>
        <p:spPr>
          <a:xfrm rot="10800000" flipH="1">
            <a:off x="1503250" y="3180800"/>
            <a:ext cx="1533600" cy="10200"/>
          </a:xfrm>
          <a:prstGeom prst="straightConnector1">
            <a:avLst/>
          </a:prstGeom>
          <a:noFill/>
          <a:ln w="9525" cap="flat" cmpd="sng">
            <a:solidFill>
              <a:srgbClr val="5D87A0"/>
            </a:solidFill>
            <a:prstDash val="solid"/>
            <a:round/>
            <a:headEnd type="none" w="sm" len="sm"/>
            <a:tailEnd type="triangle" w="med" len="med"/>
          </a:ln>
        </p:spPr>
      </p:cxnSp>
      <p:sp>
        <p:nvSpPr>
          <p:cNvPr id="713" name="Google Shape;713;p93"/>
          <p:cNvSpPr txBox="1"/>
          <p:nvPr/>
        </p:nvSpPr>
        <p:spPr>
          <a:xfrm>
            <a:off x="1503250" y="2291325"/>
            <a:ext cx="1656300" cy="57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IP</a:t>
            </a:r>
            <a:r>
              <a:rPr lang="ja-JP" altLang="en-US" dirty="0">
                <a:latin typeface="Calibri"/>
                <a:ea typeface="Calibri"/>
                <a:cs typeface="Calibri"/>
                <a:sym typeface="Calibri"/>
              </a:rPr>
              <a:t>接続時</a:t>
            </a:r>
            <a:r>
              <a:rPr lang="ja-JP" altLang="en-US" dirty="0" smtClean="0">
                <a:latin typeface="Calibri"/>
                <a:ea typeface="Calibri"/>
                <a:cs typeface="Calibri"/>
                <a:sym typeface="Calibri"/>
              </a:rPr>
              <a:t>の</a:t>
            </a:r>
            <a:r>
              <a:rPr lang="en-US" altLang="ja-JP" dirty="0" smtClean="0">
                <a:latin typeface="Calibri"/>
                <a:ea typeface="Calibri"/>
                <a:cs typeface="Calibri"/>
                <a:sym typeface="Calibri"/>
              </a:rPr>
              <a:t/>
            </a:r>
            <a:br>
              <a:rPr lang="en-US" altLang="ja-JP" dirty="0" smtClean="0">
                <a:latin typeface="Calibri"/>
                <a:ea typeface="Calibri"/>
                <a:cs typeface="Calibri"/>
                <a:sym typeface="Calibri"/>
              </a:rPr>
            </a:br>
            <a:r>
              <a:rPr lang="ja-JP" altLang="en-US" dirty="0" smtClean="0">
                <a:latin typeface="Calibri"/>
                <a:ea typeface="Calibri"/>
                <a:cs typeface="Calibri"/>
                <a:sym typeface="Calibri"/>
              </a:rPr>
              <a:t>自動関連付け</a:t>
            </a:r>
            <a:r>
              <a:rPr lang="en-US" altLang="ja-JP" dirty="0" smtClean="0">
                <a:latin typeface="Calibri"/>
                <a:ea typeface="Calibri"/>
                <a:cs typeface="Calibri"/>
                <a:sym typeface="Calibri"/>
              </a:rPr>
              <a:t/>
            </a:r>
            <a:br>
              <a:rPr lang="en-US" altLang="ja-JP" dirty="0" smtClean="0">
                <a:latin typeface="Calibri"/>
                <a:ea typeface="Calibri"/>
                <a:cs typeface="Calibri"/>
                <a:sym typeface="Calibri"/>
              </a:rPr>
            </a:br>
            <a:r>
              <a:rPr lang="ja-JP" altLang="en-US" dirty="0" smtClean="0">
                <a:latin typeface="Calibri"/>
                <a:ea typeface="Calibri"/>
                <a:cs typeface="Calibri"/>
                <a:sym typeface="Calibri"/>
              </a:rPr>
              <a:t>または招待</a:t>
            </a:r>
            <a:endParaRPr dirty="0">
              <a:latin typeface="Calibri"/>
              <a:ea typeface="Calibri"/>
              <a:cs typeface="Calibri"/>
              <a:sym typeface="Calibri"/>
            </a:endParaRPr>
          </a:p>
        </p:txBody>
      </p:sp>
      <p:pic>
        <p:nvPicPr>
          <p:cNvPr id="714" name="Google Shape;714;p93"/>
          <p:cNvPicPr preferRelativeResize="0"/>
          <p:nvPr/>
        </p:nvPicPr>
        <p:blipFill>
          <a:blip r:embed="rId4">
            <a:alphaModFix/>
          </a:blip>
          <a:stretch>
            <a:fillRect/>
          </a:stretch>
        </p:blipFill>
        <p:spPr>
          <a:xfrm>
            <a:off x="3236125" y="2348729"/>
            <a:ext cx="2797948" cy="1674325"/>
          </a:xfrm>
          <a:prstGeom prst="rect">
            <a:avLst/>
          </a:prstGeom>
          <a:noFill/>
          <a:ln>
            <a:noFill/>
          </a:ln>
        </p:spPr>
      </p:pic>
      <p:pic>
        <p:nvPicPr>
          <p:cNvPr id="715" name="Google Shape;715;p93"/>
          <p:cNvPicPr preferRelativeResize="0"/>
          <p:nvPr/>
        </p:nvPicPr>
        <p:blipFill rotWithShape="1">
          <a:blip r:embed="rId5">
            <a:alphaModFix/>
          </a:blip>
          <a:srcRect l="65483" t="10414" b="64287"/>
          <a:stretch/>
        </p:blipFill>
        <p:spPr>
          <a:xfrm>
            <a:off x="7075150" y="2831125"/>
            <a:ext cx="2025101" cy="620776"/>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19"/>
        <p:cNvGrpSpPr/>
        <p:nvPr/>
      </p:nvGrpSpPr>
      <p:grpSpPr>
        <a:xfrm>
          <a:off x="0" y="0"/>
          <a:ext cx="0" cy="0"/>
          <a:chOff x="0" y="0"/>
          <a:chExt cx="0" cy="0"/>
        </a:xfrm>
      </p:grpSpPr>
      <p:sp>
        <p:nvSpPr>
          <p:cNvPr id="720" name="Google Shape;720;p94"/>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smtClean="0"/>
              <a:t>アソシエイトユーザ </a:t>
            </a:r>
            <a:r>
              <a:rPr lang="en-US" altLang="ja-JP" dirty="0"/>
              <a:t>– </a:t>
            </a:r>
            <a:br>
              <a:rPr lang="en-US" altLang="ja-JP" dirty="0"/>
            </a:br>
            <a:r>
              <a:rPr lang="ja-JP" altLang="en-US" dirty="0"/>
              <a:t>長所と短所</a:t>
            </a:r>
            <a:endParaRPr dirty="0"/>
          </a:p>
        </p:txBody>
      </p:sp>
      <p:sp>
        <p:nvSpPr>
          <p:cNvPr id="721" name="Google Shape;721;p94"/>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長所</a:t>
            </a:r>
            <a:endParaRPr sz="2400" dirty="0">
              <a:latin typeface="Calibri"/>
              <a:ea typeface="Calibri"/>
              <a:cs typeface="Calibri"/>
              <a:sym typeface="Calibri"/>
            </a:endParaRPr>
          </a:p>
        </p:txBody>
      </p:sp>
      <p:sp>
        <p:nvSpPr>
          <p:cNvPr id="722" name="Google Shape;722;p94"/>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短所</a:t>
            </a:r>
            <a:endParaRPr sz="2400" dirty="0">
              <a:latin typeface="Calibri"/>
              <a:ea typeface="Calibri"/>
              <a:cs typeface="Calibri"/>
              <a:sym typeface="Calibri"/>
            </a:endParaRPr>
          </a:p>
        </p:txBody>
      </p:sp>
      <p:cxnSp>
        <p:nvCxnSpPr>
          <p:cNvPr id="723" name="Google Shape;723;p94"/>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724" name="Google Shape;724;p94"/>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457200" lvl="0" indent="-317500">
              <a:buSzPts val="1400"/>
              <a:buFont typeface="Calibri"/>
              <a:buChar char="-"/>
            </a:pPr>
            <a:r>
              <a:rPr lang="ja-JP" altLang="en-US" dirty="0" smtClean="0">
                <a:latin typeface="Calibri"/>
                <a:ea typeface="Calibri"/>
                <a:cs typeface="Calibri"/>
                <a:sym typeface="Calibri"/>
              </a:rPr>
              <a:t>利用者の数や利用者のメンバーに変更が</a:t>
            </a:r>
            <a:r>
              <a:rPr lang="ja-JP" altLang="en-US" dirty="0">
                <a:latin typeface="Calibri"/>
                <a:ea typeface="Calibri"/>
                <a:cs typeface="Calibri"/>
                <a:sym typeface="Calibri"/>
              </a:rPr>
              <a:t>少なく</a:t>
            </a:r>
            <a:r>
              <a:rPr lang="ja-JP" altLang="en-US" dirty="0" smtClean="0">
                <a:latin typeface="Calibri"/>
                <a:ea typeface="Calibri"/>
                <a:cs typeface="Calibri"/>
                <a:sym typeface="Calibri"/>
              </a:rPr>
              <a:t>、購読</a:t>
            </a:r>
            <a:r>
              <a:rPr lang="ja-JP" altLang="en-US" dirty="0">
                <a:latin typeface="Calibri"/>
                <a:ea typeface="Calibri"/>
                <a:cs typeface="Calibri"/>
                <a:sym typeface="Calibri"/>
              </a:rPr>
              <a:t>する出版社がそれほど多くない場合</a:t>
            </a:r>
            <a:r>
              <a:rPr lang="ja-JP" altLang="en-US" dirty="0" smtClean="0">
                <a:latin typeface="Calibri"/>
                <a:ea typeface="Calibri"/>
                <a:cs typeface="Calibri"/>
                <a:sym typeface="Calibri"/>
              </a:rPr>
              <a:t>に都合よく</a:t>
            </a:r>
            <a:r>
              <a:rPr lang="ja-JP" altLang="en-US" dirty="0">
                <a:latin typeface="Calibri"/>
                <a:ea typeface="Calibri"/>
                <a:cs typeface="Calibri"/>
                <a:sym typeface="Calibri"/>
              </a:rPr>
              <a:t>機能する</a:t>
            </a:r>
            <a:endParaRPr dirty="0">
              <a:latin typeface="Calibri"/>
              <a:ea typeface="Calibri"/>
              <a:cs typeface="Calibri"/>
              <a:sym typeface="Calibri"/>
            </a:endParaRPr>
          </a:p>
        </p:txBody>
      </p:sp>
      <p:sp>
        <p:nvSpPr>
          <p:cNvPr id="725" name="Google Shape;725;p94"/>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buSzPts val="1400"/>
              <a:buFont typeface="Calibri"/>
              <a:buChar char="-"/>
            </a:pPr>
            <a:r>
              <a:rPr lang="ja-JP" altLang="en-US" dirty="0">
                <a:latin typeface="Calibri"/>
                <a:ea typeface="Calibri"/>
                <a:cs typeface="Calibri"/>
                <a:sym typeface="Calibri"/>
              </a:rPr>
              <a:t>関連付けの管理</a:t>
            </a:r>
            <a:r>
              <a:rPr lang="ja-JP" altLang="en-US" dirty="0" smtClean="0">
                <a:latin typeface="Calibri"/>
                <a:ea typeface="Calibri"/>
                <a:cs typeface="Calibri"/>
                <a:sym typeface="Calibri"/>
              </a:rPr>
              <a:t>に</a:t>
            </a:r>
            <a:r>
              <a:rPr lang="ja-JP" altLang="en-US" dirty="0" smtClean="0">
                <a:solidFill>
                  <a:schemeClr val="tx1"/>
                </a:solidFill>
                <a:latin typeface="Calibri"/>
                <a:ea typeface="Calibri"/>
                <a:cs typeface="Calibri"/>
                <a:sym typeface="Calibri"/>
              </a:rPr>
              <a:t>手間がかかる。ただし一度関連付けすると</a:t>
            </a:r>
            <a:r>
              <a:rPr lang="en-US" altLang="ja-JP" dirty="0" smtClean="0">
                <a:solidFill>
                  <a:schemeClr val="tx1"/>
                </a:solidFill>
                <a:latin typeface="Calibri"/>
                <a:ea typeface="Calibri"/>
                <a:cs typeface="Calibri"/>
                <a:sym typeface="Calibri"/>
              </a:rPr>
              <a:t>10</a:t>
            </a:r>
            <a:r>
              <a:rPr lang="ja-JP" altLang="en-US" dirty="0" smtClean="0">
                <a:solidFill>
                  <a:schemeClr val="tx1"/>
                </a:solidFill>
                <a:latin typeface="Calibri"/>
                <a:ea typeface="Calibri"/>
                <a:cs typeface="Calibri"/>
                <a:sym typeface="Calibri"/>
              </a:rPr>
              <a:t>年間は有効。</a:t>
            </a:r>
            <a:endParaRPr lang="en-US" altLang="ja-JP" dirty="0">
              <a:solidFill>
                <a:schemeClr val="tx1"/>
              </a:solidFill>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複数の出版社にうまく対応していない</a:t>
            </a:r>
            <a:endParaRPr lang="en-US" altLang="ja-JP" dirty="0">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出版社から広く提供されていない</a:t>
            </a:r>
            <a:endParaRPr lang="en-US" altLang="ja-JP"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95"/>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smtClean="0"/>
              <a:t>アソシエイトユーザ </a:t>
            </a:r>
            <a:r>
              <a:rPr lang="en-US" altLang="ja-JP" dirty="0"/>
              <a:t>– </a:t>
            </a:r>
            <a:br>
              <a:rPr lang="en-US" altLang="ja-JP" dirty="0"/>
            </a:br>
            <a:r>
              <a:rPr lang="ja-JP" altLang="en-US" dirty="0"/>
              <a:t>導入方法</a:t>
            </a:r>
            <a:endParaRPr dirty="0"/>
          </a:p>
        </p:txBody>
      </p:sp>
      <p:sp>
        <p:nvSpPr>
          <p:cNvPr id="731" name="Google Shape;731;p95"/>
          <p:cNvSpPr txBox="1">
            <a:spLocks noGrp="1"/>
          </p:cNvSpPr>
          <p:nvPr>
            <p:ph type="body" idx="1"/>
          </p:nvPr>
        </p:nvSpPr>
        <p:spPr>
          <a:xfrm>
            <a:off x="762000" y="1616390"/>
            <a:ext cx="7985760" cy="1410900"/>
          </a:xfrm>
          <a:prstGeom prst="rect">
            <a:avLst/>
          </a:prstGeom>
          <a:noFill/>
          <a:ln>
            <a:noFill/>
          </a:ln>
        </p:spPr>
        <p:txBody>
          <a:bodyPr spcFirstLastPara="1" wrap="square" lIns="0" tIns="0" rIns="0" bIns="0" anchor="t" anchorCtr="0">
            <a:noAutofit/>
          </a:bodyPr>
          <a:lstStyle/>
          <a:p>
            <a:pPr lvl="0" indent="-342900">
              <a:spcBef>
                <a:spcPts val="500"/>
              </a:spcBef>
              <a:buSzPts val="1800"/>
              <a:buChar char="●"/>
            </a:pPr>
            <a:r>
              <a:rPr lang="ja-JP" altLang="en-US" sz="1800" b="0" dirty="0"/>
              <a:t>シュプリンガー・ネイチャー</a:t>
            </a:r>
            <a:r>
              <a:rPr lang="ja-JP" altLang="en-US" sz="1800" b="0" dirty="0" smtClean="0"/>
              <a:t>の図書館管理者用ポータルに</a:t>
            </a:r>
            <a:r>
              <a:rPr lang="en-US" altLang="ja-JP" sz="1800" b="0" dirty="0"/>
              <a:t/>
            </a:r>
            <a:br>
              <a:rPr lang="en-US" altLang="ja-JP" sz="1800" b="0" dirty="0"/>
            </a:br>
            <a:r>
              <a:rPr lang="ja-JP" altLang="en-US" sz="1800" b="0" dirty="0"/>
              <a:t>アクセスし、</a:t>
            </a:r>
            <a:r>
              <a:rPr lang="ja-JP" altLang="en-US" sz="1800" b="0" dirty="0" smtClean="0"/>
              <a:t>自動関連付け機能をオンに設定、または利用者を</a:t>
            </a:r>
            <a:r>
              <a:rPr lang="ja-JP" altLang="en-US" sz="1800" b="0" dirty="0"/>
              <a:t>招待して関連付け</a:t>
            </a:r>
            <a:r>
              <a:rPr lang="ja-JP" altLang="en-US" sz="1800" b="0" dirty="0" smtClean="0"/>
              <a:t>を行う</a:t>
            </a:r>
            <a:endParaRPr sz="1800" b="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35"/>
        <p:cNvGrpSpPr/>
        <p:nvPr/>
      </p:nvGrpSpPr>
      <p:grpSpPr>
        <a:xfrm>
          <a:off x="0" y="0"/>
          <a:ext cx="0" cy="0"/>
          <a:chOff x="0" y="0"/>
          <a:chExt cx="0" cy="0"/>
        </a:xfrm>
      </p:grpSpPr>
      <p:sp>
        <p:nvSpPr>
          <p:cNvPr id="736" name="Google Shape;736;p96"/>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トークン</a:t>
            </a:r>
            <a:r>
              <a:rPr lang="en-US" dirty="0"/>
              <a:t>URL</a:t>
            </a:r>
            <a:r>
              <a:rPr lang="ja-JP" altLang="en-US" dirty="0"/>
              <a:t>アクセス</a:t>
            </a:r>
            <a:r>
              <a:rPr lang="en-US" dirty="0"/>
              <a:t> – </a:t>
            </a:r>
            <a:r>
              <a:rPr lang="en-US" dirty="0" smtClean="0"/>
              <a:t>nature.com</a:t>
            </a:r>
            <a:r>
              <a:rPr lang="ja-JP" altLang="en-US" dirty="0" smtClean="0"/>
              <a:t>と</a:t>
            </a:r>
            <a:r>
              <a:rPr lang="en-US" i="1" dirty="0"/>
              <a:t>Scientific American</a:t>
            </a:r>
            <a:endParaRPr i="1" dirty="0"/>
          </a:p>
        </p:txBody>
      </p:sp>
      <p:cxnSp>
        <p:nvCxnSpPr>
          <p:cNvPr id="737" name="Google Shape;737;p96"/>
          <p:cNvCxnSpPr/>
          <p:nvPr/>
        </p:nvCxnSpPr>
        <p:spPr>
          <a:xfrm rot="10800000" flipH="1">
            <a:off x="5916888" y="3140900"/>
            <a:ext cx="702900" cy="1200"/>
          </a:xfrm>
          <a:prstGeom prst="straightConnector1">
            <a:avLst/>
          </a:prstGeom>
          <a:noFill/>
          <a:ln w="9525" cap="flat" cmpd="sng">
            <a:solidFill>
              <a:srgbClr val="5D87A0"/>
            </a:solidFill>
            <a:prstDash val="solid"/>
            <a:round/>
            <a:headEnd type="none" w="sm" len="sm"/>
            <a:tailEnd type="triangle" w="med" len="med"/>
          </a:ln>
        </p:spPr>
      </p:cxnSp>
      <p:pic>
        <p:nvPicPr>
          <p:cNvPr id="738" name="Google Shape;738;p96"/>
          <p:cNvPicPr preferRelativeResize="0"/>
          <p:nvPr/>
        </p:nvPicPr>
        <p:blipFill rotWithShape="1">
          <a:blip r:embed="rId3">
            <a:alphaModFix/>
          </a:blip>
          <a:srcRect r="80332"/>
          <a:stretch/>
        </p:blipFill>
        <p:spPr>
          <a:xfrm>
            <a:off x="345340" y="2611074"/>
            <a:ext cx="1081325" cy="1060875"/>
          </a:xfrm>
          <a:prstGeom prst="rect">
            <a:avLst/>
          </a:prstGeom>
          <a:noFill/>
          <a:ln>
            <a:noFill/>
          </a:ln>
        </p:spPr>
      </p:pic>
      <p:cxnSp>
        <p:nvCxnSpPr>
          <p:cNvPr id="739" name="Google Shape;739;p96"/>
          <p:cNvCxnSpPr/>
          <p:nvPr/>
        </p:nvCxnSpPr>
        <p:spPr>
          <a:xfrm flipV="1">
            <a:off x="1503250" y="3180800"/>
            <a:ext cx="1157400" cy="10200"/>
          </a:xfrm>
          <a:prstGeom prst="straightConnector1">
            <a:avLst/>
          </a:prstGeom>
          <a:noFill/>
          <a:ln w="9525" cap="flat" cmpd="sng">
            <a:solidFill>
              <a:srgbClr val="5D87A0"/>
            </a:solidFill>
            <a:prstDash val="solid"/>
            <a:round/>
            <a:headEnd type="none" w="sm" len="sm"/>
            <a:tailEnd type="triangle" w="med" len="med"/>
          </a:ln>
        </p:spPr>
      </p:cxnSp>
      <p:sp>
        <p:nvSpPr>
          <p:cNvPr id="740" name="Google Shape;740;p96"/>
          <p:cNvSpPr txBox="1"/>
          <p:nvPr/>
        </p:nvSpPr>
        <p:spPr>
          <a:xfrm>
            <a:off x="3404050" y="1851750"/>
            <a:ext cx="1979438" cy="40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a:latin typeface="Calibri"/>
                <a:ea typeface="Calibri"/>
                <a:cs typeface="Calibri"/>
                <a:sym typeface="Calibri"/>
              </a:rPr>
              <a:t>固有</a:t>
            </a:r>
            <a:r>
              <a:rPr lang="en-US" dirty="0" smtClean="0">
                <a:latin typeface="Calibri"/>
                <a:ea typeface="Calibri"/>
                <a:cs typeface="Calibri"/>
                <a:sym typeface="Calibri"/>
              </a:rPr>
              <a:t>URL</a:t>
            </a:r>
            <a:r>
              <a:rPr lang="ja-JP" altLang="en-US" dirty="0" smtClean="0">
                <a:latin typeface="Calibri"/>
                <a:ea typeface="Calibri"/>
                <a:cs typeface="Calibri"/>
                <a:sym typeface="Calibri"/>
              </a:rPr>
              <a:t>ページで</a:t>
            </a:r>
            <a:endParaRPr lang="en-US" altLang="ja-JP" dirty="0" smtClean="0">
              <a:latin typeface="Calibri"/>
              <a:ea typeface="Calibri"/>
              <a:cs typeface="Calibri"/>
              <a:sym typeface="Calibri"/>
            </a:endParaRPr>
          </a:p>
          <a:p>
            <a:pPr marL="0" lvl="0" indent="0" algn="l" rtl="0">
              <a:spcBef>
                <a:spcPts val="0"/>
              </a:spcBef>
              <a:spcAft>
                <a:spcPts val="0"/>
              </a:spcAft>
              <a:buNone/>
            </a:pPr>
            <a:r>
              <a:rPr lang="ja-JP" altLang="en-US" dirty="0" smtClean="0">
                <a:latin typeface="Calibri"/>
                <a:ea typeface="Calibri"/>
                <a:cs typeface="Calibri"/>
                <a:sym typeface="Calibri"/>
              </a:rPr>
              <a:t>マジックワードを入力</a:t>
            </a:r>
            <a:endParaRPr dirty="0">
              <a:latin typeface="Calibri"/>
              <a:ea typeface="Calibri"/>
              <a:cs typeface="Calibri"/>
              <a:sym typeface="Calibri"/>
            </a:endParaRPr>
          </a:p>
        </p:txBody>
      </p:sp>
      <p:pic>
        <p:nvPicPr>
          <p:cNvPr id="741" name="Google Shape;741;p96"/>
          <p:cNvPicPr preferRelativeResize="0"/>
          <p:nvPr/>
        </p:nvPicPr>
        <p:blipFill>
          <a:blip r:embed="rId4">
            <a:alphaModFix/>
          </a:blip>
          <a:stretch>
            <a:fillRect/>
          </a:stretch>
        </p:blipFill>
        <p:spPr>
          <a:xfrm>
            <a:off x="3173650" y="2398000"/>
            <a:ext cx="2892729" cy="1332675"/>
          </a:xfrm>
          <a:prstGeom prst="rect">
            <a:avLst/>
          </a:prstGeom>
          <a:noFill/>
          <a:ln>
            <a:noFill/>
          </a:ln>
        </p:spPr>
      </p:pic>
      <p:pic>
        <p:nvPicPr>
          <p:cNvPr id="742" name="Google Shape;742;p96"/>
          <p:cNvPicPr preferRelativeResize="0"/>
          <p:nvPr/>
        </p:nvPicPr>
        <p:blipFill>
          <a:blip r:embed="rId5">
            <a:alphaModFix/>
          </a:blip>
          <a:stretch>
            <a:fillRect/>
          </a:stretch>
        </p:blipFill>
        <p:spPr>
          <a:xfrm>
            <a:off x="6722025" y="2533900"/>
            <a:ext cx="2201780" cy="1060876"/>
          </a:xfrm>
          <a:prstGeom prst="rect">
            <a:avLst/>
          </a:prstGeom>
          <a:noFill/>
          <a:ln>
            <a:noFill/>
          </a:ln>
        </p:spPr>
      </p:pic>
      <p:sp>
        <p:nvSpPr>
          <p:cNvPr id="743" name="Google Shape;743;p96"/>
          <p:cNvSpPr txBox="1"/>
          <p:nvPr/>
        </p:nvSpPr>
        <p:spPr>
          <a:xfrm>
            <a:off x="6990080" y="1851725"/>
            <a:ext cx="1598148" cy="40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a:latin typeface="Calibri"/>
                <a:ea typeface="Calibri"/>
                <a:cs typeface="Calibri"/>
                <a:sym typeface="Calibri"/>
              </a:rPr>
              <a:t>同時ログイン数の</a:t>
            </a:r>
            <a:r>
              <a:rPr lang="ja-JP" altLang="en-US" dirty="0" smtClean="0">
                <a:latin typeface="Calibri"/>
                <a:ea typeface="Calibri"/>
                <a:cs typeface="Calibri"/>
                <a:sym typeface="Calibri"/>
              </a:rPr>
              <a:t>上限がある</a:t>
            </a:r>
            <a:endParaRPr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47"/>
        <p:cNvGrpSpPr/>
        <p:nvPr/>
      </p:nvGrpSpPr>
      <p:grpSpPr>
        <a:xfrm>
          <a:off x="0" y="0"/>
          <a:ext cx="0" cy="0"/>
          <a:chOff x="0" y="0"/>
          <a:chExt cx="0" cy="0"/>
        </a:xfrm>
      </p:grpSpPr>
      <p:sp>
        <p:nvSpPr>
          <p:cNvPr id="748" name="Google Shape;748;p97"/>
          <p:cNvSpPr txBox="1">
            <a:spLocks noGrp="1"/>
          </p:cNvSpPr>
          <p:nvPr>
            <p:ph type="title"/>
          </p:nvPr>
        </p:nvSpPr>
        <p:spPr>
          <a:xfrm>
            <a:off x="762000" y="457994"/>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a:t>トークン</a:t>
            </a:r>
            <a:r>
              <a:rPr lang="en-US" altLang="ja-JP" dirty="0"/>
              <a:t>URL</a:t>
            </a:r>
            <a:r>
              <a:rPr lang="ja-JP" altLang="en-US" dirty="0"/>
              <a:t>アクセス</a:t>
            </a:r>
            <a:r>
              <a:rPr lang="en-US" altLang="ja-JP" dirty="0"/>
              <a:t> – </a:t>
            </a:r>
            <a:br>
              <a:rPr lang="en-US" altLang="ja-JP" dirty="0"/>
            </a:br>
            <a:r>
              <a:rPr lang="ja-JP" altLang="en-US" dirty="0"/>
              <a:t>長所と短所</a:t>
            </a:r>
            <a:endParaRPr dirty="0"/>
          </a:p>
        </p:txBody>
      </p:sp>
      <p:sp>
        <p:nvSpPr>
          <p:cNvPr id="749" name="Google Shape;749;p97"/>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長所</a:t>
            </a:r>
            <a:endParaRPr sz="2400" dirty="0">
              <a:latin typeface="Calibri"/>
              <a:ea typeface="Calibri"/>
              <a:cs typeface="Calibri"/>
              <a:sym typeface="Calibri"/>
            </a:endParaRPr>
          </a:p>
        </p:txBody>
      </p:sp>
      <p:sp>
        <p:nvSpPr>
          <p:cNvPr id="750" name="Google Shape;750;p97"/>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短所</a:t>
            </a:r>
            <a:endParaRPr sz="2400" dirty="0">
              <a:latin typeface="Calibri"/>
              <a:ea typeface="Calibri"/>
              <a:cs typeface="Calibri"/>
              <a:sym typeface="Calibri"/>
            </a:endParaRPr>
          </a:p>
        </p:txBody>
      </p:sp>
      <p:cxnSp>
        <p:nvCxnSpPr>
          <p:cNvPr id="751" name="Google Shape;751;p97"/>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752" name="Google Shape;752;p97"/>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ja-JP" altLang="en-US" dirty="0">
                <a:latin typeface="Calibri"/>
                <a:ea typeface="Calibri"/>
                <a:cs typeface="Calibri"/>
                <a:sym typeface="Calibri"/>
              </a:rPr>
              <a:t>設定が簡単</a:t>
            </a:r>
            <a:endParaRPr dirty="0">
              <a:latin typeface="Calibri"/>
              <a:ea typeface="Calibri"/>
              <a:cs typeface="Calibri"/>
              <a:sym typeface="Calibri"/>
            </a:endParaRPr>
          </a:p>
        </p:txBody>
      </p:sp>
      <p:sp>
        <p:nvSpPr>
          <p:cNvPr id="753" name="Google Shape;753;p97"/>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buSzPts val="1400"/>
              <a:buFont typeface="Calibri"/>
              <a:buChar char="-"/>
            </a:pPr>
            <a:r>
              <a:rPr lang="ja-JP" altLang="en-US" dirty="0">
                <a:latin typeface="Calibri"/>
                <a:ea typeface="Calibri"/>
                <a:cs typeface="Calibri"/>
                <a:sym typeface="Calibri"/>
              </a:rPr>
              <a:t>通常のディスカバリーやアクセスフローにうまく適合しない</a:t>
            </a:r>
            <a:endParaRPr lang="en-US" altLang="ja-JP" dirty="0">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不正使用の原因となる可能性がある</a:t>
            </a: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57"/>
        <p:cNvGrpSpPr/>
        <p:nvPr/>
      </p:nvGrpSpPr>
      <p:grpSpPr>
        <a:xfrm>
          <a:off x="0" y="0"/>
          <a:ext cx="0" cy="0"/>
          <a:chOff x="0" y="0"/>
          <a:chExt cx="0" cy="0"/>
        </a:xfrm>
      </p:grpSpPr>
      <p:sp>
        <p:nvSpPr>
          <p:cNvPr id="758" name="Google Shape;758;p98"/>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a:t>トークン</a:t>
            </a:r>
            <a:r>
              <a:rPr lang="en-US" altLang="ja-JP" dirty="0"/>
              <a:t>URL</a:t>
            </a:r>
            <a:r>
              <a:rPr lang="ja-JP" altLang="en-US" dirty="0"/>
              <a:t>アクセス</a:t>
            </a:r>
            <a:r>
              <a:rPr lang="en-US" altLang="ja-JP" dirty="0"/>
              <a:t> – </a:t>
            </a:r>
            <a:br>
              <a:rPr lang="en-US" altLang="ja-JP" dirty="0"/>
            </a:br>
            <a:r>
              <a:rPr lang="ja-JP" altLang="en-US" dirty="0"/>
              <a:t>導入方法</a:t>
            </a:r>
            <a:endParaRPr dirty="0"/>
          </a:p>
        </p:txBody>
      </p:sp>
      <p:sp>
        <p:nvSpPr>
          <p:cNvPr id="759" name="Google Shape;759;p98"/>
          <p:cNvSpPr txBox="1">
            <a:spLocks noGrp="1"/>
          </p:cNvSpPr>
          <p:nvPr>
            <p:ph type="body" idx="1"/>
          </p:nvPr>
        </p:nvSpPr>
        <p:spPr>
          <a:xfrm>
            <a:off x="762000" y="1616390"/>
            <a:ext cx="7046259" cy="1410900"/>
          </a:xfrm>
          <a:prstGeom prst="rect">
            <a:avLst/>
          </a:prstGeom>
          <a:noFill/>
          <a:ln>
            <a:noFill/>
          </a:ln>
        </p:spPr>
        <p:txBody>
          <a:bodyPr spcFirstLastPara="1" wrap="square" lIns="0" tIns="0" rIns="0" bIns="0" anchor="t" anchorCtr="0">
            <a:noAutofit/>
          </a:bodyPr>
          <a:lstStyle/>
          <a:p>
            <a:pPr lvl="0" indent="-342900">
              <a:spcBef>
                <a:spcPts val="500"/>
              </a:spcBef>
              <a:buSzPts val="1800"/>
              <a:buChar char="●"/>
            </a:pPr>
            <a:r>
              <a:rPr lang="ja-JP" altLang="en-US" sz="1800" b="0" dirty="0"/>
              <a:t>シュプリンガー・ネイチャーの</a:t>
            </a:r>
            <a:r>
              <a:rPr lang="ja-JP" altLang="en-US" sz="1800" b="0" dirty="0" smtClean="0"/>
              <a:t>オンラインサービス</a:t>
            </a:r>
            <a:r>
              <a:rPr lang="ja-JP" altLang="en-US" sz="1800" b="0" dirty="0"/>
              <a:t>また</a:t>
            </a:r>
            <a:r>
              <a:rPr lang="ja-JP" altLang="en-US" sz="1800" b="0" dirty="0" smtClean="0"/>
              <a:t>は弊社の営業担当者に</a:t>
            </a:r>
            <a:r>
              <a:rPr lang="ja-JP" altLang="en-US" sz="1800" b="0" dirty="0"/>
              <a:t>、希望の</a:t>
            </a:r>
            <a:r>
              <a:rPr lang="ja-JP" altLang="en-US" sz="1800" b="0" dirty="0" smtClean="0"/>
              <a:t>「マジックワード」と</a:t>
            </a:r>
            <a:r>
              <a:rPr lang="ja-JP" altLang="en-US" sz="1800" b="0" dirty="0"/>
              <a:t>利用</a:t>
            </a:r>
            <a:r>
              <a:rPr lang="ja-JP" altLang="en-US" sz="1800" b="0" dirty="0" smtClean="0"/>
              <a:t>者数</a:t>
            </a:r>
            <a:r>
              <a:rPr lang="ja-JP" altLang="en-US" sz="1800" b="0" dirty="0"/>
              <a:t>をもとにした同時</a:t>
            </a:r>
            <a:r>
              <a:rPr lang="ja-JP" altLang="en-US" sz="1800" b="0" dirty="0" smtClean="0"/>
              <a:t>ログイン上限数を連絡</a:t>
            </a:r>
            <a:r>
              <a:rPr lang="ja-JP" altLang="en-US" sz="1800" b="0" dirty="0"/>
              <a:t>する</a:t>
            </a:r>
            <a:endParaRPr sz="1800" b="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64"/>
        <p:cNvGrpSpPr/>
        <p:nvPr/>
      </p:nvGrpSpPr>
      <p:grpSpPr>
        <a:xfrm>
          <a:off x="0" y="0"/>
          <a:ext cx="0" cy="0"/>
          <a:chOff x="0" y="0"/>
          <a:chExt cx="0" cy="0"/>
        </a:xfrm>
      </p:grpSpPr>
      <p:sp>
        <p:nvSpPr>
          <p:cNvPr id="765" name="Google Shape;765;p99"/>
          <p:cNvSpPr txBox="1">
            <a:spLocks noGrp="1"/>
          </p:cNvSpPr>
          <p:nvPr>
            <p:ph type="title"/>
          </p:nvPr>
        </p:nvSpPr>
        <p:spPr>
          <a:xfrm>
            <a:off x="311700" y="281014"/>
            <a:ext cx="8520600" cy="706800"/>
          </a:xfrm>
          <a:prstGeom prst="rect">
            <a:avLst/>
          </a:prstGeom>
        </p:spPr>
        <p:txBody>
          <a:bodyPr spcFirstLastPara="1" wrap="square" lIns="0" tIns="91425" rIns="91425" bIns="91425" anchor="t" anchorCtr="0">
            <a:noAutofit/>
          </a:bodyPr>
          <a:lstStyle/>
          <a:p>
            <a:pPr marL="0" lvl="0" indent="0" algn="l" rtl="0">
              <a:spcBef>
                <a:spcPts val="0"/>
              </a:spcBef>
              <a:spcAft>
                <a:spcPts val="0"/>
              </a:spcAft>
              <a:buNone/>
            </a:pPr>
            <a:r>
              <a:rPr lang="ja-JP" altLang="en-US" dirty="0"/>
              <a:t>グーグル・スカラー</a:t>
            </a:r>
            <a:r>
              <a:rPr lang="en-US" dirty="0"/>
              <a:t>CASA -</a:t>
            </a:r>
            <a:endParaRPr dirty="0"/>
          </a:p>
          <a:p>
            <a:pPr marL="0" lvl="0" indent="0" algn="l" rtl="0">
              <a:spcBef>
                <a:spcPts val="0"/>
              </a:spcBef>
              <a:spcAft>
                <a:spcPts val="0"/>
              </a:spcAft>
              <a:buNone/>
            </a:pPr>
            <a:r>
              <a:rPr lang="en-US" dirty="0"/>
              <a:t>n</a:t>
            </a:r>
            <a:r>
              <a:rPr lang="en-US" dirty="0" smtClean="0"/>
              <a:t>ature.com</a:t>
            </a:r>
            <a:r>
              <a:rPr lang="ja-JP" altLang="en-US" dirty="0" smtClean="0"/>
              <a:t>と</a:t>
            </a:r>
            <a:r>
              <a:rPr lang="en-US" dirty="0"/>
              <a:t>SpringerLink</a:t>
            </a:r>
            <a:r>
              <a:rPr lang="ja-JP" altLang="en-US" dirty="0"/>
              <a:t>のみ</a:t>
            </a:r>
            <a:endParaRPr dirty="0"/>
          </a:p>
        </p:txBody>
      </p:sp>
      <p:grpSp>
        <p:nvGrpSpPr>
          <p:cNvPr id="766" name="Google Shape;766;p99"/>
          <p:cNvGrpSpPr/>
          <p:nvPr/>
        </p:nvGrpSpPr>
        <p:grpSpPr>
          <a:xfrm>
            <a:off x="195501" y="168550"/>
            <a:ext cx="8316149" cy="2852351"/>
            <a:chOff x="195501" y="168550"/>
            <a:chExt cx="8316149" cy="2852351"/>
          </a:xfrm>
        </p:grpSpPr>
        <p:pic>
          <p:nvPicPr>
            <p:cNvPr id="767" name="Google Shape;767;p99"/>
            <p:cNvPicPr preferRelativeResize="0"/>
            <p:nvPr/>
          </p:nvPicPr>
          <p:blipFill rotWithShape="1">
            <a:blip r:embed="rId3">
              <a:alphaModFix/>
            </a:blip>
            <a:srcRect r="80332"/>
            <a:stretch/>
          </p:blipFill>
          <p:spPr>
            <a:xfrm>
              <a:off x="195501" y="1764275"/>
              <a:ext cx="1134323" cy="1004687"/>
            </a:xfrm>
            <a:prstGeom prst="rect">
              <a:avLst/>
            </a:prstGeom>
            <a:noFill/>
            <a:ln>
              <a:noFill/>
            </a:ln>
            <a:effectLst>
              <a:outerShdw blurRad="57150" dist="19050" dir="5400000" algn="bl" rotWithShape="0">
                <a:srgbClr val="000000">
                  <a:alpha val="50000"/>
                </a:srgbClr>
              </a:outerShdw>
            </a:effectLst>
          </p:spPr>
        </p:pic>
        <p:pic>
          <p:nvPicPr>
            <p:cNvPr id="768" name="Google Shape;768;p99"/>
            <p:cNvPicPr preferRelativeResize="0"/>
            <p:nvPr/>
          </p:nvPicPr>
          <p:blipFill>
            <a:blip r:embed="rId4">
              <a:alphaModFix/>
            </a:blip>
            <a:stretch>
              <a:fillRect/>
            </a:stretch>
          </p:blipFill>
          <p:spPr>
            <a:xfrm>
              <a:off x="2326670" y="1699450"/>
              <a:ext cx="1134325" cy="1134325"/>
            </a:xfrm>
            <a:prstGeom prst="rect">
              <a:avLst/>
            </a:prstGeom>
            <a:noFill/>
            <a:ln>
              <a:noFill/>
            </a:ln>
          </p:spPr>
        </p:pic>
        <p:pic>
          <p:nvPicPr>
            <p:cNvPr id="769" name="Google Shape;769;p99"/>
            <p:cNvPicPr preferRelativeResize="0"/>
            <p:nvPr/>
          </p:nvPicPr>
          <p:blipFill>
            <a:blip r:embed="rId5">
              <a:alphaModFix/>
            </a:blip>
            <a:stretch>
              <a:fillRect/>
            </a:stretch>
          </p:blipFill>
          <p:spPr>
            <a:xfrm>
              <a:off x="4451840" y="168550"/>
              <a:ext cx="1134325" cy="1134325"/>
            </a:xfrm>
            <a:prstGeom prst="rect">
              <a:avLst/>
            </a:prstGeom>
            <a:noFill/>
            <a:ln>
              <a:noFill/>
            </a:ln>
          </p:spPr>
        </p:pic>
        <p:pic>
          <p:nvPicPr>
            <p:cNvPr id="770" name="Google Shape;770;p99"/>
            <p:cNvPicPr preferRelativeResize="0"/>
            <p:nvPr/>
          </p:nvPicPr>
          <p:blipFill>
            <a:blip r:embed="rId6">
              <a:alphaModFix/>
            </a:blip>
            <a:stretch>
              <a:fillRect/>
            </a:stretch>
          </p:blipFill>
          <p:spPr>
            <a:xfrm>
              <a:off x="4166698" y="1735100"/>
              <a:ext cx="1704594" cy="1134325"/>
            </a:xfrm>
            <a:prstGeom prst="rect">
              <a:avLst/>
            </a:prstGeom>
            <a:noFill/>
            <a:ln>
              <a:noFill/>
            </a:ln>
          </p:spPr>
        </p:pic>
        <p:pic>
          <p:nvPicPr>
            <p:cNvPr id="771" name="Google Shape;771;p99"/>
            <p:cNvPicPr preferRelativeResize="0"/>
            <p:nvPr/>
          </p:nvPicPr>
          <p:blipFill rotWithShape="1">
            <a:blip r:embed="rId3">
              <a:alphaModFix/>
            </a:blip>
            <a:srcRect r="80332"/>
            <a:stretch/>
          </p:blipFill>
          <p:spPr>
            <a:xfrm>
              <a:off x="7132476" y="1764275"/>
              <a:ext cx="1134323" cy="1004687"/>
            </a:xfrm>
            <a:prstGeom prst="rect">
              <a:avLst/>
            </a:prstGeom>
            <a:noFill/>
            <a:ln>
              <a:noFill/>
            </a:ln>
            <a:effectLst>
              <a:outerShdw blurRad="57150" dist="19050" dir="5400000" algn="bl" rotWithShape="0">
                <a:srgbClr val="000000">
                  <a:alpha val="50000"/>
                </a:srgbClr>
              </a:outerShdw>
            </a:effectLst>
          </p:spPr>
        </p:pic>
        <p:sp>
          <p:nvSpPr>
            <p:cNvPr id="772" name="Google Shape;772;p99"/>
            <p:cNvSpPr txBox="1"/>
            <p:nvPr/>
          </p:nvSpPr>
          <p:spPr>
            <a:xfrm>
              <a:off x="195575" y="2888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ja-JP" altLang="en-US" sz="1000" dirty="0" smtClean="0"/>
                <a:t>利用者</a:t>
              </a:r>
              <a:r>
                <a:rPr lang="en-US" sz="1000" dirty="0" smtClean="0"/>
                <a:t>A</a:t>
              </a:r>
              <a:r>
                <a:rPr lang="ja-JP" altLang="en-US" sz="1000" dirty="0" err="1" smtClean="0"/>
                <a:t>さん</a:t>
              </a:r>
              <a:endParaRPr sz="1000" dirty="0"/>
            </a:p>
          </p:txBody>
        </p:sp>
        <p:sp>
          <p:nvSpPr>
            <p:cNvPr id="773" name="Google Shape;773;p99"/>
            <p:cNvSpPr txBox="1"/>
            <p:nvPr/>
          </p:nvSpPr>
          <p:spPr>
            <a:xfrm>
              <a:off x="2329175" y="2888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IP 1.2.3.4</a:t>
              </a:r>
              <a:endParaRPr sz="1000" dirty="0"/>
            </a:p>
          </p:txBody>
        </p:sp>
        <p:cxnSp>
          <p:nvCxnSpPr>
            <p:cNvPr id="774" name="Google Shape;774;p99"/>
            <p:cNvCxnSpPr/>
            <p:nvPr/>
          </p:nvCxnSpPr>
          <p:spPr>
            <a:xfrm flipH="1">
              <a:off x="5027075" y="1038100"/>
              <a:ext cx="5700" cy="564600"/>
            </a:xfrm>
            <a:prstGeom prst="straightConnector1">
              <a:avLst/>
            </a:prstGeom>
            <a:noFill/>
            <a:ln w="28575" cap="flat" cmpd="sng">
              <a:solidFill>
                <a:srgbClr val="595959"/>
              </a:solidFill>
              <a:prstDash val="solid"/>
              <a:round/>
              <a:headEnd type="none" w="med" len="med"/>
              <a:tailEnd type="triangle" w="med" len="med"/>
            </a:ln>
          </p:spPr>
        </p:cxnSp>
        <p:sp>
          <p:nvSpPr>
            <p:cNvPr id="775" name="Google Shape;775;p99"/>
            <p:cNvSpPr txBox="1"/>
            <p:nvPr/>
          </p:nvSpPr>
          <p:spPr>
            <a:xfrm>
              <a:off x="3568425" y="1211900"/>
              <a:ext cx="2911500" cy="1326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IP 1.2.3.4 = </a:t>
              </a:r>
              <a:r>
                <a:rPr lang="ja-JP" altLang="en-US" sz="1000" dirty="0"/>
                <a:t>機関</a:t>
              </a:r>
              <a:r>
                <a:rPr lang="en-US" sz="1000" dirty="0"/>
                <a:t> X = </a:t>
              </a:r>
              <a:r>
                <a:rPr lang="en-US" sz="1000" i="1" dirty="0"/>
                <a:t>Nature</a:t>
              </a:r>
              <a:r>
                <a:rPr lang="en-US" sz="1000" dirty="0"/>
                <a:t> </a:t>
              </a:r>
              <a:r>
                <a:rPr lang="ja-JP" altLang="en-US" sz="1000" dirty="0"/>
                <a:t>購読</a:t>
              </a:r>
              <a:r>
                <a:rPr lang="en-US" sz="1000" dirty="0"/>
                <a:t> </a:t>
              </a:r>
              <a:endParaRPr sz="1000" dirty="0"/>
            </a:p>
          </p:txBody>
        </p:sp>
        <p:cxnSp>
          <p:nvCxnSpPr>
            <p:cNvPr id="776" name="Google Shape;776;p99"/>
            <p:cNvCxnSpPr/>
            <p:nvPr/>
          </p:nvCxnSpPr>
          <p:spPr>
            <a:xfrm>
              <a:off x="1555134" y="23225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777" name="Google Shape;777;p99"/>
            <p:cNvCxnSpPr/>
            <p:nvPr/>
          </p:nvCxnSpPr>
          <p:spPr>
            <a:xfrm>
              <a:off x="3723459" y="23225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778" name="Google Shape;778;p99"/>
            <p:cNvCxnSpPr/>
            <p:nvPr/>
          </p:nvCxnSpPr>
          <p:spPr>
            <a:xfrm>
              <a:off x="6150959" y="2322525"/>
              <a:ext cx="466500" cy="5700"/>
            </a:xfrm>
            <a:prstGeom prst="straightConnector1">
              <a:avLst/>
            </a:prstGeom>
            <a:noFill/>
            <a:ln w="28575" cap="flat" cmpd="sng">
              <a:solidFill>
                <a:srgbClr val="595959"/>
              </a:solidFill>
              <a:prstDash val="solid"/>
              <a:round/>
              <a:headEnd type="none" w="med" len="med"/>
              <a:tailEnd type="triangle" w="med" len="med"/>
            </a:ln>
          </p:spPr>
        </p:cxnSp>
        <p:sp>
          <p:nvSpPr>
            <p:cNvPr id="779" name="Google Shape;779;p99"/>
            <p:cNvSpPr txBox="1"/>
            <p:nvPr/>
          </p:nvSpPr>
          <p:spPr>
            <a:xfrm>
              <a:off x="6950150" y="2888300"/>
              <a:ext cx="15615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ja-JP" altLang="en-US" sz="1000" dirty="0" smtClean="0"/>
                <a:t>利用者</a:t>
              </a:r>
              <a:r>
                <a:rPr lang="en-US" sz="1000" dirty="0" smtClean="0"/>
                <a:t>A</a:t>
              </a:r>
              <a:r>
                <a:rPr lang="ja-JP" altLang="en-US" sz="1000" dirty="0" err="1" smtClean="0"/>
                <a:t>さん</a:t>
              </a:r>
              <a:r>
                <a:rPr lang="en-US" sz="1000" dirty="0" smtClean="0"/>
                <a:t> </a:t>
              </a:r>
              <a:r>
                <a:rPr lang="en-US" sz="1000" dirty="0"/>
                <a:t>= </a:t>
              </a:r>
              <a:r>
                <a:rPr lang="ja-JP" altLang="en-US" sz="1000" dirty="0"/>
                <a:t>機関</a:t>
              </a:r>
              <a:r>
                <a:rPr lang="en-US" sz="1000" dirty="0" smtClean="0"/>
                <a:t>X</a:t>
              </a:r>
              <a:r>
                <a:rPr lang="ja-JP" altLang="en-US" sz="1000" dirty="0" smtClean="0"/>
                <a:t>に所属していると認識</a:t>
              </a:r>
              <a:endParaRPr sz="1000" dirty="0"/>
            </a:p>
          </p:txBody>
        </p:sp>
        <p:pic>
          <p:nvPicPr>
            <p:cNvPr id="780" name="Google Shape;780;p99"/>
            <p:cNvPicPr preferRelativeResize="0"/>
            <p:nvPr/>
          </p:nvPicPr>
          <p:blipFill rotWithShape="1">
            <a:blip r:embed="rId6">
              <a:alphaModFix/>
            </a:blip>
            <a:srcRect l="18290" t="11426" r="24264" b="58893"/>
            <a:stretch/>
          </p:blipFill>
          <p:spPr>
            <a:xfrm>
              <a:off x="7210050" y="1344500"/>
              <a:ext cx="979175" cy="336650"/>
            </a:xfrm>
            <a:prstGeom prst="rect">
              <a:avLst/>
            </a:prstGeom>
            <a:noFill/>
            <a:ln>
              <a:noFill/>
            </a:ln>
          </p:spPr>
        </p:pic>
      </p:grpSp>
      <p:grpSp>
        <p:nvGrpSpPr>
          <p:cNvPr id="781" name="Google Shape;781;p99"/>
          <p:cNvGrpSpPr/>
          <p:nvPr/>
        </p:nvGrpSpPr>
        <p:grpSpPr>
          <a:xfrm>
            <a:off x="25600" y="3203200"/>
            <a:ext cx="9009100" cy="2430582"/>
            <a:chOff x="25600" y="3203200"/>
            <a:chExt cx="9009100" cy="2430582"/>
          </a:xfrm>
        </p:grpSpPr>
        <p:pic>
          <p:nvPicPr>
            <p:cNvPr id="782" name="Google Shape;782;p99"/>
            <p:cNvPicPr preferRelativeResize="0"/>
            <p:nvPr/>
          </p:nvPicPr>
          <p:blipFill rotWithShape="1">
            <a:blip r:embed="rId7">
              <a:alphaModFix/>
            </a:blip>
            <a:srcRect l="51770" b="15697"/>
            <a:stretch/>
          </p:blipFill>
          <p:spPr>
            <a:xfrm>
              <a:off x="4325539" y="3577775"/>
              <a:ext cx="1386924" cy="1157801"/>
            </a:xfrm>
            <a:prstGeom prst="rect">
              <a:avLst/>
            </a:prstGeom>
            <a:noFill/>
            <a:ln>
              <a:noFill/>
            </a:ln>
          </p:spPr>
        </p:pic>
        <p:pic>
          <p:nvPicPr>
            <p:cNvPr id="783" name="Google Shape;783;p99"/>
            <p:cNvPicPr preferRelativeResize="0"/>
            <p:nvPr/>
          </p:nvPicPr>
          <p:blipFill rotWithShape="1">
            <a:blip r:embed="rId3">
              <a:alphaModFix/>
            </a:blip>
            <a:srcRect r="80332"/>
            <a:stretch/>
          </p:blipFill>
          <p:spPr>
            <a:xfrm>
              <a:off x="195501" y="3593075"/>
              <a:ext cx="1134323" cy="1004687"/>
            </a:xfrm>
            <a:prstGeom prst="rect">
              <a:avLst/>
            </a:prstGeom>
            <a:noFill/>
            <a:ln>
              <a:noFill/>
            </a:ln>
            <a:effectLst>
              <a:outerShdw blurRad="57150" dist="19050" dir="5400000" algn="bl" rotWithShape="0">
                <a:srgbClr val="000000">
                  <a:alpha val="50000"/>
                </a:srgbClr>
              </a:outerShdw>
            </a:effectLst>
          </p:spPr>
        </p:pic>
        <p:pic>
          <p:nvPicPr>
            <p:cNvPr id="784" name="Google Shape;784;p99"/>
            <p:cNvPicPr preferRelativeResize="0"/>
            <p:nvPr/>
          </p:nvPicPr>
          <p:blipFill rotWithShape="1">
            <a:blip r:embed="rId8">
              <a:alphaModFix/>
            </a:blip>
            <a:srcRect b="9198"/>
            <a:stretch/>
          </p:blipFill>
          <p:spPr>
            <a:xfrm>
              <a:off x="2326675" y="3539862"/>
              <a:ext cx="1134325" cy="1111090"/>
            </a:xfrm>
            <a:prstGeom prst="rect">
              <a:avLst/>
            </a:prstGeom>
            <a:noFill/>
            <a:ln>
              <a:noFill/>
            </a:ln>
          </p:spPr>
        </p:pic>
        <p:pic>
          <p:nvPicPr>
            <p:cNvPr id="785" name="Google Shape;785;p99"/>
            <p:cNvPicPr preferRelativeResize="0"/>
            <p:nvPr/>
          </p:nvPicPr>
          <p:blipFill>
            <a:blip r:embed="rId9">
              <a:alphaModFix/>
            </a:blip>
            <a:stretch>
              <a:fillRect/>
            </a:stretch>
          </p:blipFill>
          <p:spPr>
            <a:xfrm>
              <a:off x="6669374" y="3516875"/>
              <a:ext cx="2365326" cy="1279600"/>
            </a:xfrm>
            <a:prstGeom prst="rect">
              <a:avLst/>
            </a:prstGeom>
            <a:noFill/>
            <a:ln>
              <a:noFill/>
            </a:ln>
          </p:spPr>
        </p:pic>
        <p:sp>
          <p:nvSpPr>
            <p:cNvPr id="786" name="Google Shape;786;p99"/>
            <p:cNvSpPr txBox="1"/>
            <p:nvPr/>
          </p:nvSpPr>
          <p:spPr>
            <a:xfrm>
              <a:off x="25600" y="4830225"/>
              <a:ext cx="1682100" cy="132600"/>
            </a:xfrm>
            <a:prstGeom prst="rect">
              <a:avLst/>
            </a:prstGeom>
            <a:noFill/>
            <a:ln>
              <a:noFill/>
            </a:ln>
          </p:spPr>
          <p:txBody>
            <a:bodyPr spcFirstLastPara="1" wrap="square" lIns="91425" tIns="91425" rIns="91425" bIns="91425" anchor="ctr" anchorCtr="0">
              <a:noAutofit/>
            </a:bodyPr>
            <a:lstStyle/>
            <a:p>
              <a:pPr lvl="0" algn="ctr"/>
              <a:r>
                <a:rPr lang="ja-JP" altLang="en-US" sz="1000" dirty="0" smtClean="0"/>
                <a:t>利用者</a:t>
              </a:r>
              <a:r>
                <a:rPr lang="en-US" altLang="ja-JP" sz="1000" dirty="0" smtClean="0"/>
                <a:t>A</a:t>
              </a:r>
              <a:r>
                <a:rPr lang="ja-JP" altLang="en-US" sz="1000" dirty="0" err="1" smtClean="0"/>
                <a:t>さん</a:t>
              </a:r>
              <a:r>
                <a:rPr lang="en-US" altLang="ja-JP" sz="1000" dirty="0" smtClean="0"/>
                <a:t> </a:t>
              </a:r>
              <a:r>
                <a:rPr lang="en-US" altLang="ja-JP" sz="1000" dirty="0"/>
                <a:t>= </a:t>
              </a:r>
              <a:r>
                <a:rPr lang="ja-JP" altLang="en-US" sz="1000" dirty="0"/>
                <a:t>機関</a:t>
              </a:r>
              <a:r>
                <a:rPr lang="en-US" altLang="ja-JP" sz="1000" dirty="0"/>
                <a:t>X</a:t>
              </a:r>
            </a:p>
          </p:txBody>
        </p:sp>
        <p:pic>
          <p:nvPicPr>
            <p:cNvPr id="787" name="Google Shape;787;p99"/>
            <p:cNvPicPr preferRelativeResize="0"/>
            <p:nvPr/>
          </p:nvPicPr>
          <p:blipFill rotWithShape="1">
            <a:blip r:embed="rId6">
              <a:alphaModFix/>
            </a:blip>
            <a:srcRect l="18290" t="11426" r="24264" b="58893"/>
            <a:stretch/>
          </p:blipFill>
          <p:spPr>
            <a:xfrm>
              <a:off x="4540337" y="3203200"/>
              <a:ext cx="979175" cy="336650"/>
            </a:xfrm>
            <a:prstGeom prst="rect">
              <a:avLst/>
            </a:prstGeom>
            <a:noFill/>
            <a:ln>
              <a:noFill/>
            </a:ln>
          </p:spPr>
        </p:pic>
        <p:cxnSp>
          <p:nvCxnSpPr>
            <p:cNvPr id="788" name="Google Shape;788;p99"/>
            <p:cNvCxnSpPr/>
            <p:nvPr/>
          </p:nvCxnSpPr>
          <p:spPr>
            <a:xfrm>
              <a:off x="1555134" y="41513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789" name="Google Shape;789;p99"/>
            <p:cNvCxnSpPr/>
            <p:nvPr/>
          </p:nvCxnSpPr>
          <p:spPr>
            <a:xfrm>
              <a:off x="3723459" y="41513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790" name="Google Shape;790;p99"/>
            <p:cNvCxnSpPr/>
            <p:nvPr/>
          </p:nvCxnSpPr>
          <p:spPr>
            <a:xfrm>
              <a:off x="6150959" y="4151325"/>
              <a:ext cx="466500" cy="5700"/>
            </a:xfrm>
            <a:prstGeom prst="straightConnector1">
              <a:avLst/>
            </a:prstGeom>
            <a:noFill/>
            <a:ln w="28575" cap="flat" cmpd="sng">
              <a:solidFill>
                <a:srgbClr val="595959"/>
              </a:solidFill>
              <a:prstDash val="solid"/>
              <a:round/>
              <a:headEnd type="none" w="med" len="med"/>
              <a:tailEnd type="triangle" w="med" len="med"/>
            </a:ln>
          </p:spPr>
        </p:cxnSp>
        <p:sp>
          <p:nvSpPr>
            <p:cNvPr id="791" name="Google Shape;791;p99"/>
            <p:cNvSpPr txBox="1"/>
            <p:nvPr/>
          </p:nvSpPr>
          <p:spPr>
            <a:xfrm>
              <a:off x="6669375" y="4930775"/>
              <a:ext cx="23652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ja-JP" altLang="en-US" sz="1000" dirty="0"/>
                <a:t>機関</a:t>
              </a:r>
              <a:r>
                <a:rPr lang="en-US" altLang="ja-JP" sz="1000" dirty="0"/>
                <a:t>X</a:t>
              </a:r>
              <a:r>
                <a:rPr lang="ja-JP" altLang="en-US" sz="1000" dirty="0"/>
                <a:t>として認証</a:t>
              </a:r>
              <a:endParaRPr sz="1000" dirty="0"/>
            </a:p>
          </p:txBody>
        </p:sp>
        <p:sp>
          <p:nvSpPr>
            <p:cNvPr id="792" name="Google Shape;792;p99"/>
            <p:cNvSpPr txBox="1"/>
            <p:nvPr/>
          </p:nvSpPr>
          <p:spPr>
            <a:xfrm>
              <a:off x="3824025" y="4982625"/>
              <a:ext cx="2543700" cy="80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ja-JP" altLang="en-US" sz="1000" dirty="0"/>
                <a:t>機関</a:t>
              </a:r>
              <a:r>
                <a:rPr lang="en-US" altLang="ja-JP" sz="1000" dirty="0"/>
                <a:t>X</a:t>
              </a:r>
              <a:r>
                <a:rPr lang="ja-JP" altLang="en-US" sz="1000" dirty="0" smtClean="0"/>
                <a:t>の購読コンテンツへのリンク</a:t>
              </a:r>
              <a:endParaRPr sz="1000" dirty="0"/>
            </a:p>
          </p:txBody>
        </p:sp>
        <p:sp>
          <p:nvSpPr>
            <p:cNvPr id="793" name="Google Shape;793;p99"/>
            <p:cNvSpPr txBox="1"/>
            <p:nvPr/>
          </p:nvSpPr>
          <p:spPr>
            <a:xfrm>
              <a:off x="94546" y="4751137"/>
              <a:ext cx="2197201" cy="882645"/>
            </a:xfrm>
            <a:prstGeom prst="rect">
              <a:avLst/>
            </a:prstGeom>
            <a:noFill/>
            <a:ln>
              <a:noFill/>
            </a:ln>
          </p:spPr>
          <p:txBody>
            <a:bodyPr spcFirstLastPara="1" wrap="square" lIns="91425" tIns="91425" rIns="91425" bIns="91425" anchor="ctr" anchorCtr="0">
              <a:noAutofit/>
            </a:bodyPr>
            <a:lstStyle/>
            <a:p>
              <a:pPr marL="0" lvl="0" indent="0" algn="ctr" rtl="0">
                <a:lnSpc>
                  <a:spcPts val="800"/>
                </a:lnSpc>
                <a:spcBef>
                  <a:spcPts val="0"/>
                </a:spcBef>
                <a:spcAft>
                  <a:spcPts val="0"/>
                </a:spcAft>
                <a:buNone/>
              </a:pPr>
              <a:r>
                <a:rPr lang="en-US" sz="800" dirty="0"/>
                <a:t>(60</a:t>
              </a:r>
              <a:r>
                <a:rPr lang="ja-JP" altLang="en-US" sz="800" dirty="0"/>
                <a:t>日間</a:t>
              </a:r>
              <a:r>
                <a:rPr lang="ja-JP" altLang="en-US" sz="800" dirty="0" smtClean="0"/>
                <a:t>有効</a:t>
              </a:r>
              <a:r>
                <a:rPr lang="en-US" altLang="ja-JP" sz="800" dirty="0" smtClean="0">
                  <a:solidFill>
                    <a:srgbClr val="FF0000"/>
                  </a:solidFill>
                </a:rPr>
                <a:t>*</a:t>
              </a:r>
              <a:r>
                <a:rPr lang="en-US" altLang="ja-JP" sz="800" dirty="0" smtClean="0">
                  <a:solidFill>
                    <a:schemeClr val="tx1"/>
                  </a:solidFill>
                </a:rPr>
                <a:t>)</a:t>
              </a:r>
              <a:r>
                <a:rPr lang="en-US" altLang="ja-JP" sz="800" dirty="0" smtClean="0"/>
                <a:t/>
              </a:r>
              <a:br>
                <a:rPr lang="en-US" altLang="ja-JP" sz="800" dirty="0" smtClean="0"/>
              </a:br>
              <a:r>
                <a:rPr lang="en-US" altLang="ja-JP" sz="800" dirty="0" smtClean="0">
                  <a:solidFill>
                    <a:schemeClr val="tx1"/>
                  </a:solidFill>
                </a:rPr>
                <a:t>*</a:t>
              </a:r>
              <a:r>
                <a:rPr lang="ja-JP" altLang="en-US" sz="800" dirty="0" smtClean="0">
                  <a:solidFill>
                    <a:schemeClr val="tx1"/>
                  </a:solidFill>
                </a:rPr>
                <a:t>通常は</a:t>
              </a:r>
              <a:r>
                <a:rPr lang="en-US" altLang="ja-JP" sz="800" dirty="0" smtClean="0">
                  <a:solidFill>
                    <a:schemeClr val="tx1"/>
                  </a:solidFill>
                </a:rPr>
                <a:t>30</a:t>
              </a:r>
              <a:r>
                <a:rPr lang="ja-JP" altLang="en-US" sz="800" dirty="0" smtClean="0">
                  <a:solidFill>
                    <a:schemeClr val="tx1"/>
                  </a:solidFill>
                </a:rPr>
                <a:t>日間。再設定で</a:t>
              </a:r>
              <a:r>
                <a:rPr lang="en-US" altLang="ja-JP" sz="800" dirty="0" smtClean="0">
                  <a:solidFill>
                    <a:schemeClr val="tx1"/>
                  </a:solidFill>
                </a:rPr>
                <a:t>60</a:t>
              </a:r>
              <a:r>
                <a:rPr lang="ja-JP" altLang="en-US" sz="800" dirty="0" smtClean="0">
                  <a:solidFill>
                    <a:schemeClr val="tx1"/>
                  </a:solidFill>
                </a:rPr>
                <a:t>日まで可能。現在は新型コロナ対策で初期設定</a:t>
              </a:r>
              <a:r>
                <a:rPr lang="en-US" altLang="ja-JP" sz="800" dirty="0" smtClean="0">
                  <a:solidFill>
                    <a:schemeClr val="tx1"/>
                  </a:solidFill>
                </a:rPr>
                <a:t>60</a:t>
              </a:r>
              <a:r>
                <a:rPr lang="ja-JP" altLang="en-US" sz="800" dirty="0" smtClean="0">
                  <a:solidFill>
                    <a:schemeClr val="tx1"/>
                  </a:solidFill>
                </a:rPr>
                <a:t>日</a:t>
              </a:r>
              <a:r>
                <a:rPr lang="en-US" altLang="ja-JP" sz="800" dirty="0" err="1" smtClean="0">
                  <a:solidFill>
                    <a:schemeClr val="tx1"/>
                  </a:solidFill>
                </a:rPr>
                <a:t>i</a:t>
              </a:r>
              <a:endParaRPr sz="800" dirty="0">
                <a:solidFill>
                  <a:schemeClr val="tx1"/>
                </a:solidFill>
              </a:endParaRPr>
            </a:p>
          </p:txBody>
        </p:sp>
        <p:sp>
          <p:nvSpPr>
            <p:cNvPr id="794" name="Google Shape;794;p99"/>
            <p:cNvSpPr txBox="1"/>
            <p:nvPr/>
          </p:nvSpPr>
          <p:spPr>
            <a:xfrm>
              <a:off x="2329175" y="4793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IP = </a:t>
              </a:r>
              <a:r>
                <a:rPr lang="en-US" sz="1000" dirty="0" smtClean="0"/>
                <a:t>6.7.8.9</a:t>
              </a:r>
            </a:p>
            <a:p>
              <a:pPr marL="0" lvl="0" indent="0" algn="ctr" rtl="0">
                <a:spcBef>
                  <a:spcPts val="0"/>
                </a:spcBef>
                <a:spcAft>
                  <a:spcPts val="0"/>
                </a:spcAft>
                <a:buNone/>
              </a:pPr>
              <a:r>
                <a:rPr lang="ja-JP" altLang="en-US" sz="1000" dirty="0" smtClean="0"/>
                <a:t>機関外</a:t>
              </a:r>
              <a:r>
                <a:rPr lang="ja-JP" altLang="en-US" sz="1000" dirty="0"/>
                <a:t>の</a:t>
              </a:r>
              <a:r>
                <a:rPr lang="ja-JP" altLang="en-US" sz="1000" dirty="0" smtClean="0"/>
                <a:t>ネットワーク</a:t>
              </a:r>
              <a:endParaRPr sz="1000" dirty="0"/>
            </a:p>
          </p:txBody>
        </p:sp>
        <p:sp>
          <p:nvSpPr>
            <p:cNvPr id="795" name="Google Shape;795;p99"/>
            <p:cNvSpPr/>
            <p:nvPr/>
          </p:nvSpPr>
          <p:spPr>
            <a:xfrm>
              <a:off x="5155025" y="3576375"/>
              <a:ext cx="568500" cy="11112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66"/>
                                        </p:tgtEl>
                                        <p:attrNameLst>
                                          <p:attrName>style.visibility</p:attrName>
                                        </p:attrNameLst>
                                      </p:cBhvr>
                                      <p:to>
                                        <p:strVal val="visible"/>
                                      </p:to>
                                    </p:set>
                                    <p:animEffect transition="in" filter="fade">
                                      <p:cBhvr>
                                        <p:cTn id="7" dur="1000"/>
                                        <p:tgtEl>
                                          <p:spTgt spid="7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81"/>
                                        </p:tgtEl>
                                        <p:attrNameLst>
                                          <p:attrName>style.visibility</p:attrName>
                                        </p:attrNameLst>
                                      </p:cBhvr>
                                      <p:to>
                                        <p:strVal val="visible"/>
                                      </p:to>
                                    </p:set>
                                    <p:animEffect transition="in" filter="fade">
                                      <p:cBhvr>
                                        <p:cTn id="12" dur="1000"/>
                                        <p:tgtEl>
                                          <p:spTgt spid="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p73"/>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9600"/>
              <a:buNone/>
            </a:pPr>
            <a:r>
              <a:rPr lang="en-US" dirty="0"/>
              <a:t>1.0</a:t>
            </a:r>
            <a:endParaRPr dirty="0"/>
          </a:p>
        </p:txBody>
      </p:sp>
      <p:sp>
        <p:nvSpPr>
          <p:cNvPr id="539" name="Google Shape;539;p73"/>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p>
            <a:pPr lvl="0"/>
            <a:r>
              <a:rPr lang="ja-JP" altLang="ja-JP" dirty="0"/>
              <a:t>リモートアクセス</a:t>
            </a:r>
            <a:endParaRPr dirty="0"/>
          </a:p>
        </p:txBody>
      </p:sp>
      <p:sp>
        <p:nvSpPr>
          <p:cNvPr id="540" name="Google Shape;540;p73"/>
          <p:cNvSpPr/>
          <p:nvPr/>
        </p:nvSpPr>
        <p:spPr>
          <a:xfrm>
            <a:off x="9357762" y="0"/>
            <a:ext cx="2177700" cy="1770000"/>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Section breaks</a:t>
            </a:r>
            <a:endParaRPr sz="1300" dirty="0"/>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Section breaks are available in each palette colour and in a neutral blue grey.</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In most cases one section break colour should be used consistently throughout the deck – ideally following the colour of the Advancing Discovery bookmark on the cover page.</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99"/>
        <p:cNvGrpSpPr/>
        <p:nvPr/>
      </p:nvGrpSpPr>
      <p:grpSpPr>
        <a:xfrm>
          <a:off x="0" y="0"/>
          <a:ext cx="0" cy="0"/>
          <a:chOff x="0" y="0"/>
          <a:chExt cx="0" cy="0"/>
        </a:xfrm>
      </p:grpSpPr>
      <p:sp>
        <p:nvSpPr>
          <p:cNvPr id="800" name="Google Shape;800;p100"/>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a:t>グーグル・スカラー</a:t>
            </a:r>
            <a:r>
              <a:rPr lang="en-US" altLang="ja-JP" dirty="0"/>
              <a:t>CASA</a:t>
            </a:r>
            <a:r>
              <a:rPr lang="ja-JP" altLang="en-US" dirty="0"/>
              <a:t> </a:t>
            </a:r>
            <a:r>
              <a:rPr lang="en-US" altLang="ja-JP" dirty="0"/>
              <a:t>–</a:t>
            </a:r>
            <a:br>
              <a:rPr lang="en-US" altLang="ja-JP" dirty="0"/>
            </a:br>
            <a:r>
              <a:rPr lang="ja-JP" altLang="en-US" dirty="0"/>
              <a:t>長所と短所</a:t>
            </a:r>
            <a:endParaRPr dirty="0"/>
          </a:p>
        </p:txBody>
      </p:sp>
      <p:sp>
        <p:nvSpPr>
          <p:cNvPr id="801" name="Google Shape;801;p100"/>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長所</a:t>
            </a:r>
            <a:endParaRPr sz="2400" dirty="0">
              <a:latin typeface="Calibri"/>
              <a:ea typeface="Calibri"/>
              <a:cs typeface="Calibri"/>
              <a:sym typeface="Calibri"/>
            </a:endParaRPr>
          </a:p>
        </p:txBody>
      </p:sp>
      <p:sp>
        <p:nvSpPr>
          <p:cNvPr id="802" name="Google Shape;802;p100"/>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latin typeface="Calibri"/>
                <a:ea typeface="Calibri"/>
                <a:cs typeface="Calibri"/>
                <a:sym typeface="Calibri"/>
              </a:rPr>
              <a:t>短所</a:t>
            </a:r>
            <a:endParaRPr sz="2400" dirty="0">
              <a:latin typeface="Calibri"/>
              <a:ea typeface="Calibri"/>
              <a:cs typeface="Calibri"/>
              <a:sym typeface="Calibri"/>
            </a:endParaRPr>
          </a:p>
        </p:txBody>
      </p:sp>
      <p:cxnSp>
        <p:nvCxnSpPr>
          <p:cNvPr id="803" name="Google Shape;803;p100"/>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804" name="Google Shape;804;p100"/>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457200" lvl="0" indent="-317500">
              <a:buSzPts val="1400"/>
              <a:buFont typeface="Calibri"/>
              <a:buChar char="-"/>
            </a:pPr>
            <a:r>
              <a:rPr lang="ja-JP" altLang="en-US" dirty="0">
                <a:latin typeface="Calibri"/>
                <a:ea typeface="Calibri"/>
                <a:cs typeface="Calibri"/>
                <a:sym typeface="Calibri"/>
              </a:rPr>
              <a:t>通常のディスカバリーやアクセスフローに適合する</a:t>
            </a:r>
            <a:endParaRPr lang="en-US" altLang="ja-JP" dirty="0">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グーグル・スカラーを利用して</a:t>
            </a:r>
            <a:r>
              <a:rPr lang="ja-JP" altLang="en-US" dirty="0" smtClean="0">
                <a:latin typeface="Calibri"/>
                <a:ea typeface="Calibri"/>
                <a:cs typeface="Calibri"/>
                <a:sym typeface="Calibri"/>
              </a:rPr>
              <a:t>いる</a:t>
            </a:r>
            <a:r>
              <a:rPr lang="en-US" altLang="ja-JP" dirty="0" smtClean="0">
                <a:latin typeface="Calibri"/>
                <a:ea typeface="Calibri"/>
                <a:cs typeface="Calibri"/>
                <a:sym typeface="Calibri"/>
              </a:rPr>
              <a:t/>
            </a:r>
            <a:br>
              <a:rPr lang="en-US" altLang="ja-JP" dirty="0" smtClean="0">
                <a:latin typeface="Calibri"/>
                <a:ea typeface="Calibri"/>
                <a:cs typeface="Calibri"/>
                <a:sym typeface="Calibri"/>
              </a:rPr>
            </a:br>
            <a:r>
              <a:rPr lang="ja-JP" altLang="en-US" dirty="0" smtClean="0">
                <a:latin typeface="Calibri"/>
                <a:ea typeface="Calibri"/>
                <a:cs typeface="Calibri"/>
                <a:sym typeface="Calibri"/>
              </a:rPr>
              <a:t>研究者</a:t>
            </a:r>
            <a:r>
              <a:rPr lang="ja-JP" altLang="en-US" dirty="0">
                <a:latin typeface="Calibri"/>
                <a:ea typeface="Calibri"/>
                <a:cs typeface="Calibri"/>
                <a:sym typeface="Calibri"/>
              </a:rPr>
              <a:t>はそのまま使える</a:t>
            </a:r>
          </a:p>
          <a:p>
            <a:pPr marL="457200" lvl="0" indent="-317500">
              <a:buSzPts val="1400"/>
              <a:buFont typeface="Calibri"/>
              <a:buChar char="-"/>
            </a:pPr>
            <a:r>
              <a:rPr lang="ja-JP" altLang="en-US" dirty="0">
                <a:latin typeface="Calibri"/>
                <a:ea typeface="Calibri"/>
                <a:cs typeface="Calibri"/>
                <a:sym typeface="Calibri"/>
              </a:rPr>
              <a:t>クロスデバイス対応である</a:t>
            </a:r>
            <a:endParaRPr lang="en-US" altLang="ja-JP" dirty="0">
              <a:latin typeface="Calibri"/>
              <a:ea typeface="Calibri"/>
              <a:cs typeface="Calibri"/>
              <a:sym typeface="Calibri"/>
            </a:endParaRPr>
          </a:p>
          <a:p>
            <a:pPr marL="457200" lvl="0" indent="-317500">
              <a:buSzPts val="1400"/>
              <a:buFont typeface="Calibri"/>
              <a:buChar char="-"/>
            </a:pPr>
            <a:r>
              <a:rPr lang="ja-JP" altLang="en-US" dirty="0">
                <a:latin typeface="Calibri"/>
                <a:ea typeface="Calibri"/>
                <a:cs typeface="Calibri"/>
                <a:sym typeface="Calibri"/>
              </a:rPr>
              <a:t>グーグルのアカウント設定で研究者自身が解除できる</a:t>
            </a:r>
            <a:endParaRPr dirty="0">
              <a:latin typeface="Calibri"/>
              <a:ea typeface="Calibri"/>
              <a:cs typeface="Calibri"/>
              <a:sym typeface="Calibri"/>
            </a:endParaRPr>
          </a:p>
        </p:txBody>
      </p:sp>
      <p:sp>
        <p:nvSpPr>
          <p:cNvPr id="805" name="Google Shape;805;p100"/>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buSzPts val="1400"/>
              <a:buFont typeface="Calibri"/>
              <a:buChar char="-"/>
            </a:pPr>
            <a:r>
              <a:rPr lang="ja-JP" altLang="en-US" dirty="0">
                <a:latin typeface="Calibri"/>
                <a:ea typeface="Calibri"/>
                <a:cs typeface="Calibri"/>
                <a:sym typeface="Calibri"/>
              </a:rPr>
              <a:t>グーグル・スカラーのユーザであることと機関ネットワーク</a:t>
            </a:r>
            <a:r>
              <a:rPr lang="en-US" altLang="ja-JP" dirty="0">
                <a:latin typeface="Calibri"/>
                <a:ea typeface="Calibri"/>
                <a:cs typeface="Calibri"/>
                <a:sym typeface="Calibri"/>
              </a:rPr>
              <a:t>IP</a:t>
            </a:r>
            <a:r>
              <a:rPr lang="ja-JP" altLang="en-US" dirty="0">
                <a:latin typeface="Calibri"/>
                <a:ea typeface="Calibri"/>
                <a:cs typeface="Calibri"/>
                <a:sym typeface="Calibri"/>
              </a:rPr>
              <a:t>の利用に依存する</a:t>
            </a:r>
            <a:endParaRPr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09"/>
        <p:cNvGrpSpPr/>
        <p:nvPr/>
      </p:nvGrpSpPr>
      <p:grpSpPr>
        <a:xfrm>
          <a:off x="0" y="0"/>
          <a:ext cx="0" cy="0"/>
          <a:chOff x="0" y="0"/>
          <a:chExt cx="0" cy="0"/>
        </a:xfrm>
      </p:grpSpPr>
      <p:sp>
        <p:nvSpPr>
          <p:cNvPr id="810" name="Google Shape;810;p101"/>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a:t>グーグル・スカラー</a:t>
            </a:r>
            <a:r>
              <a:rPr lang="en-US" altLang="ja-JP" dirty="0"/>
              <a:t>CASA</a:t>
            </a:r>
            <a:r>
              <a:rPr lang="ja-JP" altLang="en-US" dirty="0"/>
              <a:t> </a:t>
            </a:r>
            <a:r>
              <a:rPr lang="en-US" altLang="ja-JP" dirty="0"/>
              <a:t>–</a:t>
            </a:r>
            <a:br>
              <a:rPr lang="en-US" altLang="ja-JP" dirty="0"/>
            </a:br>
            <a:r>
              <a:rPr lang="ja-JP" altLang="en-US" dirty="0"/>
              <a:t>導入方法</a:t>
            </a:r>
            <a:endParaRPr lang="en-US" altLang="ja-JP" dirty="0"/>
          </a:p>
        </p:txBody>
      </p:sp>
      <p:sp>
        <p:nvSpPr>
          <p:cNvPr id="811" name="Google Shape;811;p101"/>
          <p:cNvSpPr txBox="1">
            <a:spLocks noGrp="1"/>
          </p:cNvSpPr>
          <p:nvPr>
            <p:ph type="body" idx="1"/>
          </p:nvPr>
        </p:nvSpPr>
        <p:spPr>
          <a:xfrm>
            <a:off x="762000" y="1616390"/>
            <a:ext cx="7605300" cy="1410900"/>
          </a:xfrm>
          <a:prstGeom prst="rect">
            <a:avLst/>
          </a:prstGeom>
          <a:noFill/>
          <a:ln>
            <a:noFill/>
          </a:ln>
        </p:spPr>
        <p:txBody>
          <a:bodyPr spcFirstLastPara="1" wrap="square" lIns="0" tIns="0" rIns="0" bIns="0" anchor="t" anchorCtr="0">
            <a:noAutofit/>
          </a:bodyPr>
          <a:lstStyle/>
          <a:p>
            <a:pPr lvl="0" indent="-342900">
              <a:spcBef>
                <a:spcPts val="500"/>
              </a:spcBef>
              <a:buSzPts val="1800"/>
              <a:buChar char="●"/>
            </a:pPr>
            <a:r>
              <a:rPr lang="ja-JP" altLang="en-US" sz="1800" b="0" dirty="0"/>
              <a:t>操作は必要はなし。機関ユーザに対しては自動的に有効になる。</a:t>
            </a:r>
            <a:endParaRPr sz="1800" b="0" dirty="0"/>
          </a:p>
          <a:p>
            <a:pPr marL="914400" lvl="0" indent="0" algn="l" rtl="0">
              <a:spcBef>
                <a:spcPts val="500"/>
              </a:spcBef>
              <a:spcAft>
                <a:spcPts val="0"/>
              </a:spcAft>
              <a:buNone/>
            </a:pPr>
            <a:endParaRPr sz="1800" b="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15"/>
        <p:cNvGrpSpPr/>
        <p:nvPr/>
      </p:nvGrpSpPr>
      <p:grpSpPr>
        <a:xfrm>
          <a:off x="0" y="0"/>
          <a:ext cx="0" cy="0"/>
          <a:chOff x="0" y="0"/>
          <a:chExt cx="0" cy="0"/>
        </a:xfrm>
      </p:grpSpPr>
      <p:sp>
        <p:nvSpPr>
          <p:cNvPr id="816" name="Google Shape;816;p102"/>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9600"/>
              <a:buNone/>
            </a:pPr>
            <a:r>
              <a:rPr lang="en-US" dirty="0"/>
              <a:t>3.0</a:t>
            </a:r>
            <a:endParaRPr dirty="0"/>
          </a:p>
        </p:txBody>
      </p:sp>
      <p:sp>
        <p:nvSpPr>
          <p:cNvPr id="817" name="Google Shape;817;p102"/>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2300"/>
              <a:buFont typeface="Calibri"/>
              <a:buNone/>
            </a:pPr>
            <a:r>
              <a:rPr lang="ja-JP" altLang="en-US" dirty="0"/>
              <a:t>最近の変更点</a:t>
            </a:r>
            <a:endParaRPr dirty="0"/>
          </a:p>
        </p:txBody>
      </p:sp>
      <p:sp>
        <p:nvSpPr>
          <p:cNvPr id="818" name="Google Shape;818;p102"/>
          <p:cNvSpPr/>
          <p:nvPr/>
        </p:nvSpPr>
        <p:spPr>
          <a:xfrm>
            <a:off x="9357762" y="-31750"/>
            <a:ext cx="2177700" cy="1770000"/>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Section breaks</a:t>
            </a:r>
            <a:endParaRPr sz="1300" dirty="0"/>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Section breaks are available in each palette colour and in a neutral blue grey.</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In most cases one section break colour should be used consistently throughout the deck – ideally following the colour of the Advancing Discovery bookmark on the cover page.</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sp>
        <p:nvSpPr>
          <p:cNvPr id="823" name="Google Shape;823;p103"/>
          <p:cNvSpPr txBox="1">
            <a:spLocks noGrp="1"/>
          </p:cNvSpPr>
          <p:nvPr>
            <p:ph type="body" idx="1"/>
          </p:nvPr>
        </p:nvSpPr>
        <p:spPr>
          <a:xfrm>
            <a:off x="762000" y="119724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ja-JP" altLang="en-US" sz="1800" b="0" dirty="0"/>
              <a:t>持続的アクセス</a:t>
            </a:r>
            <a:endParaRPr sz="1800" b="0" dirty="0"/>
          </a:p>
          <a:p>
            <a:pPr lvl="0" indent="-342900">
              <a:buSzPts val="1800"/>
              <a:buChar char="●"/>
            </a:pPr>
            <a:r>
              <a:rPr lang="ja-JP" altLang="en-US" sz="1800" b="0" dirty="0"/>
              <a:t>グーグル・スカラー・ユニバーサル</a:t>
            </a:r>
            <a:r>
              <a:rPr lang="en-US" altLang="ja-JP" sz="1800" b="0" dirty="0"/>
              <a:t>CASA</a:t>
            </a:r>
            <a:r>
              <a:rPr lang="ja-JP" altLang="en-US" sz="1800" b="0" dirty="0"/>
              <a:t>の試験的運用</a:t>
            </a:r>
            <a:endParaRPr lang="en-US" altLang="ja-JP" sz="1800" b="0" dirty="0"/>
          </a:p>
          <a:p>
            <a:pPr lvl="0" indent="-342900">
              <a:buSzPts val="1800"/>
              <a:buChar char="●"/>
            </a:pPr>
            <a:r>
              <a:rPr lang="ja-JP" altLang="en-US" sz="1800" b="0" dirty="0"/>
              <a:t>フェデレーテッドアクセスの導入を推奨</a:t>
            </a:r>
            <a:endParaRPr sz="1800" b="0" dirty="0"/>
          </a:p>
        </p:txBody>
      </p:sp>
      <p:sp>
        <p:nvSpPr>
          <p:cNvPr id="824" name="Google Shape;824;p103"/>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最近の変更点</a:t>
            </a:r>
            <a:endParaRP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28"/>
        <p:cNvGrpSpPr/>
        <p:nvPr/>
      </p:nvGrpSpPr>
      <p:grpSpPr>
        <a:xfrm>
          <a:off x="0" y="0"/>
          <a:ext cx="0" cy="0"/>
          <a:chOff x="0" y="0"/>
          <a:chExt cx="0" cy="0"/>
        </a:xfrm>
      </p:grpSpPr>
      <p:sp>
        <p:nvSpPr>
          <p:cNvPr id="829" name="Google Shape;829;p104"/>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持続的アクセス</a:t>
            </a:r>
            <a:endParaRPr dirty="0"/>
          </a:p>
        </p:txBody>
      </p:sp>
      <p:pic>
        <p:nvPicPr>
          <p:cNvPr id="830" name="Google Shape;830;p104"/>
          <p:cNvPicPr preferRelativeResize="0"/>
          <p:nvPr/>
        </p:nvPicPr>
        <p:blipFill rotWithShape="1">
          <a:blip r:embed="rId3">
            <a:alphaModFix/>
          </a:blip>
          <a:srcRect/>
          <a:stretch/>
        </p:blipFill>
        <p:spPr>
          <a:xfrm>
            <a:off x="4469750" y="1425525"/>
            <a:ext cx="2764570" cy="1558026"/>
          </a:xfrm>
          <a:prstGeom prst="rect">
            <a:avLst/>
          </a:prstGeom>
          <a:noFill/>
          <a:ln>
            <a:noFill/>
          </a:ln>
        </p:spPr>
      </p:pic>
      <p:pic>
        <p:nvPicPr>
          <p:cNvPr id="831" name="Google Shape;831;p104"/>
          <p:cNvPicPr preferRelativeResize="0"/>
          <p:nvPr/>
        </p:nvPicPr>
        <p:blipFill rotWithShape="1">
          <a:blip r:embed="rId4">
            <a:alphaModFix/>
          </a:blip>
          <a:srcRect r="80332"/>
          <a:stretch/>
        </p:blipFill>
        <p:spPr>
          <a:xfrm>
            <a:off x="1684665" y="1674111"/>
            <a:ext cx="1081325" cy="1060875"/>
          </a:xfrm>
          <a:prstGeom prst="rect">
            <a:avLst/>
          </a:prstGeom>
          <a:noFill/>
          <a:ln>
            <a:noFill/>
          </a:ln>
        </p:spPr>
      </p:pic>
      <p:cxnSp>
        <p:nvCxnSpPr>
          <p:cNvPr id="832" name="Google Shape;832;p104"/>
          <p:cNvCxnSpPr/>
          <p:nvPr/>
        </p:nvCxnSpPr>
        <p:spPr>
          <a:xfrm rot="10800000" flipH="1">
            <a:off x="3205600" y="2201988"/>
            <a:ext cx="710400" cy="5100"/>
          </a:xfrm>
          <a:prstGeom prst="straightConnector1">
            <a:avLst/>
          </a:prstGeom>
          <a:noFill/>
          <a:ln w="9525" cap="flat" cmpd="sng">
            <a:solidFill>
              <a:srgbClr val="5D87A0"/>
            </a:solidFill>
            <a:prstDash val="solid"/>
            <a:round/>
            <a:headEnd type="none" w="sm" len="sm"/>
            <a:tailEnd type="triangle" w="med" len="med"/>
          </a:ln>
        </p:spPr>
      </p:cxnSp>
      <p:sp>
        <p:nvSpPr>
          <p:cNvPr id="833" name="Google Shape;833;p104"/>
          <p:cNvSpPr txBox="1"/>
          <p:nvPr/>
        </p:nvSpPr>
        <p:spPr>
          <a:xfrm>
            <a:off x="2895538" y="1351788"/>
            <a:ext cx="13305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a:latin typeface="Calibri"/>
                <a:ea typeface="Calibri"/>
                <a:cs typeface="Calibri"/>
                <a:sym typeface="Calibri"/>
              </a:rPr>
              <a:t>機関認証</a:t>
            </a:r>
            <a:endParaRPr dirty="0">
              <a:latin typeface="Calibri"/>
              <a:ea typeface="Calibri"/>
              <a:cs typeface="Calibri"/>
              <a:sym typeface="Calibri"/>
            </a:endParaRPr>
          </a:p>
        </p:txBody>
      </p:sp>
      <p:sp>
        <p:nvSpPr>
          <p:cNvPr id="834" name="Google Shape;834;p104"/>
          <p:cNvSpPr txBox="1"/>
          <p:nvPr/>
        </p:nvSpPr>
        <p:spPr>
          <a:xfrm>
            <a:off x="4572000" y="556448"/>
            <a:ext cx="3108960" cy="639940"/>
          </a:xfrm>
          <a:prstGeom prst="rect">
            <a:avLst/>
          </a:prstGeom>
          <a:noFill/>
          <a:ln>
            <a:noFill/>
          </a:ln>
        </p:spPr>
        <p:txBody>
          <a:bodyPr spcFirstLastPara="1" wrap="square" lIns="91425" tIns="91425" rIns="91425" bIns="91425" anchor="t" anchorCtr="0">
            <a:noAutofit/>
          </a:bodyPr>
          <a:lstStyle/>
          <a:p>
            <a:pPr lvl="0"/>
            <a:r>
              <a:rPr lang="ja-JP" altLang="en-US" dirty="0">
                <a:latin typeface="Calibri"/>
                <a:ea typeface="Calibri"/>
                <a:cs typeface="Calibri"/>
                <a:sym typeface="Calibri"/>
              </a:rPr>
              <a:t>ユーザのブラウザの持続的</a:t>
            </a:r>
            <a:r>
              <a:rPr lang="en-US" altLang="ja-JP" dirty="0">
                <a:latin typeface="Calibri"/>
                <a:ea typeface="Calibri"/>
                <a:cs typeface="Calibri"/>
                <a:sym typeface="Calibri"/>
              </a:rPr>
              <a:t>Cookie</a:t>
            </a:r>
            <a:r>
              <a:rPr lang="ja-JP" altLang="en-US" dirty="0">
                <a:latin typeface="Calibri"/>
                <a:ea typeface="Calibri"/>
                <a:cs typeface="Calibri"/>
                <a:sym typeface="Calibri"/>
              </a:rPr>
              <a:t>に機関識別子を現行</a:t>
            </a:r>
            <a:r>
              <a:rPr lang="en-US" altLang="ja-JP" dirty="0">
                <a:latin typeface="Calibri"/>
                <a:ea typeface="Calibri"/>
                <a:cs typeface="Calibri"/>
                <a:sym typeface="Calibri"/>
              </a:rPr>
              <a:t>90</a:t>
            </a:r>
            <a:r>
              <a:rPr lang="ja-JP" altLang="en-US" dirty="0">
                <a:latin typeface="Calibri"/>
                <a:ea typeface="Calibri"/>
                <a:cs typeface="Calibri"/>
                <a:sym typeface="Calibri"/>
              </a:rPr>
              <a:t>日間保存。</a:t>
            </a:r>
            <a:endParaRPr dirty="0">
              <a:latin typeface="Calibri"/>
              <a:ea typeface="Calibri"/>
              <a:cs typeface="Calibri"/>
              <a:sym typeface="Calibri"/>
            </a:endParaRPr>
          </a:p>
        </p:txBody>
      </p:sp>
      <p:pic>
        <p:nvPicPr>
          <p:cNvPr id="835" name="Google Shape;835;p104"/>
          <p:cNvPicPr preferRelativeResize="0"/>
          <p:nvPr/>
        </p:nvPicPr>
        <p:blipFill rotWithShape="1">
          <a:blip r:embed="rId4">
            <a:alphaModFix/>
          </a:blip>
          <a:srcRect r="80332"/>
          <a:stretch/>
        </p:blipFill>
        <p:spPr>
          <a:xfrm>
            <a:off x="1684665" y="3544086"/>
            <a:ext cx="1081325" cy="1060875"/>
          </a:xfrm>
          <a:prstGeom prst="rect">
            <a:avLst/>
          </a:prstGeom>
          <a:noFill/>
          <a:ln>
            <a:noFill/>
          </a:ln>
        </p:spPr>
      </p:pic>
      <p:cxnSp>
        <p:nvCxnSpPr>
          <p:cNvPr id="836" name="Google Shape;836;p104"/>
          <p:cNvCxnSpPr/>
          <p:nvPr/>
        </p:nvCxnSpPr>
        <p:spPr>
          <a:xfrm rot="10800000" flipH="1">
            <a:off x="3134050" y="4071950"/>
            <a:ext cx="710400" cy="5100"/>
          </a:xfrm>
          <a:prstGeom prst="straightConnector1">
            <a:avLst/>
          </a:prstGeom>
          <a:noFill/>
          <a:ln w="9525" cap="flat" cmpd="sng">
            <a:solidFill>
              <a:srgbClr val="5D87A0"/>
            </a:solidFill>
            <a:prstDash val="solid"/>
            <a:round/>
            <a:headEnd type="none" w="sm" len="sm"/>
            <a:tailEnd type="triangle" w="med" len="med"/>
          </a:ln>
        </p:spPr>
      </p:cxnSp>
      <p:sp>
        <p:nvSpPr>
          <p:cNvPr id="837" name="Google Shape;837;p104"/>
          <p:cNvSpPr txBox="1"/>
          <p:nvPr/>
        </p:nvSpPr>
        <p:spPr>
          <a:xfrm>
            <a:off x="2987538" y="3441813"/>
            <a:ext cx="1584462"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a:latin typeface="Calibri"/>
                <a:ea typeface="Calibri"/>
                <a:cs typeface="Calibri"/>
                <a:sym typeface="Calibri"/>
              </a:rPr>
              <a:t>同一のブラウザとデバイス</a:t>
            </a:r>
            <a:endParaRPr dirty="0">
              <a:latin typeface="Calibri"/>
              <a:ea typeface="Calibri"/>
              <a:cs typeface="Calibri"/>
              <a:sym typeface="Calibri"/>
            </a:endParaRPr>
          </a:p>
        </p:txBody>
      </p:sp>
      <p:pic>
        <p:nvPicPr>
          <p:cNvPr id="838" name="Google Shape;838;p104"/>
          <p:cNvPicPr preferRelativeResize="0"/>
          <p:nvPr/>
        </p:nvPicPr>
        <p:blipFill rotWithShape="1">
          <a:blip r:embed="rId3">
            <a:alphaModFix/>
          </a:blip>
          <a:srcRect/>
          <a:stretch/>
        </p:blipFill>
        <p:spPr>
          <a:xfrm>
            <a:off x="4469750" y="3441825"/>
            <a:ext cx="2764570" cy="1558026"/>
          </a:xfrm>
          <a:prstGeom prst="rect">
            <a:avLst/>
          </a:prstGeom>
          <a:noFill/>
          <a:ln>
            <a:noFill/>
          </a:ln>
        </p:spPr>
      </p:pic>
      <p:sp>
        <p:nvSpPr>
          <p:cNvPr id="839" name="Google Shape;839;p104"/>
          <p:cNvSpPr txBox="1"/>
          <p:nvPr/>
        </p:nvSpPr>
        <p:spPr>
          <a:xfrm>
            <a:off x="7386025" y="3544075"/>
            <a:ext cx="15192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a:latin typeface="Calibri"/>
                <a:ea typeface="Calibri"/>
                <a:cs typeface="Calibri"/>
                <a:sym typeface="Calibri"/>
              </a:rPr>
              <a:t>他の方法で認証ができない場合、持続的識別子を使用</a:t>
            </a:r>
            <a:endParaRPr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43"/>
        <p:cNvGrpSpPr/>
        <p:nvPr/>
      </p:nvGrpSpPr>
      <p:grpSpPr>
        <a:xfrm>
          <a:off x="0" y="0"/>
          <a:ext cx="0" cy="0"/>
          <a:chOff x="0" y="0"/>
          <a:chExt cx="0" cy="0"/>
        </a:xfrm>
      </p:grpSpPr>
      <p:sp>
        <p:nvSpPr>
          <p:cNvPr id="844" name="Google Shape;844;p105"/>
          <p:cNvSpPr txBox="1">
            <a:spLocks noGrp="1"/>
          </p:cNvSpPr>
          <p:nvPr>
            <p:ph type="body" idx="1"/>
          </p:nvPr>
        </p:nvSpPr>
        <p:spPr>
          <a:xfrm>
            <a:off x="762000" y="899365"/>
            <a:ext cx="7605300" cy="1410900"/>
          </a:xfrm>
          <a:prstGeom prst="rect">
            <a:avLst/>
          </a:prstGeom>
          <a:noFill/>
          <a:ln>
            <a:noFill/>
          </a:ln>
        </p:spPr>
        <p:txBody>
          <a:bodyPr spcFirstLastPara="1" wrap="square" lIns="0" tIns="0" rIns="0" bIns="0" anchor="t" anchorCtr="0">
            <a:noAutofit/>
          </a:bodyPr>
          <a:lstStyle/>
          <a:p>
            <a:pPr lvl="0" indent="-330200">
              <a:spcBef>
                <a:spcPts val="500"/>
              </a:spcBef>
              <a:buChar char="●"/>
            </a:pPr>
            <a:r>
              <a:rPr lang="en-US" altLang="ja-JP" b="0" dirty="0" smtClean="0"/>
              <a:t>2020</a:t>
            </a:r>
            <a:r>
              <a:rPr lang="ja-JP" altLang="en-US" b="0" dirty="0" smtClean="0"/>
              <a:t>年</a:t>
            </a:r>
            <a:r>
              <a:rPr lang="en-US" altLang="ja-JP" b="0" dirty="0" smtClean="0"/>
              <a:t>3</a:t>
            </a:r>
            <a:r>
              <a:rPr lang="ja-JP" altLang="en-US" b="0" dirty="0"/>
              <a:t>月</a:t>
            </a:r>
            <a:r>
              <a:rPr lang="en-US" altLang="ja-JP" b="0" dirty="0"/>
              <a:t>18</a:t>
            </a:r>
            <a:r>
              <a:rPr lang="ja-JP" altLang="en-US" b="0" dirty="0"/>
              <a:t>日</a:t>
            </a:r>
            <a:r>
              <a:rPr lang="ja-JP" altLang="en-US" b="0" dirty="0" smtClean="0"/>
              <a:t>に</a:t>
            </a:r>
            <a:r>
              <a:rPr lang="en-US" altLang="ja-JP" b="0" dirty="0" smtClean="0"/>
              <a:t>nature.com</a:t>
            </a:r>
            <a:r>
              <a:rPr lang="ja-JP" altLang="en-US" b="0" dirty="0" smtClean="0"/>
              <a:t>と</a:t>
            </a:r>
            <a:r>
              <a:rPr lang="ja-JP" altLang="en-US" b="0" dirty="0"/>
              <a:t>データベース製品に導入</a:t>
            </a:r>
            <a:endParaRPr lang="en-US" altLang="ja-JP" b="0" dirty="0"/>
          </a:p>
          <a:p>
            <a:pPr lvl="0" indent="-330200">
              <a:spcBef>
                <a:spcPts val="500"/>
              </a:spcBef>
              <a:buChar char="●"/>
            </a:pPr>
            <a:r>
              <a:rPr lang="en-US" altLang="ja-JP" b="0" dirty="0" smtClean="0"/>
              <a:t>2020</a:t>
            </a:r>
            <a:r>
              <a:rPr lang="ja-JP" altLang="en-US" b="0" dirty="0" smtClean="0"/>
              <a:t>年</a:t>
            </a:r>
            <a:r>
              <a:rPr lang="en-US" altLang="ja-JP" b="0" dirty="0" smtClean="0"/>
              <a:t>3</a:t>
            </a:r>
            <a:r>
              <a:rPr lang="ja-JP" altLang="en-US" b="0" dirty="0"/>
              <a:t>月</a:t>
            </a:r>
            <a:r>
              <a:rPr lang="en-US" altLang="ja-JP" b="0" dirty="0"/>
              <a:t>27</a:t>
            </a:r>
            <a:r>
              <a:rPr lang="ja-JP" altLang="en-US" b="0" dirty="0"/>
              <a:t>日に</a:t>
            </a:r>
            <a:r>
              <a:rPr lang="en-US" altLang="ja-JP" b="0" dirty="0"/>
              <a:t>SpringerLink</a:t>
            </a:r>
            <a:r>
              <a:rPr lang="ja-JP" altLang="en-US" b="0" dirty="0"/>
              <a:t>に導入</a:t>
            </a:r>
            <a:r>
              <a:rPr lang="en-US" b="0" dirty="0"/>
              <a:t/>
            </a:r>
            <a:br>
              <a:rPr lang="en-US" b="0" dirty="0"/>
            </a:br>
            <a:endParaRPr lang="en-US" b="0" dirty="0"/>
          </a:p>
          <a:p>
            <a:pPr lvl="0" indent="-330200">
              <a:spcBef>
                <a:spcPts val="500"/>
              </a:spcBef>
              <a:buChar char="●"/>
            </a:pPr>
            <a:r>
              <a:rPr lang="en-US" altLang="ja-JP" b="0" dirty="0" smtClean="0"/>
              <a:t>nature.com</a:t>
            </a:r>
            <a:r>
              <a:rPr lang="ja-JP" altLang="en-US" b="0" dirty="0" smtClean="0"/>
              <a:t>は</a:t>
            </a:r>
            <a:r>
              <a:rPr lang="ja-JP" altLang="en-US" b="0" dirty="0"/>
              <a:t>すべての機関</a:t>
            </a:r>
            <a:r>
              <a:rPr lang="ja-JP" altLang="en-US" b="0" dirty="0" smtClean="0"/>
              <a:t>認証方法を行った時に機能する</a:t>
            </a:r>
            <a:endParaRPr lang="en-US" altLang="ja-JP" b="0" dirty="0"/>
          </a:p>
          <a:p>
            <a:pPr lvl="0" indent="-330200">
              <a:spcBef>
                <a:spcPts val="500"/>
              </a:spcBef>
              <a:buChar char="●"/>
            </a:pPr>
            <a:r>
              <a:rPr lang="en-US" altLang="ja-JP" b="0" dirty="0"/>
              <a:t>SpringerLink</a:t>
            </a:r>
            <a:r>
              <a:rPr lang="ja-JP" altLang="en-US" b="0" dirty="0"/>
              <a:t>とデータベース製品は、</a:t>
            </a:r>
            <a:r>
              <a:rPr lang="en-US" altLang="ja-JP" b="0" dirty="0"/>
              <a:t>IP</a:t>
            </a:r>
            <a:r>
              <a:rPr lang="ja-JP" altLang="en-US" b="0" dirty="0"/>
              <a:t>（</a:t>
            </a:r>
            <a:r>
              <a:rPr lang="en-US" altLang="ja-JP" b="0" dirty="0"/>
              <a:t>VPN</a:t>
            </a:r>
            <a:r>
              <a:rPr lang="ja-JP" altLang="en-US" b="0" dirty="0"/>
              <a:t>とプロキシを含む）と</a:t>
            </a:r>
            <a:r>
              <a:rPr lang="ja-JP" altLang="en-US" b="0" dirty="0" smtClean="0"/>
              <a:t>フェデレーテッドアクセス</a:t>
            </a:r>
            <a:r>
              <a:rPr lang="ja-JP" altLang="en-US" b="0" dirty="0"/>
              <a:t>を</a:t>
            </a:r>
            <a:r>
              <a:rPr lang="ja-JP" altLang="en-US" b="0" dirty="0" smtClean="0"/>
              <a:t>行った</a:t>
            </a:r>
            <a:r>
              <a:rPr lang="ja-JP" altLang="en-US" b="0" dirty="0"/>
              <a:t>時</a:t>
            </a:r>
            <a:r>
              <a:rPr lang="ja-JP" altLang="en-US" b="0" dirty="0" smtClean="0"/>
              <a:t>に機能する</a:t>
            </a:r>
            <a:r>
              <a:rPr lang="en-US" altLang="ja-JP" b="0" dirty="0"/>
              <a:t/>
            </a:r>
            <a:br>
              <a:rPr lang="en-US" altLang="ja-JP" b="0" dirty="0"/>
            </a:br>
            <a:endParaRPr b="0" dirty="0"/>
          </a:p>
          <a:p>
            <a:pPr lvl="0" indent="-330200">
              <a:spcBef>
                <a:spcPts val="500"/>
              </a:spcBef>
              <a:buChar char="●"/>
            </a:pPr>
            <a:r>
              <a:rPr lang="ja-JP" altLang="en-US" b="0" dirty="0"/>
              <a:t>すべての</a:t>
            </a:r>
            <a:r>
              <a:rPr lang="ja-JP" altLang="en-US" b="0" dirty="0" smtClean="0"/>
              <a:t>機関に適用。</a:t>
            </a:r>
            <a:r>
              <a:rPr lang="ja-JP" altLang="en-US" b="0" dirty="0"/>
              <a:t>図書館員</a:t>
            </a:r>
            <a:r>
              <a:rPr lang="ja-JP" altLang="en-US" b="0" dirty="0" smtClean="0"/>
              <a:t>と利用者の</a:t>
            </a:r>
            <a:r>
              <a:rPr lang="ja-JP" altLang="en-US" b="0" dirty="0"/>
              <a:t>操作は不要</a:t>
            </a:r>
            <a:endParaRPr b="0" dirty="0"/>
          </a:p>
          <a:p>
            <a:pPr marL="0" lvl="0" indent="0" algn="l" rtl="0">
              <a:spcBef>
                <a:spcPts val="500"/>
              </a:spcBef>
              <a:spcAft>
                <a:spcPts val="0"/>
              </a:spcAft>
              <a:buNone/>
            </a:pPr>
            <a:endParaRPr b="0" dirty="0"/>
          </a:p>
          <a:p>
            <a:pPr lvl="0" indent="-330200">
              <a:spcBef>
                <a:spcPts val="500"/>
              </a:spcBef>
              <a:buChar char="●"/>
            </a:pPr>
            <a:r>
              <a:rPr lang="ja-JP" altLang="en-US" b="0" dirty="0" smtClean="0"/>
              <a:t>利用者に</a:t>
            </a:r>
            <a:r>
              <a:rPr lang="ja-JP" altLang="en-US" b="0" dirty="0"/>
              <a:t>よる</a:t>
            </a:r>
            <a:r>
              <a:rPr lang="en-US" altLang="ja-JP" b="0" dirty="0"/>
              <a:t>Cookie</a:t>
            </a:r>
            <a:r>
              <a:rPr lang="ja-JP" altLang="en-US" b="0" dirty="0" smtClean="0"/>
              <a:t>の使用許可</a:t>
            </a:r>
            <a:r>
              <a:rPr lang="ja-JP" altLang="en-US" b="0" dirty="0"/>
              <a:t>、同一デバイスで同一ブラウザの使用が必要</a:t>
            </a:r>
            <a:endParaRPr lang="en-US" altLang="ja-JP" b="0" dirty="0"/>
          </a:p>
          <a:p>
            <a:pPr marL="127000" lvl="0" indent="0">
              <a:spcBef>
                <a:spcPts val="500"/>
              </a:spcBef>
            </a:pPr>
            <a:endParaRPr b="0" dirty="0"/>
          </a:p>
          <a:p>
            <a:pPr lvl="0" indent="-330200">
              <a:spcBef>
                <a:spcPts val="500"/>
              </a:spcBef>
              <a:buChar char="●"/>
            </a:pPr>
            <a:r>
              <a:rPr lang="ja-JP" altLang="en-US" b="0" dirty="0"/>
              <a:t>危機的状況に対する一時的な対策となる予定。毎週見直しを実施。</a:t>
            </a:r>
            <a:r>
              <a:rPr lang="en-US" altLang="ja-JP" b="0" dirty="0"/>
              <a:t/>
            </a:r>
            <a:br>
              <a:rPr lang="en-US" altLang="ja-JP" b="0" dirty="0"/>
            </a:br>
            <a:r>
              <a:rPr lang="en-US" altLang="ja-JP" b="0" dirty="0"/>
              <a:t>90</a:t>
            </a:r>
            <a:r>
              <a:rPr lang="ja-JP" altLang="en-US" b="0" dirty="0"/>
              <a:t>日の有効期間は変更・廃止の可能性あり。</a:t>
            </a:r>
            <a:endParaRPr b="0" dirty="0"/>
          </a:p>
        </p:txBody>
      </p:sp>
      <p:sp>
        <p:nvSpPr>
          <p:cNvPr id="845" name="Google Shape;845;p105"/>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a:t>持続的アクセス</a:t>
            </a:r>
            <a:endParaRPr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sp>
        <p:nvSpPr>
          <p:cNvPr id="851" name="Google Shape;851;p106"/>
          <p:cNvSpPr txBox="1">
            <a:spLocks noGrp="1"/>
          </p:cNvSpPr>
          <p:nvPr>
            <p:ph type="title"/>
          </p:nvPr>
        </p:nvSpPr>
        <p:spPr>
          <a:xfrm>
            <a:off x="311700" y="281014"/>
            <a:ext cx="8520600" cy="706800"/>
          </a:xfrm>
          <a:prstGeom prst="rect">
            <a:avLst/>
          </a:prstGeom>
        </p:spPr>
        <p:txBody>
          <a:bodyPr spcFirstLastPara="1" wrap="square" lIns="0" tIns="91425" rIns="91425" bIns="91425" anchor="t" anchorCtr="0">
            <a:noAutofit/>
          </a:bodyPr>
          <a:lstStyle/>
          <a:p>
            <a:pPr lvl="0"/>
            <a:r>
              <a:rPr lang="ja-JP" altLang="en-US" dirty="0"/>
              <a:t>グーグル・スカラー・ユニバーサル</a:t>
            </a:r>
            <a:r>
              <a:rPr lang="en-US" dirty="0"/>
              <a:t>CASA -</a:t>
            </a:r>
            <a:endParaRPr dirty="0"/>
          </a:p>
          <a:p>
            <a:pPr marL="0" lvl="0" indent="0" algn="l" rtl="0">
              <a:spcBef>
                <a:spcPts val="0"/>
              </a:spcBef>
              <a:spcAft>
                <a:spcPts val="0"/>
              </a:spcAft>
              <a:buNone/>
            </a:pPr>
            <a:r>
              <a:rPr lang="en-US" altLang="ja-JP" dirty="0"/>
              <a:t>n</a:t>
            </a:r>
            <a:r>
              <a:rPr lang="en-US" altLang="ja-JP" dirty="0" smtClean="0"/>
              <a:t>ature.com</a:t>
            </a:r>
            <a:r>
              <a:rPr lang="ja-JP" altLang="en-US" dirty="0" smtClean="0"/>
              <a:t>と</a:t>
            </a:r>
            <a:r>
              <a:rPr lang="en-US" dirty="0"/>
              <a:t>SpringerLink</a:t>
            </a:r>
            <a:r>
              <a:rPr lang="ja-JP" altLang="en-US" dirty="0"/>
              <a:t>のみ</a:t>
            </a:r>
            <a:endParaRPr dirty="0"/>
          </a:p>
        </p:txBody>
      </p:sp>
      <p:grpSp>
        <p:nvGrpSpPr>
          <p:cNvPr id="852" name="Google Shape;852;p106"/>
          <p:cNvGrpSpPr/>
          <p:nvPr/>
        </p:nvGrpSpPr>
        <p:grpSpPr>
          <a:xfrm>
            <a:off x="25600" y="3539862"/>
            <a:ext cx="4164359" cy="1575363"/>
            <a:chOff x="25600" y="3539862"/>
            <a:chExt cx="4164359" cy="1575363"/>
          </a:xfrm>
        </p:grpSpPr>
        <p:pic>
          <p:nvPicPr>
            <p:cNvPr id="853" name="Google Shape;853;p106"/>
            <p:cNvPicPr preferRelativeResize="0"/>
            <p:nvPr/>
          </p:nvPicPr>
          <p:blipFill rotWithShape="1">
            <a:blip r:embed="rId3">
              <a:alphaModFix/>
            </a:blip>
            <a:srcRect r="80332"/>
            <a:stretch/>
          </p:blipFill>
          <p:spPr>
            <a:xfrm>
              <a:off x="195501" y="3593075"/>
              <a:ext cx="1134323" cy="1004687"/>
            </a:xfrm>
            <a:prstGeom prst="rect">
              <a:avLst/>
            </a:prstGeom>
            <a:noFill/>
            <a:ln>
              <a:noFill/>
            </a:ln>
            <a:effectLst>
              <a:outerShdw blurRad="57150" dist="19050" dir="5400000" algn="bl" rotWithShape="0">
                <a:srgbClr val="000000">
                  <a:alpha val="50000"/>
                </a:srgbClr>
              </a:outerShdw>
            </a:effectLst>
          </p:spPr>
        </p:pic>
        <p:pic>
          <p:nvPicPr>
            <p:cNvPr id="854" name="Google Shape;854;p106"/>
            <p:cNvPicPr preferRelativeResize="0"/>
            <p:nvPr/>
          </p:nvPicPr>
          <p:blipFill rotWithShape="1">
            <a:blip r:embed="rId4">
              <a:alphaModFix/>
            </a:blip>
            <a:srcRect b="9198"/>
            <a:stretch/>
          </p:blipFill>
          <p:spPr>
            <a:xfrm>
              <a:off x="2326675" y="3539862"/>
              <a:ext cx="1134325" cy="1111090"/>
            </a:xfrm>
            <a:prstGeom prst="rect">
              <a:avLst/>
            </a:prstGeom>
            <a:noFill/>
            <a:ln>
              <a:noFill/>
            </a:ln>
          </p:spPr>
        </p:pic>
        <p:sp>
          <p:nvSpPr>
            <p:cNvPr id="855" name="Google Shape;855;p106"/>
            <p:cNvSpPr txBox="1"/>
            <p:nvPr/>
          </p:nvSpPr>
          <p:spPr>
            <a:xfrm>
              <a:off x="25600" y="4830225"/>
              <a:ext cx="16821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ja-JP" altLang="en-US" sz="1000" dirty="0" smtClean="0"/>
                <a:t>利用者</a:t>
              </a:r>
              <a:r>
                <a:rPr lang="en-US" sz="1000" dirty="0" smtClean="0"/>
                <a:t>A</a:t>
              </a:r>
              <a:r>
                <a:rPr lang="ja-JP" altLang="en-US" sz="1000" dirty="0" err="1" smtClean="0"/>
                <a:t>さん</a:t>
              </a:r>
              <a:r>
                <a:rPr lang="en-US" sz="1000" dirty="0" smtClean="0"/>
                <a:t> </a:t>
              </a:r>
              <a:r>
                <a:rPr lang="en-US" sz="1000" dirty="0"/>
                <a:t>= </a:t>
              </a:r>
              <a:r>
                <a:rPr lang="ja-JP" altLang="en-US" sz="1000" dirty="0"/>
                <a:t>機関</a:t>
              </a:r>
              <a:r>
                <a:rPr lang="en-US" sz="1000" dirty="0"/>
                <a:t>X</a:t>
              </a:r>
              <a:endParaRPr sz="1000" dirty="0"/>
            </a:p>
          </p:txBody>
        </p:sp>
        <p:cxnSp>
          <p:nvCxnSpPr>
            <p:cNvPr id="856" name="Google Shape;856;p106"/>
            <p:cNvCxnSpPr/>
            <p:nvPr/>
          </p:nvCxnSpPr>
          <p:spPr>
            <a:xfrm>
              <a:off x="1555134" y="41513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857" name="Google Shape;857;p106"/>
            <p:cNvCxnSpPr/>
            <p:nvPr/>
          </p:nvCxnSpPr>
          <p:spPr>
            <a:xfrm>
              <a:off x="3723459" y="4151325"/>
              <a:ext cx="466500" cy="5700"/>
            </a:xfrm>
            <a:prstGeom prst="straightConnector1">
              <a:avLst/>
            </a:prstGeom>
            <a:noFill/>
            <a:ln w="28575" cap="flat" cmpd="sng">
              <a:solidFill>
                <a:srgbClr val="595959"/>
              </a:solidFill>
              <a:prstDash val="solid"/>
              <a:round/>
              <a:headEnd type="none" w="med" len="med"/>
              <a:tailEnd type="triangle" w="med" len="med"/>
            </a:ln>
          </p:spPr>
        </p:cxnSp>
        <p:sp>
          <p:nvSpPr>
            <p:cNvPr id="858" name="Google Shape;858;p106"/>
            <p:cNvSpPr txBox="1"/>
            <p:nvPr/>
          </p:nvSpPr>
          <p:spPr>
            <a:xfrm>
              <a:off x="131975" y="4982625"/>
              <a:ext cx="12615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altLang="ja-JP" sz="800" dirty="0"/>
                <a:t>(60</a:t>
              </a:r>
              <a:r>
                <a:rPr lang="ja-JP" altLang="en-US" sz="800" dirty="0"/>
                <a:t>日間有効</a:t>
              </a:r>
              <a:r>
                <a:rPr lang="en-US" altLang="ja-JP" sz="800" dirty="0"/>
                <a:t>)</a:t>
              </a:r>
              <a:endParaRPr sz="800" dirty="0"/>
            </a:p>
          </p:txBody>
        </p:sp>
        <p:sp>
          <p:nvSpPr>
            <p:cNvPr id="859" name="Google Shape;859;p106"/>
            <p:cNvSpPr txBox="1"/>
            <p:nvPr/>
          </p:nvSpPr>
          <p:spPr>
            <a:xfrm>
              <a:off x="2329175" y="4793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strike="sngStrike" dirty="0"/>
                <a:t>IP = 6.7.8.9</a:t>
              </a:r>
              <a:endParaRPr sz="1000" strike="sngStrike" dirty="0"/>
            </a:p>
          </p:txBody>
        </p:sp>
      </p:grpSp>
      <p:pic>
        <p:nvPicPr>
          <p:cNvPr id="860" name="Google Shape;860;p106"/>
          <p:cNvPicPr preferRelativeResize="0"/>
          <p:nvPr/>
        </p:nvPicPr>
        <p:blipFill rotWithShape="1">
          <a:blip r:embed="rId5">
            <a:alphaModFix/>
          </a:blip>
          <a:srcRect/>
          <a:stretch/>
        </p:blipFill>
        <p:spPr>
          <a:xfrm>
            <a:off x="4326575" y="1817900"/>
            <a:ext cx="1728977" cy="974399"/>
          </a:xfrm>
          <a:prstGeom prst="rect">
            <a:avLst/>
          </a:prstGeom>
          <a:noFill/>
          <a:ln>
            <a:noFill/>
          </a:ln>
        </p:spPr>
      </p:pic>
      <p:grpSp>
        <p:nvGrpSpPr>
          <p:cNvPr id="861" name="Google Shape;861;p106"/>
          <p:cNvGrpSpPr/>
          <p:nvPr/>
        </p:nvGrpSpPr>
        <p:grpSpPr>
          <a:xfrm>
            <a:off x="195501" y="1344500"/>
            <a:ext cx="8316149" cy="1676401"/>
            <a:chOff x="195501" y="1344500"/>
            <a:chExt cx="8316149" cy="1676401"/>
          </a:xfrm>
        </p:grpSpPr>
        <p:pic>
          <p:nvPicPr>
            <p:cNvPr id="862" name="Google Shape;862;p106"/>
            <p:cNvPicPr preferRelativeResize="0"/>
            <p:nvPr/>
          </p:nvPicPr>
          <p:blipFill rotWithShape="1">
            <a:blip r:embed="rId3">
              <a:alphaModFix/>
            </a:blip>
            <a:srcRect r="80332"/>
            <a:stretch/>
          </p:blipFill>
          <p:spPr>
            <a:xfrm>
              <a:off x="195501" y="1764275"/>
              <a:ext cx="1134323" cy="1004687"/>
            </a:xfrm>
            <a:prstGeom prst="rect">
              <a:avLst/>
            </a:prstGeom>
            <a:noFill/>
            <a:ln>
              <a:noFill/>
            </a:ln>
            <a:effectLst>
              <a:outerShdw blurRad="57150" dist="19050" dir="5400000" algn="bl" rotWithShape="0">
                <a:srgbClr val="000000">
                  <a:alpha val="50000"/>
                </a:srgbClr>
              </a:outerShdw>
            </a:effectLst>
          </p:spPr>
        </p:pic>
        <p:pic>
          <p:nvPicPr>
            <p:cNvPr id="863" name="Google Shape;863;p106"/>
            <p:cNvPicPr preferRelativeResize="0"/>
            <p:nvPr/>
          </p:nvPicPr>
          <p:blipFill>
            <a:blip r:embed="rId6">
              <a:alphaModFix/>
            </a:blip>
            <a:stretch>
              <a:fillRect/>
            </a:stretch>
          </p:blipFill>
          <p:spPr>
            <a:xfrm>
              <a:off x="2326670" y="1699450"/>
              <a:ext cx="1134325" cy="1134325"/>
            </a:xfrm>
            <a:prstGeom prst="rect">
              <a:avLst/>
            </a:prstGeom>
            <a:noFill/>
            <a:ln>
              <a:noFill/>
            </a:ln>
          </p:spPr>
        </p:pic>
        <p:pic>
          <p:nvPicPr>
            <p:cNvPr id="864" name="Google Shape;864;p106"/>
            <p:cNvPicPr preferRelativeResize="0"/>
            <p:nvPr/>
          </p:nvPicPr>
          <p:blipFill rotWithShape="1">
            <a:blip r:embed="rId3">
              <a:alphaModFix/>
            </a:blip>
            <a:srcRect r="80332"/>
            <a:stretch/>
          </p:blipFill>
          <p:spPr>
            <a:xfrm>
              <a:off x="7132476" y="1764275"/>
              <a:ext cx="1134323" cy="1004687"/>
            </a:xfrm>
            <a:prstGeom prst="rect">
              <a:avLst/>
            </a:prstGeom>
            <a:noFill/>
            <a:ln>
              <a:noFill/>
            </a:ln>
            <a:effectLst>
              <a:outerShdw blurRad="57150" dist="19050" dir="5400000" algn="bl" rotWithShape="0">
                <a:srgbClr val="000000">
                  <a:alpha val="50000"/>
                </a:srgbClr>
              </a:outerShdw>
            </a:effectLst>
          </p:spPr>
        </p:pic>
        <p:sp>
          <p:nvSpPr>
            <p:cNvPr id="865" name="Google Shape;865;p106"/>
            <p:cNvSpPr txBox="1"/>
            <p:nvPr/>
          </p:nvSpPr>
          <p:spPr>
            <a:xfrm>
              <a:off x="195575" y="2888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ja-JP" altLang="en-US" sz="1000" dirty="0"/>
                <a:t>利用者</a:t>
              </a:r>
              <a:r>
                <a:rPr lang="en-US" sz="1000" dirty="0" smtClean="0"/>
                <a:t>A</a:t>
              </a:r>
              <a:r>
                <a:rPr lang="ja-JP" altLang="en-US" sz="1000" dirty="0" err="1" smtClean="0"/>
                <a:t>さん</a:t>
              </a:r>
              <a:endParaRPr sz="1000" dirty="0"/>
            </a:p>
          </p:txBody>
        </p:sp>
        <p:sp>
          <p:nvSpPr>
            <p:cNvPr id="866" name="Google Shape;866;p106"/>
            <p:cNvSpPr txBox="1"/>
            <p:nvPr/>
          </p:nvSpPr>
          <p:spPr>
            <a:xfrm>
              <a:off x="2329175" y="2888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IP 1.2.3.4</a:t>
              </a:r>
              <a:endParaRPr sz="1000" dirty="0"/>
            </a:p>
          </p:txBody>
        </p:sp>
        <p:cxnSp>
          <p:nvCxnSpPr>
            <p:cNvPr id="867" name="Google Shape;867;p106"/>
            <p:cNvCxnSpPr/>
            <p:nvPr/>
          </p:nvCxnSpPr>
          <p:spPr>
            <a:xfrm>
              <a:off x="1555134" y="23225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868" name="Google Shape;868;p106"/>
            <p:cNvCxnSpPr/>
            <p:nvPr/>
          </p:nvCxnSpPr>
          <p:spPr>
            <a:xfrm>
              <a:off x="3723459" y="23225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869" name="Google Shape;869;p106"/>
            <p:cNvCxnSpPr/>
            <p:nvPr/>
          </p:nvCxnSpPr>
          <p:spPr>
            <a:xfrm>
              <a:off x="6150959" y="2322525"/>
              <a:ext cx="466500" cy="5700"/>
            </a:xfrm>
            <a:prstGeom prst="straightConnector1">
              <a:avLst/>
            </a:prstGeom>
            <a:noFill/>
            <a:ln w="28575" cap="flat" cmpd="sng">
              <a:solidFill>
                <a:srgbClr val="595959"/>
              </a:solidFill>
              <a:prstDash val="solid"/>
              <a:round/>
              <a:headEnd type="none" w="med" len="med"/>
              <a:tailEnd type="triangle" w="med" len="med"/>
            </a:ln>
          </p:spPr>
        </p:cxnSp>
        <p:sp>
          <p:nvSpPr>
            <p:cNvPr id="870" name="Google Shape;870;p106"/>
            <p:cNvSpPr txBox="1"/>
            <p:nvPr/>
          </p:nvSpPr>
          <p:spPr>
            <a:xfrm>
              <a:off x="6950150" y="2888300"/>
              <a:ext cx="15615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ja-JP" altLang="en-US" sz="1000" dirty="0" smtClean="0"/>
                <a:t>利用者</a:t>
              </a:r>
              <a:r>
                <a:rPr lang="en-US" sz="1000" dirty="0" smtClean="0"/>
                <a:t>A</a:t>
              </a:r>
              <a:r>
                <a:rPr lang="ja-JP" altLang="en-US" sz="1000" dirty="0" err="1" smtClean="0"/>
                <a:t>さん</a:t>
              </a:r>
              <a:r>
                <a:rPr lang="en-US" sz="1000" dirty="0" smtClean="0"/>
                <a:t> </a:t>
              </a:r>
              <a:r>
                <a:rPr lang="en-US" sz="1000" dirty="0"/>
                <a:t>= </a:t>
              </a:r>
              <a:r>
                <a:rPr lang="ja-JP" altLang="en-US" sz="1000" dirty="0"/>
                <a:t>機関</a:t>
              </a:r>
              <a:r>
                <a:rPr lang="en-US" sz="1000" dirty="0"/>
                <a:t>X</a:t>
              </a:r>
              <a:endParaRPr sz="1000" dirty="0"/>
            </a:p>
          </p:txBody>
        </p:sp>
        <p:pic>
          <p:nvPicPr>
            <p:cNvPr id="871" name="Google Shape;871;p106"/>
            <p:cNvPicPr preferRelativeResize="0"/>
            <p:nvPr/>
          </p:nvPicPr>
          <p:blipFill rotWithShape="1">
            <a:blip r:embed="rId7">
              <a:alphaModFix/>
            </a:blip>
            <a:srcRect l="18290" t="11426" r="24264" b="58893"/>
            <a:stretch/>
          </p:blipFill>
          <p:spPr>
            <a:xfrm>
              <a:off x="7210050" y="1344500"/>
              <a:ext cx="979175" cy="336650"/>
            </a:xfrm>
            <a:prstGeom prst="rect">
              <a:avLst/>
            </a:prstGeom>
            <a:noFill/>
            <a:ln>
              <a:noFill/>
            </a:ln>
          </p:spPr>
        </p:pic>
      </p:grpSp>
      <p:pic>
        <p:nvPicPr>
          <p:cNvPr id="872" name="Google Shape;872;p106"/>
          <p:cNvPicPr preferRelativeResize="0"/>
          <p:nvPr/>
        </p:nvPicPr>
        <p:blipFill rotWithShape="1">
          <a:blip r:embed="rId5">
            <a:alphaModFix/>
          </a:blip>
          <a:srcRect/>
          <a:stretch/>
        </p:blipFill>
        <p:spPr>
          <a:xfrm>
            <a:off x="4326575" y="3749225"/>
            <a:ext cx="1728977" cy="974399"/>
          </a:xfrm>
          <a:prstGeom prst="rect">
            <a:avLst/>
          </a:prstGeom>
          <a:noFill/>
          <a:ln>
            <a:noFill/>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76"/>
        <p:cNvGrpSpPr/>
        <p:nvPr/>
      </p:nvGrpSpPr>
      <p:grpSpPr>
        <a:xfrm>
          <a:off x="0" y="0"/>
          <a:ext cx="0" cy="0"/>
          <a:chOff x="0" y="0"/>
          <a:chExt cx="0" cy="0"/>
        </a:xfrm>
      </p:grpSpPr>
      <p:sp>
        <p:nvSpPr>
          <p:cNvPr id="877" name="Google Shape;877;p107"/>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a:t>グーグル・スカラー・ユニバーサル</a:t>
            </a:r>
            <a:r>
              <a:rPr lang="en-US" altLang="ja-JP" dirty="0"/>
              <a:t>CASA</a:t>
            </a:r>
            <a:endParaRPr dirty="0"/>
          </a:p>
        </p:txBody>
      </p:sp>
      <p:pic>
        <p:nvPicPr>
          <p:cNvPr id="878" name="Google Shape;878;p107"/>
          <p:cNvPicPr preferRelativeResize="0"/>
          <p:nvPr/>
        </p:nvPicPr>
        <p:blipFill>
          <a:blip r:embed="rId3">
            <a:alphaModFix/>
          </a:blip>
          <a:stretch>
            <a:fillRect/>
          </a:stretch>
        </p:blipFill>
        <p:spPr>
          <a:xfrm>
            <a:off x="435325" y="909575"/>
            <a:ext cx="8392200" cy="4222326"/>
          </a:xfrm>
          <a:prstGeom prst="rect">
            <a:avLst/>
          </a:prstGeom>
          <a:noFill/>
          <a:ln>
            <a:noFill/>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82"/>
        <p:cNvGrpSpPr/>
        <p:nvPr/>
      </p:nvGrpSpPr>
      <p:grpSpPr>
        <a:xfrm>
          <a:off x="0" y="0"/>
          <a:ext cx="0" cy="0"/>
          <a:chOff x="0" y="0"/>
          <a:chExt cx="0" cy="0"/>
        </a:xfrm>
      </p:grpSpPr>
      <p:sp>
        <p:nvSpPr>
          <p:cNvPr id="883" name="Google Shape;883;p108"/>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a:t>グーグル・スカラー・ユニバーサル</a:t>
            </a:r>
            <a:r>
              <a:rPr lang="en-US" altLang="ja-JP" dirty="0"/>
              <a:t>CASA</a:t>
            </a:r>
            <a:endParaRPr dirty="0"/>
          </a:p>
        </p:txBody>
      </p:sp>
      <p:sp>
        <p:nvSpPr>
          <p:cNvPr id="884" name="Google Shape;884;p108"/>
          <p:cNvSpPr txBox="1">
            <a:spLocks noGrp="1"/>
          </p:cNvSpPr>
          <p:nvPr>
            <p:ph type="body" idx="1"/>
          </p:nvPr>
        </p:nvSpPr>
        <p:spPr>
          <a:xfrm>
            <a:off x="762000" y="1095340"/>
            <a:ext cx="7605300" cy="2798480"/>
          </a:xfrm>
          <a:prstGeom prst="rect">
            <a:avLst/>
          </a:prstGeom>
          <a:noFill/>
          <a:ln>
            <a:noFill/>
          </a:ln>
        </p:spPr>
        <p:txBody>
          <a:bodyPr spcFirstLastPara="1" wrap="square" lIns="0" tIns="0" rIns="0" bIns="0" anchor="t" anchorCtr="0">
            <a:noAutofit/>
          </a:bodyPr>
          <a:lstStyle/>
          <a:p>
            <a:pPr lvl="0" indent="-330200">
              <a:spcBef>
                <a:spcPts val="500"/>
              </a:spcBef>
              <a:buChar char="●"/>
            </a:pPr>
            <a:r>
              <a:rPr lang="en-US" altLang="ja-JP" b="0" dirty="0" smtClean="0"/>
              <a:t>2020</a:t>
            </a:r>
            <a:r>
              <a:rPr lang="ja-JP" altLang="en-US" b="0" dirty="0" smtClean="0"/>
              <a:t>年</a:t>
            </a:r>
            <a:r>
              <a:rPr lang="en-US" altLang="ja-JP" b="0" dirty="0" smtClean="0"/>
              <a:t>3</a:t>
            </a:r>
            <a:r>
              <a:rPr lang="ja-JP" altLang="en-US" b="0" dirty="0"/>
              <a:t>月</a:t>
            </a:r>
            <a:r>
              <a:rPr lang="en-US" altLang="ja-JP" b="0" dirty="0"/>
              <a:t>24</a:t>
            </a:r>
            <a:r>
              <a:rPr lang="ja-JP" altLang="en-US" b="0" dirty="0"/>
              <a:t>日</a:t>
            </a:r>
            <a:r>
              <a:rPr lang="ja-JP" altLang="en-US" b="0" dirty="0" smtClean="0"/>
              <a:t>に</a:t>
            </a:r>
            <a:r>
              <a:rPr lang="en-US" b="0" dirty="0" smtClean="0"/>
              <a:t>nature.com</a:t>
            </a:r>
            <a:r>
              <a:rPr lang="ja-JP" altLang="en-US" b="0" dirty="0" smtClean="0"/>
              <a:t>と</a:t>
            </a:r>
            <a:r>
              <a:rPr lang="en-US" b="0" dirty="0"/>
              <a:t>SpringerLink</a:t>
            </a:r>
            <a:r>
              <a:rPr lang="ja-JP" altLang="en-US" b="0" dirty="0"/>
              <a:t>に導入</a:t>
            </a:r>
            <a:endParaRPr b="0" dirty="0"/>
          </a:p>
          <a:p>
            <a:pPr marL="0" lvl="0" indent="0" algn="l" rtl="0">
              <a:spcBef>
                <a:spcPts val="500"/>
              </a:spcBef>
              <a:spcAft>
                <a:spcPts val="0"/>
              </a:spcAft>
              <a:buNone/>
            </a:pPr>
            <a:endParaRPr b="0" dirty="0"/>
          </a:p>
          <a:p>
            <a:pPr lvl="0" indent="-330200">
              <a:spcBef>
                <a:spcPts val="500"/>
              </a:spcBef>
              <a:buChar char="●"/>
            </a:pPr>
            <a:r>
              <a:rPr lang="ja-JP" altLang="en-US" b="0" dirty="0"/>
              <a:t>すべての機関ユーザが利用可能。図書館員と研究者は操作不要</a:t>
            </a:r>
            <a:endParaRPr lang="en-US" altLang="ja-JP" b="0" dirty="0"/>
          </a:p>
          <a:p>
            <a:pPr lvl="0" indent="-330200">
              <a:spcBef>
                <a:spcPts val="500"/>
              </a:spcBef>
              <a:buChar char="●"/>
            </a:pPr>
            <a:endParaRPr b="0" dirty="0"/>
          </a:p>
          <a:p>
            <a:pPr lvl="0" indent="-330200">
              <a:spcBef>
                <a:spcPts val="500"/>
              </a:spcBef>
              <a:buChar char="●"/>
            </a:pPr>
            <a:r>
              <a:rPr lang="ja-JP" altLang="en-US" b="0" dirty="0"/>
              <a:t>クロスブラウザ・クロスデバイスに対応</a:t>
            </a:r>
            <a:endParaRPr lang="en-US" altLang="ja-JP" b="0" dirty="0"/>
          </a:p>
          <a:p>
            <a:pPr lvl="0" indent="-330200">
              <a:spcBef>
                <a:spcPts val="500"/>
              </a:spcBef>
              <a:buChar char="●"/>
            </a:pPr>
            <a:endParaRPr b="0" dirty="0"/>
          </a:p>
          <a:p>
            <a:pPr lvl="0" indent="-330200">
              <a:spcBef>
                <a:spcPts val="500"/>
              </a:spcBef>
              <a:buChar char="●"/>
            </a:pPr>
            <a:r>
              <a:rPr lang="ja-JP" altLang="en-US" b="0" dirty="0"/>
              <a:t>効果を観察中</a:t>
            </a:r>
            <a:endParaRPr b="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88"/>
        <p:cNvGrpSpPr/>
        <p:nvPr/>
      </p:nvGrpSpPr>
      <p:grpSpPr>
        <a:xfrm>
          <a:off x="0" y="0"/>
          <a:ext cx="0" cy="0"/>
          <a:chOff x="0" y="0"/>
          <a:chExt cx="0" cy="0"/>
        </a:xfrm>
      </p:grpSpPr>
      <p:sp>
        <p:nvSpPr>
          <p:cNvPr id="889" name="Google Shape;889;p109"/>
          <p:cNvSpPr txBox="1">
            <a:spLocks noGrp="1"/>
          </p:cNvSpPr>
          <p:nvPr>
            <p:ph type="body" idx="1"/>
          </p:nvPr>
        </p:nvSpPr>
        <p:spPr>
          <a:xfrm>
            <a:off x="396475" y="4304100"/>
            <a:ext cx="8408400" cy="1410900"/>
          </a:xfrm>
          <a:prstGeom prst="rect">
            <a:avLst/>
          </a:prstGeom>
          <a:noFill/>
          <a:ln>
            <a:noFill/>
          </a:ln>
        </p:spPr>
        <p:txBody>
          <a:bodyPr spcFirstLastPara="1" wrap="square" lIns="0" tIns="0" rIns="0" bIns="0" anchor="t" anchorCtr="0">
            <a:noAutofit/>
          </a:bodyPr>
          <a:lstStyle/>
          <a:p>
            <a:pPr lvl="0" indent="0" algn="ctr">
              <a:spcBef>
                <a:spcPts val="500"/>
              </a:spcBef>
            </a:pPr>
            <a:r>
              <a:rPr lang="ja-JP" altLang="en-US" b="0" dirty="0"/>
              <a:t>「</a:t>
            </a:r>
            <a:r>
              <a:rPr lang="ja-JP" altLang="en-US" dirty="0"/>
              <a:t>シュプリンガー・ネイチャー・フェデレーテッドアクセス</a:t>
            </a:r>
            <a:r>
              <a:rPr lang="ja-JP" altLang="en-US" b="0" dirty="0"/>
              <a:t>」を検索</a:t>
            </a:r>
            <a:endParaRPr b="0" dirty="0"/>
          </a:p>
          <a:p>
            <a:pPr marL="457200" lvl="0" indent="0" algn="ctr" rtl="0">
              <a:spcBef>
                <a:spcPts val="500"/>
              </a:spcBef>
              <a:spcAft>
                <a:spcPts val="0"/>
              </a:spcAft>
              <a:buNone/>
            </a:pPr>
            <a:r>
              <a:rPr lang="en-US" b="0" u="sng" dirty="0">
                <a:solidFill>
                  <a:schemeClr val="hlink"/>
                </a:solidFill>
                <a:hlinkClick r:id="rId3"/>
              </a:rPr>
              <a:t>https://www.springernature.com/gp/librarians/tools-services/implement/federated-access</a:t>
            </a:r>
            <a:r>
              <a:rPr lang="en-US" b="0" dirty="0"/>
              <a:t> </a:t>
            </a:r>
            <a:endParaRPr lang="en-US" b="0" dirty="0" smtClean="0"/>
          </a:p>
          <a:p>
            <a:pPr marL="457200" lvl="0" indent="0" algn="ctr" rtl="0">
              <a:spcBef>
                <a:spcPts val="500"/>
              </a:spcBef>
              <a:spcAft>
                <a:spcPts val="0"/>
              </a:spcAft>
              <a:buNone/>
            </a:pPr>
            <a:r>
              <a:rPr lang="ja-JP" altLang="en-US" b="0" dirty="0"/>
              <a:t>（</a:t>
            </a:r>
            <a:r>
              <a:rPr lang="en-US" altLang="ja-JP" b="0" dirty="0"/>
              <a:t>2020</a:t>
            </a:r>
            <a:r>
              <a:rPr lang="ja-JP" altLang="en-US" b="0" dirty="0" smtClean="0"/>
              <a:t>年</a:t>
            </a:r>
            <a:r>
              <a:rPr lang="en-US" altLang="ja-JP" b="0" dirty="0" smtClean="0"/>
              <a:t>4</a:t>
            </a:r>
            <a:r>
              <a:rPr lang="ja-JP" altLang="en-US" b="0" dirty="0" smtClean="0"/>
              <a:t>月現在英語ページのみ）</a:t>
            </a:r>
            <a:endParaRPr b="0" dirty="0"/>
          </a:p>
        </p:txBody>
      </p:sp>
      <p:sp>
        <p:nvSpPr>
          <p:cNvPr id="890" name="Google Shape;890;p109"/>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lvl="0">
              <a:buSzPts val="2300"/>
            </a:pPr>
            <a:r>
              <a:rPr lang="ja-JP" altLang="en-US" dirty="0"/>
              <a:t>フェデレーテッドアクセスの導入をお勧めします</a:t>
            </a:r>
            <a:endParaRPr dirty="0"/>
          </a:p>
        </p:txBody>
      </p:sp>
      <p:pic>
        <p:nvPicPr>
          <p:cNvPr id="891" name="Google Shape;891;p109"/>
          <p:cNvPicPr preferRelativeResize="0"/>
          <p:nvPr/>
        </p:nvPicPr>
        <p:blipFill>
          <a:blip r:embed="rId4">
            <a:alphaModFix/>
          </a:blip>
          <a:stretch>
            <a:fillRect/>
          </a:stretch>
        </p:blipFill>
        <p:spPr>
          <a:xfrm>
            <a:off x="1368938" y="1062965"/>
            <a:ext cx="6406132" cy="3118986"/>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5" name="Google Shape;545;p74"/>
          <p:cNvSpPr txBox="1">
            <a:spLocks noGrp="1"/>
          </p:cNvSpPr>
          <p:nvPr>
            <p:ph type="body" idx="1"/>
          </p:nvPr>
        </p:nvSpPr>
        <p:spPr>
          <a:xfrm>
            <a:off x="440000" y="1197250"/>
            <a:ext cx="8178900" cy="1410900"/>
          </a:xfrm>
          <a:prstGeom prst="rect">
            <a:avLst/>
          </a:prstGeom>
          <a:noFill/>
          <a:ln>
            <a:noFill/>
          </a:ln>
        </p:spPr>
        <p:txBody>
          <a:bodyPr spcFirstLastPara="1" wrap="square" lIns="0" tIns="0" rIns="0" bIns="0" anchor="t" anchorCtr="0">
            <a:noAutofit/>
          </a:bodyPr>
          <a:lstStyle/>
          <a:p>
            <a:pPr marL="0" lvl="0" indent="0" algn="ctr">
              <a:spcBef>
                <a:spcPts val="500"/>
              </a:spcBef>
            </a:pPr>
            <a:r>
              <a:rPr lang="ja-JP" altLang="en-US" dirty="0"/>
              <a:t>大学や</a:t>
            </a:r>
            <a:r>
              <a:rPr lang="ja-JP" altLang="ja-JP" dirty="0"/>
              <a:t>オフィス</a:t>
            </a:r>
            <a:r>
              <a:rPr lang="ja-JP" altLang="en-US" dirty="0"/>
              <a:t>の外、例えば</a:t>
            </a:r>
            <a:r>
              <a:rPr lang="ja-JP" altLang="ja-JP" dirty="0"/>
              <a:t>自宅などで</a:t>
            </a:r>
            <a:r>
              <a:rPr lang="ja-JP" altLang="en-US" dirty="0"/>
              <a:t>作業する</a:t>
            </a:r>
            <a:r>
              <a:rPr lang="ja-JP" altLang="ja-JP" dirty="0"/>
              <a:t>研究者や学生が</a:t>
            </a:r>
            <a:endParaRPr lang="en-US" altLang="ja-JP" dirty="0"/>
          </a:p>
          <a:p>
            <a:pPr marL="0" lvl="0" indent="0" algn="ctr">
              <a:spcBef>
                <a:spcPts val="500"/>
              </a:spcBef>
            </a:pPr>
            <a:r>
              <a:rPr lang="ja-JP" altLang="ja-JP" dirty="0"/>
              <a:t>機関の</a:t>
            </a:r>
            <a:r>
              <a:rPr lang="ja-JP" altLang="en-US" dirty="0"/>
              <a:t>正当</a:t>
            </a:r>
            <a:r>
              <a:rPr lang="ja-JP" altLang="en-US" dirty="0" smtClean="0"/>
              <a:t>な</a:t>
            </a:r>
            <a:r>
              <a:rPr lang="ja-JP" altLang="en-US" dirty="0"/>
              <a:t>所属者</a:t>
            </a:r>
            <a:r>
              <a:rPr lang="ja-JP" altLang="ja-JP" dirty="0" smtClean="0"/>
              <a:t>として</a:t>
            </a:r>
            <a:endParaRPr lang="en-US" altLang="ja-JP" dirty="0" smtClean="0"/>
          </a:p>
          <a:p>
            <a:pPr marL="0" lvl="0" indent="0" algn="ctr">
              <a:spcBef>
                <a:spcPts val="500"/>
              </a:spcBef>
            </a:pPr>
            <a:r>
              <a:rPr lang="ja-JP" altLang="en-US" dirty="0" smtClean="0"/>
              <a:t>どの</a:t>
            </a:r>
            <a:r>
              <a:rPr lang="ja-JP" altLang="en-US" dirty="0"/>
              <a:t>ようにシュプリンガー・ネイチャー</a:t>
            </a:r>
            <a:r>
              <a:rPr lang="ja-JP" altLang="en-US" dirty="0" smtClean="0"/>
              <a:t>のプラットフォームから</a:t>
            </a:r>
            <a:endParaRPr lang="en-US" altLang="ja-JP" dirty="0"/>
          </a:p>
          <a:p>
            <a:pPr marL="0" lvl="0" indent="0" algn="ctr">
              <a:spcBef>
                <a:spcPts val="500"/>
              </a:spcBef>
            </a:pPr>
            <a:r>
              <a:rPr lang="ja-JP" altLang="en-US" dirty="0"/>
              <a:t>認証を受け、当該機関が購読して</a:t>
            </a:r>
            <a:r>
              <a:rPr lang="ja-JP" altLang="en-US" dirty="0" smtClean="0"/>
              <a:t>いるコンテンツに</a:t>
            </a:r>
            <a:r>
              <a:rPr lang="ja-JP" altLang="en-US" dirty="0"/>
              <a:t>アクセスするのか</a:t>
            </a:r>
            <a:r>
              <a:rPr lang="en-US" altLang="ja-JP" dirty="0"/>
              <a:t/>
            </a:r>
            <a:br>
              <a:rPr lang="en-US" altLang="ja-JP" dirty="0"/>
            </a:br>
            <a:endParaRPr sz="2000" b="0" dirty="0"/>
          </a:p>
          <a:p>
            <a:pPr marL="0" indent="0" algn="ctr">
              <a:spcBef>
                <a:spcPts val="500"/>
              </a:spcBef>
            </a:pPr>
            <a:r>
              <a:rPr lang="ja-JP" altLang="ja-JP" dirty="0"/>
              <a:t>新しい問題ではない</a:t>
            </a:r>
          </a:p>
          <a:p>
            <a:pPr marL="0" lvl="0" indent="0" algn="ctr" rtl="0">
              <a:spcBef>
                <a:spcPts val="500"/>
              </a:spcBef>
              <a:spcAft>
                <a:spcPts val="0"/>
              </a:spcAft>
              <a:buNone/>
            </a:pPr>
            <a:endParaRPr sz="2000" b="0" dirty="0"/>
          </a:p>
          <a:p>
            <a:pPr marL="0" lvl="0" indent="0" algn="ctr" rtl="0">
              <a:spcBef>
                <a:spcPts val="500"/>
              </a:spcBef>
              <a:spcAft>
                <a:spcPts val="0"/>
              </a:spcAft>
              <a:buNone/>
            </a:pPr>
            <a:endParaRPr sz="2000" b="0" dirty="0"/>
          </a:p>
          <a:p>
            <a:pPr marL="0" indent="0" algn="ctr">
              <a:spcBef>
                <a:spcPts val="500"/>
              </a:spcBef>
            </a:pPr>
            <a:r>
              <a:rPr lang="ja-JP" altLang="en-US" dirty="0"/>
              <a:t>新型コロナウィルス</a:t>
            </a:r>
            <a:r>
              <a:rPr lang="ja-JP" altLang="ja-JP" dirty="0"/>
              <a:t>の</a:t>
            </a:r>
            <a:r>
              <a:rPr lang="ja-JP" altLang="en-US" dirty="0"/>
              <a:t>影響で大学や</a:t>
            </a:r>
            <a:r>
              <a:rPr lang="ja-JP" altLang="ja-JP" dirty="0"/>
              <a:t>オフィスが閉鎖され、多くの研究者と学生が自宅で</a:t>
            </a:r>
            <a:r>
              <a:rPr lang="ja-JP" altLang="en-US" dirty="0"/>
              <a:t>作業</a:t>
            </a:r>
            <a:r>
              <a:rPr lang="ja-JP" altLang="ja-JP" dirty="0"/>
              <a:t>をしているために現在緊急のトピックである</a:t>
            </a:r>
          </a:p>
          <a:p>
            <a:pPr marL="0" lvl="0" indent="0" algn="ctr" rtl="0">
              <a:spcBef>
                <a:spcPts val="500"/>
              </a:spcBef>
              <a:spcAft>
                <a:spcPts val="0"/>
              </a:spcAft>
              <a:buNone/>
            </a:pPr>
            <a:endParaRPr sz="2000" b="0" dirty="0"/>
          </a:p>
        </p:txBody>
      </p:sp>
      <p:sp>
        <p:nvSpPr>
          <p:cNvPr id="546" name="Google Shape;546;p74"/>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リモートアクセス</a:t>
            </a:r>
            <a:endParaRP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95"/>
        <p:cNvGrpSpPr/>
        <p:nvPr/>
      </p:nvGrpSpPr>
      <p:grpSpPr>
        <a:xfrm>
          <a:off x="0" y="0"/>
          <a:ext cx="0" cy="0"/>
          <a:chOff x="0" y="0"/>
          <a:chExt cx="0" cy="0"/>
        </a:xfrm>
      </p:grpSpPr>
      <p:sp>
        <p:nvSpPr>
          <p:cNvPr id="896" name="Google Shape;896;p110"/>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9600"/>
              <a:buNone/>
            </a:pPr>
            <a:r>
              <a:rPr lang="en-US" dirty="0"/>
              <a:t>4.0</a:t>
            </a:r>
            <a:endParaRPr dirty="0"/>
          </a:p>
        </p:txBody>
      </p:sp>
      <p:sp>
        <p:nvSpPr>
          <p:cNvPr id="897" name="Google Shape;897;p110"/>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2300"/>
              <a:buFont typeface="Calibri"/>
              <a:buNone/>
            </a:pPr>
            <a:r>
              <a:rPr lang="ja-JP" altLang="en-US" dirty="0" smtClean="0"/>
              <a:t>次の取り組み</a:t>
            </a:r>
            <a:endParaRPr dirty="0"/>
          </a:p>
        </p:txBody>
      </p:sp>
      <p:sp>
        <p:nvSpPr>
          <p:cNvPr id="898" name="Google Shape;898;p110"/>
          <p:cNvSpPr/>
          <p:nvPr/>
        </p:nvSpPr>
        <p:spPr>
          <a:xfrm>
            <a:off x="9357762" y="-31750"/>
            <a:ext cx="2177700" cy="1770000"/>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Section breaks</a:t>
            </a:r>
            <a:endParaRPr sz="1300" dirty="0"/>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Section breaks are available in each palette colour and in a neutral blue grey.</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In most cases one section break colour should be used consistently throughout the deck – ideally following the colour of the Advancing Discovery bookmark on the cover page.</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02"/>
        <p:cNvGrpSpPr/>
        <p:nvPr/>
      </p:nvGrpSpPr>
      <p:grpSpPr>
        <a:xfrm>
          <a:off x="0" y="0"/>
          <a:ext cx="0" cy="0"/>
          <a:chOff x="0" y="0"/>
          <a:chExt cx="0" cy="0"/>
        </a:xfrm>
      </p:grpSpPr>
      <p:sp>
        <p:nvSpPr>
          <p:cNvPr id="903" name="Google Shape;903;p111"/>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smtClean="0"/>
              <a:t>次の取り組み</a:t>
            </a:r>
            <a:endParaRPr dirty="0"/>
          </a:p>
        </p:txBody>
      </p:sp>
      <p:sp>
        <p:nvSpPr>
          <p:cNvPr id="904" name="Google Shape;904;p111"/>
          <p:cNvSpPr txBox="1">
            <a:spLocks noGrp="1"/>
          </p:cNvSpPr>
          <p:nvPr>
            <p:ph type="body" idx="1"/>
          </p:nvPr>
        </p:nvSpPr>
        <p:spPr>
          <a:xfrm>
            <a:off x="762000" y="1084790"/>
            <a:ext cx="7605300" cy="3263690"/>
          </a:xfrm>
          <a:prstGeom prst="rect">
            <a:avLst/>
          </a:prstGeom>
          <a:noFill/>
          <a:ln>
            <a:noFill/>
          </a:ln>
        </p:spPr>
        <p:txBody>
          <a:bodyPr spcFirstLastPara="1" wrap="square" lIns="0" tIns="0" rIns="0" bIns="0" anchor="t" anchorCtr="0">
            <a:noAutofit/>
          </a:bodyPr>
          <a:lstStyle/>
          <a:p>
            <a:pPr lvl="0" indent="-342900">
              <a:spcBef>
                <a:spcPts val="500"/>
              </a:spcBef>
              <a:buSzPts val="1800"/>
              <a:buChar char="●"/>
            </a:pPr>
            <a:r>
              <a:rPr lang="ja-JP" altLang="en-US" sz="1800" b="0" dirty="0"/>
              <a:t>危機的状況が継続する間、リモートアクセスを簡単に行うための</a:t>
            </a:r>
            <a:r>
              <a:rPr lang="en-US" altLang="ja-JP" sz="1800" b="0" dirty="0"/>
              <a:t/>
            </a:r>
            <a:br>
              <a:rPr lang="en-US" altLang="ja-JP" sz="1800" b="0" dirty="0"/>
            </a:br>
            <a:r>
              <a:rPr lang="ja-JP" altLang="en-US" sz="1800" b="0" dirty="0"/>
              <a:t>オプション</a:t>
            </a:r>
            <a:r>
              <a:rPr lang="ja-JP" altLang="en-US" sz="1800" b="0" dirty="0" smtClean="0"/>
              <a:t>やシュプリンガー・ネイチャーの</a:t>
            </a:r>
            <a:r>
              <a:rPr lang="ja-JP" altLang="en-US" sz="1800" b="0" dirty="0"/>
              <a:t>取り組みを発信する</a:t>
            </a:r>
            <a:endParaRPr lang="en-US" altLang="ja-JP" sz="1800" b="0" dirty="0"/>
          </a:p>
          <a:p>
            <a:pPr marL="114300" lvl="0" indent="0">
              <a:spcBef>
                <a:spcPts val="500"/>
              </a:spcBef>
              <a:buSzPts val="1800"/>
            </a:pPr>
            <a:endParaRPr sz="1800" b="0" dirty="0"/>
          </a:p>
          <a:p>
            <a:pPr lvl="0" indent="-342900">
              <a:spcBef>
                <a:spcPts val="500"/>
              </a:spcBef>
              <a:buSzPts val="1800"/>
              <a:buChar char="●"/>
            </a:pPr>
            <a:r>
              <a:rPr lang="ja-JP" altLang="en-US" sz="1800" b="0" dirty="0"/>
              <a:t>保存された過去の認証を調べ、持続的アクセスを過去にさかのぼって適用することを模索中</a:t>
            </a:r>
            <a:endParaRPr lang="en-US" altLang="ja-JP" sz="1800" b="0" dirty="0"/>
          </a:p>
          <a:p>
            <a:pPr marL="114300" lvl="0" indent="0">
              <a:spcBef>
                <a:spcPts val="500"/>
              </a:spcBef>
              <a:buSzPts val="1800"/>
            </a:pPr>
            <a:endParaRPr lang="en-US" altLang="ja-JP" sz="1800" b="0" dirty="0"/>
          </a:p>
          <a:p>
            <a:pPr lvl="0" indent="-342900">
              <a:spcBef>
                <a:spcPts val="500"/>
              </a:spcBef>
              <a:buSzPts val="1800"/>
              <a:buChar char="●"/>
            </a:pPr>
            <a:r>
              <a:rPr lang="ja-JP" altLang="en-US" sz="1800" b="0" dirty="0"/>
              <a:t>フェデレーション会員にはフェデレーテッドアクセスをデフォルトで適用することを検討中</a:t>
            </a:r>
            <a:endParaRPr sz="1800" b="0" dirty="0"/>
          </a:p>
          <a:p>
            <a:pPr marL="0" lvl="0" indent="0" algn="l" rtl="0">
              <a:spcBef>
                <a:spcPts val="500"/>
              </a:spcBef>
              <a:spcAft>
                <a:spcPts val="0"/>
              </a:spcAft>
              <a:buNone/>
            </a:pPr>
            <a:endParaRPr sz="1800" b="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112"/>
          <p:cNvSpPr txBox="1">
            <a:spLocks noGrp="1"/>
          </p:cNvSpPr>
          <p:nvPr>
            <p:ph type="title"/>
          </p:nvPr>
        </p:nvSpPr>
        <p:spPr>
          <a:xfrm>
            <a:off x="762001" y="469636"/>
            <a:ext cx="7605300" cy="3087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Clr>
                <a:schemeClr val="lt1"/>
              </a:buClr>
              <a:buSzPts val="3200"/>
              <a:buFont typeface="Calibri"/>
              <a:buNone/>
            </a:pPr>
            <a:r>
              <a:rPr lang="ja-JP" altLang="en-US" dirty="0"/>
              <a:t>ご清聴ありがとうございました</a:t>
            </a:r>
            <a:endParaRPr dirty="0"/>
          </a:p>
        </p:txBody>
      </p:sp>
      <p:sp>
        <p:nvSpPr>
          <p:cNvPr id="910" name="Google Shape;910;p112"/>
          <p:cNvSpPr txBox="1">
            <a:spLocks noGrp="1"/>
          </p:cNvSpPr>
          <p:nvPr>
            <p:ph type="body" idx="1"/>
          </p:nvPr>
        </p:nvSpPr>
        <p:spPr>
          <a:xfrm>
            <a:off x="761999" y="1177400"/>
            <a:ext cx="4829907" cy="1631100"/>
          </a:xfrm>
          <a:prstGeom prst="rect">
            <a:avLst/>
          </a:prstGeom>
          <a:noFill/>
          <a:ln>
            <a:noFill/>
          </a:ln>
        </p:spPr>
        <p:txBody>
          <a:bodyPr spcFirstLastPara="1" wrap="square" lIns="0" tIns="0" rIns="0" bIns="0" anchor="t" anchorCtr="0">
            <a:noAutofit/>
          </a:bodyPr>
          <a:lstStyle/>
          <a:p>
            <a:pPr marL="0" lvl="1" indent="0"/>
            <a:r>
              <a:rPr lang="ja-JP" altLang="en-US" sz="2000" dirty="0"/>
              <a:t>レアード・バレット</a:t>
            </a:r>
          </a:p>
          <a:p>
            <a:pPr marL="0" lvl="1" indent="0" algn="l" rtl="0">
              <a:spcBef>
                <a:spcPts val="1600"/>
              </a:spcBef>
              <a:spcAft>
                <a:spcPts val="0"/>
              </a:spcAft>
              <a:buSzPts val="1600"/>
              <a:buNone/>
            </a:pPr>
            <a:r>
              <a:rPr lang="en-US" sz="2000" dirty="0"/>
              <a:t>identity@springernature.com</a:t>
            </a:r>
            <a:endParaRPr sz="2000" dirty="0"/>
          </a:p>
          <a:p>
            <a:pPr marL="0" lvl="1" indent="0" algn="l" rtl="0">
              <a:spcBef>
                <a:spcPts val="1600"/>
              </a:spcBef>
              <a:spcAft>
                <a:spcPts val="0"/>
              </a:spcAft>
              <a:buSzPts val="1600"/>
              <a:buNone/>
            </a:pPr>
            <a:r>
              <a:rPr lang="ja-JP" altLang="en-US" sz="2000" dirty="0"/>
              <a:t>「シュプリンガー・ネイチャー・リモートアクセス」で検索</a:t>
            </a:r>
            <a:endParaRPr sz="2000" dirty="0"/>
          </a:p>
        </p:txBody>
      </p:sp>
      <p:sp>
        <p:nvSpPr>
          <p:cNvPr id="911" name="Google Shape;911;p112"/>
          <p:cNvSpPr/>
          <p:nvPr/>
        </p:nvSpPr>
        <p:spPr>
          <a:xfrm>
            <a:off x="5591907" y="2140459"/>
            <a:ext cx="1099500" cy="265800"/>
          </a:xfrm>
          <a:prstGeom prst="rect">
            <a:avLst/>
          </a:prstGeom>
          <a:noFill/>
          <a:ln>
            <a:noFill/>
          </a:ln>
        </p:spPr>
        <p:txBody>
          <a:bodyPr spcFirstLastPara="1" wrap="square" lIns="0" tIns="32150" rIns="0" bIns="32150" anchor="t" anchorCtr="0">
            <a:noAutofit/>
          </a:bodyPr>
          <a:lstStyle/>
          <a:p>
            <a:pPr marL="0" marR="0" lvl="0" indent="0" algn="l" rtl="0">
              <a:spcBef>
                <a:spcPts val="0"/>
              </a:spcBef>
              <a:spcAft>
                <a:spcPts val="0"/>
              </a:spcAft>
              <a:buNone/>
            </a:pPr>
            <a:r>
              <a:rPr lang="en-US" sz="700" dirty="0">
                <a:solidFill>
                  <a:schemeClr val="lt1"/>
                </a:solidFill>
                <a:latin typeface="Calibri"/>
                <a:ea typeface="Calibri"/>
                <a:cs typeface="Calibri"/>
                <a:sym typeface="Calibri"/>
              </a:rPr>
              <a:t>Credit: Northampton University</a:t>
            </a:r>
            <a:endParaRPr sz="700" b="1" dirty="0">
              <a:solidFill>
                <a:schemeClr val="lt1"/>
              </a:solidFill>
              <a:latin typeface="Calibri"/>
              <a:ea typeface="Calibri"/>
              <a:cs typeface="Calibri"/>
              <a:sym typeface="Calibri"/>
            </a:endParaRPr>
          </a:p>
        </p:txBody>
      </p:sp>
      <p:sp>
        <p:nvSpPr>
          <p:cNvPr id="912" name="Google Shape;912;p112"/>
          <p:cNvSpPr/>
          <p:nvPr/>
        </p:nvSpPr>
        <p:spPr>
          <a:xfrm>
            <a:off x="9357762" y="2"/>
            <a:ext cx="2177700" cy="1793700"/>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900" b="1" dirty="0">
                <a:solidFill>
                  <a:schemeClr val="accent6"/>
                </a:solidFill>
                <a:latin typeface="Calibri"/>
                <a:ea typeface="Calibri"/>
                <a:cs typeface="Calibri"/>
                <a:sym typeface="Calibri"/>
              </a:rPr>
              <a:t>Thank you page</a:t>
            </a:r>
            <a:endParaRPr sz="1300" dirty="0"/>
          </a:p>
          <a:p>
            <a:pPr marL="0" marR="0" lvl="0" indent="0" algn="l" rtl="0">
              <a:spcBef>
                <a:spcPts val="0"/>
              </a:spcBef>
              <a:spcAft>
                <a:spcPts val="0"/>
              </a:spcAft>
              <a:buNone/>
            </a:pPr>
            <a:r>
              <a:rPr lang="en-US" sz="900" dirty="0">
                <a:solidFill>
                  <a:schemeClr val="accent6"/>
                </a:solidFill>
                <a:latin typeface="Calibri"/>
                <a:ea typeface="Calibri"/>
                <a:cs typeface="Calibri"/>
                <a:sym typeface="Calibri"/>
              </a:rPr>
              <a:t>Make sure you have the thank you page associated with the cover image you have chosen and move this slide to the end of your presentation</a:t>
            </a:r>
            <a:endParaRPr sz="1300" dirty="0"/>
          </a:p>
          <a:p>
            <a:pPr marL="0" marR="0" lvl="0" indent="0" algn="l" rtl="0">
              <a:spcBef>
                <a:spcPts val="0"/>
              </a:spcBef>
              <a:spcAft>
                <a:spcPts val="0"/>
              </a:spcAft>
              <a:buNone/>
            </a:pPr>
            <a:endParaRPr sz="900" b="1"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900" b="1" dirty="0">
                <a:solidFill>
                  <a:schemeClr val="accent6"/>
                </a:solidFill>
                <a:latin typeface="Calibri"/>
                <a:ea typeface="Calibri"/>
                <a:cs typeface="Calibri"/>
                <a:sym typeface="Calibri"/>
              </a:rPr>
              <a:t>Updating the footer</a:t>
            </a:r>
            <a:endParaRPr sz="1300" dirty="0"/>
          </a:p>
          <a:p>
            <a:pPr marL="0" marR="0" lvl="0" indent="0" algn="l" rtl="0">
              <a:spcBef>
                <a:spcPts val="0"/>
              </a:spcBef>
              <a:spcAft>
                <a:spcPts val="0"/>
              </a:spcAft>
              <a:buNone/>
            </a:pPr>
            <a:r>
              <a:rPr lang="en-US" sz="900" b="0" dirty="0">
                <a:solidFill>
                  <a:schemeClr val="accent6"/>
                </a:solidFill>
                <a:latin typeface="Calibri"/>
                <a:ea typeface="Calibri"/>
                <a:cs typeface="Calibri"/>
                <a:sym typeface="Calibri"/>
              </a:rPr>
              <a:t>To update the footer:</a:t>
            </a:r>
            <a:endParaRPr sz="1300" dirty="0"/>
          </a:p>
          <a:p>
            <a:pPr marL="165100" marR="0" lvl="0" indent="-158750" algn="l" rtl="0">
              <a:spcBef>
                <a:spcPts val="0"/>
              </a:spcBef>
              <a:spcAft>
                <a:spcPts val="0"/>
              </a:spcAft>
              <a:buClr>
                <a:schemeClr val="accent6"/>
              </a:buClr>
              <a:buSzPts val="900"/>
              <a:buFont typeface="Arial"/>
              <a:buChar char="•"/>
            </a:pPr>
            <a:r>
              <a:rPr lang="en-US" sz="900" b="0" dirty="0">
                <a:solidFill>
                  <a:schemeClr val="accent6"/>
                </a:solidFill>
                <a:latin typeface="Calibri"/>
                <a:ea typeface="Calibri"/>
                <a:cs typeface="Calibri"/>
                <a:sym typeface="Calibri"/>
              </a:rPr>
              <a:t>Go the slide master via View</a:t>
            </a:r>
            <a:endParaRPr sz="1300" dirty="0"/>
          </a:p>
          <a:p>
            <a:pPr marL="165100" marR="0" lvl="0" indent="-158750" algn="l" rtl="0">
              <a:spcBef>
                <a:spcPts val="0"/>
              </a:spcBef>
              <a:spcAft>
                <a:spcPts val="0"/>
              </a:spcAft>
              <a:buClr>
                <a:schemeClr val="accent6"/>
              </a:buClr>
              <a:buSzPts val="900"/>
              <a:buFont typeface="Arial"/>
              <a:buChar char="•"/>
            </a:pPr>
            <a:r>
              <a:rPr lang="en-US" sz="900" dirty="0">
                <a:solidFill>
                  <a:schemeClr val="accent6"/>
                </a:solidFill>
                <a:latin typeface="Calibri"/>
                <a:ea typeface="Calibri"/>
                <a:cs typeface="Calibri"/>
                <a:sym typeface="Calibri"/>
              </a:rPr>
              <a:t>Scroll to the first page</a:t>
            </a:r>
            <a:endParaRPr sz="1300" dirty="0"/>
          </a:p>
          <a:p>
            <a:pPr marL="165100" marR="0" lvl="0" indent="-158750" algn="l" rtl="0">
              <a:spcBef>
                <a:spcPts val="0"/>
              </a:spcBef>
              <a:spcAft>
                <a:spcPts val="0"/>
              </a:spcAft>
              <a:buClr>
                <a:schemeClr val="accent6"/>
              </a:buClr>
              <a:buSzPts val="900"/>
              <a:buFont typeface="Arial"/>
              <a:buChar char="•"/>
            </a:pPr>
            <a:r>
              <a:rPr lang="en-US" sz="900" b="0" dirty="0">
                <a:solidFill>
                  <a:schemeClr val="accent6"/>
                </a:solidFill>
                <a:latin typeface="Calibri"/>
                <a:ea typeface="Calibri"/>
                <a:cs typeface="Calibri"/>
                <a:sym typeface="Calibri"/>
              </a:rPr>
              <a:t>Change text in the footer</a:t>
            </a:r>
            <a:endParaRPr sz="1300" dirty="0"/>
          </a:p>
          <a:p>
            <a:pPr marL="165100" marR="0" lvl="0" indent="-158750" algn="l" rtl="0">
              <a:spcBef>
                <a:spcPts val="0"/>
              </a:spcBef>
              <a:spcAft>
                <a:spcPts val="0"/>
              </a:spcAft>
              <a:buClr>
                <a:schemeClr val="accent6"/>
              </a:buClr>
              <a:buSzPts val="900"/>
              <a:buFont typeface="Arial"/>
              <a:buChar char="•"/>
            </a:pPr>
            <a:r>
              <a:rPr lang="en-US" sz="900" dirty="0">
                <a:solidFill>
                  <a:schemeClr val="accent6"/>
                </a:solidFill>
                <a:latin typeface="Calibri"/>
                <a:ea typeface="Calibri"/>
                <a:cs typeface="Calibri"/>
                <a:sym typeface="Calibri"/>
              </a:rPr>
              <a:t>Close slide master</a:t>
            </a:r>
            <a:r>
              <a:rPr lang="en-US" sz="900" b="0" dirty="0">
                <a:solidFill>
                  <a:schemeClr val="accent6"/>
                </a:solidFill>
                <a:latin typeface="Calibri"/>
                <a:ea typeface="Calibri"/>
                <a:cs typeface="Calibri"/>
                <a:sym typeface="Calibri"/>
              </a:rPr>
              <a:t> </a:t>
            </a:r>
            <a:endParaRPr sz="1300" dirty="0"/>
          </a:p>
          <a:p>
            <a:pPr marL="165100" marR="0" lvl="0" indent="-101600" algn="l" rtl="0">
              <a:spcBef>
                <a:spcPts val="0"/>
              </a:spcBef>
              <a:spcAft>
                <a:spcPts val="0"/>
              </a:spcAft>
              <a:buClr>
                <a:schemeClr val="dk1"/>
              </a:buClr>
              <a:buSzPts val="900"/>
              <a:buFont typeface="Arial"/>
              <a:buNone/>
            </a:pPr>
            <a:endParaRPr sz="900" dirty="0">
              <a:solidFill>
                <a:schemeClr val="accent6"/>
              </a:solidFill>
              <a:latin typeface="Calibri"/>
              <a:ea typeface="Calibri"/>
              <a:cs typeface="Calibri"/>
              <a:sym typeface="Calibri"/>
            </a:endParaRPr>
          </a:p>
          <a:p>
            <a:pPr marL="165100" marR="0" lvl="0" indent="-101600" algn="l" rtl="0">
              <a:spcBef>
                <a:spcPts val="0"/>
              </a:spcBef>
              <a:spcAft>
                <a:spcPts val="0"/>
              </a:spcAft>
              <a:buClr>
                <a:schemeClr val="dk1"/>
              </a:buClr>
              <a:buSzPts val="900"/>
              <a:buFont typeface="Arial"/>
              <a:buNone/>
            </a:pPr>
            <a:endParaRPr sz="900" b="0" dirty="0">
              <a:solidFill>
                <a:schemeClr val="accent6"/>
              </a:solidFill>
              <a:latin typeface="Calibri"/>
              <a:ea typeface="Calibri"/>
              <a:cs typeface="Calibri"/>
              <a:sym typeface="Calibri"/>
            </a:endParaRPr>
          </a:p>
        </p:txBody>
      </p:sp>
      <p:sp>
        <p:nvSpPr>
          <p:cNvPr id="2" name="正方形/長方形 1"/>
          <p:cNvSpPr/>
          <p:nvPr/>
        </p:nvSpPr>
        <p:spPr>
          <a:xfrm>
            <a:off x="830580" y="3220730"/>
            <a:ext cx="4572000" cy="523220"/>
          </a:xfrm>
          <a:prstGeom prst="rect">
            <a:avLst/>
          </a:prstGeom>
        </p:spPr>
        <p:txBody>
          <a:bodyPr>
            <a:spAutoFit/>
          </a:bodyPr>
          <a:lstStyle/>
          <a:p>
            <a:r>
              <a:rPr lang="ja-JP" altLang="en-US" dirty="0" smtClean="0">
                <a:solidFill>
                  <a:schemeClr val="bg1"/>
                </a:solidFill>
              </a:rPr>
              <a:t>日本語サポートサイト</a:t>
            </a:r>
            <a:r>
              <a:rPr lang="en-US" altLang="ja-JP" dirty="0" smtClean="0">
                <a:solidFill>
                  <a:schemeClr val="bg1"/>
                </a:solidFill>
              </a:rPr>
              <a:t>www.springernature.com/jp/campaign/remote-access</a:t>
            </a:r>
            <a:endParaRPr lang="ja-JP" altLang="ja-JP"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Google Shape;551;p75"/>
          <p:cNvSpPr txBox="1">
            <a:spLocks noGrp="1"/>
          </p:cNvSpPr>
          <p:nvPr>
            <p:ph type="body" idx="1"/>
          </p:nvPr>
        </p:nvSpPr>
        <p:spPr>
          <a:xfrm>
            <a:off x="482550" y="3814500"/>
            <a:ext cx="8178900" cy="1410900"/>
          </a:xfrm>
          <a:prstGeom prst="rect">
            <a:avLst/>
          </a:prstGeom>
          <a:noFill/>
          <a:ln>
            <a:noFill/>
          </a:ln>
        </p:spPr>
        <p:txBody>
          <a:bodyPr spcFirstLastPara="1" wrap="square" lIns="0" tIns="0" rIns="0" bIns="0" anchor="t" anchorCtr="0">
            <a:noAutofit/>
          </a:bodyPr>
          <a:lstStyle/>
          <a:p>
            <a:pPr indent="-317500">
              <a:spcBef>
                <a:spcPts val="500"/>
              </a:spcBef>
              <a:buSzPts val="1400"/>
              <a:buFont typeface="Arial"/>
              <a:buChar char="●"/>
            </a:pPr>
            <a:r>
              <a:rPr lang="ja-JP" altLang="ja-JP" sz="1400" dirty="0"/>
              <a:t>トラフィックは増加しているが</a:t>
            </a:r>
            <a:r>
              <a:rPr lang="ja-JP" altLang="en-US" sz="1400" dirty="0"/>
              <a:t>、</a:t>
            </a:r>
            <a:r>
              <a:rPr lang="ja-JP" altLang="ja-JP" sz="1400" dirty="0"/>
              <a:t>無料</a:t>
            </a:r>
            <a:r>
              <a:rPr lang="ja-JP" altLang="en-US" sz="1400" dirty="0"/>
              <a:t>の新型コロナウィルス関連</a:t>
            </a:r>
            <a:r>
              <a:rPr lang="ja-JP" altLang="ja-JP" sz="1400" dirty="0"/>
              <a:t>コンテンツ</a:t>
            </a:r>
            <a:r>
              <a:rPr lang="ja-JP" altLang="en-US" sz="1400" dirty="0"/>
              <a:t>に起因している</a:t>
            </a:r>
            <a:endParaRPr sz="1400" b="0" dirty="0"/>
          </a:p>
          <a:p>
            <a:pPr indent="-317500">
              <a:buSzPts val="1400"/>
              <a:buFont typeface="Arial"/>
              <a:buChar char="●"/>
            </a:pPr>
            <a:r>
              <a:rPr lang="ja-JP" altLang="en-US" sz="1400" dirty="0"/>
              <a:t>機関</a:t>
            </a:r>
            <a:r>
              <a:rPr lang="ja-JP" altLang="ja-JP" sz="1400" dirty="0"/>
              <a:t>認証</a:t>
            </a:r>
            <a:r>
              <a:rPr lang="ja-JP" altLang="en-US" sz="1400" dirty="0"/>
              <a:t>を受けて</a:t>
            </a:r>
            <a:r>
              <a:rPr lang="ja-JP" altLang="en-US" sz="1400" dirty="0" smtClean="0"/>
              <a:t>いる利用者</a:t>
            </a:r>
            <a:r>
              <a:rPr lang="ja-JP" altLang="en-US" sz="1400" dirty="0"/>
              <a:t>が</a:t>
            </a:r>
            <a:r>
              <a:rPr lang="ja-JP" altLang="en-US" sz="1400" dirty="0" smtClean="0"/>
              <a:t>減少傾向</a:t>
            </a:r>
            <a:r>
              <a:rPr lang="ja-JP" altLang="en-US" sz="1400" dirty="0"/>
              <a:t>に</a:t>
            </a:r>
            <a:r>
              <a:rPr lang="ja-JP" altLang="en-US" sz="1400" dirty="0" smtClean="0"/>
              <a:t>ある</a:t>
            </a:r>
            <a:endParaRPr sz="1400" b="0" dirty="0"/>
          </a:p>
          <a:p>
            <a:pPr indent="-317500">
              <a:buSzPts val="1400"/>
              <a:buFont typeface="Arial"/>
              <a:buChar char="●"/>
            </a:pPr>
            <a:r>
              <a:rPr lang="ja-JP" altLang="ja-JP" sz="1400" dirty="0" smtClean="0"/>
              <a:t>匿名</a:t>
            </a:r>
            <a:r>
              <a:rPr lang="ja-JP" altLang="en-US" sz="1400" dirty="0" smtClean="0"/>
              <a:t>（認証先不明）によるアクセス</a:t>
            </a:r>
            <a:r>
              <a:rPr lang="ja-JP" altLang="ja-JP" sz="1400" dirty="0" smtClean="0"/>
              <a:t>拒否</a:t>
            </a:r>
            <a:r>
              <a:rPr lang="ja-JP" altLang="en-US" sz="1400" dirty="0" smtClean="0"/>
              <a:t>件数は</a:t>
            </a:r>
            <a:r>
              <a:rPr lang="ja-JP" altLang="en-US" sz="1400" dirty="0"/>
              <a:t>安定している</a:t>
            </a:r>
            <a:endParaRPr sz="1400" b="0" dirty="0"/>
          </a:p>
          <a:p>
            <a:pPr indent="-317500">
              <a:buSzPts val="1400"/>
              <a:buFont typeface="Arial"/>
              <a:buChar char="●"/>
            </a:pPr>
            <a:r>
              <a:rPr lang="ja-JP" altLang="en-US" sz="1400" dirty="0" smtClean="0">
                <a:solidFill>
                  <a:schemeClr val="tx1"/>
                </a:solidFill>
              </a:rPr>
              <a:t>（ロックダウンなどによる）</a:t>
            </a:r>
            <a:r>
              <a:rPr lang="zh-TW" altLang="en-US" sz="1400" dirty="0" smtClean="0">
                <a:solidFill>
                  <a:schemeClr val="tx1"/>
                </a:solidFill>
              </a:rPr>
              <a:t>社会的</a:t>
            </a:r>
            <a:r>
              <a:rPr lang="ja-JP" altLang="en-US" sz="1400" dirty="0" smtClean="0">
                <a:solidFill>
                  <a:schemeClr val="tx1"/>
                </a:solidFill>
              </a:rPr>
              <a:t>な孤立が</a:t>
            </a:r>
            <a:r>
              <a:rPr lang="ja-JP" altLang="en-US" sz="1400" dirty="0">
                <a:solidFill>
                  <a:schemeClr val="tx1"/>
                </a:solidFill>
              </a:rPr>
              <a:t>先行している国</a:t>
            </a:r>
            <a:r>
              <a:rPr lang="ja-JP" altLang="ja-JP" sz="1400" dirty="0">
                <a:solidFill>
                  <a:schemeClr val="tx1"/>
                </a:solidFill>
              </a:rPr>
              <a:t>では、</a:t>
            </a:r>
            <a:r>
              <a:rPr lang="ja-JP" altLang="en-US" sz="1400" dirty="0">
                <a:solidFill>
                  <a:schemeClr val="tx1"/>
                </a:solidFill>
              </a:rPr>
              <a:t>機関</a:t>
            </a:r>
            <a:r>
              <a:rPr lang="ja-JP" altLang="ja-JP" sz="1400" dirty="0"/>
              <a:t>認証</a:t>
            </a:r>
            <a:r>
              <a:rPr lang="ja-JP" altLang="ja-JP" sz="1400" dirty="0" smtClean="0"/>
              <a:t>と</a:t>
            </a:r>
            <a:r>
              <a:rPr lang="ja-JP" altLang="en-US" sz="1400" dirty="0" smtClean="0"/>
              <a:t>認証不明によるアクセス</a:t>
            </a:r>
            <a:r>
              <a:rPr lang="ja-JP" altLang="ja-JP" sz="1400" dirty="0" smtClean="0"/>
              <a:t>拒否</a:t>
            </a:r>
            <a:r>
              <a:rPr lang="ja-JP" altLang="en-US" sz="1400" dirty="0" smtClean="0"/>
              <a:t>件数が</a:t>
            </a:r>
            <a:r>
              <a:rPr lang="ja-JP" altLang="en-US" sz="1400" dirty="0"/>
              <a:t>常に同時に</a:t>
            </a:r>
            <a:r>
              <a:rPr lang="ja-JP" altLang="ja-JP" sz="1400" dirty="0"/>
              <a:t>上昇している</a:t>
            </a:r>
          </a:p>
          <a:p>
            <a:pPr marL="457200" lvl="0" indent="-317500" algn="l" rtl="0">
              <a:spcBef>
                <a:spcPts val="0"/>
              </a:spcBef>
              <a:spcAft>
                <a:spcPts val="0"/>
              </a:spcAft>
              <a:buSzPts val="1400"/>
              <a:buChar char="●"/>
            </a:pPr>
            <a:endParaRPr sz="1400" b="0" dirty="0"/>
          </a:p>
        </p:txBody>
      </p:sp>
      <p:sp>
        <p:nvSpPr>
          <p:cNvPr id="552" name="Google Shape;552;p75"/>
          <p:cNvSpPr txBox="1">
            <a:spLocks noGrp="1"/>
          </p:cNvSpPr>
          <p:nvPr>
            <p:ph type="title"/>
          </p:nvPr>
        </p:nvSpPr>
        <p:spPr>
          <a:xfrm>
            <a:off x="482550" y="478949"/>
            <a:ext cx="8250510" cy="308700"/>
          </a:xfrm>
          <a:prstGeom prst="rect">
            <a:avLst/>
          </a:prstGeom>
          <a:noFill/>
          <a:ln>
            <a:noFill/>
          </a:ln>
        </p:spPr>
        <p:txBody>
          <a:bodyPr spcFirstLastPara="1" wrap="square" lIns="0" tIns="0" rIns="0" bIns="0" anchor="t" anchorCtr="0">
            <a:noAutofit/>
          </a:bodyPr>
          <a:lstStyle/>
          <a:p>
            <a:pPr>
              <a:buSzPts val="2300"/>
            </a:pPr>
            <a:r>
              <a:rPr lang="ja-JP" altLang="en-US" dirty="0"/>
              <a:t>シュプリンガー・ネイチャー</a:t>
            </a:r>
            <a:r>
              <a:rPr lang="ja-JP" altLang="ja-JP" dirty="0" smtClean="0"/>
              <a:t>の</a:t>
            </a:r>
            <a:r>
              <a:rPr lang="ja-JP" altLang="en-US" dirty="0" smtClean="0"/>
              <a:t>プラットフォーム</a:t>
            </a:r>
            <a:r>
              <a:rPr lang="ja-JP" altLang="ja-JP" dirty="0" smtClean="0"/>
              <a:t>で</a:t>
            </a:r>
            <a:r>
              <a:rPr lang="ja-JP" altLang="ja-JP" dirty="0"/>
              <a:t>わかること</a:t>
            </a:r>
            <a:br>
              <a:rPr lang="ja-JP" altLang="ja-JP" dirty="0"/>
            </a:br>
            <a:endParaRPr dirty="0"/>
          </a:p>
        </p:txBody>
      </p:sp>
      <p:pic>
        <p:nvPicPr>
          <p:cNvPr id="553" name="Google Shape;553;p75"/>
          <p:cNvPicPr preferRelativeResize="0"/>
          <p:nvPr/>
        </p:nvPicPr>
        <p:blipFill>
          <a:blip r:embed="rId3">
            <a:alphaModFix/>
          </a:blip>
          <a:stretch>
            <a:fillRect/>
          </a:stretch>
        </p:blipFill>
        <p:spPr>
          <a:xfrm>
            <a:off x="2164964" y="909576"/>
            <a:ext cx="4814065" cy="2904925"/>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76"/>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9600"/>
              <a:buNone/>
            </a:pPr>
            <a:r>
              <a:rPr lang="en-US" dirty="0"/>
              <a:t>2.0</a:t>
            </a:r>
            <a:endParaRPr dirty="0"/>
          </a:p>
        </p:txBody>
      </p:sp>
      <p:sp>
        <p:nvSpPr>
          <p:cNvPr id="559" name="Google Shape;559;p76"/>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p>
            <a:pPr lvl="0"/>
            <a:r>
              <a:rPr lang="ja-JP" altLang="ja-JP" dirty="0"/>
              <a:t>リモートアクセス</a:t>
            </a:r>
            <a:r>
              <a:rPr lang="ja-JP" altLang="en-US" dirty="0"/>
              <a:t>の</a:t>
            </a:r>
            <a:r>
              <a:rPr lang="ja-JP" altLang="ja-JP" dirty="0"/>
              <a:t>オプション</a:t>
            </a:r>
            <a:endParaRPr dirty="0"/>
          </a:p>
        </p:txBody>
      </p:sp>
      <p:sp>
        <p:nvSpPr>
          <p:cNvPr id="560" name="Google Shape;560;p76"/>
          <p:cNvSpPr/>
          <p:nvPr/>
        </p:nvSpPr>
        <p:spPr>
          <a:xfrm>
            <a:off x="9357762" y="-31750"/>
            <a:ext cx="2177700" cy="1770000"/>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Section breaks</a:t>
            </a:r>
            <a:endParaRPr sz="1300" dirty="0"/>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Section breaks are available in each palette colour and in a neutral blue grey.</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In most cases one section break colour should be used consistently throughout the deck – ideally following the colour of the Advancing Discovery bookmark on the cover page.</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77"/>
          <p:cNvSpPr txBox="1">
            <a:spLocks noGrp="1"/>
          </p:cNvSpPr>
          <p:nvPr>
            <p:ph type="body" idx="1"/>
          </p:nvPr>
        </p:nvSpPr>
        <p:spPr>
          <a:xfrm>
            <a:off x="762000" y="769940"/>
            <a:ext cx="7605300" cy="1410900"/>
          </a:xfrm>
          <a:prstGeom prst="rect">
            <a:avLst/>
          </a:prstGeom>
          <a:noFill/>
          <a:ln>
            <a:noFill/>
          </a:ln>
        </p:spPr>
        <p:txBody>
          <a:bodyPr spcFirstLastPara="1" wrap="square" lIns="0" tIns="0" rIns="0" bIns="0" anchor="t" anchorCtr="0">
            <a:noAutofit/>
          </a:bodyPr>
          <a:lstStyle/>
          <a:p>
            <a:pPr marL="457200" lvl="0" indent="-317500" algn="l" rtl="0">
              <a:spcBef>
                <a:spcPts val="500"/>
              </a:spcBef>
              <a:spcAft>
                <a:spcPts val="0"/>
              </a:spcAft>
              <a:buSzPts val="1400"/>
              <a:buChar char="●"/>
            </a:pPr>
            <a:r>
              <a:rPr lang="ja-JP" altLang="en-US" sz="1400" b="0" dirty="0" smtClean="0"/>
              <a:t>主なプラットフォームおけるリモートアクセス</a:t>
            </a:r>
            <a:r>
              <a:rPr lang="ja-JP" altLang="en-US" sz="1400" b="0" dirty="0"/>
              <a:t>のオプション</a:t>
            </a:r>
            <a:endParaRPr sz="1400" b="0" dirty="0"/>
          </a:p>
          <a:p>
            <a:pPr marL="1371600" lvl="1" indent="-317500" algn="l" rtl="0">
              <a:spcBef>
                <a:spcPts val="0"/>
              </a:spcBef>
              <a:spcAft>
                <a:spcPts val="0"/>
              </a:spcAft>
              <a:buSzPts val="1400"/>
              <a:buChar char="○"/>
            </a:pPr>
            <a:r>
              <a:rPr lang="en-US" sz="1400" i="1" dirty="0" smtClean="0">
                <a:solidFill>
                  <a:schemeClr val="tx1"/>
                </a:solidFill>
              </a:rPr>
              <a:t>Nature</a:t>
            </a:r>
            <a:r>
              <a:rPr lang="en-US" sz="1400" dirty="0" smtClean="0"/>
              <a:t> (nature.com)</a:t>
            </a:r>
            <a:endParaRPr sz="1400" dirty="0"/>
          </a:p>
          <a:p>
            <a:pPr marL="1371600" lvl="1" indent="-317500" algn="l" rtl="0">
              <a:spcBef>
                <a:spcPts val="0"/>
              </a:spcBef>
              <a:spcAft>
                <a:spcPts val="0"/>
              </a:spcAft>
              <a:buSzPts val="1400"/>
              <a:buChar char="○"/>
            </a:pPr>
            <a:r>
              <a:rPr lang="en-US" sz="1400" dirty="0" err="1" smtClean="0"/>
              <a:t>SpringerLink</a:t>
            </a:r>
            <a:r>
              <a:rPr lang="en-US" sz="1400" dirty="0" smtClean="0"/>
              <a:t> (rd.springer.com</a:t>
            </a:r>
            <a:r>
              <a:rPr lang="ja-JP" altLang="en-US" sz="1400" dirty="0" smtClean="0"/>
              <a:t>を含む</a:t>
            </a:r>
            <a:r>
              <a:rPr lang="en-US" altLang="ja-JP" sz="1400" dirty="0" smtClean="0"/>
              <a:t>) </a:t>
            </a:r>
            <a:endParaRPr sz="1400" dirty="0"/>
          </a:p>
          <a:p>
            <a:pPr marL="1371600" lvl="1" indent="-317500" algn="l" rtl="0">
              <a:spcBef>
                <a:spcPts val="0"/>
              </a:spcBef>
              <a:spcAft>
                <a:spcPts val="0"/>
              </a:spcAft>
              <a:buSzPts val="1400"/>
              <a:buChar char="○"/>
            </a:pPr>
            <a:r>
              <a:rPr lang="en-US" sz="1400" dirty="0"/>
              <a:t>SpringerMaterials</a:t>
            </a:r>
            <a:endParaRPr sz="1400" dirty="0"/>
          </a:p>
          <a:p>
            <a:pPr marL="1371600" lvl="1" indent="-317500" algn="l" rtl="0">
              <a:spcBef>
                <a:spcPts val="0"/>
              </a:spcBef>
              <a:spcAft>
                <a:spcPts val="0"/>
              </a:spcAft>
              <a:buSzPts val="1400"/>
              <a:buChar char="○"/>
            </a:pPr>
            <a:r>
              <a:rPr lang="en-US" sz="1400" dirty="0" err="1" smtClean="0"/>
              <a:t>AdisInsight</a:t>
            </a:r>
            <a:endParaRPr sz="1400" dirty="0"/>
          </a:p>
          <a:p>
            <a:pPr marL="1371600" lvl="1" indent="-317500" algn="l" rtl="0">
              <a:spcBef>
                <a:spcPts val="0"/>
              </a:spcBef>
              <a:spcAft>
                <a:spcPts val="0"/>
              </a:spcAft>
              <a:buSzPts val="1400"/>
              <a:buChar char="○"/>
            </a:pPr>
            <a:r>
              <a:rPr lang="en-US" sz="1400" dirty="0"/>
              <a:t>Nano</a:t>
            </a:r>
            <a:endParaRPr sz="1400" dirty="0"/>
          </a:p>
          <a:p>
            <a:pPr marL="1371600" lvl="1" indent="-317500" algn="l" rtl="0">
              <a:spcBef>
                <a:spcPts val="0"/>
              </a:spcBef>
              <a:spcAft>
                <a:spcPts val="0"/>
              </a:spcAft>
              <a:buSzPts val="1400"/>
              <a:buChar char="○"/>
            </a:pPr>
            <a:r>
              <a:rPr lang="en-US" sz="1400" i="1" dirty="0"/>
              <a:t>Scientific American</a:t>
            </a:r>
            <a:endParaRPr sz="1400" i="1" dirty="0"/>
          </a:p>
          <a:p>
            <a:pPr marL="0" lvl="0" indent="0" algn="l" rtl="0">
              <a:spcBef>
                <a:spcPts val="500"/>
              </a:spcBef>
              <a:spcAft>
                <a:spcPts val="0"/>
              </a:spcAft>
              <a:buNone/>
            </a:pPr>
            <a:endParaRPr sz="1400" dirty="0"/>
          </a:p>
          <a:p>
            <a:pPr lvl="0" indent="-317500">
              <a:spcBef>
                <a:spcPts val="500"/>
              </a:spcBef>
              <a:buSzPts val="1400"/>
              <a:buChar char="●"/>
            </a:pPr>
            <a:r>
              <a:rPr lang="ja-JP" altLang="en-US" sz="1400" b="0" dirty="0"/>
              <a:t>いずれのオプションも相互排除的では</a:t>
            </a:r>
            <a:r>
              <a:rPr lang="ja-JP" altLang="en-US" sz="1400" b="0" dirty="0" smtClean="0"/>
              <a:t>なく、同時に同じ方式を採用することもできる</a:t>
            </a:r>
            <a:endParaRPr lang="en-US" altLang="ja-JP" sz="1400" b="0" dirty="0"/>
          </a:p>
          <a:p>
            <a:pPr lvl="0" indent="-317500">
              <a:spcBef>
                <a:spcPts val="500"/>
              </a:spcBef>
              <a:buSzPts val="1400"/>
              <a:buChar char="●"/>
            </a:pPr>
            <a:endParaRPr sz="1400" b="0" dirty="0"/>
          </a:p>
          <a:p>
            <a:pPr lvl="0" indent="-317500">
              <a:spcBef>
                <a:spcPts val="500"/>
              </a:spcBef>
              <a:buSzPts val="1400"/>
              <a:buChar char="●"/>
            </a:pPr>
            <a:r>
              <a:rPr lang="ja-JP" altLang="en-US" sz="1400" b="0" dirty="0"/>
              <a:t>これらの方法による認証</a:t>
            </a:r>
            <a:r>
              <a:rPr lang="ja-JP" altLang="en-US" sz="1400" b="0" dirty="0" smtClean="0"/>
              <a:t>は</a:t>
            </a:r>
            <a:r>
              <a:rPr lang="en-US" altLang="ja-JP" sz="1400" b="0" dirty="0" smtClean="0"/>
              <a:t>COUNTER</a:t>
            </a:r>
            <a:r>
              <a:rPr lang="ja-JP" altLang="en-US" sz="1400" b="0" dirty="0" smtClean="0"/>
              <a:t>レポートに反映される</a:t>
            </a:r>
            <a:r>
              <a:rPr lang="en-US" altLang="ja-JP" sz="1400" b="0" dirty="0"/>
              <a:t/>
            </a:r>
            <a:br>
              <a:rPr lang="en-US" altLang="ja-JP" sz="1400" b="0" dirty="0"/>
            </a:br>
            <a:endParaRPr sz="1400" dirty="0"/>
          </a:p>
          <a:p>
            <a:pPr lvl="0" indent="-317500">
              <a:spcBef>
                <a:spcPts val="500"/>
              </a:spcBef>
              <a:buSzPts val="1400"/>
              <a:buChar char="●"/>
            </a:pPr>
            <a:r>
              <a:rPr lang="ja-JP" altLang="en-US" sz="1400" b="0" dirty="0"/>
              <a:t>シュプリンガー・ネイチャーはいずれの認証方法も無料で提供しているが、</a:t>
            </a:r>
            <a:r>
              <a:rPr lang="en-US" altLang="ja-JP" sz="1400" b="0" dirty="0"/>
              <a:t/>
            </a:r>
            <a:br>
              <a:rPr lang="en-US" altLang="ja-JP" sz="1400" b="0" dirty="0"/>
            </a:br>
            <a:r>
              <a:rPr lang="ja-JP" altLang="en-US" sz="1400" b="0" dirty="0"/>
              <a:t>お客様側で設定や維持に費用がかかる場合がある</a:t>
            </a:r>
            <a:r>
              <a:rPr lang="en-US" sz="1400" b="0" dirty="0"/>
              <a:t/>
            </a:r>
            <a:br>
              <a:rPr lang="en-US" sz="1400" b="0" dirty="0"/>
            </a:br>
            <a:endParaRPr sz="1400" dirty="0"/>
          </a:p>
          <a:p>
            <a:pPr lvl="0" indent="-317500">
              <a:spcBef>
                <a:spcPts val="500"/>
              </a:spcBef>
              <a:buSzPts val="1400"/>
              <a:buChar char="●"/>
            </a:pPr>
            <a:r>
              <a:rPr lang="ja-JP" altLang="en-US" sz="1400" b="0" dirty="0"/>
              <a:t>同様のオプションを提供している出版社もある</a:t>
            </a:r>
            <a:r>
              <a:rPr lang="en-US" altLang="ja-JP" sz="1400" b="0" dirty="0"/>
              <a:t/>
            </a:r>
            <a:br>
              <a:rPr lang="en-US" altLang="ja-JP" sz="1400" b="0" dirty="0"/>
            </a:br>
            <a:endParaRPr sz="1400" b="0" dirty="0"/>
          </a:p>
          <a:p>
            <a:pPr lvl="0" indent="-317500">
              <a:spcBef>
                <a:spcPts val="500"/>
              </a:spcBef>
              <a:buSzPts val="1400"/>
              <a:buChar char="●"/>
            </a:pPr>
            <a:r>
              <a:rPr lang="ja-JP" altLang="en-US" sz="1400" b="0" dirty="0"/>
              <a:t>これらのオプションをすでに導入済みかもしれない</a:t>
            </a:r>
            <a:endParaRPr sz="1400" b="0" dirty="0"/>
          </a:p>
        </p:txBody>
      </p:sp>
      <p:sp>
        <p:nvSpPr>
          <p:cNvPr id="566" name="Google Shape;566;p77"/>
          <p:cNvSpPr txBox="1">
            <a:spLocks noGrp="1"/>
          </p:cNvSpPr>
          <p:nvPr>
            <p:ph type="title"/>
          </p:nvPr>
        </p:nvSpPr>
        <p:spPr>
          <a:xfrm>
            <a:off x="762000" y="356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概況</a:t>
            </a:r>
            <a:endParaRP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78"/>
          <p:cNvSpPr txBox="1">
            <a:spLocks noGrp="1"/>
          </p:cNvSpPr>
          <p:nvPr>
            <p:ph type="body" idx="1"/>
          </p:nvPr>
        </p:nvSpPr>
        <p:spPr>
          <a:xfrm>
            <a:off x="762000" y="1197240"/>
            <a:ext cx="8313174" cy="3738554"/>
          </a:xfrm>
          <a:prstGeom prst="rect">
            <a:avLst/>
          </a:prstGeom>
          <a:noFill/>
          <a:ln>
            <a:noFill/>
          </a:ln>
        </p:spPr>
        <p:txBody>
          <a:bodyPr spcFirstLastPara="1" wrap="square" lIns="0" tIns="0" rIns="0" bIns="0" anchor="t" anchorCtr="0">
            <a:noAutofit/>
          </a:bodyPr>
          <a:lstStyle/>
          <a:p>
            <a:pPr lvl="0" indent="-342900">
              <a:spcBef>
                <a:spcPts val="500"/>
              </a:spcBef>
              <a:buSzPts val="1800"/>
              <a:buChar char="●"/>
            </a:pPr>
            <a:r>
              <a:rPr lang="ja-JP" altLang="en-US" sz="1800" b="0" dirty="0"/>
              <a:t>仮想</a:t>
            </a:r>
            <a:r>
              <a:rPr lang="ja-JP" altLang="en-US" sz="1800" b="0" dirty="0" smtClean="0"/>
              <a:t>プライベートネットワーク</a:t>
            </a:r>
            <a:r>
              <a:rPr lang="en-US" altLang="ja-JP" sz="1800" b="0" dirty="0" smtClean="0"/>
              <a:t>(Virtual Private Network, VPN) </a:t>
            </a:r>
            <a:r>
              <a:rPr lang="ja-JP" altLang="en-US" sz="1800" b="0" dirty="0" smtClean="0"/>
              <a:t>やプロキシサーバを介した</a:t>
            </a:r>
            <a:r>
              <a:rPr lang="en-US" altLang="ja-JP" sz="1800" b="0" dirty="0" smtClean="0"/>
              <a:t>IP</a:t>
            </a:r>
            <a:r>
              <a:rPr lang="ja-JP" altLang="en-US" sz="1800" b="0" dirty="0" smtClean="0"/>
              <a:t>アドレス認証</a:t>
            </a:r>
            <a:endParaRPr lang="en-US" altLang="ja-JP" sz="1800" b="0" dirty="0"/>
          </a:p>
          <a:p>
            <a:pPr lvl="0" indent="-342900">
              <a:spcBef>
                <a:spcPts val="500"/>
              </a:spcBef>
              <a:buSzPts val="1800"/>
              <a:buChar char="●"/>
            </a:pPr>
            <a:r>
              <a:rPr lang="ja-JP" altLang="en-US" sz="1800" b="0" dirty="0"/>
              <a:t>フェデレーテッドアクセス（別名</a:t>
            </a:r>
            <a:r>
              <a:rPr lang="en-US" sz="1800" b="0" dirty="0"/>
              <a:t> Shibboleth</a:t>
            </a:r>
            <a:r>
              <a:rPr lang="ja-JP" altLang="en-US" sz="1800" b="0" dirty="0" err="1"/>
              <a:t>、</a:t>
            </a:r>
            <a:r>
              <a:rPr lang="en-US" sz="1800" b="0" dirty="0" err="1" smtClean="0"/>
              <a:t>OpenAthens</a:t>
            </a:r>
            <a:r>
              <a:rPr lang="ja-JP" altLang="en-US" sz="1800" b="0" dirty="0" smtClean="0"/>
              <a:t>）</a:t>
            </a:r>
            <a:endParaRPr sz="1800" b="0" dirty="0"/>
          </a:p>
          <a:p>
            <a:pPr lvl="0" indent="-342900">
              <a:buSzPts val="1800"/>
              <a:buChar char="●"/>
            </a:pPr>
            <a:r>
              <a:rPr lang="ja-JP" altLang="en-US" sz="1800" b="0" dirty="0" smtClean="0"/>
              <a:t>リファラーアクセス</a:t>
            </a:r>
            <a:endParaRPr lang="ja-JP" altLang="en-US" sz="1800" b="0" dirty="0"/>
          </a:p>
          <a:p>
            <a:pPr lvl="0" indent="-342900">
              <a:buSzPts val="1800"/>
              <a:buChar char="●"/>
            </a:pPr>
            <a:r>
              <a:rPr lang="ja-JP" altLang="en-US" sz="1800" b="0" dirty="0" smtClean="0"/>
              <a:t>アソシエイトユーザ ー：</a:t>
            </a:r>
            <a:r>
              <a:rPr lang="en-US" altLang="ja-JP" sz="1800" b="0" dirty="0" err="1" smtClean="0"/>
              <a:t>SpringerLink</a:t>
            </a:r>
            <a:r>
              <a:rPr lang="ja-JP" altLang="en-US" sz="1800" b="0" dirty="0"/>
              <a:t>とデータベース製品のみ</a:t>
            </a:r>
          </a:p>
          <a:p>
            <a:pPr lvl="0" indent="-342900">
              <a:buSzPts val="1800"/>
              <a:buChar char="●"/>
            </a:pPr>
            <a:r>
              <a:rPr lang="ja-JP" altLang="en-US" sz="1800" b="0" dirty="0"/>
              <a:t>トークン</a:t>
            </a:r>
            <a:r>
              <a:rPr lang="en-US" altLang="ja-JP" sz="1800" b="0" dirty="0"/>
              <a:t>URL</a:t>
            </a:r>
            <a:r>
              <a:rPr lang="ja-JP" altLang="en-US" sz="1800" b="0" dirty="0"/>
              <a:t>アクセス </a:t>
            </a:r>
            <a:r>
              <a:rPr lang="en-US" altLang="ja-JP" sz="1800" b="0" dirty="0"/>
              <a:t>– </a:t>
            </a:r>
            <a:r>
              <a:rPr lang="en-US" altLang="ja-JP" sz="1800" b="0" dirty="0" smtClean="0"/>
              <a:t>nature.com</a:t>
            </a:r>
            <a:r>
              <a:rPr lang="ja-JP" altLang="en-US" sz="1800" b="0" dirty="0" smtClean="0"/>
              <a:t>と</a:t>
            </a:r>
            <a:r>
              <a:rPr lang="en-US" altLang="ja-JP" sz="1800" b="0" i="1" dirty="0"/>
              <a:t>Scientific American</a:t>
            </a:r>
            <a:r>
              <a:rPr lang="ja-JP" altLang="en-US" sz="1800" b="0" dirty="0"/>
              <a:t>のみ</a:t>
            </a:r>
          </a:p>
          <a:p>
            <a:pPr lvl="0" indent="-342900">
              <a:buSzPts val="1800"/>
              <a:buChar char="●"/>
            </a:pPr>
            <a:r>
              <a:rPr lang="ja-JP" altLang="en-US" sz="1800" b="0" dirty="0"/>
              <a:t>グーグル・スカラー</a:t>
            </a:r>
            <a:r>
              <a:rPr lang="en-US" altLang="ja-JP" sz="1800" b="0" dirty="0"/>
              <a:t>CASA</a:t>
            </a:r>
            <a:r>
              <a:rPr lang="ja-JP" altLang="en-US" sz="1800" b="0" dirty="0"/>
              <a:t>（</a:t>
            </a:r>
            <a:r>
              <a:rPr lang="en-US" altLang="ja-JP" sz="1800" b="0" dirty="0"/>
              <a:t>Campus Activated Subscriber Access</a:t>
            </a:r>
            <a:r>
              <a:rPr lang="ja-JP" altLang="en-US" sz="1800" b="0" dirty="0"/>
              <a:t>）</a:t>
            </a:r>
            <a:r>
              <a:rPr lang="en-US" altLang="ja-JP" sz="1800" b="0" dirty="0"/>
              <a:t>–</a:t>
            </a:r>
            <a:br>
              <a:rPr lang="en-US" altLang="ja-JP" sz="1800" b="0" dirty="0"/>
            </a:br>
            <a:r>
              <a:rPr lang="en-US" altLang="ja-JP" sz="1800" b="0" dirty="0" err="1"/>
              <a:t>SpringerLink</a:t>
            </a:r>
            <a:r>
              <a:rPr lang="ja-JP" altLang="en-US" sz="1800" b="0" dirty="0" smtClean="0"/>
              <a:t>と</a:t>
            </a:r>
            <a:r>
              <a:rPr lang="en-US" altLang="ja-JP" sz="1800" b="0" dirty="0" smtClean="0"/>
              <a:t>nature.com</a:t>
            </a:r>
            <a:r>
              <a:rPr lang="ja-JP" altLang="en-US" sz="1800" b="0" dirty="0" smtClean="0"/>
              <a:t>のみ</a:t>
            </a:r>
            <a:endParaRPr sz="1800" b="0" dirty="0"/>
          </a:p>
        </p:txBody>
      </p:sp>
      <p:sp>
        <p:nvSpPr>
          <p:cNvPr id="572" name="Google Shape;572;p78"/>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オプション</a:t>
            </a:r>
            <a:endParaRP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79"/>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ja-JP" altLang="en-US" dirty="0"/>
              <a:t>大学構内またはオフィス内での</a:t>
            </a:r>
            <a:r>
              <a:rPr lang="en-US" dirty="0"/>
              <a:t>IP</a:t>
            </a:r>
            <a:r>
              <a:rPr lang="ja-JP" altLang="en-US" dirty="0"/>
              <a:t>認証</a:t>
            </a:r>
            <a:endParaRPr dirty="0"/>
          </a:p>
        </p:txBody>
      </p:sp>
      <p:pic>
        <p:nvPicPr>
          <p:cNvPr id="578" name="Google Shape;578;p79"/>
          <p:cNvPicPr preferRelativeResize="0"/>
          <p:nvPr/>
        </p:nvPicPr>
        <p:blipFill rotWithShape="1">
          <a:blip r:embed="rId3">
            <a:alphaModFix/>
          </a:blip>
          <a:srcRect/>
          <a:stretch/>
        </p:blipFill>
        <p:spPr>
          <a:xfrm>
            <a:off x="2441103" y="1998083"/>
            <a:ext cx="2390812" cy="1493635"/>
          </a:xfrm>
          <a:prstGeom prst="rect">
            <a:avLst/>
          </a:prstGeom>
          <a:noFill/>
          <a:ln w="9525" cap="flat" cmpd="sng">
            <a:solidFill>
              <a:srgbClr val="2C2C2D"/>
            </a:solidFill>
            <a:prstDash val="solid"/>
            <a:round/>
            <a:headEnd type="none" w="sm" len="sm"/>
            <a:tailEnd type="none" w="sm" len="sm"/>
          </a:ln>
        </p:spPr>
      </p:pic>
      <p:cxnSp>
        <p:nvCxnSpPr>
          <p:cNvPr id="579" name="Google Shape;579;p79"/>
          <p:cNvCxnSpPr/>
          <p:nvPr/>
        </p:nvCxnSpPr>
        <p:spPr>
          <a:xfrm rot="10800000" flipH="1">
            <a:off x="5142850" y="2774550"/>
            <a:ext cx="710400" cy="5100"/>
          </a:xfrm>
          <a:prstGeom prst="straightConnector1">
            <a:avLst/>
          </a:prstGeom>
          <a:noFill/>
          <a:ln w="9525" cap="flat" cmpd="sng">
            <a:solidFill>
              <a:srgbClr val="5D87A0"/>
            </a:solidFill>
            <a:prstDash val="solid"/>
            <a:round/>
            <a:headEnd type="none" w="sm" len="sm"/>
            <a:tailEnd type="triangle" w="med" len="med"/>
          </a:ln>
        </p:spPr>
      </p:cxnSp>
      <p:pic>
        <p:nvPicPr>
          <p:cNvPr id="580" name="Google Shape;580;p79"/>
          <p:cNvPicPr preferRelativeResize="0"/>
          <p:nvPr/>
        </p:nvPicPr>
        <p:blipFill rotWithShape="1">
          <a:blip r:embed="rId4">
            <a:alphaModFix/>
          </a:blip>
          <a:srcRect/>
          <a:stretch/>
        </p:blipFill>
        <p:spPr>
          <a:xfrm>
            <a:off x="6077575" y="1998087"/>
            <a:ext cx="2764570" cy="1558026"/>
          </a:xfrm>
          <a:prstGeom prst="rect">
            <a:avLst/>
          </a:prstGeom>
          <a:noFill/>
          <a:ln>
            <a:noFill/>
          </a:ln>
        </p:spPr>
      </p:pic>
      <p:pic>
        <p:nvPicPr>
          <p:cNvPr id="581" name="Google Shape;581;p79"/>
          <p:cNvPicPr preferRelativeResize="0"/>
          <p:nvPr/>
        </p:nvPicPr>
        <p:blipFill rotWithShape="1">
          <a:blip r:embed="rId5">
            <a:alphaModFix/>
          </a:blip>
          <a:srcRect r="80332"/>
          <a:stretch/>
        </p:blipFill>
        <p:spPr>
          <a:xfrm>
            <a:off x="498715" y="2246674"/>
            <a:ext cx="1081325" cy="1060875"/>
          </a:xfrm>
          <a:prstGeom prst="rect">
            <a:avLst/>
          </a:prstGeom>
          <a:noFill/>
          <a:ln>
            <a:noFill/>
          </a:ln>
        </p:spPr>
      </p:pic>
      <p:cxnSp>
        <p:nvCxnSpPr>
          <p:cNvPr id="582" name="Google Shape;582;p79"/>
          <p:cNvCxnSpPr/>
          <p:nvPr/>
        </p:nvCxnSpPr>
        <p:spPr>
          <a:xfrm rot="10800000" flipH="1">
            <a:off x="1580050" y="2774538"/>
            <a:ext cx="710400" cy="5100"/>
          </a:xfrm>
          <a:prstGeom prst="straightConnector1">
            <a:avLst/>
          </a:prstGeom>
          <a:noFill/>
          <a:ln w="9525" cap="flat" cmpd="sng">
            <a:solidFill>
              <a:srgbClr val="5D87A0"/>
            </a:solidFill>
            <a:prstDash val="solid"/>
            <a:round/>
            <a:headEnd type="none" w="sm" len="sm"/>
            <a:tailEnd type="triangle" w="med" len="med"/>
          </a:ln>
        </p:spPr>
      </p:cxnSp>
      <p:sp>
        <p:nvSpPr>
          <p:cNvPr id="583" name="Google Shape;583;p79"/>
          <p:cNvSpPr txBox="1"/>
          <p:nvPr/>
        </p:nvSpPr>
        <p:spPr>
          <a:xfrm>
            <a:off x="498712" y="1517549"/>
            <a:ext cx="1791737" cy="480533"/>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a:latin typeface="Calibri"/>
                <a:ea typeface="Calibri"/>
                <a:cs typeface="Calibri"/>
                <a:sym typeface="Calibri"/>
              </a:rPr>
              <a:t>機関ネットワーク</a:t>
            </a:r>
            <a:r>
              <a:rPr lang="en-US" altLang="ja-JP" dirty="0">
                <a:latin typeface="Calibri"/>
                <a:ea typeface="Calibri"/>
                <a:cs typeface="Calibri"/>
                <a:sym typeface="Calibri"/>
              </a:rPr>
              <a:t>IP</a:t>
            </a:r>
            <a:r>
              <a:rPr lang="ja-JP" altLang="en-US" dirty="0">
                <a:latin typeface="Calibri"/>
                <a:ea typeface="Calibri"/>
                <a:cs typeface="Calibri"/>
                <a:sym typeface="Calibri"/>
              </a:rPr>
              <a:t>に接続</a:t>
            </a:r>
            <a:endParaRPr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pringer Nature">
  <a:themeElements>
    <a:clrScheme name="Custom 19">
      <a:dk1>
        <a:srgbClr val="58595B"/>
      </a:dk1>
      <a:lt1>
        <a:srgbClr val="FFFFFF"/>
      </a:lt1>
      <a:dk2>
        <a:srgbClr val="B1B1B3"/>
      </a:dk2>
      <a:lt2>
        <a:srgbClr val="CEDBE0"/>
      </a:lt2>
      <a:accent1>
        <a:srgbClr val="628BA3"/>
      </a:accent1>
      <a:accent2>
        <a:srgbClr val="183642"/>
      </a:accent2>
      <a:accent3>
        <a:srgbClr val="DB1830"/>
      </a:accent3>
      <a:accent4>
        <a:srgbClr val="3C9CD7"/>
      </a:accent4>
      <a:accent5>
        <a:srgbClr val="8FAEC1"/>
      </a:accent5>
      <a:accent6>
        <a:srgbClr val="486A7E"/>
      </a:accent6>
      <a:hlink>
        <a:srgbClr val="3C9CD7"/>
      </a:hlink>
      <a:folHlink>
        <a:srgbClr val="3C9CD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2120</TotalTime>
  <Words>10192</Words>
  <Application>Microsoft Office PowerPoint</Application>
  <PresentationFormat>画面に合わせる (16:10)</PresentationFormat>
  <Paragraphs>625</Paragraphs>
  <Slides>42</Slides>
  <Notes>42</Notes>
  <HiddenSlides>0</HiddenSlides>
  <MMClips>0</MMClips>
  <ScaleCrop>false</ScaleCrop>
  <HeadingPairs>
    <vt:vector size="4" baseType="variant">
      <vt:variant>
        <vt:lpstr>テーマ</vt:lpstr>
      </vt:variant>
      <vt:variant>
        <vt:i4>1</vt:i4>
      </vt:variant>
      <vt:variant>
        <vt:lpstr>スライド タイトル</vt:lpstr>
      </vt:variant>
      <vt:variant>
        <vt:i4>42</vt:i4>
      </vt:variant>
    </vt:vector>
  </HeadingPairs>
  <TitlesOfParts>
    <vt:vector size="43" baseType="lpstr">
      <vt:lpstr>Springer Nature</vt:lpstr>
      <vt:lpstr>PowerPoint プレゼンテーション</vt:lpstr>
      <vt:lpstr>議題 </vt:lpstr>
      <vt:lpstr>リモートアクセス</vt:lpstr>
      <vt:lpstr>リモートアクセス</vt:lpstr>
      <vt:lpstr>シュプリンガー・ネイチャーのプラットフォームでわかること </vt:lpstr>
      <vt:lpstr>リモートアクセスのオプション</vt:lpstr>
      <vt:lpstr>概況</vt:lpstr>
      <vt:lpstr>オプション</vt:lpstr>
      <vt:lpstr>大学構内またはオフィス内でのIP認証</vt:lpstr>
      <vt:lpstr>自宅からVPNまたはプロキシを介したIP認証</vt:lpstr>
      <vt:lpstr>自宅からVPNまたはプロキシを介したIP認証 –  長所と短所</vt:lpstr>
      <vt:lpstr>自宅からVPNまたはプロキシを介したIP認証 –  導入方法</vt:lpstr>
      <vt:lpstr>フェデレーテッドアクセス – いくつかの用語</vt:lpstr>
      <vt:lpstr>フェデレーテッドアクセス</vt:lpstr>
      <vt:lpstr>フェデレーテッドアクセス -   長所と短所</vt:lpstr>
      <vt:lpstr>RA21とSeamlessAccess  </vt:lpstr>
      <vt:lpstr>SeamlessAccess – 明確かつ一貫した提案アクション</vt:lpstr>
      <vt:lpstr>SeamlessAccess – 選択した機関情報の保持（記憶）</vt:lpstr>
      <vt:lpstr>フェデレーテッドアクセス – 導入方法 </vt:lpstr>
      <vt:lpstr>リファラーアクセス</vt:lpstr>
      <vt:lpstr>リファラアクセス –  長所と短所</vt:lpstr>
      <vt:lpstr>リファラーアクセス –  導入方法</vt:lpstr>
      <vt:lpstr>アソシエイトユーザー（ユーザーの関連付け） ： SpringerLinkとデータベース製品に対応</vt:lpstr>
      <vt:lpstr>アソシエイトユーザ –  長所と短所</vt:lpstr>
      <vt:lpstr>アソシエイトユーザ –  導入方法</vt:lpstr>
      <vt:lpstr>トークンURLアクセス – nature.comとScientific American</vt:lpstr>
      <vt:lpstr>トークンURLアクセス –  長所と短所</vt:lpstr>
      <vt:lpstr>トークンURLアクセス –  導入方法</vt:lpstr>
      <vt:lpstr>グーグル・スカラーCASA - nature.comとSpringerLinkのみ</vt:lpstr>
      <vt:lpstr>グーグル・スカラーCASA – 長所と短所</vt:lpstr>
      <vt:lpstr>グーグル・スカラーCASA – 導入方法</vt:lpstr>
      <vt:lpstr>最近の変更点</vt:lpstr>
      <vt:lpstr>最近の変更点</vt:lpstr>
      <vt:lpstr>持続的アクセス</vt:lpstr>
      <vt:lpstr>持続的アクセス</vt:lpstr>
      <vt:lpstr>グーグル・スカラー・ユニバーサルCASA - nature.comとSpringerLinkのみ</vt:lpstr>
      <vt:lpstr>グーグル・スカラー・ユニバーサルCASA</vt:lpstr>
      <vt:lpstr>グーグル・スカラー・ユニバーサルCASA</vt:lpstr>
      <vt:lpstr>フェデレーテッドアクセスの導入をお勧めします</vt:lpstr>
      <vt:lpstr>次の取り組み</vt:lpstr>
      <vt:lpstr>次の取り組み</vt:lpstr>
      <vt:lpstr>ご清聴ありがとうございました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Yuko Tanabe</dc:creator>
  <cp:lastModifiedBy>Miki, Yuko, Springer JP</cp:lastModifiedBy>
  <cp:revision>75</cp:revision>
  <dcterms:modified xsi:type="dcterms:W3CDTF">2020-05-26T03:05:32Z</dcterms:modified>
</cp:coreProperties>
</file>