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80" r:id="rId2"/>
    <p:sldId id="273" r:id="rId3"/>
    <p:sldId id="275" r:id="rId4"/>
    <p:sldId id="271" r:id="rId5"/>
    <p:sldId id="284" r:id="rId6"/>
    <p:sldId id="282" r:id="rId7"/>
    <p:sldId id="286" r:id="rId8"/>
    <p:sldId id="288" r:id="rId9"/>
    <p:sldId id="285" r:id="rId10"/>
    <p:sldId id="269" r:id="rId11"/>
    <p:sldId id="272" r:id="rId12"/>
    <p:sldId id="264" r:id="rId13"/>
    <p:sldId id="266" r:id="rId14"/>
    <p:sldId id="277" r:id="rId15"/>
    <p:sldId id="270" r:id="rId16"/>
    <p:sldId id="279" r:id="rId17"/>
    <p:sldId id="283" r:id="rId18"/>
    <p:sldId id="289" r:id="rId19"/>
    <p:sldId id="287" r:id="rId20"/>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BF51D20F-3A52-4F6D-9D80-504F7B631A3D}">
          <p14:sldIdLst>
            <p14:sldId id="280"/>
            <p14:sldId id="273"/>
            <p14:sldId id="275"/>
          </p14:sldIdLst>
        </p14:section>
        <p14:section name="Abschnitt ohne Titel" id="{4E3A9E28-5F38-47A3-896F-A9DA2A672FD7}">
          <p14:sldIdLst>
            <p14:sldId id="271"/>
            <p14:sldId id="284"/>
            <p14:sldId id="282"/>
            <p14:sldId id="286"/>
            <p14:sldId id="288"/>
            <p14:sldId id="285"/>
            <p14:sldId id="269"/>
            <p14:sldId id="272"/>
            <p14:sldId id="264"/>
            <p14:sldId id="266"/>
            <p14:sldId id="277"/>
            <p14:sldId id="270"/>
            <p14:sldId id="279"/>
            <p14:sldId id="283"/>
            <p14:sldId id="289"/>
            <p14:sldId id="287"/>
          </p14:sldIdLst>
        </p14:section>
      </p14:sectionLst>
    </p:ext>
    <p:ext uri="{EFAFB233-063F-42B5-8137-9DF3F51BA10A}">
      <p15:sldGuideLst xmlns:p15="http://schemas.microsoft.com/office/powerpoint/2012/main">
        <p15:guide id="1" orient="horz" pos="4481" userDrawn="1">
          <p15:clr>
            <a:srgbClr val="A4A3A4"/>
          </p15:clr>
        </p15:guide>
        <p15:guide id="3" orient="horz" pos="4866" userDrawn="1">
          <p15:clr>
            <a:srgbClr val="A4A3A4"/>
          </p15:clr>
        </p15:guide>
        <p15:guide id="4" pos="420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hn" initials="J"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24" autoAdjust="0"/>
    <p:restoredTop sz="96395" autoAdjust="0"/>
  </p:normalViewPr>
  <p:slideViewPr>
    <p:cSldViewPr snapToGrid="0">
      <p:cViewPr varScale="1">
        <p:scale>
          <a:sx n="62" d="100"/>
          <a:sy n="62" d="100"/>
        </p:scale>
        <p:origin x="898" y="72"/>
      </p:cViewPr>
      <p:guideLst>
        <p:guide orient="horz" pos="4481"/>
        <p:guide orient="horz" pos="4866"/>
        <p:guide pos="4201"/>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E637FC-DD71-4B29-95A2-301440A3DCEA}" type="datetimeFigureOut">
              <a:rPr lang="de-DE" smtClean="0"/>
              <a:pPr/>
              <a:t>24.11.2024</a:t>
            </a:fld>
            <a:endParaRPr lang="de-DE"/>
          </a:p>
        </p:txBody>
      </p:sp>
      <p:sp>
        <p:nvSpPr>
          <p:cNvPr id="4" name="Folienbildplatzhalt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8B9C61-A827-42EC-BB70-D77F673E8FDF}" type="slidenum">
              <a:rPr lang="de-DE" smtClean="0"/>
              <a:pPr/>
              <a:t>‹Nr.›</a:t>
            </a:fld>
            <a:endParaRPr lang="de-DE"/>
          </a:p>
        </p:txBody>
      </p:sp>
    </p:spTree>
    <p:extLst>
      <p:ext uri="{BB962C8B-B14F-4D97-AF65-F5344CB8AC3E}">
        <p14:creationId xmlns:p14="http://schemas.microsoft.com/office/powerpoint/2010/main" val="3151421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de-DE"/>
              <a:t>Titelmasterformat durch Klicken bearbeiten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330B2F48-EB05-F945-B290-1483985C47B8}" type="datetime1">
              <a:t>11/24/2024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44466EE-7DED-45A1-9FDC-2594FB73B862}" type="slidenum">
              <a:rPr lang="de-DE" smtClean="0"/>
              <a:pPr/>
              <a:t>‹Nr.›</a:t>
            </a:fld>
            <a:endParaRPr lang="de-DE"/>
          </a:p>
        </p:txBody>
      </p:sp>
    </p:spTree>
    <p:extLst>
      <p:ext uri="{BB962C8B-B14F-4D97-AF65-F5344CB8AC3E}">
        <p14:creationId xmlns:p14="http://schemas.microsoft.com/office/powerpoint/2010/main" val="2893209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FA665A9E-8402-9F4E-A5C1-3CA82F6D6ABD}" type="datetime1">
              <a:t>11/24/2024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44466EE-7DED-45A1-9FDC-2594FB73B862}" type="slidenum">
              <a:rPr lang="de-DE" smtClean="0"/>
              <a:pPr/>
              <a:t>‹Nr.›</a:t>
            </a:fld>
            <a:endParaRPr lang="de-DE"/>
          </a:p>
        </p:txBody>
      </p:sp>
    </p:spTree>
    <p:extLst>
      <p:ext uri="{BB962C8B-B14F-4D97-AF65-F5344CB8AC3E}">
        <p14:creationId xmlns:p14="http://schemas.microsoft.com/office/powerpoint/2010/main" val="3713338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de-DE"/>
              <a:t>Titelmasterformat durch Klicken bearbeiten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A638744C-9416-7546-BF3C-9EDB1ED05EE8}" type="datetime1">
              <a:t>11/24/2024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44466EE-7DED-45A1-9FDC-2594FB73B862}" type="slidenum">
              <a:rPr lang="de-DE" smtClean="0"/>
              <a:pPr/>
              <a:t>‹Nr.›</a:t>
            </a:fld>
            <a:endParaRPr lang="de-DE"/>
          </a:p>
        </p:txBody>
      </p:sp>
    </p:spTree>
    <p:extLst>
      <p:ext uri="{BB962C8B-B14F-4D97-AF65-F5344CB8AC3E}">
        <p14:creationId xmlns:p14="http://schemas.microsoft.com/office/powerpoint/2010/main" val="2999611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DD64E43B-EAE0-A54B-A853-2E671ACABAEE}" type="datetime1">
              <a:t>11/24/2024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44466EE-7DED-45A1-9FDC-2594FB73B862}" type="slidenum">
              <a:rPr lang="de-DE" smtClean="0"/>
              <a:pPr/>
              <a:t>‹Nr.›</a:t>
            </a:fld>
            <a:endParaRPr lang="de-DE"/>
          </a:p>
        </p:txBody>
      </p:sp>
    </p:spTree>
    <p:extLst>
      <p:ext uri="{BB962C8B-B14F-4D97-AF65-F5344CB8AC3E}">
        <p14:creationId xmlns:p14="http://schemas.microsoft.com/office/powerpoint/2010/main" val="3495107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de-DE"/>
              <a:t>Titelmasterformat durch Klicken bearbeiten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Formatvorlagen des Textmasters bearbeiten</a:t>
            </a:r>
          </a:p>
        </p:txBody>
      </p:sp>
      <p:sp>
        <p:nvSpPr>
          <p:cNvPr id="4" name="Content Placeholder 3"/>
          <p:cNvSpPr>
            <a:spLocks noGrp="1"/>
          </p:cNvSpPr>
          <p:nvPr>
            <p:ph sz="half" idx="2"/>
          </p:nvPr>
        </p:nvSpPr>
        <p:spPr>
          <a:xfrm>
            <a:off x="472381" y="3618442"/>
            <a:ext cx="2901255" cy="5322183"/>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Formatvorlagen des Textmasters bearbeiten</a:t>
            </a:r>
          </a:p>
        </p:txBody>
      </p:sp>
      <p:sp>
        <p:nvSpPr>
          <p:cNvPr id="6" name="Content Placeholder 5"/>
          <p:cNvSpPr>
            <a:spLocks noGrp="1"/>
          </p:cNvSpPr>
          <p:nvPr>
            <p:ph sz="quarter" idx="4"/>
          </p:nvPr>
        </p:nvSpPr>
        <p:spPr>
          <a:xfrm>
            <a:off x="3471863" y="3618442"/>
            <a:ext cx="2915543" cy="5322183"/>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0738116A-848B-B347-BDA5-92A251AF3EFF}" type="datetime1">
              <a:t>11/24/2024</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444466EE-7DED-45A1-9FDC-2594FB73B862}" type="slidenum">
              <a:rPr lang="de-DE" smtClean="0"/>
              <a:pPr/>
              <a:t>‹Nr.›</a:t>
            </a:fld>
            <a:endParaRPr lang="de-DE"/>
          </a:p>
        </p:txBody>
      </p:sp>
    </p:spTree>
    <p:extLst>
      <p:ext uri="{BB962C8B-B14F-4D97-AF65-F5344CB8AC3E}">
        <p14:creationId xmlns:p14="http://schemas.microsoft.com/office/powerpoint/2010/main" val="3219110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075B5A0E-C8EC-A74C-8796-4BCD62E6779F}" type="datetime1">
              <a:t>11/24/2024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444466EE-7DED-45A1-9FDC-2594FB73B862}" type="slidenum">
              <a:rPr lang="de-DE" smtClean="0"/>
              <a:pPr/>
              <a:t>‹Nr.›</a:t>
            </a:fld>
            <a:endParaRPr lang="de-DE"/>
          </a:p>
        </p:txBody>
      </p:sp>
    </p:spTree>
    <p:extLst>
      <p:ext uri="{BB962C8B-B14F-4D97-AF65-F5344CB8AC3E}">
        <p14:creationId xmlns:p14="http://schemas.microsoft.com/office/powerpoint/2010/main" val="3811268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055B65-4877-3648-93E4-2608B70E3C1A}" type="datetime1">
              <a:t>11/24/2024</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444466EE-7DED-45A1-9FDC-2594FB73B862}" type="slidenum">
              <a:rPr lang="de-DE" smtClean="0"/>
              <a:pPr/>
              <a:t>‹Nr.›</a:t>
            </a:fld>
            <a:endParaRPr lang="de-DE"/>
          </a:p>
        </p:txBody>
      </p:sp>
    </p:spTree>
    <p:extLst>
      <p:ext uri="{BB962C8B-B14F-4D97-AF65-F5344CB8AC3E}">
        <p14:creationId xmlns:p14="http://schemas.microsoft.com/office/powerpoint/2010/main" val="3945671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de-DE"/>
              <a:t>Titelmasterformat durch Klicken bearbeiten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EB9C3795-0EF3-6847-A74A-7EB46DEA3EF4}" type="datetime1">
              <a:t>11/24/2024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44466EE-7DED-45A1-9FDC-2594FB73B862}" type="slidenum">
              <a:rPr lang="de-DE" smtClean="0"/>
              <a:pPr/>
              <a:t>‹Nr.›</a:t>
            </a:fld>
            <a:endParaRPr lang="de-DE"/>
          </a:p>
        </p:txBody>
      </p:sp>
    </p:spTree>
    <p:extLst>
      <p:ext uri="{BB962C8B-B14F-4D97-AF65-F5344CB8AC3E}">
        <p14:creationId xmlns:p14="http://schemas.microsoft.com/office/powerpoint/2010/main" val="2058692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D503D384-B4D0-6742-99D0-425E70AE74FA}" type="datetime1">
              <a:t>11/24/2024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44466EE-7DED-45A1-9FDC-2594FB73B862}" type="slidenum">
              <a:rPr lang="de-DE" smtClean="0"/>
              <a:pPr/>
              <a:t>‹Nr.›</a:t>
            </a:fld>
            <a:endParaRPr lang="de-DE"/>
          </a:p>
        </p:txBody>
      </p:sp>
    </p:spTree>
    <p:extLst>
      <p:ext uri="{BB962C8B-B14F-4D97-AF65-F5344CB8AC3E}">
        <p14:creationId xmlns:p14="http://schemas.microsoft.com/office/powerpoint/2010/main" val="2502200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FCB2C1CD-362E-D54D-8349-8D4C6A1031DC}" type="datetime1">
              <a:t>11/24/2024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44466EE-7DED-45A1-9FDC-2594FB73B862}" type="slidenum">
              <a:rPr lang="de-DE" smtClean="0"/>
              <a:pPr/>
              <a:t>‹Nr.›</a:t>
            </a:fld>
            <a:endParaRPr lang="de-DE"/>
          </a:p>
        </p:txBody>
      </p:sp>
    </p:spTree>
    <p:extLst>
      <p:ext uri="{BB962C8B-B14F-4D97-AF65-F5344CB8AC3E}">
        <p14:creationId xmlns:p14="http://schemas.microsoft.com/office/powerpoint/2010/main" val="541526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A2C17B9B-D4DE-0941-8283-AF360B998567}" type="datetime1">
              <a:t>11/24/2024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44466EE-7DED-45A1-9FDC-2594FB73B862}" type="slidenum">
              <a:rPr lang="de-DE" smtClean="0"/>
              <a:pPr/>
              <a:t>‹Nr.›</a:t>
            </a:fld>
            <a:endParaRPr lang="de-DE"/>
          </a:p>
        </p:txBody>
      </p:sp>
    </p:spTree>
    <p:extLst>
      <p:ext uri="{BB962C8B-B14F-4D97-AF65-F5344CB8AC3E}">
        <p14:creationId xmlns:p14="http://schemas.microsoft.com/office/powerpoint/2010/main" val="775007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0E541CA-4A24-8344-93F8-0759209B3BF8}" type="datetime1">
              <a:t>11/24/2024</a:t>
            </a:fld>
            <a:endParaRPr lang="de-DE"/>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44466EE-7DED-45A1-9FDC-2594FB73B862}" type="slidenum">
              <a:rPr lang="de-DE" smtClean="0"/>
              <a:pPr/>
              <a:t>‹Nr.›</a:t>
            </a:fld>
            <a:endParaRPr lang="de-DE"/>
          </a:p>
        </p:txBody>
      </p:sp>
    </p:spTree>
    <p:extLst>
      <p:ext uri="{BB962C8B-B14F-4D97-AF65-F5344CB8AC3E}">
        <p14:creationId xmlns:p14="http://schemas.microsoft.com/office/powerpoint/2010/main" val="1224470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1.png"/><Relationship Id="rId18" Type="http://schemas.microsoft.com/office/2007/relationships/hdphoto" Target="../media/hdphoto6.wdp"/><Relationship Id="rId3" Type="http://schemas.openxmlformats.org/officeDocument/2006/relationships/image" Target="../media/image4.png"/><Relationship Id="rId7" Type="http://schemas.openxmlformats.org/officeDocument/2006/relationships/image" Target="../media/image8.png"/><Relationship Id="rId12" Type="http://schemas.microsoft.com/office/2007/relationships/hdphoto" Target="../media/hdphoto3.wdp"/><Relationship Id="rId17" Type="http://schemas.openxmlformats.org/officeDocument/2006/relationships/image" Target="../media/image13.png"/><Relationship Id="rId2" Type="http://schemas.openxmlformats.org/officeDocument/2006/relationships/image" Target="../media/image3.emf"/><Relationship Id="rId16" Type="http://schemas.microsoft.com/office/2007/relationships/hdphoto" Target="../media/hdphoto5.wdp"/><Relationship Id="rId1" Type="http://schemas.openxmlformats.org/officeDocument/2006/relationships/slideLayout" Target="../slideLayouts/slideLayout2.xml"/><Relationship Id="rId6" Type="http://schemas.openxmlformats.org/officeDocument/2006/relationships/image" Target="../media/image7.tiff"/><Relationship Id="rId11" Type="http://schemas.openxmlformats.org/officeDocument/2006/relationships/image" Target="../media/image10.png"/><Relationship Id="rId5" Type="http://schemas.openxmlformats.org/officeDocument/2006/relationships/image" Target="../media/image6.tiff"/><Relationship Id="rId15" Type="http://schemas.openxmlformats.org/officeDocument/2006/relationships/image" Target="../media/image12.png"/><Relationship Id="rId10" Type="http://schemas.microsoft.com/office/2007/relationships/hdphoto" Target="../media/hdphoto2.wdp"/><Relationship Id="rId4" Type="http://schemas.openxmlformats.org/officeDocument/2006/relationships/image" Target="../media/image5.png"/><Relationship Id="rId9" Type="http://schemas.openxmlformats.org/officeDocument/2006/relationships/image" Target="../media/image9.png"/><Relationship Id="rId14" Type="http://schemas.microsoft.com/office/2007/relationships/hdphoto" Target="../media/hdphoto4.wdp"/></Relationships>
</file>

<file path=ppt/slides/_rels/slide5.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emf"/><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tiff"/></Relationships>
</file>

<file path=ppt/slides/_rels/slide8.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21.tiff"/><Relationship Id="rId7" Type="http://schemas.openxmlformats.org/officeDocument/2006/relationships/image" Target="../media/image24.png"/><Relationship Id="rId2" Type="http://schemas.openxmlformats.org/officeDocument/2006/relationships/image" Target="../media/image20.tiff"/><Relationship Id="rId1" Type="http://schemas.openxmlformats.org/officeDocument/2006/relationships/slideLayout" Target="../slideLayouts/slideLayout2.xml"/><Relationship Id="rId6" Type="http://schemas.openxmlformats.org/officeDocument/2006/relationships/image" Target="../media/image23.tiff"/><Relationship Id="rId5" Type="http://schemas.microsoft.com/office/2007/relationships/hdphoto" Target="../media/hdphoto7.wdp"/><Relationship Id="rId4" Type="http://schemas.openxmlformats.org/officeDocument/2006/relationships/image" Target="../media/image22.png"/><Relationship Id="rId9" Type="http://schemas.openxmlformats.org/officeDocument/2006/relationships/image" Target="../media/image25.tiff"/></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13" Type="http://schemas.microsoft.com/office/2007/relationships/hdphoto" Target="../media/hdphoto14.wdp"/><Relationship Id="rId18" Type="http://schemas.openxmlformats.org/officeDocument/2006/relationships/image" Target="../media/image34.tiff"/><Relationship Id="rId3" Type="http://schemas.microsoft.com/office/2007/relationships/hdphoto" Target="../media/hdphoto9.wdp"/><Relationship Id="rId21" Type="http://schemas.openxmlformats.org/officeDocument/2006/relationships/image" Target="../media/image37.tiff"/><Relationship Id="rId7" Type="http://schemas.microsoft.com/office/2007/relationships/hdphoto" Target="../media/hdphoto11.wdp"/><Relationship Id="rId12" Type="http://schemas.openxmlformats.org/officeDocument/2006/relationships/image" Target="../media/image31.png"/><Relationship Id="rId17" Type="http://schemas.microsoft.com/office/2007/relationships/hdphoto" Target="../media/hdphoto16.wdp"/><Relationship Id="rId2" Type="http://schemas.openxmlformats.org/officeDocument/2006/relationships/image" Target="../media/image26.png"/><Relationship Id="rId16" Type="http://schemas.openxmlformats.org/officeDocument/2006/relationships/image" Target="../media/image33.png"/><Relationship Id="rId20" Type="http://schemas.openxmlformats.org/officeDocument/2006/relationships/image" Target="../media/image36.tiff"/><Relationship Id="rId1" Type="http://schemas.openxmlformats.org/officeDocument/2006/relationships/slideLayout" Target="../slideLayouts/slideLayout2.xml"/><Relationship Id="rId6" Type="http://schemas.openxmlformats.org/officeDocument/2006/relationships/image" Target="../media/image28.png"/><Relationship Id="rId11" Type="http://schemas.microsoft.com/office/2007/relationships/hdphoto" Target="../media/hdphoto13.wdp"/><Relationship Id="rId5" Type="http://schemas.microsoft.com/office/2007/relationships/hdphoto" Target="../media/hdphoto10.wdp"/><Relationship Id="rId15" Type="http://schemas.microsoft.com/office/2007/relationships/hdphoto" Target="../media/hdphoto15.wdp"/><Relationship Id="rId10" Type="http://schemas.openxmlformats.org/officeDocument/2006/relationships/image" Target="../media/image30.png"/><Relationship Id="rId19" Type="http://schemas.openxmlformats.org/officeDocument/2006/relationships/image" Target="../media/image35.tiff"/><Relationship Id="rId4" Type="http://schemas.openxmlformats.org/officeDocument/2006/relationships/image" Target="../media/image27.png"/><Relationship Id="rId9" Type="http://schemas.microsoft.com/office/2007/relationships/hdphoto" Target="../media/hdphoto12.wdp"/><Relationship Id="rId1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13" Type="http://schemas.microsoft.com/office/2007/relationships/hdphoto" Target="../media/hdphoto22.wdp"/><Relationship Id="rId18" Type="http://schemas.openxmlformats.org/officeDocument/2006/relationships/image" Target="../media/image46.png"/><Relationship Id="rId26" Type="http://schemas.openxmlformats.org/officeDocument/2006/relationships/image" Target="../media/image50.png"/><Relationship Id="rId3" Type="http://schemas.microsoft.com/office/2007/relationships/hdphoto" Target="../media/hdphoto17.wdp"/><Relationship Id="rId21" Type="http://schemas.microsoft.com/office/2007/relationships/hdphoto" Target="../media/hdphoto26.wdp"/><Relationship Id="rId7" Type="http://schemas.microsoft.com/office/2007/relationships/hdphoto" Target="../media/hdphoto19.wdp"/><Relationship Id="rId12" Type="http://schemas.openxmlformats.org/officeDocument/2006/relationships/image" Target="../media/image43.png"/><Relationship Id="rId17" Type="http://schemas.microsoft.com/office/2007/relationships/hdphoto" Target="../media/hdphoto24.wdp"/><Relationship Id="rId25" Type="http://schemas.microsoft.com/office/2007/relationships/hdphoto" Target="../media/hdphoto28.wdp"/><Relationship Id="rId2" Type="http://schemas.openxmlformats.org/officeDocument/2006/relationships/image" Target="../media/image38.png"/><Relationship Id="rId16" Type="http://schemas.openxmlformats.org/officeDocument/2006/relationships/image" Target="../media/image45.png"/><Relationship Id="rId20" Type="http://schemas.openxmlformats.org/officeDocument/2006/relationships/image" Target="../media/image47.png"/><Relationship Id="rId29" Type="http://schemas.microsoft.com/office/2007/relationships/hdphoto" Target="../media/hdphoto30.wdp"/><Relationship Id="rId1" Type="http://schemas.openxmlformats.org/officeDocument/2006/relationships/slideLayout" Target="../slideLayouts/slideLayout2.xml"/><Relationship Id="rId6" Type="http://schemas.openxmlformats.org/officeDocument/2006/relationships/image" Target="../media/image40.png"/><Relationship Id="rId11" Type="http://schemas.microsoft.com/office/2007/relationships/hdphoto" Target="../media/hdphoto21.wdp"/><Relationship Id="rId24" Type="http://schemas.openxmlformats.org/officeDocument/2006/relationships/image" Target="../media/image49.png"/><Relationship Id="rId32" Type="http://schemas.openxmlformats.org/officeDocument/2006/relationships/image" Target="../media/image53.tiff"/><Relationship Id="rId5" Type="http://schemas.microsoft.com/office/2007/relationships/hdphoto" Target="../media/hdphoto18.wdp"/><Relationship Id="rId15" Type="http://schemas.microsoft.com/office/2007/relationships/hdphoto" Target="../media/hdphoto23.wdp"/><Relationship Id="rId23" Type="http://schemas.microsoft.com/office/2007/relationships/hdphoto" Target="../media/hdphoto27.wdp"/><Relationship Id="rId28" Type="http://schemas.openxmlformats.org/officeDocument/2006/relationships/image" Target="../media/image51.png"/><Relationship Id="rId10" Type="http://schemas.openxmlformats.org/officeDocument/2006/relationships/image" Target="../media/image42.png"/><Relationship Id="rId19" Type="http://schemas.microsoft.com/office/2007/relationships/hdphoto" Target="../media/hdphoto25.wdp"/><Relationship Id="rId31" Type="http://schemas.microsoft.com/office/2007/relationships/hdphoto" Target="../media/hdphoto31.wdp"/><Relationship Id="rId4" Type="http://schemas.openxmlformats.org/officeDocument/2006/relationships/image" Target="../media/image39.png"/><Relationship Id="rId9" Type="http://schemas.microsoft.com/office/2007/relationships/hdphoto" Target="../media/hdphoto20.wdp"/><Relationship Id="rId14" Type="http://schemas.openxmlformats.org/officeDocument/2006/relationships/image" Target="../media/image44.png"/><Relationship Id="rId22" Type="http://schemas.openxmlformats.org/officeDocument/2006/relationships/image" Target="../media/image48.png"/><Relationship Id="rId27" Type="http://schemas.microsoft.com/office/2007/relationships/hdphoto" Target="../media/hdphoto29.wdp"/><Relationship Id="rId30" Type="http://schemas.openxmlformats.org/officeDocument/2006/relationships/image" Target="../media/image52.png"/></Relationships>
</file>

<file path=ppt/slides/_rels/slide11.xml.rels><?xml version="1.0" encoding="UTF-8" standalone="yes"?>
<Relationships xmlns="http://schemas.openxmlformats.org/package/2006/relationships"><Relationship Id="rId8" Type="http://schemas.microsoft.com/office/2007/relationships/hdphoto" Target="../media/hdphoto33.wdp"/><Relationship Id="rId3" Type="http://schemas.openxmlformats.org/officeDocument/2006/relationships/image" Target="../media/image55.jpeg"/><Relationship Id="rId7" Type="http://schemas.openxmlformats.org/officeDocument/2006/relationships/image" Target="../media/image58.png"/><Relationship Id="rId2" Type="http://schemas.openxmlformats.org/officeDocument/2006/relationships/image" Target="../media/image54.jpeg"/><Relationship Id="rId1" Type="http://schemas.openxmlformats.org/officeDocument/2006/relationships/slideLayout" Target="../slideLayouts/slideLayout2.xml"/><Relationship Id="rId6" Type="http://schemas.microsoft.com/office/2007/relationships/hdphoto" Target="../media/hdphoto32.wdp"/><Relationship Id="rId5" Type="http://schemas.openxmlformats.org/officeDocument/2006/relationships/image" Target="../media/image57.png"/><Relationship Id="rId10" Type="http://schemas.microsoft.com/office/2007/relationships/hdphoto" Target="../media/hdphoto34.wdp"/><Relationship Id="rId4" Type="http://schemas.openxmlformats.org/officeDocument/2006/relationships/image" Target="../media/image56.jpeg"/><Relationship Id="rId9" Type="http://schemas.openxmlformats.org/officeDocument/2006/relationships/image" Target="../media/image59.png"/></Relationships>
</file>

<file path=ppt/slides/_rels/slide12.xml.rels><?xml version="1.0" encoding="UTF-8" standalone="yes"?>
<Relationships xmlns="http://schemas.openxmlformats.org/package/2006/relationships"><Relationship Id="rId8" Type="http://schemas.openxmlformats.org/officeDocument/2006/relationships/image" Target="../media/image66.jpeg"/><Relationship Id="rId13" Type="http://schemas.openxmlformats.org/officeDocument/2006/relationships/image" Target="../media/image71.tiff"/><Relationship Id="rId3" Type="http://schemas.openxmlformats.org/officeDocument/2006/relationships/image" Target="../media/image61.tiff"/><Relationship Id="rId7" Type="http://schemas.openxmlformats.org/officeDocument/2006/relationships/image" Target="../media/image65.tiff"/><Relationship Id="rId12" Type="http://schemas.openxmlformats.org/officeDocument/2006/relationships/image" Target="../media/image70.jpeg"/><Relationship Id="rId2" Type="http://schemas.openxmlformats.org/officeDocument/2006/relationships/image" Target="../media/image60.tiff"/><Relationship Id="rId16"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64.jpeg"/><Relationship Id="rId11" Type="http://schemas.openxmlformats.org/officeDocument/2006/relationships/image" Target="../media/image69.tiff"/><Relationship Id="rId5" Type="http://schemas.openxmlformats.org/officeDocument/2006/relationships/image" Target="../media/image63.tiff"/><Relationship Id="rId15" Type="http://schemas.openxmlformats.org/officeDocument/2006/relationships/image" Target="../media/image73.jpeg"/><Relationship Id="rId10" Type="http://schemas.openxmlformats.org/officeDocument/2006/relationships/image" Target="../media/image68.jpeg"/><Relationship Id="rId4" Type="http://schemas.openxmlformats.org/officeDocument/2006/relationships/image" Target="../media/image62.jpeg"/><Relationship Id="rId9" Type="http://schemas.openxmlformats.org/officeDocument/2006/relationships/image" Target="../media/image67.jpeg"/><Relationship Id="rId14" Type="http://schemas.openxmlformats.org/officeDocument/2006/relationships/image" Target="../media/image72.jpeg"/></Relationships>
</file>

<file path=ppt/slides/_rels/slide1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1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 Id="rId5" Type="http://schemas.openxmlformats.org/officeDocument/2006/relationships/image" Target="../media/image81.emf"/><Relationship Id="rId4" Type="http://schemas.openxmlformats.org/officeDocument/2006/relationships/image" Target="../media/image80.jpeg"/></Relationships>
</file>

<file path=ppt/slides/_rels/slide15.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2.emf"/><Relationship Id="rId7" Type="http://schemas.microsoft.com/office/2007/relationships/hdphoto" Target="../media/hdphoto36.wdp"/><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84.png"/><Relationship Id="rId5" Type="http://schemas.microsoft.com/office/2007/relationships/hdphoto" Target="../media/hdphoto35.wdp"/><Relationship Id="rId4" Type="http://schemas.openxmlformats.org/officeDocument/2006/relationships/image" Target="../media/image83.png"/></Relationships>
</file>

<file path=ppt/slides/_rels/slide1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 Id="rId5" Type="http://schemas.microsoft.com/office/2007/relationships/hdphoto" Target="../media/hdphoto37.wdp"/><Relationship Id="rId4" Type="http://schemas.openxmlformats.org/officeDocument/2006/relationships/image" Target="../media/image88.png"/></Relationships>
</file>

<file path=ppt/slides/_rels/slide17.xml.rels><?xml version="1.0" encoding="UTF-8" standalone="yes"?>
<Relationships xmlns="http://schemas.openxmlformats.org/package/2006/relationships"><Relationship Id="rId3" Type="http://schemas.openxmlformats.org/officeDocument/2006/relationships/image" Target="../media/image90.tiff"/><Relationship Id="rId2" Type="http://schemas.openxmlformats.org/officeDocument/2006/relationships/image" Target="../media/image89.jpeg"/><Relationship Id="rId1" Type="http://schemas.openxmlformats.org/officeDocument/2006/relationships/slideLayout" Target="../slideLayouts/slideLayout2.xml"/><Relationship Id="rId6" Type="http://schemas.openxmlformats.org/officeDocument/2006/relationships/image" Target="../media/image93.tiff"/><Relationship Id="rId5" Type="http://schemas.openxmlformats.org/officeDocument/2006/relationships/image" Target="../media/image92.tiff"/><Relationship Id="rId4" Type="http://schemas.openxmlformats.org/officeDocument/2006/relationships/image" Target="../media/image91.png"/></Relationships>
</file>

<file path=ppt/slides/_rels/slide18.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8.tiff"/><Relationship Id="rId5" Type="http://schemas.openxmlformats.org/officeDocument/2006/relationships/image" Target="../media/image97.tiff"/><Relationship Id="rId4" Type="http://schemas.openxmlformats.org/officeDocument/2006/relationships/image" Target="../media/image96.tiff"/></Relationships>
</file>

<file path=ppt/slides/_rels/slide19.xml.rels><?xml version="1.0" encoding="UTF-8" standalone="yes"?>
<Relationships xmlns="http://schemas.openxmlformats.org/package/2006/relationships"><Relationship Id="rId3" Type="http://schemas.openxmlformats.org/officeDocument/2006/relationships/image" Target="../media/image100.tiff"/><Relationship Id="rId2" Type="http://schemas.openxmlformats.org/officeDocument/2006/relationships/image" Target="../media/image99.emf"/><Relationship Id="rId1" Type="http://schemas.openxmlformats.org/officeDocument/2006/relationships/slideLayout" Target="../slideLayouts/slideLayout2.xml"/><Relationship Id="rId4" Type="http://schemas.openxmlformats.org/officeDocument/2006/relationships/image" Target="../media/image101.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7BE617BB-A33D-3EA4-EF47-72B4D98CD0B2}"/>
              </a:ext>
            </a:extLst>
          </p:cNvPr>
          <p:cNvSpPr txBox="1"/>
          <p:nvPr/>
        </p:nvSpPr>
        <p:spPr>
          <a:xfrm>
            <a:off x="509666" y="761258"/>
            <a:ext cx="5771213" cy="2052100"/>
          </a:xfrm>
          <a:prstGeom prst="rect">
            <a:avLst/>
          </a:prstGeom>
          <a:noFill/>
        </p:spPr>
        <p:txBody>
          <a:bodyPr wrap="square" rtlCol="0">
            <a:spAutoFit/>
          </a:bodyPr>
          <a:lstStyle/>
          <a:p>
            <a:pPr algn="just">
              <a:lnSpc>
                <a:spcPct val="107000"/>
              </a:lnSpc>
              <a:spcAft>
                <a:spcPts val="800"/>
              </a:spcAft>
            </a:pPr>
            <a:r>
              <a:rPr lang="en-US" sz="1200" b="1">
                <a:effectLst/>
                <a:latin typeface="Arial" panose="020B0604020202020204" pitchFamily="34" charset="0"/>
                <a:ea typeface="Calibri" panose="020F0502020204030204" pitchFamily="34" charset="0"/>
                <a:cs typeface="Arial" panose="020B0604020202020204" pitchFamily="34" charset="0"/>
              </a:rPr>
              <a:t>Golgi pH elevation due to loss of V-ATPase subunit V0a2 function correlates with tissue-specific glycosylation changes and globozoospermia</a:t>
            </a:r>
            <a:endParaRPr lang="de-DE" sz="1200">
              <a:effectLst/>
              <a:latin typeface="Arial" panose="020B0604020202020204" pitchFamily="34" charset="0"/>
              <a:ea typeface="Calibri" panose="020F0502020204030204" pitchFamily="34" charset="0"/>
              <a:cs typeface="Arial" panose="020B0604020202020204" pitchFamily="34" charset="0"/>
            </a:endParaRPr>
          </a:p>
          <a:p>
            <a:pPr algn="just"/>
            <a:r>
              <a:rPr lang="en-US" sz="1100">
                <a:effectLst/>
                <a:latin typeface="Arial" panose="020B0604020202020204" pitchFamily="34" charset="0"/>
                <a:ea typeface="Times New Roman" panose="02020603050405020304" pitchFamily="18" charset="0"/>
                <a:cs typeface="Arial" panose="020B0604020202020204" pitchFamily="34" charset="0"/>
              </a:rPr>
              <a:t>Johannes Kopp, Denise Jahn, Guido Vogt, Anthi Psoma, Edoardo Ratto, Willy Morelle, Nina Stelzer, Ingrid Hausser, Anne Hoffmann, Miguel Rodriguez de los Santos, Leonard A. Koch, Björn Fischer-Zirnsak, Christian Thiel, Wilhelm Palm, David Meierhofer, Geert van den Bogaart, François Foulquier, Andreas Meinhardt, and Uwe Kornak</a:t>
            </a:r>
            <a:r>
              <a:rPr lang="de-DE" sz="1100">
                <a:effectLst/>
                <a:latin typeface="Arial" panose="020B0604020202020204" pitchFamily="34" charset="0"/>
                <a:cs typeface="Arial" panose="020B0604020202020204" pitchFamily="34" charset="0"/>
              </a:rPr>
              <a:t> </a:t>
            </a:r>
          </a:p>
          <a:p>
            <a:endParaRPr lang="de-DE" sz="1050" b="1">
              <a:latin typeface="Arial" panose="020B0604020202020204" pitchFamily="34" charset="0"/>
              <a:cs typeface="Arial" panose="020B0604020202020204" pitchFamily="34" charset="0"/>
            </a:endParaRPr>
          </a:p>
          <a:p>
            <a:endParaRPr lang="de-DE" sz="1050" b="1" dirty="0">
              <a:latin typeface="Arial" panose="020B0604020202020204" pitchFamily="34" charset="0"/>
              <a:cs typeface="Arial" panose="020B0604020202020204" pitchFamily="34" charset="0"/>
            </a:endParaRPr>
          </a:p>
          <a:p>
            <a:pPr algn="ctr"/>
            <a:r>
              <a:rPr lang="de-DE" sz="1600" b="1" dirty="0" err="1">
                <a:latin typeface="Arial" panose="020B0604020202020204" pitchFamily="34" charset="0"/>
                <a:cs typeface="Arial" panose="020B0604020202020204" pitchFamily="34" charset="0"/>
              </a:rPr>
              <a:t>Supplementary</a:t>
            </a:r>
            <a:r>
              <a:rPr lang="de-DE" sz="1600" b="1" dirty="0">
                <a:latin typeface="Arial" panose="020B0604020202020204" pitchFamily="34" charset="0"/>
                <a:cs typeface="Arial" panose="020B0604020202020204" pitchFamily="34" charset="0"/>
              </a:rPr>
              <a:t> </a:t>
            </a:r>
            <a:r>
              <a:rPr lang="de-DE" sz="1600" b="1" dirty="0" err="1">
                <a:latin typeface="Arial" panose="020B0604020202020204" pitchFamily="34" charset="0"/>
                <a:cs typeface="Arial" panose="020B0604020202020204" pitchFamily="34" charset="0"/>
              </a:rPr>
              <a:t>Figures</a:t>
            </a:r>
            <a:endParaRPr lang="de-DE" sz="1600" b="1" dirty="0">
              <a:latin typeface="Arial" panose="020B0604020202020204" pitchFamily="34" charset="0"/>
              <a:cs typeface="Arial" panose="020B0604020202020204" pitchFamily="34" charset="0"/>
            </a:endParaRPr>
          </a:p>
          <a:p>
            <a:pPr algn="ctr"/>
            <a:endParaRPr lang="de-DE" sz="1400" b="1" dirty="0">
              <a:latin typeface="Arial" panose="020B0604020202020204" pitchFamily="34" charset="0"/>
              <a:cs typeface="Arial" panose="020B0604020202020204" pitchFamily="34" charset="0"/>
            </a:endParaRPr>
          </a:p>
        </p:txBody>
      </p:sp>
      <p:sp>
        <p:nvSpPr>
          <p:cNvPr id="6" name="Foliennummernplatzhalter 5">
            <a:extLst>
              <a:ext uri="{FF2B5EF4-FFF2-40B4-BE49-F238E27FC236}">
                <a16:creationId xmlns:a16="http://schemas.microsoft.com/office/drawing/2014/main" id="{7531EEA3-E544-C0FF-6A88-C53861DA9747}"/>
              </a:ext>
            </a:extLst>
          </p:cNvPr>
          <p:cNvSpPr>
            <a:spLocks noGrp="1"/>
          </p:cNvSpPr>
          <p:nvPr>
            <p:ph type="sldNum" sz="quarter" idx="12"/>
          </p:nvPr>
        </p:nvSpPr>
        <p:spPr/>
        <p:txBody>
          <a:bodyPr/>
          <a:lstStyle/>
          <a:p>
            <a:fld id="{444466EE-7DED-45A1-9FDC-2594FB73B862}" type="slidenum">
              <a:rPr lang="de-DE" smtClean="0">
                <a:latin typeface="Arial" panose="020B0604020202020204" pitchFamily="34" charset="0"/>
                <a:cs typeface="Arial" panose="020B0604020202020204" pitchFamily="34" charset="0"/>
              </a:rPr>
              <a:pPr/>
              <a:t>1</a:t>
            </a:fld>
            <a:endParaRPr 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8072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Gerader Verbinder 7">
            <a:extLst>
              <a:ext uri="{FF2B5EF4-FFF2-40B4-BE49-F238E27FC236}">
                <a16:creationId xmlns:a16="http://schemas.microsoft.com/office/drawing/2014/main" id="{EFD0FBDE-DF02-0545-BABF-9E42437442B4}"/>
              </a:ext>
            </a:extLst>
          </p:cNvPr>
          <p:cNvCxnSpPr/>
          <p:nvPr/>
        </p:nvCxnSpPr>
        <p:spPr>
          <a:xfrm flipV="1">
            <a:off x="1769631" y="2199983"/>
            <a:ext cx="3291840" cy="6097"/>
          </a:xfrm>
          <a:prstGeom prst="line">
            <a:avLst/>
          </a:prstGeom>
          <a:ln w="19050"/>
        </p:spPr>
        <p:style>
          <a:lnRef idx="1">
            <a:schemeClr val="dk1"/>
          </a:lnRef>
          <a:fillRef idx="0">
            <a:schemeClr val="dk1"/>
          </a:fillRef>
          <a:effectRef idx="0">
            <a:schemeClr val="dk1"/>
          </a:effectRef>
          <a:fontRef idx="minor">
            <a:schemeClr val="tx1"/>
          </a:fontRef>
        </p:style>
      </p:cxnSp>
      <p:sp>
        <p:nvSpPr>
          <p:cNvPr id="6" name="Rechteck 5">
            <a:extLst>
              <a:ext uri="{FF2B5EF4-FFF2-40B4-BE49-F238E27FC236}">
                <a16:creationId xmlns:a16="http://schemas.microsoft.com/office/drawing/2014/main" id="{8E4D3996-9925-E745-BE94-35917D1046CB}"/>
              </a:ext>
            </a:extLst>
          </p:cNvPr>
          <p:cNvSpPr/>
          <p:nvPr/>
        </p:nvSpPr>
        <p:spPr>
          <a:xfrm>
            <a:off x="2635009" y="2123656"/>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Gleichschenkliges Dreieck 15">
            <a:extLst>
              <a:ext uri="{FF2B5EF4-FFF2-40B4-BE49-F238E27FC236}">
                <a16:creationId xmlns:a16="http://schemas.microsoft.com/office/drawing/2014/main" id="{6870EB58-898B-FE44-BBF2-40D81D7D3046}"/>
              </a:ext>
            </a:extLst>
          </p:cNvPr>
          <p:cNvSpPr/>
          <p:nvPr/>
        </p:nvSpPr>
        <p:spPr>
          <a:xfrm rot="5400000">
            <a:off x="2762009" y="2142706"/>
            <a:ext cx="177800" cy="12700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extLst>
              <a:ext uri="{FF2B5EF4-FFF2-40B4-BE49-F238E27FC236}">
                <a16:creationId xmlns:a16="http://schemas.microsoft.com/office/drawing/2014/main" id="{F3E45B45-062B-D346-B50B-04C9122DE770}"/>
              </a:ext>
            </a:extLst>
          </p:cNvPr>
          <p:cNvSpPr/>
          <p:nvPr/>
        </p:nvSpPr>
        <p:spPr>
          <a:xfrm>
            <a:off x="2981084" y="2123656"/>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834C7D2C-03DA-7347-AB2C-52A3F82AF705}"/>
              </a:ext>
            </a:extLst>
          </p:cNvPr>
          <p:cNvSpPr/>
          <p:nvPr/>
        </p:nvSpPr>
        <p:spPr>
          <a:xfrm>
            <a:off x="3106496" y="2123656"/>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1E21EAA7-A9B1-6742-8F73-7BCAC1889002}"/>
              </a:ext>
            </a:extLst>
          </p:cNvPr>
          <p:cNvSpPr/>
          <p:nvPr/>
        </p:nvSpPr>
        <p:spPr>
          <a:xfrm>
            <a:off x="3231908" y="2123656"/>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2997AABC-E1F8-9245-95A5-C7305648267E}"/>
              </a:ext>
            </a:extLst>
          </p:cNvPr>
          <p:cNvSpPr/>
          <p:nvPr/>
        </p:nvSpPr>
        <p:spPr>
          <a:xfrm>
            <a:off x="3564648" y="2097641"/>
            <a:ext cx="374650" cy="210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Gleichschenkliges Dreieck 20">
            <a:extLst>
              <a:ext uri="{FF2B5EF4-FFF2-40B4-BE49-F238E27FC236}">
                <a16:creationId xmlns:a16="http://schemas.microsoft.com/office/drawing/2014/main" id="{C1FA0113-8C11-AE4D-BF2E-4F71724484E7}"/>
              </a:ext>
            </a:extLst>
          </p:cNvPr>
          <p:cNvSpPr/>
          <p:nvPr/>
        </p:nvSpPr>
        <p:spPr>
          <a:xfrm rot="5400000">
            <a:off x="4164408" y="2139530"/>
            <a:ext cx="177800" cy="12700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Gleichschenkliges Dreieck 21">
            <a:extLst>
              <a:ext uri="{FF2B5EF4-FFF2-40B4-BE49-F238E27FC236}">
                <a16:creationId xmlns:a16="http://schemas.microsoft.com/office/drawing/2014/main" id="{1A46C1AB-DD0B-1C44-B1F9-081CEBB97343}"/>
              </a:ext>
            </a:extLst>
          </p:cNvPr>
          <p:cNvSpPr/>
          <p:nvPr/>
        </p:nvSpPr>
        <p:spPr>
          <a:xfrm rot="5400000">
            <a:off x="3356687" y="2142706"/>
            <a:ext cx="177800" cy="127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Gleichschenkliges Dreieck 22">
            <a:extLst>
              <a:ext uri="{FF2B5EF4-FFF2-40B4-BE49-F238E27FC236}">
                <a16:creationId xmlns:a16="http://schemas.microsoft.com/office/drawing/2014/main" id="{85EBF440-249A-454C-8390-025EE0008342}"/>
              </a:ext>
            </a:extLst>
          </p:cNvPr>
          <p:cNvSpPr/>
          <p:nvPr/>
        </p:nvSpPr>
        <p:spPr>
          <a:xfrm rot="5400000">
            <a:off x="3989147" y="2139530"/>
            <a:ext cx="177800" cy="127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a:extLst>
              <a:ext uri="{FF2B5EF4-FFF2-40B4-BE49-F238E27FC236}">
                <a16:creationId xmlns:a16="http://schemas.microsoft.com/office/drawing/2014/main" id="{C8A30838-4BA5-BF4E-BD20-4BDF45DF4C2B}"/>
              </a:ext>
            </a:extLst>
          </p:cNvPr>
          <p:cNvSpPr/>
          <p:nvPr/>
        </p:nvSpPr>
        <p:spPr>
          <a:xfrm>
            <a:off x="4374633" y="2123656"/>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a:extLst>
              <a:ext uri="{FF2B5EF4-FFF2-40B4-BE49-F238E27FC236}">
                <a16:creationId xmlns:a16="http://schemas.microsoft.com/office/drawing/2014/main" id="{46DEBE2A-7CBB-1D48-BB22-4C9A8DF2E96A}"/>
              </a:ext>
            </a:extLst>
          </p:cNvPr>
          <p:cNvSpPr txBox="1"/>
          <p:nvPr/>
        </p:nvSpPr>
        <p:spPr>
          <a:xfrm>
            <a:off x="2516697" y="1915449"/>
            <a:ext cx="389400" cy="215444"/>
          </a:xfrm>
          <a:prstGeom prst="rect">
            <a:avLst/>
          </a:prstGeom>
          <a:noFill/>
        </p:spPr>
        <p:txBody>
          <a:bodyPr wrap="square" rtlCol="0">
            <a:spAutoFit/>
          </a:bodyPr>
          <a:lstStyle/>
          <a:p>
            <a:r>
              <a:rPr lang="de-DE" sz="800" b="1" dirty="0"/>
              <a:t>14</a:t>
            </a:r>
          </a:p>
        </p:txBody>
      </p:sp>
      <p:sp>
        <p:nvSpPr>
          <p:cNvPr id="17" name="Textfeld 16">
            <a:extLst>
              <a:ext uri="{FF2B5EF4-FFF2-40B4-BE49-F238E27FC236}">
                <a16:creationId xmlns:a16="http://schemas.microsoft.com/office/drawing/2014/main" id="{EAEC6F21-0D9D-C745-81A4-AC3CCDF0D7DC}"/>
              </a:ext>
            </a:extLst>
          </p:cNvPr>
          <p:cNvSpPr txBox="1"/>
          <p:nvPr/>
        </p:nvSpPr>
        <p:spPr>
          <a:xfrm>
            <a:off x="4251527" y="1918916"/>
            <a:ext cx="389400" cy="215444"/>
          </a:xfrm>
          <a:prstGeom prst="rect">
            <a:avLst/>
          </a:prstGeom>
          <a:noFill/>
        </p:spPr>
        <p:txBody>
          <a:bodyPr wrap="square" rtlCol="0">
            <a:spAutoFit/>
          </a:bodyPr>
          <a:lstStyle/>
          <a:p>
            <a:r>
              <a:rPr lang="de-DE" sz="800" b="1" dirty="0"/>
              <a:t>18</a:t>
            </a:r>
          </a:p>
        </p:txBody>
      </p:sp>
      <p:sp>
        <p:nvSpPr>
          <p:cNvPr id="18" name="Textfeld 17">
            <a:extLst>
              <a:ext uri="{FF2B5EF4-FFF2-40B4-BE49-F238E27FC236}">
                <a16:creationId xmlns:a16="http://schemas.microsoft.com/office/drawing/2014/main" id="{1AD1743D-4BFF-E948-9467-6C0AA290D226}"/>
              </a:ext>
            </a:extLst>
          </p:cNvPr>
          <p:cNvSpPr txBox="1"/>
          <p:nvPr/>
        </p:nvSpPr>
        <p:spPr>
          <a:xfrm>
            <a:off x="3554246" y="2095308"/>
            <a:ext cx="436841" cy="215444"/>
          </a:xfrm>
          <a:prstGeom prst="rect">
            <a:avLst/>
          </a:prstGeom>
          <a:solidFill>
            <a:srgbClr val="92D050"/>
          </a:solidFill>
        </p:spPr>
        <p:txBody>
          <a:bodyPr wrap="square" rtlCol="0">
            <a:spAutoFit/>
          </a:bodyPr>
          <a:lstStyle/>
          <a:p>
            <a:r>
              <a:rPr lang="de-DE" sz="800" b="1" dirty="0" err="1"/>
              <a:t>NeoR</a:t>
            </a:r>
            <a:endParaRPr lang="de-DE" sz="800" b="1" dirty="0"/>
          </a:p>
        </p:txBody>
      </p:sp>
      <p:sp>
        <p:nvSpPr>
          <p:cNvPr id="19" name="Textfeld 18">
            <a:extLst>
              <a:ext uri="{FF2B5EF4-FFF2-40B4-BE49-F238E27FC236}">
                <a16:creationId xmlns:a16="http://schemas.microsoft.com/office/drawing/2014/main" id="{EC1F6DD8-B7AC-D848-AB5A-44BD9DF267AA}"/>
              </a:ext>
            </a:extLst>
          </p:cNvPr>
          <p:cNvSpPr txBox="1"/>
          <p:nvPr/>
        </p:nvSpPr>
        <p:spPr>
          <a:xfrm>
            <a:off x="3270918" y="2305571"/>
            <a:ext cx="436841" cy="215444"/>
          </a:xfrm>
          <a:prstGeom prst="rect">
            <a:avLst/>
          </a:prstGeom>
          <a:noFill/>
        </p:spPr>
        <p:txBody>
          <a:bodyPr wrap="square" rtlCol="0">
            <a:spAutoFit/>
          </a:bodyPr>
          <a:lstStyle/>
          <a:p>
            <a:r>
              <a:rPr lang="de-DE" sz="800" b="1" dirty="0"/>
              <a:t>FRT</a:t>
            </a:r>
          </a:p>
        </p:txBody>
      </p:sp>
      <p:sp>
        <p:nvSpPr>
          <p:cNvPr id="20" name="Textfeld 19">
            <a:extLst>
              <a:ext uri="{FF2B5EF4-FFF2-40B4-BE49-F238E27FC236}">
                <a16:creationId xmlns:a16="http://schemas.microsoft.com/office/drawing/2014/main" id="{653BB4B6-3033-CD42-8DAF-BBC3996045C5}"/>
              </a:ext>
            </a:extLst>
          </p:cNvPr>
          <p:cNvSpPr txBox="1"/>
          <p:nvPr/>
        </p:nvSpPr>
        <p:spPr>
          <a:xfrm>
            <a:off x="3879967" y="2308420"/>
            <a:ext cx="436841" cy="215444"/>
          </a:xfrm>
          <a:prstGeom prst="rect">
            <a:avLst/>
          </a:prstGeom>
          <a:noFill/>
        </p:spPr>
        <p:txBody>
          <a:bodyPr wrap="square" rtlCol="0">
            <a:spAutoFit/>
          </a:bodyPr>
          <a:lstStyle/>
          <a:p>
            <a:r>
              <a:rPr lang="de-DE" sz="800" b="1" dirty="0"/>
              <a:t>FRT</a:t>
            </a:r>
          </a:p>
        </p:txBody>
      </p:sp>
      <p:sp>
        <p:nvSpPr>
          <p:cNvPr id="21" name="Textfeld 20">
            <a:extLst>
              <a:ext uri="{FF2B5EF4-FFF2-40B4-BE49-F238E27FC236}">
                <a16:creationId xmlns:a16="http://schemas.microsoft.com/office/drawing/2014/main" id="{B5C6158C-1CD2-BD45-85BA-B79415B48C98}"/>
              </a:ext>
            </a:extLst>
          </p:cNvPr>
          <p:cNvSpPr txBox="1"/>
          <p:nvPr/>
        </p:nvSpPr>
        <p:spPr>
          <a:xfrm>
            <a:off x="4087728" y="2308927"/>
            <a:ext cx="436841" cy="215444"/>
          </a:xfrm>
          <a:prstGeom prst="rect">
            <a:avLst/>
          </a:prstGeom>
          <a:noFill/>
        </p:spPr>
        <p:txBody>
          <a:bodyPr wrap="square" rtlCol="0">
            <a:spAutoFit/>
          </a:bodyPr>
          <a:lstStyle/>
          <a:p>
            <a:r>
              <a:rPr lang="de-DE" sz="800" b="1" dirty="0" err="1"/>
              <a:t>loxP</a:t>
            </a:r>
            <a:endParaRPr lang="de-DE" sz="800" b="1" dirty="0"/>
          </a:p>
        </p:txBody>
      </p:sp>
      <p:sp>
        <p:nvSpPr>
          <p:cNvPr id="22" name="Textfeld 21">
            <a:extLst>
              <a:ext uri="{FF2B5EF4-FFF2-40B4-BE49-F238E27FC236}">
                <a16:creationId xmlns:a16="http://schemas.microsoft.com/office/drawing/2014/main" id="{6D6A2639-DED1-7640-AD70-3689B1791DD0}"/>
              </a:ext>
            </a:extLst>
          </p:cNvPr>
          <p:cNvSpPr txBox="1"/>
          <p:nvPr/>
        </p:nvSpPr>
        <p:spPr>
          <a:xfrm>
            <a:off x="2661870" y="2303671"/>
            <a:ext cx="436841" cy="215444"/>
          </a:xfrm>
          <a:prstGeom prst="rect">
            <a:avLst/>
          </a:prstGeom>
          <a:noFill/>
        </p:spPr>
        <p:txBody>
          <a:bodyPr wrap="square" rtlCol="0">
            <a:spAutoFit/>
          </a:bodyPr>
          <a:lstStyle/>
          <a:p>
            <a:r>
              <a:rPr lang="de-DE" sz="800" b="1" dirty="0" err="1"/>
              <a:t>loxP</a:t>
            </a:r>
            <a:endParaRPr lang="de-DE" sz="800" b="1" dirty="0"/>
          </a:p>
        </p:txBody>
      </p:sp>
      <p:sp>
        <p:nvSpPr>
          <p:cNvPr id="23" name="Textfeld 22">
            <a:extLst>
              <a:ext uri="{FF2B5EF4-FFF2-40B4-BE49-F238E27FC236}">
                <a16:creationId xmlns:a16="http://schemas.microsoft.com/office/drawing/2014/main" id="{6AD03949-A36A-B945-AB9A-8C07257BE8E3}"/>
              </a:ext>
            </a:extLst>
          </p:cNvPr>
          <p:cNvSpPr txBox="1"/>
          <p:nvPr/>
        </p:nvSpPr>
        <p:spPr>
          <a:xfrm>
            <a:off x="2865838" y="1916432"/>
            <a:ext cx="389400" cy="215444"/>
          </a:xfrm>
          <a:prstGeom prst="rect">
            <a:avLst/>
          </a:prstGeom>
          <a:noFill/>
        </p:spPr>
        <p:txBody>
          <a:bodyPr wrap="square" rtlCol="0">
            <a:spAutoFit/>
          </a:bodyPr>
          <a:lstStyle/>
          <a:p>
            <a:r>
              <a:rPr lang="de-DE" sz="800" b="1" dirty="0"/>
              <a:t>15</a:t>
            </a:r>
          </a:p>
        </p:txBody>
      </p:sp>
      <p:sp>
        <p:nvSpPr>
          <p:cNvPr id="24" name="Textfeld 23">
            <a:extLst>
              <a:ext uri="{FF2B5EF4-FFF2-40B4-BE49-F238E27FC236}">
                <a16:creationId xmlns:a16="http://schemas.microsoft.com/office/drawing/2014/main" id="{6D8E012A-6F45-E748-A972-034FA61616B9}"/>
              </a:ext>
            </a:extLst>
          </p:cNvPr>
          <p:cNvSpPr txBox="1"/>
          <p:nvPr/>
        </p:nvSpPr>
        <p:spPr>
          <a:xfrm>
            <a:off x="2999206" y="1913464"/>
            <a:ext cx="389400" cy="215444"/>
          </a:xfrm>
          <a:prstGeom prst="rect">
            <a:avLst/>
          </a:prstGeom>
          <a:noFill/>
        </p:spPr>
        <p:txBody>
          <a:bodyPr wrap="square" rtlCol="0">
            <a:spAutoFit/>
          </a:bodyPr>
          <a:lstStyle/>
          <a:p>
            <a:r>
              <a:rPr lang="de-DE" sz="800" b="1" dirty="0"/>
              <a:t>16</a:t>
            </a:r>
          </a:p>
        </p:txBody>
      </p:sp>
      <p:sp>
        <p:nvSpPr>
          <p:cNvPr id="25" name="Textfeld 24">
            <a:extLst>
              <a:ext uri="{FF2B5EF4-FFF2-40B4-BE49-F238E27FC236}">
                <a16:creationId xmlns:a16="http://schemas.microsoft.com/office/drawing/2014/main" id="{FE682D96-FF9C-2041-9355-6F4D3292A345}"/>
              </a:ext>
            </a:extLst>
          </p:cNvPr>
          <p:cNvSpPr txBox="1"/>
          <p:nvPr/>
        </p:nvSpPr>
        <p:spPr>
          <a:xfrm>
            <a:off x="3137348" y="1914073"/>
            <a:ext cx="389400" cy="215444"/>
          </a:xfrm>
          <a:prstGeom prst="rect">
            <a:avLst/>
          </a:prstGeom>
          <a:noFill/>
        </p:spPr>
        <p:txBody>
          <a:bodyPr wrap="square" rtlCol="0">
            <a:spAutoFit/>
          </a:bodyPr>
          <a:lstStyle/>
          <a:p>
            <a:r>
              <a:rPr lang="de-DE" sz="800" b="1" dirty="0"/>
              <a:t>17</a:t>
            </a:r>
          </a:p>
        </p:txBody>
      </p:sp>
      <p:sp>
        <p:nvSpPr>
          <p:cNvPr id="26" name="Rechteck 25">
            <a:extLst>
              <a:ext uri="{FF2B5EF4-FFF2-40B4-BE49-F238E27FC236}">
                <a16:creationId xmlns:a16="http://schemas.microsoft.com/office/drawing/2014/main" id="{F36E28EA-1BB5-0B48-B4F7-EBFE3A17F963}"/>
              </a:ext>
            </a:extLst>
          </p:cNvPr>
          <p:cNvSpPr/>
          <p:nvPr/>
        </p:nvSpPr>
        <p:spPr>
          <a:xfrm>
            <a:off x="2500897" y="2123656"/>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Textfeld 26">
            <a:extLst>
              <a:ext uri="{FF2B5EF4-FFF2-40B4-BE49-F238E27FC236}">
                <a16:creationId xmlns:a16="http://schemas.microsoft.com/office/drawing/2014/main" id="{598EF7C9-B6C6-AF43-B128-99D86F3F7871}"/>
              </a:ext>
            </a:extLst>
          </p:cNvPr>
          <p:cNvSpPr txBox="1"/>
          <p:nvPr/>
        </p:nvSpPr>
        <p:spPr>
          <a:xfrm>
            <a:off x="2382585" y="1915449"/>
            <a:ext cx="389400" cy="215444"/>
          </a:xfrm>
          <a:prstGeom prst="rect">
            <a:avLst/>
          </a:prstGeom>
          <a:noFill/>
        </p:spPr>
        <p:txBody>
          <a:bodyPr wrap="square" rtlCol="0">
            <a:spAutoFit/>
          </a:bodyPr>
          <a:lstStyle/>
          <a:p>
            <a:r>
              <a:rPr lang="de-DE" sz="800" b="1" dirty="0"/>
              <a:t>13</a:t>
            </a:r>
          </a:p>
        </p:txBody>
      </p:sp>
      <p:sp>
        <p:nvSpPr>
          <p:cNvPr id="28" name="Rechteck 27">
            <a:extLst>
              <a:ext uri="{FF2B5EF4-FFF2-40B4-BE49-F238E27FC236}">
                <a16:creationId xmlns:a16="http://schemas.microsoft.com/office/drawing/2014/main" id="{8FC49C54-C307-C34E-85CB-54CECDF52766}"/>
              </a:ext>
            </a:extLst>
          </p:cNvPr>
          <p:cNvSpPr/>
          <p:nvPr/>
        </p:nvSpPr>
        <p:spPr>
          <a:xfrm>
            <a:off x="2366785" y="2123656"/>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Textfeld 28">
            <a:extLst>
              <a:ext uri="{FF2B5EF4-FFF2-40B4-BE49-F238E27FC236}">
                <a16:creationId xmlns:a16="http://schemas.microsoft.com/office/drawing/2014/main" id="{A3E44341-7A79-7F46-BF6E-CEF3D14679C4}"/>
              </a:ext>
            </a:extLst>
          </p:cNvPr>
          <p:cNvSpPr txBox="1"/>
          <p:nvPr/>
        </p:nvSpPr>
        <p:spPr>
          <a:xfrm>
            <a:off x="2248473" y="1915449"/>
            <a:ext cx="389400" cy="215444"/>
          </a:xfrm>
          <a:prstGeom prst="rect">
            <a:avLst/>
          </a:prstGeom>
          <a:noFill/>
        </p:spPr>
        <p:txBody>
          <a:bodyPr wrap="square" rtlCol="0">
            <a:spAutoFit/>
          </a:bodyPr>
          <a:lstStyle/>
          <a:p>
            <a:r>
              <a:rPr lang="de-DE" sz="800" b="1" dirty="0"/>
              <a:t>12</a:t>
            </a:r>
          </a:p>
        </p:txBody>
      </p:sp>
      <p:sp>
        <p:nvSpPr>
          <p:cNvPr id="30" name="Rechteck 29">
            <a:extLst>
              <a:ext uri="{FF2B5EF4-FFF2-40B4-BE49-F238E27FC236}">
                <a16:creationId xmlns:a16="http://schemas.microsoft.com/office/drawing/2014/main" id="{678133AA-211F-BF44-A8CE-FD3772E31A22}"/>
              </a:ext>
            </a:extLst>
          </p:cNvPr>
          <p:cNvSpPr/>
          <p:nvPr/>
        </p:nvSpPr>
        <p:spPr>
          <a:xfrm>
            <a:off x="2238769" y="2123656"/>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Textfeld 30">
            <a:extLst>
              <a:ext uri="{FF2B5EF4-FFF2-40B4-BE49-F238E27FC236}">
                <a16:creationId xmlns:a16="http://schemas.microsoft.com/office/drawing/2014/main" id="{5C9885E8-DED2-BB47-B20C-B566D070C0B9}"/>
              </a:ext>
            </a:extLst>
          </p:cNvPr>
          <p:cNvSpPr txBox="1"/>
          <p:nvPr/>
        </p:nvSpPr>
        <p:spPr>
          <a:xfrm>
            <a:off x="2120457" y="1915449"/>
            <a:ext cx="389400" cy="215444"/>
          </a:xfrm>
          <a:prstGeom prst="rect">
            <a:avLst/>
          </a:prstGeom>
          <a:noFill/>
        </p:spPr>
        <p:txBody>
          <a:bodyPr wrap="square" rtlCol="0">
            <a:spAutoFit/>
          </a:bodyPr>
          <a:lstStyle/>
          <a:p>
            <a:r>
              <a:rPr lang="de-DE" sz="800" b="1" dirty="0"/>
              <a:t>11</a:t>
            </a:r>
          </a:p>
        </p:txBody>
      </p:sp>
      <p:sp>
        <p:nvSpPr>
          <p:cNvPr id="32" name="Rechteck 31">
            <a:extLst>
              <a:ext uri="{FF2B5EF4-FFF2-40B4-BE49-F238E27FC236}">
                <a16:creationId xmlns:a16="http://schemas.microsoft.com/office/drawing/2014/main" id="{665A24BC-BAC4-8B4C-AF2D-2AA458BE9308}"/>
              </a:ext>
            </a:extLst>
          </p:cNvPr>
          <p:cNvSpPr/>
          <p:nvPr/>
        </p:nvSpPr>
        <p:spPr>
          <a:xfrm>
            <a:off x="2098561" y="2123656"/>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latin typeface="Arial" panose="020B0604020202020204" pitchFamily="34" charset="0"/>
              <a:cs typeface="Arial" panose="020B0604020202020204" pitchFamily="34" charset="0"/>
            </a:endParaRPr>
          </a:p>
        </p:txBody>
      </p:sp>
      <p:sp>
        <p:nvSpPr>
          <p:cNvPr id="33" name="Textfeld 32">
            <a:extLst>
              <a:ext uri="{FF2B5EF4-FFF2-40B4-BE49-F238E27FC236}">
                <a16:creationId xmlns:a16="http://schemas.microsoft.com/office/drawing/2014/main" id="{10FC38FB-E8AB-3748-8952-B69C01CB63C4}"/>
              </a:ext>
            </a:extLst>
          </p:cNvPr>
          <p:cNvSpPr txBox="1"/>
          <p:nvPr/>
        </p:nvSpPr>
        <p:spPr>
          <a:xfrm>
            <a:off x="1980249" y="1915449"/>
            <a:ext cx="389400" cy="215444"/>
          </a:xfrm>
          <a:prstGeom prst="rect">
            <a:avLst/>
          </a:prstGeom>
          <a:noFill/>
        </p:spPr>
        <p:txBody>
          <a:bodyPr wrap="square" rtlCol="0">
            <a:spAutoFit/>
          </a:bodyPr>
          <a:lstStyle/>
          <a:p>
            <a:r>
              <a:rPr lang="de-DE" sz="800" b="1" dirty="0"/>
              <a:t>10</a:t>
            </a:r>
          </a:p>
        </p:txBody>
      </p:sp>
      <p:sp>
        <p:nvSpPr>
          <p:cNvPr id="34" name="Rechteck 33">
            <a:extLst>
              <a:ext uri="{FF2B5EF4-FFF2-40B4-BE49-F238E27FC236}">
                <a16:creationId xmlns:a16="http://schemas.microsoft.com/office/drawing/2014/main" id="{292007CC-579B-FA4D-9EE9-13A85DF37D96}"/>
              </a:ext>
            </a:extLst>
          </p:cNvPr>
          <p:cNvSpPr/>
          <p:nvPr/>
        </p:nvSpPr>
        <p:spPr>
          <a:xfrm>
            <a:off x="4514841" y="2123656"/>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Textfeld 34">
            <a:extLst>
              <a:ext uri="{FF2B5EF4-FFF2-40B4-BE49-F238E27FC236}">
                <a16:creationId xmlns:a16="http://schemas.microsoft.com/office/drawing/2014/main" id="{6864319B-31F6-0343-9249-15D99837FDCB}"/>
              </a:ext>
            </a:extLst>
          </p:cNvPr>
          <p:cNvSpPr txBox="1"/>
          <p:nvPr/>
        </p:nvSpPr>
        <p:spPr>
          <a:xfrm>
            <a:off x="4391735" y="1918916"/>
            <a:ext cx="389400" cy="215444"/>
          </a:xfrm>
          <a:prstGeom prst="rect">
            <a:avLst/>
          </a:prstGeom>
          <a:noFill/>
        </p:spPr>
        <p:txBody>
          <a:bodyPr wrap="square" rtlCol="0">
            <a:spAutoFit/>
          </a:bodyPr>
          <a:lstStyle/>
          <a:p>
            <a:r>
              <a:rPr lang="de-DE" sz="800" b="1" dirty="0"/>
              <a:t>19</a:t>
            </a:r>
          </a:p>
        </p:txBody>
      </p:sp>
      <p:sp>
        <p:nvSpPr>
          <p:cNvPr id="36" name="Rechteck 35">
            <a:extLst>
              <a:ext uri="{FF2B5EF4-FFF2-40B4-BE49-F238E27FC236}">
                <a16:creationId xmlns:a16="http://schemas.microsoft.com/office/drawing/2014/main" id="{90F1B508-885F-FB42-B920-D775F5F73C1F}"/>
              </a:ext>
            </a:extLst>
          </p:cNvPr>
          <p:cNvSpPr/>
          <p:nvPr/>
        </p:nvSpPr>
        <p:spPr>
          <a:xfrm>
            <a:off x="4642857" y="2123656"/>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Textfeld 36">
            <a:extLst>
              <a:ext uri="{FF2B5EF4-FFF2-40B4-BE49-F238E27FC236}">
                <a16:creationId xmlns:a16="http://schemas.microsoft.com/office/drawing/2014/main" id="{A3596A25-7A42-EA48-935F-5C5DBD9D9CA4}"/>
              </a:ext>
            </a:extLst>
          </p:cNvPr>
          <p:cNvSpPr txBox="1"/>
          <p:nvPr/>
        </p:nvSpPr>
        <p:spPr>
          <a:xfrm>
            <a:off x="4519751" y="1918916"/>
            <a:ext cx="389400" cy="215444"/>
          </a:xfrm>
          <a:prstGeom prst="rect">
            <a:avLst/>
          </a:prstGeom>
          <a:noFill/>
        </p:spPr>
        <p:txBody>
          <a:bodyPr wrap="square" rtlCol="0">
            <a:spAutoFit/>
          </a:bodyPr>
          <a:lstStyle/>
          <a:p>
            <a:r>
              <a:rPr lang="de-DE" sz="800" b="1" dirty="0"/>
              <a:t>20</a:t>
            </a:r>
          </a:p>
        </p:txBody>
      </p:sp>
      <p:sp>
        <p:nvSpPr>
          <p:cNvPr id="38" name="Textfeld 37">
            <a:extLst>
              <a:ext uri="{FF2B5EF4-FFF2-40B4-BE49-F238E27FC236}">
                <a16:creationId xmlns:a16="http://schemas.microsoft.com/office/drawing/2014/main" id="{8BEA9576-197B-4F46-8889-A30D62B5B0F1}"/>
              </a:ext>
            </a:extLst>
          </p:cNvPr>
          <p:cNvSpPr txBox="1"/>
          <p:nvPr/>
        </p:nvSpPr>
        <p:spPr>
          <a:xfrm>
            <a:off x="1433561" y="965466"/>
            <a:ext cx="436841" cy="369332"/>
          </a:xfrm>
          <a:prstGeom prst="rect">
            <a:avLst/>
          </a:prstGeom>
          <a:noFill/>
        </p:spPr>
        <p:txBody>
          <a:bodyPr wrap="square" rtlCol="0">
            <a:spAutoFit/>
          </a:bodyPr>
          <a:lstStyle/>
          <a:p>
            <a:r>
              <a:rPr lang="de-DE" b="1" dirty="0">
                <a:latin typeface="Arial" panose="020B0604020202020204" pitchFamily="34" charset="0"/>
                <a:cs typeface="Arial" panose="020B0604020202020204" pitchFamily="34" charset="0"/>
              </a:rPr>
              <a:t>A</a:t>
            </a:r>
          </a:p>
        </p:txBody>
      </p:sp>
      <p:grpSp>
        <p:nvGrpSpPr>
          <p:cNvPr id="39" name="Gruppieren 38">
            <a:extLst>
              <a:ext uri="{FF2B5EF4-FFF2-40B4-BE49-F238E27FC236}">
                <a16:creationId xmlns:a16="http://schemas.microsoft.com/office/drawing/2014/main" id="{0100AE83-6F10-0B4E-9B87-7F44CBA0F6A3}"/>
              </a:ext>
            </a:extLst>
          </p:cNvPr>
          <p:cNvGrpSpPr/>
          <p:nvPr/>
        </p:nvGrpSpPr>
        <p:grpSpPr>
          <a:xfrm>
            <a:off x="4798770" y="2090965"/>
            <a:ext cx="566104" cy="215444"/>
            <a:chOff x="2786696" y="768806"/>
            <a:chExt cx="566104" cy="215444"/>
          </a:xfrm>
        </p:grpSpPr>
        <p:sp>
          <p:nvSpPr>
            <p:cNvPr id="40" name="Rechteck 39">
              <a:extLst>
                <a:ext uri="{FF2B5EF4-FFF2-40B4-BE49-F238E27FC236}">
                  <a16:creationId xmlns:a16="http://schemas.microsoft.com/office/drawing/2014/main" id="{53B00718-7C2A-0443-8EF8-7606E7BBC64C}"/>
                </a:ext>
              </a:extLst>
            </p:cNvPr>
            <p:cNvSpPr/>
            <p:nvPr/>
          </p:nvSpPr>
          <p:spPr>
            <a:xfrm>
              <a:off x="2873226" y="807593"/>
              <a:ext cx="254022" cy="158750"/>
            </a:xfrm>
            <a:prstGeom prst="rect">
              <a:avLst/>
            </a:prstGeom>
            <a:solidFill>
              <a:srgbClr val="FFC000"/>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1" name="Textfeld 40">
              <a:extLst>
                <a:ext uri="{FF2B5EF4-FFF2-40B4-BE49-F238E27FC236}">
                  <a16:creationId xmlns:a16="http://schemas.microsoft.com/office/drawing/2014/main" id="{C6A10A85-B558-174A-BD20-4802920951C7}"/>
                </a:ext>
              </a:extLst>
            </p:cNvPr>
            <p:cNvSpPr txBox="1"/>
            <p:nvPr/>
          </p:nvSpPr>
          <p:spPr>
            <a:xfrm>
              <a:off x="2786696" y="768806"/>
              <a:ext cx="566104" cy="215444"/>
            </a:xfrm>
            <a:prstGeom prst="rect">
              <a:avLst/>
            </a:prstGeom>
            <a:noFill/>
          </p:spPr>
          <p:txBody>
            <a:bodyPr wrap="square" rtlCol="0">
              <a:spAutoFit/>
            </a:bodyPr>
            <a:lstStyle/>
            <a:p>
              <a:r>
                <a:rPr lang="de-DE" sz="800" b="1" dirty="0" err="1"/>
                <a:t>pDTA</a:t>
              </a:r>
              <a:endParaRPr lang="de-DE" sz="800" b="1" dirty="0"/>
            </a:p>
          </p:txBody>
        </p:sp>
      </p:grpSp>
      <p:cxnSp>
        <p:nvCxnSpPr>
          <p:cNvPr id="42" name="Gerader Verbinder 7">
            <a:extLst>
              <a:ext uri="{FF2B5EF4-FFF2-40B4-BE49-F238E27FC236}">
                <a16:creationId xmlns:a16="http://schemas.microsoft.com/office/drawing/2014/main" id="{B7303288-FC73-9B46-B5B5-2B5A72F7FC41}"/>
              </a:ext>
            </a:extLst>
          </p:cNvPr>
          <p:cNvCxnSpPr/>
          <p:nvPr/>
        </p:nvCxnSpPr>
        <p:spPr>
          <a:xfrm flipV="1">
            <a:off x="2089290" y="1423385"/>
            <a:ext cx="1914144" cy="6096"/>
          </a:xfrm>
          <a:prstGeom prst="line">
            <a:avLst/>
          </a:prstGeom>
          <a:ln w="19050"/>
        </p:spPr>
        <p:style>
          <a:lnRef idx="1">
            <a:schemeClr val="dk1"/>
          </a:lnRef>
          <a:fillRef idx="0">
            <a:schemeClr val="dk1"/>
          </a:fillRef>
          <a:effectRef idx="0">
            <a:schemeClr val="dk1"/>
          </a:effectRef>
          <a:fontRef idx="minor">
            <a:schemeClr val="tx1"/>
          </a:fontRef>
        </p:style>
      </p:cxnSp>
      <p:sp>
        <p:nvSpPr>
          <p:cNvPr id="43" name="Rechteck 42">
            <a:extLst>
              <a:ext uri="{FF2B5EF4-FFF2-40B4-BE49-F238E27FC236}">
                <a16:creationId xmlns:a16="http://schemas.microsoft.com/office/drawing/2014/main" id="{AABB231A-2B6B-F749-8609-A72439AF9360}"/>
              </a:ext>
            </a:extLst>
          </p:cNvPr>
          <p:cNvSpPr/>
          <p:nvPr/>
        </p:nvSpPr>
        <p:spPr>
          <a:xfrm>
            <a:off x="2838844" y="1347058"/>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4" name="Rechteck 43">
            <a:extLst>
              <a:ext uri="{FF2B5EF4-FFF2-40B4-BE49-F238E27FC236}">
                <a16:creationId xmlns:a16="http://schemas.microsoft.com/office/drawing/2014/main" id="{957E3D5A-17F6-AF41-92F4-5007BA93DD29}"/>
              </a:ext>
            </a:extLst>
          </p:cNvPr>
          <p:cNvSpPr/>
          <p:nvPr/>
        </p:nvSpPr>
        <p:spPr>
          <a:xfrm>
            <a:off x="2983751" y="1347058"/>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5" name="Rechteck 44">
            <a:extLst>
              <a:ext uri="{FF2B5EF4-FFF2-40B4-BE49-F238E27FC236}">
                <a16:creationId xmlns:a16="http://schemas.microsoft.com/office/drawing/2014/main" id="{9FBD6CFB-AFCD-6543-A234-9AA1AE50A4E2}"/>
              </a:ext>
            </a:extLst>
          </p:cNvPr>
          <p:cNvSpPr/>
          <p:nvPr/>
        </p:nvSpPr>
        <p:spPr>
          <a:xfrm>
            <a:off x="3109163" y="1347058"/>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Rechteck 45">
            <a:extLst>
              <a:ext uri="{FF2B5EF4-FFF2-40B4-BE49-F238E27FC236}">
                <a16:creationId xmlns:a16="http://schemas.microsoft.com/office/drawing/2014/main" id="{0789EE96-B630-624B-B2AB-82B4EAEE94DB}"/>
              </a:ext>
            </a:extLst>
          </p:cNvPr>
          <p:cNvSpPr/>
          <p:nvPr/>
        </p:nvSpPr>
        <p:spPr>
          <a:xfrm>
            <a:off x="3234575" y="1347058"/>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7" name="Rechteck 46">
            <a:extLst>
              <a:ext uri="{FF2B5EF4-FFF2-40B4-BE49-F238E27FC236}">
                <a16:creationId xmlns:a16="http://schemas.microsoft.com/office/drawing/2014/main" id="{D5456932-2D40-8640-85EB-77A93CA43E29}"/>
              </a:ext>
            </a:extLst>
          </p:cNvPr>
          <p:cNvSpPr/>
          <p:nvPr/>
        </p:nvSpPr>
        <p:spPr>
          <a:xfrm>
            <a:off x="3389748" y="1347058"/>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8" name="Textfeld 47">
            <a:extLst>
              <a:ext uri="{FF2B5EF4-FFF2-40B4-BE49-F238E27FC236}">
                <a16:creationId xmlns:a16="http://schemas.microsoft.com/office/drawing/2014/main" id="{F0CF220E-9BD2-864A-982E-C7B938845C92}"/>
              </a:ext>
            </a:extLst>
          </p:cNvPr>
          <p:cNvSpPr txBox="1"/>
          <p:nvPr/>
        </p:nvSpPr>
        <p:spPr>
          <a:xfrm>
            <a:off x="2720532" y="1138851"/>
            <a:ext cx="389400" cy="215444"/>
          </a:xfrm>
          <a:prstGeom prst="rect">
            <a:avLst/>
          </a:prstGeom>
          <a:noFill/>
        </p:spPr>
        <p:txBody>
          <a:bodyPr wrap="square" rtlCol="0">
            <a:spAutoFit/>
          </a:bodyPr>
          <a:lstStyle/>
          <a:p>
            <a:r>
              <a:rPr lang="de-DE" sz="800" b="1" dirty="0"/>
              <a:t>14</a:t>
            </a:r>
          </a:p>
        </p:txBody>
      </p:sp>
      <p:sp>
        <p:nvSpPr>
          <p:cNvPr id="49" name="Textfeld 48">
            <a:extLst>
              <a:ext uri="{FF2B5EF4-FFF2-40B4-BE49-F238E27FC236}">
                <a16:creationId xmlns:a16="http://schemas.microsoft.com/office/drawing/2014/main" id="{6AD36B66-EBDA-5642-BFD0-E319F134A5A7}"/>
              </a:ext>
            </a:extLst>
          </p:cNvPr>
          <p:cNvSpPr txBox="1"/>
          <p:nvPr/>
        </p:nvSpPr>
        <p:spPr>
          <a:xfrm>
            <a:off x="3266642" y="1142318"/>
            <a:ext cx="389400" cy="215444"/>
          </a:xfrm>
          <a:prstGeom prst="rect">
            <a:avLst/>
          </a:prstGeom>
          <a:noFill/>
        </p:spPr>
        <p:txBody>
          <a:bodyPr wrap="square" rtlCol="0">
            <a:spAutoFit/>
          </a:bodyPr>
          <a:lstStyle/>
          <a:p>
            <a:r>
              <a:rPr lang="de-DE" sz="800" b="1" dirty="0"/>
              <a:t>18</a:t>
            </a:r>
          </a:p>
        </p:txBody>
      </p:sp>
      <p:sp>
        <p:nvSpPr>
          <p:cNvPr id="50" name="Textfeld 49">
            <a:extLst>
              <a:ext uri="{FF2B5EF4-FFF2-40B4-BE49-F238E27FC236}">
                <a16:creationId xmlns:a16="http://schemas.microsoft.com/office/drawing/2014/main" id="{DEB89CE8-F086-9F4E-B68F-C6F8E0416095}"/>
              </a:ext>
            </a:extLst>
          </p:cNvPr>
          <p:cNvSpPr txBox="1"/>
          <p:nvPr/>
        </p:nvSpPr>
        <p:spPr>
          <a:xfrm>
            <a:off x="2868505" y="1139834"/>
            <a:ext cx="389400" cy="215444"/>
          </a:xfrm>
          <a:prstGeom prst="rect">
            <a:avLst/>
          </a:prstGeom>
          <a:noFill/>
        </p:spPr>
        <p:txBody>
          <a:bodyPr wrap="square" rtlCol="0">
            <a:spAutoFit/>
          </a:bodyPr>
          <a:lstStyle/>
          <a:p>
            <a:r>
              <a:rPr lang="de-DE" sz="800" b="1" dirty="0"/>
              <a:t>15</a:t>
            </a:r>
          </a:p>
        </p:txBody>
      </p:sp>
      <p:sp>
        <p:nvSpPr>
          <p:cNvPr id="51" name="Textfeld 50">
            <a:extLst>
              <a:ext uri="{FF2B5EF4-FFF2-40B4-BE49-F238E27FC236}">
                <a16:creationId xmlns:a16="http://schemas.microsoft.com/office/drawing/2014/main" id="{A9313278-3C16-914E-9C9F-23D279609576}"/>
              </a:ext>
            </a:extLst>
          </p:cNvPr>
          <p:cNvSpPr txBox="1"/>
          <p:nvPr/>
        </p:nvSpPr>
        <p:spPr>
          <a:xfrm>
            <a:off x="3001873" y="1136866"/>
            <a:ext cx="389400" cy="215444"/>
          </a:xfrm>
          <a:prstGeom prst="rect">
            <a:avLst/>
          </a:prstGeom>
          <a:noFill/>
        </p:spPr>
        <p:txBody>
          <a:bodyPr wrap="square" rtlCol="0">
            <a:spAutoFit/>
          </a:bodyPr>
          <a:lstStyle/>
          <a:p>
            <a:r>
              <a:rPr lang="de-DE" sz="800" b="1" dirty="0"/>
              <a:t>16</a:t>
            </a:r>
          </a:p>
        </p:txBody>
      </p:sp>
      <p:sp>
        <p:nvSpPr>
          <p:cNvPr id="52" name="Textfeld 51">
            <a:extLst>
              <a:ext uri="{FF2B5EF4-FFF2-40B4-BE49-F238E27FC236}">
                <a16:creationId xmlns:a16="http://schemas.microsoft.com/office/drawing/2014/main" id="{1F40840F-0DBD-7E4F-9D65-A4250FDF771C}"/>
              </a:ext>
            </a:extLst>
          </p:cNvPr>
          <p:cNvSpPr txBox="1"/>
          <p:nvPr/>
        </p:nvSpPr>
        <p:spPr>
          <a:xfrm>
            <a:off x="3140015" y="1137475"/>
            <a:ext cx="389400" cy="215444"/>
          </a:xfrm>
          <a:prstGeom prst="rect">
            <a:avLst/>
          </a:prstGeom>
          <a:noFill/>
        </p:spPr>
        <p:txBody>
          <a:bodyPr wrap="square" rtlCol="0">
            <a:spAutoFit/>
          </a:bodyPr>
          <a:lstStyle/>
          <a:p>
            <a:r>
              <a:rPr lang="de-DE" sz="800" b="1" dirty="0"/>
              <a:t>17</a:t>
            </a:r>
          </a:p>
        </p:txBody>
      </p:sp>
      <p:sp>
        <p:nvSpPr>
          <p:cNvPr id="53" name="Rechteck 52">
            <a:extLst>
              <a:ext uri="{FF2B5EF4-FFF2-40B4-BE49-F238E27FC236}">
                <a16:creationId xmlns:a16="http://schemas.microsoft.com/office/drawing/2014/main" id="{40BB0ABA-BE56-2E45-A239-12FC78848ADA}"/>
              </a:ext>
            </a:extLst>
          </p:cNvPr>
          <p:cNvSpPr/>
          <p:nvPr/>
        </p:nvSpPr>
        <p:spPr>
          <a:xfrm>
            <a:off x="2704732" y="1347058"/>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4" name="Textfeld 53">
            <a:extLst>
              <a:ext uri="{FF2B5EF4-FFF2-40B4-BE49-F238E27FC236}">
                <a16:creationId xmlns:a16="http://schemas.microsoft.com/office/drawing/2014/main" id="{B150CFBE-00FA-0A40-9274-F4267657033E}"/>
              </a:ext>
            </a:extLst>
          </p:cNvPr>
          <p:cNvSpPr txBox="1"/>
          <p:nvPr/>
        </p:nvSpPr>
        <p:spPr>
          <a:xfrm>
            <a:off x="2586420" y="1138851"/>
            <a:ext cx="389400" cy="215444"/>
          </a:xfrm>
          <a:prstGeom prst="rect">
            <a:avLst/>
          </a:prstGeom>
          <a:noFill/>
        </p:spPr>
        <p:txBody>
          <a:bodyPr wrap="square" rtlCol="0">
            <a:spAutoFit/>
          </a:bodyPr>
          <a:lstStyle/>
          <a:p>
            <a:r>
              <a:rPr lang="de-DE" sz="800" b="1" dirty="0"/>
              <a:t>13</a:t>
            </a:r>
          </a:p>
        </p:txBody>
      </p:sp>
      <p:sp>
        <p:nvSpPr>
          <p:cNvPr id="55" name="Rechteck 54">
            <a:extLst>
              <a:ext uri="{FF2B5EF4-FFF2-40B4-BE49-F238E27FC236}">
                <a16:creationId xmlns:a16="http://schemas.microsoft.com/office/drawing/2014/main" id="{CA372FFF-8692-3147-8D82-3CDB6B9BA238}"/>
              </a:ext>
            </a:extLst>
          </p:cNvPr>
          <p:cNvSpPr/>
          <p:nvPr/>
        </p:nvSpPr>
        <p:spPr>
          <a:xfrm>
            <a:off x="2570620" y="1347058"/>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6" name="Textfeld 55">
            <a:extLst>
              <a:ext uri="{FF2B5EF4-FFF2-40B4-BE49-F238E27FC236}">
                <a16:creationId xmlns:a16="http://schemas.microsoft.com/office/drawing/2014/main" id="{E668ED99-067D-1949-8B7B-B2849548CF1A}"/>
              </a:ext>
            </a:extLst>
          </p:cNvPr>
          <p:cNvSpPr txBox="1"/>
          <p:nvPr/>
        </p:nvSpPr>
        <p:spPr>
          <a:xfrm>
            <a:off x="2452308" y="1138851"/>
            <a:ext cx="389400" cy="215444"/>
          </a:xfrm>
          <a:prstGeom prst="rect">
            <a:avLst/>
          </a:prstGeom>
          <a:noFill/>
        </p:spPr>
        <p:txBody>
          <a:bodyPr wrap="square" rtlCol="0">
            <a:spAutoFit/>
          </a:bodyPr>
          <a:lstStyle/>
          <a:p>
            <a:r>
              <a:rPr lang="de-DE" sz="800" b="1" dirty="0"/>
              <a:t>12</a:t>
            </a:r>
          </a:p>
        </p:txBody>
      </p:sp>
      <p:sp>
        <p:nvSpPr>
          <p:cNvPr id="57" name="Rechteck 56">
            <a:extLst>
              <a:ext uri="{FF2B5EF4-FFF2-40B4-BE49-F238E27FC236}">
                <a16:creationId xmlns:a16="http://schemas.microsoft.com/office/drawing/2014/main" id="{FD2253D5-EADE-FF4A-A29F-D5F7C2F54B0D}"/>
              </a:ext>
            </a:extLst>
          </p:cNvPr>
          <p:cNvSpPr/>
          <p:nvPr/>
        </p:nvSpPr>
        <p:spPr>
          <a:xfrm>
            <a:off x="2442604" y="1347058"/>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8" name="Textfeld 57">
            <a:extLst>
              <a:ext uri="{FF2B5EF4-FFF2-40B4-BE49-F238E27FC236}">
                <a16:creationId xmlns:a16="http://schemas.microsoft.com/office/drawing/2014/main" id="{96258D4D-7F3F-334D-B99B-54959AF56528}"/>
              </a:ext>
            </a:extLst>
          </p:cNvPr>
          <p:cNvSpPr txBox="1"/>
          <p:nvPr/>
        </p:nvSpPr>
        <p:spPr>
          <a:xfrm>
            <a:off x="2324292" y="1138851"/>
            <a:ext cx="389400" cy="215444"/>
          </a:xfrm>
          <a:prstGeom prst="rect">
            <a:avLst/>
          </a:prstGeom>
          <a:noFill/>
        </p:spPr>
        <p:txBody>
          <a:bodyPr wrap="square" rtlCol="0">
            <a:spAutoFit/>
          </a:bodyPr>
          <a:lstStyle/>
          <a:p>
            <a:r>
              <a:rPr lang="de-DE" sz="800" b="1" dirty="0"/>
              <a:t>11</a:t>
            </a:r>
          </a:p>
        </p:txBody>
      </p:sp>
      <p:sp>
        <p:nvSpPr>
          <p:cNvPr id="59" name="Rechteck 58">
            <a:extLst>
              <a:ext uri="{FF2B5EF4-FFF2-40B4-BE49-F238E27FC236}">
                <a16:creationId xmlns:a16="http://schemas.microsoft.com/office/drawing/2014/main" id="{2C55A2D8-B9FA-9740-B9F0-A69D6B816CF6}"/>
              </a:ext>
            </a:extLst>
          </p:cNvPr>
          <p:cNvSpPr/>
          <p:nvPr/>
        </p:nvSpPr>
        <p:spPr>
          <a:xfrm>
            <a:off x="2302396" y="1347058"/>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Textfeld 59">
            <a:extLst>
              <a:ext uri="{FF2B5EF4-FFF2-40B4-BE49-F238E27FC236}">
                <a16:creationId xmlns:a16="http://schemas.microsoft.com/office/drawing/2014/main" id="{265548EB-E0E8-BB4B-96FD-C46F7DF45393}"/>
              </a:ext>
            </a:extLst>
          </p:cNvPr>
          <p:cNvSpPr txBox="1"/>
          <p:nvPr/>
        </p:nvSpPr>
        <p:spPr>
          <a:xfrm>
            <a:off x="2184084" y="1138851"/>
            <a:ext cx="389400" cy="215444"/>
          </a:xfrm>
          <a:prstGeom prst="rect">
            <a:avLst/>
          </a:prstGeom>
          <a:noFill/>
        </p:spPr>
        <p:txBody>
          <a:bodyPr wrap="square" rtlCol="0">
            <a:spAutoFit/>
          </a:bodyPr>
          <a:lstStyle/>
          <a:p>
            <a:r>
              <a:rPr lang="de-DE" sz="800" b="1" dirty="0"/>
              <a:t>10</a:t>
            </a:r>
          </a:p>
        </p:txBody>
      </p:sp>
      <p:sp>
        <p:nvSpPr>
          <p:cNvPr id="61" name="Rechteck 60">
            <a:extLst>
              <a:ext uri="{FF2B5EF4-FFF2-40B4-BE49-F238E27FC236}">
                <a16:creationId xmlns:a16="http://schemas.microsoft.com/office/drawing/2014/main" id="{FDA0A24D-DC30-3B44-85A5-A0192D886F53}"/>
              </a:ext>
            </a:extLst>
          </p:cNvPr>
          <p:cNvSpPr/>
          <p:nvPr/>
        </p:nvSpPr>
        <p:spPr>
          <a:xfrm>
            <a:off x="3529956" y="1347058"/>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2" name="Textfeld 61">
            <a:extLst>
              <a:ext uri="{FF2B5EF4-FFF2-40B4-BE49-F238E27FC236}">
                <a16:creationId xmlns:a16="http://schemas.microsoft.com/office/drawing/2014/main" id="{C0CFA631-5EBE-F840-A545-0F4ACDDF4FA0}"/>
              </a:ext>
            </a:extLst>
          </p:cNvPr>
          <p:cNvSpPr txBox="1"/>
          <p:nvPr/>
        </p:nvSpPr>
        <p:spPr>
          <a:xfrm>
            <a:off x="3406850" y="1142318"/>
            <a:ext cx="389400" cy="215444"/>
          </a:xfrm>
          <a:prstGeom prst="rect">
            <a:avLst/>
          </a:prstGeom>
          <a:noFill/>
        </p:spPr>
        <p:txBody>
          <a:bodyPr wrap="square" rtlCol="0">
            <a:spAutoFit/>
          </a:bodyPr>
          <a:lstStyle/>
          <a:p>
            <a:r>
              <a:rPr lang="de-DE" sz="800" b="1" dirty="0"/>
              <a:t>19</a:t>
            </a:r>
          </a:p>
        </p:txBody>
      </p:sp>
      <p:sp>
        <p:nvSpPr>
          <p:cNvPr id="63" name="Rechteck 62">
            <a:extLst>
              <a:ext uri="{FF2B5EF4-FFF2-40B4-BE49-F238E27FC236}">
                <a16:creationId xmlns:a16="http://schemas.microsoft.com/office/drawing/2014/main" id="{54E568DA-2F18-5344-95EE-AC0EA2C86667}"/>
              </a:ext>
            </a:extLst>
          </p:cNvPr>
          <p:cNvSpPr/>
          <p:nvPr/>
        </p:nvSpPr>
        <p:spPr>
          <a:xfrm>
            <a:off x="3657972" y="1347058"/>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4" name="Textfeld 63">
            <a:extLst>
              <a:ext uri="{FF2B5EF4-FFF2-40B4-BE49-F238E27FC236}">
                <a16:creationId xmlns:a16="http://schemas.microsoft.com/office/drawing/2014/main" id="{9C49E97D-8F0D-EB45-AB09-781A5C300373}"/>
              </a:ext>
            </a:extLst>
          </p:cNvPr>
          <p:cNvSpPr txBox="1"/>
          <p:nvPr/>
        </p:nvSpPr>
        <p:spPr>
          <a:xfrm>
            <a:off x="3534866" y="1142318"/>
            <a:ext cx="389400" cy="215444"/>
          </a:xfrm>
          <a:prstGeom prst="rect">
            <a:avLst/>
          </a:prstGeom>
          <a:noFill/>
        </p:spPr>
        <p:txBody>
          <a:bodyPr wrap="square" rtlCol="0">
            <a:spAutoFit/>
          </a:bodyPr>
          <a:lstStyle/>
          <a:p>
            <a:r>
              <a:rPr lang="de-DE" sz="800" b="1" dirty="0"/>
              <a:t>20</a:t>
            </a:r>
          </a:p>
        </p:txBody>
      </p:sp>
      <p:sp>
        <p:nvSpPr>
          <p:cNvPr id="65" name="Textfeld 64">
            <a:extLst>
              <a:ext uri="{FF2B5EF4-FFF2-40B4-BE49-F238E27FC236}">
                <a16:creationId xmlns:a16="http://schemas.microsoft.com/office/drawing/2014/main" id="{7BFA4038-D3F9-B946-AA1E-1D496917264B}"/>
              </a:ext>
            </a:extLst>
          </p:cNvPr>
          <p:cNvSpPr txBox="1"/>
          <p:nvPr/>
        </p:nvSpPr>
        <p:spPr>
          <a:xfrm>
            <a:off x="2003056" y="1004786"/>
            <a:ext cx="972185" cy="215444"/>
          </a:xfrm>
          <a:prstGeom prst="rect">
            <a:avLst/>
          </a:prstGeom>
          <a:noFill/>
        </p:spPr>
        <p:txBody>
          <a:bodyPr wrap="square" rtlCol="0">
            <a:spAutoFit/>
          </a:bodyPr>
          <a:lstStyle/>
          <a:p>
            <a:r>
              <a:rPr lang="de-DE" sz="800" b="1" dirty="0"/>
              <a:t>Wild type allel</a:t>
            </a:r>
          </a:p>
        </p:txBody>
      </p:sp>
      <p:cxnSp>
        <p:nvCxnSpPr>
          <p:cNvPr id="66" name="Gerader Verbinder 7">
            <a:extLst>
              <a:ext uri="{FF2B5EF4-FFF2-40B4-BE49-F238E27FC236}">
                <a16:creationId xmlns:a16="http://schemas.microsoft.com/office/drawing/2014/main" id="{DA94F7D1-9EA3-7F47-BA7A-FBE16A7A5392}"/>
              </a:ext>
            </a:extLst>
          </p:cNvPr>
          <p:cNvCxnSpPr/>
          <p:nvPr/>
        </p:nvCxnSpPr>
        <p:spPr>
          <a:xfrm flipV="1">
            <a:off x="1774457" y="1476591"/>
            <a:ext cx="494665" cy="690882"/>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67" name="Gerader Verbinder 7">
            <a:extLst>
              <a:ext uri="{FF2B5EF4-FFF2-40B4-BE49-F238E27FC236}">
                <a16:creationId xmlns:a16="http://schemas.microsoft.com/office/drawing/2014/main" id="{6A51EBCF-D98F-F84C-ADA0-9580C9ED10A4}"/>
              </a:ext>
            </a:extLst>
          </p:cNvPr>
          <p:cNvCxnSpPr>
            <a:cxnSpLocks/>
          </p:cNvCxnSpPr>
          <p:nvPr/>
        </p:nvCxnSpPr>
        <p:spPr>
          <a:xfrm flipV="1">
            <a:off x="1967497" y="1491831"/>
            <a:ext cx="154305" cy="675642"/>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68" name="Gerader Verbinder 7">
            <a:extLst>
              <a:ext uri="{FF2B5EF4-FFF2-40B4-BE49-F238E27FC236}">
                <a16:creationId xmlns:a16="http://schemas.microsoft.com/office/drawing/2014/main" id="{D88A225B-5BB6-6045-8058-271A5A11EE6A}"/>
              </a:ext>
            </a:extLst>
          </p:cNvPr>
          <p:cNvCxnSpPr>
            <a:stCxn id="37" idx="2"/>
          </p:cNvCxnSpPr>
          <p:nvPr/>
        </p:nvCxnSpPr>
        <p:spPr>
          <a:xfrm flipH="1" flipV="1">
            <a:off x="3940442" y="1476591"/>
            <a:ext cx="774009" cy="657769"/>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69" name="Gerader Verbinder 7">
            <a:extLst>
              <a:ext uri="{FF2B5EF4-FFF2-40B4-BE49-F238E27FC236}">
                <a16:creationId xmlns:a16="http://schemas.microsoft.com/office/drawing/2014/main" id="{98EFA8D9-510B-394D-A73A-4E5E94D5FD10}"/>
              </a:ext>
            </a:extLst>
          </p:cNvPr>
          <p:cNvCxnSpPr/>
          <p:nvPr/>
        </p:nvCxnSpPr>
        <p:spPr>
          <a:xfrm flipH="1" flipV="1">
            <a:off x="3762642" y="1466431"/>
            <a:ext cx="1082040" cy="665480"/>
          </a:xfrm>
          <a:prstGeom prst="line">
            <a:avLst/>
          </a:prstGeom>
          <a:ln w="19050">
            <a:prstDash val="sysDash"/>
          </a:ln>
        </p:spPr>
        <p:style>
          <a:lnRef idx="1">
            <a:schemeClr val="dk1"/>
          </a:lnRef>
          <a:fillRef idx="0">
            <a:schemeClr val="dk1"/>
          </a:fillRef>
          <a:effectRef idx="0">
            <a:schemeClr val="dk1"/>
          </a:effectRef>
          <a:fontRef idx="minor">
            <a:schemeClr val="tx1"/>
          </a:fontRef>
        </p:style>
      </p:cxnSp>
      <p:sp>
        <p:nvSpPr>
          <p:cNvPr id="70" name="Textfeld 69">
            <a:extLst>
              <a:ext uri="{FF2B5EF4-FFF2-40B4-BE49-F238E27FC236}">
                <a16:creationId xmlns:a16="http://schemas.microsoft.com/office/drawing/2014/main" id="{473D66C2-472C-D24D-86AE-C2854A4406BD}"/>
              </a:ext>
            </a:extLst>
          </p:cNvPr>
          <p:cNvSpPr txBox="1"/>
          <p:nvPr/>
        </p:nvSpPr>
        <p:spPr>
          <a:xfrm>
            <a:off x="1991943" y="1771052"/>
            <a:ext cx="2138368" cy="215444"/>
          </a:xfrm>
          <a:prstGeom prst="rect">
            <a:avLst/>
          </a:prstGeom>
          <a:noFill/>
        </p:spPr>
        <p:txBody>
          <a:bodyPr wrap="square" rtlCol="0">
            <a:spAutoFit/>
          </a:bodyPr>
          <a:lstStyle/>
          <a:p>
            <a:r>
              <a:rPr lang="de-DE" sz="800" b="1" dirty="0"/>
              <a:t>Atp6v0a2 </a:t>
            </a:r>
            <a:r>
              <a:rPr lang="de-DE" sz="800" b="1" baseline="30000" dirty="0"/>
              <a:t>-/-  </a:t>
            </a:r>
            <a:r>
              <a:rPr lang="de-DE" sz="800" b="1" dirty="0" err="1"/>
              <a:t>targeting</a:t>
            </a:r>
            <a:r>
              <a:rPr lang="de-DE" sz="800" b="1" dirty="0"/>
              <a:t> </a:t>
            </a:r>
            <a:r>
              <a:rPr lang="de-DE" sz="800" b="1" dirty="0" err="1"/>
              <a:t>vector</a:t>
            </a:r>
            <a:endParaRPr lang="de-DE" sz="800" b="1" baseline="30000" dirty="0"/>
          </a:p>
        </p:txBody>
      </p:sp>
      <p:sp>
        <p:nvSpPr>
          <p:cNvPr id="71" name="Textfeld 70">
            <a:extLst>
              <a:ext uri="{FF2B5EF4-FFF2-40B4-BE49-F238E27FC236}">
                <a16:creationId xmlns:a16="http://schemas.microsoft.com/office/drawing/2014/main" id="{29EF5547-6BE9-1940-A8C2-A67C3FA25288}"/>
              </a:ext>
            </a:extLst>
          </p:cNvPr>
          <p:cNvSpPr txBox="1"/>
          <p:nvPr/>
        </p:nvSpPr>
        <p:spPr>
          <a:xfrm>
            <a:off x="1701233" y="2970682"/>
            <a:ext cx="1016660" cy="400110"/>
          </a:xfrm>
          <a:prstGeom prst="rect">
            <a:avLst/>
          </a:prstGeom>
          <a:noFill/>
        </p:spPr>
        <p:txBody>
          <a:bodyPr wrap="square" rtlCol="0">
            <a:spAutoFit/>
          </a:bodyPr>
          <a:lstStyle/>
          <a:p>
            <a:r>
              <a:rPr lang="de-DE" sz="1000" b="1" dirty="0"/>
              <a:t>Atp6v0a2</a:t>
            </a:r>
          </a:p>
          <a:p>
            <a:r>
              <a:rPr lang="de-DE" sz="1000" b="1" dirty="0" err="1"/>
              <a:t>NeoR</a:t>
            </a:r>
            <a:endParaRPr lang="de-DE" sz="1000" b="1" dirty="0"/>
          </a:p>
        </p:txBody>
      </p:sp>
      <p:sp>
        <p:nvSpPr>
          <p:cNvPr id="72" name="Textfeld 71">
            <a:extLst>
              <a:ext uri="{FF2B5EF4-FFF2-40B4-BE49-F238E27FC236}">
                <a16:creationId xmlns:a16="http://schemas.microsoft.com/office/drawing/2014/main" id="{4284E5C9-3469-8F41-8991-B1C4ACCA99AE}"/>
              </a:ext>
            </a:extLst>
          </p:cNvPr>
          <p:cNvSpPr txBox="1"/>
          <p:nvPr/>
        </p:nvSpPr>
        <p:spPr>
          <a:xfrm>
            <a:off x="1712478" y="3581980"/>
            <a:ext cx="1016660" cy="400110"/>
          </a:xfrm>
          <a:prstGeom prst="rect">
            <a:avLst/>
          </a:prstGeom>
          <a:noFill/>
        </p:spPr>
        <p:txBody>
          <a:bodyPr wrap="square" rtlCol="0">
            <a:spAutoFit/>
          </a:bodyPr>
          <a:lstStyle/>
          <a:p>
            <a:r>
              <a:rPr lang="de-DE" sz="1000" b="1" dirty="0"/>
              <a:t>Atp6v0a2</a:t>
            </a:r>
          </a:p>
          <a:p>
            <a:r>
              <a:rPr lang="de-DE" sz="1000" b="1" dirty="0"/>
              <a:t>-/-</a:t>
            </a:r>
          </a:p>
        </p:txBody>
      </p:sp>
      <p:cxnSp>
        <p:nvCxnSpPr>
          <p:cNvPr id="73" name="Gerader Verbinder 99">
            <a:extLst>
              <a:ext uri="{FF2B5EF4-FFF2-40B4-BE49-F238E27FC236}">
                <a16:creationId xmlns:a16="http://schemas.microsoft.com/office/drawing/2014/main" id="{4EB8B4C0-5E70-AD43-98EB-112597396E29}"/>
              </a:ext>
            </a:extLst>
          </p:cNvPr>
          <p:cNvCxnSpPr/>
          <p:nvPr/>
        </p:nvCxnSpPr>
        <p:spPr>
          <a:xfrm>
            <a:off x="2400382" y="3103669"/>
            <a:ext cx="2327564" cy="0"/>
          </a:xfrm>
          <a:prstGeom prst="line">
            <a:avLst/>
          </a:prstGeom>
          <a:ln w="19050"/>
        </p:spPr>
        <p:style>
          <a:lnRef idx="1">
            <a:schemeClr val="dk1"/>
          </a:lnRef>
          <a:fillRef idx="0">
            <a:schemeClr val="dk1"/>
          </a:fillRef>
          <a:effectRef idx="0">
            <a:schemeClr val="dk1"/>
          </a:effectRef>
          <a:fontRef idx="minor">
            <a:schemeClr val="tx1"/>
          </a:fontRef>
        </p:style>
      </p:cxnSp>
      <p:sp>
        <p:nvSpPr>
          <p:cNvPr id="74" name="Rechteck 73">
            <a:extLst>
              <a:ext uri="{FF2B5EF4-FFF2-40B4-BE49-F238E27FC236}">
                <a16:creationId xmlns:a16="http://schemas.microsoft.com/office/drawing/2014/main" id="{0717A493-3351-234C-9B19-E343F8DCB2BB}"/>
              </a:ext>
            </a:extLst>
          </p:cNvPr>
          <p:cNvSpPr/>
          <p:nvPr/>
        </p:nvSpPr>
        <p:spPr>
          <a:xfrm>
            <a:off x="2647051" y="3024295"/>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5" name="Gleichschenkliges Dreieck 83">
            <a:extLst>
              <a:ext uri="{FF2B5EF4-FFF2-40B4-BE49-F238E27FC236}">
                <a16:creationId xmlns:a16="http://schemas.microsoft.com/office/drawing/2014/main" id="{67B4CF68-734B-7B43-9E69-D6A5C4F712DE}"/>
              </a:ext>
            </a:extLst>
          </p:cNvPr>
          <p:cNvSpPr/>
          <p:nvPr/>
        </p:nvSpPr>
        <p:spPr>
          <a:xfrm rot="5400000">
            <a:off x="2775956" y="3043345"/>
            <a:ext cx="177800" cy="12700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6" name="Rechteck 75">
            <a:extLst>
              <a:ext uri="{FF2B5EF4-FFF2-40B4-BE49-F238E27FC236}">
                <a16:creationId xmlns:a16="http://schemas.microsoft.com/office/drawing/2014/main" id="{91F332D5-C248-B244-8DFF-8A83A003B551}"/>
              </a:ext>
            </a:extLst>
          </p:cNvPr>
          <p:cNvSpPr/>
          <p:nvPr/>
        </p:nvSpPr>
        <p:spPr>
          <a:xfrm>
            <a:off x="2995031" y="3024295"/>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7" name="Rechteck 76">
            <a:extLst>
              <a:ext uri="{FF2B5EF4-FFF2-40B4-BE49-F238E27FC236}">
                <a16:creationId xmlns:a16="http://schemas.microsoft.com/office/drawing/2014/main" id="{9208C4D6-3252-4D40-8E36-CDBE29B73907}"/>
              </a:ext>
            </a:extLst>
          </p:cNvPr>
          <p:cNvSpPr/>
          <p:nvPr/>
        </p:nvSpPr>
        <p:spPr>
          <a:xfrm>
            <a:off x="3120443" y="3024295"/>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8" name="Rechteck 77">
            <a:extLst>
              <a:ext uri="{FF2B5EF4-FFF2-40B4-BE49-F238E27FC236}">
                <a16:creationId xmlns:a16="http://schemas.microsoft.com/office/drawing/2014/main" id="{05021CA7-12FC-5947-9A83-886BAFCB2DDD}"/>
              </a:ext>
            </a:extLst>
          </p:cNvPr>
          <p:cNvSpPr/>
          <p:nvPr/>
        </p:nvSpPr>
        <p:spPr>
          <a:xfrm>
            <a:off x="3245855" y="3024295"/>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9" name="Rechteck 78">
            <a:extLst>
              <a:ext uri="{FF2B5EF4-FFF2-40B4-BE49-F238E27FC236}">
                <a16:creationId xmlns:a16="http://schemas.microsoft.com/office/drawing/2014/main" id="{B0F4E0DB-E856-B24F-AE74-0A753EA64056}"/>
              </a:ext>
            </a:extLst>
          </p:cNvPr>
          <p:cNvSpPr/>
          <p:nvPr/>
        </p:nvSpPr>
        <p:spPr>
          <a:xfrm>
            <a:off x="3578595" y="2998280"/>
            <a:ext cx="374650" cy="210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0" name="Gleichschenkliges Dreieck 88">
            <a:extLst>
              <a:ext uri="{FF2B5EF4-FFF2-40B4-BE49-F238E27FC236}">
                <a16:creationId xmlns:a16="http://schemas.microsoft.com/office/drawing/2014/main" id="{37E2120E-7B9B-754C-A66A-4C2B6603FDB2}"/>
              </a:ext>
            </a:extLst>
          </p:cNvPr>
          <p:cNvSpPr/>
          <p:nvPr/>
        </p:nvSpPr>
        <p:spPr>
          <a:xfrm rot="5400000">
            <a:off x="4178355" y="3040169"/>
            <a:ext cx="177800" cy="12700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1" name="Gleichschenkliges Dreieck 89">
            <a:extLst>
              <a:ext uri="{FF2B5EF4-FFF2-40B4-BE49-F238E27FC236}">
                <a16:creationId xmlns:a16="http://schemas.microsoft.com/office/drawing/2014/main" id="{E7751C03-16AF-4547-87DC-BB6142A2772D}"/>
              </a:ext>
            </a:extLst>
          </p:cNvPr>
          <p:cNvSpPr/>
          <p:nvPr/>
        </p:nvSpPr>
        <p:spPr>
          <a:xfrm rot="5400000">
            <a:off x="3370634" y="3043345"/>
            <a:ext cx="177800" cy="127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2" name="Gleichschenkliges Dreieck 90">
            <a:extLst>
              <a:ext uri="{FF2B5EF4-FFF2-40B4-BE49-F238E27FC236}">
                <a16:creationId xmlns:a16="http://schemas.microsoft.com/office/drawing/2014/main" id="{68BD46FB-D777-D349-A721-91EF64A9D1D3}"/>
              </a:ext>
            </a:extLst>
          </p:cNvPr>
          <p:cNvSpPr/>
          <p:nvPr/>
        </p:nvSpPr>
        <p:spPr>
          <a:xfrm rot="5400000">
            <a:off x="4003094" y="3040169"/>
            <a:ext cx="177800" cy="127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3" name="Rechteck 82">
            <a:extLst>
              <a:ext uri="{FF2B5EF4-FFF2-40B4-BE49-F238E27FC236}">
                <a16:creationId xmlns:a16="http://schemas.microsoft.com/office/drawing/2014/main" id="{10858C8B-1EFB-804B-AFA0-2D193E56CBB3}"/>
              </a:ext>
            </a:extLst>
          </p:cNvPr>
          <p:cNvSpPr/>
          <p:nvPr/>
        </p:nvSpPr>
        <p:spPr>
          <a:xfrm>
            <a:off x="4388580" y="3024295"/>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4" name="Textfeld 83">
            <a:extLst>
              <a:ext uri="{FF2B5EF4-FFF2-40B4-BE49-F238E27FC236}">
                <a16:creationId xmlns:a16="http://schemas.microsoft.com/office/drawing/2014/main" id="{BB104179-B93F-9741-9B0E-746CBED694A6}"/>
              </a:ext>
            </a:extLst>
          </p:cNvPr>
          <p:cNvSpPr txBox="1"/>
          <p:nvPr/>
        </p:nvSpPr>
        <p:spPr>
          <a:xfrm>
            <a:off x="2530644" y="2816088"/>
            <a:ext cx="389400" cy="215444"/>
          </a:xfrm>
          <a:prstGeom prst="rect">
            <a:avLst/>
          </a:prstGeom>
          <a:noFill/>
        </p:spPr>
        <p:txBody>
          <a:bodyPr wrap="square" rtlCol="0">
            <a:spAutoFit/>
          </a:bodyPr>
          <a:lstStyle/>
          <a:p>
            <a:r>
              <a:rPr lang="de-DE" sz="800" b="1" dirty="0"/>
              <a:t>14</a:t>
            </a:r>
          </a:p>
        </p:txBody>
      </p:sp>
      <p:sp>
        <p:nvSpPr>
          <p:cNvPr id="85" name="Textfeld 84">
            <a:extLst>
              <a:ext uri="{FF2B5EF4-FFF2-40B4-BE49-F238E27FC236}">
                <a16:creationId xmlns:a16="http://schemas.microsoft.com/office/drawing/2014/main" id="{C9C1A210-0A5B-F642-B25D-C80EC0C0C0DE}"/>
              </a:ext>
            </a:extLst>
          </p:cNvPr>
          <p:cNvSpPr txBox="1"/>
          <p:nvPr/>
        </p:nvSpPr>
        <p:spPr>
          <a:xfrm>
            <a:off x="4265474" y="2819555"/>
            <a:ext cx="389400" cy="215444"/>
          </a:xfrm>
          <a:prstGeom prst="rect">
            <a:avLst/>
          </a:prstGeom>
          <a:noFill/>
        </p:spPr>
        <p:txBody>
          <a:bodyPr wrap="square" rtlCol="0">
            <a:spAutoFit/>
          </a:bodyPr>
          <a:lstStyle/>
          <a:p>
            <a:r>
              <a:rPr lang="de-DE" sz="800" b="1" dirty="0"/>
              <a:t>18</a:t>
            </a:r>
          </a:p>
        </p:txBody>
      </p:sp>
      <p:sp>
        <p:nvSpPr>
          <p:cNvPr id="86" name="Textfeld 85">
            <a:extLst>
              <a:ext uri="{FF2B5EF4-FFF2-40B4-BE49-F238E27FC236}">
                <a16:creationId xmlns:a16="http://schemas.microsoft.com/office/drawing/2014/main" id="{333E64CE-F074-A04D-9A74-5D5D3A38DEE9}"/>
              </a:ext>
            </a:extLst>
          </p:cNvPr>
          <p:cNvSpPr txBox="1"/>
          <p:nvPr/>
        </p:nvSpPr>
        <p:spPr>
          <a:xfrm>
            <a:off x="3568193" y="2995947"/>
            <a:ext cx="436841" cy="215444"/>
          </a:xfrm>
          <a:prstGeom prst="rect">
            <a:avLst/>
          </a:prstGeom>
          <a:solidFill>
            <a:srgbClr val="92D050"/>
          </a:solidFill>
        </p:spPr>
        <p:txBody>
          <a:bodyPr wrap="square" rtlCol="0">
            <a:spAutoFit/>
          </a:bodyPr>
          <a:lstStyle/>
          <a:p>
            <a:r>
              <a:rPr lang="de-DE" sz="800" b="1" dirty="0" err="1"/>
              <a:t>NeoR</a:t>
            </a:r>
            <a:endParaRPr lang="de-DE" sz="800" b="1" dirty="0"/>
          </a:p>
        </p:txBody>
      </p:sp>
      <p:sp>
        <p:nvSpPr>
          <p:cNvPr id="87" name="Textfeld 86">
            <a:extLst>
              <a:ext uri="{FF2B5EF4-FFF2-40B4-BE49-F238E27FC236}">
                <a16:creationId xmlns:a16="http://schemas.microsoft.com/office/drawing/2014/main" id="{E9C88334-1222-4847-8F95-DCADD90B4D3A}"/>
              </a:ext>
            </a:extLst>
          </p:cNvPr>
          <p:cNvSpPr txBox="1"/>
          <p:nvPr/>
        </p:nvSpPr>
        <p:spPr>
          <a:xfrm>
            <a:off x="3284865" y="3206210"/>
            <a:ext cx="436841" cy="215444"/>
          </a:xfrm>
          <a:prstGeom prst="rect">
            <a:avLst/>
          </a:prstGeom>
          <a:noFill/>
        </p:spPr>
        <p:txBody>
          <a:bodyPr wrap="square" rtlCol="0">
            <a:spAutoFit/>
          </a:bodyPr>
          <a:lstStyle/>
          <a:p>
            <a:r>
              <a:rPr lang="de-DE" sz="800" b="1" dirty="0"/>
              <a:t>FRT</a:t>
            </a:r>
          </a:p>
        </p:txBody>
      </p:sp>
      <p:sp>
        <p:nvSpPr>
          <p:cNvPr id="88" name="Textfeld 87">
            <a:extLst>
              <a:ext uri="{FF2B5EF4-FFF2-40B4-BE49-F238E27FC236}">
                <a16:creationId xmlns:a16="http://schemas.microsoft.com/office/drawing/2014/main" id="{7CC9C2C4-A688-C44E-AC49-E6F4091AAA0F}"/>
              </a:ext>
            </a:extLst>
          </p:cNvPr>
          <p:cNvSpPr txBox="1"/>
          <p:nvPr/>
        </p:nvSpPr>
        <p:spPr>
          <a:xfrm>
            <a:off x="3893914" y="3209059"/>
            <a:ext cx="436841" cy="215444"/>
          </a:xfrm>
          <a:prstGeom prst="rect">
            <a:avLst/>
          </a:prstGeom>
          <a:noFill/>
        </p:spPr>
        <p:txBody>
          <a:bodyPr wrap="square" rtlCol="0">
            <a:spAutoFit/>
          </a:bodyPr>
          <a:lstStyle/>
          <a:p>
            <a:r>
              <a:rPr lang="de-DE" sz="800" b="1" dirty="0"/>
              <a:t>FRT</a:t>
            </a:r>
          </a:p>
        </p:txBody>
      </p:sp>
      <p:sp>
        <p:nvSpPr>
          <p:cNvPr id="89" name="Textfeld 88">
            <a:extLst>
              <a:ext uri="{FF2B5EF4-FFF2-40B4-BE49-F238E27FC236}">
                <a16:creationId xmlns:a16="http://schemas.microsoft.com/office/drawing/2014/main" id="{627F79B6-8732-2148-AF16-C2A82AAA0F27}"/>
              </a:ext>
            </a:extLst>
          </p:cNvPr>
          <p:cNvSpPr txBox="1"/>
          <p:nvPr/>
        </p:nvSpPr>
        <p:spPr>
          <a:xfrm>
            <a:off x="4101675" y="3209566"/>
            <a:ext cx="436841" cy="215444"/>
          </a:xfrm>
          <a:prstGeom prst="rect">
            <a:avLst/>
          </a:prstGeom>
          <a:noFill/>
        </p:spPr>
        <p:txBody>
          <a:bodyPr wrap="square" rtlCol="0">
            <a:spAutoFit/>
          </a:bodyPr>
          <a:lstStyle/>
          <a:p>
            <a:r>
              <a:rPr lang="de-DE" sz="800" b="1" dirty="0" err="1"/>
              <a:t>loxP</a:t>
            </a:r>
            <a:endParaRPr lang="de-DE" sz="800" b="1" dirty="0"/>
          </a:p>
        </p:txBody>
      </p:sp>
      <p:sp>
        <p:nvSpPr>
          <p:cNvPr id="90" name="Textfeld 89">
            <a:extLst>
              <a:ext uri="{FF2B5EF4-FFF2-40B4-BE49-F238E27FC236}">
                <a16:creationId xmlns:a16="http://schemas.microsoft.com/office/drawing/2014/main" id="{54214584-F7DB-404A-A35A-085BAF8EEE58}"/>
              </a:ext>
            </a:extLst>
          </p:cNvPr>
          <p:cNvSpPr txBox="1"/>
          <p:nvPr/>
        </p:nvSpPr>
        <p:spPr>
          <a:xfrm>
            <a:off x="2675817" y="3204310"/>
            <a:ext cx="436841" cy="215444"/>
          </a:xfrm>
          <a:prstGeom prst="rect">
            <a:avLst/>
          </a:prstGeom>
          <a:noFill/>
        </p:spPr>
        <p:txBody>
          <a:bodyPr wrap="square" rtlCol="0">
            <a:spAutoFit/>
          </a:bodyPr>
          <a:lstStyle/>
          <a:p>
            <a:r>
              <a:rPr lang="de-DE" sz="800" b="1" dirty="0" err="1"/>
              <a:t>loxP</a:t>
            </a:r>
            <a:endParaRPr lang="de-DE" sz="800" b="1" dirty="0"/>
          </a:p>
        </p:txBody>
      </p:sp>
      <p:cxnSp>
        <p:nvCxnSpPr>
          <p:cNvPr id="91" name="Gerader Verbinder 134">
            <a:extLst>
              <a:ext uri="{FF2B5EF4-FFF2-40B4-BE49-F238E27FC236}">
                <a16:creationId xmlns:a16="http://schemas.microsoft.com/office/drawing/2014/main" id="{7C4B4C6D-54F0-8642-AB90-A03A2E33B2DF}"/>
              </a:ext>
            </a:extLst>
          </p:cNvPr>
          <p:cNvCxnSpPr/>
          <p:nvPr/>
        </p:nvCxnSpPr>
        <p:spPr>
          <a:xfrm>
            <a:off x="2393392" y="3715111"/>
            <a:ext cx="2327564" cy="0"/>
          </a:xfrm>
          <a:prstGeom prst="line">
            <a:avLst/>
          </a:prstGeom>
          <a:ln w="19050"/>
        </p:spPr>
        <p:style>
          <a:lnRef idx="1">
            <a:schemeClr val="dk1"/>
          </a:lnRef>
          <a:fillRef idx="0">
            <a:schemeClr val="dk1"/>
          </a:fillRef>
          <a:effectRef idx="0">
            <a:schemeClr val="dk1"/>
          </a:effectRef>
          <a:fontRef idx="minor">
            <a:schemeClr val="tx1"/>
          </a:fontRef>
        </p:style>
      </p:cxnSp>
      <p:sp>
        <p:nvSpPr>
          <p:cNvPr id="92" name="Rechteck 91">
            <a:extLst>
              <a:ext uri="{FF2B5EF4-FFF2-40B4-BE49-F238E27FC236}">
                <a16:creationId xmlns:a16="http://schemas.microsoft.com/office/drawing/2014/main" id="{7CDF34DF-C96C-184F-89CF-53241D21C3A0}"/>
              </a:ext>
            </a:extLst>
          </p:cNvPr>
          <p:cNvSpPr/>
          <p:nvPr/>
        </p:nvSpPr>
        <p:spPr>
          <a:xfrm>
            <a:off x="2640061" y="3635737"/>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3" name="Gleichschenkliges Dreieck 101">
            <a:extLst>
              <a:ext uri="{FF2B5EF4-FFF2-40B4-BE49-F238E27FC236}">
                <a16:creationId xmlns:a16="http://schemas.microsoft.com/office/drawing/2014/main" id="{658477D9-723A-8E45-8624-E21BF0752A7C}"/>
              </a:ext>
            </a:extLst>
          </p:cNvPr>
          <p:cNvSpPr/>
          <p:nvPr/>
        </p:nvSpPr>
        <p:spPr>
          <a:xfrm rot="5400000">
            <a:off x="2768966" y="3654787"/>
            <a:ext cx="177800" cy="12700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4" name="Rechteck 93">
            <a:extLst>
              <a:ext uri="{FF2B5EF4-FFF2-40B4-BE49-F238E27FC236}">
                <a16:creationId xmlns:a16="http://schemas.microsoft.com/office/drawing/2014/main" id="{081EF6A8-78B3-B24B-85C3-589ECB2829BC}"/>
              </a:ext>
            </a:extLst>
          </p:cNvPr>
          <p:cNvSpPr/>
          <p:nvPr/>
        </p:nvSpPr>
        <p:spPr>
          <a:xfrm>
            <a:off x="3016842" y="3635737"/>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5" name="Textfeld 94">
            <a:extLst>
              <a:ext uri="{FF2B5EF4-FFF2-40B4-BE49-F238E27FC236}">
                <a16:creationId xmlns:a16="http://schemas.microsoft.com/office/drawing/2014/main" id="{9D9BEB93-1E8F-AA47-A299-B9F73B5D75C6}"/>
              </a:ext>
            </a:extLst>
          </p:cNvPr>
          <p:cNvSpPr txBox="1"/>
          <p:nvPr/>
        </p:nvSpPr>
        <p:spPr>
          <a:xfrm>
            <a:off x="2523654" y="3427530"/>
            <a:ext cx="389400" cy="215444"/>
          </a:xfrm>
          <a:prstGeom prst="rect">
            <a:avLst/>
          </a:prstGeom>
          <a:noFill/>
        </p:spPr>
        <p:txBody>
          <a:bodyPr wrap="square" rtlCol="0">
            <a:spAutoFit/>
          </a:bodyPr>
          <a:lstStyle/>
          <a:p>
            <a:r>
              <a:rPr lang="de-DE" sz="800" b="1" dirty="0"/>
              <a:t>14</a:t>
            </a:r>
          </a:p>
        </p:txBody>
      </p:sp>
      <p:sp>
        <p:nvSpPr>
          <p:cNvPr id="96" name="Textfeld 95">
            <a:extLst>
              <a:ext uri="{FF2B5EF4-FFF2-40B4-BE49-F238E27FC236}">
                <a16:creationId xmlns:a16="http://schemas.microsoft.com/office/drawing/2014/main" id="{C617F9E2-6B5C-394E-818D-921498E39B28}"/>
              </a:ext>
            </a:extLst>
          </p:cNvPr>
          <p:cNvSpPr txBox="1"/>
          <p:nvPr/>
        </p:nvSpPr>
        <p:spPr>
          <a:xfrm>
            <a:off x="2903509" y="3430997"/>
            <a:ext cx="389400" cy="215444"/>
          </a:xfrm>
          <a:prstGeom prst="rect">
            <a:avLst/>
          </a:prstGeom>
          <a:noFill/>
        </p:spPr>
        <p:txBody>
          <a:bodyPr wrap="square" rtlCol="0">
            <a:spAutoFit/>
          </a:bodyPr>
          <a:lstStyle/>
          <a:p>
            <a:r>
              <a:rPr lang="de-DE" sz="800" b="1" dirty="0"/>
              <a:t>18</a:t>
            </a:r>
          </a:p>
        </p:txBody>
      </p:sp>
      <p:sp>
        <p:nvSpPr>
          <p:cNvPr id="97" name="Textfeld 96">
            <a:extLst>
              <a:ext uri="{FF2B5EF4-FFF2-40B4-BE49-F238E27FC236}">
                <a16:creationId xmlns:a16="http://schemas.microsoft.com/office/drawing/2014/main" id="{C2146F95-E227-7448-849C-B8BEE5AC6457}"/>
              </a:ext>
            </a:extLst>
          </p:cNvPr>
          <p:cNvSpPr txBox="1"/>
          <p:nvPr/>
        </p:nvSpPr>
        <p:spPr>
          <a:xfrm>
            <a:off x="2668827" y="3815752"/>
            <a:ext cx="436841" cy="215444"/>
          </a:xfrm>
          <a:prstGeom prst="rect">
            <a:avLst/>
          </a:prstGeom>
          <a:noFill/>
        </p:spPr>
        <p:txBody>
          <a:bodyPr wrap="square" rtlCol="0">
            <a:spAutoFit/>
          </a:bodyPr>
          <a:lstStyle/>
          <a:p>
            <a:r>
              <a:rPr lang="de-DE" sz="800" b="1" dirty="0" err="1"/>
              <a:t>loxP</a:t>
            </a:r>
            <a:endParaRPr lang="de-DE" sz="800" b="1" dirty="0"/>
          </a:p>
        </p:txBody>
      </p:sp>
      <p:cxnSp>
        <p:nvCxnSpPr>
          <p:cNvPr id="98" name="Gerade Verbindung mit Pfeil 97">
            <a:extLst>
              <a:ext uri="{FF2B5EF4-FFF2-40B4-BE49-F238E27FC236}">
                <a16:creationId xmlns:a16="http://schemas.microsoft.com/office/drawing/2014/main" id="{4AABF10C-6FED-6145-873F-C12D30A65515}"/>
              </a:ext>
            </a:extLst>
          </p:cNvPr>
          <p:cNvCxnSpPr/>
          <p:nvPr/>
        </p:nvCxnSpPr>
        <p:spPr>
          <a:xfrm>
            <a:off x="4846402" y="3139344"/>
            <a:ext cx="0" cy="60123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9" name="Textfeld 98">
            <a:extLst>
              <a:ext uri="{FF2B5EF4-FFF2-40B4-BE49-F238E27FC236}">
                <a16:creationId xmlns:a16="http://schemas.microsoft.com/office/drawing/2014/main" id="{81CFB378-6EB6-9A4F-80B2-A767410DF59A}"/>
              </a:ext>
            </a:extLst>
          </p:cNvPr>
          <p:cNvSpPr txBox="1"/>
          <p:nvPr/>
        </p:nvSpPr>
        <p:spPr>
          <a:xfrm>
            <a:off x="4838818" y="3325783"/>
            <a:ext cx="389400" cy="215444"/>
          </a:xfrm>
          <a:prstGeom prst="rect">
            <a:avLst/>
          </a:prstGeom>
          <a:noFill/>
        </p:spPr>
        <p:txBody>
          <a:bodyPr wrap="square" rtlCol="0">
            <a:spAutoFit/>
          </a:bodyPr>
          <a:lstStyle/>
          <a:p>
            <a:r>
              <a:rPr lang="de-DE" sz="800" b="1" dirty="0" err="1">
                <a:solidFill>
                  <a:srgbClr val="FF0000"/>
                </a:solidFill>
              </a:rPr>
              <a:t>Cre</a:t>
            </a:r>
            <a:endParaRPr lang="de-DE" sz="800" b="1" dirty="0">
              <a:solidFill>
                <a:srgbClr val="FF0000"/>
              </a:solidFill>
            </a:endParaRPr>
          </a:p>
        </p:txBody>
      </p:sp>
      <p:sp>
        <p:nvSpPr>
          <p:cNvPr id="100" name="Textfeld 99">
            <a:extLst>
              <a:ext uri="{FF2B5EF4-FFF2-40B4-BE49-F238E27FC236}">
                <a16:creationId xmlns:a16="http://schemas.microsoft.com/office/drawing/2014/main" id="{F2A10811-8D66-1D40-8CF1-FF9ADCD0D276}"/>
              </a:ext>
            </a:extLst>
          </p:cNvPr>
          <p:cNvSpPr txBox="1"/>
          <p:nvPr/>
        </p:nvSpPr>
        <p:spPr>
          <a:xfrm>
            <a:off x="2879785" y="2817071"/>
            <a:ext cx="389400" cy="215444"/>
          </a:xfrm>
          <a:prstGeom prst="rect">
            <a:avLst/>
          </a:prstGeom>
          <a:noFill/>
        </p:spPr>
        <p:txBody>
          <a:bodyPr wrap="square" rtlCol="0">
            <a:spAutoFit/>
          </a:bodyPr>
          <a:lstStyle/>
          <a:p>
            <a:r>
              <a:rPr lang="de-DE" sz="800" b="1" dirty="0"/>
              <a:t>15</a:t>
            </a:r>
          </a:p>
        </p:txBody>
      </p:sp>
      <p:sp>
        <p:nvSpPr>
          <p:cNvPr id="101" name="Textfeld 100">
            <a:extLst>
              <a:ext uri="{FF2B5EF4-FFF2-40B4-BE49-F238E27FC236}">
                <a16:creationId xmlns:a16="http://schemas.microsoft.com/office/drawing/2014/main" id="{D6CEBA17-9C8C-0C4D-AC7F-0C93BA838DF2}"/>
              </a:ext>
            </a:extLst>
          </p:cNvPr>
          <p:cNvSpPr txBox="1"/>
          <p:nvPr/>
        </p:nvSpPr>
        <p:spPr>
          <a:xfrm>
            <a:off x="3013153" y="2814103"/>
            <a:ext cx="389400" cy="215444"/>
          </a:xfrm>
          <a:prstGeom prst="rect">
            <a:avLst/>
          </a:prstGeom>
          <a:noFill/>
        </p:spPr>
        <p:txBody>
          <a:bodyPr wrap="square" rtlCol="0">
            <a:spAutoFit/>
          </a:bodyPr>
          <a:lstStyle/>
          <a:p>
            <a:r>
              <a:rPr lang="de-DE" sz="800" b="1" dirty="0"/>
              <a:t>16</a:t>
            </a:r>
          </a:p>
        </p:txBody>
      </p:sp>
      <p:sp>
        <p:nvSpPr>
          <p:cNvPr id="102" name="Textfeld 101">
            <a:extLst>
              <a:ext uri="{FF2B5EF4-FFF2-40B4-BE49-F238E27FC236}">
                <a16:creationId xmlns:a16="http://schemas.microsoft.com/office/drawing/2014/main" id="{C88A838A-8E99-8C43-98AD-A054348DD111}"/>
              </a:ext>
            </a:extLst>
          </p:cNvPr>
          <p:cNvSpPr txBox="1"/>
          <p:nvPr/>
        </p:nvSpPr>
        <p:spPr>
          <a:xfrm>
            <a:off x="3151295" y="2814712"/>
            <a:ext cx="389400" cy="215444"/>
          </a:xfrm>
          <a:prstGeom prst="rect">
            <a:avLst/>
          </a:prstGeom>
          <a:noFill/>
        </p:spPr>
        <p:txBody>
          <a:bodyPr wrap="square" rtlCol="0">
            <a:spAutoFit/>
          </a:bodyPr>
          <a:lstStyle/>
          <a:p>
            <a:r>
              <a:rPr lang="de-DE" sz="800" b="1" dirty="0"/>
              <a:t>17</a:t>
            </a:r>
          </a:p>
        </p:txBody>
      </p:sp>
      <p:sp>
        <p:nvSpPr>
          <p:cNvPr id="103" name="Textfeld 102">
            <a:extLst>
              <a:ext uri="{FF2B5EF4-FFF2-40B4-BE49-F238E27FC236}">
                <a16:creationId xmlns:a16="http://schemas.microsoft.com/office/drawing/2014/main" id="{A239F762-031B-9340-8710-60EEB9CB19CE}"/>
              </a:ext>
            </a:extLst>
          </p:cNvPr>
          <p:cNvSpPr txBox="1"/>
          <p:nvPr/>
        </p:nvSpPr>
        <p:spPr>
          <a:xfrm>
            <a:off x="1433561" y="2794735"/>
            <a:ext cx="436841" cy="369332"/>
          </a:xfrm>
          <a:prstGeom prst="rect">
            <a:avLst/>
          </a:prstGeom>
          <a:noFill/>
        </p:spPr>
        <p:txBody>
          <a:bodyPr wrap="square" rtlCol="0">
            <a:spAutoFit/>
          </a:bodyPr>
          <a:lstStyle/>
          <a:p>
            <a:r>
              <a:rPr lang="de-DE" b="1" dirty="0">
                <a:latin typeface="Arial" panose="020B0604020202020204" pitchFamily="34" charset="0"/>
                <a:cs typeface="Arial" panose="020B0604020202020204" pitchFamily="34" charset="0"/>
              </a:rPr>
              <a:t>B</a:t>
            </a:r>
          </a:p>
        </p:txBody>
      </p:sp>
      <p:sp>
        <p:nvSpPr>
          <p:cNvPr id="104" name="Textfeld 103">
            <a:extLst>
              <a:ext uri="{FF2B5EF4-FFF2-40B4-BE49-F238E27FC236}">
                <a16:creationId xmlns:a16="http://schemas.microsoft.com/office/drawing/2014/main" id="{10DE9009-C729-7D42-B274-8F967E90ABF6}"/>
              </a:ext>
            </a:extLst>
          </p:cNvPr>
          <p:cNvSpPr txBox="1"/>
          <p:nvPr/>
        </p:nvSpPr>
        <p:spPr>
          <a:xfrm>
            <a:off x="1701248" y="6373103"/>
            <a:ext cx="1143730" cy="400110"/>
          </a:xfrm>
          <a:prstGeom prst="rect">
            <a:avLst/>
          </a:prstGeom>
          <a:noFill/>
        </p:spPr>
        <p:txBody>
          <a:bodyPr wrap="square" rtlCol="0">
            <a:spAutoFit/>
          </a:bodyPr>
          <a:lstStyle/>
          <a:p>
            <a:r>
              <a:rPr lang="de-DE" sz="1000" b="1" dirty="0"/>
              <a:t>Atp6v0a2RQ</a:t>
            </a:r>
          </a:p>
          <a:p>
            <a:r>
              <a:rPr lang="de-DE" sz="1000" b="1" dirty="0" err="1"/>
              <a:t>NeoR</a:t>
            </a:r>
            <a:endParaRPr lang="de-DE" sz="1000" b="1" dirty="0"/>
          </a:p>
        </p:txBody>
      </p:sp>
      <p:sp>
        <p:nvSpPr>
          <p:cNvPr id="105" name="Textfeld 104">
            <a:extLst>
              <a:ext uri="{FF2B5EF4-FFF2-40B4-BE49-F238E27FC236}">
                <a16:creationId xmlns:a16="http://schemas.microsoft.com/office/drawing/2014/main" id="{B9E59ADA-C194-4A4B-BDBF-A2E911E4C28E}"/>
              </a:ext>
            </a:extLst>
          </p:cNvPr>
          <p:cNvSpPr txBox="1"/>
          <p:nvPr/>
        </p:nvSpPr>
        <p:spPr>
          <a:xfrm>
            <a:off x="1701248" y="6973920"/>
            <a:ext cx="1143730" cy="246221"/>
          </a:xfrm>
          <a:prstGeom prst="rect">
            <a:avLst/>
          </a:prstGeom>
          <a:noFill/>
        </p:spPr>
        <p:txBody>
          <a:bodyPr wrap="square" rtlCol="0">
            <a:spAutoFit/>
          </a:bodyPr>
          <a:lstStyle/>
          <a:p>
            <a:r>
              <a:rPr lang="de-DE" sz="1000" b="1" dirty="0"/>
              <a:t>Atp6v0a2RQ</a:t>
            </a:r>
          </a:p>
        </p:txBody>
      </p:sp>
      <p:cxnSp>
        <p:nvCxnSpPr>
          <p:cNvPr id="106" name="Gerader Verbinder 145">
            <a:extLst>
              <a:ext uri="{FF2B5EF4-FFF2-40B4-BE49-F238E27FC236}">
                <a16:creationId xmlns:a16="http://schemas.microsoft.com/office/drawing/2014/main" id="{CF261AB4-9BB8-8A4C-85C6-B08A6EA94167}"/>
              </a:ext>
            </a:extLst>
          </p:cNvPr>
          <p:cNvCxnSpPr/>
          <p:nvPr/>
        </p:nvCxnSpPr>
        <p:spPr>
          <a:xfrm>
            <a:off x="2558047" y="6507813"/>
            <a:ext cx="2327564" cy="0"/>
          </a:xfrm>
          <a:prstGeom prst="line">
            <a:avLst/>
          </a:prstGeom>
          <a:ln w="19050"/>
        </p:spPr>
        <p:style>
          <a:lnRef idx="1">
            <a:schemeClr val="dk1"/>
          </a:lnRef>
          <a:fillRef idx="0">
            <a:schemeClr val="dk1"/>
          </a:fillRef>
          <a:effectRef idx="0">
            <a:schemeClr val="dk1"/>
          </a:effectRef>
          <a:fontRef idx="minor">
            <a:schemeClr val="tx1"/>
          </a:fontRef>
        </p:style>
      </p:cxnSp>
      <p:sp>
        <p:nvSpPr>
          <p:cNvPr id="107" name="Rechteck 106">
            <a:extLst>
              <a:ext uri="{FF2B5EF4-FFF2-40B4-BE49-F238E27FC236}">
                <a16:creationId xmlns:a16="http://schemas.microsoft.com/office/drawing/2014/main" id="{CFD27D65-73BB-494D-ACD5-4CC8A3E33C4C}"/>
              </a:ext>
            </a:extLst>
          </p:cNvPr>
          <p:cNvSpPr/>
          <p:nvPr/>
        </p:nvSpPr>
        <p:spPr>
          <a:xfrm>
            <a:off x="2806621" y="6428439"/>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8" name="Gleichschenkliges Dreieck 116">
            <a:extLst>
              <a:ext uri="{FF2B5EF4-FFF2-40B4-BE49-F238E27FC236}">
                <a16:creationId xmlns:a16="http://schemas.microsoft.com/office/drawing/2014/main" id="{8B0D2303-9C5B-5A40-BA88-193D4AABAC3F}"/>
              </a:ext>
            </a:extLst>
          </p:cNvPr>
          <p:cNvSpPr/>
          <p:nvPr/>
        </p:nvSpPr>
        <p:spPr>
          <a:xfrm rot="5400000">
            <a:off x="2933621" y="6447489"/>
            <a:ext cx="177800" cy="12700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9" name="Rechteck 108">
            <a:extLst>
              <a:ext uri="{FF2B5EF4-FFF2-40B4-BE49-F238E27FC236}">
                <a16:creationId xmlns:a16="http://schemas.microsoft.com/office/drawing/2014/main" id="{3D3F6878-406C-F748-BA17-BA9CD553CC0D}"/>
              </a:ext>
            </a:extLst>
          </p:cNvPr>
          <p:cNvSpPr/>
          <p:nvPr/>
        </p:nvSpPr>
        <p:spPr>
          <a:xfrm>
            <a:off x="3152696" y="6428439"/>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0" name="Rechteck 109">
            <a:extLst>
              <a:ext uri="{FF2B5EF4-FFF2-40B4-BE49-F238E27FC236}">
                <a16:creationId xmlns:a16="http://schemas.microsoft.com/office/drawing/2014/main" id="{F72BD280-F1F5-C148-854D-ED0D8F7BA626}"/>
              </a:ext>
            </a:extLst>
          </p:cNvPr>
          <p:cNvSpPr/>
          <p:nvPr/>
        </p:nvSpPr>
        <p:spPr>
          <a:xfrm>
            <a:off x="3278108" y="6428439"/>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1" name="Rechteck 110">
            <a:extLst>
              <a:ext uri="{FF2B5EF4-FFF2-40B4-BE49-F238E27FC236}">
                <a16:creationId xmlns:a16="http://schemas.microsoft.com/office/drawing/2014/main" id="{B6064677-9095-B74F-82FA-F88B79117105}"/>
              </a:ext>
            </a:extLst>
          </p:cNvPr>
          <p:cNvSpPr/>
          <p:nvPr/>
        </p:nvSpPr>
        <p:spPr>
          <a:xfrm>
            <a:off x="3403520" y="6428439"/>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2" name="Rechteck 111">
            <a:extLst>
              <a:ext uri="{FF2B5EF4-FFF2-40B4-BE49-F238E27FC236}">
                <a16:creationId xmlns:a16="http://schemas.microsoft.com/office/drawing/2014/main" id="{830FA4F2-77E3-994F-A50C-8CBE719B0170}"/>
              </a:ext>
            </a:extLst>
          </p:cNvPr>
          <p:cNvSpPr/>
          <p:nvPr/>
        </p:nvSpPr>
        <p:spPr>
          <a:xfrm>
            <a:off x="3736260" y="6402424"/>
            <a:ext cx="374650" cy="210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3" name="Gleichschenkliges Dreieck 121">
            <a:extLst>
              <a:ext uri="{FF2B5EF4-FFF2-40B4-BE49-F238E27FC236}">
                <a16:creationId xmlns:a16="http://schemas.microsoft.com/office/drawing/2014/main" id="{3F7880F2-0DBC-A243-9F82-504AB6DBFF5A}"/>
              </a:ext>
            </a:extLst>
          </p:cNvPr>
          <p:cNvSpPr/>
          <p:nvPr/>
        </p:nvSpPr>
        <p:spPr>
          <a:xfrm rot="5400000">
            <a:off x="4336020" y="6444313"/>
            <a:ext cx="177800" cy="12700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4" name="Gleichschenkliges Dreieck 122">
            <a:extLst>
              <a:ext uri="{FF2B5EF4-FFF2-40B4-BE49-F238E27FC236}">
                <a16:creationId xmlns:a16="http://schemas.microsoft.com/office/drawing/2014/main" id="{CFE5B440-89B6-F245-96E4-041EC6D9ABB2}"/>
              </a:ext>
            </a:extLst>
          </p:cNvPr>
          <p:cNvSpPr/>
          <p:nvPr/>
        </p:nvSpPr>
        <p:spPr>
          <a:xfrm rot="5400000">
            <a:off x="3528299" y="6447489"/>
            <a:ext cx="177800" cy="127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5" name="Gleichschenkliges Dreieck 123">
            <a:extLst>
              <a:ext uri="{FF2B5EF4-FFF2-40B4-BE49-F238E27FC236}">
                <a16:creationId xmlns:a16="http://schemas.microsoft.com/office/drawing/2014/main" id="{2CC967DE-3490-3049-BBCF-C80C4400979A}"/>
              </a:ext>
            </a:extLst>
          </p:cNvPr>
          <p:cNvSpPr/>
          <p:nvPr/>
        </p:nvSpPr>
        <p:spPr>
          <a:xfrm rot="5400000">
            <a:off x="4160759" y="6444313"/>
            <a:ext cx="177800" cy="127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6" name="Rechteck 115">
            <a:extLst>
              <a:ext uri="{FF2B5EF4-FFF2-40B4-BE49-F238E27FC236}">
                <a16:creationId xmlns:a16="http://schemas.microsoft.com/office/drawing/2014/main" id="{5C86FEF2-8BC7-5A4B-B171-D1F5D91F8CCD}"/>
              </a:ext>
            </a:extLst>
          </p:cNvPr>
          <p:cNvSpPr/>
          <p:nvPr/>
        </p:nvSpPr>
        <p:spPr>
          <a:xfrm>
            <a:off x="4546245" y="6428439"/>
            <a:ext cx="57150" cy="15875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7" name="Textfeld 116">
            <a:extLst>
              <a:ext uri="{FF2B5EF4-FFF2-40B4-BE49-F238E27FC236}">
                <a16:creationId xmlns:a16="http://schemas.microsoft.com/office/drawing/2014/main" id="{F93A79FF-7089-D94E-9786-6033930E7F1C}"/>
              </a:ext>
            </a:extLst>
          </p:cNvPr>
          <p:cNvSpPr txBox="1"/>
          <p:nvPr/>
        </p:nvSpPr>
        <p:spPr>
          <a:xfrm>
            <a:off x="2688309" y="6220232"/>
            <a:ext cx="389400" cy="215444"/>
          </a:xfrm>
          <a:prstGeom prst="rect">
            <a:avLst/>
          </a:prstGeom>
          <a:noFill/>
        </p:spPr>
        <p:txBody>
          <a:bodyPr wrap="square" rtlCol="0">
            <a:spAutoFit/>
          </a:bodyPr>
          <a:lstStyle/>
          <a:p>
            <a:r>
              <a:rPr lang="de-DE" sz="800" b="1" dirty="0"/>
              <a:t>14</a:t>
            </a:r>
          </a:p>
        </p:txBody>
      </p:sp>
      <p:sp>
        <p:nvSpPr>
          <p:cNvPr id="118" name="Textfeld 117">
            <a:extLst>
              <a:ext uri="{FF2B5EF4-FFF2-40B4-BE49-F238E27FC236}">
                <a16:creationId xmlns:a16="http://schemas.microsoft.com/office/drawing/2014/main" id="{5BAF7470-6612-9548-9E2F-0887AEEFE576}"/>
              </a:ext>
            </a:extLst>
          </p:cNvPr>
          <p:cNvSpPr txBox="1"/>
          <p:nvPr/>
        </p:nvSpPr>
        <p:spPr>
          <a:xfrm>
            <a:off x="3042017" y="6219789"/>
            <a:ext cx="389400" cy="215444"/>
          </a:xfrm>
          <a:prstGeom prst="rect">
            <a:avLst/>
          </a:prstGeom>
          <a:noFill/>
        </p:spPr>
        <p:txBody>
          <a:bodyPr wrap="square" rtlCol="0">
            <a:spAutoFit/>
          </a:bodyPr>
          <a:lstStyle/>
          <a:p>
            <a:r>
              <a:rPr lang="de-DE" sz="800" b="1" dirty="0"/>
              <a:t>15</a:t>
            </a:r>
          </a:p>
        </p:txBody>
      </p:sp>
      <p:sp>
        <p:nvSpPr>
          <p:cNvPr id="119" name="Textfeld 118">
            <a:extLst>
              <a:ext uri="{FF2B5EF4-FFF2-40B4-BE49-F238E27FC236}">
                <a16:creationId xmlns:a16="http://schemas.microsoft.com/office/drawing/2014/main" id="{23932323-A7C3-6A4E-9259-9D0AEFA40C0A}"/>
              </a:ext>
            </a:extLst>
          </p:cNvPr>
          <p:cNvSpPr txBox="1"/>
          <p:nvPr/>
        </p:nvSpPr>
        <p:spPr>
          <a:xfrm>
            <a:off x="3170522" y="6219789"/>
            <a:ext cx="389400" cy="215444"/>
          </a:xfrm>
          <a:prstGeom prst="rect">
            <a:avLst/>
          </a:prstGeom>
          <a:noFill/>
        </p:spPr>
        <p:txBody>
          <a:bodyPr wrap="square" rtlCol="0">
            <a:spAutoFit/>
          </a:bodyPr>
          <a:lstStyle/>
          <a:p>
            <a:r>
              <a:rPr lang="de-DE" sz="800" b="1" dirty="0"/>
              <a:t>16</a:t>
            </a:r>
          </a:p>
        </p:txBody>
      </p:sp>
      <p:sp>
        <p:nvSpPr>
          <p:cNvPr id="120" name="Textfeld 119">
            <a:extLst>
              <a:ext uri="{FF2B5EF4-FFF2-40B4-BE49-F238E27FC236}">
                <a16:creationId xmlns:a16="http://schemas.microsoft.com/office/drawing/2014/main" id="{00DEBEDD-AD82-C74A-8587-FF581F56FD30}"/>
              </a:ext>
            </a:extLst>
          </p:cNvPr>
          <p:cNvSpPr txBox="1"/>
          <p:nvPr/>
        </p:nvSpPr>
        <p:spPr>
          <a:xfrm>
            <a:off x="3305995" y="6218274"/>
            <a:ext cx="389400" cy="215444"/>
          </a:xfrm>
          <a:prstGeom prst="rect">
            <a:avLst/>
          </a:prstGeom>
          <a:noFill/>
        </p:spPr>
        <p:txBody>
          <a:bodyPr wrap="square" rtlCol="0">
            <a:spAutoFit/>
          </a:bodyPr>
          <a:lstStyle/>
          <a:p>
            <a:r>
              <a:rPr lang="de-DE" sz="800" b="1" dirty="0"/>
              <a:t>17</a:t>
            </a:r>
          </a:p>
        </p:txBody>
      </p:sp>
      <p:sp>
        <p:nvSpPr>
          <p:cNvPr id="121" name="Textfeld 120">
            <a:extLst>
              <a:ext uri="{FF2B5EF4-FFF2-40B4-BE49-F238E27FC236}">
                <a16:creationId xmlns:a16="http://schemas.microsoft.com/office/drawing/2014/main" id="{74C0EE83-C1C1-9E41-9831-CD22C6162DB0}"/>
              </a:ext>
            </a:extLst>
          </p:cNvPr>
          <p:cNvSpPr txBox="1"/>
          <p:nvPr/>
        </p:nvSpPr>
        <p:spPr>
          <a:xfrm>
            <a:off x="3725858" y="6400091"/>
            <a:ext cx="436841" cy="215444"/>
          </a:xfrm>
          <a:prstGeom prst="rect">
            <a:avLst/>
          </a:prstGeom>
          <a:solidFill>
            <a:srgbClr val="92D050"/>
          </a:solidFill>
        </p:spPr>
        <p:txBody>
          <a:bodyPr wrap="square" rtlCol="0">
            <a:spAutoFit/>
          </a:bodyPr>
          <a:lstStyle/>
          <a:p>
            <a:r>
              <a:rPr lang="de-DE" sz="800" b="1" dirty="0" err="1"/>
              <a:t>NeoR</a:t>
            </a:r>
            <a:endParaRPr lang="de-DE" sz="800" b="1" dirty="0"/>
          </a:p>
        </p:txBody>
      </p:sp>
      <p:sp>
        <p:nvSpPr>
          <p:cNvPr id="122" name="Textfeld 121">
            <a:extLst>
              <a:ext uri="{FF2B5EF4-FFF2-40B4-BE49-F238E27FC236}">
                <a16:creationId xmlns:a16="http://schemas.microsoft.com/office/drawing/2014/main" id="{FF471196-08B5-2A47-B51C-5588D389D280}"/>
              </a:ext>
            </a:extLst>
          </p:cNvPr>
          <p:cNvSpPr txBox="1"/>
          <p:nvPr/>
        </p:nvSpPr>
        <p:spPr>
          <a:xfrm>
            <a:off x="3442530" y="6610354"/>
            <a:ext cx="436841" cy="215444"/>
          </a:xfrm>
          <a:prstGeom prst="rect">
            <a:avLst/>
          </a:prstGeom>
          <a:noFill/>
        </p:spPr>
        <p:txBody>
          <a:bodyPr wrap="square" rtlCol="0">
            <a:spAutoFit/>
          </a:bodyPr>
          <a:lstStyle/>
          <a:p>
            <a:r>
              <a:rPr lang="de-DE" sz="800" b="1" dirty="0"/>
              <a:t>FRT</a:t>
            </a:r>
          </a:p>
        </p:txBody>
      </p:sp>
      <p:sp>
        <p:nvSpPr>
          <p:cNvPr id="123" name="Textfeld 122">
            <a:extLst>
              <a:ext uri="{FF2B5EF4-FFF2-40B4-BE49-F238E27FC236}">
                <a16:creationId xmlns:a16="http://schemas.microsoft.com/office/drawing/2014/main" id="{58C8AE90-4B99-184A-9DE5-57B325B3AA3C}"/>
              </a:ext>
            </a:extLst>
          </p:cNvPr>
          <p:cNvSpPr txBox="1"/>
          <p:nvPr/>
        </p:nvSpPr>
        <p:spPr>
          <a:xfrm>
            <a:off x="4051579" y="6613203"/>
            <a:ext cx="436841" cy="215444"/>
          </a:xfrm>
          <a:prstGeom prst="rect">
            <a:avLst/>
          </a:prstGeom>
          <a:noFill/>
        </p:spPr>
        <p:txBody>
          <a:bodyPr wrap="square" rtlCol="0">
            <a:spAutoFit/>
          </a:bodyPr>
          <a:lstStyle/>
          <a:p>
            <a:r>
              <a:rPr lang="de-DE" sz="800" b="1" dirty="0"/>
              <a:t>FRT</a:t>
            </a:r>
          </a:p>
        </p:txBody>
      </p:sp>
      <p:sp>
        <p:nvSpPr>
          <p:cNvPr id="124" name="Textfeld 123">
            <a:extLst>
              <a:ext uri="{FF2B5EF4-FFF2-40B4-BE49-F238E27FC236}">
                <a16:creationId xmlns:a16="http://schemas.microsoft.com/office/drawing/2014/main" id="{885C7BAA-C0BC-9144-B5EA-C6FF62332672}"/>
              </a:ext>
            </a:extLst>
          </p:cNvPr>
          <p:cNvSpPr txBox="1"/>
          <p:nvPr/>
        </p:nvSpPr>
        <p:spPr>
          <a:xfrm>
            <a:off x="4259340" y="6613710"/>
            <a:ext cx="436841" cy="215444"/>
          </a:xfrm>
          <a:prstGeom prst="rect">
            <a:avLst/>
          </a:prstGeom>
          <a:noFill/>
        </p:spPr>
        <p:txBody>
          <a:bodyPr wrap="square" rtlCol="0">
            <a:spAutoFit/>
          </a:bodyPr>
          <a:lstStyle/>
          <a:p>
            <a:r>
              <a:rPr lang="de-DE" sz="800" b="1" dirty="0" err="1"/>
              <a:t>loxP</a:t>
            </a:r>
            <a:endParaRPr lang="de-DE" sz="800" b="1" dirty="0"/>
          </a:p>
        </p:txBody>
      </p:sp>
      <p:sp>
        <p:nvSpPr>
          <p:cNvPr id="125" name="Textfeld 124">
            <a:extLst>
              <a:ext uri="{FF2B5EF4-FFF2-40B4-BE49-F238E27FC236}">
                <a16:creationId xmlns:a16="http://schemas.microsoft.com/office/drawing/2014/main" id="{DF120DD5-923F-7342-B392-3D033137FA9C}"/>
              </a:ext>
            </a:extLst>
          </p:cNvPr>
          <p:cNvSpPr txBox="1"/>
          <p:nvPr/>
        </p:nvSpPr>
        <p:spPr>
          <a:xfrm>
            <a:off x="2833482" y="6608454"/>
            <a:ext cx="436841" cy="215444"/>
          </a:xfrm>
          <a:prstGeom prst="rect">
            <a:avLst/>
          </a:prstGeom>
          <a:noFill/>
        </p:spPr>
        <p:txBody>
          <a:bodyPr wrap="square" rtlCol="0">
            <a:spAutoFit/>
          </a:bodyPr>
          <a:lstStyle/>
          <a:p>
            <a:r>
              <a:rPr lang="de-DE" sz="800" b="1" dirty="0" err="1"/>
              <a:t>loxP</a:t>
            </a:r>
            <a:endParaRPr lang="de-DE" sz="800" b="1" dirty="0"/>
          </a:p>
        </p:txBody>
      </p:sp>
      <p:cxnSp>
        <p:nvCxnSpPr>
          <p:cNvPr id="126" name="Gerader Verbinder 165">
            <a:extLst>
              <a:ext uri="{FF2B5EF4-FFF2-40B4-BE49-F238E27FC236}">
                <a16:creationId xmlns:a16="http://schemas.microsoft.com/office/drawing/2014/main" id="{56ACEDA6-1993-1548-8263-17FD40700178}"/>
              </a:ext>
            </a:extLst>
          </p:cNvPr>
          <p:cNvCxnSpPr/>
          <p:nvPr/>
        </p:nvCxnSpPr>
        <p:spPr>
          <a:xfrm>
            <a:off x="2558047" y="7109043"/>
            <a:ext cx="2327564" cy="0"/>
          </a:xfrm>
          <a:prstGeom prst="line">
            <a:avLst/>
          </a:prstGeom>
          <a:ln w="19050"/>
        </p:spPr>
        <p:style>
          <a:lnRef idx="1">
            <a:schemeClr val="dk1"/>
          </a:lnRef>
          <a:fillRef idx="0">
            <a:schemeClr val="dk1"/>
          </a:fillRef>
          <a:effectRef idx="0">
            <a:schemeClr val="dk1"/>
          </a:effectRef>
          <a:fontRef idx="minor">
            <a:schemeClr val="tx1"/>
          </a:fontRef>
        </p:style>
      </p:cxnSp>
      <p:sp>
        <p:nvSpPr>
          <p:cNvPr id="127" name="Rechteck 126">
            <a:extLst>
              <a:ext uri="{FF2B5EF4-FFF2-40B4-BE49-F238E27FC236}">
                <a16:creationId xmlns:a16="http://schemas.microsoft.com/office/drawing/2014/main" id="{600A9312-3572-A745-BE36-92B4F0038D0A}"/>
              </a:ext>
            </a:extLst>
          </p:cNvPr>
          <p:cNvSpPr/>
          <p:nvPr/>
        </p:nvSpPr>
        <p:spPr>
          <a:xfrm>
            <a:off x="2806621" y="7029669"/>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8" name="Gleichschenkliges Dreieck 136">
            <a:extLst>
              <a:ext uri="{FF2B5EF4-FFF2-40B4-BE49-F238E27FC236}">
                <a16:creationId xmlns:a16="http://schemas.microsoft.com/office/drawing/2014/main" id="{7FCD88A7-0F00-C14B-93C4-E58E1D3520BB}"/>
              </a:ext>
            </a:extLst>
          </p:cNvPr>
          <p:cNvSpPr/>
          <p:nvPr/>
        </p:nvSpPr>
        <p:spPr>
          <a:xfrm rot="5400000">
            <a:off x="2933621" y="7048719"/>
            <a:ext cx="177800" cy="12700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9" name="Rechteck 128">
            <a:extLst>
              <a:ext uri="{FF2B5EF4-FFF2-40B4-BE49-F238E27FC236}">
                <a16:creationId xmlns:a16="http://schemas.microsoft.com/office/drawing/2014/main" id="{88F7B07F-2B70-8546-A4E9-00E0283F922F}"/>
              </a:ext>
            </a:extLst>
          </p:cNvPr>
          <p:cNvSpPr/>
          <p:nvPr/>
        </p:nvSpPr>
        <p:spPr>
          <a:xfrm>
            <a:off x="3152696" y="7029669"/>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0" name="Rechteck 129">
            <a:extLst>
              <a:ext uri="{FF2B5EF4-FFF2-40B4-BE49-F238E27FC236}">
                <a16:creationId xmlns:a16="http://schemas.microsoft.com/office/drawing/2014/main" id="{DC8772B2-F5EA-F74A-9B61-2E1C3EDBB91B}"/>
              </a:ext>
            </a:extLst>
          </p:cNvPr>
          <p:cNvSpPr/>
          <p:nvPr/>
        </p:nvSpPr>
        <p:spPr>
          <a:xfrm>
            <a:off x="3278108" y="7029669"/>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1" name="Rechteck 130">
            <a:extLst>
              <a:ext uri="{FF2B5EF4-FFF2-40B4-BE49-F238E27FC236}">
                <a16:creationId xmlns:a16="http://schemas.microsoft.com/office/drawing/2014/main" id="{C3821639-889F-8444-BDFE-85210A929E3F}"/>
              </a:ext>
            </a:extLst>
          </p:cNvPr>
          <p:cNvSpPr/>
          <p:nvPr/>
        </p:nvSpPr>
        <p:spPr>
          <a:xfrm>
            <a:off x="3403520" y="7029669"/>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2" name="Gleichschenkliges Dreieck 140">
            <a:extLst>
              <a:ext uri="{FF2B5EF4-FFF2-40B4-BE49-F238E27FC236}">
                <a16:creationId xmlns:a16="http://schemas.microsoft.com/office/drawing/2014/main" id="{8928B089-7D6B-7C4C-973C-4FDA7B2488AA}"/>
              </a:ext>
            </a:extLst>
          </p:cNvPr>
          <p:cNvSpPr/>
          <p:nvPr/>
        </p:nvSpPr>
        <p:spPr>
          <a:xfrm rot="5400000">
            <a:off x="3779065" y="7045543"/>
            <a:ext cx="177800" cy="12700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3" name="Gleichschenkliges Dreieck 141">
            <a:extLst>
              <a:ext uri="{FF2B5EF4-FFF2-40B4-BE49-F238E27FC236}">
                <a16:creationId xmlns:a16="http://schemas.microsoft.com/office/drawing/2014/main" id="{008B49E4-054C-B249-A671-04AD4A39EEDA}"/>
              </a:ext>
            </a:extLst>
          </p:cNvPr>
          <p:cNvSpPr/>
          <p:nvPr/>
        </p:nvSpPr>
        <p:spPr>
          <a:xfrm rot="5400000">
            <a:off x="3528299" y="7048719"/>
            <a:ext cx="177800" cy="127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4" name="Rechteck 133">
            <a:extLst>
              <a:ext uri="{FF2B5EF4-FFF2-40B4-BE49-F238E27FC236}">
                <a16:creationId xmlns:a16="http://schemas.microsoft.com/office/drawing/2014/main" id="{563BD9CE-192B-704C-8889-5F2340E09BAD}"/>
              </a:ext>
            </a:extLst>
          </p:cNvPr>
          <p:cNvSpPr/>
          <p:nvPr/>
        </p:nvSpPr>
        <p:spPr>
          <a:xfrm>
            <a:off x="3989290" y="7029669"/>
            <a:ext cx="57150" cy="15875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5" name="Textfeld 134">
            <a:extLst>
              <a:ext uri="{FF2B5EF4-FFF2-40B4-BE49-F238E27FC236}">
                <a16:creationId xmlns:a16="http://schemas.microsoft.com/office/drawing/2014/main" id="{6E6E15F5-8246-F347-A641-756834A96F39}"/>
              </a:ext>
            </a:extLst>
          </p:cNvPr>
          <p:cNvSpPr txBox="1"/>
          <p:nvPr/>
        </p:nvSpPr>
        <p:spPr>
          <a:xfrm>
            <a:off x="2687993" y="6812679"/>
            <a:ext cx="389400" cy="215444"/>
          </a:xfrm>
          <a:prstGeom prst="rect">
            <a:avLst/>
          </a:prstGeom>
          <a:noFill/>
        </p:spPr>
        <p:txBody>
          <a:bodyPr wrap="square" rtlCol="0">
            <a:spAutoFit/>
          </a:bodyPr>
          <a:lstStyle/>
          <a:p>
            <a:r>
              <a:rPr lang="de-DE" sz="800" b="1" dirty="0"/>
              <a:t>14</a:t>
            </a:r>
          </a:p>
        </p:txBody>
      </p:sp>
      <p:sp>
        <p:nvSpPr>
          <p:cNvPr id="136" name="Textfeld 135">
            <a:extLst>
              <a:ext uri="{FF2B5EF4-FFF2-40B4-BE49-F238E27FC236}">
                <a16:creationId xmlns:a16="http://schemas.microsoft.com/office/drawing/2014/main" id="{2190DD8E-9065-D147-873A-C60317272320}"/>
              </a:ext>
            </a:extLst>
          </p:cNvPr>
          <p:cNvSpPr txBox="1"/>
          <p:nvPr/>
        </p:nvSpPr>
        <p:spPr>
          <a:xfrm>
            <a:off x="3032844" y="6813070"/>
            <a:ext cx="389400" cy="215444"/>
          </a:xfrm>
          <a:prstGeom prst="rect">
            <a:avLst/>
          </a:prstGeom>
          <a:noFill/>
        </p:spPr>
        <p:txBody>
          <a:bodyPr wrap="square" rtlCol="0">
            <a:spAutoFit/>
          </a:bodyPr>
          <a:lstStyle/>
          <a:p>
            <a:r>
              <a:rPr lang="de-DE" sz="800" b="1" dirty="0"/>
              <a:t>15</a:t>
            </a:r>
          </a:p>
        </p:txBody>
      </p:sp>
      <p:sp>
        <p:nvSpPr>
          <p:cNvPr id="137" name="Textfeld 136">
            <a:extLst>
              <a:ext uri="{FF2B5EF4-FFF2-40B4-BE49-F238E27FC236}">
                <a16:creationId xmlns:a16="http://schemas.microsoft.com/office/drawing/2014/main" id="{056C8119-DA28-C049-A4DC-9B167F57C8D8}"/>
              </a:ext>
            </a:extLst>
          </p:cNvPr>
          <p:cNvSpPr txBox="1"/>
          <p:nvPr/>
        </p:nvSpPr>
        <p:spPr>
          <a:xfrm>
            <a:off x="3170522" y="6810869"/>
            <a:ext cx="389400" cy="215444"/>
          </a:xfrm>
          <a:prstGeom prst="rect">
            <a:avLst/>
          </a:prstGeom>
          <a:noFill/>
        </p:spPr>
        <p:txBody>
          <a:bodyPr wrap="square" rtlCol="0">
            <a:spAutoFit/>
          </a:bodyPr>
          <a:lstStyle/>
          <a:p>
            <a:r>
              <a:rPr lang="de-DE" sz="800" b="1" dirty="0"/>
              <a:t>16</a:t>
            </a:r>
          </a:p>
        </p:txBody>
      </p:sp>
      <p:sp>
        <p:nvSpPr>
          <p:cNvPr id="138" name="Textfeld 137">
            <a:extLst>
              <a:ext uri="{FF2B5EF4-FFF2-40B4-BE49-F238E27FC236}">
                <a16:creationId xmlns:a16="http://schemas.microsoft.com/office/drawing/2014/main" id="{890A787B-5778-4E43-A52F-26B9B5B1D0BA}"/>
              </a:ext>
            </a:extLst>
          </p:cNvPr>
          <p:cNvSpPr txBox="1"/>
          <p:nvPr/>
        </p:nvSpPr>
        <p:spPr>
          <a:xfrm>
            <a:off x="3305490" y="6810286"/>
            <a:ext cx="389400" cy="215444"/>
          </a:xfrm>
          <a:prstGeom prst="rect">
            <a:avLst/>
          </a:prstGeom>
          <a:noFill/>
        </p:spPr>
        <p:txBody>
          <a:bodyPr wrap="square" rtlCol="0">
            <a:spAutoFit/>
          </a:bodyPr>
          <a:lstStyle/>
          <a:p>
            <a:r>
              <a:rPr lang="de-DE" sz="800" b="1" dirty="0"/>
              <a:t>17</a:t>
            </a:r>
          </a:p>
        </p:txBody>
      </p:sp>
      <p:sp>
        <p:nvSpPr>
          <p:cNvPr id="139" name="Textfeld 138">
            <a:extLst>
              <a:ext uri="{FF2B5EF4-FFF2-40B4-BE49-F238E27FC236}">
                <a16:creationId xmlns:a16="http://schemas.microsoft.com/office/drawing/2014/main" id="{9847EA55-4864-ED4B-8DA7-BA3240F8D4D4}"/>
              </a:ext>
            </a:extLst>
          </p:cNvPr>
          <p:cNvSpPr txBox="1"/>
          <p:nvPr/>
        </p:nvSpPr>
        <p:spPr>
          <a:xfrm>
            <a:off x="3442530" y="7211584"/>
            <a:ext cx="436841" cy="215444"/>
          </a:xfrm>
          <a:prstGeom prst="rect">
            <a:avLst/>
          </a:prstGeom>
          <a:noFill/>
        </p:spPr>
        <p:txBody>
          <a:bodyPr wrap="square" rtlCol="0">
            <a:spAutoFit/>
          </a:bodyPr>
          <a:lstStyle/>
          <a:p>
            <a:r>
              <a:rPr lang="de-DE" sz="800" b="1" dirty="0"/>
              <a:t>FRT</a:t>
            </a:r>
          </a:p>
        </p:txBody>
      </p:sp>
      <p:sp>
        <p:nvSpPr>
          <p:cNvPr id="140" name="Textfeld 139">
            <a:extLst>
              <a:ext uri="{FF2B5EF4-FFF2-40B4-BE49-F238E27FC236}">
                <a16:creationId xmlns:a16="http://schemas.microsoft.com/office/drawing/2014/main" id="{0D68B45C-5F48-FE4C-8984-18A1F03EA3F2}"/>
              </a:ext>
            </a:extLst>
          </p:cNvPr>
          <p:cNvSpPr txBox="1"/>
          <p:nvPr/>
        </p:nvSpPr>
        <p:spPr>
          <a:xfrm>
            <a:off x="3702385" y="7214940"/>
            <a:ext cx="436841" cy="215444"/>
          </a:xfrm>
          <a:prstGeom prst="rect">
            <a:avLst/>
          </a:prstGeom>
          <a:noFill/>
        </p:spPr>
        <p:txBody>
          <a:bodyPr wrap="square" rtlCol="0">
            <a:spAutoFit/>
          </a:bodyPr>
          <a:lstStyle/>
          <a:p>
            <a:r>
              <a:rPr lang="de-DE" sz="800" b="1" dirty="0" err="1"/>
              <a:t>loxP</a:t>
            </a:r>
            <a:endParaRPr lang="de-DE" sz="800" b="1" dirty="0"/>
          </a:p>
        </p:txBody>
      </p:sp>
      <p:sp>
        <p:nvSpPr>
          <p:cNvPr id="141" name="Textfeld 140">
            <a:extLst>
              <a:ext uri="{FF2B5EF4-FFF2-40B4-BE49-F238E27FC236}">
                <a16:creationId xmlns:a16="http://schemas.microsoft.com/office/drawing/2014/main" id="{08F2BE21-CDB1-6248-A1B1-3A96283677F2}"/>
              </a:ext>
            </a:extLst>
          </p:cNvPr>
          <p:cNvSpPr txBox="1"/>
          <p:nvPr/>
        </p:nvSpPr>
        <p:spPr>
          <a:xfrm>
            <a:off x="2833482" y="7209684"/>
            <a:ext cx="436841" cy="215444"/>
          </a:xfrm>
          <a:prstGeom prst="rect">
            <a:avLst/>
          </a:prstGeom>
          <a:noFill/>
        </p:spPr>
        <p:txBody>
          <a:bodyPr wrap="square" rtlCol="0">
            <a:spAutoFit/>
          </a:bodyPr>
          <a:lstStyle/>
          <a:p>
            <a:r>
              <a:rPr lang="de-DE" sz="800" b="1" dirty="0" err="1"/>
              <a:t>loxP</a:t>
            </a:r>
            <a:endParaRPr lang="de-DE" sz="800" b="1" dirty="0"/>
          </a:p>
        </p:txBody>
      </p:sp>
      <p:cxnSp>
        <p:nvCxnSpPr>
          <p:cNvPr id="142" name="Gerade Verbindung mit Pfeil 141">
            <a:extLst>
              <a:ext uri="{FF2B5EF4-FFF2-40B4-BE49-F238E27FC236}">
                <a16:creationId xmlns:a16="http://schemas.microsoft.com/office/drawing/2014/main" id="{3CF91916-EAC8-B74F-9A29-A08353496201}"/>
              </a:ext>
            </a:extLst>
          </p:cNvPr>
          <p:cNvCxnSpPr/>
          <p:nvPr/>
        </p:nvCxnSpPr>
        <p:spPr>
          <a:xfrm>
            <a:off x="5004067" y="6507813"/>
            <a:ext cx="0" cy="601230"/>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43" name="Textfeld 142">
            <a:extLst>
              <a:ext uri="{FF2B5EF4-FFF2-40B4-BE49-F238E27FC236}">
                <a16:creationId xmlns:a16="http://schemas.microsoft.com/office/drawing/2014/main" id="{295FF030-D6B1-9342-8F4D-1AF0CEC84D36}"/>
              </a:ext>
            </a:extLst>
          </p:cNvPr>
          <p:cNvSpPr txBox="1"/>
          <p:nvPr/>
        </p:nvSpPr>
        <p:spPr>
          <a:xfrm>
            <a:off x="4996483" y="6694252"/>
            <a:ext cx="389400" cy="215444"/>
          </a:xfrm>
          <a:prstGeom prst="rect">
            <a:avLst/>
          </a:prstGeom>
          <a:noFill/>
        </p:spPr>
        <p:txBody>
          <a:bodyPr wrap="square" rtlCol="0">
            <a:spAutoFit/>
          </a:bodyPr>
          <a:lstStyle/>
          <a:p>
            <a:r>
              <a:rPr lang="de-DE" sz="800" b="1" dirty="0">
                <a:solidFill>
                  <a:srgbClr val="00B050"/>
                </a:solidFill>
              </a:rPr>
              <a:t>Flip</a:t>
            </a:r>
          </a:p>
        </p:txBody>
      </p:sp>
      <p:sp>
        <p:nvSpPr>
          <p:cNvPr id="144" name="Textfeld 143">
            <a:extLst>
              <a:ext uri="{FF2B5EF4-FFF2-40B4-BE49-F238E27FC236}">
                <a16:creationId xmlns:a16="http://schemas.microsoft.com/office/drawing/2014/main" id="{D0D36D0F-DB87-E04D-9EBF-6B813E1A43C7}"/>
              </a:ext>
            </a:extLst>
          </p:cNvPr>
          <p:cNvSpPr txBox="1"/>
          <p:nvPr/>
        </p:nvSpPr>
        <p:spPr>
          <a:xfrm>
            <a:off x="3872526" y="6813309"/>
            <a:ext cx="590803" cy="215444"/>
          </a:xfrm>
          <a:prstGeom prst="rect">
            <a:avLst/>
          </a:prstGeom>
          <a:noFill/>
        </p:spPr>
        <p:txBody>
          <a:bodyPr wrap="square" rtlCol="0">
            <a:spAutoFit/>
          </a:bodyPr>
          <a:lstStyle/>
          <a:p>
            <a:r>
              <a:rPr lang="de-DE" sz="800" b="1" dirty="0"/>
              <a:t>18</a:t>
            </a:r>
            <a:r>
              <a:rPr lang="de-DE" sz="800" b="1" baseline="30000" dirty="0"/>
              <a:t>R755Q</a:t>
            </a:r>
          </a:p>
        </p:txBody>
      </p:sp>
      <p:sp>
        <p:nvSpPr>
          <p:cNvPr id="145" name="Textfeld 144">
            <a:extLst>
              <a:ext uri="{FF2B5EF4-FFF2-40B4-BE49-F238E27FC236}">
                <a16:creationId xmlns:a16="http://schemas.microsoft.com/office/drawing/2014/main" id="{0415E4ED-FEC6-FB44-AB73-D3575E62C6D2}"/>
              </a:ext>
            </a:extLst>
          </p:cNvPr>
          <p:cNvSpPr txBox="1"/>
          <p:nvPr/>
        </p:nvSpPr>
        <p:spPr>
          <a:xfrm>
            <a:off x="4430895" y="6204827"/>
            <a:ext cx="590803" cy="215444"/>
          </a:xfrm>
          <a:prstGeom prst="rect">
            <a:avLst/>
          </a:prstGeom>
          <a:noFill/>
        </p:spPr>
        <p:txBody>
          <a:bodyPr wrap="square" rtlCol="0">
            <a:spAutoFit/>
          </a:bodyPr>
          <a:lstStyle/>
          <a:p>
            <a:r>
              <a:rPr lang="de-DE" sz="800" b="1" dirty="0"/>
              <a:t>18</a:t>
            </a:r>
            <a:r>
              <a:rPr lang="de-DE" sz="800" b="1" baseline="30000" dirty="0"/>
              <a:t>R755Q</a:t>
            </a:r>
          </a:p>
        </p:txBody>
      </p:sp>
      <p:sp>
        <p:nvSpPr>
          <p:cNvPr id="146" name="Textfeld 145">
            <a:extLst>
              <a:ext uri="{FF2B5EF4-FFF2-40B4-BE49-F238E27FC236}">
                <a16:creationId xmlns:a16="http://schemas.microsoft.com/office/drawing/2014/main" id="{1BCA73B4-D071-9C41-B440-E3B4BA28A34C}"/>
              </a:ext>
            </a:extLst>
          </p:cNvPr>
          <p:cNvSpPr txBox="1"/>
          <p:nvPr/>
        </p:nvSpPr>
        <p:spPr>
          <a:xfrm>
            <a:off x="1433561" y="4244294"/>
            <a:ext cx="436841" cy="369332"/>
          </a:xfrm>
          <a:prstGeom prst="rect">
            <a:avLst/>
          </a:prstGeom>
          <a:noFill/>
        </p:spPr>
        <p:txBody>
          <a:bodyPr wrap="square" rtlCol="0">
            <a:spAutoFit/>
          </a:bodyPr>
          <a:lstStyle/>
          <a:p>
            <a:r>
              <a:rPr lang="de-DE" b="1" dirty="0">
                <a:latin typeface="Arial" panose="020B0604020202020204" pitchFamily="34" charset="0"/>
                <a:cs typeface="Arial" panose="020B0604020202020204" pitchFamily="34" charset="0"/>
              </a:rPr>
              <a:t>C</a:t>
            </a:r>
          </a:p>
        </p:txBody>
      </p:sp>
      <p:cxnSp>
        <p:nvCxnSpPr>
          <p:cNvPr id="147" name="Gerader Verbinder 7">
            <a:extLst>
              <a:ext uri="{FF2B5EF4-FFF2-40B4-BE49-F238E27FC236}">
                <a16:creationId xmlns:a16="http://schemas.microsoft.com/office/drawing/2014/main" id="{7BC444D3-EB0E-2A4A-BD6D-10BE923BEA63}"/>
              </a:ext>
            </a:extLst>
          </p:cNvPr>
          <p:cNvCxnSpPr/>
          <p:nvPr/>
        </p:nvCxnSpPr>
        <p:spPr>
          <a:xfrm flipV="1">
            <a:off x="1799858" y="5524679"/>
            <a:ext cx="3291840" cy="6097"/>
          </a:xfrm>
          <a:prstGeom prst="line">
            <a:avLst/>
          </a:prstGeom>
          <a:ln w="19050"/>
        </p:spPr>
        <p:style>
          <a:lnRef idx="1">
            <a:schemeClr val="dk1"/>
          </a:lnRef>
          <a:fillRef idx="0">
            <a:schemeClr val="dk1"/>
          </a:fillRef>
          <a:effectRef idx="0">
            <a:schemeClr val="dk1"/>
          </a:effectRef>
          <a:fontRef idx="minor">
            <a:schemeClr val="tx1"/>
          </a:fontRef>
        </p:style>
      </p:cxnSp>
      <p:sp>
        <p:nvSpPr>
          <p:cNvPr id="148" name="Rechteck 147">
            <a:extLst>
              <a:ext uri="{FF2B5EF4-FFF2-40B4-BE49-F238E27FC236}">
                <a16:creationId xmlns:a16="http://schemas.microsoft.com/office/drawing/2014/main" id="{EE13FE4B-08A8-4043-A44D-9481E8AFD796}"/>
              </a:ext>
            </a:extLst>
          </p:cNvPr>
          <p:cNvSpPr/>
          <p:nvPr/>
        </p:nvSpPr>
        <p:spPr>
          <a:xfrm>
            <a:off x="2665236" y="5448352"/>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9" name="Gleichschenkliges Dreieck 157">
            <a:extLst>
              <a:ext uri="{FF2B5EF4-FFF2-40B4-BE49-F238E27FC236}">
                <a16:creationId xmlns:a16="http://schemas.microsoft.com/office/drawing/2014/main" id="{158661D9-DD74-D54C-B1C9-7758036E3725}"/>
              </a:ext>
            </a:extLst>
          </p:cNvPr>
          <p:cNvSpPr/>
          <p:nvPr/>
        </p:nvSpPr>
        <p:spPr>
          <a:xfrm rot="5400000">
            <a:off x="2792236" y="5467402"/>
            <a:ext cx="177800" cy="12700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0" name="Rechteck 149">
            <a:extLst>
              <a:ext uri="{FF2B5EF4-FFF2-40B4-BE49-F238E27FC236}">
                <a16:creationId xmlns:a16="http://schemas.microsoft.com/office/drawing/2014/main" id="{072CE387-66D5-394D-A05D-7358ED3A93BB}"/>
              </a:ext>
            </a:extLst>
          </p:cNvPr>
          <p:cNvSpPr/>
          <p:nvPr/>
        </p:nvSpPr>
        <p:spPr>
          <a:xfrm>
            <a:off x="3011311" y="5448352"/>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1" name="Rechteck 150">
            <a:extLst>
              <a:ext uri="{FF2B5EF4-FFF2-40B4-BE49-F238E27FC236}">
                <a16:creationId xmlns:a16="http://schemas.microsoft.com/office/drawing/2014/main" id="{4AADF3A1-272E-B54A-9A1A-512D4774DFDE}"/>
              </a:ext>
            </a:extLst>
          </p:cNvPr>
          <p:cNvSpPr/>
          <p:nvPr/>
        </p:nvSpPr>
        <p:spPr>
          <a:xfrm>
            <a:off x="3136723" y="5448352"/>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2" name="Rechteck 151">
            <a:extLst>
              <a:ext uri="{FF2B5EF4-FFF2-40B4-BE49-F238E27FC236}">
                <a16:creationId xmlns:a16="http://schemas.microsoft.com/office/drawing/2014/main" id="{F9B0B939-5CEE-5042-AE9A-30F995437378}"/>
              </a:ext>
            </a:extLst>
          </p:cNvPr>
          <p:cNvSpPr/>
          <p:nvPr/>
        </p:nvSpPr>
        <p:spPr>
          <a:xfrm>
            <a:off x="3262135" y="5448352"/>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3" name="Rechteck 152">
            <a:extLst>
              <a:ext uri="{FF2B5EF4-FFF2-40B4-BE49-F238E27FC236}">
                <a16:creationId xmlns:a16="http://schemas.microsoft.com/office/drawing/2014/main" id="{78AFF58C-A5D7-8247-AFAC-FD0AC987014B}"/>
              </a:ext>
            </a:extLst>
          </p:cNvPr>
          <p:cNvSpPr/>
          <p:nvPr/>
        </p:nvSpPr>
        <p:spPr>
          <a:xfrm>
            <a:off x="3594875" y="5422337"/>
            <a:ext cx="374650" cy="2107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4" name="Gleichschenkliges Dreieck 162">
            <a:extLst>
              <a:ext uri="{FF2B5EF4-FFF2-40B4-BE49-F238E27FC236}">
                <a16:creationId xmlns:a16="http://schemas.microsoft.com/office/drawing/2014/main" id="{EC409C97-3EB6-C349-9C21-9218BC1D071D}"/>
              </a:ext>
            </a:extLst>
          </p:cNvPr>
          <p:cNvSpPr/>
          <p:nvPr/>
        </p:nvSpPr>
        <p:spPr>
          <a:xfrm rot="5400000">
            <a:off x="4194635" y="5464226"/>
            <a:ext cx="177800" cy="12700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5" name="Gleichschenkliges Dreieck 163">
            <a:extLst>
              <a:ext uri="{FF2B5EF4-FFF2-40B4-BE49-F238E27FC236}">
                <a16:creationId xmlns:a16="http://schemas.microsoft.com/office/drawing/2014/main" id="{834872F3-60B5-4B4A-9FD6-ACA9DF4D08CD}"/>
              </a:ext>
            </a:extLst>
          </p:cNvPr>
          <p:cNvSpPr/>
          <p:nvPr/>
        </p:nvSpPr>
        <p:spPr>
          <a:xfrm rot="5400000">
            <a:off x="3386914" y="5467402"/>
            <a:ext cx="177800" cy="127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6" name="Gleichschenkliges Dreieck 164">
            <a:extLst>
              <a:ext uri="{FF2B5EF4-FFF2-40B4-BE49-F238E27FC236}">
                <a16:creationId xmlns:a16="http://schemas.microsoft.com/office/drawing/2014/main" id="{0ECE2C3F-4E38-A74A-9349-D68FE34033AB}"/>
              </a:ext>
            </a:extLst>
          </p:cNvPr>
          <p:cNvSpPr/>
          <p:nvPr/>
        </p:nvSpPr>
        <p:spPr>
          <a:xfrm rot="5400000">
            <a:off x="4019374" y="5464226"/>
            <a:ext cx="177800" cy="127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7" name="Textfeld 156">
            <a:extLst>
              <a:ext uri="{FF2B5EF4-FFF2-40B4-BE49-F238E27FC236}">
                <a16:creationId xmlns:a16="http://schemas.microsoft.com/office/drawing/2014/main" id="{68554A6A-35B8-2540-8762-4245CE492205}"/>
              </a:ext>
            </a:extLst>
          </p:cNvPr>
          <p:cNvSpPr txBox="1"/>
          <p:nvPr/>
        </p:nvSpPr>
        <p:spPr>
          <a:xfrm>
            <a:off x="2546924" y="5240145"/>
            <a:ext cx="389400" cy="215444"/>
          </a:xfrm>
          <a:prstGeom prst="rect">
            <a:avLst/>
          </a:prstGeom>
          <a:noFill/>
        </p:spPr>
        <p:txBody>
          <a:bodyPr wrap="square" rtlCol="0">
            <a:spAutoFit/>
          </a:bodyPr>
          <a:lstStyle/>
          <a:p>
            <a:r>
              <a:rPr lang="de-DE" sz="800" b="1" dirty="0"/>
              <a:t>14</a:t>
            </a:r>
          </a:p>
        </p:txBody>
      </p:sp>
      <p:sp>
        <p:nvSpPr>
          <p:cNvPr id="158" name="Textfeld 157">
            <a:extLst>
              <a:ext uri="{FF2B5EF4-FFF2-40B4-BE49-F238E27FC236}">
                <a16:creationId xmlns:a16="http://schemas.microsoft.com/office/drawing/2014/main" id="{ED4094CF-5820-7E42-BEF6-478C93F78C05}"/>
              </a:ext>
            </a:extLst>
          </p:cNvPr>
          <p:cNvSpPr txBox="1"/>
          <p:nvPr/>
        </p:nvSpPr>
        <p:spPr>
          <a:xfrm>
            <a:off x="3584473" y="5420004"/>
            <a:ext cx="436841" cy="215444"/>
          </a:xfrm>
          <a:prstGeom prst="rect">
            <a:avLst/>
          </a:prstGeom>
          <a:solidFill>
            <a:srgbClr val="92D050"/>
          </a:solidFill>
        </p:spPr>
        <p:txBody>
          <a:bodyPr wrap="square" rtlCol="0">
            <a:spAutoFit/>
          </a:bodyPr>
          <a:lstStyle/>
          <a:p>
            <a:r>
              <a:rPr lang="de-DE" sz="800" b="1" dirty="0" err="1"/>
              <a:t>NeoR</a:t>
            </a:r>
            <a:endParaRPr lang="de-DE" sz="800" b="1" dirty="0"/>
          </a:p>
        </p:txBody>
      </p:sp>
      <p:sp>
        <p:nvSpPr>
          <p:cNvPr id="159" name="Textfeld 158">
            <a:extLst>
              <a:ext uri="{FF2B5EF4-FFF2-40B4-BE49-F238E27FC236}">
                <a16:creationId xmlns:a16="http://schemas.microsoft.com/office/drawing/2014/main" id="{0B484F87-B375-A74F-AF95-BFAD44A2EE87}"/>
              </a:ext>
            </a:extLst>
          </p:cNvPr>
          <p:cNvSpPr txBox="1"/>
          <p:nvPr/>
        </p:nvSpPr>
        <p:spPr>
          <a:xfrm>
            <a:off x="3301145" y="5630267"/>
            <a:ext cx="436841" cy="215444"/>
          </a:xfrm>
          <a:prstGeom prst="rect">
            <a:avLst/>
          </a:prstGeom>
          <a:noFill/>
        </p:spPr>
        <p:txBody>
          <a:bodyPr wrap="square" rtlCol="0">
            <a:spAutoFit/>
          </a:bodyPr>
          <a:lstStyle/>
          <a:p>
            <a:r>
              <a:rPr lang="de-DE" sz="800" b="1" dirty="0"/>
              <a:t>FRT</a:t>
            </a:r>
          </a:p>
        </p:txBody>
      </p:sp>
      <p:sp>
        <p:nvSpPr>
          <p:cNvPr id="160" name="Textfeld 159">
            <a:extLst>
              <a:ext uri="{FF2B5EF4-FFF2-40B4-BE49-F238E27FC236}">
                <a16:creationId xmlns:a16="http://schemas.microsoft.com/office/drawing/2014/main" id="{C219C82B-289C-934E-8C00-374163CAFF69}"/>
              </a:ext>
            </a:extLst>
          </p:cNvPr>
          <p:cNvSpPr txBox="1"/>
          <p:nvPr/>
        </p:nvSpPr>
        <p:spPr>
          <a:xfrm>
            <a:off x="3910194" y="5633116"/>
            <a:ext cx="436841" cy="215444"/>
          </a:xfrm>
          <a:prstGeom prst="rect">
            <a:avLst/>
          </a:prstGeom>
          <a:noFill/>
        </p:spPr>
        <p:txBody>
          <a:bodyPr wrap="square" rtlCol="0">
            <a:spAutoFit/>
          </a:bodyPr>
          <a:lstStyle/>
          <a:p>
            <a:r>
              <a:rPr lang="de-DE" sz="800" b="1" dirty="0"/>
              <a:t>FRT</a:t>
            </a:r>
          </a:p>
        </p:txBody>
      </p:sp>
      <p:sp>
        <p:nvSpPr>
          <p:cNvPr id="161" name="Textfeld 160">
            <a:extLst>
              <a:ext uri="{FF2B5EF4-FFF2-40B4-BE49-F238E27FC236}">
                <a16:creationId xmlns:a16="http://schemas.microsoft.com/office/drawing/2014/main" id="{A7BEC78E-A0C1-F143-B0EC-7755C8CDF581}"/>
              </a:ext>
            </a:extLst>
          </p:cNvPr>
          <p:cNvSpPr txBox="1"/>
          <p:nvPr/>
        </p:nvSpPr>
        <p:spPr>
          <a:xfrm>
            <a:off x="4117955" y="5633623"/>
            <a:ext cx="436841" cy="215444"/>
          </a:xfrm>
          <a:prstGeom prst="rect">
            <a:avLst/>
          </a:prstGeom>
          <a:noFill/>
        </p:spPr>
        <p:txBody>
          <a:bodyPr wrap="square" rtlCol="0">
            <a:spAutoFit/>
          </a:bodyPr>
          <a:lstStyle/>
          <a:p>
            <a:r>
              <a:rPr lang="de-DE" sz="800" b="1" dirty="0" err="1"/>
              <a:t>loxP</a:t>
            </a:r>
            <a:endParaRPr lang="de-DE" sz="800" b="1" dirty="0"/>
          </a:p>
        </p:txBody>
      </p:sp>
      <p:sp>
        <p:nvSpPr>
          <p:cNvPr id="162" name="Textfeld 161">
            <a:extLst>
              <a:ext uri="{FF2B5EF4-FFF2-40B4-BE49-F238E27FC236}">
                <a16:creationId xmlns:a16="http://schemas.microsoft.com/office/drawing/2014/main" id="{017727CA-1BCC-6440-A296-3F1ACDD30C45}"/>
              </a:ext>
            </a:extLst>
          </p:cNvPr>
          <p:cNvSpPr txBox="1"/>
          <p:nvPr/>
        </p:nvSpPr>
        <p:spPr>
          <a:xfrm>
            <a:off x="2692097" y="5628367"/>
            <a:ext cx="436841" cy="215444"/>
          </a:xfrm>
          <a:prstGeom prst="rect">
            <a:avLst/>
          </a:prstGeom>
          <a:noFill/>
        </p:spPr>
        <p:txBody>
          <a:bodyPr wrap="square" rtlCol="0">
            <a:spAutoFit/>
          </a:bodyPr>
          <a:lstStyle/>
          <a:p>
            <a:r>
              <a:rPr lang="de-DE" sz="800" b="1" dirty="0" err="1"/>
              <a:t>loxP</a:t>
            </a:r>
            <a:endParaRPr lang="de-DE" sz="800" b="1" dirty="0"/>
          </a:p>
        </p:txBody>
      </p:sp>
      <p:sp>
        <p:nvSpPr>
          <p:cNvPr id="163" name="Textfeld 162">
            <a:extLst>
              <a:ext uri="{FF2B5EF4-FFF2-40B4-BE49-F238E27FC236}">
                <a16:creationId xmlns:a16="http://schemas.microsoft.com/office/drawing/2014/main" id="{C2582A68-6378-8D4F-B71F-A74AB58F7174}"/>
              </a:ext>
            </a:extLst>
          </p:cNvPr>
          <p:cNvSpPr txBox="1"/>
          <p:nvPr/>
        </p:nvSpPr>
        <p:spPr>
          <a:xfrm>
            <a:off x="2896065" y="5241128"/>
            <a:ext cx="389400" cy="215444"/>
          </a:xfrm>
          <a:prstGeom prst="rect">
            <a:avLst/>
          </a:prstGeom>
          <a:noFill/>
        </p:spPr>
        <p:txBody>
          <a:bodyPr wrap="square" rtlCol="0">
            <a:spAutoFit/>
          </a:bodyPr>
          <a:lstStyle/>
          <a:p>
            <a:r>
              <a:rPr lang="de-DE" sz="800" b="1" dirty="0"/>
              <a:t>15</a:t>
            </a:r>
          </a:p>
        </p:txBody>
      </p:sp>
      <p:sp>
        <p:nvSpPr>
          <p:cNvPr id="164" name="Textfeld 163">
            <a:extLst>
              <a:ext uri="{FF2B5EF4-FFF2-40B4-BE49-F238E27FC236}">
                <a16:creationId xmlns:a16="http://schemas.microsoft.com/office/drawing/2014/main" id="{28CD71C7-6C56-ED4B-A928-8512751D24CA}"/>
              </a:ext>
            </a:extLst>
          </p:cNvPr>
          <p:cNvSpPr txBox="1"/>
          <p:nvPr/>
        </p:nvSpPr>
        <p:spPr>
          <a:xfrm>
            <a:off x="3029433" y="5238160"/>
            <a:ext cx="389400" cy="215444"/>
          </a:xfrm>
          <a:prstGeom prst="rect">
            <a:avLst/>
          </a:prstGeom>
          <a:noFill/>
        </p:spPr>
        <p:txBody>
          <a:bodyPr wrap="square" rtlCol="0">
            <a:spAutoFit/>
          </a:bodyPr>
          <a:lstStyle/>
          <a:p>
            <a:r>
              <a:rPr lang="de-DE" sz="800" b="1" dirty="0"/>
              <a:t>16</a:t>
            </a:r>
          </a:p>
        </p:txBody>
      </p:sp>
      <p:sp>
        <p:nvSpPr>
          <p:cNvPr id="165" name="Textfeld 164">
            <a:extLst>
              <a:ext uri="{FF2B5EF4-FFF2-40B4-BE49-F238E27FC236}">
                <a16:creationId xmlns:a16="http://schemas.microsoft.com/office/drawing/2014/main" id="{EB2CB990-3022-5649-B15F-67BB8C16B156}"/>
              </a:ext>
            </a:extLst>
          </p:cNvPr>
          <p:cNvSpPr txBox="1"/>
          <p:nvPr/>
        </p:nvSpPr>
        <p:spPr>
          <a:xfrm>
            <a:off x="3167575" y="5238769"/>
            <a:ext cx="389400" cy="215444"/>
          </a:xfrm>
          <a:prstGeom prst="rect">
            <a:avLst/>
          </a:prstGeom>
          <a:noFill/>
        </p:spPr>
        <p:txBody>
          <a:bodyPr wrap="square" rtlCol="0">
            <a:spAutoFit/>
          </a:bodyPr>
          <a:lstStyle/>
          <a:p>
            <a:r>
              <a:rPr lang="de-DE" sz="800" b="1" dirty="0"/>
              <a:t>17</a:t>
            </a:r>
          </a:p>
        </p:txBody>
      </p:sp>
      <p:sp>
        <p:nvSpPr>
          <p:cNvPr id="166" name="Rechteck 165">
            <a:extLst>
              <a:ext uri="{FF2B5EF4-FFF2-40B4-BE49-F238E27FC236}">
                <a16:creationId xmlns:a16="http://schemas.microsoft.com/office/drawing/2014/main" id="{D69B745C-8882-2941-A274-F6DB766495B9}"/>
              </a:ext>
            </a:extLst>
          </p:cNvPr>
          <p:cNvSpPr/>
          <p:nvPr/>
        </p:nvSpPr>
        <p:spPr>
          <a:xfrm>
            <a:off x="2531124" y="5448352"/>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7" name="Textfeld 166">
            <a:extLst>
              <a:ext uri="{FF2B5EF4-FFF2-40B4-BE49-F238E27FC236}">
                <a16:creationId xmlns:a16="http://schemas.microsoft.com/office/drawing/2014/main" id="{FBD34880-A9C4-1C40-929E-EF28E57AD77C}"/>
              </a:ext>
            </a:extLst>
          </p:cNvPr>
          <p:cNvSpPr txBox="1"/>
          <p:nvPr/>
        </p:nvSpPr>
        <p:spPr>
          <a:xfrm>
            <a:off x="2412812" y="5240145"/>
            <a:ext cx="389400" cy="215444"/>
          </a:xfrm>
          <a:prstGeom prst="rect">
            <a:avLst/>
          </a:prstGeom>
          <a:noFill/>
        </p:spPr>
        <p:txBody>
          <a:bodyPr wrap="square" rtlCol="0">
            <a:spAutoFit/>
          </a:bodyPr>
          <a:lstStyle/>
          <a:p>
            <a:r>
              <a:rPr lang="de-DE" sz="800" b="1" dirty="0"/>
              <a:t>13</a:t>
            </a:r>
          </a:p>
        </p:txBody>
      </p:sp>
      <p:sp>
        <p:nvSpPr>
          <p:cNvPr id="168" name="Rechteck 167">
            <a:extLst>
              <a:ext uri="{FF2B5EF4-FFF2-40B4-BE49-F238E27FC236}">
                <a16:creationId xmlns:a16="http://schemas.microsoft.com/office/drawing/2014/main" id="{39C714F0-2C59-7644-BE3E-0C11FD6CE0C9}"/>
              </a:ext>
            </a:extLst>
          </p:cNvPr>
          <p:cNvSpPr/>
          <p:nvPr/>
        </p:nvSpPr>
        <p:spPr>
          <a:xfrm>
            <a:off x="2397012" y="5448352"/>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9" name="Textfeld 168">
            <a:extLst>
              <a:ext uri="{FF2B5EF4-FFF2-40B4-BE49-F238E27FC236}">
                <a16:creationId xmlns:a16="http://schemas.microsoft.com/office/drawing/2014/main" id="{0F4A057C-5F4F-ED42-A845-442739686CB5}"/>
              </a:ext>
            </a:extLst>
          </p:cNvPr>
          <p:cNvSpPr txBox="1"/>
          <p:nvPr/>
        </p:nvSpPr>
        <p:spPr>
          <a:xfrm>
            <a:off x="2278700" y="5240145"/>
            <a:ext cx="389400" cy="215444"/>
          </a:xfrm>
          <a:prstGeom prst="rect">
            <a:avLst/>
          </a:prstGeom>
          <a:noFill/>
        </p:spPr>
        <p:txBody>
          <a:bodyPr wrap="square" rtlCol="0">
            <a:spAutoFit/>
          </a:bodyPr>
          <a:lstStyle/>
          <a:p>
            <a:r>
              <a:rPr lang="de-DE" sz="800" b="1" dirty="0"/>
              <a:t>12</a:t>
            </a:r>
          </a:p>
        </p:txBody>
      </p:sp>
      <p:sp>
        <p:nvSpPr>
          <p:cNvPr id="170" name="Rechteck 169">
            <a:extLst>
              <a:ext uri="{FF2B5EF4-FFF2-40B4-BE49-F238E27FC236}">
                <a16:creationId xmlns:a16="http://schemas.microsoft.com/office/drawing/2014/main" id="{BCE11068-074D-A14B-B474-8D2ED0C1DF66}"/>
              </a:ext>
            </a:extLst>
          </p:cNvPr>
          <p:cNvSpPr/>
          <p:nvPr/>
        </p:nvSpPr>
        <p:spPr>
          <a:xfrm>
            <a:off x="2268996" y="5448352"/>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1" name="Textfeld 170">
            <a:extLst>
              <a:ext uri="{FF2B5EF4-FFF2-40B4-BE49-F238E27FC236}">
                <a16:creationId xmlns:a16="http://schemas.microsoft.com/office/drawing/2014/main" id="{205D78AC-3E28-4344-A256-E590EB172A5C}"/>
              </a:ext>
            </a:extLst>
          </p:cNvPr>
          <p:cNvSpPr txBox="1"/>
          <p:nvPr/>
        </p:nvSpPr>
        <p:spPr>
          <a:xfrm>
            <a:off x="2150684" y="5240145"/>
            <a:ext cx="389400" cy="215444"/>
          </a:xfrm>
          <a:prstGeom prst="rect">
            <a:avLst/>
          </a:prstGeom>
          <a:noFill/>
        </p:spPr>
        <p:txBody>
          <a:bodyPr wrap="square" rtlCol="0">
            <a:spAutoFit/>
          </a:bodyPr>
          <a:lstStyle/>
          <a:p>
            <a:r>
              <a:rPr lang="de-DE" sz="800" b="1" dirty="0"/>
              <a:t>11</a:t>
            </a:r>
          </a:p>
        </p:txBody>
      </p:sp>
      <p:sp>
        <p:nvSpPr>
          <p:cNvPr id="172" name="Rechteck 171">
            <a:extLst>
              <a:ext uri="{FF2B5EF4-FFF2-40B4-BE49-F238E27FC236}">
                <a16:creationId xmlns:a16="http://schemas.microsoft.com/office/drawing/2014/main" id="{B1B92657-8C3B-2547-B8B4-0BADEE79340B}"/>
              </a:ext>
            </a:extLst>
          </p:cNvPr>
          <p:cNvSpPr/>
          <p:nvPr/>
        </p:nvSpPr>
        <p:spPr>
          <a:xfrm>
            <a:off x="2128788" y="5448352"/>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latin typeface="Arial" panose="020B0604020202020204" pitchFamily="34" charset="0"/>
              <a:cs typeface="Arial" panose="020B0604020202020204" pitchFamily="34" charset="0"/>
            </a:endParaRPr>
          </a:p>
        </p:txBody>
      </p:sp>
      <p:sp>
        <p:nvSpPr>
          <p:cNvPr id="173" name="Textfeld 172">
            <a:extLst>
              <a:ext uri="{FF2B5EF4-FFF2-40B4-BE49-F238E27FC236}">
                <a16:creationId xmlns:a16="http://schemas.microsoft.com/office/drawing/2014/main" id="{B6FF9438-0296-9F4C-BBA6-C6CFAA7F2C0A}"/>
              </a:ext>
            </a:extLst>
          </p:cNvPr>
          <p:cNvSpPr txBox="1"/>
          <p:nvPr/>
        </p:nvSpPr>
        <p:spPr>
          <a:xfrm>
            <a:off x="2010476" y="5240145"/>
            <a:ext cx="389400" cy="215444"/>
          </a:xfrm>
          <a:prstGeom prst="rect">
            <a:avLst/>
          </a:prstGeom>
          <a:noFill/>
        </p:spPr>
        <p:txBody>
          <a:bodyPr wrap="square" rtlCol="0">
            <a:spAutoFit/>
          </a:bodyPr>
          <a:lstStyle/>
          <a:p>
            <a:r>
              <a:rPr lang="de-DE" sz="800" b="1" dirty="0"/>
              <a:t>10</a:t>
            </a:r>
          </a:p>
        </p:txBody>
      </p:sp>
      <p:sp>
        <p:nvSpPr>
          <p:cNvPr id="174" name="Rechteck 173">
            <a:extLst>
              <a:ext uri="{FF2B5EF4-FFF2-40B4-BE49-F238E27FC236}">
                <a16:creationId xmlns:a16="http://schemas.microsoft.com/office/drawing/2014/main" id="{260633A4-16FA-7745-9F82-203A2A90D6DA}"/>
              </a:ext>
            </a:extLst>
          </p:cNvPr>
          <p:cNvSpPr/>
          <p:nvPr/>
        </p:nvSpPr>
        <p:spPr>
          <a:xfrm>
            <a:off x="4545068" y="5448352"/>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5" name="Textfeld 174">
            <a:extLst>
              <a:ext uri="{FF2B5EF4-FFF2-40B4-BE49-F238E27FC236}">
                <a16:creationId xmlns:a16="http://schemas.microsoft.com/office/drawing/2014/main" id="{DA84E222-6D47-4042-AF1B-97E624F25738}"/>
              </a:ext>
            </a:extLst>
          </p:cNvPr>
          <p:cNvSpPr txBox="1"/>
          <p:nvPr/>
        </p:nvSpPr>
        <p:spPr>
          <a:xfrm>
            <a:off x="4421962" y="5243612"/>
            <a:ext cx="389400" cy="215444"/>
          </a:xfrm>
          <a:prstGeom prst="rect">
            <a:avLst/>
          </a:prstGeom>
          <a:noFill/>
        </p:spPr>
        <p:txBody>
          <a:bodyPr wrap="square" rtlCol="0">
            <a:spAutoFit/>
          </a:bodyPr>
          <a:lstStyle/>
          <a:p>
            <a:r>
              <a:rPr lang="de-DE" sz="800" b="1" dirty="0"/>
              <a:t>19</a:t>
            </a:r>
          </a:p>
        </p:txBody>
      </p:sp>
      <p:sp>
        <p:nvSpPr>
          <p:cNvPr id="176" name="Rechteck 175">
            <a:extLst>
              <a:ext uri="{FF2B5EF4-FFF2-40B4-BE49-F238E27FC236}">
                <a16:creationId xmlns:a16="http://schemas.microsoft.com/office/drawing/2014/main" id="{BF091695-3F03-3749-BCF9-E19607835108}"/>
              </a:ext>
            </a:extLst>
          </p:cNvPr>
          <p:cNvSpPr/>
          <p:nvPr/>
        </p:nvSpPr>
        <p:spPr>
          <a:xfrm>
            <a:off x="4673084" y="5448352"/>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7" name="Textfeld 176">
            <a:extLst>
              <a:ext uri="{FF2B5EF4-FFF2-40B4-BE49-F238E27FC236}">
                <a16:creationId xmlns:a16="http://schemas.microsoft.com/office/drawing/2014/main" id="{EF624352-6756-EA43-A009-CE5F9378D1C5}"/>
              </a:ext>
            </a:extLst>
          </p:cNvPr>
          <p:cNvSpPr txBox="1"/>
          <p:nvPr/>
        </p:nvSpPr>
        <p:spPr>
          <a:xfrm>
            <a:off x="4549978" y="5243612"/>
            <a:ext cx="389400" cy="215444"/>
          </a:xfrm>
          <a:prstGeom prst="rect">
            <a:avLst/>
          </a:prstGeom>
          <a:noFill/>
        </p:spPr>
        <p:txBody>
          <a:bodyPr wrap="square" rtlCol="0">
            <a:spAutoFit/>
          </a:bodyPr>
          <a:lstStyle/>
          <a:p>
            <a:r>
              <a:rPr lang="de-DE" sz="800" b="1" dirty="0"/>
              <a:t>20</a:t>
            </a:r>
          </a:p>
        </p:txBody>
      </p:sp>
      <p:grpSp>
        <p:nvGrpSpPr>
          <p:cNvPr id="178" name="Gruppieren 177">
            <a:extLst>
              <a:ext uri="{FF2B5EF4-FFF2-40B4-BE49-F238E27FC236}">
                <a16:creationId xmlns:a16="http://schemas.microsoft.com/office/drawing/2014/main" id="{0CBC81DB-26E3-1C46-83FD-9D0ABF45BDC9}"/>
              </a:ext>
            </a:extLst>
          </p:cNvPr>
          <p:cNvGrpSpPr/>
          <p:nvPr/>
        </p:nvGrpSpPr>
        <p:grpSpPr>
          <a:xfrm>
            <a:off x="4828997" y="5415661"/>
            <a:ext cx="566104" cy="215444"/>
            <a:chOff x="2786696" y="768806"/>
            <a:chExt cx="566104" cy="215444"/>
          </a:xfrm>
        </p:grpSpPr>
        <p:sp>
          <p:nvSpPr>
            <p:cNvPr id="179" name="Rechteck 178">
              <a:extLst>
                <a:ext uri="{FF2B5EF4-FFF2-40B4-BE49-F238E27FC236}">
                  <a16:creationId xmlns:a16="http://schemas.microsoft.com/office/drawing/2014/main" id="{920CF07C-F89D-BB45-A4FB-17EDD49A3022}"/>
                </a:ext>
              </a:extLst>
            </p:cNvPr>
            <p:cNvSpPr/>
            <p:nvPr/>
          </p:nvSpPr>
          <p:spPr>
            <a:xfrm>
              <a:off x="2873226" y="807593"/>
              <a:ext cx="254022" cy="158750"/>
            </a:xfrm>
            <a:prstGeom prst="rect">
              <a:avLst/>
            </a:prstGeom>
            <a:solidFill>
              <a:srgbClr val="FFC000"/>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0" name="Textfeld 179">
              <a:extLst>
                <a:ext uri="{FF2B5EF4-FFF2-40B4-BE49-F238E27FC236}">
                  <a16:creationId xmlns:a16="http://schemas.microsoft.com/office/drawing/2014/main" id="{789479D2-EB89-2245-A48C-5784D8C76334}"/>
                </a:ext>
              </a:extLst>
            </p:cNvPr>
            <p:cNvSpPr txBox="1"/>
            <p:nvPr/>
          </p:nvSpPr>
          <p:spPr>
            <a:xfrm>
              <a:off x="2786696" y="768806"/>
              <a:ext cx="566104" cy="215444"/>
            </a:xfrm>
            <a:prstGeom prst="rect">
              <a:avLst/>
            </a:prstGeom>
            <a:noFill/>
          </p:spPr>
          <p:txBody>
            <a:bodyPr wrap="square" rtlCol="0">
              <a:spAutoFit/>
            </a:bodyPr>
            <a:lstStyle/>
            <a:p>
              <a:r>
                <a:rPr lang="de-DE" sz="800" b="1" dirty="0" err="1"/>
                <a:t>pDTA</a:t>
              </a:r>
              <a:endParaRPr lang="de-DE" sz="800" b="1" dirty="0"/>
            </a:p>
          </p:txBody>
        </p:sp>
      </p:grpSp>
      <p:cxnSp>
        <p:nvCxnSpPr>
          <p:cNvPr id="181" name="Gerader Verbinder 7">
            <a:extLst>
              <a:ext uri="{FF2B5EF4-FFF2-40B4-BE49-F238E27FC236}">
                <a16:creationId xmlns:a16="http://schemas.microsoft.com/office/drawing/2014/main" id="{01F4075B-D02F-E94E-B53F-B00294638944}"/>
              </a:ext>
            </a:extLst>
          </p:cNvPr>
          <p:cNvCxnSpPr/>
          <p:nvPr/>
        </p:nvCxnSpPr>
        <p:spPr>
          <a:xfrm flipV="1">
            <a:off x="2119517" y="4748081"/>
            <a:ext cx="1914144" cy="6096"/>
          </a:xfrm>
          <a:prstGeom prst="line">
            <a:avLst/>
          </a:prstGeom>
          <a:ln w="19050"/>
        </p:spPr>
        <p:style>
          <a:lnRef idx="1">
            <a:schemeClr val="dk1"/>
          </a:lnRef>
          <a:fillRef idx="0">
            <a:schemeClr val="dk1"/>
          </a:fillRef>
          <a:effectRef idx="0">
            <a:schemeClr val="dk1"/>
          </a:effectRef>
          <a:fontRef idx="minor">
            <a:schemeClr val="tx1"/>
          </a:fontRef>
        </p:style>
      </p:cxnSp>
      <p:sp>
        <p:nvSpPr>
          <p:cNvPr id="182" name="Rechteck 181">
            <a:extLst>
              <a:ext uri="{FF2B5EF4-FFF2-40B4-BE49-F238E27FC236}">
                <a16:creationId xmlns:a16="http://schemas.microsoft.com/office/drawing/2014/main" id="{4F1BD223-7017-E445-879F-0B97CFA947BE}"/>
              </a:ext>
            </a:extLst>
          </p:cNvPr>
          <p:cNvSpPr/>
          <p:nvPr/>
        </p:nvSpPr>
        <p:spPr>
          <a:xfrm>
            <a:off x="2869071" y="4671754"/>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3" name="Rechteck 182">
            <a:extLst>
              <a:ext uri="{FF2B5EF4-FFF2-40B4-BE49-F238E27FC236}">
                <a16:creationId xmlns:a16="http://schemas.microsoft.com/office/drawing/2014/main" id="{4E33F73F-5C0C-454F-9AD8-67BC40BB9D65}"/>
              </a:ext>
            </a:extLst>
          </p:cNvPr>
          <p:cNvSpPr/>
          <p:nvPr/>
        </p:nvSpPr>
        <p:spPr>
          <a:xfrm>
            <a:off x="3013978" y="4671754"/>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4" name="Rechteck 183">
            <a:extLst>
              <a:ext uri="{FF2B5EF4-FFF2-40B4-BE49-F238E27FC236}">
                <a16:creationId xmlns:a16="http://schemas.microsoft.com/office/drawing/2014/main" id="{9C4C2856-7633-9A4B-9793-8B2838A80CDC}"/>
              </a:ext>
            </a:extLst>
          </p:cNvPr>
          <p:cNvSpPr/>
          <p:nvPr/>
        </p:nvSpPr>
        <p:spPr>
          <a:xfrm>
            <a:off x="3139390" y="4671754"/>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5" name="Rechteck 184">
            <a:extLst>
              <a:ext uri="{FF2B5EF4-FFF2-40B4-BE49-F238E27FC236}">
                <a16:creationId xmlns:a16="http://schemas.microsoft.com/office/drawing/2014/main" id="{EE348AE9-CAFF-7842-B510-FBCCC6DC5DDA}"/>
              </a:ext>
            </a:extLst>
          </p:cNvPr>
          <p:cNvSpPr/>
          <p:nvPr/>
        </p:nvSpPr>
        <p:spPr>
          <a:xfrm>
            <a:off x="3264802" y="4671754"/>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6" name="Rechteck 185">
            <a:extLst>
              <a:ext uri="{FF2B5EF4-FFF2-40B4-BE49-F238E27FC236}">
                <a16:creationId xmlns:a16="http://schemas.microsoft.com/office/drawing/2014/main" id="{C0A536F9-B314-7845-A3EA-EF0339842B0F}"/>
              </a:ext>
            </a:extLst>
          </p:cNvPr>
          <p:cNvSpPr/>
          <p:nvPr/>
        </p:nvSpPr>
        <p:spPr>
          <a:xfrm>
            <a:off x="3419975" y="4671754"/>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7" name="Textfeld 186">
            <a:extLst>
              <a:ext uri="{FF2B5EF4-FFF2-40B4-BE49-F238E27FC236}">
                <a16:creationId xmlns:a16="http://schemas.microsoft.com/office/drawing/2014/main" id="{F4F59CA0-B5FC-B44B-885A-DE500AB34F46}"/>
              </a:ext>
            </a:extLst>
          </p:cNvPr>
          <p:cNvSpPr txBox="1"/>
          <p:nvPr/>
        </p:nvSpPr>
        <p:spPr>
          <a:xfrm>
            <a:off x="2750759" y="4463547"/>
            <a:ext cx="389400" cy="215444"/>
          </a:xfrm>
          <a:prstGeom prst="rect">
            <a:avLst/>
          </a:prstGeom>
          <a:noFill/>
        </p:spPr>
        <p:txBody>
          <a:bodyPr wrap="square" rtlCol="0">
            <a:spAutoFit/>
          </a:bodyPr>
          <a:lstStyle/>
          <a:p>
            <a:r>
              <a:rPr lang="de-DE" sz="800" b="1" dirty="0"/>
              <a:t>14</a:t>
            </a:r>
          </a:p>
        </p:txBody>
      </p:sp>
      <p:sp>
        <p:nvSpPr>
          <p:cNvPr id="188" name="Textfeld 187">
            <a:extLst>
              <a:ext uri="{FF2B5EF4-FFF2-40B4-BE49-F238E27FC236}">
                <a16:creationId xmlns:a16="http://schemas.microsoft.com/office/drawing/2014/main" id="{2602FCDA-E301-F545-A376-44C87D22BE40}"/>
              </a:ext>
            </a:extLst>
          </p:cNvPr>
          <p:cNvSpPr txBox="1"/>
          <p:nvPr/>
        </p:nvSpPr>
        <p:spPr>
          <a:xfrm>
            <a:off x="3296869" y="4467014"/>
            <a:ext cx="389400" cy="215444"/>
          </a:xfrm>
          <a:prstGeom prst="rect">
            <a:avLst/>
          </a:prstGeom>
          <a:noFill/>
        </p:spPr>
        <p:txBody>
          <a:bodyPr wrap="square" rtlCol="0">
            <a:spAutoFit/>
          </a:bodyPr>
          <a:lstStyle/>
          <a:p>
            <a:r>
              <a:rPr lang="de-DE" sz="800" b="1" dirty="0"/>
              <a:t>18</a:t>
            </a:r>
          </a:p>
        </p:txBody>
      </p:sp>
      <p:sp>
        <p:nvSpPr>
          <p:cNvPr id="189" name="Textfeld 188">
            <a:extLst>
              <a:ext uri="{FF2B5EF4-FFF2-40B4-BE49-F238E27FC236}">
                <a16:creationId xmlns:a16="http://schemas.microsoft.com/office/drawing/2014/main" id="{E558BF7C-6CED-2E47-9045-11AC11F2825A}"/>
              </a:ext>
            </a:extLst>
          </p:cNvPr>
          <p:cNvSpPr txBox="1"/>
          <p:nvPr/>
        </p:nvSpPr>
        <p:spPr>
          <a:xfrm>
            <a:off x="2898732" y="4464530"/>
            <a:ext cx="389400" cy="215444"/>
          </a:xfrm>
          <a:prstGeom prst="rect">
            <a:avLst/>
          </a:prstGeom>
          <a:noFill/>
        </p:spPr>
        <p:txBody>
          <a:bodyPr wrap="square" rtlCol="0">
            <a:spAutoFit/>
          </a:bodyPr>
          <a:lstStyle/>
          <a:p>
            <a:r>
              <a:rPr lang="de-DE" sz="800" b="1" dirty="0"/>
              <a:t>15</a:t>
            </a:r>
          </a:p>
        </p:txBody>
      </p:sp>
      <p:sp>
        <p:nvSpPr>
          <p:cNvPr id="190" name="Textfeld 189">
            <a:extLst>
              <a:ext uri="{FF2B5EF4-FFF2-40B4-BE49-F238E27FC236}">
                <a16:creationId xmlns:a16="http://schemas.microsoft.com/office/drawing/2014/main" id="{BC0B9B54-BF9F-A242-8C87-C3A5694AC9D1}"/>
              </a:ext>
            </a:extLst>
          </p:cNvPr>
          <p:cNvSpPr txBox="1"/>
          <p:nvPr/>
        </p:nvSpPr>
        <p:spPr>
          <a:xfrm>
            <a:off x="3032100" y="4461562"/>
            <a:ext cx="389400" cy="215444"/>
          </a:xfrm>
          <a:prstGeom prst="rect">
            <a:avLst/>
          </a:prstGeom>
          <a:noFill/>
        </p:spPr>
        <p:txBody>
          <a:bodyPr wrap="square" rtlCol="0">
            <a:spAutoFit/>
          </a:bodyPr>
          <a:lstStyle/>
          <a:p>
            <a:r>
              <a:rPr lang="de-DE" sz="800" b="1" dirty="0"/>
              <a:t>16</a:t>
            </a:r>
          </a:p>
        </p:txBody>
      </p:sp>
      <p:sp>
        <p:nvSpPr>
          <p:cNvPr id="191" name="Textfeld 190">
            <a:extLst>
              <a:ext uri="{FF2B5EF4-FFF2-40B4-BE49-F238E27FC236}">
                <a16:creationId xmlns:a16="http://schemas.microsoft.com/office/drawing/2014/main" id="{E6286A13-5C02-0648-AFDB-D45532555C05}"/>
              </a:ext>
            </a:extLst>
          </p:cNvPr>
          <p:cNvSpPr txBox="1"/>
          <p:nvPr/>
        </p:nvSpPr>
        <p:spPr>
          <a:xfrm>
            <a:off x="3170242" y="4462171"/>
            <a:ext cx="389400" cy="215444"/>
          </a:xfrm>
          <a:prstGeom prst="rect">
            <a:avLst/>
          </a:prstGeom>
          <a:noFill/>
        </p:spPr>
        <p:txBody>
          <a:bodyPr wrap="square" rtlCol="0">
            <a:spAutoFit/>
          </a:bodyPr>
          <a:lstStyle/>
          <a:p>
            <a:r>
              <a:rPr lang="de-DE" sz="800" b="1" dirty="0"/>
              <a:t>17</a:t>
            </a:r>
          </a:p>
        </p:txBody>
      </p:sp>
      <p:sp>
        <p:nvSpPr>
          <p:cNvPr id="192" name="Rechteck 191">
            <a:extLst>
              <a:ext uri="{FF2B5EF4-FFF2-40B4-BE49-F238E27FC236}">
                <a16:creationId xmlns:a16="http://schemas.microsoft.com/office/drawing/2014/main" id="{A89FF25F-1CCA-CC4A-9743-F73CAA5AA5DD}"/>
              </a:ext>
            </a:extLst>
          </p:cNvPr>
          <p:cNvSpPr/>
          <p:nvPr/>
        </p:nvSpPr>
        <p:spPr>
          <a:xfrm>
            <a:off x="2734959" y="4671754"/>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3" name="Textfeld 192">
            <a:extLst>
              <a:ext uri="{FF2B5EF4-FFF2-40B4-BE49-F238E27FC236}">
                <a16:creationId xmlns:a16="http://schemas.microsoft.com/office/drawing/2014/main" id="{BD043F08-6F0C-6F43-B836-509C18B42B46}"/>
              </a:ext>
            </a:extLst>
          </p:cNvPr>
          <p:cNvSpPr txBox="1"/>
          <p:nvPr/>
        </p:nvSpPr>
        <p:spPr>
          <a:xfrm>
            <a:off x="2616647" y="4463547"/>
            <a:ext cx="389400" cy="215444"/>
          </a:xfrm>
          <a:prstGeom prst="rect">
            <a:avLst/>
          </a:prstGeom>
          <a:noFill/>
        </p:spPr>
        <p:txBody>
          <a:bodyPr wrap="square" rtlCol="0">
            <a:spAutoFit/>
          </a:bodyPr>
          <a:lstStyle/>
          <a:p>
            <a:r>
              <a:rPr lang="de-DE" sz="800" b="1" dirty="0"/>
              <a:t>13</a:t>
            </a:r>
          </a:p>
        </p:txBody>
      </p:sp>
      <p:sp>
        <p:nvSpPr>
          <p:cNvPr id="194" name="Rechteck 193">
            <a:extLst>
              <a:ext uri="{FF2B5EF4-FFF2-40B4-BE49-F238E27FC236}">
                <a16:creationId xmlns:a16="http://schemas.microsoft.com/office/drawing/2014/main" id="{632F0461-DFF5-B642-AB7A-1E819CAC8528}"/>
              </a:ext>
            </a:extLst>
          </p:cNvPr>
          <p:cNvSpPr/>
          <p:nvPr/>
        </p:nvSpPr>
        <p:spPr>
          <a:xfrm>
            <a:off x="2600847" y="4671754"/>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5" name="Textfeld 194">
            <a:extLst>
              <a:ext uri="{FF2B5EF4-FFF2-40B4-BE49-F238E27FC236}">
                <a16:creationId xmlns:a16="http://schemas.microsoft.com/office/drawing/2014/main" id="{C9B7A803-ED3F-704F-B6FA-8FA78D85C496}"/>
              </a:ext>
            </a:extLst>
          </p:cNvPr>
          <p:cNvSpPr txBox="1"/>
          <p:nvPr/>
        </p:nvSpPr>
        <p:spPr>
          <a:xfrm>
            <a:off x="2482535" y="4463547"/>
            <a:ext cx="389400" cy="215444"/>
          </a:xfrm>
          <a:prstGeom prst="rect">
            <a:avLst/>
          </a:prstGeom>
          <a:noFill/>
        </p:spPr>
        <p:txBody>
          <a:bodyPr wrap="square" rtlCol="0">
            <a:spAutoFit/>
          </a:bodyPr>
          <a:lstStyle/>
          <a:p>
            <a:r>
              <a:rPr lang="de-DE" sz="800" b="1" dirty="0"/>
              <a:t>12</a:t>
            </a:r>
          </a:p>
        </p:txBody>
      </p:sp>
      <p:sp>
        <p:nvSpPr>
          <p:cNvPr id="196" name="Rechteck 195">
            <a:extLst>
              <a:ext uri="{FF2B5EF4-FFF2-40B4-BE49-F238E27FC236}">
                <a16:creationId xmlns:a16="http://schemas.microsoft.com/office/drawing/2014/main" id="{CB8ACFF7-A7A1-D04A-9A74-C5007B714BDD}"/>
              </a:ext>
            </a:extLst>
          </p:cNvPr>
          <p:cNvSpPr/>
          <p:nvPr/>
        </p:nvSpPr>
        <p:spPr>
          <a:xfrm>
            <a:off x="2472831" y="4671754"/>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7" name="Textfeld 196">
            <a:extLst>
              <a:ext uri="{FF2B5EF4-FFF2-40B4-BE49-F238E27FC236}">
                <a16:creationId xmlns:a16="http://schemas.microsoft.com/office/drawing/2014/main" id="{D7FE49CD-7A3D-DA4C-ACA6-45CCC669E397}"/>
              </a:ext>
            </a:extLst>
          </p:cNvPr>
          <p:cNvSpPr txBox="1"/>
          <p:nvPr/>
        </p:nvSpPr>
        <p:spPr>
          <a:xfrm>
            <a:off x="2354519" y="4463547"/>
            <a:ext cx="389400" cy="215444"/>
          </a:xfrm>
          <a:prstGeom prst="rect">
            <a:avLst/>
          </a:prstGeom>
          <a:noFill/>
        </p:spPr>
        <p:txBody>
          <a:bodyPr wrap="square" rtlCol="0">
            <a:spAutoFit/>
          </a:bodyPr>
          <a:lstStyle/>
          <a:p>
            <a:r>
              <a:rPr lang="de-DE" sz="800" b="1" dirty="0"/>
              <a:t>11</a:t>
            </a:r>
          </a:p>
        </p:txBody>
      </p:sp>
      <p:sp>
        <p:nvSpPr>
          <p:cNvPr id="198" name="Rechteck 197">
            <a:extLst>
              <a:ext uri="{FF2B5EF4-FFF2-40B4-BE49-F238E27FC236}">
                <a16:creationId xmlns:a16="http://schemas.microsoft.com/office/drawing/2014/main" id="{F433D86E-987B-424E-BC3B-903C90A6FB79}"/>
              </a:ext>
            </a:extLst>
          </p:cNvPr>
          <p:cNvSpPr/>
          <p:nvPr/>
        </p:nvSpPr>
        <p:spPr>
          <a:xfrm>
            <a:off x="2332623" y="4671754"/>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9" name="Textfeld 198">
            <a:extLst>
              <a:ext uri="{FF2B5EF4-FFF2-40B4-BE49-F238E27FC236}">
                <a16:creationId xmlns:a16="http://schemas.microsoft.com/office/drawing/2014/main" id="{45E303D8-0B03-5546-B654-2B93E20BF5ED}"/>
              </a:ext>
            </a:extLst>
          </p:cNvPr>
          <p:cNvSpPr txBox="1"/>
          <p:nvPr/>
        </p:nvSpPr>
        <p:spPr>
          <a:xfrm>
            <a:off x="2214311" y="4463547"/>
            <a:ext cx="389400" cy="215444"/>
          </a:xfrm>
          <a:prstGeom prst="rect">
            <a:avLst/>
          </a:prstGeom>
          <a:noFill/>
        </p:spPr>
        <p:txBody>
          <a:bodyPr wrap="square" rtlCol="0">
            <a:spAutoFit/>
          </a:bodyPr>
          <a:lstStyle/>
          <a:p>
            <a:r>
              <a:rPr lang="de-DE" sz="800" b="1" dirty="0"/>
              <a:t>10</a:t>
            </a:r>
          </a:p>
        </p:txBody>
      </p:sp>
      <p:sp>
        <p:nvSpPr>
          <p:cNvPr id="200" name="Rechteck 199">
            <a:extLst>
              <a:ext uri="{FF2B5EF4-FFF2-40B4-BE49-F238E27FC236}">
                <a16:creationId xmlns:a16="http://schemas.microsoft.com/office/drawing/2014/main" id="{E0060768-E0FB-CF4B-B772-5CD46DA19CCE}"/>
              </a:ext>
            </a:extLst>
          </p:cNvPr>
          <p:cNvSpPr/>
          <p:nvPr/>
        </p:nvSpPr>
        <p:spPr>
          <a:xfrm>
            <a:off x="3560183" y="4671754"/>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1" name="Textfeld 200">
            <a:extLst>
              <a:ext uri="{FF2B5EF4-FFF2-40B4-BE49-F238E27FC236}">
                <a16:creationId xmlns:a16="http://schemas.microsoft.com/office/drawing/2014/main" id="{558F3A2B-123F-444A-8B29-6599FD337E3D}"/>
              </a:ext>
            </a:extLst>
          </p:cNvPr>
          <p:cNvSpPr txBox="1"/>
          <p:nvPr/>
        </p:nvSpPr>
        <p:spPr>
          <a:xfrm>
            <a:off x="3437077" y="4467014"/>
            <a:ext cx="389400" cy="215444"/>
          </a:xfrm>
          <a:prstGeom prst="rect">
            <a:avLst/>
          </a:prstGeom>
          <a:noFill/>
        </p:spPr>
        <p:txBody>
          <a:bodyPr wrap="square" rtlCol="0">
            <a:spAutoFit/>
          </a:bodyPr>
          <a:lstStyle/>
          <a:p>
            <a:r>
              <a:rPr lang="de-DE" sz="800" b="1" dirty="0"/>
              <a:t>19</a:t>
            </a:r>
          </a:p>
        </p:txBody>
      </p:sp>
      <p:sp>
        <p:nvSpPr>
          <p:cNvPr id="202" name="Rechteck 201">
            <a:extLst>
              <a:ext uri="{FF2B5EF4-FFF2-40B4-BE49-F238E27FC236}">
                <a16:creationId xmlns:a16="http://schemas.microsoft.com/office/drawing/2014/main" id="{9C3F9DB8-6B41-B04C-B303-2CB33CA128A7}"/>
              </a:ext>
            </a:extLst>
          </p:cNvPr>
          <p:cNvSpPr/>
          <p:nvPr/>
        </p:nvSpPr>
        <p:spPr>
          <a:xfrm>
            <a:off x="3688199" y="4671754"/>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3" name="Textfeld 202">
            <a:extLst>
              <a:ext uri="{FF2B5EF4-FFF2-40B4-BE49-F238E27FC236}">
                <a16:creationId xmlns:a16="http://schemas.microsoft.com/office/drawing/2014/main" id="{C20A8748-C66A-9C43-B7EA-CAA8E27A381B}"/>
              </a:ext>
            </a:extLst>
          </p:cNvPr>
          <p:cNvSpPr txBox="1"/>
          <p:nvPr/>
        </p:nvSpPr>
        <p:spPr>
          <a:xfrm>
            <a:off x="3565093" y="4467014"/>
            <a:ext cx="389400" cy="215444"/>
          </a:xfrm>
          <a:prstGeom prst="rect">
            <a:avLst/>
          </a:prstGeom>
          <a:noFill/>
        </p:spPr>
        <p:txBody>
          <a:bodyPr wrap="square" rtlCol="0">
            <a:spAutoFit/>
          </a:bodyPr>
          <a:lstStyle/>
          <a:p>
            <a:r>
              <a:rPr lang="de-DE" sz="800" b="1" dirty="0"/>
              <a:t>20</a:t>
            </a:r>
          </a:p>
        </p:txBody>
      </p:sp>
      <p:sp>
        <p:nvSpPr>
          <p:cNvPr id="204" name="Textfeld 203">
            <a:extLst>
              <a:ext uri="{FF2B5EF4-FFF2-40B4-BE49-F238E27FC236}">
                <a16:creationId xmlns:a16="http://schemas.microsoft.com/office/drawing/2014/main" id="{67957752-5E18-A64D-A2B8-43A873E0B64A}"/>
              </a:ext>
            </a:extLst>
          </p:cNvPr>
          <p:cNvSpPr txBox="1"/>
          <p:nvPr/>
        </p:nvSpPr>
        <p:spPr>
          <a:xfrm>
            <a:off x="2033283" y="4329482"/>
            <a:ext cx="972185" cy="215444"/>
          </a:xfrm>
          <a:prstGeom prst="rect">
            <a:avLst/>
          </a:prstGeom>
          <a:noFill/>
        </p:spPr>
        <p:txBody>
          <a:bodyPr wrap="square" rtlCol="0">
            <a:spAutoFit/>
          </a:bodyPr>
          <a:lstStyle/>
          <a:p>
            <a:r>
              <a:rPr lang="de-DE" sz="800" b="1" dirty="0"/>
              <a:t>Wild type allel</a:t>
            </a:r>
          </a:p>
        </p:txBody>
      </p:sp>
      <p:cxnSp>
        <p:nvCxnSpPr>
          <p:cNvPr id="205" name="Gerader Verbinder 7">
            <a:extLst>
              <a:ext uri="{FF2B5EF4-FFF2-40B4-BE49-F238E27FC236}">
                <a16:creationId xmlns:a16="http://schemas.microsoft.com/office/drawing/2014/main" id="{E7DEF67C-75A8-9640-8E8D-DF8B858ABC46}"/>
              </a:ext>
            </a:extLst>
          </p:cNvPr>
          <p:cNvCxnSpPr/>
          <p:nvPr/>
        </p:nvCxnSpPr>
        <p:spPr>
          <a:xfrm flipV="1">
            <a:off x="1804684" y="4801287"/>
            <a:ext cx="494665" cy="690882"/>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206" name="Gerader Verbinder 7">
            <a:extLst>
              <a:ext uri="{FF2B5EF4-FFF2-40B4-BE49-F238E27FC236}">
                <a16:creationId xmlns:a16="http://schemas.microsoft.com/office/drawing/2014/main" id="{82C6C79F-7542-A74F-81B3-B4C55CA30D71}"/>
              </a:ext>
            </a:extLst>
          </p:cNvPr>
          <p:cNvCxnSpPr>
            <a:cxnSpLocks/>
          </p:cNvCxnSpPr>
          <p:nvPr/>
        </p:nvCxnSpPr>
        <p:spPr>
          <a:xfrm flipV="1">
            <a:off x="1997724" y="4816527"/>
            <a:ext cx="154305" cy="675642"/>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207" name="Gerader Verbinder 7">
            <a:extLst>
              <a:ext uri="{FF2B5EF4-FFF2-40B4-BE49-F238E27FC236}">
                <a16:creationId xmlns:a16="http://schemas.microsoft.com/office/drawing/2014/main" id="{454EA011-3A83-F74C-995D-6D4E153906EC}"/>
              </a:ext>
            </a:extLst>
          </p:cNvPr>
          <p:cNvCxnSpPr>
            <a:stCxn id="177" idx="2"/>
          </p:cNvCxnSpPr>
          <p:nvPr/>
        </p:nvCxnSpPr>
        <p:spPr>
          <a:xfrm flipH="1" flipV="1">
            <a:off x="3970669" y="4801287"/>
            <a:ext cx="774009" cy="657769"/>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208" name="Gerader Verbinder 7">
            <a:extLst>
              <a:ext uri="{FF2B5EF4-FFF2-40B4-BE49-F238E27FC236}">
                <a16:creationId xmlns:a16="http://schemas.microsoft.com/office/drawing/2014/main" id="{D36011D3-5CB1-6B49-9CDD-D003BD8A6852}"/>
              </a:ext>
            </a:extLst>
          </p:cNvPr>
          <p:cNvCxnSpPr/>
          <p:nvPr/>
        </p:nvCxnSpPr>
        <p:spPr>
          <a:xfrm flipH="1" flipV="1">
            <a:off x="3792869" y="4791127"/>
            <a:ext cx="1082040" cy="665480"/>
          </a:xfrm>
          <a:prstGeom prst="line">
            <a:avLst/>
          </a:prstGeom>
          <a:ln w="19050">
            <a:prstDash val="sysDash"/>
          </a:ln>
        </p:spPr>
        <p:style>
          <a:lnRef idx="1">
            <a:schemeClr val="dk1"/>
          </a:lnRef>
          <a:fillRef idx="0">
            <a:schemeClr val="dk1"/>
          </a:fillRef>
          <a:effectRef idx="0">
            <a:schemeClr val="dk1"/>
          </a:effectRef>
          <a:fontRef idx="minor">
            <a:schemeClr val="tx1"/>
          </a:fontRef>
        </p:style>
      </p:cxnSp>
      <p:sp>
        <p:nvSpPr>
          <p:cNvPr id="209" name="Textfeld 208">
            <a:extLst>
              <a:ext uri="{FF2B5EF4-FFF2-40B4-BE49-F238E27FC236}">
                <a16:creationId xmlns:a16="http://schemas.microsoft.com/office/drawing/2014/main" id="{22D76E29-796C-1E44-BEF5-06972AC7C12A}"/>
              </a:ext>
            </a:extLst>
          </p:cNvPr>
          <p:cNvSpPr txBox="1"/>
          <p:nvPr/>
        </p:nvSpPr>
        <p:spPr>
          <a:xfrm>
            <a:off x="2022170" y="5095748"/>
            <a:ext cx="1858205" cy="215444"/>
          </a:xfrm>
          <a:prstGeom prst="rect">
            <a:avLst/>
          </a:prstGeom>
          <a:noFill/>
        </p:spPr>
        <p:txBody>
          <a:bodyPr wrap="square" rtlCol="0">
            <a:spAutoFit/>
          </a:bodyPr>
          <a:lstStyle/>
          <a:p>
            <a:r>
              <a:rPr lang="de-DE" sz="800" b="1" dirty="0"/>
              <a:t>Atp6v0a2RQ </a:t>
            </a:r>
            <a:r>
              <a:rPr lang="de-DE" sz="800" b="1" dirty="0" err="1"/>
              <a:t>targeting</a:t>
            </a:r>
            <a:r>
              <a:rPr lang="de-DE" sz="800" b="1" dirty="0"/>
              <a:t> </a:t>
            </a:r>
            <a:r>
              <a:rPr lang="de-DE" sz="800" b="1" dirty="0" err="1"/>
              <a:t>vector</a:t>
            </a:r>
            <a:endParaRPr lang="de-DE" sz="800" b="1" dirty="0"/>
          </a:p>
        </p:txBody>
      </p:sp>
      <p:sp>
        <p:nvSpPr>
          <p:cNvPr id="210" name="Rechteck 209">
            <a:extLst>
              <a:ext uri="{FF2B5EF4-FFF2-40B4-BE49-F238E27FC236}">
                <a16:creationId xmlns:a16="http://schemas.microsoft.com/office/drawing/2014/main" id="{C34A219F-82F8-264C-ACF7-ADAAA57F0374}"/>
              </a:ext>
            </a:extLst>
          </p:cNvPr>
          <p:cNvSpPr/>
          <p:nvPr/>
        </p:nvSpPr>
        <p:spPr>
          <a:xfrm>
            <a:off x="4392111" y="5435135"/>
            <a:ext cx="57150" cy="15875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1" name="Textfeld 210">
            <a:extLst>
              <a:ext uri="{FF2B5EF4-FFF2-40B4-BE49-F238E27FC236}">
                <a16:creationId xmlns:a16="http://schemas.microsoft.com/office/drawing/2014/main" id="{EFE22BF3-4319-5F48-B954-66F65E3D8FD4}"/>
              </a:ext>
            </a:extLst>
          </p:cNvPr>
          <p:cNvSpPr txBox="1"/>
          <p:nvPr/>
        </p:nvSpPr>
        <p:spPr>
          <a:xfrm>
            <a:off x="4114836" y="5211523"/>
            <a:ext cx="590803" cy="297517"/>
          </a:xfrm>
          <a:prstGeom prst="rect">
            <a:avLst/>
          </a:prstGeom>
          <a:noFill/>
        </p:spPr>
        <p:txBody>
          <a:bodyPr wrap="square" rtlCol="0">
            <a:spAutoFit/>
          </a:bodyPr>
          <a:lstStyle/>
          <a:p>
            <a:pPr algn="ctr"/>
            <a:r>
              <a:rPr lang="de-DE" sz="800" b="1" dirty="0"/>
              <a:t>18</a:t>
            </a:r>
          </a:p>
          <a:p>
            <a:pPr algn="ctr"/>
            <a:r>
              <a:rPr lang="de-DE" sz="800" b="1" baseline="30000" dirty="0"/>
              <a:t>R755Q</a:t>
            </a:r>
          </a:p>
        </p:txBody>
      </p:sp>
      <p:sp>
        <p:nvSpPr>
          <p:cNvPr id="212" name="Textfeld 211">
            <a:extLst>
              <a:ext uri="{FF2B5EF4-FFF2-40B4-BE49-F238E27FC236}">
                <a16:creationId xmlns:a16="http://schemas.microsoft.com/office/drawing/2014/main" id="{50F625BB-6F3E-FB41-A65C-086CB0ABDA0D}"/>
              </a:ext>
            </a:extLst>
          </p:cNvPr>
          <p:cNvSpPr txBox="1"/>
          <p:nvPr/>
        </p:nvSpPr>
        <p:spPr>
          <a:xfrm>
            <a:off x="1433561" y="6080976"/>
            <a:ext cx="436841" cy="369332"/>
          </a:xfrm>
          <a:prstGeom prst="rect">
            <a:avLst/>
          </a:prstGeom>
          <a:noFill/>
        </p:spPr>
        <p:txBody>
          <a:bodyPr wrap="square" rtlCol="0">
            <a:spAutoFit/>
          </a:bodyPr>
          <a:lstStyle/>
          <a:p>
            <a:r>
              <a:rPr lang="de-DE" b="1" dirty="0">
                <a:latin typeface="Arial" panose="020B0604020202020204" pitchFamily="34" charset="0"/>
                <a:cs typeface="Arial" panose="020B0604020202020204" pitchFamily="34" charset="0"/>
              </a:rPr>
              <a:t>D</a:t>
            </a:r>
          </a:p>
        </p:txBody>
      </p:sp>
      <p:sp>
        <p:nvSpPr>
          <p:cNvPr id="215" name="Textfeld 214">
            <a:extLst>
              <a:ext uri="{FF2B5EF4-FFF2-40B4-BE49-F238E27FC236}">
                <a16:creationId xmlns:a16="http://schemas.microsoft.com/office/drawing/2014/main" id="{7BD91391-8CC2-9841-B5A5-2E9DDA38EB4E}"/>
              </a:ext>
            </a:extLst>
          </p:cNvPr>
          <p:cNvSpPr txBox="1"/>
          <p:nvPr/>
        </p:nvSpPr>
        <p:spPr>
          <a:xfrm>
            <a:off x="200441" y="7745377"/>
            <a:ext cx="6480000" cy="646331"/>
          </a:xfrm>
          <a:prstGeom prst="rect">
            <a:avLst/>
          </a:prstGeom>
          <a:noFill/>
        </p:spPr>
        <p:txBody>
          <a:bodyPr wrap="square" rtlCol="0">
            <a:spAutoFit/>
          </a:bodyPr>
          <a:lstStyle/>
          <a:p>
            <a:pPr algn="just"/>
            <a:r>
              <a:rPr lang="de-DE" sz="1200" dirty="0" err="1">
                <a:latin typeface="Arial" panose="020B0604020202020204" pitchFamily="34" charset="0"/>
                <a:cs typeface="Arial" panose="020B0604020202020204" pitchFamily="34" charset="0"/>
              </a:rPr>
              <a:t>Figure</a:t>
            </a:r>
            <a:r>
              <a:rPr lang="de-DE" sz="1200" dirty="0">
                <a:latin typeface="Arial" panose="020B0604020202020204" pitchFamily="34" charset="0"/>
                <a:cs typeface="Arial" panose="020B0604020202020204" pitchFamily="34" charset="0"/>
              </a:rPr>
              <a:t> S1: </a:t>
            </a:r>
            <a:r>
              <a:rPr lang="en-US" sz="1200" dirty="0">
                <a:latin typeface="Arial" panose="020B0604020202020204" pitchFamily="34" charset="0"/>
                <a:cs typeface="Arial" panose="020B0604020202020204" pitchFamily="34" charset="0"/>
              </a:rPr>
              <a:t>Construction of  targeting vectors for </a:t>
            </a:r>
            <a:r>
              <a:rPr lang="en-US" sz="1200" i="1" dirty="0">
                <a:latin typeface="Arial" panose="020B0604020202020204" pitchFamily="34" charset="0"/>
                <a:cs typeface="Arial" panose="020B0604020202020204" pitchFamily="34" charset="0"/>
              </a:rPr>
              <a:t>Atp6v0a2</a:t>
            </a:r>
            <a:r>
              <a:rPr lang="en-US" sz="1200" i="1" baseline="30000" dirty="0">
                <a:latin typeface="Arial" panose="020B0604020202020204" pitchFamily="34" charset="0"/>
                <a:cs typeface="Arial" panose="020B0604020202020204" pitchFamily="34" charset="0"/>
              </a:rPr>
              <a:t>-/-</a:t>
            </a:r>
            <a:r>
              <a:rPr lang="en-US" sz="1200" baseline="300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(A,B) and </a:t>
            </a:r>
            <a:r>
              <a:rPr lang="en-US" sz="1200" i="1" dirty="0">
                <a:latin typeface="Arial" panose="020B0604020202020204" pitchFamily="34" charset="0"/>
                <a:cs typeface="Arial" panose="020B0604020202020204" pitchFamily="34" charset="0"/>
              </a:rPr>
              <a:t>Atp6v0a2</a:t>
            </a:r>
            <a:r>
              <a:rPr lang="en-US" sz="1200" i="1" baseline="30000" dirty="0">
                <a:latin typeface="Arial" panose="020B0604020202020204" pitchFamily="34" charset="0"/>
                <a:cs typeface="Arial" panose="020B0604020202020204" pitchFamily="34" charset="0"/>
              </a:rPr>
              <a:t>RQ/RQ</a:t>
            </a:r>
            <a:r>
              <a:rPr lang="en-US" sz="1200" baseline="300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mice (C,D). The description of the vector production can be found in the section “Generation of </a:t>
            </a:r>
            <a:r>
              <a:rPr lang="en-US" sz="1200" i="1" dirty="0">
                <a:latin typeface="Arial" panose="020B0604020202020204" pitchFamily="34" charset="0"/>
                <a:cs typeface="Arial" panose="020B0604020202020204" pitchFamily="34" charset="0"/>
              </a:rPr>
              <a:t>Atp6v0a2</a:t>
            </a:r>
            <a:r>
              <a:rPr lang="en-US" sz="1200" dirty="0">
                <a:latin typeface="Arial" panose="020B0604020202020204" pitchFamily="34" charset="0"/>
                <a:cs typeface="Arial" panose="020B0604020202020204" pitchFamily="34" charset="0"/>
              </a:rPr>
              <a:t> mouse models”.</a:t>
            </a:r>
            <a:r>
              <a:rPr lang="de-DE" sz="1200" dirty="0">
                <a:latin typeface="Arial" panose="020B0604020202020204" pitchFamily="34" charset="0"/>
                <a:cs typeface="Arial" panose="020B0604020202020204" pitchFamily="34" charset="0"/>
              </a:rPr>
              <a:t> </a:t>
            </a:r>
          </a:p>
        </p:txBody>
      </p:sp>
      <p:cxnSp>
        <p:nvCxnSpPr>
          <p:cNvPr id="3" name="Gerade Verbindung 2">
            <a:extLst>
              <a:ext uri="{FF2B5EF4-FFF2-40B4-BE49-F238E27FC236}">
                <a16:creationId xmlns:a16="http://schemas.microsoft.com/office/drawing/2014/main" id="{A4138791-09D5-A782-C569-07CD456B5C71}"/>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4" name="Textfeld 3">
            <a:extLst>
              <a:ext uri="{FF2B5EF4-FFF2-40B4-BE49-F238E27FC236}">
                <a16:creationId xmlns:a16="http://schemas.microsoft.com/office/drawing/2014/main" id="{03740B1B-CF8E-259E-A262-BE9D94848C0E}"/>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sp>
        <p:nvSpPr>
          <p:cNvPr id="213" name="Fußzeilenplatzhalter 212">
            <a:extLst>
              <a:ext uri="{FF2B5EF4-FFF2-40B4-BE49-F238E27FC236}">
                <a16:creationId xmlns:a16="http://schemas.microsoft.com/office/drawing/2014/main" id="{887633DF-F1EE-FB47-C51A-660BADCA0773}"/>
              </a:ext>
            </a:extLst>
          </p:cNvPr>
          <p:cNvSpPr>
            <a:spLocks noGrp="1"/>
          </p:cNvSpPr>
          <p:nvPr>
            <p:ph type="ftr" sz="quarter" idx="11"/>
          </p:nvPr>
        </p:nvSpPr>
        <p:spPr/>
        <p:txBody>
          <a:bodyPr/>
          <a:lstStyle/>
          <a:p>
            <a:endParaRPr lang="de-DE"/>
          </a:p>
        </p:txBody>
      </p:sp>
      <p:sp>
        <p:nvSpPr>
          <p:cNvPr id="214" name="Foliennummernplatzhalter 213">
            <a:extLst>
              <a:ext uri="{FF2B5EF4-FFF2-40B4-BE49-F238E27FC236}">
                <a16:creationId xmlns:a16="http://schemas.microsoft.com/office/drawing/2014/main" id="{01299F95-71CF-AF07-0AC4-C52F7D95F7C0}"/>
              </a:ext>
            </a:extLst>
          </p:cNvPr>
          <p:cNvSpPr>
            <a:spLocks noGrp="1"/>
          </p:cNvSpPr>
          <p:nvPr>
            <p:ph type="sldNum" sz="quarter" idx="12"/>
          </p:nvPr>
        </p:nvSpPr>
        <p:spPr/>
        <p:txBody>
          <a:bodyPr/>
          <a:lstStyle/>
          <a:p>
            <a:fld id="{444466EE-7DED-45A1-9FDC-2594FB73B862}" type="slidenum">
              <a:rPr lang="de-DE" smtClean="0">
                <a:latin typeface="Arial" panose="020B0604020202020204" pitchFamily="34" charset="0"/>
                <a:cs typeface="Arial" panose="020B0604020202020204" pitchFamily="34" charset="0"/>
              </a:rPr>
              <a:pPr/>
              <a:t>2</a:t>
            </a:fld>
            <a:endParaRPr lang="de-D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3013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feld 43">
            <a:extLst>
              <a:ext uri="{FF2B5EF4-FFF2-40B4-BE49-F238E27FC236}">
                <a16:creationId xmlns:a16="http://schemas.microsoft.com/office/drawing/2014/main" id="{39B398D1-4852-1246-8FB9-1E8E77BB15C2}"/>
              </a:ext>
            </a:extLst>
          </p:cNvPr>
          <p:cNvSpPr txBox="1"/>
          <p:nvPr/>
        </p:nvSpPr>
        <p:spPr>
          <a:xfrm>
            <a:off x="102968" y="500502"/>
            <a:ext cx="38209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A</a:t>
            </a:r>
          </a:p>
        </p:txBody>
      </p:sp>
      <p:sp>
        <p:nvSpPr>
          <p:cNvPr id="45" name="Textfeld 44">
            <a:extLst>
              <a:ext uri="{FF2B5EF4-FFF2-40B4-BE49-F238E27FC236}">
                <a16:creationId xmlns:a16="http://schemas.microsoft.com/office/drawing/2014/main" id="{FFDB9FF8-2137-7C40-BECB-C6EFE4880E56}"/>
              </a:ext>
            </a:extLst>
          </p:cNvPr>
          <p:cNvSpPr txBox="1"/>
          <p:nvPr/>
        </p:nvSpPr>
        <p:spPr>
          <a:xfrm>
            <a:off x="163928" y="4108674"/>
            <a:ext cx="38209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B</a:t>
            </a:r>
          </a:p>
        </p:txBody>
      </p:sp>
      <p:sp>
        <p:nvSpPr>
          <p:cNvPr id="46" name="Textfeld 45">
            <a:extLst>
              <a:ext uri="{FF2B5EF4-FFF2-40B4-BE49-F238E27FC236}">
                <a16:creationId xmlns:a16="http://schemas.microsoft.com/office/drawing/2014/main" id="{4371C0A5-BF6C-F046-A809-135D2A0619BB}"/>
              </a:ext>
            </a:extLst>
          </p:cNvPr>
          <p:cNvSpPr txBox="1"/>
          <p:nvPr/>
        </p:nvSpPr>
        <p:spPr>
          <a:xfrm>
            <a:off x="362079" y="3662962"/>
            <a:ext cx="1330793" cy="338554"/>
          </a:xfrm>
          <a:prstGeom prst="rect">
            <a:avLst/>
          </a:prstGeom>
          <a:noFill/>
        </p:spPr>
        <p:txBody>
          <a:bodyPr wrap="square" rtlCol="0">
            <a:spAutoFit/>
          </a:bodyPr>
          <a:lstStyle/>
          <a:p>
            <a:r>
              <a:rPr lang="de-DE" sz="1600" i="1" dirty="0">
                <a:latin typeface="Arial" panose="020B0604020202020204" pitchFamily="34" charset="0"/>
                <a:cs typeface="Arial" panose="020B0604020202020204" pitchFamily="34" charset="0"/>
              </a:rPr>
              <a:t>Atp6v0a2</a:t>
            </a:r>
            <a:r>
              <a:rPr lang="de-DE" sz="1600" baseline="30000" dirty="0">
                <a:latin typeface="Arial" panose="020B0604020202020204" pitchFamily="34" charset="0"/>
                <a:cs typeface="Arial" panose="020B0604020202020204" pitchFamily="34" charset="0"/>
              </a:rPr>
              <a:t>RQ</a:t>
            </a:r>
          </a:p>
        </p:txBody>
      </p:sp>
      <p:cxnSp>
        <p:nvCxnSpPr>
          <p:cNvPr id="47" name="Gerader Verbinder 165">
            <a:extLst>
              <a:ext uri="{FF2B5EF4-FFF2-40B4-BE49-F238E27FC236}">
                <a16:creationId xmlns:a16="http://schemas.microsoft.com/office/drawing/2014/main" id="{93AA5035-0F6D-BC4A-B2F3-82A8BF57AA38}"/>
              </a:ext>
            </a:extLst>
          </p:cNvPr>
          <p:cNvCxnSpPr/>
          <p:nvPr/>
        </p:nvCxnSpPr>
        <p:spPr>
          <a:xfrm>
            <a:off x="1708928" y="3853997"/>
            <a:ext cx="2327564" cy="0"/>
          </a:xfrm>
          <a:prstGeom prst="line">
            <a:avLst/>
          </a:prstGeom>
          <a:ln w="19050"/>
        </p:spPr>
        <p:style>
          <a:lnRef idx="1">
            <a:schemeClr val="dk1"/>
          </a:lnRef>
          <a:fillRef idx="0">
            <a:schemeClr val="dk1"/>
          </a:fillRef>
          <a:effectRef idx="0">
            <a:schemeClr val="dk1"/>
          </a:effectRef>
          <a:fontRef idx="minor">
            <a:schemeClr val="tx1"/>
          </a:fontRef>
        </p:style>
      </p:cxnSp>
      <p:sp>
        <p:nvSpPr>
          <p:cNvPr id="48" name="Rechteck 47">
            <a:extLst>
              <a:ext uri="{FF2B5EF4-FFF2-40B4-BE49-F238E27FC236}">
                <a16:creationId xmlns:a16="http://schemas.microsoft.com/office/drawing/2014/main" id="{445785AD-3E16-1C49-9EF7-D769584B8A19}"/>
              </a:ext>
            </a:extLst>
          </p:cNvPr>
          <p:cNvSpPr/>
          <p:nvPr/>
        </p:nvSpPr>
        <p:spPr>
          <a:xfrm>
            <a:off x="1957502" y="3774623"/>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9" name="Gleichschenkliges Dreieck 136">
            <a:extLst>
              <a:ext uri="{FF2B5EF4-FFF2-40B4-BE49-F238E27FC236}">
                <a16:creationId xmlns:a16="http://schemas.microsoft.com/office/drawing/2014/main" id="{10EB9292-7FA8-CB46-813A-250A198EA531}"/>
              </a:ext>
            </a:extLst>
          </p:cNvPr>
          <p:cNvSpPr/>
          <p:nvPr/>
        </p:nvSpPr>
        <p:spPr>
          <a:xfrm rot="5400000">
            <a:off x="2084502" y="3793673"/>
            <a:ext cx="177800" cy="12700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0" name="Rechteck 49">
            <a:extLst>
              <a:ext uri="{FF2B5EF4-FFF2-40B4-BE49-F238E27FC236}">
                <a16:creationId xmlns:a16="http://schemas.microsoft.com/office/drawing/2014/main" id="{A7D4E295-0279-0D49-AB2F-0A12AC04AD65}"/>
              </a:ext>
            </a:extLst>
          </p:cNvPr>
          <p:cNvSpPr/>
          <p:nvPr/>
        </p:nvSpPr>
        <p:spPr>
          <a:xfrm>
            <a:off x="2303577" y="3774623"/>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1" name="Rechteck 50">
            <a:extLst>
              <a:ext uri="{FF2B5EF4-FFF2-40B4-BE49-F238E27FC236}">
                <a16:creationId xmlns:a16="http://schemas.microsoft.com/office/drawing/2014/main" id="{0CE590E2-98EC-C548-AF88-98A8AB9A4443}"/>
              </a:ext>
            </a:extLst>
          </p:cNvPr>
          <p:cNvSpPr/>
          <p:nvPr/>
        </p:nvSpPr>
        <p:spPr>
          <a:xfrm>
            <a:off x="2428989" y="3774623"/>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2" name="Rechteck 51">
            <a:extLst>
              <a:ext uri="{FF2B5EF4-FFF2-40B4-BE49-F238E27FC236}">
                <a16:creationId xmlns:a16="http://schemas.microsoft.com/office/drawing/2014/main" id="{9E46B282-66E3-5546-B657-1259E19C1C8A}"/>
              </a:ext>
            </a:extLst>
          </p:cNvPr>
          <p:cNvSpPr/>
          <p:nvPr/>
        </p:nvSpPr>
        <p:spPr>
          <a:xfrm>
            <a:off x="2554401" y="3774623"/>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3" name="Gleichschenkliges Dreieck 140">
            <a:extLst>
              <a:ext uri="{FF2B5EF4-FFF2-40B4-BE49-F238E27FC236}">
                <a16:creationId xmlns:a16="http://schemas.microsoft.com/office/drawing/2014/main" id="{F8491AD3-9A0E-5A43-9243-11817553E95E}"/>
              </a:ext>
            </a:extLst>
          </p:cNvPr>
          <p:cNvSpPr/>
          <p:nvPr/>
        </p:nvSpPr>
        <p:spPr>
          <a:xfrm rot="5400000">
            <a:off x="2929946" y="3790497"/>
            <a:ext cx="177800" cy="12700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4" name="Gleichschenkliges Dreieck 141">
            <a:extLst>
              <a:ext uri="{FF2B5EF4-FFF2-40B4-BE49-F238E27FC236}">
                <a16:creationId xmlns:a16="http://schemas.microsoft.com/office/drawing/2014/main" id="{872B5FDD-E912-9F4C-9BA1-2831422F4912}"/>
              </a:ext>
            </a:extLst>
          </p:cNvPr>
          <p:cNvSpPr/>
          <p:nvPr/>
        </p:nvSpPr>
        <p:spPr>
          <a:xfrm rot="5400000">
            <a:off x="2679180" y="3793673"/>
            <a:ext cx="177800" cy="127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Rechteck 54">
            <a:extLst>
              <a:ext uri="{FF2B5EF4-FFF2-40B4-BE49-F238E27FC236}">
                <a16:creationId xmlns:a16="http://schemas.microsoft.com/office/drawing/2014/main" id="{DF01B7FB-8C31-9348-8351-1ABD20926F8F}"/>
              </a:ext>
            </a:extLst>
          </p:cNvPr>
          <p:cNvSpPr/>
          <p:nvPr/>
        </p:nvSpPr>
        <p:spPr>
          <a:xfrm>
            <a:off x="3140171" y="3774623"/>
            <a:ext cx="57150" cy="15875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6" name="Textfeld 55">
            <a:extLst>
              <a:ext uri="{FF2B5EF4-FFF2-40B4-BE49-F238E27FC236}">
                <a16:creationId xmlns:a16="http://schemas.microsoft.com/office/drawing/2014/main" id="{E5B490A7-09C5-D84E-819C-AF4327C6DB83}"/>
              </a:ext>
            </a:extLst>
          </p:cNvPr>
          <p:cNvSpPr txBox="1"/>
          <p:nvPr/>
        </p:nvSpPr>
        <p:spPr>
          <a:xfrm>
            <a:off x="1838874" y="3557633"/>
            <a:ext cx="389400" cy="215444"/>
          </a:xfrm>
          <a:prstGeom prst="rect">
            <a:avLst/>
          </a:prstGeom>
          <a:noFill/>
        </p:spPr>
        <p:txBody>
          <a:bodyPr wrap="square" rtlCol="0">
            <a:spAutoFit/>
          </a:bodyPr>
          <a:lstStyle/>
          <a:p>
            <a:r>
              <a:rPr lang="de-DE" sz="800" b="1" dirty="0"/>
              <a:t>14</a:t>
            </a:r>
          </a:p>
        </p:txBody>
      </p:sp>
      <p:sp>
        <p:nvSpPr>
          <p:cNvPr id="57" name="Textfeld 56">
            <a:extLst>
              <a:ext uri="{FF2B5EF4-FFF2-40B4-BE49-F238E27FC236}">
                <a16:creationId xmlns:a16="http://schemas.microsoft.com/office/drawing/2014/main" id="{72B0918E-2FFD-614A-BF8C-15F1DE8979A4}"/>
              </a:ext>
            </a:extLst>
          </p:cNvPr>
          <p:cNvSpPr txBox="1"/>
          <p:nvPr/>
        </p:nvSpPr>
        <p:spPr>
          <a:xfrm>
            <a:off x="2183725" y="3558024"/>
            <a:ext cx="389400" cy="215444"/>
          </a:xfrm>
          <a:prstGeom prst="rect">
            <a:avLst/>
          </a:prstGeom>
          <a:noFill/>
        </p:spPr>
        <p:txBody>
          <a:bodyPr wrap="square" rtlCol="0">
            <a:spAutoFit/>
          </a:bodyPr>
          <a:lstStyle/>
          <a:p>
            <a:r>
              <a:rPr lang="de-DE" sz="800" b="1" dirty="0"/>
              <a:t>15</a:t>
            </a:r>
          </a:p>
        </p:txBody>
      </p:sp>
      <p:sp>
        <p:nvSpPr>
          <p:cNvPr id="58" name="Textfeld 57">
            <a:extLst>
              <a:ext uri="{FF2B5EF4-FFF2-40B4-BE49-F238E27FC236}">
                <a16:creationId xmlns:a16="http://schemas.microsoft.com/office/drawing/2014/main" id="{92B84781-B5DA-2F42-ADEC-337E3172A27D}"/>
              </a:ext>
            </a:extLst>
          </p:cNvPr>
          <p:cNvSpPr txBox="1"/>
          <p:nvPr/>
        </p:nvSpPr>
        <p:spPr>
          <a:xfrm>
            <a:off x="2321403" y="3555823"/>
            <a:ext cx="389400" cy="215444"/>
          </a:xfrm>
          <a:prstGeom prst="rect">
            <a:avLst/>
          </a:prstGeom>
          <a:noFill/>
        </p:spPr>
        <p:txBody>
          <a:bodyPr wrap="square" rtlCol="0">
            <a:spAutoFit/>
          </a:bodyPr>
          <a:lstStyle/>
          <a:p>
            <a:r>
              <a:rPr lang="de-DE" sz="800" b="1" dirty="0"/>
              <a:t>16</a:t>
            </a:r>
          </a:p>
        </p:txBody>
      </p:sp>
      <p:sp>
        <p:nvSpPr>
          <p:cNvPr id="59" name="Textfeld 58">
            <a:extLst>
              <a:ext uri="{FF2B5EF4-FFF2-40B4-BE49-F238E27FC236}">
                <a16:creationId xmlns:a16="http://schemas.microsoft.com/office/drawing/2014/main" id="{73AAE504-F06A-A142-AC68-499CBF67C754}"/>
              </a:ext>
            </a:extLst>
          </p:cNvPr>
          <p:cNvSpPr txBox="1"/>
          <p:nvPr/>
        </p:nvSpPr>
        <p:spPr>
          <a:xfrm>
            <a:off x="2456371" y="3555240"/>
            <a:ext cx="389400" cy="215444"/>
          </a:xfrm>
          <a:prstGeom prst="rect">
            <a:avLst/>
          </a:prstGeom>
          <a:noFill/>
        </p:spPr>
        <p:txBody>
          <a:bodyPr wrap="square" rtlCol="0">
            <a:spAutoFit/>
          </a:bodyPr>
          <a:lstStyle/>
          <a:p>
            <a:r>
              <a:rPr lang="de-DE" sz="800" b="1" dirty="0"/>
              <a:t>17</a:t>
            </a:r>
          </a:p>
        </p:txBody>
      </p:sp>
      <p:sp>
        <p:nvSpPr>
          <p:cNvPr id="60" name="Textfeld 59">
            <a:extLst>
              <a:ext uri="{FF2B5EF4-FFF2-40B4-BE49-F238E27FC236}">
                <a16:creationId xmlns:a16="http://schemas.microsoft.com/office/drawing/2014/main" id="{63262BA1-157C-EA49-B5C9-F5332331C34C}"/>
              </a:ext>
            </a:extLst>
          </p:cNvPr>
          <p:cNvSpPr txBox="1"/>
          <p:nvPr/>
        </p:nvSpPr>
        <p:spPr>
          <a:xfrm>
            <a:off x="2593411" y="3956538"/>
            <a:ext cx="436841" cy="215444"/>
          </a:xfrm>
          <a:prstGeom prst="rect">
            <a:avLst/>
          </a:prstGeom>
          <a:noFill/>
        </p:spPr>
        <p:txBody>
          <a:bodyPr wrap="square" rtlCol="0">
            <a:spAutoFit/>
          </a:bodyPr>
          <a:lstStyle/>
          <a:p>
            <a:r>
              <a:rPr lang="de-DE" sz="800" b="1" dirty="0"/>
              <a:t>FRT</a:t>
            </a:r>
          </a:p>
        </p:txBody>
      </p:sp>
      <p:sp>
        <p:nvSpPr>
          <p:cNvPr id="61" name="Textfeld 60">
            <a:extLst>
              <a:ext uri="{FF2B5EF4-FFF2-40B4-BE49-F238E27FC236}">
                <a16:creationId xmlns:a16="http://schemas.microsoft.com/office/drawing/2014/main" id="{BF631391-6837-FB41-B6F1-4DE1CC8EBA57}"/>
              </a:ext>
            </a:extLst>
          </p:cNvPr>
          <p:cNvSpPr txBox="1"/>
          <p:nvPr/>
        </p:nvSpPr>
        <p:spPr>
          <a:xfrm>
            <a:off x="2853266" y="3959894"/>
            <a:ext cx="436841" cy="215444"/>
          </a:xfrm>
          <a:prstGeom prst="rect">
            <a:avLst/>
          </a:prstGeom>
          <a:noFill/>
        </p:spPr>
        <p:txBody>
          <a:bodyPr wrap="square" rtlCol="0">
            <a:spAutoFit/>
          </a:bodyPr>
          <a:lstStyle/>
          <a:p>
            <a:r>
              <a:rPr lang="de-DE" sz="800" b="1" dirty="0" err="1"/>
              <a:t>loxP</a:t>
            </a:r>
            <a:endParaRPr lang="de-DE" sz="800" b="1" dirty="0"/>
          </a:p>
        </p:txBody>
      </p:sp>
      <p:sp>
        <p:nvSpPr>
          <p:cNvPr id="62" name="Textfeld 61">
            <a:extLst>
              <a:ext uri="{FF2B5EF4-FFF2-40B4-BE49-F238E27FC236}">
                <a16:creationId xmlns:a16="http://schemas.microsoft.com/office/drawing/2014/main" id="{E4290680-3A11-7440-86B6-E44DB30341C1}"/>
              </a:ext>
            </a:extLst>
          </p:cNvPr>
          <p:cNvSpPr txBox="1"/>
          <p:nvPr/>
        </p:nvSpPr>
        <p:spPr>
          <a:xfrm>
            <a:off x="1984363" y="3954638"/>
            <a:ext cx="436841" cy="215444"/>
          </a:xfrm>
          <a:prstGeom prst="rect">
            <a:avLst/>
          </a:prstGeom>
          <a:noFill/>
        </p:spPr>
        <p:txBody>
          <a:bodyPr wrap="square" rtlCol="0">
            <a:spAutoFit/>
          </a:bodyPr>
          <a:lstStyle/>
          <a:p>
            <a:r>
              <a:rPr lang="de-DE" sz="800" b="1" dirty="0" err="1"/>
              <a:t>loxP</a:t>
            </a:r>
            <a:endParaRPr lang="de-DE" sz="800" b="1" dirty="0"/>
          </a:p>
        </p:txBody>
      </p:sp>
      <p:sp>
        <p:nvSpPr>
          <p:cNvPr id="63" name="Textfeld 62">
            <a:extLst>
              <a:ext uri="{FF2B5EF4-FFF2-40B4-BE49-F238E27FC236}">
                <a16:creationId xmlns:a16="http://schemas.microsoft.com/office/drawing/2014/main" id="{61099698-A619-8A4B-BC9A-6B57449DBA2B}"/>
              </a:ext>
            </a:extLst>
          </p:cNvPr>
          <p:cNvSpPr txBox="1"/>
          <p:nvPr/>
        </p:nvSpPr>
        <p:spPr>
          <a:xfrm>
            <a:off x="3023407" y="3558263"/>
            <a:ext cx="590803" cy="215444"/>
          </a:xfrm>
          <a:prstGeom prst="rect">
            <a:avLst/>
          </a:prstGeom>
          <a:noFill/>
        </p:spPr>
        <p:txBody>
          <a:bodyPr wrap="square" rtlCol="0">
            <a:spAutoFit/>
          </a:bodyPr>
          <a:lstStyle/>
          <a:p>
            <a:r>
              <a:rPr lang="de-DE" sz="800" b="1" dirty="0"/>
              <a:t>18</a:t>
            </a:r>
            <a:r>
              <a:rPr lang="de-DE" sz="800" b="1" baseline="30000" dirty="0"/>
              <a:t>R755Q</a:t>
            </a:r>
          </a:p>
        </p:txBody>
      </p:sp>
      <p:sp>
        <p:nvSpPr>
          <p:cNvPr id="64" name="Textfeld 63">
            <a:extLst>
              <a:ext uri="{FF2B5EF4-FFF2-40B4-BE49-F238E27FC236}">
                <a16:creationId xmlns:a16="http://schemas.microsoft.com/office/drawing/2014/main" id="{0FFDC396-EFED-DC45-9767-23C65D941CE9}"/>
              </a:ext>
            </a:extLst>
          </p:cNvPr>
          <p:cNvSpPr txBox="1"/>
          <p:nvPr/>
        </p:nvSpPr>
        <p:spPr>
          <a:xfrm>
            <a:off x="406070" y="2410076"/>
            <a:ext cx="1416484" cy="338554"/>
          </a:xfrm>
          <a:prstGeom prst="rect">
            <a:avLst/>
          </a:prstGeom>
          <a:noFill/>
        </p:spPr>
        <p:txBody>
          <a:bodyPr wrap="square" rtlCol="0">
            <a:spAutoFit/>
          </a:bodyPr>
          <a:lstStyle>
            <a:defPPr>
              <a:defRPr lang="en-US"/>
            </a:defPPr>
            <a:lvl1pPr>
              <a:defRPr sz="1600" b="0" i="1">
                <a:latin typeface="Arial" panose="020B0604020202020204" pitchFamily="34" charset="0"/>
                <a:cs typeface="Arial" panose="020B0604020202020204" pitchFamily="34" charset="0"/>
              </a:defRPr>
            </a:lvl1pPr>
          </a:lstStyle>
          <a:p>
            <a:r>
              <a:rPr lang="de-DE" dirty="0"/>
              <a:t>Atp6v0a2</a:t>
            </a:r>
            <a:r>
              <a:rPr lang="de-DE" baseline="30000" dirty="0"/>
              <a:t>-</a:t>
            </a:r>
          </a:p>
        </p:txBody>
      </p:sp>
      <p:cxnSp>
        <p:nvCxnSpPr>
          <p:cNvPr id="65" name="Gerader Verbinder 134">
            <a:extLst>
              <a:ext uri="{FF2B5EF4-FFF2-40B4-BE49-F238E27FC236}">
                <a16:creationId xmlns:a16="http://schemas.microsoft.com/office/drawing/2014/main" id="{F84A554C-E58F-9146-9F41-9246F2F29702}"/>
              </a:ext>
            </a:extLst>
          </p:cNvPr>
          <p:cNvCxnSpPr/>
          <p:nvPr/>
        </p:nvCxnSpPr>
        <p:spPr>
          <a:xfrm>
            <a:off x="1699219" y="2574299"/>
            <a:ext cx="2327564" cy="0"/>
          </a:xfrm>
          <a:prstGeom prst="line">
            <a:avLst/>
          </a:prstGeom>
          <a:ln w="19050"/>
        </p:spPr>
        <p:style>
          <a:lnRef idx="1">
            <a:schemeClr val="dk1"/>
          </a:lnRef>
          <a:fillRef idx="0">
            <a:schemeClr val="dk1"/>
          </a:fillRef>
          <a:effectRef idx="0">
            <a:schemeClr val="dk1"/>
          </a:effectRef>
          <a:fontRef idx="minor">
            <a:schemeClr val="tx1"/>
          </a:fontRef>
        </p:style>
      </p:cxnSp>
      <p:sp>
        <p:nvSpPr>
          <p:cNvPr id="66" name="Rechteck 65">
            <a:extLst>
              <a:ext uri="{FF2B5EF4-FFF2-40B4-BE49-F238E27FC236}">
                <a16:creationId xmlns:a16="http://schemas.microsoft.com/office/drawing/2014/main" id="{21FDACD8-B7CD-6348-AE71-A7B4187E7F86}"/>
              </a:ext>
            </a:extLst>
          </p:cNvPr>
          <p:cNvSpPr/>
          <p:nvPr/>
        </p:nvSpPr>
        <p:spPr>
          <a:xfrm>
            <a:off x="1945888" y="2494925"/>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7" name="Gleichschenkliges Dreieck 101">
            <a:extLst>
              <a:ext uri="{FF2B5EF4-FFF2-40B4-BE49-F238E27FC236}">
                <a16:creationId xmlns:a16="http://schemas.microsoft.com/office/drawing/2014/main" id="{E823C5C0-88C0-2C45-A096-05F6C09DC7DA}"/>
              </a:ext>
            </a:extLst>
          </p:cNvPr>
          <p:cNvSpPr/>
          <p:nvPr/>
        </p:nvSpPr>
        <p:spPr>
          <a:xfrm rot="5400000">
            <a:off x="2074793" y="2513975"/>
            <a:ext cx="177800" cy="12700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8" name="Rechteck 67">
            <a:extLst>
              <a:ext uri="{FF2B5EF4-FFF2-40B4-BE49-F238E27FC236}">
                <a16:creationId xmlns:a16="http://schemas.microsoft.com/office/drawing/2014/main" id="{BCE9780C-3E8F-0A4F-82BD-B123ECF8DF56}"/>
              </a:ext>
            </a:extLst>
          </p:cNvPr>
          <p:cNvSpPr/>
          <p:nvPr/>
        </p:nvSpPr>
        <p:spPr>
          <a:xfrm>
            <a:off x="2322669" y="2494925"/>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9" name="Textfeld 68">
            <a:extLst>
              <a:ext uri="{FF2B5EF4-FFF2-40B4-BE49-F238E27FC236}">
                <a16:creationId xmlns:a16="http://schemas.microsoft.com/office/drawing/2014/main" id="{792E3C47-90BB-FF41-BEFD-FA7332113C3B}"/>
              </a:ext>
            </a:extLst>
          </p:cNvPr>
          <p:cNvSpPr txBox="1"/>
          <p:nvPr/>
        </p:nvSpPr>
        <p:spPr>
          <a:xfrm>
            <a:off x="1981207" y="2669163"/>
            <a:ext cx="436841" cy="215444"/>
          </a:xfrm>
          <a:prstGeom prst="rect">
            <a:avLst/>
          </a:prstGeom>
          <a:noFill/>
        </p:spPr>
        <p:txBody>
          <a:bodyPr wrap="square" rtlCol="0">
            <a:spAutoFit/>
          </a:bodyPr>
          <a:lstStyle/>
          <a:p>
            <a:r>
              <a:rPr lang="de-DE" sz="800" b="1" dirty="0" err="1"/>
              <a:t>loxP</a:t>
            </a:r>
            <a:endParaRPr lang="de-DE" sz="800" b="1" dirty="0"/>
          </a:p>
        </p:txBody>
      </p:sp>
      <p:cxnSp>
        <p:nvCxnSpPr>
          <p:cNvPr id="70" name="Gerader Verbinder 7">
            <a:extLst>
              <a:ext uri="{FF2B5EF4-FFF2-40B4-BE49-F238E27FC236}">
                <a16:creationId xmlns:a16="http://schemas.microsoft.com/office/drawing/2014/main" id="{7FBDE722-C3BA-5B48-B56D-5E5F64123F39}"/>
              </a:ext>
            </a:extLst>
          </p:cNvPr>
          <p:cNvCxnSpPr/>
          <p:nvPr/>
        </p:nvCxnSpPr>
        <p:spPr>
          <a:xfrm flipV="1">
            <a:off x="1696576" y="1443628"/>
            <a:ext cx="2304000" cy="0"/>
          </a:xfrm>
          <a:prstGeom prst="line">
            <a:avLst/>
          </a:prstGeom>
          <a:ln w="19050"/>
        </p:spPr>
        <p:style>
          <a:lnRef idx="1">
            <a:schemeClr val="dk1"/>
          </a:lnRef>
          <a:fillRef idx="0">
            <a:schemeClr val="dk1"/>
          </a:fillRef>
          <a:effectRef idx="0">
            <a:schemeClr val="dk1"/>
          </a:effectRef>
          <a:fontRef idx="minor">
            <a:schemeClr val="tx1"/>
          </a:fontRef>
        </p:style>
      </p:cxnSp>
      <p:sp>
        <p:nvSpPr>
          <p:cNvPr id="71" name="Rechteck 70">
            <a:extLst>
              <a:ext uri="{FF2B5EF4-FFF2-40B4-BE49-F238E27FC236}">
                <a16:creationId xmlns:a16="http://schemas.microsoft.com/office/drawing/2014/main" id="{C84239C4-C64F-6B47-9D32-D8121BE08CC1}"/>
              </a:ext>
            </a:extLst>
          </p:cNvPr>
          <p:cNvSpPr/>
          <p:nvPr/>
        </p:nvSpPr>
        <p:spPr>
          <a:xfrm>
            <a:off x="1925774" y="1367301"/>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2" name="Rechteck 71">
            <a:extLst>
              <a:ext uri="{FF2B5EF4-FFF2-40B4-BE49-F238E27FC236}">
                <a16:creationId xmlns:a16="http://schemas.microsoft.com/office/drawing/2014/main" id="{F1CAF9C8-4A3A-0C42-9124-C5E1BDA3CD50}"/>
              </a:ext>
            </a:extLst>
          </p:cNvPr>
          <p:cNvSpPr/>
          <p:nvPr/>
        </p:nvSpPr>
        <p:spPr>
          <a:xfrm>
            <a:off x="2300736" y="1367301"/>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3" name="Rechteck 72">
            <a:extLst>
              <a:ext uri="{FF2B5EF4-FFF2-40B4-BE49-F238E27FC236}">
                <a16:creationId xmlns:a16="http://schemas.microsoft.com/office/drawing/2014/main" id="{B78D7621-8F03-2C45-8830-0343C88FB85E}"/>
              </a:ext>
            </a:extLst>
          </p:cNvPr>
          <p:cNvSpPr/>
          <p:nvPr/>
        </p:nvSpPr>
        <p:spPr>
          <a:xfrm>
            <a:off x="2426148" y="1367301"/>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4" name="Rechteck 73">
            <a:extLst>
              <a:ext uri="{FF2B5EF4-FFF2-40B4-BE49-F238E27FC236}">
                <a16:creationId xmlns:a16="http://schemas.microsoft.com/office/drawing/2014/main" id="{5A98A57B-E70C-8E4A-8840-F8DE0C067E10}"/>
              </a:ext>
            </a:extLst>
          </p:cNvPr>
          <p:cNvSpPr/>
          <p:nvPr/>
        </p:nvSpPr>
        <p:spPr>
          <a:xfrm>
            <a:off x="2551560" y="1367301"/>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5" name="Rechteck 74">
            <a:extLst>
              <a:ext uri="{FF2B5EF4-FFF2-40B4-BE49-F238E27FC236}">
                <a16:creationId xmlns:a16="http://schemas.microsoft.com/office/drawing/2014/main" id="{4EED1F8A-0C0F-394E-B605-78D514B51E2A}"/>
              </a:ext>
            </a:extLst>
          </p:cNvPr>
          <p:cNvSpPr/>
          <p:nvPr/>
        </p:nvSpPr>
        <p:spPr>
          <a:xfrm>
            <a:off x="3061129" y="1367301"/>
            <a:ext cx="57150" cy="158750"/>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6" name="Textfeld 75">
            <a:extLst>
              <a:ext uri="{FF2B5EF4-FFF2-40B4-BE49-F238E27FC236}">
                <a16:creationId xmlns:a16="http://schemas.microsoft.com/office/drawing/2014/main" id="{450A8663-3962-0D45-BDA7-87E4C9EC632C}"/>
              </a:ext>
            </a:extLst>
          </p:cNvPr>
          <p:cNvSpPr txBox="1"/>
          <p:nvPr/>
        </p:nvSpPr>
        <p:spPr>
          <a:xfrm>
            <a:off x="1807462" y="1159094"/>
            <a:ext cx="389400" cy="215444"/>
          </a:xfrm>
          <a:prstGeom prst="rect">
            <a:avLst/>
          </a:prstGeom>
          <a:noFill/>
        </p:spPr>
        <p:txBody>
          <a:bodyPr wrap="square" rtlCol="0">
            <a:spAutoFit/>
          </a:bodyPr>
          <a:lstStyle/>
          <a:p>
            <a:r>
              <a:rPr lang="de-DE" sz="800" b="1" dirty="0"/>
              <a:t>14</a:t>
            </a:r>
          </a:p>
        </p:txBody>
      </p:sp>
      <p:sp>
        <p:nvSpPr>
          <p:cNvPr id="77" name="Textfeld 76">
            <a:extLst>
              <a:ext uri="{FF2B5EF4-FFF2-40B4-BE49-F238E27FC236}">
                <a16:creationId xmlns:a16="http://schemas.microsoft.com/office/drawing/2014/main" id="{2C926881-4A54-3149-8EF2-D060BA525BFA}"/>
              </a:ext>
            </a:extLst>
          </p:cNvPr>
          <p:cNvSpPr txBox="1"/>
          <p:nvPr/>
        </p:nvSpPr>
        <p:spPr>
          <a:xfrm>
            <a:off x="2938023" y="1157509"/>
            <a:ext cx="389400" cy="215444"/>
          </a:xfrm>
          <a:prstGeom prst="rect">
            <a:avLst/>
          </a:prstGeom>
          <a:noFill/>
        </p:spPr>
        <p:txBody>
          <a:bodyPr wrap="square" rtlCol="0">
            <a:spAutoFit/>
          </a:bodyPr>
          <a:lstStyle/>
          <a:p>
            <a:r>
              <a:rPr lang="de-DE" sz="800" b="1" dirty="0"/>
              <a:t>18</a:t>
            </a:r>
          </a:p>
        </p:txBody>
      </p:sp>
      <p:sp>
        <p:nvSpPr>
          <p:cNvPr id="78" name="Textfeld 77">
            <a:extLst>
              <a:ext uri="{FF2B5EF4-FFF2-40B4-BE49-F238E27FC236}">
                <a16:creationId xmlns:a16="http://schemas.microsoft.com/office/drawing/2014/main" id="{4C84EDF1-C13D-5843-8914-C915A44B8C3D}"/>
              </a:ext>
            </a:extLst>
          </p:cNvPr>
          <p:cNvSpPr txBox="1"/>
          <p:nvPr/>
        </p:nvSpPr>
        <p:spPr>
          <a:xfrm>
            <a:off x="2185490" y="1160077"/>
            <a:ext cx="389400" cy="215444"/>
          </a:xfrm>
          <a:prstGeom prst="rect">
            <a:avLst/>
          </a:prstGeom>
          <a:noFill/>
        </p:spPr>
        <p:txBody>
          <a:bodyPr wrap="square" rtlCol="0">
            <a:spAutoFit/>
          </a:bodyPr>
          <a:lstStyle/>
          <a:p>
            <a:r>
              <a:rPr lang="de-DE" sz="800" b="1" dirty="0"/>
              <a:t>15</a:t>
            </a:r>
          </a:p>
        </p:txBody>
      </p:sp>
      <p:sp>
        <p:nvSpPr>
          <p:cNvPr id="79" name="Textfeld 78">
            <a:extLst>
              <a:ext uri="{FF2B5EF4-FFF2-40B4-BE49-F238E27FC236}">
                <a16:creationId xmlns:a16="http://schemas.microsoft.com/office/drawing/2014/main" id="{FDFED1AF-DF19-7A44-B68B-D8B61D0460EA}"/>
              </a:ext>
            </a:extLst>
          </p:cNvPr>
          <p:cNvSpPr txBox="1"/>
          <p:nvPr/>
        </p:nvSpPr>
        <p:spPr>
          <a:xfrm>
            <a:off x="2318858" y="1157109"/>
            <a:ext cx="389400" cy="215444"/>
          </a:xfrm>
          <a:prstGeom prst="rect">
            <a:avLst/>
          </a:prstGeom>
          <a:noFill/>
        </p:spPr>
        <p:txBody>
          <a:bodyPr wrap="square" rtlCol="0">
            <a:spAutoFit/>
          </a:bodyPr>
          <a:lstStyle/>
          <a:p>
            <a:r>
              <a:rPr lang="de-DE" sz="800" b="1" dirty="0"/>
              <a:t>16</a:t>
            </a:r>
          </a:p>
        </p:txBody>
      </p:sp>
      <p:sp>
        <p:nvSpPr>
          <p:cNvPr id="80" name="Textfeld 79">
            <a:extLst>
              <a:ext uri="{FF2B5EF4-FFF2-40B4-BE49-F238E27FC236}">
                <a16:creationId xmlns:a16="http://schemas.microsoft.com/office/drawing/2014/main" id="{31E123DE-459D-9241-813F-8704EFDCB2E9}"/>
              </a:ext>
            </a:extLst>
          </p:cNvPr>
          <p:cNvSpPr txBox="1"/>
          <p:nvPr/>
        </p:nvSpPr>
        <p:spPr>
          <a:xfrm>
            <a:off x="2443920" y="1157718"/>
            <a:ext cx="389400" cy="215444"/>
          </a:xfrm>
          <a:prstGeom prst="rect">
            <a:avLst/>
          </a:prstGeom>
          <a:noFill/>
        </p:spPr>
        <p:txBody>
          <a:bodyPr wrap="square" rtlCol="0">
            <a:spAutoFit/>
          </a:bodyPr>
          <a:lstStyle/>
          <a:p>
            <a:r>
              <a:rPr lang="de-DE" sz="800" b="1" dirty="0"/>
              <a:t>17</a:t>
            </a:r>
          </a:p>
        </p:txBody>
      </p:sp>
      <p:sp>
        <p:nvSpPr>
          <p:cNvPr id="93" name="Textfeld 92">
            <a:extLst>
              <a:ext uri="{FF2B5EF4-FFF2-40B4-BE49-F238E27FC236}">
                <a16:creationId xmlns:a16="http://schemas.microsoft.com/office/drawing/2014/main" id="{9197DE80-75E2-544F-98E5-CD0B164ABDD8}"/>
              </a:ext>
            </a:extLst>
          </p:cNvPr>
          <p:cNvSpPr txBox="1"/>
          <p:nvPr/>
        </p:nvSpPr>
        <p:spPr>
          <a:xfrm>
            <a:off x="422333" y="1229343"/>
            <a:ext cx="1196115" cy="338554"/>
          </a:xfrm>
          <a:prstGeom prst="rect">
            <a:avLst/>
          </a:prstGeom>
          <a:noFill/>
        </p:spPr>
        <p:txBody>
          <a:bodyPr wrap="square" rtlCol="0">
            <a:spAutoFit/>
          </a:bodyPr>
          <a:lstStyle>
            <a:defPPr>
              <a:defRPr lang="en-US"/>
            </a:defPPr>
            <a:lvl1pPr>
              <a:defRPr sz="1000" b="1" i="1"/>
            </a:lvl1pPr>
          </a:lstStyle>
          <a:p>
            <a:r>
              <a:rPr lang="de-DE" sz="1600" b="0" dirty="0">
                <a:latin typeface="Arial" panose="020B0604020202020204" pitchFamily="34" charset="0"/>
                <a:cs typeface="Arial" panose="020B0604020202020204" pitchFamily="34" charset="0"/>
              </a:rPr>
              <a:t>Atp6v0a2</a:t>
            </a:r>
            <a:r>
              <a:rPr lang="de-DE" sz="1600" b="0" baseline="30000" dirty="0">
                <a:latin typeface="Arial" panose="020B0604020202020204" pitchFamily="34" charset="0"/>
                <a:cs typeface="Arial" panose="020B0604020202020204" pitchFamily="34" charset="0"/>
              </a:rPr>
              <a:t>wt</a:t>
            </a:r>
          </a:p>
        </p:txBody>
      </p:sp>
      <p:sp>
        <p:nvSpPr>
          <p:cNvPr id="94" name="Textfeld 93">
            <a:extLst>
              <a:ext uri="{FF2B5EF4-FFF2-40B4-BE49-F238E27FC236}">
                <a16:creationId xmlns:a16="http://schemas.microsoft.com/office/drawing/2014/main" id="{AE6792AA-1EAD-3E47-BCF8-480A360EFF6C}"/>
              </a:ext>
            </a:extLst>
          </p:cNvPr>
          <p:cNvSpPr txBox="1"/>
          <p:nvPr/>
        </p:nvSpPr>
        <p:spPr>
          <a:xfrm>
            <a:off x="1831567" y="2285635"/>
            <a:ext cx="389400" cy="215444"/>
          </a:xfrm>
          <a:prstGeom prst="rect">
            <a:avLst/>
          </a:prstGeom>
          <a:noFill/>
        </p:spPr>
        <p:txBody>
          <a:bodyPr wrap="square" rtlCol="0">
            <a:spAutoFit/>
          </a:bodyPr>
          <a:lstStyle/>
          <a:p>
            <a:r>
              <a:rPr lang="de-DE" sz="800" b="1" dirty="0"/>
              <a:t>14</a:t>
            </a:r>
          </a:p>
        </p:txBody>
      </p:sp>
      <p:sp>
        <p:nvSpPr>
          <p:cNvPr id="95" name="Textfeld 94">
            <a:extLst>
              <a:ext uri="{FF2B5EF4-FFF2-40B4-BE49-F238E27FC236}">
                <a16:creationId xmlns:a16="http://schemas.microsoft.com/office/drawing/2014/main" id="{5AF232AC-C618-BE4E-B260-EA84E3879F69}"/>
              </a:ext>
            </a:extLst>
          </p:cNvPr>
          <p:cNvSpPr txBox="1"/>
          <p:nvPr/>
        </p:nvSpPr>
        <p:spPr>
          <a:xfrm>
            <a:off x="2209684" y="2286431"/>
            <a:ext cx="389400" cy="215444"/>
          </a:xfrm>
          <a:prstGeom prst="rect">
            <a:avLst/>
          </a:prstGeom>
          <a:noFill/>
        </p:spPr>
        <p:txBody>
          <a:bodyPr wrap="square" rtlCol="0">
            <a:spAutoFit/>
          </a:bodyPr>
          <a:lstStyle/>
          <a:p>
            <a:r>
              <a:rPr lang="de-DE" sz="800" b="1" dirty="0"/>
              <a:t>18</a:t>
            </a:r>
          </a:p>
        </p:txBody>
      </p:sp>
      <p:sp>
        <p:nvSpPr>
          <p:cNvPr id="100" name="TextBox 185">
            <a:extLst>
              <a:ext uri="{FF2B5EF4-FFF2-40B4-BE49-F238E27FC236}">
                <a16:creationId xmlns:a16="http://schemas.microsoft.com/office/drawing/2014/main" id="{D10F2427-694A-7F46-A43D-DD18CCE8A4BB}"/>
              </a:ext>
            </a:extLst>
          </p:cNvPr>
          <p:cNvSpPr txBox="1">
            <a:spLocks noChangeArrowheads="1"/>
          </p:cNvSpPr>
          <p:nvPr/>
        </p:nvSpPr>
        <p:spPr bwMode="auto">
          <a:xfrm>
            <a:off x="1859702" y="544672"/>
            <a:ext cx="4828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dirty="0">
                <a:solidFill>
                  <a:schemeClr val="tx1">
                    <a:lumMod val="85000"/>
                    <a:lumOff val="15000"/>
                  </a:schemeClr>
                </a:solidFill>
              </a:rPr>
              <a:t>i14F</a:t>
            </a:r>
          </a:p>
        </p:txBody>
      </p:sp>
      <p:sp>
        <p:nvSpPr>
          <p:cNvPr id="101" name="TextBox 185">
            <a:extLst>
              <a:ext uri="{FF2B5EF4-FFF2-40B4-BE49-F238E27FC236}">
                <a16:creationId xmlns:a16="http://schemas.microsoft.com/office/drawing/2014/main" id="{E7FF76E8-7DAB-0648-85BF-5F82B36E49E2}"/>
              </a:ext>
            </a:extLst>
          </p:cNvPr>
          <p:cNvSpPr txBox="1">
            <a:spLocks noChangeArrowheads="1"/>
          </p:cNvSpPr>
          <p:nvPr/>
        </p:nvSpPr>
        <p:spPr bwMode="auto">
          <a:xfrm>
            <a:off x="1994434" y="823229"/>
            <a:ext cx="5757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spcBef>
                <a:spcPct val="0"/>
              </a:spcBef>
              <a:buFontTx/>
              <a:buNone/>
              <a:defRPr sz="1200">
                <a:solidFill>
                  <a:schemeClr val="tx1">
                    <a:lumMod val="85000"/>
                    <a:lumOff val="15000"/>
                  </a:schemeClr>
                </a:solidFill>
                <a:latin typeface="Arial" panose="020B0604020202020204" pitchFamily="34" charset="0"/>
              </a:defRPr>
            </a:lvl1pPr>
            <a:lvl2pPr marL="742950" indent="-285750">
              <a:spcBef>
                <a:spcPct val="20000"/>
              </a:spcBef>
              <a:buChar char="–"/>
              <a:defRPr sz="2800">
                <a:latin typeface="Arial" panose="020B0604020202020204" pitchFamily="34" charset="0"/>
              </a:defRPr>
            </a:lvl2pPr>
            <a:lvl3pPr marL="1143000" indent="-228600">
              <a:spcBef>
                <a:spcPct val="20000"/>
              </a:spcBef>
              <a:buChar char="•"/>
              <a:defRPr sz="2400">
                <a:latin typeface="Arial" panose="020B0604020202020204" pitchFamily="34" charset="0"/>
              </a:defRPr>
            </a:lvl3pPr>
            <a:lvl4pPr marL="1600200" indent="-228600">
              <a:spcBef>
                <a:spcPct val="20000"/>
              </a:spcBef>
              <a:buChar char="–"/>
              <a:defRPr sz="2000">
                <a:latin typeface="Arial" panose="020B0604020202020204" pitchFamily="34" charset="0"/>
              </a:defRPr>
            </a:lvl4pPr>
            <a:lvl5pPr marL="2057400" indent="-228600">
              <a:spcBef>
                <a:spcPct val="20000"/>
              </a:spcBef>
              <a:buChar char="»"/>
              <a:defRPr sz="2000">
                <a:latin typeface="Arial" panose="020B0604020202020204" pitchFamily="34" charset="0"/>
              </a:defRPr>
            </a:lvl5pPr>
            <a:lvl6pPr marL="2514600" indent="-228600" eaLnBrk="0" fontAlgn="base" hangingPunct="0">
              <a:spcBef>
                <a:spcPct val="20000"/>
              </a:spcBef>
              <a:spcAft>
                <a:spcPct val="0"/>
              </a:spcAft>
              <a:buChar char="»"/>
              <a:defRPr sz="2000">
                <a:latin typeface="Arial" panose="020B0604020202020204" pitchFamily="34" charset="0"/>
              </a:defRPr>
            </a:lvl6pPr>
            <a:lvl7pPr marL="2971800" indent="-228600" eaLnBrk="0" fontAlgn="base" hangingPunct="0">
              <a:spcBef>
                <a:spcPct val="20000"/>
              </a:spcBef>
              <a:spcAft>
                <a:spcPct val="0"/>
              </a:spcAft>
              <a:buChar char="»"/>
              <a:defRPr sz="2000">
                <a:latin typeface="Arial" panose="020B0604020202020204" pitchFamily="34" charset="0"/>
              </a:defRPr>
            </a:lvl7pPr>
            <a:lvl8pPr marL="3429000" indent="-228600" eaLnBrk="0" fontAlgn="base" hangingPunct="0">
              <a:spcBef>
                <a:spcPct val="20000"/>
              </a:spcBef>
              <a:spcAft>
                <a:spcPct val="0"/>
              </a:spcAft>
              <a:buChar char="»"/>
              <a:defRPr sz="2000">
                <a:latin typeface="Arial" panose="020B0604020202020204" pitchFamily="34" charset="0"/>
              </a:defRPr>
            </a:lvl8pPr>
            <a:lvl9pPr marL="3886200" indent="-228600" eaLnBrk="0" fontAlgn="base" hangingPunct="0">
              <a:spcBef>
                <a:spcPct val="20000"/>
              </a:spcBef>
              <a:spcAft>
                <a:spcPct val="0"/>
              </a:spcAft>
              <a:buChar char="»"/>
              <a:defRPr sz="2000">
                <a:latin typeface="Arial" panose="020B0604020202020204" pitchFamily="34" charset="0"/>
              </a:defRPr>
            </a:lvl9pPr>
          </a:lstStyle>
          <a:p>
            <a:r>
              <a:rPr lang="de-DE" altLang="de-DE" dirty="0" err="1"/>
              <a:t>loxpR</a:t>
            </a:r>
            <a:endParaRPr lang="de-DE" altLang="de-DE" dirty="0"/>
          </a:p>
        </p:txBody>
      </p:sp>
      <p:sp>
        <p:nvSpPr>
          <p:cNvPr id="102" name="TextBox 185">
            <a:extLst>
              <a:ext uri="{FF2B5EF4-FFF2-40B4-BE49-F238E27FC236}">
                <a16:creationId xmlns:a16="http://schemas.microsoft.com/office/drawing/2014/main" id="{64F51A47-0BE1-DF48-9997-65927960AE01}"/>
              </a:ext>
            </a:extLst>
          </p:cNvPr>
          <p:cNvSpPr txBox="1">
            <a:spLocks noChangeArrowheads="1"/>
          </p:cNvSpPr>
          <p:nvPr/>
        </p:nvSpPr>
        <p:spPr bwMode="auto">
          <a:xfrm>
            <a:off x="2627947" y="811070"/>
            <a:ext cx="5794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spcBef>
                <a:spcPct val="0"/>
              </a:spcBef>
              <a:buFontTx/>
              <a:buNone/>
              <a:defRPr sz="1200">
                <a:solidFill>
                  <a:schemeClr val="tx1">
                    <a:lumMod val="85000"/>
                    <a:lumOff val="15000"/>
                  </a:schemeClr>
                </a:solidFill>
                <a:latin typeface="Arial" panose="020B0604020202020204" pitchFamily="34" charset="0"/>
              </a:defRPr>
            </a:lvl1pPr>
            <a:lvl2pPr marL="742950" indent="-285750">
              <a:spcBef>
                <a:spcPct val="20000"/>
              </a:spcBef>
              <a:buChar char="–"/>
              <a:defRPr sz="2800">
                <a:latin typeface="Arial" panose="020B0604020202020204" pitchFamily="34" charset="0"/>
              </a:defRPr>
            </a:lvl2pPr>
            <a:lvl3pPr marL="1143000" indent="-228600">
              <a:spcBef>
                <a:spcPct val="20000"/>
              </a:spcBef>
              <a:buChar char="•"/>
              <a:defRPr sz="2400">
                <a:latin typeface="Arial" panose="020B0604020202020204" pitchFamily="34" charset="0"/>
              </a:defRPr>
            </a:lvl3pPr>
            <a:lvl4pPr marL="1600200" indent="-228600">
              <a:spcBef>
                <a:spcPct val="20000"/>
              </a:spcBef>
              <a:buChar char="–"/>
              <a:defRPr sz="2000">
                <a:latin typeface="Arial" panose="020B0604020202020204" pitchFamily="34" charset="0"/>
              </a:defRPr>
            </a:lvl4pPr>
            <a:lvl5pPr marL="2057400" indent="-228600">
              <a:spcBef>
                <a:spcPct val="20000"/>
              </a:spcBef>
              <a:buChar char="»"/>
              <a:defRPr sz="2000">
                <a:latin typeface="Arial" panose="020B0604020202020204" pitchFamily="34" charset="0"/>
              </a:defRPr>
            </a:lvl5pPr>
            <a:lvl6pPr marL="2514600" indent="-228600" eaLnBrk="0" fontAlgn="base" hangingPunct="0">
              <a:spcBef>
                <a:spcPct val="20000"/>
              </a:spcBef>
              <a:spcAft>
                <a:spcPct val="0"/>
              </a:spcAft>
              <a:buChar char="»"/>
              <a:defRPr sz="2000">
                <a:latin typeface="Arial" panose="020B0604020202020204" pitchFamily="34" charset="0"/>
              </a:defRPr>
            </a:lvl6pPr>
            <a:lvl7pPr marL="2971800" indent="-228600" eaLnBrk="0" fontAlgn="base" hangingPunct="0">
              <a:spcBef>
                <a:spcPct val="20000"/>
              </a:spcBef>
              <a:spcAft>
                <a:spcPct val="0"/>
              </a:spcAft>
              <a:buChar char="»"/>
              <a:defRPr sz="2000">
                <a:latin typeface="Arial" panose="020B0604020202020204" pitchFamily="34" charset="0"/>
              </a:defRPr>
            </a:lvl7pPr>
            <a:lvl8pPr marL="3429000" indent="-228600" eaLnBrk="0" fontAlgn="base" hangingPunct="0">
              <a:spcBef>
                <a:spcPct val="20000"/>
              </a:spcBef>
              <a:spcAft>
                <a:spcPct val="0"/>
              </a:spcAft>
              <a:buChar char="»"/>
              <a:defRPr sz="2000">
                <a:latin typeface="Arial" panose="020B0604020202020204" pitchFamily="34" charset="0"/>
              </a:defRPr>
            </a:lvl8pPr>
            <a:lvl9pPr marL="3886200" indent="-228600" eaLnBrk="0" fontAlgn="base" hangingPunct="0">
              <a:spcBef>
                <a:spcPct val="20000"/>
              </a:spcBef>
              <a:spcAft>
                <a:spcPct val="0"/>
              </a:spcAft>
              <a:buChar char="»"/>
              <a:defRPr sz="2000">
                <a:latin typeface="Arial" panose="020B0604020202020204" pitchFamily="34" charset="0"/>
              </a:defRPr>
            </a:lvl9pPr>
          </a:lstStyle>
          <a:p>
            <a:r>
              <a:rPr lang="de-DE" altLang="de-DE" dirty="0"/>
              <a:t>i17R</a:t>
            </a:r>
          </a:p>
        </p:txBody>
      </p:sp>
      <p:cxnSp>
        <p:nvCxnSpPr>
          <p:cNvPr id="10" name="Gerade Verbindung mit Pfeil 9">
            <a:extLst>
              <a:ext uri="{FF2B5EF4-FFF2-40B4-BE49-F238E27FC236}">
                <a16:creationId xmlns:a16="http://schemas.microsoft.com/office/drawing/2014/main" id="{5CCCE0D3-F53B-1844-B679-9294550F6EAE}"/>
              </a:ext>
            </a:extLst>
          </p:cNvPr>
          <p:cNvCxnSpPr>
            <a:cxnSpLocks/>
          </p:cNvCxnSpPr>
          <p:nvPr/>
        </p:nvCxnSpPr>
        <p:spPr>
          <a:xfrm flipV="1">
            <a:off x="1994482" y="826334"/>
            <a:ext cx="180000" cy="905"/>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Gerade Verbindung mit Pfeil 103">
            <a:extLst>
              <a:ext uri="{FF2B5EF4-FFF2-40B4-BE49-F238E27FC236}">
                <a16:creationId xmlns:a16="http://schemas.microsoft.com/office/drawing/2014/main" id="{CF976EBB-0EEE-7A42-9458-817E33FEE45D}"/>
              </a:ext>
            </a:extLst>
          </p:cNvPr>
          <p:cNvCxnSpPr>
            <a:cxnSpLocks/>
          </p:cNvCxnSpPr>
          <p:nvPr/>
        </p:nvCxnSpPr>
        <p:spPr>
          <a:xfrm flipH="1" flipV="1">
            <a:off x="2119594" y="1113200"/>
            <a:ext cx="144000" cy="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Gerade Verbindung mit Pfeil 105">
            <a:extLst>
              <a:ext uri="{FF2B5EF4-FFF2-40B4-BE49-F238E27FC236}">
                <a16:creationId xmlns:a16="http://schemas.microsoft.com/office/drawing/2014/main" id="{85F91F71-5720-BB45-A38F-F1B2ABDD88EB}"/>
              </a:ext>
            </a:extLst>
          </p:cNvPr>
          <p:cNvCxnSpPr>
            <a:cxnSpLocks/>
          </p:cNvCxnSpPr>
          <p:nvPr/>
        </p:nvCxnSpPr>
        <p:spPr>
          <a:xfrm flipH="1" flipV="1">
            <a:off x="2792112" y="1097820"/>
            <a:ext cx="144000" cy="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Gerade Verbindung 106">
            <a:extLst>
              <a:ext uri="{FF2B5EF4-FFF2-40B4-BE49-F238E27FC236}">
                <a16:creationId xmlns:a16="http://schemas.microsoft.com/office/drawing/2014/main" id="{DF42A99C-326C-4748-9598-0F42E49BEB5D}"/>
              </a:ext>
            </a:extLst>
          </p:cNvPr>
          <p:cNvCxnSpPr>
            <a:cxnSpLocks/>
          </p:cNvCxnSpPr>
          <p:nvPr/>
        </p:nvCxnSpPr>
        <p:spPr>
          <a:xfrm>
            <a:off x="298246" y="1671156"/>
            <a:ext cx="5838417"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TextBox 185">
            <a:extLst>
              <a:ext uri="{FF2B5EF4-FFF2-40B4-BE49-F238E27FC236}">
                <a16:creationId xmlns:a16="http://schemas.microsoft.com/office/drawing/2014/main" id="{BECB38AD-A086-9743-9C3F-1FF48AB85D06}"/>
              </a:ext>
            </a:extLst>
          </p:cNvPr>
          <p:cNvSpPr txBox="1">
            <a:spLocks noChangeArrowheads="1"/>
          </p:cNvSpPr>
          <p:nvPr/>
        </p:nvSpPr>
        <p:spPr bwMode="auto">
          <a:xfrm>
            <a:off x="1981207" y="2017463"/>
            <a:ext cx="5794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spcBef>
                <a:spcPct val="0"/>
              </a:spcBef>
              <a:buFontTx/>
              <a:buNone/>
              <a:defRPr sz="1200">
                <a:solidFill>
                  <a:schemeClr val="tx1">
                    <a:lumMod val="85000"/>
                    <a:lumOff val="15000"/>
                  </a:schemeClr>
                </a:solidFill>
                <a:latin typeface="Arial" panose="020B0604020202020204" pitchFamily="34" charset="0"/>
              </a:defRPr>
            </a:lvl1pPr>
            <a:lvl2pPr marL="742950" indent="-285750">
              <a:spcBef>
                <a:spcPct val="20000"/>
              </a:spcBef>
              <a:buChar char="–"/>
              <a:defRPr sz="2800">
                <a:latin typeface="Arial" panose="020B0604020202020204" pitchFamily="34" charset="0"/>
              </a:defRPr>
            </a:lvl2pPr>
            <a:lvl3pPr marL="1143000" indent="-228600">
              <a:spcBef>
                <a:spcPct val="20000"/>
              </a:spcBef>
              <a:buChar char="•"/>
              <a:defRPr sz="2400">
                <a:latin typeface="Arial" panose="020B0604020202020204" pitchFamily="34" charset="0"/>
              </a:defRPr>
            </a:lvl3pPr>
            <a:lvl4pPr marL="1600200" indent="-228600">
              <a:spcBef>
                <a:spcPct val="20000"/>
              </a:spcBef>
              <a:buChar char="–"/>
              <a:defRPr sz="2000">
                <a:latin typeface="Arial" panose="020B0604020202020204" pitchFamily="34" charset="0"/>
              </a:defRPr>
            </a:lvl4pPr>
            <a:lvl5pPr marL="2057400" indent="-228600">
              <a:spcBef>
                <a:spcPct val="20000"/>
              </a:spcBef>
              <a:buChar char="»"/>
              <a:defRPr sz="2000">
                <a:latin typeface="Arial" panose="020B0604020202020204" pitchFamily="34" charset="0"/>
              </a:defRPr>
            </a:lvl5pPr>
            <a:lvl6pPr marL="2514600" indent="-228600" eaLnBrk="0" fontAlgn="base" hangingPunct="0">
              <a:spcBef>
                <a:spcPct val="20000"/>
              </a:spcBef>
              <a:spcAft>
                <a:spcPct val="0"/>
              </a:spcAft>
              <a:buChar char="»"/>
              <a:defRPr sz="2000">
                <a:latin typeface="Arial" panose="020B0604020202020204" pitchFamily="34" charset="0"/>
              </a:defRPr>
            </a:lvl6pPr>
            <a:lvl7pPr marL="2971800" indent="-228600" eaLnBrk="0" fontAlgn="base" hangingPunct="0">
              <a:spcBef>
                <a:spcPct val="20000"/>
              </a:spcBef>
              <a:spcAft>
                <a:spcPct val="0"/>
              </a:spcAft>
              <a:buChar char="»"/>
              <a:defRPr sz="2000">
                <a:latin typeface="Arial" panose="020B0604020202020204" pitchFamily="34" charset="0"/>
              </a:defRPr>
            </a:lvl7pPr>
            <a:lvl8pPr marL="3429000" indent="-228600" eaLnBrk="0" fontAlgn="base" hangingPunct="0">
              <a:spcBef>
                <a:spcPct val="20000"/>
              </a:spcBef>
              <a:spcAft>
                <a:spcPct val="0"/>
              </a:spcAft>
              <a:buChar char="»"/>
              <a:defRPr sz="2000">
                <a:latin typeface="Arial" panose="020B0604020202020204" pitchFamily="34" charset="0"/>
              </a:defRPr>
            </a:lvl8pPr>
            <a:lvl9pPr marL="3886200" indent="-228600" eaLnBrk="0" fontAlgn="base" hangingPunct="0">
              <a:spcBef>
                <a:spcPct val="20000"/>
              </a:spcBef>
              <a:spcAft>
                <a:spcPct val="0"/>
              </a:spcAft>
              <a:buChar char="»"/>
              <a:defRPr sz="2000">
                <a:latin typeface="Arial" panose="020B0604020202020204" pitchFamily="34" charset="0"/>
              </a:defRPr>
            </a:lvl9pPr>
          </a:lstStyle>
          <a:p>
            <a:r>
              <a:rPr lang="de-DE" altLang="de-DE" dirty="0"/>
              <a:t>i17R</a:t>
            </a:r>
          </a:p>
        </p:txBody>
      </p:sp>
      <p:cxnSp>
        <p:nvCxnSpPr>
          <p:cNvPr id="109" name="Gerade Verbindung mit Pfeil 108">
            <a:extLst>
              <a:ext uri="{FF2B5EF4-FFF2-40B4-BE49-F238E27FC236}">
                <a16:creationId xmlns:a16="http://schemas.microsoft.com/office/drawing/2014/main" id="{CB74E759-B451-5A49-97DA-402B378994C5}"/>
              </a:ext>
            </a:extLst>
          </p:cNvPr>
          <p:cNvCxnSpPr>
            <a:cxnSpLocks/>
          </p:cNvCxnSpPr>
          <p:nvPr/>
        </p:nvCxnSpPr>
        <p:spPr>
          <a:xfrm flipH="1" flipV="1">
            <a:off x="2145372" y="2304213"/>
            <a:ext cx="144000" cy="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0" name="TextBox 185">
            <a:extLst>
              <a:ext uri="{FF2B5EF4-FFF2-40B4-BE49-F238E27FC236}">
                <a16:creationId xmlns:a16="http://schemas.microsoft.com/office/drawing/2014/main" id="{6AAF247F-EC73-1E43-A7AC-116215257786}"/>
              </a:ext>
            </a:extLst>
          </p:cNvPr>
          <p:cNvSpPr txBox="1">
            <a:spLocks noChangeArrowheads="1"/>
          </p:cNvSpPr>
          <p:nvPr/>
        </p:nvSpPr>
        <p:spPr bwMode="auto">
          <a:xfrm>
            <a:off x="1877513" y="1674500"/>
            <a:ext cx="4828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dirty="0">
                <a:solidFill>
                  <a:schemeClr val="tx1">
                    <a:lumMod val="85000"/>
                    <a:lumOff val="15000"/>
                  </a:schemeClr>
                </a:solidFill>
              </a:rPr>
              <a:t>i14F</a:t>
            </a:r>
          </a:p>
        </p:txBody>
      </p:sp>
      <p:cxnSp>
        <p:nvCxnSpPr>
          <p:cNvPr id="111" name="Gerade Verbindung mit Pfeil 110">
            <a:extLst>
              <a:ext uri="{FF2B5EF4-FFF2-40B4-BE49-F238E27FC236}">
                <a16:creationId xmlns:a16="http://schemas.microsoft.com/office/drawing/2014/main" id="{FC77BA4C-9F53-1C4D-9597-C88927CFF0B6}"/>
              </a:ext>
            </a:extLst>
          </p:cNvPr>
          <p:cNvCxnSpPr>
            <a:cxnSpLocks/>
          </p:cNvCxnSpPr>
          <p:nvPr/>
        </p:nvCxnSpPr>
        <p:spPr>
          <a:xfrm flipV="1">
            <a:off x="2012293" y="1956162"/>
            <a:ext cx="180000" cy="905"/>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Gerade Verbindung 111">
            <a:extLst>
              <a:ext uri="{FF2B5EF4-FFF2-40B4-BE49-F238E27FC236}">
                <a16:creationId xmlns:a16="http://schemas.microsoft.com/office/drawing/2014/main" id="{C1F30807-44FB-334E-8FBD-3C5DB09B21AD}"/>
              </a:ext>
            </a:extLst>
          </p:cNvPr>
          <p:cNvCxnSpPr>
            <a:cxnSpLocks/>
          </p:cNvCxnSpPr>
          <p:nvPr/>
        </p:nvCxnSpPr>
        <p:spPr>
          <a:xfrm>
            <a:off x="258167" y="2905155"/>
            <a:ext cx="5878496"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15" name="TextBox 185">
            <a:extLst>
              <a:ext uri="{FF2B5EF4-FFF2-40B4-BE49-F238E27FC236}">
                <a16:creationId xmlns:a16="http://schemas.microsoft.com/office/drawing/2014/main" id="{8A5B9EBE-CC04-634D-988E-977ED2BFB01C}"/>
              </a:ext>
            </a:extLst>
          </p:cNvPr>
          <p:cNvSpPr txBox="1">
            <a:spLocks noChangeArrowheads="1"/>
          </p:cNvSpPr>
          <p:nvPr/>
        </p:nvSpPr>
        <p:spPr bwMode="auto">
          <a:xfrm>
            <a:off x="2842345" y="3230096"/>
            <a:ext cx="5794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spcBef>
                <a:spcPct val="0"/>
              </a:spcBef>
              <a:buFontTx/>
              <a:buNone/>
              <a:defRPr sz="1200">
                <a:solidFill>
                  <a:schemeClr val="tx1">
                    <a:lumMod val="85000"/>
                    <a:lumOff val="15000"/>
                  </a:schemeClr>
                </a:solidFill>
                <a:latin typeface="Arial" panose="020B0604020202020204" pitchFamily="34" charset="0"/>
              </a:defRPr>
            </a:lvl1pPr>
            <a:lvl2pPr marL="742950" indent="-285750">
              <a:spcBef>
                <a:spcPct val="20000"/>
              </a:spcBef>
              <a:buChar char="–"/>
              <a:defRPr sz="2800">
                <a:latin typeface="Arial" panose="020B0604020202020204" pitchFamily="34" charset="0"/>
              </a:defRPr>
            </a:lvl2pPr>
            <a:lvl3pPr marL="1143000" indent="-228600">
              <a:spcBef>
                <a:spcPct val="20000"/>
              </a:spcBef>
              <a:buChar char="•"/>
              <a:defRPr sz="2400">
                <a:latin typeface="Arial" panose="020B0604020202020204" pitchFamily="34" charset="0"/>
              </a:defRPr>
            </a:lvl3pPr>
            <a:lvl4pPr marL="1600200" indent="-228600">
              <a:spcBef>
                <a:spcPct val="20000"/>
              </a:spcBef>
              <a:buChar char="–"/>
              <a:defRPr sz="2000">
                <a:latin typeface="Arial" panose="020B0604020202020204" pitchFamily="34" charset="0"/>
              </a:defRPr>
            </a:lvl4pPr>
            <a:lvl5pPr marL="2057400" indent="-228600">
              <a:spcBef>
                <a:spcPct val="20000"/>
              </a:spcBef>
              <a:buChar char="»"/>
              <a:defRPr sz="2000">
                <a:latin typeface="Arial" panose="020B0604020202020204" pitchFamily="34" charset="0"/>
              </a:defRPr>
            </a:lvl5pPr>
            <a:lvl6pPr marL="2514600" indent="-228600" eaLnBrk="0" fontAlgn="base" hangingPunct="0">
              <a:spcBef>
                <a:spcPct val="20000"/>
              </a:spcBef>
              <a:spcAft>
                <a:spcPct val="0"/>
              </a:spcAft>
              <a:buChar char="»"/>
              <a:defRPr sz="2000">
                <a:latin typeface="Arial" panose="020B0604020202020204" pitchFamily="34" charset="0"/>
              </a:defRPr>
            </a:lvl6pPr>
            <a:lvl7pPr marL="2971800" indent="-228600" eaLnBrk="0" fontAlgn="base" hangingPunct="0">
              <a:spcBef>
                <a:spcPct val="20000"/>
              </a:spcBef>
              <a:spcAft>
                <a:spcPct val="0"/>
              </a:spcAft>
              <a:buChar char="»"/>
              <a:defRPr sz="2000">
                <a:latin typeface="Arial" panose="020B0604020202020204" pitchFamily="34" charset="0"/>
              </a:defRPr>
            </a:lvl7pPr>
            <a:lvl8pPr marL="3429000" indent="-228600" eaLnBrk="0" fontAlgn="base" hangingPunct="0">
              <a:spcBef>
                <a:spcPct val="20000"/>
              </a:spcBef>
              <a:spcAft>
                <a:spcPct val="0"/>
              </a:spcAft>
              <a:buChar char="»"/>
              <a:defRPr sz="2000">
                <a:latin typeface="Arial" panose="020B0604020202020204" pitchFamily="34" charset="0"/>
              </a:defRPr>
            </a:lvl8pPr>
            <a:lvl9pPr marL="3886200" indent="-228600" eaLnBrk="0" fontAlgn="base" hangingPunct="0">
              <a:spcBef>
                <a:spcPct val="20000"/>
              </a:spcBef>
              <a:spcAft>
                <a:spcPct val="0"/>
              </a:spcAft>
              <a:buChar char="»"/>
              <a:defRPr sz="2000">
                <a:latin typeface="Arial" panose="020B0604020202020204" pitchFamily="34" charset="0"/>
              </a:defRPr>
            </a:lvl9pPr>
          </a:lstStyle>
          <a:p>
            <a:r>
              <a:rPr lang="de-DE" altLang="de-DE" dirty="0"/>
              <a:t>i17R</a:t>
            </a:r>
          </a:p>
        </p:txBody>
      </p:sp>
      <p:cxnSp>
        <p:nvCxnSpPr>
          <p:cNvPr id="116" name="Gerade Verbindung mit Pfeil 115">
            <a:extLst>
              <a:ext uri="{FF2B5EF4-FFF2-40B4-BE49-F238E27FC236}">
                <a16:creationId xmlns:a16="http://schemas.microsoft.com/office/drawing/2014/main" id="{58382D30-0053-3C46-9CB5-39D4F4B3051F}"/>
              </a:ext>
            </a:extLst>
          </p:cNvPr>
          <p:cNvCxnSpPr>
            <a:cxnSpLocks/>
          </p:cNvCxnSpPr>
          <p:nvPr/>
        </p:nvCxnSpPr>
        <p:spPr>
          <a:xfrm flipH="1" flipV="1">
            <a:off x="3006510" y="3516846"/>
            <a:ext cx="144000" cy="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8" name="Rechteck 117">
            <a:extLst>
              <a:ext uri="{FF2B5EF4-FFF2-40B4-BE49-F238E27FC236}">
                <a16:creationId xmlns:a16="http://schemas.microsoft.com/office/drawing/2014/main" id="{94431EAB-FBA1-904A-AB8A-1F879A1C4D42}"/>
              </a:ext>
            </a:extLst>
          </p:cNvPr>
          <p:cNvSpPr/>
          <p:nvPr/>
        </p:nvSpPr>
        <p:spPr>
          <a:xfrm>
            <a:off x="4189590" y="1159529"/>
            <a:ext cx="2163748" cy="320412"/>
          </a:xfrm>
          <a:prstGeom prst="rect">
            <a:avLst/>
          </a:prstGeom>
        </p:spPr>
        <p:txBody>
          <a:bodyPr wrap="square">
            <a:spAutoFit/>
          </a:bodyPr>
          <a:lstStyle/>
          <a:p>
            <a:pPr>
              <a:lnSpc>
                <a:spcPct val="107000"/>
              </a:lnSpc>
              <a:spcAft>
                <a:spcPts val="800"/>
              </a:spcAft>
            </a:pPr>
            <a:r>
              <a:rPr lang="de-DE" sz="1400" dirty="0">
                <a:latin typeface="Arial" panose="020B0604020202020204" pitchFamily="34" charset="0"/>
                <a:ea typeface="Calibri" panose="020F0502020204030204" pitchFamily="34" charset="0"/>
                <a:cs typeface="Arial" panose="020B0604020202020204" pitchFamily="34" charset="0"/>
              </a:rPr>
              <a:t>i14F + </a:t>
            </a:r>
            <a:r>
              <a:rPr lang="de-DE" sz="1400" dirty="0" err="1">
                <a:latin typeface="Arial" panose="020B0604020202020204" pitchFamily="34" charset="0"/>
                <a:ea typeface="Calibri" panose="020F0502020204030204" pitchFamily="34" charset="0"/>
                <a:cs typeface="Arial" panose="020B0604020202020204" pitchFamily="34" charset="0"/>
              </a:rPr>
              <a:t>loxpR</a:t>
            </a:r>
            <a:r>
              <a:rPr lang="de-DE" sz="1400" dirty="0">
                <a:latin typeface="Arial" panose="020B0604020202020204" pitchFamily="34" charset="0"/>
                <a:ea typeface="Calibri" panose="020F0502020204030204" pitchFamily="34" charset="0"/>
                <a:cs typeface="Arial" panose="020B0604020202020204" pitchFamily="34" charset="0"/>
              </a:rPr>
              <a:t> = </a:t>
            </a:r>
            <a:r>
              <a:rPr lang="de-DE" sz="1400" b="1" dirty="0">
                <a:latin typeface="Arial" panose="020B0604020202020204" pitchFamily="34" charset="0"/>
                <a:ea typeface="Calibri" panose="020F0502020204030204" pitchFamily="34" charset="0"/>
                <a:cs typeface="Arial" panose="020B0604020202020204" pitchFamily="34" charset="0"/>
              </a:rPr>
              <a:t>680 </a:t>
            </a:r>
            <a:r>
              <a:rPr lang="de-DE" sz="1400" b="1" dirty="0" err="1">
                <a:latin typeface="Arial" panose="020B0604020202020204" pitchFamily="34" charset="0"/>
                <a:ea typeface="Calibri" panose="020F0502020204030204" pitchFamily="34" charset="0"/>
                <a:cs typeface="Arial" panose="020B0604020202020204" pitchFamily="34" charset="0"/>
              </a:rPr>
              <a:t>bp</a:t>
            </a:r>
            <a:endParaRPr lang="de-DE" sz="1400" b="1" dirty="0">
              <a:latin typeface="Arial" panose="020B0604020202020204" pitchFamily="34" charset="0"/>
              <a:ea typeface="Calibri" panose="020F0502020204030204" pitchFamily="34" charset="0"/>
              <a:cs typeface="Arial" panose="020B0604020202020204" pitchFamily="34" charset="0"/>
            </a:endParaRPr>
          </a:p>
        </p:txBody>
      </p:sp>
      <p:sp>
        <p:nvSpPr>
          <p:cNvPr id="119" name="Rechteck 118">
            <a:extLst>
              <a:ext uri="{FF2B5EF4-FFF2-40B4-BE49-F238E27FC236}">
                <a16:creationId xmlns:a16="http://schemas.microsoft.com/office/drawing/2014/main" id="{BB9883D1-42DB-CA47-90F9-BD08DEA06E2D}"/>
              </a:ext>
            </a:extLst>
          </p:cNvPr>
          <p:cNvSpPr/>
          <p:nvPr/>
        </p:nvSpPr>
        <p:spPr>
          <a:xfrm>
            <a:off x="4150820" y="2286431"/>
            <a:ext cx="2295519" cy="322845"/>
          </a:xfrm>
          <a:prstGeom prst="rect">
            <a:avLst/>
          </a:prstGeom>
        </p:spPr>
        <p:txBody>
          <a:bodyPr wrap="square">
            <a:spAutoFit/>
          </a:bodyPr>
          <a:lstStyle/>
          <a:p>
            <a:pPr>
              <a:lnSpc>
                <a:spcPct val="107000"/>
              </a:lnSpc>
              <a:spcAft>
                <a:spcPts val="800"/>
              </a:spcAft>
            </a:pPr>
            <a:r>
              <a:rPr lang="de-DE" sz="1400" dirty="0">
                <a:latin typeface="Arial" panose="020B0604020202020204" pitchFamily="34" charset="0"/>
                <a:ea typeface="Calibri" panose="020F0502020204030204" pitchFamily="34" charset="0"/>
                <a:cs typeface="Arial" panose="020B0604020202020204" pitchFamily="34" charset="0"/>
              </a:rPr>
              <a:t>i14F + i17R = </a:t>
            </a:r>
            <a:r>
              <a:rPr lang="de-DE" sz="1400" b="1" dirty="0">
                <a:latin typeface="Arial" panose="020B0604020202020204" pitchFamily="34" charset="0"/>
                <a:ea typeface="Calibri" panose="020F0502020204030204" pitchFamily="34" charset="0"/>
                <a:cs typeface="Arial" panose="020B0604020202020204" pitchFamily="34" charset="0"/>
              </a:rPr>
              <a:t>458 </a:t>
            </a:r>
            <a:r>
              <a:rPr lang="de-DE" sz="1400" b="1" dirty="0" err="1">
                <a:latin typeface="Arial" panose="020B0604020202020204" pitchFamily="34" charset="0"/>
                <a:ea typeface="Calibri" panose="020F0502020204030204" pitchFamily="34" charset="0"/>
                <a:cs typeface="Arial" panose="020B0604020202020204" pitchFamily="34" charset="0"/>
              </a:rPr>
              <a:t>bp</a:t>
            </a:r>
            <a:endParaRPr lang="de-DE" sz="1400" b="1" dirty="0">
              <a:latin typeface="Arial" panose="020B0604020202020204" pitchFamily="34" charset="0"/>
              <a:ea typeface="Calibri" panose="020F0502020204030204" pitchFamily="34" charset="0"/>
              <a:cs typeface="Arial" panose="020B0604020202020204" pitchFamily="34" charset="0"/>
            </a:endParaRPr>
          </a:p>
        </p:txBody>
      </p:sp>
      <p:sp>
        <p:nvSpPr>
          <p:cNvPr id="120" name="Rechteck 119">
            <a:extLst>
              <a:ext uri="{FF2B5EF4-FFF2-40B4-BE49-F238E27FC236}">
                <a16:creationId xmlns:a16="http://schemas.microsoft.com/office/drawing/2014/main" id="{31DB11E2-C42D-0041-8F67-F5D926ED59E0}"/>
              </a:ext>
            </a:extLst>
          </p:cNvPr>
          <p:cNvSpPr/>
          <p:nvPr/>
        </p:nvSpPr>
        <p:spPr>
          <a:xfrm>
            <a:off x="4147199" y="3524086"/>
            <a:ext cx="2375383" cy="322845"/>
          </a:xfrm>
          <a:prstGeom prst="rect">
            <a:avLst/>
          </a:prstGeom>
        </p:spPr>
        <p:txBody>
          <a:bodyPr wrap="square">
            <a:spAutoFit/>
          </a:bodyPr>
          <a:lstStyle/>
          <a:p>
            <a:pPr>
              <a:lnSpc>
                <a:spcPct val="107000"/>
              </a:lnSpc>
              <a:spcAft>
                <a:spcPts val="800"/>
              </a:spcAft>
            </a:pPr>
            <a:r>
              <a:rPr lang="de-DE" sz="1400" dirty="0">
                <a:latin typeface="Arial" panose="020B0604020202020204" pitchFamily="34" charset="0"/>
                <a:ea typeface="Calibri" panose="020F0502020204030204" pitchFamily="34" charset="0"/>
                <a:cs typeface="Arial" panose="020B0604020202020204" pitchFamily="34" charset="0"/>
              </a:rPr>
              <a:t>i14F + </a:t>
            </a:r>
            <a:r>
              <a:rPr lang="de-DE" sz="1400" dirty="0" err="1">
                <a:latin typeface="Arial" panose="020B0604020202020204" pitchFamily="34" charset="0"/>
                <a:ea typeface="Calibri" panose="020F0502020204030204" pitchFamily="34" charset="0"/>
                <a:cs typeface="Arial" panose="020B0604020202020204" pitchFamily="34" charset="0"/>
              </a:rPr>
              <a:t>loxpR</a:t>
            </a:r>
            <a:r>
              <a:rPr lang="de-DE" sz="1400" dirty="0">
                <a:latin typeface="Arial" panose="020B0604020202020204" pitchFamily="34" charset="0"/>
                <a:ea typeface="Calibri" panose="020F0502020204030204" pitchFamily="34" charset="0"/>
                <a:cs typeface="Arial" panose="020B0604020202020204" pitchFamily="34" charset="0"/>
              </a:rPr>
              <a:t> = </a:t>
            </a:r>
            <a:r>
              <a:rPr lang="de-DE" sz="1400" b="1" dirty="0">
                <a:latin typeface="Arial" panose="020B0604020202020204" pitchFamily="34" charset="0"/>
                <a:ea typeface="Calibri" panose="020F0502020204030204" pitchFamily="34" charset="0"/>
                <a:cs typeface="Arial" panose="020B0604020202020204" pitchFamily="34" charset="0"/>
              </a:rPr>
              <a:t>572 </a:t>
            </a:r>
            <a:r>
              <a:rPr lang="de-DE" sz="1400" b="1" dirty="0" err="1">
                <a:latin typeface="Arial" panose="020B0604020202020204" pitchFamily="34" charset="0"/>
                <a:ea typeface="Calibri" panose="020F0502020204030204" pitchFamily="34" charset="0"/>
                <a:cs typeface="Arial" panose="020B0604020202020204" pitchFamily="34" charset="0"/>
              </a:rPr>
              <a:t>bp</a:t>
            </a:r>
            <a:endParaRPr lang="de-DE" sz="1400" b="1" dirty="0">
              <a:latin typeface="Arial" panose="020B0604020202020204" pitchFamily="34" charset="0"/>
              <a:ea typeface="Calibri" panose="020F0502020204030204" pitchFamily="34" charset="0"/>
              <a:cs typeface="Arial" panose="020B0604020202020204" pitchFamily="34" charset="0"/>
            </a:endParaRPr>
          </a:p>
        </p:txBody>
      </p:sp>
      <p:sp>
        <p:nvSpPr>
          <p:cNvPr id="127" name="TextBox 185">
            <a:extLst>
              <a:ext uri="{FF2B5EF4-FFF2-40B4-BE49-F238E27FC236}">
                <a16:creationId xmlns:a16="http://schemas.microsoft.com/office/drawing/2014/main" id="{671FC333-CE33-4A46-B6BB-0FB5266DC95A}"/>
              </a:ext>
            </a:extLst>
          </p:cNvPr>
          <p:cNvSpPr txBox="1">
            <a:spLocks noChangeArrowheads="1"/>
          </p:cNvSpPr>
          <p:nvPr/>
        </p:nvSpPr>
        <p:spPr bwMode="auto">
          <a:xfrm>
            <a:off x="1886234" y="2942837"/>
            <a:ext cx="4828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e-DE" altLang="de-DE" sz="1200" dirty="0">
                <a:solidFill>
                  <a:schemeClr val="tx1">
                    <a:lumMod val="85000"/>
                    <a:lumOff val="15000"/>
                  </a:schemeClr>
                </a:solidFill>
              </a:rPr>
              <a:t>i14F</a:t>
            </a:r>
          </a:p>
        </p:txBody>
      </p:sp>
      <p:sp>
        <p:nvSpPr>
          <p:cNvPr id="128" name="TextBox 185">
            <a:extLst>
              <a:ext uri="{FF2B5EF4-FFF2-40B4-BE49-F238E27FC236}">
                <a16:creationId xmlns:a16="http://schemas.microsoft.com/office/drawing/2014/main" id="{CDF5C8B1-4E5B-C043-BB14-380687911B8F}"/>
              </a:ext>
            </a:extLst>
          </p:cNvPr>
          <p:cNvSpPr txBox="1">
            <a:spLocks noChangeArrowheads="1"/>
          </p:cNvSpPr>
          <p:nvPr/>
        </p:nvSpPr>
        <p:spPr bwMode="auto">
          <a:xfrm>
            <a:off x="2020966" y="3221394"/>
            <a:ext cx="5757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spcBef>
                <a:spcPct val="0"/>
              </a:spcBef>
              <a:buFontTx/>
              <a:buNone/>
              <a:defRPr sz="1200">
                <a:solidFill>
                  <a:schemeClr val="tx1">
                    <a:lumMod val="85000"/>
                    <a:lumOff val="15000"/>
                  </a:schemeClr>
                </a:solidFill>
                <a:latin typeface="Arial" panose="020B0604020202020204" pitchFamily="34" charset="0"/>
              </a:defRPr>
            </a:lvl1pPr>
            <a:lvl2pPr marL="742950" indent="-285750">
              <a:spcBef>
                <a:spcPct val="20000"/>
              </a:spcBef>
              <a:buChar char="–"/>
              <a:defRPr sz="2800">
                <a:latin typeface="Arial" panose="020B0604020202020204" pitchFamily="34" charset="0"/>
              </a:defRPr>
            </a:lvl2pPr>
            <a:lvl3pPr marL="1143000" indent="-228600">
              <a:spcBef>
                <a:spcPct val="20000"/>
              </a:spcBef>
              <a:buChar char="•"/>
              <a:defRPr sz="2400">
                <a:latin typeface="Arial" panose="020B0604020202020204" pitchFamily="34" charset="0"/>
              </a:defRPr>
            </a:lvl3pPr>
            <a:lvl4pPr marL="1600200" indent="-228600">
              <a:spcBef>
                <a:spcPct val="20000"/>
              </a:spcBef>
              <a:buChar char="–"/>
              <a:defRPr sz="2000">
                <a:latin typeface="Arial" panose="020B0604020202020204" pitchFamily="34" charset="0"/>
              </a:defRPr>
            </a:lvl4pPr>
            <a:lvl5pPr marL="2057400" indent="-228600">
              <a:spcBef>
                <a:spcPct val="20000"/>
              </a:spcBef>
              <a:buChar char="»"/>
              <a:defRPr sz="2000">
                <a:latin typeface="Arial" panose="020B0604020202020204" pitchFamily="34" charset="0"/>
              </a:defRPr>
            </a:lvl5pPr>
            <a:lvl6pPr marL="2514600" indent="-228600" eaLnBrk="0" fontAlgn="base" hangingPunct="0">
              <a:spcBef>
                <a:spcPct val="20000"/>
              </a:spcBef>
              <a:spcAft>
                <a:spcPct val="0"/>
              </a:spcAft>
              <a:buChar char="»"/>
              <a:defRPr sz="2000">
                <a:latin typeface="Arial" panose="020B0604020202020204" pitchFamily="34" charset="0"/>
              </a:defRPr>
            </a:lvl6pPr>
            <a:lvl7pPr marL="2971800" indent="-228600" eaLnBrk="0" fontAlgn="base" hangingPunct="0">
              <a:spcBef>
                <a:spcPct val="20000"/>
              </a:spcBef>
              <a:spcAft>
                <a:spcPct val="0"/>
              </a:spcAft>
              <a:buChar char="»"/>
              <a:defRPr sz="2000">
                <a:latin typeface="Arial" panose="020B0604020202020204" pitchFamily="34" charset="0"/>
              </a:defRPr>
            </a:lvl7pPr>
            <a:lvl8pPr marL="3429000" indent="-228600" eaLnBrk="0" fontAlgn="base" hangingPunct="0">
              <a:spcBef>
                <a:spcPct val="20000"/>
              </a:spcBef>
              <a:spcAft>
                <a:spcPct val="0"/>
              </a:spcAft>
              <a:buChar char="»"/>
              <a:defRPr sz="2000">
                <a:latin typeface="Arial" panose="020B0604020202020204" pitchFamily="34" charset="0"/>
              </a:defRPr>
            </a:lvl8pPr>
            <a:lvl9pPr marL="3886200" indent="-228600" eaLnBrk="0" fontAlgn="base" hangingPunct="0">
              <a:spcBef>
                <a:spcPct val="20000"/>
              </a:spcBef>
              <a:spcAft>
                <a:spcPct val="0"/>
              </a:spcAft>
              <a:buChar char="»"/>
              <a:defRPr sz="2000">
                <a:latin typeface="Arial" panose="020B0604020202020204" pitchFamily="34" charset="0"/>
              </a:defRPr>
            </a:lvl9pPr>
          </a:lstStyle>
          <a:p>
            <a:r>
              <a:rPr lang="de-DE" altLang="de-DE" dirty="0" err="1"/>
              <a:t>loxpR</a:t>
            </a:r>
            <a:endParaRPr lang="de-DE" altLang="de-DE" dirty="0"/>
          </a:p>
        </p:txBody>
      </p:sp>
      <p:cxnSp>
        <p:nvCxnSpPr>
          <p:cNvPr id="129" name="Gerade Verbindung mit Pfeil 128">
            <a:extLst>
              <a:ext uri="{FF2B5EF4-FFF2-40B4-BE49-F238E27FC236}">
                <a16:creationId xmlns:a16="http://schemas.microsoft.com/office/drawing/2014/main" id="{D07F6942-D5A6-4749-AE6C-7DB7C06AAB1F}"/>
              </a:ext>
            </a:extLst>
          </p:cNvPr>
          <p:cNvCxnSpPr>
            <a:cxnSpLocks/>
          </p:cNvCxnSpPr>
          <p:nvPr/>
        </p:nvCxnSpPr>
        <p:spPr>
          <a:xfrm flipV="1">
            <a:off x="2021014" y="3224499"/>
            <a:ext cx="180000" cy="905"/>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Gerade Verbindung mit Pfeil 129">
            <a:extLst>
              <a:ext uri="{FF2B5EF4-FFF2-40B4-BE49-F238E27FC236}">
                <a16:creationId xmlns:a16="http://schemas.microsoft.com/office/drawing/2014/main" id="{AC4B4C24-7B59-6544-8BAC-72398C569009}"/>
              </a:ext>
            </a:extLst>
          </p:cNvPr>
          <p:cNvCxnSpPr>
            <a:cxnSpLocks/>
          </p:cNvCxnSpPr>
          <p:nvPr/>
        </p:nvCxnSpPr>
        <p:spPr>
          <a:xfrm flipH="1" flipV="1">
            <a:off x="2146126" y="3511365"/>
            <a:ext cx="144000" cy="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5" name="Textfeld 134">
            <a:extLst>
              <a:ext uri="{FF2B5EF4-FFF2-40B4-BE49-F238E27FC236}">
                <a16:creationId xmlns:a16="http://schemas.microsoft.com/office/drawing/2014/main" id="{53DC9E70-C454-044D-843E-666B9A6AB0F9}"/>
              </a:ext>
            </a:extLst>
          </p:cNvPr>
          <p:cNvSpPr txBox="1"/>
          <p:nvPr/>
        </p:nvSpPr>
        <p:spPr>
          <a:xfrm>
            <a:off x="203806" y="6983504"/>
            <a:ext cx="6480000" cy="1384995"/>
          </a:xfrm>
          <a:prstGeom prst="rect">
            <a:avLst/>
          </a:prstGeom>
          <a:noFill/>
        </p:spPr>
        <p:txBody>
          <a:bodyPr wrap="square" rtlCol="0">
            <a:spAutoFit/>
          </a:bodyPr>
          <a:lstStyle/>
          <a:p>
            <a:pPr algn="just"/>
            <a:r>
              <a:rPr lang="de-DE" sz="1200" dirty="0">
                <a:latin typeface="Arial" panose="020B0604020202020204" pitchFamily="34" charset="0"/>
                <a:cs typeface="Arial" panose="020B0604020202020204" pitchFamily="34" charset="0"/>
              </a:rPr>
              <a:t>Figure S2: (A) </a:t>
            </a:r>
            <a:r>
              <a:rPr lang="de-DE" sz="1200" dirty="0" err="1">
                <a:latin typeface="Arial" panose="020B0604020202020204" pitchFamily="34" charset="0"/>
                <a:cs typeface="Arial" panose="020B0604020202020204" pitchFamily="34" charset="0"/>
              </a:rPr>
              <a:t>Schematic</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illustration</a:t>
            </a:r>
            <a:r>
              <a:rPr lang="de-DE" sz="1200" dirty="0">
                <a:latin typeface="Arial" panose="020B0604020202020204" pitchFamily="34" charset="0"/>
                <a:cs typeface="Arial" panose="020B0604020202020204" pitchFamily="34" charset="0"/>
              </a:rPr>
              <a:t> of PCR-</a:t>
            </a:r>
            <a:r>
              <a:rPr lang="de-DE" sz="1200" dirty="0" err="1">
                <a:latin typeface="Arial" panose="020B0604020202020204" pitchFamily="34" charset="0"/>
                <a:cs typeface="Arial" panose="020B0604020202020204" pitchFamily="34" charset="0"/>
              </a:rPr>
              <a:t>mediated</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genotyping</a:t>
            </a:r>
            <a:r>
              <a:rPr lang="de-DE" sz="1200" dirty="0">
                <a:latin typeface="Arial" panose="020B0604020202020204" pitchFamily="34" charset="0"/>
                <a:cs typeface="Arial" panose="020B0604020202020204" pitchFamily="34" charset="0"/>
              </a:rPr>
              <a:t> of </a:t>
            </a:r>
            <a:r>
              <a:rPr lang="de-DE" sz="1200" i="1" dirty="0">
                <a:latin typeface="Arial" panose="020B0604020202020204" pitchFamily="34" charset="0"/>
                <a:cs typeface="Arial" panose="020B0604020202020204" pitchFamily="34" charset="0"/>
              </a:rPr>
              <a:t>Atp6v0a2</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mice</a:t>
            </a:r>
            <a:r>
              <a:rPr lang="de-DE" sz="1200" dirty="0">
                <a:latin typeface="Arial" panose="020B0604020202020204" pitchFamily="34" charset="0"/>
                <a:cs typeface="Arial" panose="020B0604020202020204" pitchFamily="34" charset="0"/>
              </a:rPr>
              <a:t>. (B) The PCR </a:t>
            </a:r>
            <a:r>
              <a:rPr lang="de-DE" sz="1200" dirty="0" err="1">
                <a:latin typeface="Arial" panose="020B0604020202020204" pitchFamily="34" charset="0"/>
                <a:cs typeface="Arial" panose="020B0604020202020204" pitchFamily="34" charset="0"/>
              </a:rPr>
              <a:t>resulted</a:t>
            </a:r>
            <a:r>
              <a:rPr lang="de-DE" sz="1200" dirty="0">
                <a:latin typeface="Arial" panose="020B0604020202020204" pitchFamily="34" charset="0"/>
                <a:cs typeface="Arial" panose="020B0604020202020204" pitchFamily="34" charset="0"/>
              </a:rPr>
              <a:t> in a 680 bp </a:t>
            </a:r>
            <a:r>
              <a:rPr lang="de-DE" sz="1200" dirty="0" err="1">
                <a:latin typeface="Arial" panose="020B0604020202020204" pitchFamily="34" charset="0"/>
                <a:cs typeface="Arial" panose="020B0604020202020204" pitchFamily="34" charset="0"/>
              </a:rPr>
              <a:t>fragment</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for</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the</a:t>
            </a:r>
            <a:r>
              <a:rPr lang="de-DE" sz="1200" dirty="0">
                <a:latin typeface="Arial" panose="020B0604020202020204" pitchFamily="34" charset="0"/>
                <a:cs typeface="Arial" panose="020B0604020202020204" pitchFamily="34" charset="0"/>
              </a:rPr>
              <a:t> </a:t>
            </a:r>
            <a:r>
              <a:rPr lang="de-DE" sz="1200" i="1" dirty="0">
                <a:latin typeface="Arial" panose="020B0604020202020204" pitchFamily="34" charset="0"/>
                <a:cs typeface="Arial" panose="020B0604020202020204" pitchFamily="34" charset="0"/>
              </a:rPr>
              <a:t>Atp6v0a2</a:t>
            </a:r>
            <a:r>
              <a:rPr lang="de-DE" sz="1200" dirty="0">
                <a:latin typeface="Arial" panose="020B0604020202020204" pitchFamily="34" charset="0"/>
                <a:cs typeface="Arial" panose="020B0604020202020204" pitchFamily="34" charset="0"/>
              </a:rPr>
              <a:t> wild-type allele (a; +/+; +/-; +/RQ), a 458 bp </a:t>
            </a:r>
            <a:r>
              <a:rPr lang="de-DE" sz="1200" dirty="0" err="1">
                <a:latin typeface="Arial" panose="020B0604020202020204" pitchFamily="34" charset="0"/>
                <a:cs typeface="Arial" panose="020B0604020202020204" pitchFamily="34" charset="0"/>
              </a:rPr>
              <a:t>fragment</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for</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the</a:t>
            </a:r>
            <a:r>
              <a:rPr lang="de-DE" sz="1200" dirty="0">
                <a:latin typeface="Arial" panose="020B0604020202020204" pitchFamily="34" charset="0"/>
                <a:cs typeface="Arial" panose="020B0604020202020204" pitchFamily="34" charset="0"/>
              </a:rPr>
              <a:t> </a:t>
            </a:r>
            <a:r>
              <a:rPr lang="de-DE" sz="1200" i="1" dirty="0">
                <a:latin typeface="Arial" panose="020B0604020202020204" pitchFamily="34" charset="0"/>
                <a:cs typeface="Arial" panose="020B0604020202020204" pitchFamily="34" charset="0"/>
              </a:rPr>
              <a:t>Atp6v0a2</a:t>
            </a:r>
            <a:r>
              <a:rPr lang="de-DE" sz="1200" baseline="30000" dirty="0">
                <a:latin typeface="Arial" panose="020B0604020202020204" pitchFamily="34" charset="0"/>
                <a:cs typeface="Arial" panose="020B0604020202020204" pitchFamily="34" charset="0"/>
              </a:rPr>
              <a:t>-</a:t>
            </a:r>
            <a:r>
              <a:rPr lang="de-DE" sz="1200" dirty="0">
                <a:latin typeface="Arial" panose="020B0604020202020204" pitchFamily="34" charset="0"/>
                <a:cs typeface="Arial" panose="020B0604020202020204" pitchFamily="34" charset="0"/>
              </a:rPr>
              <a:t> allele (b; -/-) and a 572 bp </a:t>
            </a:r>
            <a:r>
              <a:rPr lang="de-DE" sz="1200" dirty="0" err="1">
                <a:latin typeface="Arial" panose="020B0604020202020204" pitchFamily="34" charset="0"/>
                <a:cs typeface="Arial" panose="020B0604020202020204" pitchFamily="34" charset="0"/>
              </a:rPr>
              <a:t>fragment</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for</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the</a:t>
            </a:r>
            <a:r>
              <a:rPr lang="de-DE" sz="1200" dirty="0">
                <a:latin typeface="Arial" panose="020B0604020202020204" pitchFamily="34" charset="0"/>
                <a:cs typeface="Arial" panose="020B0604020202020204" pitchFamily="34" charset="0"/>
              </a:rPr>
              <a:t> A</a:t>
            </a:r>
            <a:r>
              <a:rPr lang="de-DE" sz="1200" i="1" dirty="0">
                <a:latin typeface="Arial" panose="020B0604020202020204" pitchFamily="34" charset="0"/>
                <a:cs typeface="Arial" panose="020B0604020202020204" pitchFamily="34" charset="0"/>
              </a:rPr>
              <a:t>tp6v0a2</a:t>
            </a:r>
            <a:r>
              <a:rPr lang="de-DE" sz="1200" i="1" baseline="30000" dirty="0">
                <a:latin typeface="Arial" panose="020B0604020202020204" pitchFamily="34" charset="0"/>
                <a:cs typeface="Arial" panose="020B0604020202020204" pitchFamily="34" charset="0"/>
              </a:rPr>
              <a:t>RQ/RQ </a:t>
            </a:r>
            <a:r>
              <a:rPr lang="de-DE" sz="1200" dirty="0" err="1">
                <a:latin typeface="Arial" panose="020B0604020202020204" pitchFamily="34" charset="0"/>
                <a:cs typeface="Arial" panose="020B0604020202020204" pitchFamily="34" charset="0"/>
              </a:rPr>
              <a:t>targeted</a:t>
            </a:r>
            <a:r>
              <a:rPr lang="de-DE" sz="1200" dirty="0">
                <a:latin typeface="Arial" panose="020B0604020202020204" pitchFamily="34" charset="0"/>
                <a:cs typeface="Arial" panose="020B0604020202020204" pitchFamily="34" charset="0"/>
              </a:rPr>
              <a:t> allele (c; RQ/RQ). (C) </a:t>
            </a:r>
            <a:r>
              <a:rPr lang="en-US" sz="1200" dirty="0">
                <a:latin typeface="Arial" pitchFamily="34" charset="0"/>
                <a:cs typeface="Arial" pitchFamily="34" charset="0"/>
              </a:rPr>
              <a:t>For genotyping of </a:t>
            </a:r>
            <a:r>
              <a:rPr lang="en-US" sz="1200" i="1" dirty="0">
                <a:latin typeface="Arial" pitchFamily="34" charset="0"/>
                <a:cs typeface="Arial" pitchFamily="34" charset="0"/>
              </a:rPr>
              <a:t>Atp6v0a2</a:t>
            </a:r>
            <a:r>
              <a:rPr lang="en-US" sz="1200" i="1" baseline="30000" dirty="0">
                <a:latin typeface="Arial" pitchFamily="34" charset="0"/>
                <a:cs typeface="Arial" pitchFamily="34" charset="0"/>
              </a:rPr>
              <a:t>RQ/RQ</a:t>
            </a:r>
            <a:r>
              <a:rPr lang="en-US" sz="1200" dirty="0">
                <a:latin typeface="Arial" pitchFamily="34" charset="0"/>
                <a:cs typeface="Arial" pitchFamily="34" charset="0"/>
              </a:rPr>
              <a:t> mice, the region around the mutation in exon 18 was amplified (506bp) using the primers ATPase_e18_F and R755Q_geno_R. Together with the R755Q mutation a </a:t>
            </a:r>
            <a:r>
              <a:rPr lang="en-US" sz="1200" dirty="0" err="1">
                <a:latin typeface="Arial" pitchFamily="34" charset="0"/>
                <a:cs typeface="Arial" pitchFamily="34" charset="0"/>
              </a:rPr>
              <a:t>PstI</a:t>
            </a:r>
            <a:r>
              <a:rPr lang="en-US" sz="1200" dirty="0">
                <a:latin typeface="Arial" pitchFamily="34" charset="0"/>
                <a:cs typeface="Arial" pitchFamily="34" charset="0"/>
              </a:rPr>
              <a:t> site was inserted, that resulted in two digestion products (179bp and 327bp). The wild type allele remained intact. </a:t>
            </a:r>
            <a:endParaRPr lang="de-DE" sz="1200" dirty="0">
              <a:solidFill>
                <a:srgbClr val="FF0000"/>
              </a:solidFill>
              <a:latin typeface="Arial" panose="020B0604020202020204" pitchFamily="34" charset="0"/>
              <a:cs typeface="Arial" panose="020B0604020202020204" pitchFamily="34" charset="0"/>
            </a:endParaRPr>
          </a:p>
        </p:txBody>
      </p:sp>
      <p:grpSp>
        <p:nvGrpSpPr>
          <p:cNvPr id="5" name="Gruppieren 4">
            <a:extLst>
              <a:ext uri="{FF2B5EF4-FFF2-40B4-BE49-F238E27FC236}">
                <a16:creationId xmlns:a16="http://schemas.microsoft.com/office/drawing/2014/main" id="{DF9D7538-F73B-DE4E-8876-7BA08F8CB5FA}"/>
              </a:ext>
            </a:extLst>
          </p:cNvPr>
          <p:cNvGrpSpPr/>
          <p:nvPr/>
        </p:nvGrpSpPr>
        <p:grpSpPr>
          <a:xfrm>
            <a:off x="-101669" y="4112994"/>
            <a:ext cx="4475568" cy="2525194"/>
            <a:chOff x="81420" y="4675099"/>
            <a:chExt cx="4475568" cy="2525194"/>
          </a:xfrm>
        </p:grpSpPr>
        <p:sp>
          <p:nvSpPr>
            <p:cNvPr id="18" name="Textfeld 17"/>
            <p:cNvSpPr txBox="1"/>
            <p:nvPr/>
          </p:nvSpPr>
          <p:spPr>
            <a:xfrm rot="18725658">
              <a:off x="3368749" y="5197614"/>
              <a:ext cx="1352807" cy="307777"/>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neg. </a:t>
              </a:r>
              <a:r>
                <a:rPr lang="de-DE" sz="1400" b="1" dirty="0" err="1">
                  <a:latin typeface="Arial" panose="020B0604020202020204" pitchFamily="34" charset="0"/>
                  <a:cs typeface="Arial" panose="020B0604020202020204" pitchFamily="34" charset="0"/>
                </a:rPr>
                <a:t>control</a:t>
              </a:r>
              <a:r>
                <a:rPr lang="de-DE" sz="1400" b="1" dirty="0">
                  <a:latin typeface="Arial" panose="020B0604020202020204" pitchFamily="34" charset="0"/>
                  <a:cs typeface="Arial" panose="020B0604020202020204" pitchFamily="34" charset="0"/>
                </a:rPr>
                <a:t> </a:t>
              </a:r>
            </a:p>
          </p:txBody>
        </p:sp>
        <p:grpSp>
          <p:nvGrpSpPr>
            <p:cNvPr id="3" name="Gruppieren 2">
              <a:extLst>
                <a:ext uri="{FF2B5EF4-FFF2-40B4-BE49-F238E27FC236}">
                  <a16:creationId xmlns:a16="http://schemas.microsoft.com/office/drawing/2014/main" id="{E9DAFBDB-D749-4F41-B6A6-B330F6E8C088}"/>
                </a:ext>
              </a:extLst>
            </p:cNvPr>
            <p:cNvGrpSpPr/>
            <p:nvPr/>
          </p:nvGrpSpPr>
          <p:grpSpPr>
            <a:xfrm>
              <a:off x="81420" y="5005309"/>
              <a:ext cx="4475568" cy="2194984"/>
              <a:chOff x="81420" y="5005309"/>
              <a:chExt cx="4475568" cy="2194984"/>
            </a:xfrm>
          </p:grpSpPr>
          <p:pic>
            <p:nvPicPr>
              <p:cNvPr id="6" name="Grafik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16594" y="5784927"/>
                <a:ext cx="3564315" cy="1415366"/>
              </a:xfrm>
              <a:prstGeom prst="rect">
                <a:avLst/>
              </a:prstGeom>
            </p:spPr>
          </p:pic>
          <p:sp>
            <p:nvSpPr>
              <p:cNvPr id="7" name="Textfeld 6"/>
              <p:cNvSpPr txBox="1"/>
              <p:nvPr/>
            </p:nvSpPr>
            <p:spPr>
              <a:xfrm rot="18725658">
                <a:off x="1235727" y="5441076"/>
                <a:ext cx="720000" cy="338554"/>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a:t>
                </a:r>
              </a:p>
            </p:txBody>
          </p:sp>
          <p:sp>
            <p:nvSpPr>
              <p:cNvPr id="13" name="Textfeld 12"/>
              <p:cNvSpPr txBox="1"/>
              <p:nvPr/>
            </p:nvSpPr>
            <p:spPr>
              <a:xfrm rot="18725658">
                <a:off x="1622124" y="5425804"/>
                <a:ext cx="720000" cy="338554"/>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a:t>
                </a:r>
              </a:p>
            </p:txBody>
          </p:sp>
          <p:sp>
            <p:nvSpPr>
              <p:cNvPr id="14" name="Textfeld 13"/>
              <p:cNvSpPr txBox="1"/>
              <p:nvPr/>
            </p:nvSpPr>
            <p:spPr>
              <a:xfrm rot="18725658">
                <a:off x="2067074" y="5425804"/>
                <a:ext cx="720000" cy="338554"/>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a:t>
                </a:r>
              </a:p>
            </p:txBody>
          </p:sp>
          <p:sp>
            <p:nvSpPr>
              <p:cNvPr id="15" name="Textfeld 14"/>
              <p:cNvSpPr txBox="1"/>
              <p:nvPr/>
            </p:nvSpPr>
            <p:spPr>
              <a:xfrm rot="18725658">
                <a:off x="2538864" y="5425804"/>
                <a:ext cx="720000" cy="338554"/>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a:t>
                </a:r>
                <a:r>
                  <a:rPr lang="de-DE" sz="1400" b="1" dirty="0" err="1">
                    <a:latin typeface="Arial" panose="020B0604020202020204" pitchFamily="34" charset="0"/>
                    <a:cs typeface="Arial" panose="020B0604020202020204" pitchFamily="34" charset="0"/>
                  </a:rPr>
                  <a:t>RQ</a:t>
                </a:r>
                <a:endParaRPr lang="de-DE" sz="1400" b="1" dirty="0">
                  <a:latin typeface="Arial" panose="020B0604020202020204" pitchFamily="34" charset="0"/>
                  <a:cs typeface="Arial" panose="020B0604020202020204" pitchFamily="34" charset="0"/>
                </a:endParaRPr>
              </a:p>
            </p:txBody>
          </p:sp>
          <p:sp>
            <p:nvSpPr>
              <p:cNvPr id="16" name="Textfeld 15"/>
              <p:cNvSpPr txBox="1"/>
              <p:nvPr/>
            </p:nvSpPr>
            <p:spPr>
              <a:xfrm rot="18725658">
                <a:off x="2978128" y="5356191"/>
                <a:ext cx="907630" cy="338554"/>
              </a:xfrm>
              <a:prstGeom prst="rect">
                <a:avLst/>
              </a:prstGeom>
              <a:noFill/>
            </p:spPr>
            <p:txBody>
              <a:bodyPr wrap="square" rtlCol="0">
                <a:spAutoFit/>
              </a:bodyPr>
              <a:lstStyle/>
              <a:p>
                <a:pPr algn="ctr"/>
                <a:r>
                  <a:rPr lang="de-DE" sz="1400" b="1" dirty="0" err="1">
                    <a:latin typeface="Arial" panose="020B0604020202020204" pitchFamily="34" charset="0"/>
                    <a:cs typeface="Arial" panose="020B0604020202020204" pitchFamily="34" charset="0"/>
                  </a:rPr>
                  <a:t>RQ</a:t>
                </a:r>
                <a:r>
                  <a:rPr lang="de-DE" sz="1400" b="1" dirty="0">
                    <a:latin typeface="Arial" panose="020B0604020202020204" pitchFamily="34" charset="0"/>
                    <a:cs typeface="Arial" panose="020B0604020202020204" pitchFamily="34" charset="0"/>
                  </a:rPr>
                  <a:t>/</a:t>
                </a:r>
                <a:r>
                  <a:rPr lang="de-DE" sz="1400" b="1" dirty="0" err="1">
                    <a:latin typeface="Arial" panose="020B0604020202020204" pitchFamily="34" charset="0"/>
                    <a:cs typeface="Arial" panose="020B0604020202020204" pitchFamily="34" charset="0"/>
                  </a:rPr>
                  <a:t>RQ</a:t>
                </a:r>
                <a:endParaRPr lang="de-DE" sz="1400" b="1" dirty="0">
                  <a:latin typeface="Arial" panose="020B0604020202020204" pitchFamily="34" charset="0"/>
                  <a:cs typeface="Arial" panose="020B0604020202020204" pitchFamily="34" charset="0"/>
                </a:endParaRPr>
              </a:p>
            </p:txBody>
          </p:sp>
          <p:sp>
            <p:nvSpPr>
              <p:cNvPr id="19" name="Textfeld 18"/>
              <p:cNvSpPr txBox="1"/>
              <p:nvPr/>
            </p:nvSpPr>
            <p:spPr>
              <a:xfrm rot="18725658">
                <a:off x="773206" y="5356082"/>
                <a:ext cx="907916" cy="338554"/>
              </a:xfrm>
              <a:prstGeom prst="rect">
                <a:avLst/>
              </a:prstGeom>
              <a:noFill/>
            </p:spPr>
            <p:txBody>
              <a:bodyPr wrap="square" rtlCol="0">
                <a:spAutoFit/>
              </a:bodyPr>
              <a:lstStyle/>
              <a:p>
                <a:pPr algn="ctr"/>
                <a:r>
                  <a:rPr lang="de-DE" sz="1400" b="1" dirty="0" err="1">
                    <a:latin typeface="Arial" panose="020B0604020202020204" pitchFamily="34" charset="0"/>
                    <a:cs typeface="Arial" panose="020B0604020202020204" pitchFamily="34" charset="0"/>
                  </a:rPr>
                  <a:t>marker</a:t>
                </a:r>
                <a:endParaRPr lang="de-DE" sz="1400" b="1" dirty="0">
                  <a:latin typeface="Arial" panose="020B0604020202020204" pitchFamily="34" charset="0"/>
                  <a:cs typeface="Arial" panose="020B0604020202020204" pitchFamily="34" charset="0"/>
                </a:endParaRPr>
              </a:p>
            </p:txBody>
          </p:sp>
          <p:sp>
            <p:nvSpPr>
              <p:cNvPr id="20" name="Textfeld 19"/>
              <p:cNvSpPr txBox="1"/>
              <p:nvPr/>
            </p:nvSpPr>
            <p:spPr>
              <a:xfrm rot="18725658">
                <a:off x="3933753" y="5289990"/>
                <a:ext cx="907916" cy="338554"/>
              </a:xfrm>
              <a:prstGeom prst="rect">
                <a:avLst/>
              </a:prstGeom>
              <a:noFill/>
            </p:spPr>
            <p:txBody>
              <a:bodyPr wrap="square" rtlCol="0">
                <a:spAutoFit/>
              </a:bodyPr>
              <a:lstStyle/>
              <a:p>
                <a:pPr algn="ctr"/>
                <a:r>
                  <a:rPr lang="de-DE" sz="1400" b="1" dirty="0" err="1">
                    <a:latin typeface="Arial" panose="020B0604020202020204" pitchFamily="34" charset="0"/>
                    <a:cs typeface="Arial" panose="020B0604020202020204" pitchFamily="34" charset="0"/>
                  </a:rPr>
                  <a:t>marker</a:t>
                </a:r>
                <a:endParaRPr lang="de-DE" sz="1400" b="1" dirty="0">
                  <a:latin typeface="Arial" panose="020B0604020202020204" pitchFamily="34" charset="0"/>
                  <a:cs typeface="Arial" panose="020B0604020202020204" pitchFamily="34" charset="0"/>
                </a:endParaRPr>
              </a:p>
            </p:txBody>
          </p:sp>
          <p:sp>
            <p:nvSpPr>
              <p:cNvPr id="23" name="Textfeld 22"/>
              <p:cNvSpPr txBox="1"/>
              <p:nvPr/>
            </p:nvSpPr>
            <p:spPr>
              <a:xfrm>
                <a:off x="81420" y="5860217"/>
                <a:ext cx="1330793"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1000</a:t>
                </a:r>
              </a:p>
            </p:txBody>
          </p:sp>
          <p:sp>
            <p:nvSpPr>
              <p:cNvPr id="24" name="Textfeld 23"/>
              <p:cNvSpPr txBox="1"/>
              <p:nvPr/>
            </p:nvSpPr>
            <p:spPr>
              <a:xfrm>
                <a:off x="119656" y="6188506"/>
                <a:ext cx="1330793"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750</a:t>
                </a:r>
              </a:p>
            </p:txBody>
          </p:sp>
          <p:sp>
            <p:nvSpPr>
              <p:cNvPr id="25" name="Textfeld 24"/>
              <p:cNvSpPr txBox="1"/>
              <p:nvPr/>
            </p:nvSpPr>
            <p:spPr>
              <a:xfrm>
                <a:off x="119656" y="6630098"/>
                <a:ext cx="1330793"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500</a:t>
                </a:r>
              </a:p>
            </p:txBody>
          </p:sp>
          <p:sp>
            <p:nvSpPr>
              <p:cNvPr id="2" name="Textfeld 1">
                <a:extLst>
                  <a:ext uri="{FF2B5EF4-FFF2-40B4-BE49-F238E27FC236}">
                    <a16:creationId xmlns:a16="http://schemas.microsoft.com/office/drawing/2014/main" id="{252763C9-70EB-A041-B47C-028D5D83E743}"/>
                  </a:ext>
                </a:extLst>
              </p:cNvPr>
              <p:cNvSpPr txBox="1"/>
              <p:nvPr/>
            </p:nvSpPr>
            <p:spPr>
              <a:xfrm>
                <a:off x="1277033" y="6209221"/>
                <a:ext cx="382033" cy="276999"/>
              </a:xfrm>
              <a:prstGeom prst="rect">
                <a:avLst/>
              </a:prstGeom>
              <a:noFill/>
            </p:spPr>
            <p:txBody>
              <a:bodyPr wrap="square" rtlCol="0">
                <a:spAutoFit/>
              </a:bodyPr>
              <a:lstStyle/>
              <a:p>
                <a:r>
                  <a:rPr lang="de-DE" sz="1200" dirty="0">
                    <a:solidFill>
                      <a:schemeClr val="bg1"/>
                    </a:solidFill>
                    <a:latin typeface="Arial" panose="020B0604020202020204" pitchFamily="34" charset="0"/>
                    <a:cs typeface="Arial" panose="020B0604020202020204" pitchFamily="34" charset="0"/>
                  </a:rPr>
                  <a:t>a</a:t>
                </a:r>
              </a:p>
            </p:txBody>
          </p:sp>
          <p:sp>
            <p:nvSpPr>
              <p:cNvPr id="82" name="Textfeld 81">
                <a:extLst>
                  <a:ext uri="{FF2B5EF4-FFF2-40B4-BE49-F238E27FC236}">
                    <a16:creationId xmlns:a16="http://schemas.microsoft.com/office/drawing/2014/main" id="{91BF5951-6BB5-5145-BEED-CA84D3CBC834}"/>
                  </a:ext>
                </a:extLst>
              </p:cNvPr>
              <p:cNvSpPr txBox="1"/>
              <p:nvPr/>
            </p:nvSpPr>
            <p:spPr>
              <a:xfrm>
                <a:off x="1708704" y="6206718"/>
                <a:ext cx="382033" cy="276999"/>
              </a:xfrm>
              <a:prstGeom prst="rect">
                <a:avLst/>
              </a:prstGeom>
              <a:noFill/>
            </p:spPr>
            <p:txBody>
              <a:bodyPr wrap="square" rtlCol="0">
                <a:spAutoFit/>
              </a:bodyPr>
              <a:lstStyle>
                <a:defPPr>
                  <a:defRPr lang="en-US"/>
                </a:defPPr>
                <a:lvl1pPr>
                  <a:defRPr sz="1200">
                    <a:solidFill>
                      <a:schemeClr val="bg1"/>
                    </a:solidFill>
                    <a:latin typeface="Arial" panose="020B0604020202020204" pitchFamily="34" charset="0"/>
                    <a:cs typeface="Arial" panose="020B0604020202020204" pitchFamily="34" charset="0"/>
                  </a:defRPr>
                </a:lvl1pPr>
              </a:lstStyle>
              <a:p>
                <a:r>
                  <a:rPr lang="de-DE" dirty="0"/>
                  <a:t>a</a:t>
                </a:r>
              </a:p>
            </p:txBody>
          </p:sp>
          <p:sp>
            <p:nvSpPr>
              <p:cNvPr id="83" name="Textfeld 82">
                <a:extLst>
                  <a:ext uri="{FF2B5EF4-FFF2-40B4-BE49-F238E27FC236}">
                    <a16:creationId xmlns:a16="http://schemas.microsoft.com/office/drawing/2014/main" id="{50B08DE3-40A5-1A40-8394-FFE0FB28E0A6}"/>
                  </a:ext>
                </a:extLst>
              </p:cNvPr>
              <p:cNvSpPr txBox="1"/>
              <p:nvPr/>
            </p:nvSpPr>
            <p:spPr>
              <a:xfrm>
                <a:off x="1684659" y="6646097"/>
                <a:ext cx="382033" cy="276999"/>
              </a:xfrm>
              <a:prstGeom prst="rect">
                <a:avLst/>
              </a:prstGeom>
              <a:noFill/>
            </p:spPr>
            <p:txBody>
              <a:bodyPr wrap="square" rtlCol="0">
                <a:spAutoFit/>
              </a:bodyPr>
              <a:lstStyle>
                <a:defPPr>
                  <a:defRPr lang="en-US"/>
                </a:defPPr>
                <a:lvl1pPr>
                  <a:defRPr sz="1200">
                    <a:solidFill>
                      <a:schemeClr val="bg1"/>
                    </a:solidFill>
                    <a:latin typeface="Arial" panose="020B0604020202020204" pitchFamily="34" charset="0"/>
                    <a:cs typeface="Arial" panose="020B0604020202020204" pitchFamily="34" charset="0"/>
                  </a:defRPr>
                </a:lvl1pPr>
              </a:lstStyle>
              <a:p>
                <a:r>
                  <a:rPr lang="de-DE" dirty="0"/>
                  <a:t>b</a:t>
                </a:r>
              </a:p>
            </p:txBody>
          </p:sp>
          <p:sp>
            <p:nvSpPr>
              <p:cNvPr id="84" name="Textfeld 83">
                <a:extLst>
                  <a:ext uri="{FF2B5EF4-FFF2-40B4-BE49-F238E27FC236}">
                    <a16:creationId xmlns:a16="http://schemas.microsoft.com/office/drawing/2014/main" id="{7865FE23-8B83-B749-B96F-066B62426AD1}"/>
                  </a:ext>
                </a:extLst>
              </p:cNvPr>
              <p:cNvSpPr txBox="1"/>
              <p:nvPr/>
            </p:nvSpPr>
            <p:spPr>
              <a:xfrm>
                <a:off x="2144069" y="6638273"/>
                <a:ext cx="382033" cy="276999"/>
              </a:xfrm>
              <a:prstGeom prst="rect">
                <a:avLst/>
              </a:prstGeom>
              <a:noFill/>
            </p:spPr>
            <p:txBody>
              <a:bodyPr wrap="square" rtlCol="0">
                <a:spAutoFit/>
              </a:bodyPr>
              <a:lstStyle>
                <a:defPPr>
                  <a:defRPr lang="en-US"/>
                </a:defPPr>
                <a:lvl1pPr>
                  <a:defRPr sz="1200">
                    <a:solidFill>
                      <a:schemeClr val="bg1"/>
                    </a:solidFill>
                    <a:latin typeface="Arial" panose="020B0604020202020204" pitchFamily="34" charset="0"/>
                    <a:cs typeface="Arial" panose="020B0604020202020204" pitchFamily="34" charset="0"/>
                  </a:defRPr>
                </a:lvl1pPr>
              </a:lstStyle>
              <a:p>
                <a:r>
                  <a:rPr lang="de-DE" dirty="0"/>
                  <a:t>b</a:t>
                </a:r>
              </a:p>
            </p:txBody>
          </p:sp>
          <p:sp>
            <p:nvSpPr>
              <p:cNvPr id="85" name="Textfeld 84">
                <a:extLst>
                  <a:ext uri="{FF2B5EF4-FFF2-40B4-BE49-F238E27FC236}">
                    <a16:creationId xmlns:a16="http://schemas.microsoft.com/office/drawing/2014/main" id="{AD11C570-6A18-CF4A-91AF-48CD7B559DC7}"/>
                  </a:ext>
                </a:extLst>
              </p:cNvPr>
              <p:cNvSpPr txBox="1"/>
              <p:nvPr/>
            </p:nvSpPr>
            <p:spPr>
              <a:xfrm>
                <a:off x="2572625" y="6283594"/>
                <a:ext cx="382033" cy="276999"/>
              </a:xfrm>
              <a:prstGeom prst="rect">
                <a:avLst/>
              </a:prstGeom>
              <a:noFill/>
            </p:spPr>
            <p:txBody>
              <a:bodyPr wrap="square" rtlCol="0">
                <a:spAutoFit/>
              </a:bodyPr>
              <a:lstStyle>
                <a:defPPr>
                  <a:defRPr lang="en-US"/>
                </a:defPPr>
                <a:lvl1pPr>
                  <a:defRPr sz="1200">
                    <a:solidFill>
                      <a:schemeClr val="bg1"/>
                    </a:solidFill>
                    <a:latin typeface="Arial" panose="020B0604020202020204" pitchFamily="34" charset="0"/>
                    <a:cs typeface="Arial" panose="020B0604020202020204" pitchFamily="34" charset="0"/>
                  </a:defRPr>
                </a:lvl1pPr>
              </a:lstStyle>
              <a:p>
                <a:r>
                  <a:rPr lang="de-DE" dirty="0"/>
                  <a:t>a</a:t>
                </a:r>
              </a:p>
            </p:txBody>
          </p:sp>
          <p:sp>
            <p:nvSpPr>
              <p:cNvPr id="86" name="Textfeld 85">
                <a:extLst>
                  <a:ext uri="{FF2B5EF4-FFF2-40B4-BE49-F238E27FC236}">
                    <a16:creationId xmlns:a16="http://schemas.microsoft.com/office/drawing/2014/main" id="{D1097287-B39D-754D-9B98-5094D59B5501}"/>
                  </a:ext>
                </a:extLst>
              </p:cNvPr>
              <p:cNvSpPr txBox="1"/>
              <p:nvPr/>
            </p:nvSpPr>
            <p:spPr>
              <a:xfrm>
                <a:off x="2733824" y="6375624"/>
                <a:ext cx="382033"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a</a:t>
                </a:r>
              </a:p>
            </p:txBody>
          </p:sp>
          <p:sp>
            <p:nvSpPr>
              <p:cNvPr id="87" name="Textfeld 86">
                <a:extLst>
                  <a:ext uri="{FF2B5EF4-FFF2-40B4-BE49-F238E27FC236}">
                    <a16:creationId xmlns:a16="http://schemas.microsoft.com/office/drawing/2014/main" id="{1A2BBC72-B0BC-974D-85C0-A14F78659D76}"/>
                  </a:ext>
                </a:extLst>
              </p:cNvPr>
              <p:cNvSpPr txBox="1"/>
              <p:nvPr/>
            </p:nvSpPr>
            <p:spPr>
              <a:xfrm>
                <a:off x="2583882" y="6536449"/>
                <a:ext cx="382033" cy="276999"/>
              </a:xfrm>
              <a:prstGeom prst="rect">
                <a:avLst/>
              </a:prstGeom>
              <a:noFill/>
            </p:spPr>
            <p:txBody>
              <a:bodyPr wrap="square" rtlCol="0">
                <a:spAutoFit/>
              </a:bodyPr>
              <a:lstStyle>
                <a:defPPr>
                  <a:defRPr lang="en-US"/>
                </a:defPPr>
                <a:lvl1pPr>
                  <a:defRPr sz="1200">
                    <a:solidFill>
                      <a:schemeClr val="bg1"/>
                    </a:solidFill>
                    <a:latin typeface="Arial" panose="020B0604020202020204" pitchFamily="34" charset="0"/>
                    <a:cs typeface="Arial" panose="020B0604020202020204" pitchFamily="34" charset="0"/>
                  </a:defRPr>
                </a:lvl1pPr>
              </a:lstStyle>
              <a:p>
                <a:r>
                  <a:rPr lang="de-DE" dirty="0"/>
                  <a:t>c</a:t>
                </a:r>
              </a:p>
            </p:txBody>
          </p:sp>
          <p:sp>
            <p:nvSpPr>
              <p:cNvPr id="88" name="Textfeld 87">
                <a:extLst>
                  <a:ext uri="{FF2B5EF4-FFF2-40B4-BE49-F238E27FC236}">
                    <a16:creationId xmlns:a16="http://schemas.microsoft.com/office/drawing/2014/main" id="{7E40BB8F-7E66-6D49-952E-178282E9E13A}"/>
                  </a:ext>
                </a:extLst>
              </p:cNvPr>
              <p:cNvSpPr txBox="1"/>
              <p:nvPr/>
            </p:nvSpPr>
            <p:spPr>
              <a:xfrm>
                <a:off x="3043701" y="6546941"/>
                <a:ext cx="382033" cy="276999"/>
              </a:xfrm>
              <a:prstGeom prst="rect">
                <a:avLst/>
              </a:prstGeom>
              <a:noFill/>
            </p:spPr>
            <p:txBody>
              <a:bodyPr wrap="square" rtlCol="0">
                <a:spAutoFit/>
              </a:bodyPr>
              <a:lstStyle>
                <a:defPPr>
                  <a:defRPr lang="en-US"/>
                </a:defPPr>
                <a:lvl1pPr>
                  <a:defRPr sz="1200">
                    <a:solidFill>
                      <a:schemeClr val="bg1"/>
                    </a:solidFill>
                    <a:latin typeface="Arial" panose="020B0604020202020204" pitchFamily="34" charset="0"/>
                    <a:cs typeface="Arial" panose="020B0604020202020204" pitchFamily="34" charset="0"/>
                  </a:defRPr>
                </a:lvl1pPr>
              </a:lstStyle>
              <a:p>
                <a:r>
                  <a:rPr lang="de-DE" dirty="0"/>
                  <a:t>c</a:t>
                </a:r>
              </a:p>
            </p:txBody>
          </p:sp>
        </p:grpSp>
      </p:grpSp>
      <p:pic>
        <p:nvPicPr>
          <p:cNvPr id="96" name="Grafik 95" descr="Scan Verdau Gel.jpg">
            <a:extLst>
              <a:ext uri="{FF2B5EF4-FFF2-40B4-BE49-F238E27FC236}">
                <a16:creationId xmlns:a16="http://schemas.microsoft.com/office/drawing/2014/main" id="{EA3FB472-0649-FC45-95D1-A5C75F5950CB}"/>
              </a:ext>
            </a:extLst>
          </p:cNvPr>
          <p:cNvPicPr>
            <a:picLocks noChangeAspect="1"/>
          </p:cNvPicPr>
          <p:nvPr/>
        </p:nvPicPr>
        <p:blipFill rotWithShape="1">
          <a:blip r:embed="rId3" cstate="screen">
            <a:grayscl/>
            <a:extLst>
              <a:ext uri="{28A0092B-C50C-407E-A947-70E740481C1C}">
                <a14:useLocalDpi xmlns:a14="http://schemas.microsoft.com/office/drawing/2010/main"/>
              </a:ext>
            </a:extLst>
          </a:blip>
          <a:srcRect/>
          <a:stretch/>
        </p:blipFill>
        <p:spPr>
          <a:xfrm>
            <a:off x="4684969" y="5216807"/>
            <a:ext cx="1734866" cy="1388408"/>
          </a:xfrm>
          <a:prstGeom prst="rect">
            <a:avLst/>
          </a:prstGeom>
        </p:spPr>
      </p:pic>
      <p:sp>
        <p:nvSpPr>
          <p:cNvPr id="97" name="Textfeld 96">
            <a:extLst>
              <a:ext uri="{FF2B5EF4-FFF2-40B4-BE49-F238E27FC236}">
                <a16:creationId xmlns:a16="http://schemas.microsoft.com/office/drawing/2014/main" id="{52C30EE2-2640-EB4B-8BEC-2E7D4A3BABB4}"/>
              </a:ext>
            </a:extLst>
          </p:cNvPr>
          <p:cNvSpPr txBox="1"/>
          <p:nvPr/>
        </p:nvSpPr>
        <p:spPr>
          <a:xfrm>
            <a:off x="4425915" y="4069933"/>
            <a:ext cx="38209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C</a:t>
            </a:r>
          </a:p>
        </p:txBody>
      </p:sp>
      <p:sp>
        <p:nvSpPr>
          <p:cNvPr id="98" name="Textfeld 97">
            <a:extLst>
              <a:ext uri="{FF2B5EF4-FFF2-40B4-BE49-F238E27FC236}">
                <a16:creationId xmlns:a16="http://schemas.microsoft.com/office/drawing/2014/main" id="{1BB97063-5835-EA45-A6D5-20B6824387CA}"/>
              </a:ext>
            </a:extLst>
          </p:cNvPr>
          <p:cNvSpPr txBox="1"/>
          <p:nvPr/>
        </p:nvSpPr>
        <p:spPr>
          <a:xfrm rot="16200000">
            <a:off x="5087305" y="4678335"/>
            <a:ext cx="720000" cy="338554"/>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a:t>
            </a:r>
          </a:p>
        </p:txBody>
      </p:sp>
      <p:sp>
        <p:nvSpPr>
          <p:cNvPr id="99" name="Textfeld 98">
            <a:extLst>
              <a:ext uri="{FF2B5EF4-FFF2-40B4-BE49-F238E27FC236}">
                <a16:creationId xmlns:a16="http://schemas.microsoft.com/office/drawing/2014/main" id="{423DA53A-3BE3-F940-A70F-67A1EFDC4095}"/>
              </a:ext>
            </a:extLst>
          </p:cNvPr>
          <p:cNvSpPr txBox="1"/>
          <p:nvPr/>
        </p:nvSpPr>
        <p:spPr>
          <a:xfrm rot="16200000">
            <a:off x="4741692" y="4576532"/>
            <a:ext cx="907630" cy="338554"/>
          </a:xfrm>
          <a:prstGeom prst="rect">
            <a:avLst/>
          </a:prstGeom>
          <a:noFill/>
        </p:spPr>
        <p:txBody>
          <a:bodyPr wrap="square" rtlCol="0">
            <a:spAutoFit/>
          </a:bodyPr>
          <a:lstStyle/>
          <a:p>
            <a:pPr algn="ctr"/>
            <a:r>
              <a:rPr lang="de-DE" sz="1400" b="1" dirty="0" err="1">
                <a:latin typeface="Arial" panose="020B0604020202020204" pitchFamily="34" charset="0"/>
                <a:cs typeface="Arial" panose="020B0604020202020204" pitchFamily="34" charset="0"/>
              </a:rPr>
              <a:t>RQ</a:t>
            </a:r>
            <a:r>
              <a:rPr lang="de-DE" sz="1400" b="1" dirty="0">
                <a:latin typeface="Arial" panose="020B0604020202020204" pitchFamily="34" charset="0"/>
                <a:cs typeface="Arial" panose="020B0604020202020204" pitchFamily="34" charset="0"/>
              </a:rPr>
              <a:t>/</a:t>
            </a:r>
            <a:r>
              <a:rPr lang="de-DE" sz="1400" b="1" dirty="0" err="1">
                <a:latin typeface="Arial" panose="020B0604020202020204" pitchFamily="34" charset="0"/>
                <a:cs typeface="Arial" panose="020B0604020202020204" pitchFamily="34" charset="0"/>
              </a:rPr>
              <a:t>RQ</a:t>
            </a:r>
            <a:endParaRPr lang="de-DE" sz="1400" b="1" dirty="0">
              <a:latin typeface="Arial" panose="020B0604020202020204" pitchFamily="34" charset="0"/>
              <a:cs typeface="Arial" panose="020B0604020202020204" pitchFamily="34" charset="0"/>
            </a:endParaRPr>
          </a:p>
        </p:txBody>
      </p:sp>
      <p:sp>
        <p:nvSpPr>
          <p:cNvPr id="103" name="Textfeld 102">
            <a:extLst>
              <a:ext uri="{FF2B5EF4-FFF2-40B4-BE49-F238E27FC236}">
                <a16:creationId xmlns:a16="http://schemas.microsoft.com/office/drawing/2014/main" id="{0E02D190-9FA0-C645-B197-94ADD894FE29}"/>
              </a:ext>
            </a:extLst>
          </p:cNvPr>
          <p:cNvSpPr txBox="1"/>
          <p:nvPr/>
        </p:nvSpPr>
        <p:spPr>
          <a:xfrm rot="16200000">
            <a:off x="5830817" y="4559163"/>
            <a:ext cx="907916" cy="338554"/>
          </a:xfrm>
          <a:prstGeom prst="rect">
            <a:avLst/>
          </a:prstGeom>
          <a:noFill/>
        </p:spPr>
        <p:txBody>
          <a:bodyPr wrap="square" rtlCol="0">
            <a:spAutoFit/>
          </a:bodyPr>
          <a:lstStyle/>
          <a:p>
            <a:pPr algn="ctr"/>
            <a:r>
              <a:rPr lang="de-DE" sz="1400" b="1" dirty="0" err="1">
                <a:latin typeface="Arial" panose="020B0604020202020204" pitchFamily="34" charset="0"/>
                <a:cs typeface="Arial" panose="020B0604020202020204" pitchFamily="34" charset="0"/>
              </a:rPr>
              <a:t>marker</a:t>
            </a:r>
            <a:endParaRPr lang="de-DE" sz="1400" b="1" dirty="0">
              <a:latin typeface="Arial" panose="020B0604020202020204" pitchFamily="34" charset="0"/>
              <a:cs typeface="Arial" panose="020B0604020202020204" pitchFamily="34" charset="0"/>
            </a:endParaRPr>
          </a:p>
        </p:txBody>
      </p:sp>
      <p:sp>
        <p:nvSpPr>
          <p:cNvPr id="105" name="Textfeld 104">
            <a:extLst>
              <a:ext uri="{FF2B5EF4-FFF2-40B4-BE49-F238E27FC236}">
                <a16:creationId xmlns:a16="http://schemas.microsoft.com/office/drawing/2014/main" id="{087C65F3-3D2C-104A-9ECB-76E03B228270}"/>
              </a:ext>
            </a:extLst>
          </p:cNvPr>
          <p:cNvSpPr txBox="1"/>
          <p:nvPr/>
        </p:nvSpPr>
        <p:spPr>
          <a:xfrm rot="16200000">
            <a:off x="4516890" y="4671047"/>
            <a:ext cx="720000" cy="338554"/>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a:t>
            </a:r>
            <a:r>
              <a:rPr lang="de-DE" sz="1400" b="1" dirty="0" err="1">
                <a:latin typeface="Arial" panose="020B0604020202020204" pitchFamily="34" charset="0"/>
                <a:cs typeface="Arial" panose="020B0604020202020204" pitchFamily="34" charset="0"/>
              </a:rPr>
              <a:t>RQ</a:t>
            </a:r>
            <a:endParaRPr lang="de-DE" sz="1400" b="1" dirty="0">
              <a:latin typeface="Arial" panose="020B0604020202020204" pitchFamily="34" charset="0"/>
              <a:cs typeface="Arial" panose="020B0604020202020204" pitchFamily="34" charset="0"/>
            </a:endParaRPr>
          </a:p>
        </p:txBody>
      </p:sp>
      <p:sp>
        <p:nvSpPr>
          <p:cNvPr id="113" name="Textfeld 112">
            <a:extLst>
              <a:ext uri="{FF2B5EF4-FFF2-40B4-BE49-F238E27FC236}">
                <a16:creationId xmlns:a16="http://schemas.microsoft.com/office/drawing/2014/main" id="{F302404F-8419-FE43-98AA-48B22061551A}"/>
              </a:ext>
            </a:extLst>
          </p:cNvPr>
          <p:cNvSpPr txBox="1"/>
          <p:nvPr/>
        </p:nvSpPr>
        <p:spPr>
          <a:xfrm>
            <a:off x="5900139" y="5644888"/>
            <a:ext cx="1330793"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400</a:t>
            </a:r>
          </a:p>
        </p:txBody>
      </p:sp>
      <p:sp>
        <p:nvSpPr>
          <p:cNvPr id="114" name="Textfeld 113">
            <a:extLst>
              <a:ext uri="{FF2B5EF4-FFF2-40B4-BE49-F238E27FC236}">
                <a16:creationId xmlns:a16="http://schemas.microsoft.com/office/drawing/2014/main" id="{FFF49BC2-1469-274E-BCC4-AB19BB6E0BFD}"/>
              </a:ext>
            </a:extLst>
          </p:cNvPr>
          <p:cNvSpPr txBox="1"/>
          <p:nvPr/>
        </p:nvSpPr>
        <p:spPr>
          <a:xfrm>
            <a:off x="5900140" y="5486837"/>
            <a:ext cx="1330793"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500</a:t>
            </a:r>
          </a:p>
        </p:txBody>
      </p:sp>
      <p:sp>
        <p:nvSpPr>
          <p:cNvPr id="117" name="Textfeld 116">
            <a:extLst>
              <a:ext uri="{FF2B5EF4-FFF2-40B4-BE49-F238E27FC236}">
                <a16:creationId xmlns:a16="http://schemas.microsoft.com/office/drawing/2014/main" id="{58E3EDEB-8854-F04B-8CE5-DA7FD74518C5}"/>
              </a:ext>
            </a:extLst>
          </p:cNvPr>
          <p:cNvSpPr txBox="1"/>
          <p:nvPr/>
        </p:nvSpPr>
        <p:spPr>
          <a:xfrm>
            <a:off x="5900138" y="5837771"/>
            <a:ext cx="1330793"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300</a:t>
            </a:r>
          </a:p>
        </p:txBody>
      </p:sp>
      <p:sp>
        <p:nvSpPr>
          <p:cNvPr id="121" name="Textfeld 120">
            <a:extLst>
              <a:ext uri="{FF2B5EF4-FFF2-40B4-BE49-F238E27FC236}">
                <a16:creationId xmlns:a16="http://schemas.microsoft.com/office/drawing/2014/main" id="{A1FF4E6C-F3F9-C547-931F-3FD2E2CD6786}"/>
              </a:ext>
            </a:extLst>
          </p:cNvPr>
          <p:cNvSpPr txBox="1"/>
          <p:nvPr/>
        </p:nvSpPr>
        <p:spPr>
          <a:xfrm>
            <a:off x="5900137" y="6078931"/>
            <a:ext cx="1330793"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200</a:t>
            </a:r>
          </a:p>
        </p:txBody>
      </p:sp>
      <p:sp>
        <p:nvSpPr>
          <p:cNvPr id="122" name="Textfeld 121">
            <a:extLst>
              <a:ext uri="{FF2B5EF4-FFF2-40B4-BE49-F238E27FC236}">
                <a16:creationId xmlns:a16="http://schemas.microsoft.com/office/drawing/2014/main" id="{09415F71-361D-0D42-96D5-CD679959DF5E}"/>
              </a:ext>
            </a:extLst>
          </p:cNvPr>
          <p:cNvSpPr txBox="1"/>
          <p:nvPr/>
        </p:nvSpPr>
        <p:spPr>
          <a:xfrm>
            <a:off x="-81560" y="4986610"/>
            <a:ext cx="1330793"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a:t>
            </a:r>
            <a:r>
              <a:rPr lang="de-DE" sz="1000" b="1" dirty="0" err="1">
                <a:latin typeface="Arial" panose="020B0604020202020204" pitchFamily="34" charset="0"/>
                <a:cs typeface="Arial" panose="020B0604020202020204" pitchFamily="34" charset="0"/>
              </a:rPr>
              <a:t>bp</a:t>
            </a:r>
            <a:r>
              <a:rPr lang="de-DE" sz="1000" b="1" dirty="0">
                <a:latin typeface="Arial" panose="020B0604020202020204" pitchFamily="34" charset="0"/>
                <a:cs typeface="Arial" panose="020B0604020202020204" pitchFamily="34" charset="0"/>
              </a:rPr>
              <a:t>]</a:t>
            </a:r>
          </a:p>
        </p:txBody>
      </p:sp>
      <p:sp>
        <p:nvSpPr>
          <p:cNvPr id="123" name="Textfeld 122">
            <a:extLst>
              <a:ext uri="{FF2B5EF4-FFF2-40B4-BE49-F238E27FC236}">
                <a16:creationId xmlns:a16="http://schemas.microsoft.com/office/drawing/2014/main" id="{97DB85CD-63DF-9045-BB73-2B9FC0AA358B}"/>
              </a:ext>
            </a:extLst>
          </p:cNvPr>
          <p:cNvSpPr txBox="1"/>
          <p:nvPr/>
        </p:nvSpPr>
        <p:spPr>
          <a:xfrm>
            <a:off x="5900137" y="6429865"/>
            <a:ext cx="1330793"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100</a:t>
            </a:r>
          </a:p>
        </p:txBody>
      </p:sp>
      <p:sp>
        <p:nvSpPr>
          <p:cNvPr id="124" name="Textfeld 123">
            <a:extLst>
              <a:ext uri="{FF2B5EF4-FFF2-40B4-BE49-F238E27FC236}">
                <a16:creationId xmlns:a16="http://schemas.microsoft.com/office/drawing/2014/main" id="{357F50CD-8B31-314D-9143-D0A92102E901}"/>
              </a:ext>
            </a:extLst>
          </p:cNvPr>
          <p:cNvSpPr txBox="1"/>
          <p:nvPr/>
        </p:nvSpPr>
        <p:spPr>
          <a:xfrm>
            <a:off x="5926589" y="5259013"/>
            <a:ext cx="1330793" cy="246221"/>
          </a:xfrm>
          <a:prstGeom prst="rect">
            <a:avLst/>
          </a:prstGeom>
          <a:noFill/>
        </p:spPr>
        <p:txBody>
          <a:bodyPr wrap="square" rtlCol="0">
            <a:spAutoFit/>
          </a:bodyPr>
          <a:lstStyle/>
          <a:p>
            <a:pPr algn="ctr"/>
            <a:r>
              <a:rPr lang="de-DE" sz="1000" b="1" dirty="0">
                <a:latin typeface="Arial" panose="020B0604020202020204" pitchFamily="34" charset="0"/>
                <a:cs typeface="Arial" panose="020B0604020202020204" pitchFamily="34" charset="0"/>
              </a:rPr>
              <a:t>[</a:t>
            </a:r>
            <a:r>
              <a:rPr lang="de-DE" sz="1000" b="1" dirty="0" err="1">
                <a:latin typeface="Arial" panose="020B0604020202020204" pitchFamily="34" charset="0"/>
                <a:cs typeface="Arial" panose="020B0604020202020204" pitchFamily="34" charset="0"/>
              </a:rPr>
              <a:t>bp</a:t>
            </a:r>
            <a:r>
              <a:rPr lang="de-DE" sz="1000" b="1" dirty="0">
                <a:latin typeface="Arial" panose="020B0604020202020204" pitchFamily="34" charset="0"/>
                <a:cs typeface="Arial" panose="020B0604020202020204" pitchFamily="34" charset="0"/>
              </a:rPr>
              <a:t>]</a:t>
            </a:r>
          </a:p>
        </p:txBody>
      </p:sp>
      <p:cxnSp>
        <p:nvCxnSpPr>
          <p:cNvPr id="4" name="Gerade Verbindung 3">
            <a:extLst>
              <a:ext uri="{FF2B5EF4-FFF2-40B4-BE49-F238E27FC236}">
                <a16:creationId xmlns:a16="http://schemas.microsoft.com/office/drawing/2014/main" id="{B091BCE9-D0A5-68C2-00CC-C38AC6DBF191}"/>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11" name="Foliennummernplatzhalter 10">
            <a:extLst>
              <a:ext uri="{FF2B5EF4-FFF2-40B4-BE49-F238E27FC236}">
                <a16:creationId xmlns:a16="http://schemas.microsoft.com/office/drawing/2014/main" id="{CB5D3D8D-96DA-8A5A-3417-BBAD109E8039}"/>
              </a:ext>
            </a:extLst>
          </p:cNvPr>
          <p:cNvSpPr>
            <a:spLocks noGrp="1"/>
          </p:cNvSpPr>
          <p:nvPr>
            <p:ph type="sldNum" sz="quarter" idx="12"/>
          </p:nvPr>
        </p:nvSpPr>
        <p:spPr/>
        <p:txBody>
          <a:bodyPr/>
          <a:lstStyle/>
          <a:p>
            <a:fld id="{444466EE-7DED-45A1-9FDC-2594FB73B862}" type="slidenum">
              <a:rPr lang="de-DE" smtClean="0">
                <a:latin typeface="Arial" panose="020B0604020202020204" pitchFamily="34" charset="0"/>
                <a:cs typeface="Arial" panose="020B0604020202020204" pitchFamily="34" charset="0"/>
              </a:rPr>
              <a:pPr/>
              <a:t>3</a:t>
            </a:fld>
            <a:endParaRPr lang="de-DE">
              <a:latin typeface="Arial" panose="020B0604020202020204" pitchFamily="34" charset="0"/>
              <a:cs typeface="Arial" panose="020B0604020202020204" pitchFamily="34" charset="0"/>
            </a:endParaRPr>
          </a:p>
        </p:txBody>
      </p:sp>
      <p:sp>
        <p:nvSpPr>
          <p:cNvPr id="125" name="Textfeld 124">
            <a:extLst>
              <a:ext uri="{FF2B5EF4-FFF2-40B4-BE49-F238E27FC236}">
                <a16:creationId xmlns:a16="http://schemas.microsoft.com/office/drawing/2014/main" id="{E7B3C15A-FB80-4AFC-9F70-BDA7CFF0E990}"/>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spTree>
    <p:extLst>
      <p:ext uri="{BB962C8B-B14F-4D97-AF65-F5344CB8AC3E}">
        <p14:creationId xmlns:p14="http://schemas.microsoft.com/office/powerpoint/2010/main" val="2334957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Gerade Verbindung 33">
            <a:extLst>
              <a:ext uri="{FF2B5EF4-FFF2-40B4-BE49-F238E27FC236}">
                <a16:creationId xmlns:a16="http://schemas.microsoft.com/office/drawing/2014/main" id="{F8A74FA3-8774-530F-3BAE-D5488DDE57BA}"/>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40" name="Textfeld 39">
            <a:extLst>
              <a:ext uri="{FF2B5EF4-FFF2-40B4-BE49-F238E27FC236}">
                <a16:creationId xmlns:a16="http://schemas.microsoft.com/office/drawing/2014/main" id="{48958EDA-6683-3810-3BFE-6A042AB89736}"/>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sp>
        <p:nvSpPr>
          <p:cNvPr id="42" name="Foliennummernplatzhalter 41">
            <a:extLst>
              <a:ext uri="{FF2B5EF4-FFF2-40B4-BE49-F238E27FC236}">
                <a16:creationId xmlns:a16="http://schemas.microsoft.com/office/drawing/2014/main" id="{DEE45284-D4A2-6456-1F7E-94A5B2638748}"/>
              </a:ext>
            </a:extLst>
          </p:cNvPr>
          <p:cNvSpPr>
            <a:spLocks noGrp="1"/>
          </p:cNvSpPr>
          <p:nvPr>
            <p:ph type="sldNum" sz="quarter" idx="12"/>
          </p:nvPr>
        </p:nvSpPr>
        <p:spPr/>
        <p:txBody>
          <a:bodyPr/>
          <a:lstStyle/>
          <a:p>
            <a:fld id="{444466EE-7DED-45A1-9FDC-2594FB73B862}" type="slidenum">
              <a:rPr lang="de-DE" smtClean="0">
                <a:latin typeface="Arial" panose="020B0604020202020204" pitchFamily="34" charset="0"/>
                <a:cs typeface="Arial" panose="020B0604020202020204" pitchFamily="34" charset="0"/>
              </a:rPr>
              <a:pPr/>
              <a:t>4</a:t>
            </a:fld>
            <a:endParaRPr lang="de-DE">
              <a:latin typeface="Arial" panose="020B0604020202020204" pitchFamily="34" charset="0"/>
              <a:cs typeface="Arial" panose="020B0604020202020204" pitchFamily="34" charset="0"/>
            </a:endParaRPr>
          </a:p>
        </p:txBody>
      </p:sp>
      <p:pic>
        <p:nvPicPr>
          <p:cNvPr id="45" name="Grafik 44">
            <a:extLst>
              <a:ext uri="{FF2B5EF4-FFF2-40B4-BE49-F238E27FC236}">
                <a16:creationId xmlns:a16="http://schemas.microsoft.com/office/drawing/2014/main" id="{75CB04C2-E662-BD7A-B021-087B71018F5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163" t="5314" r="11630"/>
          <a:stretch/>
        </p:blipFill>
        <p:spPr>
          <a:xfrm>
            <a:off x="3515760" y="5383748"/>
            <a:ext cx="3024000" cy="2108438"/>
          </a:xfrm>
          <a:prstGeom prst="rect">
            <a:avLst/>
          </a:prstGeom>
        </p:spPr>
      </p:pic>
      <p:pic>
        <p:nvPicPr>
          <p:cNvPr id="46" name="Grafik 4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65956" y="1681337"/>
            <a:ext cx="2068734" cy="451325"/>
          </a:xfrm>
          <a:prstGeom prst="rect">
            <a:avLst/>
          </a:prstGeom>
        </p:spPr>
      </p:pic>
      <p:pic>
        <p:nvPicPr>
          <p:cNvPr id="47" name="Grafik 4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676835" y="3642317"/>
            <a:ext cx="2116236" cy="494109"/>
          </a:xfrm>
          <a:prstGeom prst="rect">
            <a:avLst/>
          </a:prstGeom>
        </p:spPr>
      </p:pic>
      <p:sp>
        <p:nvSpPr>
          <p:cNvPr id="48" name="Textfeld 47"/>
          <p:cNvSpPr txBox="1"/>
          <p:nvPr/>
        </p:nvSpPr>
        <p:spPr>
          <a:xfrm>
            <a:off x="5668246" y="1645020"/>
            <a:ext cx="831272"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V0a2</a:t>
            </a:r>
          </a:p>
        </p:txBody>
      </p:sp>
      <p:sp>
        <p:nvSpPr>
          <p:cNvPr id="49" name="Textfeld 48"/>
          <p:cNvSpPr txBox="1"/>
          <p:nvPr/>
        </p:nvSpPr>
        <p:spPr>
          <a:xfrm>
            <a:off x="3302590" y="1591536"/>
            <a:ext cx="404552" cy="246221"/>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100</a:t>
            </a:r>
          </a:p>
        </p:txBody>
      </p:sp>
      <p:sp>
        <p:nvSpPr>
          <p:cNvPr id="51" name="Textfeld 50"/>
          <p:cNvSpPr txBox="1"/>
          <p:nvPr/>
        </p:nvSpPr>
        <p:spPr>
          <a:xfrm>
            <a:off x="3699861" y="1358051"/>
            <a:ext cx="580064" cy="307777"/>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a:t>
            </a:r>
          </a:p>
        </p:txBody>
      </p:sp>
      <p:cxnSp>
        <p:nvCxnSpPr>
          <p:cNvPr id="52" name="Gerader Verbinder 51"/>
          <p:cNvCxnSpPr/>
          <p:nvPr/>
        </p:nvCxnSpPr>
        <p:spPr>
          <a:xfrm>
            <a:off x="3712590" y="1632385"/>
            <a:ext cx="57157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extfeld 52"/>
          <p:cNvSpPr txBox="1"/>
          <p:nvPr/>
        </p:nvSpPr>
        <p:spPr>
          <a:xfrm>
            <a:off x="4369944" y="1356978"/>
            <a:ext cx="571137" cy="307777"/>
          </a:xfrm>
          <a:prstGeom prst="rect">
            <a:avLst/>
          </a:prstGeom>
          <a:noFill/>
        </p:spPr>
        <p:txBody>
          <a:bodyPr wrap="square" rtlCol="0">
            <a:spAutoFit/>
          </a:bodyPr>
          <a:lstStyle>
            <a:defPPr>
              <a:defRPr lang="en-US"/>
            </a:defPPr>
            <a:lvl1pPr algn="ctr">
              <a:defRPr sz="1000"/>
            </a:lvl1pPr>
          </a:lstStyle>
          <a:p>
            <a:r>
              <a:rPr lang="de-DE" sz="1400" b="1" dirty="0">
                <a:latin typeface="Arial" panose="020B0604020202020204" pitchFamily="34" charset="0"/>
                <a:cs typeface="Arial" panose="020B0604020202020204" pitchFamily="34" charset="0"/>
              </a:rPr>
              <a:t>+/-</a:t>
            </a:r>
          </a:p>
        </p:txBody>
      </p:sp>
      <p:cxnSp>
        <p:nvCxnSpPr>
          <p:cNvPr id="54" name="Gerader Verbinder 53"/>
          <p:cNvCxnSpPr/>
          <p:nvPr/>
        </p:nvCxnSpPr>
        <p:spPr>
          <a:xfrm>
            <a:off x="4369944" y="1632385"/>
            <a:ext cx="576000"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feld 54"/>
          <p:cNvSpPr txBox="1"/>
          <p:nvPr/>
        </p:nvSpPr>
        <p:spPr>
          <a:xfrm>
            <a:off x="5081367" y="1356978"/>
            <a:ext cx="574423" cy="307777"/>
          </a:xfrm>
          <a:prstGeom prst="rect">
            <a:avLst/>
          </a:prstGeom>
          <a:noFill/>
        </p:spPr>
        <p:txBody>
          <a:bodyPr wrap="square" rtlCol="0">
            <a:spAutoFit/>
          </a:bodyPr>
          <a:lstStyle>
            <a:defPPr>
              <a:defRPr lang="en-US"/>
            </a:defPPr>
            <a:lvl1pPr algn="ctr">
              <a:defRPr sz="1000"/>
            </a:lvl1pPr>
          </a:lstStyle>
          <a:p>
            <a:r>
              <a:rPr lang="de-DE" sz="1400" b="1" dirty="0">
                <a:latin typeface="Arial" panose="020B0604020202020204" pitchFamily="34" charset="0"/>
                <a:cs typeface="Arial" panose="020B0604020202020204" pitchFamily="34" charset="0"/>
              </a:rPr>
              <a:t>-/-</a:t>
            </a:r>
          </a:p>
        </p:txBody>
      </p:sp>
      <p:cxnSp>
        <p:nvCxnSpPr>
          <p:cNvPr id="57" name="Gerader Verbinder 56"/>
          <p:cNvCxnSpPr/>
          <p:nvPr/>
        </p:nvCxnSpPr>
        <p:spPr>
          <a:xfrm>
            <a:off x="5076504" y="1628214"/>
            <a:ext cx="576000"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feld 57"/>
          <p:cNvSpPr txBox="1"/>
          <p:nvPr/>
        </p:nvSpPr>
        <p:spPr>
          <a:xfrm>
            <a:off x="5677320" y="1893766"/>
            <a:ext cx="831272" cy="276999"/>
          </a:xfrm>
          <a:prstGeom prst="rect">
            <a:avLst/>
          </a:prstGeom>
          <a:noFill/>
        </p:spPr>
        <p:txBody>
          <a:bodyPr wrap="square" rtlCol="0">
            <a:spAutoFit/>
          </a:bodyPr>
          <a:lstStyle/>
          <a:p>
            <a:r>
              <a:rPr lang="de-DE" sz="1200" dirty="0" err="1">
                <a:latin typeface="Arial" panose="020B0604020202020204" pitchFamily="34" charset="0"/>
                <a:cs typeface="Arial" panose="020B0604020202020204" pitchFamily="34" charset="0"/>
              </a:rPr>
              <a:t>Gapdh</a:t>
            </a:r>
            <a:endParaRPr lang="de-DE" sz="1200" dirty="0">
              <a:latin typeface="Arial" panose="020B0604020202020204" pitchFamily="34" charset="0"/>
              <a:cs typeface="Arial" panose="020B0604020202020204" pitchFamily="34" charset="0"/>
            </a:endParaRPr>
          </a:p>
        </p:txBody>
      </p:sp>
      <p:cxnSp>
        <p:nvCxnSpPr>
          <p:cNvPr id="60" name="Gerader Verbinder 59"/>
          <p:cNvCxnSpPr/>
          <p:nvPr/>
        </p:nvCxnSpPr>
        <p:spPr>
          <a:xfrm>
            <a:off x="3616902" y="1701504"/>
            <a:ext cx="7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feld 60"/>
          <p:cNvSpPr txBox="1"/>
          <p:nvPr/>
        </p:nvSpPr>
        <p:spPr>
          <a:xfrm>
            <a:off x="3379776" y="1858828"/>
            <a:ext cx="404552" cy="246221"/>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37</a:t>
            </a:r>
          </a:p>
        </p:txBody>
      </p:sp>
      <p:cxnSp>
        <p:nvCxnSpPr>
          <p:cNvPr id="62" name="Gerader Verbinder 61"/>
          <p:cNvCxnSpPr/>
          <p:nvPr/>
        </p:nvCxnSpPr>
        <p:spPr>
          <a:xfrm>
            <a:off x="3616902" y="1973998"/>
            <a:ext cx="7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feld 62"/>
          <p:cNvSpPr txBox="1"/>
          <p:nvPr/>
        </p:nvSpPr>
        <p:spPr>
          <a:xfrm>
            <a:off x="3756025" y="3331258"/>
            <a:ext cx="576000" cy="307777"/>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a:t>
            </a:r>
          </a:p>
        </p:txBody>
      </p:sp>
      <p:cxnSp>
        <p:nvCxnSpPr>
          <p:cNvPr id="64" name="Gerader Verbinder 63"/>
          <p:cNvCxnSpPr/>
          <p:nvPr/>
        </p:nvCxnSpPr>
        <p:spPr>
          <a:xfrm>
            <a:off x="3756025" y="3611480"/>
            <a:ext cx="57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Gerader Verbinder 64"/>
          <p:cNvCxnSpPr/>
          <p:nvPr/>
        </p:nvCxnSpPr>
        <p:spPr>
          <a:xfrm flipV="1">
            <a:off x="4437885" y="3606866"/>
            <a:ext cx="576000"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Gerader Verbinder 65"/>
          <p:cNvCxnSpPr/>
          <p:nvPr/>
        </p:nvCxnSpPr>
        <p:spPr>
          <a:xfrm flipV="1">
            <a:off x="5142314" y="3606865"/>
            <a:ext cx="576000"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Textfeld 66"/>
          <p:cNvSpPr txBox="1"/>
          <p:nvPr/>
        </p:nvSpPr>
        <p:spPr>
          <a:xfrm>
            <a:off x="4346048" y="3331258"/>
            <a:ext cx="713558" cy="307777"/>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+/RQ</a:t>
            </a:r>
          </a:p>
        </p:txBody>
      </p:sp>
      <p:sp>
        <p:nvSpPr>
          <p:cNvPr id="68" name="Textfeld 67"/>
          <p:cNvSpPr txBox="1"/>
          <p:nvPr/>
        </p:nvSpPr>
        <p:spPr>
          <a:xfrm>
            <a:off x="4959434" y="3331258"/>
            <a:ext cx="909136" cy="307777"/>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RQ/RQ</a:t>
            </a:r>
          </a:p>
        </p:txBody>
      </p:sp>
      <p:sp>
        <p:nvSpPr>
          <p:cNvPr id="69" name="Textfeld 68"/>
          <p:cNvSpPr txBox="1"/>
          <p:nvPr/>
        </p:nvSpPr>
        <p:spPr>
          <a:xfrm>
            <a:off x="3319908" y="3570602"/>
            <a:ext cx="404552" cy="246221"/>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100</a:t>
            </a:r>
          </a:p>
        </p:txBody>
      </p:sp>
      <p:cxnSp>
        <p:nvCxnSpPr>
          <p:cNvPr id="70" name="Gerader Verbinder 69"/>
          <p:cNvCxnSpPr/>
          <p:nvPr/>
        </p:nvCxnSpPr>
        <p:spPr>
          <a:xfrm>
            <a:off x="3643745" y="3680570"/>
            <a:ext cx="7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feld 70"/>
          <p:cNvSpPr txBox="1"/>
          <p:nvPr/>
        </p:nvSpPr>
        <p:spPr>
          <a:xfrm>
            <a:off x="3392330" y="3852183"/>
            <a:ext cx="404552" cy="246221"/>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37</a:t>
            </a:r>
          </a:p>
        </p:txBody>
      </p:sp>
      <p:cxnSp>
        <p:nvCxnSpPr>
          <p:cNvPr id="72" name="Gerader Verbinder 71"/>
          <p:cNvCxnSpPr/>
          <p:nvPr/>
        </p:nvCxnSpPr>
        <p:spPr>
          <a:xfrm>
            <a:off x="3643745" y="3967353"/>
            <a:ext cx="7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feld 72"/>
          <p:cNvSpPr txBox="1"/>
          <p:nvPr/>
        </p:nvSpPr>
        <p:spPr>
          <a:xfrm>
            <a:off x="5704142" y="3628216"/>
            <a:ext cx="831272"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V0a2</a:t>
            </a:r>
          </a:p>
        </p:txBody>
      </p:sp>
      <p:sp>
        <p:nvSpPr>
          <p:cNvPr id="74" name="Textfeld 73"/>
          <p:cNvSpPr txBox="1"/>
          <p:nvPr/>
        </p:nvSpPr>
        <p:spPr>
          <a:xfrm>
            <a:off x="5713216" y="3886488"/>
            <a:ext cx="831272" cy="276999"/>
          </a:xfrm>
          <a:prstGeom prst="rect">
            <a:avLst/>
          </a:prstGeom>
          <a:noFill/>
        </p:spPr>
        <p:txBody>
          <a:bodyPr wrap="square" rtlCol="0">
            <a:spAutoFit/>
          </a:bodyPr>
          <a:lstStyle/>
          <a:p>
            <a:r>
              <a:rPr lang="de-DE" sz="1200" dirty="0" err="1">
                <a:latin typeface="Arial" panose="020B0604020202020204" pitchFamily="34" charset="0"/>
                <a:cs typeface="Arial" panose="020B0604020202020204" pitchFamily="34" charset="0"/>
              </a:rPr>
              <a:t>Gapdh</a:t>
            </a:r>
            <a:endParaRPr lang="de-DE" sz="1200" dirty="0">
              <a:latin typeface="Arial" panose="020B0604020202020204" pitchFamily="34" charset="0"/>
              <a:cs typeface="Arial" panose="020B0604020202020204" pitchFamily="34" charset="0"/>
            </a:endParaRPr>
          </a:p>
        </p:txBody>
      </p:sp>
      <p:pic>
        <p:nvPicPr>
          <p:cNvPr id="75" name="Grafik 7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5435" y="2960628"/>
            <a:ext cx="2293182" cy="2088000"/>
          </a:xfrm>
          <a:prstGeom prst="rect">
            <a:avLst/>
          </a:prstGeom>
        </p:spPr>
      </p:pic>
      <p:pic>
        <p:nvPicPr>
          <p:cNvPr id="76" name="Grafik 7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9852" y="881282"/>
            <a:ext cx="2349000" cy="2088000"/>
          </a:xfrm>
          <a:prstGeom prst="rect">
            <a:avLst/>
          </a:prstGeom>
        </p:spPr>
      </p:pic>
      <p:sp>
        <p:nvSpPr>
          <p:cNvPr id="77" name="Textfeld 76"/>
          <p:cNvSpPr txBox="1"/>
          <p:nvPr/>
        </p:nvSpPr>
        <p:spPr>
          <a:xfrm>
            <a:off x="416274" y="883902"/>
            <a:ext cx="38209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A</a:t>
            </a:r>
          </a:p>
        </p:txBody>
      </p:sp>
      <p:sp>
        <p:nvSpPr>
          <p:cNvPr id="78" name="Textfeld 77"/>
          <p:cNvSpPr txBox="1"/>
          <p:nvPr/>
        </p:nvSpPr>
        <p:spPr>
          <a:xfrm>
            <a:off x="416274" y="2938405"/>
            <a:ext cx="38209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B</a:t>
            </a:r>
          </a:p>
        </p:txBody>
      </p:sp>
      <p:sp>
        <p:nvSpPr>
          <p:cNvPr id="79" name="Textfeld 78"/>
          <p:cNvSpPr txBox="1"/>
          <p:nvPr/>
        </p:nvSpPr>
        <p:spPr>
          <a:xfrm>
            <a:off x="3332277" y="3386078"/>
            <a:ext cx="524453" cy="261610"/>
          </a:xfrm>
          <a:prstGeom prst="rect">
            <a:avLst/>
          </a:prstGeom>
          <a:noFill/>
        </p:spPr>
        <p:txBody>
          <a:bodyPr wrap="square" rtlCol="0">
            <a:spAutoFit/>
          </a:bodyPr>
          <a:lstStyle/>
          <a:p>
            <a:r>
              <a:rPr lang="de-DE" sz="1100" dirty="0">
                <a:latin typeface="Arial" panose="020B0604020202020204" pitchFamily="34" charset="0"/>
                <a:cs typeface="Arial" panose="020B0604020202020204" pitchFamily="34" charset="0"/>
              </a:rPr>
              <a:t>[</a:t>
            </a:r>
            <a:r>
              <a:rPr lang="de-DE" sz="1100" dirty="0" err="1">
                <a:latin typeface="Arial" panose="020B0604020202020204" pitchFamily="34" charset="0"/>
                <a:cs typeface="Arial" panose="020B0604020202020204" pitchFamily="34" charset="0"/>
              </a:rPr>
              <a:t>kDa</a:t>
            </a:r>
            <a:r>
              <a:rPr lang="de-DE" sz="1100" dirty="0">
                <a:latin typeface="Arial" panose="020B0604020202020204" pitchFamily="34" charset="0"/>
                <a:cs typeface="Arial" panose="020B0604020202020204" pitchFamily="34" charset="0"/>
              </a:rPr>
              <a:t>]</a:t>
            </a:r>
          </a:p>
        </p:txBody>
      </p:sp>
      <p:sp>
        <p:nvSpPr>
          <p:cNvPr id="80" name="Textfeld 79">
            <a:extLst>
              <a:ext uri="{FF2B5EF4-FFF2-40B4-BE49-F238E27FC236}">
                <a16:creationId xmlns:a16="http://schemas.microsoft.com/office/drawing/2014/main" id="{6CDCC875-C7C0-164E-8D20-F94EE6006978}"/>
              </a:ext>
            </a:extLst>
          </p:cNvPr>
          <p:cNvSpPr txBox="1"/>
          <p:nvPr/>
        </p:nvSpPr>
        <p:spPr>
          <a:xfrm>
            <a:off x="195169" y="7811306"/>
            <a:ext cx="6480000" cy="1384995"/>
          </a:xfrm>
          <a:prstGeom prst="rect">
            <a:avLst/>
          </a:prstGeom>
          <a:noFill/>
        </p:spPr>
        <p:txBody>
          <a:bodyPr wrap="square" lIns="91440" tIns="45720" rIns="91440" bIns="45720" rtlCol="0" anchor="t">
            <a:spAutoFit/>
          </a:bodyPr>
          <a:lstStyle/>
          <a:p>
            <a:pPr algn="just"/>
            <a:r>
              <a:rPr lang="de-DE" sz="1200" dirty="0" err="1">
                <a:latin typeface="Arial"/>
                <a:cs typeface="Arial"/>
              </a:rPr>
              <a:t>Figure</a:t>
            </a:r>
            <a:r>
              <a:rPr lang="de-DE" sz="1200" dirty="0">
                <a:latin typeface="Arial"/>
                <a:cs typeface="Arial"/>
              </a:rPr>
              <a:t> S3: </a:t>
            </a:r>
            <a:r>
              <a:rPr lang="de-DE" sz="1200" dirty="0" err="1">
                <a:latin typeface="Arial"/>
                <a:cs typeface="Arial"/>
              </a:rPr>
              <a:t>Effects</a:t>
            </a:r>
            <a:r>
              <a:rPr lang="de-DE" sz="1200" dirty="0">
                <a:latin typeface="Arial"/>
                <a:cs typeface="Arial"/>
              </a:rPr>
              <a:t> of </a:t>
            </a:r>
            <a:r>
              <a:rPr lang="de-DE" sz="1200" i="1" dirty="0">
                <a:latin typeface="Arial"/>
                <a:cs typeface="Arial"/>
              </a:rPr>
              <a:t>Atp6v0a2</a:t>
            </a:r>
            <a:r>
              <a:rPr lang="de-DE" sz="1200" dirty="0">
                <a:latin typeface="Arial"/>
                <a:cs typeface="Arial"/>
              </a:rPr>
              <a:t> knock-out and knock-in on </a:t>
            </a:r>
            <a:r>
              <a:rPr lang="de-DE" sz="1200" dirty="0" err="1">
                <a:latin typeface="Arial"/>
                <a:cs typeface="Arial"/>
              </a:rPr>
              <a:t>mRNA</a:t>
            </a:r>
            <a:r>
              <a:rPr lang="de-DE" sz="1200" dirty="0">
                <a:latin typeface="Arial"/>
                <a:cs typeface="Arial"/>
              </a:rPr>
              <a:t> and </a:t>
            </a:r>
            <a:r>
              <a:rPr lang="de-DE" sz="1200" dirty="0" err="1">
                <a:latin typeface="Arial"/>
                <a:cs typeface="Arial"/>
              </a:rPr>
              <a:t>protein</a:t>
            </a:r>
            <a:r>
              <a:rPr lang="de-DE" sz="1200" dirty="0">
                <a:latin typeface="Arial"/>
                <a:cs typeface="Arial"/>
              </a:rPr>
              <a:t> </a:t>
            </a:r>
            <a:r>
              <a:rPr lang="de-DE" sz="1200" dirty="0" err="1">
                <a:latin typeface="Arial"/>
                <a:cs typeface="Arial"/>
              </a:rPr>
              <a:t>levels</a:t>
            </a:r>
            <a:r>
              <a:rPr lang="de-DE" sz="1200" dirty="0">
                <a:latin typeface="Arial"/>
                <a:cs typeface="Arial"/>
              </a:rPr>
              <a:t>. (A,B) Quantitative RT-PCR </a:t>
            </a:r>
            <a:r>
              <a:rPr lang="de-DE" sz="1200" dirty="0" err="1">
                <a:latin typeface="Arial"/>
                <a:cs typeface="Arial"/>
              </a:rPr>
              <a:t>for</a:t>
            </a:r>
            <a:r>
              <a:rPr lang="de-DE" sz="1200" dirty="0">
                <a:latin typeface="Arial"/>
                <a:cs typeface="Arial"/>
              </a:rPr>
              <a:t> </a:t>
            </a:r>
            <a:r>
              <a:rPr lang="de-DE" sz="1200" dirty="0" err="1">
                <a:latin typeface="Arial"/>
                <a:cs typeface="Arial"/>
              </a:rPr>
              <a:t>expression</a:t>
            </a:r>
            <a:r>
              <a:rPr lang="de-DE" sz="1200" dirty="0">
                <a:latin typeface="Arial"/>
                <a:cs typeface="Arial"/>
              </a:rPr>
              <a:t> of </a:t>
            </a:r>
            <a:r>
              <a:rPr lang="de-DE" sz="1200" i="1" dirty="0">
                <a:latin typeface="Arial"/>
                <a:cs typeface="Arial"/>
              </a:rPr>
              <a:t>Atp6v0a2</a:t>
            </a:r>
            <a:r>
              <a:rPr lang="de-DE" sz="1200" dirty="0">
                <a:latin typeface="Arial"/>
                <a:cs typeface="Arial"/>
              </a:rPr>
              <a:t> mRNA </a:t>
            </a:r>
            <a:r>
              <a:rPr lang="en-US" sz="1200" dirty="0">
                <a:latin typeface="Arial"/>
                <a:ea typeface="Calibri" panose="020F0502020204030204" pitchFamily="34" charset="0"/>
                <a:cs typeface="Arial"/>
              </a:rPr>
              <a:t>(n=3 animals per genotype)</a:t>
            </a:r>
            <a:r>
              <a:rPr lang="de-DE" sz="1200" dirty="0">
                <a:latin typeface="Arial"/>
                <a:cs typeface="Arial"/>
              </a:rPr>
              <a:t>. (C,D)</a:t>
            </a:r>
            <a:r>
              <a:rPr lang="en-US" sz="1200" dirty="0">
                <a:latin typeface="Times New Roman"/>
                <a:ea typeface="Calibri" panose="020F0502020204030204" pitchFamily="34" charset="0"/>
                <a:cs typeface="Arial"/>
              </a:rPr>
              <a:t> </a:t>
            </a:r>
            <a:r>
              <a:rPr lang="de-DE" sz="1200" dirty="0" err="1">
                <a:latin typeface="Arial"/>
                <a:cs typeface="Arial"/>
              </a:rPr>
              <a:t>Immunoblotting</a:t>
            </a:r>
            <a:r>
              <a:rPr lang="de-DE" sz="1200" dirty="0">
                <a:latin typeface="Arial"/>
                <a:cs typeface="Arial"/>
              </a:rPr>
              <a:t> </a:t>
            </a:r>
            <a:r>
              <a:rPr lang="de-DE" sz="1200" dirty="0" err="1">
                <a:latin typeface="Arial"/>
                <a:cs typeface="Arial"/>
              </a:rPr>
              <a:t>for</a:t>
            </a:r>
            <a:r>
              <a:rPr lang="de-DE" sz="1200" dirty="0">
                <a:latin typeface="Arial"/>
                <a:cs typeface="Arial"/>
              </a:rPr>
              <a:t> V0a2 </a:t>
            </a:r>
            <a:r>
              <a:rPr lang="de-DE" sz="1200" dirty="0" err="1">
                <a:latin typeface="Arial"/>
                <a:cs typeface="Arial"/>
              </a:rPr>
              <a:t>protein</a:t>
            </a:r>
            <a:r>
              <a:rPr lang="de-DE" sz="1200" dirty="0">
                <a:latin typeface="Arial"/>
                <a:cs typeface="Arial"/>
              </a:rPr>
              <a:t> </a:t>
            </a:r>
            <a:r>
              <a:rPr lang="de-DE" sz="1200" dirty="0" err="1">
                <a:latin typeface="Arial"/>
                <a:cs typeface="Arial"/>
              </a:rPr>
              <a:t>levels</a:t>
            </a:r>
            <a:r>
              <a:rPr lang="de-DE" sz="1200" dirty="0">
                <a:latin typeface="Arial"/>
                <a:cs typeface="Arial"/>
              </a:rPr>
              <a:t> in </a:t>
            </a:r>
            <a:r>
              <a:rPr lang="de-DE" sz="1200" dirty="0" err="1">
                <a:latin typeface="Arial"/>
                <a:cs typeface="Arial"/>
              </a:rPr>
              <a:t>brain</a:t>
            </a:r>
            <a:r>
              <a:rPr lang="de-DE" sz="1200" dirty="0">
                <a:latin typeface="Arial"/>
                <a:cs typeface="Arial"/>
              </a:rPr>
              <a:t> </a:t>
            </a:r>
            <a:r>
              <a:rPr lang="de-DE" sz="1200" dirty="0" err="1">
                <a:latin typeface="Arial"/>
                <a:cs typeface="Arial"/>
              </a:rPr>
              <a:t>lysates</a:t>
            </a:r>
            <a:r>
              <a:rPr lang="de-DE" sz="1200" dirty="0">
                <a:latin typeface="Arial"/>
                <a:cs typeface="Arial"/>
              </a:rPr>
              <a:t> </a:t>
            </a:r>
            <a:r>
              <a:rPr lang="de-DE" sz="1200" dirty="0" err="1">
                <a:latin typeface="Arial"/>
                <a:cs typeface="Arial"/>
              </a:rPr>
              <a:t>from</a:t>
            </a:r>
            <a:r>
              <a:rPr lang="de-DE" sz="1200" dirty="0">
                <a:latin typeface="Arial"/>
                <a:cs typeface="Arial"/>
              </a:rPr>
              <a:t> </a:t>
            </a:r>
            <a:r>
              <a:rPr lang="de-DE" sz="1200" dirty="0" err="1">
                <a:latin typeface="Arial"/>
                <a:cs typeface="Arial"/>
              </a:rPr>
              <a:t>wildtype</a:t>
            </a:r>
            <a:r>
              <a:rPr lang="de-DE" sz="1200" dirty="0">
                <a:latin typeface="Arial"/>
                <a:cs typeface="Arial"/>
              </a:rPr>
              <a:t> (+/+), </a:t>
            </a:r>
            <a:r>
              <a:rPr lang="de-DE" sz="1200" dirty="0" err="1">
                <a:latin typeface="Arial"/>
                <a:cs typeface="Arial"/>
              </a:rPr>
              <a:t>heterozygous</a:t>
            </a:r>
            <a:r>
              <a:rPr lang="de-DE" sz="1200" dirty="0">
                <a:latin typeface="Arial"/>
                <a:cs typeface="Arial"/>
              </a:rPr>
              <a:t> </a:t>
            </a:r>
            <a:r>
              <a:rPr lang="de-DE" sz="1200" dirty="0" err="1">
                <a:latin typeface="Arial"/>
                <a:cs typeface="Arial"/>
              </a:rPr>
              <a:t>mice</a:t>
            </a:r>
            <a:r>
              <a:rPr lang="de-DE" sz="1200" dirty="0">
                <a:latin typeface="Arial"/>
                <a:cs typeface="Arial"/>
              </a:rPr>
              <a:t> (+/- and +/RQ), and </a:t>
            </a:r>
            <a:r>
              <a:rPr lang="de-DE" sz="1200" dirty="0" err="1">
                <a:latin typeface="Arial"/>
                <a:cs typeface="Arial"/>
              </a:rPr>
              <a:t>homozygous</a:t>
            </a:r>
            <a:r>
              <a:rPr lang="de-DE" sz="1200" dirty="0">
                <a:latin typeface="Arial"/>
                <a:cs typeface="Arial"/>
              </a:rPr>
              <a:t> </a:t>
            </a:r>
            <a:r>
              <a:rPr lang="de-DE" sz="1200" dirty="0" err="1">
                <a:latin typeface="Arial"/>
                <a:cs typeface="Arial"/>
              </a:rPr>
              <a:t>mice</a:t>
            </a:r>
            <a:r>
              <a:rPr lang="de-DE" sz="1200" dirty="0">
                <a:latin typeface="Arial"/>
                <a:cs typeface="Arial"/>
              </a:rPr>
              <a:t> (-/- and RQ/RQ) </a:t>
            </a:r>
            <a:r>
              <a:rPr lang="en-US" sz="1200" dirty="0">
                <a:latin typeface="Arial"/>
                <a:ea typeface="Calibri" panose="020F0502020204030204" pitchFamily="34" charset="0"/>
                <a:cs typeface="Arial"/>
              </a:rPr>
              <a:t>(n=3 animals per genotype)</a:t>
            </a:r>
            <a:r>
              <a:rPr lang="de-DE" sz="1200" dirty="0">
                <a:latin typeface="Arial"/>
                <a:cs typeface="Arial"/>
              </a:rPr>
              <a:t>. (E) </a:t>
            </a:r>
            <a:r>
              <a:rPr lang="de-DE" sz="1200" dirty="0" err="1">
                <a:latin typeface="Arial"/>
                <a:cs typeface="Arial"/>
              </a:rPr>
              <a:t>Immunoblotting</a:t>
            </a:r>
            <a:r>
              <a:rPr lang="de-DE" sz="1200" dirty="0">
                <a:latin typeface="Arial"/>
                <a:cs typeface="Arial"/>
              </a:rPr>
              <a:t> of </a:t>
            </a:r>
            <a:r>
              <a:rPr lang="de-DE" sz="1200" dirty="0" err="1">
                <a:latin typeface="Arial"/>
                <a:cs typeface="Arial"/>
              </a:rPr>
              <a:t>mouse</a:t>
            </a:r>
            <a:r>
              <a:rPr lang="de-DE" sz="1200" dirty="0">
                <a:latin typeface="Arial"/>
                <a:cs typeface="Arial"/>
              </a:rPr>
              <a:t> </a:t>
            </a:r>
            <a:r>
              <a:rPr lang="de-DE" sz="1200" dirty="0" err="1">
                <a:latin typeface="Arial"/>
                <a:cs typeface="Arial"/>
              </a:rPr>
              <a:t>embryonic</a:t>
            </a:r>
            <a:r>
              <a:rPr lang="de-DE" sz="1200" dirty="0">
                <a:latin typeface="Arial"/>
                <a:cs typeface="Arial"/>
              </a:rPr>
              <a:t> </a:t>
            </a:r>
            <a:r>
              <a:rPr lang="de-DE" sz="1200" dirty="0" err="1">
                <a:latin typeface="Arial"/>
                <a:cs typeface="Arial"/>
              </a:rPr>
              <a:t>fibroblast</a:t>
            </a:r>
            <a:r>
              <a:rPr lang="de-DE" sz="1200" dirty="0">
                <a:latin typeface="Arial"/>
                <a:cs typeface="Arial"/>
              </a:rPr>
              <a:t> (MEF) </a:t>
            </a:r>
            <a:r>
              <a:rPr lang="de-DE" sz="1200" dirty="0" err="1">
                <a:latin typeface="Arial"/>
                <a:cs typeface="Arial"/>
              </a:rPr>
              <a:t>membrane</a:t>
            </a:r>
            <a:r>
              <a:rPr lang="de-DE" sz="1200" dirty="0">
                <a:latin typeface="Arial"/>
                <a:cs typeface="Arial"/>
              </a:rPr>
              <a:t> </a:t>
            </a:r>
            <a:r>
              <a:rPr lang="de-DE" sz="1200" dirty="0" err="1">
                <a:latin typeface="Arial"/>
                <a:cs typeface="Arial"/>
              </a:rPr>
              <a:t>preparations</a:t>
            </a:r>
            <a:r>
              <a:rPr lang="de-DE" sz="1200" dirty="0">
                <a:latin typeface="Arial"/>
                <a:cs typeface="Arial"/>
              </a:rPr>
              <a:t> </a:t>
            </a:r>
            <a:r>
              <a:rPr lang="de-DE" sz="1200" dirty="0" err="1">
                <a:latin typeface="Arial"/>
                <a:cs typeface="Arial"/>
              </a:rPr>
              <a:t>from</a:t>
            </a:r>
            <a:r>
              <a:rPr lang="de-DE" sz="1200" dirty="0">
                <a:latin typeface="Arial"/>
                <a:cs typeface="Arial"/>
              </a:rPr>
              <a:t> all </a:t>
            </a:r>
            <a:r>
              <a:rPr lang="de-DE" sz="1200" dirty="0" err="1">
                <a:latin typeface="Arial"/>
                <a:cs typeface="Arial"/>
              </a:rPr>
              <a:t>three</a:t>
            </a:r>
            <a:r>
              <a:rPr lang="de-DE" sz="1200" dirty="0">
                <a:latin typeface="Arial"/>
                <a:cs typeface="Arial"/>
              </a:rPr>
              <a:t> </a:t>
            </a:r>
            <a:r>
              <a:rPr lang="de-DE" sz="1200" dirty="0" err="1">
                <a:latin typeface="Arial"/>
                <a:cs typeface="Arial"/>
              </a:rPr>
              <a:t>mouse</a:t>
            </a:r>
            <a:r>
              <a:rPr lang="de-DE" sz="1200" dirty="0">
                <a:latin typeface="Arial"/>
                <a:cs typeface="Arial"/>
              </a:rPr>
              <a:t> </a:t>
            </a:r>
            <a:r>
              <a:rPr lang="de-DE" sz="1200" dirty="0" err="1">
                <a:latin typeface="Arial"/>
                <a:cs typeface="Arial"/>
              </a:rPr>
              <a:t>genotypes</a:t>
            </a:r>
            <a:r>
              <a:rPr lang="de-DE" sz="1200" dirty="0">
                <a:latin typeface="Arial"/>
                <a:cs typeface="Arial"/>
              </a:rPr>
              <a:t>. </a:t>
            </a:r>
            <a:r>
              <a:rPr lang="de-DE" sz="1200" dirty="0" err="1">
                <a:latin typeface="Arial"/>
                <a:cs typeface="Arial"/>
              </a:rPr>
              <a:t>Antibodies</a:t>
            </a:r>
            <a:r>
              <a:rPr lang="de-DE" sz="1200" dirty="0">
                <a:latin typeface="Arial"/>
                <a:cs typeface="Arial"/>
              </a:rPr>
              <a:t> </a:t>
            </a:r>
            <a:r>
              <a:rPr lang="de-DE" sz="1200" dirty="0" err="1">
                <a:latin typeface="Arial"/>
                <a:cs typeface="Arial"/>
              </a:rPr>
              <a:t>against</a:t>
            </a:r>
            <a:r>
              <a:rPr lang="de-DE" sz="1200" dirty="0">
                <a:latin typeface="Arial"/>
                <a:cs typeface="Arial"/>
              </a:rPr>
              <a:t> V0 and V1 V-ATPase </a:t>
            </a:r>
            <a:r>
              <a:rPr lang="de-DE" sz="1200" dirty="0" err="1">
                <a:latin typeface="Arial"/>
                <a:cs typeface="Arial"/>
              </a:rPr>
              <a:t>subunits</a:t>
            </a:r>
            <a:r>
              <a:rPr lang="de-DE" sz="1200" dirty="0">
                <a:latin typeface="Arial"/>
                <a:cs typeface="Arial"/>
              </a:rPr>
              <a:t> </a:t>
            </a:r>
            <a:r>
              <a:rPr lang="de-DE" sz="1200" dirty="0" err="1">
                <a:latin typeface="Arial"/>
                <a:cs typeface="Arial"/>
              </a:rPr>
              <a:t>were</a:t>
            </a:r>
            <a:r>
              <a:rPr lang="de-DE" sz="1200" dirty="0">
                <a:latin typeface="Arial"/>
                <a:cs typeface="Arial"/>
              </a:rPr>
              <a:t> </a:t>
            </a:r>
            <a:r>
              <a:rPr lang="de-DE" sz="1200" dirty="0" err="1">
                <a:latin typeface="Arial"/>
                <a:cs typeface="Arial"/>
              </a:rPr>
              <a:t>used</a:t>
            </a:r>
            <a:r>
              <a:rPr lang="de-DE" sz="1200" dirty="0">
                <a:latin typeface="Arial"/>
                <a:cs typeface="Arial"/>
              </a:rPr>
              <a:t> and </a:t>
            </a:r>
            <a:r>
              <a:rPr lang="de-DE" sz="1200" dirty="0" err="1">
                <a:latin typeface="Arial"/>
                <a:cs typeface="Arial"/>
              </a:rPr>
              <a:t>normalized</a:t>
            </a:r>
            <a:r>
              <a:rPr lang="de-DE" sz="1200" dirty="0">
                <a:latin typeface="Arial"/>
                <a:cs typeface="Arial"/>
              </a:rPr>
              <a:t> </a:t>
            </a:r>
            <a:r>
              <a:rPr lang="de-DE" sz="1200" dirty="0" err="1">
                <a:latin typeface="Arial"/>
                <a:cs typeface="Arial"/>
              </a:rPr>
              <a:t>to</a:t>
            </a:r>
            <a:r>
              <a:rPr lang="de-DE" sz="1200" dirty="0">
                <a:latin typeface="Arial"/>
                <a:cs typeface="Arial"/>
              </a:rPr>
              <a:t> total </a:t>
            </a:r>
            <a:r>
              <a:rPr lang="de-DE" sz="1200" dirty="0" err="1">
                <a:latin typeface="Arial"/>
                <a:cs typeface="Arial"/>
              </a:rPr>
              <a:t>protein</a:t>
            </a:r>
            <a:r>
              <a:rPr lang="de-DE" sz="1200" dirty="0">
                <a:latin typeface="Arial"/>
                <a:cs typeface="Arial"/>
              </a:rPr>
              <a:t> </a:t>
            </a:r>
            <a:r>
              <a:rPr lang="de-DE" sz="1200" dirty="0" err="1">
                <a:latin typeface="Arial"/>
                <a:cs typeface="Arial"/>
              </a:rPr>
              <a:t>content</a:t>
            </a:r>
            <a:r>
              <a:rPr lang="de-DE" sz="1200" dirty="0">
                <a:latin typeface="Arial"/>
                <a:cs typeface="Arial"/>
              </a:rPr>
              <a:t>.</a:t>
            </a:r>
            <a:r>
              <a:rPr lang="en-US" sz="1200" dirty="0">
                <a:latin typeface="Arial"/>
                <a:cs typeface="Arial"/>
              </a:rPr>
              <a:t> P *&lt; 0,05; P **&lt; 0,01; P ****&lt; 0,0001; ns: not significant.</a:t>
            </a:r>
            <a:endParaRPr lang="de-DE" sz="1200" dirty="0">
              <a:solidFill>
                <a:srgbClr val="FF0000"/>
              </a:solidFill>
              <a:latin typeface="Arial"/>
              <a:cs typeface="Arial"/>
            </a:endParaRPr>
          </a:p>
        </p:txBody>
      </p:sp>
      <p:sp>
        <p:nvSpPr>
          <p:cNvPr id="81" name="Rechteck 80">
            <a:extLst>
              <a:ext uri="{FF2B5EF4-FFF2-40B4-BE49-F238E27FC236}">
                <a16:creationId xmlns:a16="http://schemas.microsoft.com/office/drawing/2014/main" id="{7A467506-704C-9C11-194D-384BA0BA2779}"/>
              </a:ext>
            </a:extLst>
          </p:cNvPr>
          <p:cNvSpPr/>
          <p:nvPr/>
        </p:nvSpPr>
        <p:spPr>
          <a:xfrm>
            <a:off x="709952" y="1323201"/>
            <a:ext cx="131434" cy="7351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2" name="Rechteck 81">
            <a:extLst>
              <a:ext uri="{FF2B5EF4-FFF2-40B4-BE49-F238E27FC236}">
                <a16:creationId xmlns:a16="http://schemas.microsoft.com/office/drawing/2014/main" id="{C558A210-84AB-608E-2F73-CCC6AD2E2BC1}"/>
              </a:ext>
            </a:extLst>
          </p:cNvPr>
          <p:cNvSpPr/>
          <p:nvPr/>
        </p:nvSpPr>
        <p:spPr>
          <a:xfrm>
            <a:off x="742114" y="3411153"/>
            <a:ext cx="131434" cy="7351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3" name="Textfeld 82">
            <a:extLst>
              <a:ext uri="{FF2B5EF4-FFF2-40B4-BE49-F238E27FC236}">
                <a16:creationId xmlns:a16="http://schemas.microsoft.com/office/drawing/2014/main" id="{15A4319C-B3E3-910B-69FF-8389A47A408E}"/>
              </a:ext>
            </a:extLst>
          </p:cNvPr>
          <p:cNvSpPr txBox="1"/>
          <p:nvPr/>
        </p:nvSpPr>
        <p:spPr>
          <a:xfrm rot="16200000">
            <a:off x="91827" y="1590843"/>
            <a:ext cx="1516762" cy="215444"/>
          </a:xfrm>
          <a:prstGeom prst="rect">
            <a:avLst/>
          </a:prstGeom>
          <a:noFill/>
        </p:spPr>
        <p:txBody>
          <a:bodyPr wrap="none" rtlCol="0">
            <a:spAutoFit/>
          </a:bodyPr>
          <a:lstStyle/>
          <a:p>
            <a:r>
              <a:rPr lang="de-DE" sz="800" i="1">
                <a:latin typeface="Arial" panose="020B0604020202020204" pitchFamily="34" charset="0"/>
                <a:cs typeface="Arial" panose="020B0604020202020204" pitchFamily="34" charset="0"/>
              </a:rPr>
              <a:t>Atp6v0a2</a:t>
            </a:r>
            <a:r>
              <a:rPr lang="de-DE" sz="800">
                <a:latin typeface="Arial" panose="020B0604020202020204" pitchFamily="34" charset="0"/>
                <a:cs typeface="Arial" panose="020B0604020202020204" pitchFamily="34" charset="0"/>
              </a:rPr>
              <a:t> mRNA fold change</a:t>
            </a:r>
          </a:p>
        </p:txBody>
      </p:sp>
      <p:sp>
        <p:nvSpPr>
          <p:cNvPr id="84" name="Textfeld 83">
            <a:extLst>
              <a:ext uri="{FF2B5EF4-FFF2-40B4-BE49-F238E27FC236}">
                <a16:creationId xmlns:a16="http://schemas.microsoft.com/office/drawing/2014/main" id="{68DA9EA3-7AB3-7387-79ED-44AC16A2C06D}"/>
              </a:ext>
            </a:extLst>
          </p:cNvPr>
          <p:cNvSpPr txBox="1"/>
          <p:nvPr/>
        </p:nvSpPr>
        <p:spPr>
          <a:xfrm rot="16200000">
            <a:off x="71207" y="3667745"/>
            <a:ext cx="1516762" cy="215444"/>
          </a:xfrm>
          <a:prstGeom prst="rect">
            <a:avLst/>
          </a:prstGeom>
          <a:noFill/>
        </p:spPr>
        <p:txBody>
          <a:bodyPr wrap="none" rtlCol="0">
            <a:spAutoFit/>
          </a:bodyPr>
          <a:lstStyle/>
          <a:p>
            <a:r>
              <a:rPr lang="de-DE" sz="800" i="1">
                <a:latin typeface="Arial" panose="020B0604020202020204" pitchFamily="34" charset="0"/>
                <a:cs typeface="Arial" panose="020B0604020202020204" pitchFamily="34" charset="0"/>
              </a:rPr>
              <a:t>Atp6v0a2</a:t>
            </a:r>
            <a:r>
              <a:rPr lang="de-DE" sz="800">
                <a:latin typeface="Arial" panose="020B0604020202020204" pitchFamily="34" charset="0"/>
                <a:cs typeface="Arial" panose="020B0604020202020204" pitchFamily="34" charset="0"/>
              </a:rPr>
              <a:t> mRNA fold change</a:t>
            </a:r>
          </a:p>
        </p:txBody>
      </p:sp>
      <p:sp>
        <p:nvSpPr>
          <p:cNvPr id="85" name="TextBox 10"/>
          <p:cNvSpPr txBox="1"/>
          <p:nvPr/>
        </p:nvSpPr>
        <p:spPr>
          <a:xfrm>
            <a:off x="3015759" y="5503596"/>
            <a:ext cx="675221" cy="261610"/>
          </a:xfrm>
          <a:prstGeom prst="rect">
            <a:avLst/>
          </a:prstGeom>
          <a:noFill/>
        </p:spPr>
        <p:txBody>
          <a:bodyPr wrap="square" rtlCol="0">
            <a:spAutoFit/>
          </a:bodyPr>
          <a:lstStyle/>
          <a:p>
            <a:r>
              <a:rPr lang="de-DE" sz="1100" dirty="0">
                <a:latin typeface="Arial" panose="020B0604020202020204" pitchFamily="34" charset="0"/>
                <a:cs typeface="Arial" panose="020B0604020202020204" pitchFamily="34" charset="0"/>
              </a:rPr>
              <a:t>V0a1</a:t>
            </a:r>
            <a:endParaRPr lang="en-US" sz="1100" dirty="0">
              <a:latin typeface="Arial" panose="020B0604020202020204" pitchFamily="34" charset="0"/>
              <a:cs typeface="Arial" panose="020B0604020202020204" pitchFamily="34" charset="0"/>
            </a:endParaRPr>
          </a:p>
        </p:txBody>
      </p:sp>
      <p:sp>
        <p:nvSpPr>
          <p:cNvPr id="86" name="TextBox 10"/>
          <p:cNvSpPr txBox="1"/>
          <p:nvPr/>
        </p:nvSpPr>
        <p:spPr>
          <a:xfrm>
            <a:off x="3015759" y="6885916"/>
            <a:ext cx="868335" cy="430887"/>
          </a:xfrm>
          <a:prstGeom prst="rect">
            <a:avLst/>
          </a:prstGeom>
          <a:noFill/>
        </p:spPr>
        <p:txBody>
          <a:bodyPr wrap="square" rtlCol="0">
            <a:spAutoFit/>
          </a:bodyPr>
          <a:lstStyle/>
          <a:p>
            <a:r>
              <a:rPr lang="de-DE" sz="1100" dirty="0">
                <a:latin typeface="Arial" panose="020B0604020202020204" pitchFamily="34" charset="0"/>
                <a:cs typeface="Arial" panose="020B0604020202020204" pitchFamily="34" charset="0"/>
              </a:rPr>
              <a:t>total </a:t>
            </a:r>
            <a:r>
              <a:rPr lang="de-DE" sz="1100" dirty="0" err="1">
                <a:latin typeface="Arial" panose="020B0604020202020204" pitchFamily="34" charset="0"/>
                <a:cs typeface="Arial" panose="020B0604020202020204" pitchFamily="34" charset="0"/>
              </a:rPr>
              <a:t>protein</a:t>
            </a:r>
            <a:endParaRPr lang="en-US" sz="1100" dirty="0">
              <a:latin typeface="Arial" panose="020B0604020202020204" pitchFamily="34" charset="0"/>
              <a:cs typeface="Arial" panose="020B0604020202020204" pitchFamily="34" charset="0"/>
            </a:endParaRPr>
          </a:p>
        </p:txBody>
      </p:sp>
      <p:sp>
        <p:nvSpPr>
          <p:cNvPr id="87" name="TextBox 10"/>
          <p:cNvSpPr txBox="1"/>
          <p:nvPr/>
        </p:nvSpPr>
        <p:spPr>
          <a:xfrm>
            <a:off x="3015759" y="6025630"/>
            <a:ext cx="660966" cy="261610"/>
          </a:xfrm>
          <a:prstGeom prst="rect">
            <a:avLst/>
          </a:prstGeom>
          <a:noFill/>
        </p:spPr>
        <p:txBody>
          <a:bodyPr wrap="square" rtlCol="0">
            <a:spAutoFit/>
          </a:bodyPr>
          <a:lstStyle/>
          <a:p>
            <a:r>
              <a:rPr lang="de-DE" sz="1100" dirty="0">
                <a:latin typeface="Arial" panose="020B0604020202020204" pitchFamily="34" charset="0"/>
                <a:cs typeface="Arial" panose="020B0604020202020204" pitchFamily="34" charset="0"/>
              </a:rPr>
              <a:t>V0d1</a:t>
            </a:r>
            <a:endParaRPr lang="en-US" sz="1100" dirty="0">
              <a:latin typeface="Arial" panose="020B0604020202020204" pitchFamily="34" charset="0"/>
              <a:cs typeface="Arial" panose="020B0604020202020204" pitchFamily="34" charset="0"/>
            </a:endParaRPr>
          </a:p>
        </p:txBody>
      </p:sp>
      <p:sp>
        <p:nvSpPr>
          <p:cNvPr id="88" name="TextBox 10"/>
          <p:cNvSpPr txBox="1"/>
          <p:nvPr/>
        </p:nvSpPr>
        <p:spPr>
          <a:xfrm>
            <a:off x="3015759" y="6296202"/>
            <a:ext cx="526127" cy="261610"/>
          </a:xfrm>
          <a:prstGeom prst="rect">
            <a:avLst/>
          </a:prstGeom>
          <a:noFill/>
        </p:spPr>
        <p:txBody>
          <a:bodyPr wrap="square" rtlCol="0">
            <a:spAutoFit/>
          </a:bodyPr>
          <a:lstStyle/>
          <a:p>
            <a:r>
              <a:rPr lang="de-DE" sz="1100" dirty="0">
                <a:latin typeface="Arial" panose="020B0604020202020204" pitchFamily="34" charset="0"/>
                <a:cs typeface="Arial" panose="020B0604020202020204" pitchFamily="34" charset="0"/>
              </a:rPr>
              <a:t>V1A</a:t>
            </a:r>
            <a:endParaRPr lang="en-US" sz="1100" dirty="0">
              <a:latin typeface="Arial" panose="020B0604020202020204" pitchFamily="34" charset="0"/>
              <a:cs typeface="Arial" panose="020B0604020202020204" pitchFamily="34" charset="0"/>
            </a:endParaRPr>
          </a:p>
        </p:txBody>
      </p:sp>
      <p:sp>
        <p:nvSpPr>
          <p:cNvPr id="89" name="TextBox 10"/>
          <p:cNvSpPr txBox="1"/>
          <p:nvPr/>
        </p:nvSpPr>
        <p:spPr>
          <a:xfrm>
            <a:off x="3015759" y="6557238"/>
            <a:ext cx="660966" cy="261610"/>
          </a:xfrm>
          <a:prstGeom prst="rect">
            <a:avLst/>
          </a:prstGeom>
          <a:noFill/>
        </p:spPr>
        <p:txBody>
          <a:bodyPr wrap="square" rtlCol="0">
            <a:spAutoFit/>
          </a:bodyPr>
          <a:lstStyle/>
          <a:p>
            <a:r>
              <a:rPr lang="de-DE" sz="1100" dirty="0">
                <a:latin typeface="Arial" panose="020B0604020202020204" pitchFamily="34" charset="0"/>
                <a:cs typeface="Arial" panose="020B0604020202020204" pitchFamily="34" charset="0"/>
              </a:rPr>
              <a:t>V1B2</a:t>
            </a:r>
            <a:endParaRPr lang="en-US" sz="1100" dirty="0">
              <a:latin typeface="Arial" panose="020B0604020202020204" pitchFamily="34" charset="0"/>
              <a:cs typeface="Arial" panose="020B0604020202020204" pitchFamily="34" charset="0"/>
            </a:endParaRPr>
          </a:p>
        </p:txBody>
      </p:sp>
      <p:sp>
        <p:nvSpPr>
          <p:cNvPr id="90" name="TextBox 10"/>
          <p:cNvSpPr txBox="1"/>
          <p:nvPr/>
        </p:nvSpPr>
        <p:spPr>
          <a:xfrm>
            <a:off x="3015759" y="5755343"/>
            <a:ext cx="589331" cy="261610"/>
          </a:xfrm>
          <a:prstGeom prst="rect">
            <a:avLst/>
          </a:prstGeom>
          <a:noFill/>
        </p:spPr>
        <p:txBody>
          <a:bodyPr wrap="square" rtlCol="0">
            <a:spAutoFit/>
          </a:bodyPr>
          <a:lstStyle/>
          <a:p>
            <a:r>
              <a:rPr lang="de-DE" sz="1100" dirty="0">
                <a:latin typeface="Arial" panose="020B0604020202020204" pitchFamily="34" charset="0"/>
                <a:cs typeface="Arial" panose="020B0604020202020204" pitchFamily="34" charset="0"/>
              </a:rPr>
              <a:t>V0a2</a:t>
            </a:r>
            <a:endParaRPr lang="en-US" sz="1100" dirty="0">
              <a:latin typeface="Arial" panose="020B0604020202020204" pitchFamily="34" charset="0"/>
              <a:cs typeface="Arial" panose="020B0604020202020204" pitchFamily="34" charset="0"/>
            </a:endParaRPr>
          </a:p>
        </p:txBody>
      </p:sp>
      <p:sp>
        <p:nvSpPr>
          <p:cNvPr id="91" name="Textfeld 90">
            <a:extLst>
              <a:ext uri="{FF2B5EF4-FFF2-40B4-BE49-F238E27FC236}">
                <a16:creationId xmlns:a16="http://schemas.microsoft.com/office/drawing/2014/main" id="{73743B53-E6CA-0DF9-6DA7-FA48D4B555DB}"/>
              </a:ext>
            </a:extLst>
          </p:cNvPr>
          <p:cNvSpPr txBox="1"/>
          <p:nvPr/>
        </p:nvSpPr>
        <p:spPr>
          <a:xfrm>
            <a:off x="691416" y="5187048"/>
            <a:ext cx="719753" cy="307777"/>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a:t>
            </a:r>
          </a:p>
        </p:txBody>
      </p:sp>
      <p:sp>
        <p:nvSpPr>
          <p:cNvPr id="92" name="Textfeld 91">
            <a:extLst>
              <a:ext uri="{FF2B5EF4-FFF2-40B4-BE49-F238E27FC236}">
                <a16:creationId xmlns:a16="http://schemas.microsoft.com/office/drawing/2014/main" id="{0C011AB2-BEFB-1AA9-A071-40D235CA965C}"/>
              </a:ext>
            </a:extLst>
          </p:cNvPr>
          <p:cNvSpPr txBox="1"/>
          <p:nvPr/>
        </p:nvSpPr>
        <p:spPr>
          <a:xfrm>
            <a:off x="1494214" y="5186320"/>
            <a:ext cx="722927" cy="307777"/>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a:t>
            </a:r>
          </a:p>
        </p:txBody>
      </p:sp>
      <p:sp>
        <p:nvSpPr>
          <p:cNvPr id="93" name="Textfeld 92">
            <a:extLst>
              <a:ext uri="{FF2B5EF4-FFF2-40B4-BE49-F238E27FC236}">
                <a16:creationId xmlns:a16="http://schemas.microsoft.com/office/drawing/2014/main" id="{4A62734E-7F32-2079-1F6C-96748886B123}"/>
              </a:ext>
            </a:extLst>
          </p:cNvPr>
          <p:cNvSpPr txBox="1"/>
          <p:nvPr/>
        </p:nvSpPr>
        <p:spPr>
          <a:xfrm>
            <a:off x="2217940" y="5182520"/>
            <a:ext cx="875383" cy="307777"/>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RQ/RQ</a:t>
            </a:r>
          </a:p>
        </p:txBody>
      </p:sp>
      <p:sp>
        <p:nvSpPr>
          <p:cNvPr id="94" name="Textfeld 93">
            <a:extLst>
              <a:ext uri="{FF2B5EF4-FFF2-40B4-BE49-F238E27FC236}">
                <a16:creationId xmlns:a16="http://schemas.microsoft.com/office/drawing/2014/main" id="{E9B179F0-A051-1451-5374-CA57043FFBA1}"/>
              </a:ext>
            </a:extLst>
          </p:cNvPr>
          <p:cNvSpPr txBox="1"/>
          <p:nvPr/>
        </p:nvSpPr>
        <p:spPr>
          <a:xfrm>
            <a:off x="140270" y="5047424"/>
            <a:ext cx="38209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E</a:t>
            </a:r>
          </a:p>
        </p:txBody>
      </p:sp>
      <p:sp>
        <p:nvSpPr>
          <p:cNvPr id="95" name="Textfeld 94"/>
          <p:cNvSpPr txBox="1"/>
          <p:nvPr/>
        </p:nvSpPr>
        <p:spPr>
          <a:xfrm>
            <a:off x="189925" y="5804891"/>
            <a:ext cx="452446"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116</a:t>
            </a:r>
          </a:p>
        </p:txBody>
      </p:sp>
      <p:cxnSp>
        <p:nvCxnSpPr>
          <p:cNvPr id="96" name="Gerader Verbinder 95"/>
          <p:cNvCxnSpPr>
            <a:cxnSpLocks/>
          </p:cNvCxnSpPr>
          <p:nvPr/>
        </p:nvCxnSpPr>
        <p:spPr>
          <a:xfrm>
            <a:off x="535408" y="5954304"/>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Textfeld 96"/>
          <p:cNvSpPr txBox="1"/>
          <p:nvPr/>
        </p:nvSpPr>
        <p:spPr>
          <a:xfrm>
            <a:off x="192780" y="5495208"/>
            <a:ext cx="454578" cy="276999"/>
          </a:xfrm>
          <a:prstGeom prst="rect">
            <a:avLst/>
          </a:prstGeom>
          <a:noFill/>
        </p:spPr>
        <p:txBody>
          <a:bodyPr wrap="square" rtlCol="0">
            <a:spAutoFit/>
          </a:bodyPr>
          <a:lstStyle>
            <a:defPPr>
              <a:defRPr lang="en-US"/>
            </a:defPPr>
            <a:lvl1pPr>
              <a:defRPr sz="1200">
                <a:latin typeface="Arial" panose="020B0604020202020204" pitchFamily="34" charset="0"/>
                <a:cs typeface="Arial" panose="020B0604020202020204" pitchFamily="34" charset="0"/>
              </a:defRPr>
            </a:lvl1pPr>
          </a:lstStyle>
          <a:p>
            <a:r>
              <a:rPr lang="de-DE" dirty="0"/>
              <a:t>116</a:t>
            </a:r>
          </a:p>
        </p:txBody>
      </p:sp>
      <p:cxnSp>
        <p:nvCxnSpPr>
          <p:cNvPr id="98" name="Gerader Verbinder 97"/>
          <p:cNvCxnSpPr>
            <a:cxnSpLocks/>
          </p:cNvCxnSpPr>
          <p:nvPr/>
        </p:nvCxnSpPr>
        <p:spPr>
          <a:xfrm>
            <a:off x="535408" y="5638295"/>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Textfeld 98"/>
          <p:cNvSpPr txBox="1"/>
          <p:nvPr/>
        </p:nvSpPr>
        <p:spPr>
          <a:xfrm>
            <a:off x="237786" y="6081558"/>
            <a:ext cx="374876"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40</a:t>
            </a:r>
          </a:p>
        </p:txBody>
      </p:sp>
      <p:cxnSp>
        <p:nvCxnSpPr>
          <p:cNvPr id="100" name="Gerader Verbinder 99"/>
          <p:cNvCxnSpPr>
            <a:cxnSpLocks/>
          </p:cNvCxnSpPr>
          <p:nvPr/>
        </p:nvCxnSpPr>
        <p:spPr>
          <a:xfrm>
            <a:off x="535408" y="6224871"/>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1" name="Textfeld 100">
            <a:extLst>
              <a:ext uri="{FF2B5EF4-FFF2-40B4-BE49-F238E27FC236}">
                <a16:creationId xmlns:a16="http://schemas.microsoft.com/office/drawing/2014/main" id="{A7D91A83-612A-FF10-D730-297BE4073E31}"/>
              </a:ext>
            </a:extLst>
          </p:cNvPr>
          <p:cNvSpPr txBox="1"/>
          <p:nvPr/>
        </p:nvSpPr>
        <p:spPr>
          <a:xfrm>
            <a:off x="195635" y="5291821"/>
            <a:ext cx="556562" cy="261610"/>
          </a:xfrm>
          <a:prstGeom prst="rect">
            <a:avLst/>
          </a:prstGeom>
          <a:noFill/>
        </p:spPr>
        <p:txBody>
          <a:bodyPr wrap="square" rtlCol="0">
            <a:spAutoFit/>
          </a:bodyPr>
          <a:lstStyle/>
          <a:p>
            <a:r>
              <a:rPr lang="de-DE" sz="1100" dirty="0">
                <a:latin typeface="Arial" panose="020B0604020202020204" pitchFamily="34" charset="0"/>
                <a:cs typeface="Arial" panose="020B0604020202020204" pitchFamily="34" charset="0"/>
              </a:rPr>
              <a:t>[</a:t>
            </a:r>
            <a:r>
              <a:rPr lang="de-DE" sz="1100" dirty="0" err="1">
                <a:latin typeface="Arial" panose="020B0604020202020204" pitchFamily="34" charset="0"/>
                <a:cs typeface="Arial" panose="020B0604020202020204" pitchFamily="34" charset="0"/>
              </a:rPr>
              <a:t>kDa</a:t>
            </a:r>
            <a:r>
              <a:rPr lang="de-DE" sz="1100" dirty="0">
                <a:latin typeface="Arial" panose="020B0604020202020204" pitchFamily="34" charset="0"/>
                <a:cs typeface="Arial" panose="020B0604020202020204" pitchFamily="34" charset="0"/>
              </a:rPr>
              <a:t>]</a:t>
            </a:r>
          </a:p>
        </p:txBody>
      </p:sp>
      <p:sp>
        <p:nvSpPr>
          <p:cNvPr id="102" name="Textfeld 101">
            <a:extLst>
              <a:ext uri="{FF2B5EF4-FFF2-40B4-BE49-F238E27FC236}">
                <a16:creationId xmlns:a16="http://schemas.microsoft.com/office/drawing/2014/main" id="{B4CCB2C0-8ECE-0E43-B1F5-82070221DCEA}"/>
              </a:ext>
            </a:extLst>
          </p:cNvPr>
          <p:cNvSpPr txBox="1"/>
          <p:nvPr/>
        </p:nvSpPr>
        <p:spPr>
          <a:xfrm>
            <a:off x="235695" y="6339318"/>
            <a:ext cx="372508"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69</a:t>
            </a:r>
          </a:p>
        </p:txBody>
      </p:sp>
      <p:cxnSp>
        <p:nvCxnSpPr>
          <p:cNvPr id="103" name="Gerader Verbinder 11">
            <a:extLst>
              <a:ext uri="{FF2B5EF4-FFF2-40B4-BE49-F238E27FC236}">
                <a16:creationId xmlns:a16="http://schemas.microsoft.com/office/drawing/2014/main" id="{3712198D-9BD1-CCCC-DFFF-C95F2A771629}"/>
              </a:ext>
            </a:extLst>
          </p:cNvPr>
          <p:cNvCxnSpPr/>
          <p:nvPr/>
        </p:nvCxnSpPr>
        <p:spPr>
          <a:xfrm>
            <a:off x="684734" y="5458260"/>
            <a:ext cx="7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4" name="Textfeld 103">
            <a:extLst>
              <a:ext uri="{FF2B5EF4-FFF2-40B4-BE49-F238E27FC236}">
                <a16:creationId xmlns:a16="http://schemas.microsoft.com/office/drawing/2014/main" id="{28841EC5-A49E-95FC-EEF1-3DA86997C194}"/>
              </a:ext>
            </a:extLst>
          </p:cNvPr>
          <p:cNvSpPr txBox="1"/>
          <p:nvPr/>
        </p:nvSpPr>
        <p:spPr>
          <a:xfrm>
            <a:off x="237819" y="6604180"/>
            <a:ext cx="361196"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56</a:t>
            </a:r>
          </a:p>
        </p:txBody>
      </p:sp>
      <p:cxnSp>
        <p:nvCxnSpPr>
          <p:cNvPr id="105" name="Gerader Verbinder 11">
            <a:extLst>
              <a:ext uri="{FF2B5EF4-FFF2-40B4-BE49-F238E27FC236}">
                <a16:creationId xmlns:a16="http://schemas.microsoft.com/office/drawing/2014/main" id="{47D9363C-1114-E18F-20D9-D3BBF620CBBD}"/>
              </a:ext>
            </a:extLst>
          </p:cNvPr>
          <p:cNvCxnSpPr/>
          <p:nvPr/>
        </p:nvCxnSpPr>
        <p:spPr>
          <a:xfrm>
            <a:off x="1490459" y="5458260"/>
            <a:ext cx="7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Gerader Verbinder 11">
            <a:extLst>
              <a:ext uri="{FF2B5EF4-FFF2-40B4-BE49-F238E27FC236}">
                <a16:creationId xmlns:a16="http://schemas.microsoft.com/office/drawing/2014/main" id="{1B78AFCD-25E1-2923-C226-00F4011380F3}"/>
              </a:ext>
            </a:extLst>
          </p:cNvPr>
          <p:cNvCxnSpPr/>
          <p:nvPr/>
        </p:nvCxnSpPr>
        <p:spPr>
          <a:xfrm>
            <a:off x="2281929" y="5458791"/>
            <a:ext cx="7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Gerader Verbinder 208">
            <a:extLst>
              <a:ext uri="{FF2B5EF4-FFF2-40B4-BE49-F238E27FC236}">
                <a16:creationId xmlns:a16="http://schemas.microsoft.com/office/drawing/2014/main" id="{C9141D62-9344-60AB-B6D9-209093A6D92D}"/>
              </a:ext>
            </a:extLst>
          </p:cNvPr>
          <p:cNvCxnSpPr>
            <a:cxnSpLocks/>
          </p:cNvCxnSpPr>
          <p:nvPr/>
        </p:nvCxnSpPr>
        <p:spPr>
          <a:xfrm>
            <a:off x="535408" y="6482290"/>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Gerader Verbinder 209">
            <a:extLst>
              <a:ext uri="{FF2B5EF4-FFF2-40B4-BE49-F238E27FC236}">
                <a16:creationId xmlns:a16="http://schemas.microsoft.com/office/drawing/2014/main" id="{CC5E50BF-E7F4-7DF3-B9A9-AA1E39B64171}"/>
              </a:ext>
            </a:extLst>
          </p:cNvPr>
          <p:cNvCxnSpPr>
            <a:cxnSpLocks/>
          </p:cNvCxnSpPr>
          <p:nvPr/>
        </p:nvCxnSpPr>
        <p:spPr>
          <a:xfrm>
            <a:off x="535408" y="6746248"/>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09" name="Picture 2"/>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20159" t="40828" r="13784" b="48987"/>
          <a:stretch/>
        </p:blipFill>
        <p:spPr>
          <a:xfrm>
            <a:off x="616193" y="5499708"/>
            <a:ext cx="2494517" cy="308011"/>
          </a:xfrm>
          <a:prstGeom prst="rect">
            <a:avLst/>
          </a:prstGeom>
          <a:ln w="12700">
            <a:noFill/>
          </a:ln>
        </p:spPr>
      </p:pic>
      <p:pic>
        <p:nvPicPr>
          <p:cNvPr id="110" name="Picture 3"/>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l="26217" t="67086" r="8098" b="25552"/>
          <a:stretch/>
        </p:blipFill>
        <p:spPr>
          <a:xfrm>
            <a:off x="612662" y="6112803"/>
            <a:ext cx="2491681" cy="224137"/>
          </a:xfrm>
          <a:prstGeom prst="rect">
            <a:avLst/>
          </a:prstGeom>
          <a:ln w="12700">
            <a:noFill/>
          </a:ln>
        </p:spPr>
      </p:pic>
      <p:pic>
        <p:nvPicPr>
          <p:cNvPr id="111" name="Picture 6"/>
          <p:cNvPicPr>
            <a:picLocks noChangeAspect="1"/>
          </p:cNvPicPr>
          <p:nvPr/>
        </p:nvPicPr>
        <p:blipFill rotWithShape="1">
          <a:blip r:embed="rId11" cstate="print">
            <a:extLst>
              <a:ext uri="{BEBA8EAE-BF5A-486C-A8C5-ECC9F3942E4B}">
                <a14:imgProps xmlns:a14="http://schemas.microsoft.com/office/drawing/2010/main">
                  <a14:imgLayer r:embed="rId12">
                    <a14:imgEffect>
                      <a14:brightnessContrast bright="-20000"/>
                    </a14:imgEffect>
                  </a14:imgLayer>
                </a14:imgProps>
              </a:ext>
              <a:ext uri="{28A0092B-C50C-407E-A947-70E740481C1C}">
                <a14:useLocalDpi xmlns:a14="http://schemas.microsoft.com/office/drawing/2010/main"/>
              </a:ext>
            </a:extLst>
          </a:blip>
          <a:srcRect l="24255" t="26360" r="10643" b="66870"/>
          <a:stretch/>
        </p:blipFill>
        <p:spPr>
          <a:xfrm>
            <a:off x="604944" y="6396051"/>
            <a:ext cx="2499432" cy="207967"/>
          </a:xfrm>
          <a:prstGeom prst="rect">
            <a:avLst/>
          </a:prstGeom>
          <a:ln w="12700">
            <a:noFill/>
          </a:ln>
        </p:spPr>
      </p:pic>
      <p:pic>
        <p:nvPicPr>
          <p:cNvPr id="112" name="Picture 4"/>
          <p:cNvPicPr>
            <a:picLocks noChangeAspect="1"/>
          </p:cNvPicPr>
          <p:nvPr/>
        </p:nvPicPr>
        <p:blipFill rotWithShape="1">
          <a:blip r:embed="rId13" cstate="print">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a:ext>
            </a:extLst>
          </a:blip>
          <a:srcRect/>
          <a:stretch/>
        </p:blipFill>
        <p:spPr>
          <a:xfrm>
            <a:off x="612662" y="5838013"/>
            <a:ext cx="2498049" cy="241301"/>
          </a:xfrm>
          <a:prstGeom prst="rect">
            <a:avLst/>
          </a:prstGeom>
          <a:noFill/>
          <a:ln w="12700">
            <a:noFill/>
          </a:ln>
        </p:spPr>
      </p:pic>
      <p:pic>
        <p:nvPicPr>
          <p:cNvPr id="113" name="Picture 1"/>
          <p:cNvPicPr>
            <a:picLocks noChangeAspect="1"/>
          </p:cNvPicPr>
          <p:nvPr/>
        </p:nvPicPr>
        <p:blipFill rotWithShape="1">
          <a:blip r:embed="rId15" cstate="print">
            <a:extLst>
              <a:ext uri="{BEBA8EAE-BF5A-486C-A8C5-ECC9F3942E4B}">
                <a14:imgProps xmlns:a14="http://schemas.microsoft.com/office/drawing/2010/main">
                  <a14:imgLayer r:embed="rId16">
                    <a14:imgEffect>
                      <a14:brightnessContrast bright="-20000"/>
                    </a14:imgEffect>
                  </a14:imgLayer>
                </a14:imgProps>
              </a:ext>
              <a:ext uri="{28A0092B-C50C-407E-A947-70E740481C1C}">
                <a14:useLocalDpi xmlns:a14="http://schemas.microsoft.com/office/drawing/2010/main"/>
              </a:ext>
            </a:extLst>
          </a:blip>
          <a:srcRect/>
          <a:stretch/>
        </p:blipFill>
        <p:spPr>
          <a:xfrm>
            <a:off x="604634" y="6904275"/>
            <a:ext cx="2506076" cy="557042"/>
          </a:xfrm>
          <a:prstGeom prst="rect">
            <a:avLst/>
          </a:prstGeom>
          <a:noFill/>
          <a:ln w="12700">
            <a:noFill/>
          </a:ln>
        </p:spPr>
      </p:pic>
      <p:pic>
        <p:nvPicPr>
          <p:cNvPr id="114" name="Grafik 113"/>
          <p:cNvPicPr>
            <a:picLocks noChangeAspect="1"/>
          </p:cNvPicPr>
          <p:nvPr/>
        </p:nvPicPr>
        <p:blipFill rotWithShape="1">
          <a:blip r:embed="rId17" cstate="print">
            <a:extLst>
              <a:ext uri="{BEBA8EAE-BF5A-486C-A8C5-ECC9F3942E4B}">
                <a14:imgProps xmlns:a14="http://schemas.microsoft.com/office/drawing/2010/main">
                  <a14:imgLayer r:embed="rId18">
                    <a14:imgEffect>
                      <a14:brightnessContrast bright="-20000"/>
                    </a14:imgEffect>
                  </a14:imgLayer>
                </a14:imgProps>
              </a:ext>
              <a:ext uri="{28A0092B-C50C-407E-A947-70E740481C1C}">
                <a14:useLocalDpi xmlns:a14="http://schemas.microsoft.com/office/drawing/2010/main"/>
              </a:ext>
            </a:extLst>
          </a:blip>
          <a:srcRect/>
          <a:stretch/>
        </p:blipFill>
        <p:spPr>
          <a:xfrm>
            <a:off x="605014" y="6636990"/>
            <a:ext cx="2499362" cy="203753"/>
          </a:xfrm>
          <a:prstGeom prst="rect">
            <a:avLst/>
          </a:prstGeom>
        </p:spPr>
      </p:pic>
      <p:sp>
        <p:nvSpPr>
          <p:cNvPr id="115" name="Textfeld 114">
            <a:extLst>
              <a:ext uri="{FF2B5EF4-FFF2-40B4-BE49-F238E27FC236}">
                <a16:creationId xmlns:a16="http://schemas.microsoft.com/office/drawing/2014/main" id="{4B9D7672-3DFC-FB5F-E6D4-A07E56F1BD3B}"/>
              </a:ext>
            </a:extLst>
          </p:cNvPr>
          <p:cNvSpPr txBox="1"/>
          <p:nvPr/>
        </p:nvSpPr>
        <p:spPr>
          <a:xfrm>
            <a:off x="3882856" y="5122904"/>
            <a:ext cx="694771" cy="291593"/>
          </a:xfrm>
          <a:prstGeom prst="rect">
            <a:avLst/>
          </a:prstGeom>
          <a:noFill/>
          <a:ln w="19050">
            <a:noFill/>
          </a:ln>
        </p:spPr>
        <p:txBody>
          <a:bodyPr wrap="square" rtlCol="0">
            <a:spAutoFit/>
          </a:bodyPr>
          <a:lstStyle/>
          <a:p>
            <a:pPr algn="ctr"/>
            <a:r>
              <a:rPr lang="de-DE" sz="1400" dirty="0">
                <a:latin typeface="Arial" panose="020B0604020202020204" pitchFamily="34" charset="0"/>
                <a:cs typeface="Arial" panose="020B0604020202020204" pitchFamily="34" charset="0"/>
              </a:rPr>
              <a:t>**</a:t>
            </a:r>
          </a:p>
        </p:txBody>
      </p:sp>
      <p:sp>
        <p:nvSpPr>
          <p:cNvPr id="116" name="Textfeld 115">
            <a:extLst>
              <a:ext uri="{FF2B5EF4-FFF2-40B4-BE49-F238E27FC236}">
                <a16:creationId xmlns:a16="http://schemas.microsoft.com/office/drawing/2014/main" id="{4B9D7672-3DFC-FB5F-E6D4-A07E56F1BD3B}"/>
              </a:ext>
            </a:extLst>
          </p:cNvPr>
          <p:cNvSpPr txBox="1"/>
          <p:nvPr/>
        </p:nvSpPr>
        <p:spPr>
          <a:xfrm>
            <a:off x="4493006" y="5816498"/>
            <a:ext cx="694771" cy="291593"/>
          </a:xfrm>
          <a:prstGeom prst="rect">
            <a:avLst/>
          </a:prstGeom>
          <a:noFill/>
          <a:ln w="19050">
            <a:noFill/>
          </a:ln>
        </p:spPr>
        <p:txBody>
          <a:bodyPr wrap="square" rtlCol="0">
            <a:spAutoFit/>
          </a:bodyPr>
          <a:lstStyle/>
          <a:p>
            <a:pPr algn="ctr"/>
            <a:r>
              <a:rPr lang="de-DE" sz="1400" dirty="0">
                <a:latin typeface="Arial" panose="020B0604020202020204" pitchFamily="34" charset="0"/>
                <a:cs typeface="Arial" panose="020B0604020202020204" pitchFamily="34" charset="0"/>
              </a:rPr>
              <a:t>*</a:t>
            </a:r>
          </a:p>
        </p:txBody>
      </p:sp>
      <p:sp>
        <p:nvSpPr>
          <p:cNvPr id="117" name="Textfeld 116">
            <a:extLst>
              <a:ext uri="{FF2B5EF4-FFF2-40B4-BE49-F238E27FC236}">
                <a16:creationId xmlns:a16="http://schemas.microsoft.com/office/drawing/2014/main" id="{4B9D7672-3DFC-FB5F-E6D4-A07E56F1BD3B}"/>
              </a:ext>
            </a:extLst>
          </p:cNvPr>
          <p:cNvSpPr txBox="1"/>
          <p:nvPr/>
        </p:nvSpPr>
        <p:spPr>
          <a:xfrm>
            <a:off x="4395985" y="5649500"/>
            <a:ext cx="508748" cy="307777"/>
          </a:xfrm>
          <a:prstGeom prst="rect">
            <a:avLst/>
          </a:prstGeom>
          <a:noFill/>
          <a:ln w="19050">
            <a:noFill/>
          </a:ln>
        </p:spPr>
        <p:txBody>
          <a:bodyPr wrap="square" rtlCol="0">
            <a:spAutoFit/>
          </a:bodyPr>
          <a:lstStyle/>
          <a:p>
            <a:pPr algn="ctr"/>
            <a:r>
              <a:rPr lang="de-DE" sz="1400" dirty="0">
                <a:latin typeface="Arial" panose="020B0604020202020204" pitchFamily="34" charset="0"/>
                <a:cs typeface="Arial" panose="020B0604020202020204" pitchFamily="34" charset="0"/>
              </a:rPr>
              <a:t>****</a:t>
            </a:r>
          </a:p>
        </p:txBody>
      </p:sp>
      <p:sp>
        <p:nvSpPr>
          <p:cNvPr id="118" name="Textfeld 117">
            <a:extLst>
              <a:ext uri="{FF2B5EF4-FFF2-40B4-BE49-F238E27FC236}">
                <a16:creationId xmlns:a16="http://schemas.microsoft.com/office/drawing/2014/main" id="{4B9D7672-3DFC-FB5F-E6D4-A07E56F1BD3B}"/>
              </a:ext>
            </a:extLst>
          </p:cNvPr>
          <p:cNvSpPr txBox="1"/>
          <p:nvPr/>
        </p:nvSpPr>
        <p:spPr>
          <a:xfrm>
            <a:off x="4396904" y="5512372"/>
            <a:ext cx="694771" cy="291593"/>
          </a:xfrm>
          <a:prstGeom prst="rect">
            <a:avLst/>
          </a:prstGeom>
          <a:noFill/>
          <a:ln w="19050">
            <a:noFill/>
          </a:ln>
        </p:spPr>
        <p:txBody>
          <a:bodyPr wrap="square" rtlCol="0">
            <a:spAutoFit/>
          </a:bodyPr>
          <a:lstStyle/>
          <a:p>
            <a:pPr algn="ctr"/>
            <a:r>
              <a:rPr lang="de-DE" sz="1400" dirty="0">
                <a:latin typeface="Arial" panose="020B0604020202020204" pitchFamily="34" charset="0"/>
                <a:cs typeface="Arial" panose="020B0604020202020204" pitchFamily="34" charset="0"/>
              </a:rPr>
              <a:t>*</a:t>
            </a:r>
          </a:p>
        </p:txBody>
      </p:sp>
      <p:sp>
        <p:nvSpPr>
          <p:cNvPr id="119" name="Textfeld 118">
            <a:extLst>
              <a:ext uri="{FF2B5EF4-FFF2-40B4-BE49-F238E27FC236}">
                <a16:creationId xmlns:a16="http://schemas.microsoft.com/office/drawing/2014/main" id="{EE7B7DA3-F461-014B-F386-BC3AE1D3147D}"/>
              </a:ext>
            </a:extLst>
          </p:cNvPr>
          <p:cNvSpPr txBox="1"/>
          <p:nvPr/>
        </p:nvSpPr>
        <p:spPr>
          <a:xfrm>
            <a:off x="3975295" y="5237697"/>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sp>
        <p:nvSpPr>
          <p:cNvPr id="120" name="Textfeld 119">
            <a:extLst>
              <a:ext uri="{FF2B5EF4-FFF2-40B4-BE49-F238E27FC236}">
                <a16:creationId xmlns:a16="http://schemas.microsoft.com/office/drawing/2014/main" id="{EE7B7DA3-F461-014B-F386-BC3AE1D3147D}"/>
              </a:ext>
            </a:extLst>
          </p:cNvPr>
          <p:cNvSpPr txBox="1"/>
          <p:nvPr/>
        </p:nvSpPr>
        <p:spPr>
          <a:xfrm>
            <a:off x="4153025" y="5237697"/>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grpSp>
        <p:nvGrpSpPr>
          <p:cNvPr id="121" name="Gruppieren 120">
            <a:extLst>
              <a:ext uri="{FF2B5EF4-FFF2-40B4-BE49-F238E27FC236}">
                <a16:creationId xmlns:a16="http://schemas.microsoft.com/office/drawing/2014/main" id="{421F69D8-DCE1-05FC-670A-FB084888CC5B}"/>
              </a:ext>
            </a:extLst>
          </p:cNvPr>
          <p:cNvGrpSpPr/>
          <p:nvPr/>
        </p:nvGrpSpPr>
        <p:grpSpPr>
          <a:xfrm>
            <a:off x="4060063" y="5289877"/>
            <a:ext cx="326189" cy="143744"/>
            <a:chOff x="767323" y="5316120"/>
            <a:chExt cx="341722" cy="150589"/>
          </a:xfrm>
        </p:grpSpPr>
        <p:cxnSp>
          <p:nvCxnSpPr>
            <p:cNvPr id="122" name="Gerade Verbindung 44">
              <a:extLst>
                <a:ext uri="{FF2B5EF4-FFF2-40B4-BE49-F238E27FC236}">
                  <a16:creationId xmlns:a16="http://schemas.microsoft.com/office/drawing/2014/main" id="{E6A4CDB0-353F-930F-C4EE-62272A52D288}"/>
                </a:ext>
              </a:extLst>
            </p:cNvPr>
            <p:cNvCxnSpPr/>
            <p:nvPr/>
          </p:nvCxnSpPr>
          <p:spPr>
            <a:xfrm>
              <a:off x="951473" y="5466709"/>
              <a:ext cx="1575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Gerade Verbindung 45">
              <a:extLst>
                <a:ext uri="{FF2B5EF4-FFF2-40B4-BE49-F238E27FC236}">
                  <a16:creationId xmlns:a16="http://schemas.microsoft.com/office/drawing/2014/main" id="{49754B6A-AA4D-2749-9C67-119323E5971B}"/>
                </a:ext>
              </a:extLst>
            </p:cNvPr>
            <p:cNvCxnSpPr/>
            <p:nvPr/>
          </p:nvCxnSpPr>
          <p:spPr>
            <a:xfrm>
              <a:off x="767323" y="5466709"/>
              <a:ext cx="1575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Gerade Verbindung 52">
              <a:extLst>
                <a:ext uri="{FF2B5EF4-FFF2-40B4-BE49-F238E27FC236}">
                  <a16:creationId xmlns:a16="http://schemas.microsoft.com/office/drawing/2014/main" id="{965B86BD-BF6D-3D8E-079B-3727A4F8A20A}"/>
                </a:ext>
              </a:extLst>
            </p:cNvPr>
            <p:cNvCxnSpPr/>
            <p:nvPr/>
          </p:nvCxnSpPr>
          <p:spPr>
            <a:xfrm>
              <a:off x="767323" y="5316120"/>
              <a:ext cx="338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5" name="Gerade Verbindung 55">
            <a:extLst>
              <a:ext uri="{FF2B5EF4-FFF2-40B4-BE49-F238E27FC236}">
                <a16:creationId xmlns:a16="http://schemas.microsoft.com/office/drawing/2014/main" id="{0248130D-B70F-32C9-6F54-9D98D9D3203F}"/>
              </a:ext>
            </a:extLst>
          </p:cNvPr>
          <p:cNvCxnSpPr/>
          <p:nvPr/>
        </p:nvCxnSpPr>
        <p:spPr>
          <a:xfrm>
            <a:off x="4758560" y="5993237"/>
            <a:ext cx="15041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Gerade Verbindung 56">
            <a:extLst>
              <a:ext uri="{FF2B5EF4-FFF2-40B4-BE49-F238E27FC236}">
                <a16:creationId xmlns:a16="http://schemas.microsoft.com/office/drawing/2014/main" id="{F1CCED8F-DE20-4C9E-A649-D86E456E2B98}"/>
              </a:ext>
            </a:extLst>
          </p:cNvPr>
          <p:cNvCxnSpPr/>
          <p:nvPr/>
        </p:nvCxnSpPr>
        <p:spPr>
          <a:xfrm>
            <a:off x="4582781" y="5823519"/>
            <a:ext cx="15041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Gerade Verbindung 57">
            <a:extLst>
              <a:ext uri="{FF2B5EF4-FFF2-40B4-BE49-F238E27FC236}">
                <a16:creationId xmlns:a16="http://schemas.microsoft.com/office/drawing/2014/main" id="{A5346C4B-A0C5-2A9E-983F-7870B038305D}"/>
              </a:ext>
            </a:extLst>
          </p:cNvPr>
          <p:cNvCxnSpPr/>
          <p:nvPr/>
        </p:nvCxnSpPr>
        <p:spPr>
          <a:xfrm>
            <a:off x="4582781" y="5679775"/>
            <a:ext cx="32301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8" name="Gruppieren 127">
            <a:extLst>
              <a:ext uri="{FF2B5EF4-FFF2-40B4-BE49-F238E27FC236}">
                <a16:creationId xmlns:a16="http://schemas.microsoft.com/office/drawing/2014/main" id="{D3B58A12-7D2A-83F2-CAD4-9034E14158A5}"/>
              </a:ext>
            </a:extLst>
          </p:cNvPr>
          <p:cNvGrpSpPr/>
          <p:nvPr/>
        </p:nvGrpSpPr>
        <p:grpSpPr>
          <a:xfrm>
            <a:off x="5092116" y="5891789"/>
            <a:ext cx="326189" cy="143744"/>
            <a:chOff x="767323" y="5316120"/>
            <a:chExt cx="341722" cy="150589"/>
          </a:xfrm>
        </p:grpSpPr>
        <p:cxnSp>
          <p:nvCxnSpPr>
            <p:cNvPr id="129" name="Gerade Verbindung 59">
              <a:extLst>
                <a:ext uri="{FF2B5EF4-FFF2-40B4-BE49-F238E27FC236}">
                  <a16:creationId xmlns:a16="http://schemas.microsoft.com/office/drawing/2014/main" id="{CF03DC10-940D-9CEE-4554-52D37451A332}"/>
                </a:ext>
              </a:extLst>
            </p:cNvPr>
            <p:cNvCxnSpPr/>
            <p:nvPr/>
          </p:nvCxnSpPr>
          <p:spPr>
            <a:xfrm>
              <a:off x="951473" y="5466709"/>
              <a:ext cx="1575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Gerade Verbindung 60">
              <a:extLst>
                <a:ext uri="{FF2B5EF4-FFF2-40B4-BE49-F238E27FC236}">
                  <a16:creationId xmlns:a16="http://schemas.microsoft.com/office/drawing/2014/main" id="{CF0D4C84-EC29-8DB5-2810-BCF49330F49B}"/>
                </a:ext>
              </a:extLst>
            </p:cNvPr>
            <p:cNvCxnSpPr/>
            <p:nvPr/>
          </p:nvCxnSpPr>
          <p:spPr>
            <a:xfrm>
              <a:off x="767323" y="5466709"/>
              <a:ext cx="1575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Gerade Verbindung 61">
              <a:extLst>
                <a:ext uri="{FF2B5EF4-FFF2-40B4-BE49-F238E27FC236}">
                  <a16:creationId xmlns:a16="http://schemas.microsoft.com/office/drawing/2014/main" id="{97001E0E-1D96-16AA-C9C0-CD2F5672521D}"/>
                </a:ext>
              </a:extLst>
            </p:cNvPr>
            <p:cNvCxnSpPr/>
            <p:nvPr/>
          </p:nvCxnSpPr>
          <p:spPr>
            <a:xfrm>
              <a:off x="767323" y="5316120"/>
              <a:ext cx="338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2" name="Gruppieren 131">
            <a:extLst>
              <a:ext uri="{FF2B5EF4-FFF2-40B4-BE49-F238E27FC236}">
                <a16:creationId xmlns:a16="http://schemas.microsoft.com/office/drawing/2014/main" id="{F87926BC-AB64-057E-9324-D58A7D0FD64D}"/>
              </a:ext>
            </a:extLst>
          </p:cNvPr>
          <p:cNvGrpSpPr/>
          <p:nvPr/>
        </p:nvGrpSpPr>
        <p:grpSpPr>
          <a:xfrm>
            <a:off x="5616655" y="5764078"/>
            <a:ext cx="326189" cy="143744"/>
            <a:chOff x="767323" y="5316120"/>
            <a:chExt cx="341722" cy="150589"/>
          </a:xfrm>
        </p:grpSpPr>
        <p:cxnSp>
          <p:nvCxnSpPr>
            <p:cNvPr id="133" name="Gerade Verbindung 63">
              <a:extLst>
                <a:ext uri="{FF2B5EF4-FFF2-40B4-BE49-F238E27FC236}">
                  <a16:creationId xmlns:a16="http://schemas.microsoft.com/office/drawing/2014/main" id="{0DEA154F-43AC-3E1A-74F4-9184CA314B2E}"/>
                </a:ext>
              </a:extLst>
            </p:cNvPr>
            <p:cNvCxnSpPr/>
            <p:nvPr/>
          </p:nvCxnSpPr>
          <p:spPr>
            <a:xfrm>
              <a:off x="951473" y="5466709"/>
              <a:ext cx="1575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Gerade Verbindung 64">
              <a:extLst>
                <a:ext uri="{FF2B5EF4-FFF2-40B4-BE49-F238E27FC236}">
                  <a16:creationId xmlns:a16="http://schemas.microsoft.com/office/drawing/2014/main" id="{C9D29B8A-9ABA-59AC-42DD-40D3DB79B76A}"/>
                </a:ext>
              </a:extLst>
            </p:cNvPr>
            <p:cNvCxnSpPr/>
            <p:nvPr/>
          </p:nvCxnSpPr>
          <p:spPr>
            <a:xfrm>
              <a:off x="767323" y="5466709"/>
              <a:ext cx="1575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Gerade Verbindung 65">
              <a:extLst>
                <a:ext uri="{FF2B5EF4-FFF2-40B4-BE49-F238E27FC236}">
                  <a16:creationId xmlns:a16="http://schemas.microsoft.com/office/drawing/2014/main" id="{5894D531-F4C8-E371-A06E-3A9858C76039}"/>
                </a:ext>
              </a:extLst>
            </p:cNvPr>
            <p:cNvCxnSpPr/>
            <p:nvPr/>
          </p:nvCxnSpPr>
          <p:spPr>
            <a:xfrm>
              <a:off x="767323" y="5316120"/>
              <a:ext cx="338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6" name="Gruppieren 135">
            <a:extLst>
              <a:ext uri="{FF2B5EF4-FFF2-40B4-BE49-F238E27FC236}">
                <a16:creationId xmlns:a16="http://schemas.microsoft.com/office/drawing/2014/main" id="{84B27181-D2B6-084D-C68D-C9A4F1DF5BC9}"/>
              </a:ext>
            </a:extLst>
          </p:cNvPr>
          <p:cNvGrpSpPr/>
          <p:nvPr/>
        </p:nvGrpSpPr>
        <p:grpSpPr>
          <a:xfrm>
            <a:off x="6112816" y="5636721"/>
            <a:ext cx="326189" cy="143744"/>
            <a:chOff x="767323" y="5316120"/>
            <a:chExt cx="341722" cy="150589"/>
          </a:xfrm>
        </p:grpSpPr>
        <p:cxnSp>
          <p:nvCxnSpPr>
            <p:cNvPr id="137" name="Gerade Verbindung 69">
              <a:extLst>
                <a:ext uri="{FF2B5EF4-FFF2-40B4-BE49-F238E27FC236}">
                  <a16:creationId xmlns:a16="http://schemas.microsoft.com/office/drawing/2014/main" id="{81776A0D-683F-B11A-5543-2694FF256FB8}"/>
                </a:ext>
              </a:extLst>
            </p:cNvPr>
            <p:cNvCxnSpPr/>
            <p:nvPr/>
          </p:nvCxnSpPr>
          <p:spPr>
            <a:xfrm>
              <a:off x="951473" y="5466709"/>
              <a:ext cx="1575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Gerade Verbindung 79">
              <a:extLst>
                <a:ext uri="{FF2B5EF4-FFF2-40B4-BE49-F238E27FC236}">
                  <a16:creationId xmlns:a16="http://schemas.microsoft.com/office/drawing/2014/main" id="{8DF5C78C-29CD-FCED-D7D9-93525B5FB1CF}"/>
                </a:ext>
              </a:extLst>
            </p:cNvPr>
            <p:cNvCxnSpPr/>
            <p:nvPr/>
          </p:nvCxnSpPr>
          <p:spPr>
            <a:xfrm>
              <a:off x="767323" y="5466709"/>
              <a:ext cx="1575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Gerade Verbindung 80">
              <a:extLst>
                <a:ext uri="{FF2B5EF4-FFF2-40B4-BE49-F238E27FC236}">
                  <a16:creationId xmlns:a16="http://schemas.microsoft.com/office/drawing/2014/main" id="{DCB89B52-EE2B-D1A1-DFDF-ABB4C6E096F1}"/>
                </a:ext>
              </a:extLst>
            </p:cNvPr>
            <p:cNvCxnSpPr/>
            <p:nvPr/>
          </p:nvCxnSpPr>
          <p:spPr>
            <a:xfrm>
              <a:off x="767323" y="5316120"/>
              <a:ext cx="338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0" name="Textfeld 139">
            <a:extLst>
              <a:ext uri="{FF2B5EF4-FFF2-40B4-BE49-F238E27FC236}">
                <a16:creationId xmlns:a16="http://schemas.microsoft.com/office/drawing/2014/main" id="{094E705C-7424-F80A-B20C-DCDE09E75B56}"/>
              </a:ext>
            </a:extLst>
          </p:cNvPr>
          <p:cNvSpPr txBox="1"/>
          <p:nvPr/>
        </p:nvSpPr>
        <p:spPr>
          <a:xfrm>
            <a:off x="5001280" y="5836323"/>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sp>
        <p:nvSpPr>
          <p:cNvPr id="141" name="Textfeld 140">
            <a:extLst>
              <a:ext uri="{FF2B5EF4-FFF2-40B4-BE49-F238E27FC236}">
                <a16:creationId xmlns:a16="http://schemas.microsoft.com/office/drawing/2014/main" id="{1DA555F3-CD51-1D77-9EB7-B5CF14387999}"/>
              </a:ext>
            </a:extLst>
          </p:cNvPr>
          <p:cNvSpPr txBox="1"/>
          <p:nvPr/>
        </p:nvSpPr>
        <p:spPr>
          <a:xfrm>
            <a:off x="5179010" y="5836323"/>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sp>
        <p:nvSpPr>
          <p:cNvPr id="142" name="Textfeld 141">
            <a:extLst>
              <a:ext uri="{FF2B5EF4-FFF2-40B4-BE49-F238E27FC236}">
                <a16:creationId xmlns:a16="http://schemas.microsoft.com/office/drawing/2014/main" id="{971F029E-20DB-E077-764E-F097D1912431}"/>
              </a:ext>
            </a:extLst>
          </p:cNvPr>
          <p:cNvSpPr txBox="1"/>
          <p:nvPr/>
        </p:nvSpPr>
        <p:spPr>
          <a:xfrm>
            <a:off x="5533725" y="5709840"/>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sp>
        <p:nvSpPr>
          <p:cNvPr id="143" name="Textfeld 142">
            <a:extLst>
              <a:ext uri="{FF2B5EF4-FFF2-40B4-BE49-F238E27FC236}">
                <a16:creationId xmlns:a16="http://schemas.microsoft.com/office/drawing/2014/main" id="{C8D8271D-01C5-DE9A-1348-CE1ACE1C8382}"/>
              </a:ext>
            </a:extLst>
          </p:cNvPr>
          <p:cNvSpPr txBox="1"/>
          <p:nvPr/>
        </p:nvSpPr>
        <p:spPr>
          <a:xfrm>
            <a:off x="5711455" y="5709840"/>
            <a:ext cx="327334" cy="253916"/>
          </a:xfrm>
          <a:prstGeom prst="rect">
            <a:avLst/>
          </a:prstGeom>
          <a:noFill/>
          <a:ln w="19050">
            <a:noFill/>
          </a:ln>
        </p:spPr>
        <p:txBody>
          <a:bodyPr wrap="none" rtlCol="0">
            <a:spAutoFit/>
          </a:bodyPr>
          <a:lstStyle/>
          <a:p>
            <a:r>
              <a:rPr lang="de-DE" sz="1050" dirty="0" err="1">
                <a:latin typeface="Arial" panose="020B0604020202020204" pitchFamily="34" charset="0"/>
                <a:cs typeface="Arial" panose="020B0604020202020204" pitchFamily="34" charset="0"/>
              </a:rPr>
              <a:t>ns</a:t>
            </a:r>
            <a:endParaRPr lang="de-DE" sz="1050" dirty="0">
              <a:latin typeface="Arial" panose="020B0604020202020204" pitchFamily="34" charset="0"/>
              <a:cs typeface="Arial" panose="020B0604020202020204" pitchFamily="34" charset="0"/>
            </a:endParaRPr>
          </a:p>
        </p:txBody>
      </p:sp>
      <p:sp>
        <p:nvSpPr>
          <p:cNvPr id="144" name="Textfeld 143">
            <a:extLst>
              <a:ext uri="{FF2B5EF4-FFF2-40B4-BE49-F238E27FC236}">
                <a16:creationId xmlns:a16="http://schemas.microsoft.com/office/drawing/2014/main" id="{2FA67FAA-63FD-D83A-E9A8-4FA80289103E}"/>
              </a:ext>
            </a:extLst>
          </p:cNvPr>
          <p:cNvSpPr txBox="1"/>
          <p:nvPr/>
        </p:nvSpPr>
        <p:spPr>
          <a:xfrm>
            <a:off x="6029372" y="5582667"/>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sp>
        <p:nvSpPr>
          <p:cNvPr id="145" name="Textfeld 144">
            <a:extLst>
              <a:ext uri="{FF2B5EF4-FFF2-40B4-BE49-F238E27FC236}">
                <a16:creationId xmlns:a16="http://schemas.microsoft.com/office/drawing/2014/main" id="{313E32E2-04E5-26E8-265B-148DD6E99616}"/>
              </a:ext>
            </a:extLst>
          </p:cNvPr>
          <p:cNvSpPr txBox="1"/>
          <p:nvPr/>
        </p:nvSpPr>
        <p:spPr>
          <a:xfrm>
            <a:off x="6207102" y="5582667"/>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sp>
        <p:nvSpPr>
          <p:cNvPr id="146" name="Textfeld 145">
            <a:extLst>
              <a:ext uri="{FF2B5EF4-FFF2-40B4-BE49-F238E27FC236}">
                <a16:creationId xmlns:a16="http://schemas.microsoft.com/office/drawing/2014/main" id="{EDC4A6A4-B8BD-EDC2-B84F-357BC6EEDC6C}"/>
              </a:ext>
            </a:extLst>
          </p:cNvPr>
          <p:cNvSpPr txBox="1"/>
          <p:nvPr/>
        </p:nvSpPr>
        <p:spPr>
          <a:xfrm>
            <a:off x="5096886" y="5696869"/>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sp>
        <p:nvSpPr>
          <p:cNvPr id="147" name="Textfeld 146">
            <a:extLst>
              <a:ext uri="{FF2B5EF4-FFF2-40B4-BE49-F238E27FC236}">
                <a16:creationId xmlns:a16="http://schemas.microsoft.com/office/drawing/2014/main" id="{61497F9D-1128-A9CC-1110-5D635B48BD81}"/>
              </a:ext>
            </a:extLst>
          </p:cNvPr>
          <p:cNvSpPr txBox="1"/>
          <p:nvPr/>
        </p:nvSpPr>
        <p:spPr>
          <a:xfrm>
            <a:off x="5620862" y="5569548"/>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sp>
        <p:nvSpPr>
          <p:cNvPr id="148" name="Textfeld 147">
            <a:extLst>
              <a:ext uri="{FF2B5EF4-FFF2-40B4-BE49-F238E27FC236}">
                <a16:creationId xmlns:a16="http://schemas.microsoft.com/office/drawing/2014/main" id="{803A1E52-0F96-27DF-5E5A-CF2DEA1D7E10}"/>
              </a:ext>
            </a:extLst>
          </p:cNvPr>
          <p:cNvSpPr txBox="1"/>
          <p:nvPr/>
        </p:nvSpPr>
        <p:spPr>
          <a:xfrm>
            <a:off x="6118281" y="5440207"/>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sp>
        <p:nvSpPr>
          <p:cNvPr id="149" name="Textfeld 148"/>
          <p:cNvSpPr txBox="1"/>
          <p:nvPr/>
        </p:nvSpPr>
        <p:spPr>
          <a:xfrm>
            <a:off x="3314241" y="895162"/>
            <a:ext cx="38209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C</a:t>
            </a:r>
          </a:p>
        </p:txBody>
      </p:sp>
      <p:sp>
        <p:nvSpPr>
          <p:cNvPr id="150" name="Textfeld 149"/>
          <p:cNvSpPr txBox="1"/>
          <p:nvPr/>
        </p:nvSpPr>
        <p:spPr>
          <a:xfrm>
            <a:off x="3312632" y="2949665"/>
            <a:ext cx="38209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D</a:t>
            </a:r>
          </a:p>
        </p:txBody>
      </p:sp>
      <p:sp>
        <p:nvSpPr>
          <p:cNvPr id="151" name="Textfeld 150"/>
          <p:cNvSpPr txBox="1"/>
          <p:nvPr/>
        </p:nvSpPr>
        <p:spPr>
          <a:xfrm>
            <a:off x="3301877" y="1408768"/>
            <a:ext cx="524453" cy="261610"/>
          </a:xfrm>
          <a:prstGeom prst="rect">
            <a:avLst/>
          </a:prstGeom>
          <a:noFill/>
        </p:spPr>
        <p:txBody>
          <a:bodyPr wrap="square" rtlCol="0">
            <a:spAutoFit/>
          </a:bodyPr>
          <a:lstStyle/>
          <a:p>
            <a:r>
              <a:rPr lang="de-DE" sz="1100" dirty="0">
                <a:latin typeface="Arial" panose="020B0604020202020204" pitchFamily="34" charset="0"/>
                <a:cs typeface="Arial" panose="020B0604020202020204" pitchFamily="34" charset="0"/>
              </a:rPr>
              <a:t>[</a:t>
            </a:r>
            <a:r>
              <a:rPr lang="de-DE" sz="1100" dirty="0" err="1">
                <a:latin typeface="Arial" panose="020B0604020202020204" pitchFamily="34" charset="0"/>
                <a:cs typeface="Arial" panose="020B0604020202020204" pitchFamily="34" charset="0"/>
              </a:rPr>
              <a:t>kDa</a:t>
            </a:r>
            <a:r>
              <a:rPr lang="de-DE" sz="11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90997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516DD7FD-AB3B-4303-B242-B74F756F214F}"/>
              </a:ext>
            </a:extLst>
          </p:cNvPr>
          <p:cNvSpPr>
            <a:spLocks noGrp="1"/>
          </p:cNvSpPr>
          <p:nvPr>
            <p:ph type="sldNum" sz="quarter" idx="12"/>
          </p:nvPr>
        </p:nvSpPr>
        <p:spPr/>
        <p:txBody>
          <a:bodyPr/>
          <a:lstStyle/>
          <a:p>
            <a:fld id="{444466EE-7DED-45A1-9FDC-2594FB73B862}" type="slidenum">
              <a:rPr lang="de-DE" smtClean="0"/>
              <a:pPr/>
              <a:t>5</a:t>
            </a:fld>
            <a:endParaRPr lang="de-DE"/>
          </a:p>
        </p:txBody>
      </p:sp>
      <p:sp>
        <p:nvSpPr>
          <p:cNvPr id="36" name="Textfeld 35">
            <a:extLst>
              <a:ext uri="{FF2B5EF4-FFF2-40B4-BE49-F238E27FC236}">
                <a16:creationId xmlns:a16="http://schemas.microsoft.com/office/drawing/2014/main" id="{B00CED7E-4632-4476-8348-BDC20F549D13}"/>
              </a:ext>
            </a:extLst>
          </p:cNvPr>
          <p:cNvSpPr txBox="1"/>
          <p:nvPr/>
        </p:nvSpPr>
        <p:spPr>
          <a:xfrm>
            <a:off x="176526" y="5552463"/>
            <a:ext cx="6480000" cy="830997"/>
          </a:xfrm>
          <a:prstGeom prst="rect">
            <a:avLst/>
          </a:prstGeom>
          <a:noFill/>
        </p:spPr>
        <p:txBody>
          <a:bodyPr wrap="square" lIns="91440" tIns="45720" rIns="91440" bIns="45720" rtlCol="0" anchor="t">
            <a:spAutoFit/>
          </a:bodyPr>
          <a:lstStyle/>
          <a:p>
            <a:pPr algn="just"/>
            <a:r>
              <a:rPr lang="de-DE" sz="1200" dirty="0">
                <a:latin typeface="Arial"/>
                <a:cs typeface="Arial"/>
              </a:rPr>
              <a:t>Figure S4: </a:t>
            </a:r>
            <a:r>
              <a:rPr lang="de-DE" sz="1200" dirty="0" err="1">
                <a:latin typeface="Arial"/>
                <a:cs typeface="Arial"/>
              </a:rPr>
              <a:t>Immunoblot of decorin secreted by MEFs</a:t>
            </a:r>
            <a:r>
              <a:rPr lang="de-DE" sz="1200" dirty="0">
                <a:latin typeface="Arial"/>
                <a:cs typeface="Arial"/>
              </a:rPr>
              <a:t>. While, in contrast to skin tissue lysates, the total amount of glycanated decorin is not reduced the shift of the band to higher apparent molecular weight in </a:t>
            </a:r>
            <a:r>
              <a:rPr lang="de-DE" sz="1200" i="1" dirty="0">
                <a:latin typeface="Arial"/>
                <a:cs typeface="Arial"/>
              </a:rPr>
              <a:t>Atp6v0a2</a:t>
            </a:r>
            <a:r>
              <a:rPr lang="de-DE" sz="1200" baseline="30000" dirty="0">
                <a:latin typeface="Arial"/>
                <a:cs typeface="Arial"/>
              </a:rPr>
              <a:t>-/-</a:t>
            </a:r>
            <a:r>
              <a:rPr lang="de-DE" sz="1200" dirty="0">
                <a:latin typeface="Arial"/>
                <a:cs typeface="Arial"/>
              </a:rPr>
              <a:t> is still visible indicating an glycosaminoglycan overmodification during passage through the secretory pathway.</a:t>
            </a:r>
            <a:endParaRPr lang="de-DE" dirty="0"/>
          </a:p>
        </p:txBody>
      </p:sp>
      <p:cxnSp>
        <p:nvCxnSpPr>
          <p:cNvPr id="37" name="Gerade Verbindung 1">
            <a:extLst>
              <a:ext uri="{FF2B5EF4-FFF2-40B4-BE49-F238E27FC236}">
                <a16:creationId xmlns:a16="http://schemas.microsoft.com/office/drawing/2014/main" id="{901498D4-FCB1-4421-87C7-6C9270BF893A}"/>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38" name="Textfeld 37">
            <a:extLst>
              <a:ext uri="{FF2B5EF4-FFF2-40B4-BE49-F238E27FC236}">
                <a16:creationId xmlns:a16="http://schemas.microsoft.com/office/drawing/2014/main" id="{F7827971-235F-4F77-8B96-5DBB738DB613}"/>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grpSp>
        <p:nvGrpSpPr>
          <p:cNvPr id="7" name="Gruppieren 6">
            <a:extLst>
              <a:ext uri="{FF2B5EF4-FFF2-40B4-BE49-F238E27FC236}">
                <a16:creationId xmlns:a16="http://schemas.microsoft.com/office/drawing/2014/main" id="{E6BAD072-5688-BD66-AC6A-9A65E8E8924E}"/>
              </a:ext>
            </a:extLst>
          </p:cNvPr>
          <p:cNvGrpSpPr/>
          <p:nvPr/>
        </p:nvGrpSpPr>
        <p:grpSpPr>
          <a:xfrm>
            <a:off x="1446880" y="1799343"/>
            <a:ext cx="3675807" cy="1319701"/>
            <a:chOff x="728453" y="1193799"/>
            <a:chExt cx="5624422" cy="2019300"/>
          </a:xfrm>
        </p:grpSpPr>
        <p:pic>
          <p:nvPicPr>
            <p:cNvPr id="41" name="Grafik 40">
              <a:extLst>
                <a:ext uri="{FF2B5EF4-FFF2-40B4-BE49-F238E27FC236}">
                  <a16:creationId xmlns:a16="http://schemas.microsoft.com/office/drawing/2014/main" id="{64490A7F-6AA0-64BE-F1E5-CC5E2BF40A7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258" t="30878" r="20843" b="41740"/>
            <a:stretch/>
          </p:blipFill>
          <p:spPr>
            <a:xfrm>
              <a:off x="728453" y="1193799"/>
              <a:ext cx="5624422" cy="2019300"/>
            </a:xfrm>
            <a:prstGeom prst="rect">
              <a:avLst/>
            </a:prstGeom>
          </p:spPr>
        </p:pic>
        <p:cxnSp>
          <p:nvCxnSpPr>
            <p:cNvPr id="42" name="Gerader Verbinder 64">
              <a:extLst>
                <a:ext uri="{FF2B5EF4-FFF2-40B4-BE49-F238E27FC236}">
                  <a16:creationId xmlns:a16="http://schemas.microsoft.com/office/drawing/2014/main" id="{DD687424-515D-BAD6-4C1F-ED1692F368D1}"/>
                </a:ext>
              </a:extLst>
            </p:cNvPr>
            <p:cNvCxnSpPr>
              <a:cxnSpLocks/>
            </p:cNvCxnSpPr>
            <p:nvPr/>
          </p:nvCxnSpPr>
          <p:spPr>
            <a:xfrm rot="16200000" flipH="1">
              <a:off x="2168776" y="1444306"/>
              <a:ext cx="0" cy="1620000"/>
            </a:xfrm>
            <a:prstGeom prst="line">
              <a:avLst/>
            </a:prstGeom>
            <a:ln w="158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43" name="Gerade Verbindung 40">
              <a:extLst>
                <a:ext uri="{FF2B5EF4-FFF2-40B4-BE49-F238E27FC236}">
                  <a16:creationId xmlns:a16="http://schemas.microsoft.com/office/drawing/2014/main" id="{9DD7DA23-EEB4-67A5-F1BB-AA1371AA78BF}"/>
                </a:ext>
              </a:extLst>
            </p:cNvPr>
            <p:cNvCxnSpPr/>
            <p:nvPr/>
          </p:nvCxnSpPr>
          <p:spPr>
            <a:xfrm>
              <a:off x="4635500" y="2187304"/>
              <a:ext cx="1620000" cy="0"/>
            </a:xfrm>
            <a:prstGeom prst="line">
              <a:avLst/>
            </a:prstGeom>
            <a:ln w="15875">
              <a:solidFill>
                <a:srgbClr val="0432FF"/>
              </a:solidFill>
              <a:prstDash val="sysDash"/>
            </a:ln>
          </p:spPr>
          <p:style>
            <a:lnRef idx="1">
              <a:schemeClr val="accent1"/>
            </a:lnRef>
            <a:fillRef idx="0">
              <a:schemeClr val="accent1"/>
            </a:fillRef>
            <a:effectRef idx="0">
              <a:schemeClr val="accent1"/>
            </a:effectRef>
            <a:fontRef idx="minor">
              <a:schemeClr val="tx1"/>
            </a:fontRef>
          </p:style>
        </p:cxnSp>
        <p:cxnSp>
          <p:nvCxnSpPr>
            <p:cNvPr id="44" name="Gerade Verbindung 40">
              <a:extLst>
                <a:ext uri="{FF2B5EF4-FFF2-40B4-BE49-F238E27FC236}">
                  <a16:creationId xmlns:a16="http://schemas.microsoft.com/office/drawing/2014/main" id="{306045E1-C3E8-1F71-B14C-E178D170A497}"/>
                </a:ext>
              </a:extLst>
            </p:cNvPr>
            <p:cNvCxnSpPr/>
            <p:nvPr/>
          </p:nvCxnSpPr>
          <p:spPr>
            <a:xfrm>
              <a:off x="2978776" y="2042373"/>
              <a:ext cx="1620000" cy="0"/>
            </a:xfrm>
            <a:prstGeom prst="line">
              <a:avLst/>
            </a:prstGeom>
            <a:ln w="158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5" name="Textfeld 44">
              <a:extLst>
                <a:ext uri="{FF2B5EF4-FFF2-40B4-BE49-F238E27FC236}">
                  <a16:creationId xmlns:a16="http://schemas.microsoft.com/office/drawing/2014/main" id="{C7988B28-FECB-46E9-DC3C-FF6958A216B5}"/>
                </a:ext>
              </a:extLst>
            </p:cNvPr>
            <p:cNvSpPr txBox="1"/>
            <p:nvPr/>
          </p:nvSpPr>
          <p:spPr>
            <a:xfrm>
              <a:off x="4913209" y="1841846"/>
              <a:ext cx="1008586" cy="376748"/>
            </a:xfrm>
            <a:prstGeom prst="rect">
              <a:avLst/>
            </a:prstGeom>
            <a:noFill/>
          </p:spPr>
          <p:txBody>
            <a:bodyPr wrap="none" rtlCol="0">
              <a:spAutoFit/>
            </a:bodyPr>
            <a:lstStyle/>
            <a:p>
              <a:r>
                <a:rPr lang="de-DE" sz="1000" dirty="0">
                  <a:solidFill>
                    <a:srgbClr val="0432FF"/>
                  </a:solidFill>
                  <a:latin typeface="Arial" panose="020B0604020202020204" pitchFamily="34" charset="0"/>
                  <a:cs typeface="Arial" panose="020B0604020202020204" pitchFamily="34" charset="0"/>
                </a:rPr>
                <a:t>100 </a:t>
              </a:r>
              <a:r>
                <a:rPr lang="de-DE" sz="1000" dirty="0" err="1">
                  <a:solidFill>
                    <a:srgbClr val="0432FF"/>
                  </a:solidFill>
                  <a:latin typeface="Arial" panose="020B0604020202020204" pitchFamily="34" charset="0"/>
                  <a:cs typeface="Arial" panose="020B0604020202020204" pitchFamily="34" charset="0"/>
                </a:rPr>
                <a:t>kDa</a:t>
              </a:r>
              <a:endParaRPr lang="de-DE" sz="1000" dirty="0">
                <a:solidFill>
                  <a:srgbClr val="0432FF"/>
                </a:solidFill>
                <a:latin typeface="Arial" panose="020B0604020202020204" pitchFamily="34" charset="0"/>
                <a:cs typeface="Arial" panose="020B0604020202020204" pitchFamily="34" charset="0"/>
              </a:endParaRPr>
            </a:p>
          </p:txBody>
        </p:sp>
        <p:sp>
          <p:nvSpPr>
            <p:cNvPr id="46" name="Textfeld 45">
              <a:extLst>
                <a:ext uri="{FF2B5EF4-FFF2-40B4-BE49-F238E27FC236}">
                  <a16:creationId xmlns:a16="http://schemas.microsoft.com/office/drawing/2014/main" id="{8305766B-63AE-AE89-B1E4-304213E18CE7}"/>
                </a:ext>
              </a:extLst>
            </p:cNvPr>
            <p:cNvSpPr txBox="1"/>
            <p:nvPr/>
          </p:nvSpPr>
          <p:spPr>
            <a:xfrm>
              <a:off x="1792710" y="1888483"/>
              <a:ext cx="900663" cy="376748"/>
            </a:xfrm>
            <a:prstGeom prst="rect">
              <a:avLst/>
            </a:prstGeom>
            <a:noFill/>
          </p:spPr>
          <p:txBody>
            <a:bodyPr wrap="none" rtlCol="0">
              <a:spAutoFit/>
            </a:bodyPr>
            <a:lstStyle/>
            <a:p>
              <a:r>
                <a:rPr lang="de-DE" sz="1000" dirty="0">
                  <a:solidFill>
                    <a:schemeClr val="bg1"/>
                  </a:solidFill>
                  <a:latin typeface="Arial" panose="020B0604020202020204" pitchFamily="34" charset="0"/>
                  <a:cs typeface="Arial" panose="020B0604020202020204" pitchFamily="34" charset="0"/>
                </a:rPr>
                <a:t>96 </a:t>
              </a:r>
              <a:r>
                <a:rPr lang="de-DE" sz="1000" dirty="0" err="1">
                  <a:solidFill>
                    <a:schemeClr val="bg1"/>
                  </a:solidFill>
                  <a:latin typeface="Arial" panose="020B0604020202020204" pitchFamily="34" charset="0"/>
                  <a:cs typeface="Arial" panose="020B0604020202020204" pitchFamily="34" charset="0"/>
                </a:rPr>
                <a:t>kDa</a:t>
              </a:r>
              <a:endParaRPr lang="de-DE" sz="1000" dirty="0">
                <a:solidFill>
                  <a:schemeClr val="bg1"/>
                </a:solidFill>
                <a:latin typeface="Arial" panose="020B0604020202020204" pitchFamily="34" charset="0"/>
                <a:cs typeface="Arial" panose="020B0604020202020204" pitchFamily="34" charset="0"/>
              </a:endParaRPr>
            </a:p>
          </p:txBody>
        </p:sp>
        <p:sp>
          <p:nvSpPr>
            <p:cNvPr id="47" name="Textfeld 46">
              <a:extLst>
                <a:ext uri="{FF2B5EF4-FFF2-40B4-BE49-F238E27FC236}">
                  <a16:creationId xmlns:a16="http://schemas.microsoft.com/office/drawing/2014/main" id="{7A8ABE88-868C-77C0-AB3A-C7AB43FA099A}"/>
                </a:ext>
              </a:extLst>
            </p:cNvPr>
            <p:cNvSpPr txBox="1"/>
            <p:nvPr/>
          </p:nvSpPr>
          <p:spPr>
            <a:xfrm>
              <a:off x="3268936" y="1675444"/>
              <a:ext cx="1008586" cy="376748"/>
            </a:xfrm>
            <a:prstGeom prst="rect">
              <a:avLst/>
            </a:prstGeom>
            <a:noFill/>
          </p:spPr>
          <p:txBody>
            <a:bodyPr wrap="none" rtlCol="0">
              <a:spAutoFit/>
            </a:bodyPr>
            <a:lstStyle/>
            <a:p>
              <a:r>
                <a:rPr lang="de-DE" sz="1000" dirty="0">
                  <a:solidFill>
                    <a:srgbClr val="FF0000"/>
                  </a:solidFill>
                  <a:latin typeface="Arial" panose="020B0604020202020204" pitchFamily="34" charset="0"/>
                  <a:cs typeface="Arial" panose="020B0604020202020204" pitchFamily="34" charset="0"/>
                </a:rPr>
                <a:t>109 </a:t>
              </a:r>
              <a:r>
                <a:rPr lang="de-DE" sz="1000" dirty="0" err="1">
                  <a:solidFill>
                    <a:srgbClr val="FF0000"/>
                  </a:solidFill>
                  <a:latin typeface="Arial" panose="020B0604020202020204" pitchFamily="34" charset="0"/>
                  <a:cs typeface="Arial" panose="020B0604020202020204" pitchFamily="34" charset="0"/>
                </a:rPr>
                <a:t>kDa</a:t>
              </a:r>
              <a:endParaRPr lang="de-DE" sz="1000" dirty="0">
                <a:solidFill>
                  <a:srgbClr val="FF0000"/>
                </a:solidFill>
                <a:latin typeface="Arial" panose="020B0604020202020204" pitchFamily="34" charset="0"/>
                <a:cs typeface="Arial" panose="020B0604020202020204" pitchFamily="34" charset="0"/>
              </a:endParaRPr>
            </a:p>
          </p:txBody>
        </p:sp>
      </p:grpSp>
      <p:sp>
        <p:nvSpPr>
          <p:cNvPr id="9" name="Textfeld 8">
            <a:extLst>
              <a:ext uri="{FF2B5EF4-FFF2-40B4-BE49-F238E27FC236}">
                <a16:creationId xmlns:a16="http://schemas.microsoft.com/office/drawing/2014/main" id="{59047CB6-1BAF-6326-6CDE-EDC0BA37BA10}"/>
              </a:ext>
            </a:extLst>
          </p:cNvPr>
          <p:cNvSpPr txBox="1"/>
          <p:nvPr/>
        </p:nvSpPr>
        <p:spPr>
          <a:xfrm rot="5400000">
            <a:off x="4858503" y="2255651"/>
            <a:ext cx="941103" cy="276999"/>
          </a:xfrm>
          <a:prstGeom prst="rect">
            <a:avLst/>
          </a:prstGeom>
          <a:noFill/>
        </p:spPr>
        <p:txBody>
          <a:bodyPr wrap="square" rtlCol="0">
            <a:spAutoFit/>
          </a:bodyPr>
          <a:lstStyle/>
          <a:p>
            <a:pPr algn="ctr"/>
            <a:r>
              <a:rPr lang="de-DE" sz="1200" dirty="0" err="1">
                <a:latin typeface="Arial" panose="020B0604020202020204" pitchFamily="34" charset="0"/>
                <a:cs typeface="Arial" panose="020B0604020202020204" pitchFamily="34" charset="0"/>
              </a:rPr>
              <a:t>glycanated</a:t>
            </a:r>
            <a:endParaRPr lang="de-DE" sz="1200" dirty="0">
              <a:latin typeface="Arial" panose="020B0604020202020204" pitchFamily="34" charset="0"/>
              <a:cs typeface="Arial" panose="020B0604020202020204" pitchFamily="34" charset="0"/>
            </a:endParaRPr>
          </a:p>
        </p:txBody>
      </p:sp>
      <p:cxnSp>
        <p:nvCxnSpPr>
          <p:cNvPr id="10" name="Gerader Verbinder 17">
            <a:extLst>
              <a:ext uri="{FF2B5EF4-FFF2-40B4-BE49-F238E27FC236}">
                <a16:creationId xmlns:a16="http://schemas.microsoft.com/office/drawing/2014/main" id="{7A6F238C-A000-4EB0-A5E6-368C405E9B10}"/>
              </a:ext>
            </a:extLst>
          </p:cNvPr>
          <p:cNvCxnSpPr>
            <a:cxnSpLocks/>
          </p:cNvCxnSpPr>
          <p:nvPr/>
        </p:nvCxnSpPr>
        <p:spPr>
          <a:xfrm rot="5400000">
            <a:off x="4921218" y="2408543"/>
            <a:ext cx="50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Gerader Verbinder 18">
            <a:extLst>
              <a:ext uri="{FF2B5EF4-FFF2-40B4-BE49-F238E27FC236}">
                <a16:creationId xmlns:a16="http://schemas.microsoft.com/office/drawing/2014/main" id="{784D8F12-CB9D-D1FE-00CC-4FE626F4E507}"/>
              </a:ext>
            </a:extLst>
          </p:cNvPr>
          <p:cNvCxnSpPr/>
          <p:nvPr/>
        </p:nvCxnSpPr>
        <p:spPr>
          <a:xfrm>
            <a:off x="1897576" y="1733111"/>
            <a:ext cx="94110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9">
            <a:extLst>
              <a:ext uri="{FF2B5EF4-FFF2-40B4-BE49-F238E27FC236}">
                <a16:creationId xmlns:a16="http://schemas.microsoft.com/office/drawing/2014/main" id="{36BEDD81-928A-97AD-9A9E-812158786E91}"/>
              </a:ext>
            </a:extLst>
          </p:cNvPr>
          <p:cNvCxnSpPr/>
          <p:nvPr/>
        </p:nvCxnSpPr>
        <p:spPr>
          <a:xfrm>
            <a:off x="2946725" y="1733111"/>
            <a:ext cx="94110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r Verbinder 20">
            <a:extLst>
              <a:ext uri="{FF2B5EF4-FFF2-40B4-BE49-F238E27FC236}">
                <a16:creationId xmlns:a16="http://schemas.microsoft.com/office/drawing/2014/main" id="{88984C45-9C0C-13A7-66F0-63DCD7C605CD}"/>
              </a:ext>
            </a:extLst>
          </p:cNvPr>
          <p:cNvCxnSpPr/>
          <p:nvPr/>
        </p:nvCxnSpPr>
        <p:spPr>
          <a:xfrm>
            <a:off x="4050256" y="1733111"/>
            <a:ext cx="94110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0BE128BE-E5B6-F2EA-9723-A5CE9986E292}"/>
              </a:ext>
            </a:extLst>
          </p:cNvPr>
          <p:cNvSpPr txBox="1"/>
          <p:nvPr/>
        </p:nvSpPr>
        <p:spPr>
          <a:xfrm>
            <a:off x="2161321" y="1461257"/>
            <a:ext cx="442750"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a:t>
            </a:r>
          </a:p>
        </p:txBody>
      </p:sp>
      <p:sp>
        <p:nvSpPr>
          <p:cNvPr id="15" name="Textfeld 14">
            <a:extLst>
              <a:ext uri="{FF2B5EF4-FFF2-40B4-BE49-F238E27FC236}">
                <a16:creationId xmlns:a16="http://schemas.microsoft.com/office/drawing/2014/main" id="{F9C7FF79-DB1E-755B-8787-5F42C8F6FFC2}"/>
              </a:ext>
            </a:extLst>
          </p:cNvPr>
          <p:cNvSpPr txBox="1"/>
          <p:nvPr/>
        </p:nvSpPr>
        <p:spPr>
          <a:xfrm>
            <a:off x="3237720" y="1461257"/>
            <a:ext cx="352982"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a:t>
            </a:r>
          </a:p>
        </p:txBody>
      </p:sp>
      <p:sp>
        <p:nvSpPr>
          <p:cNvPr id="16" name="Textfeld 15">
            <a:extLst>
              <a:ext uri="{FF2B5EF4-FFF2-40B4-BE49-F238E27FC236}">
                <a16:creationId xmlns:a16="http://schemas.microsoft.com/office/drawing/2014/main" id="{FB26E30B-53F6-0131-4D58-6B6AC1CDDE58}"/>
              </a:ext>
            </a:extLst>
          </p:cNvPr>
          <p:cNvSpPr txBox="1"/>
          <p:nvPr/>
        </p:nvSpPr>
        <p:spPr>
          <a:xfrm>
            <a:off x="4123786" y="1461257"/>
            <a:ext cx="772969"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RQ/RQ</a:t>
            </a:r>
          </a:p>
        </p:txBody>
      </p:sp>
      <p:sp>
        <p:nvSpPr>
          <p:cNvPr id="17" name="Textfeld 16">
            <a:extLst>
              <a:ext uri="{FF2B5EF4-FFF2-40B4-BE49-F238E27FC236}">
                <a16:creationId xmlns:a16="http://schemas.microsoft.com/office/drawing/2014/main" id="{201EDF7C-26AC-6290-3F2D-1A024FBFA231}"/>
              </a:ext>
            </a:extLst>
          </p:cNvPr>
          <p:cNvSpPr txBox="1"/>
          <p:nvPr/>
        </p:nvSpPr>
        <p:spPr>
          <a:xfrm>
            <a:off x="829273" y="2042147"/>
            <a:ext cx="671979" cy="261610"/>
          </a:xfrm>
          <a:prstGeom prst="rect">
            <a:avLst/>
          </a:prstGeom>
          <a:noFill/>
        </p:spPr>
        <p:txBody>
          <a:bodyPr wrap="none" rtlCol="0">
            <a:spAutoFit/>
          </a:bodyPr>
          <a:lstStyle/>
          <a:p>
            <a:r>
              <a:rPr lang="en-US" sz="1100" dirty="0">
                <a:latin typeface="Arial" panose="020B0604020202020204" pitchFamily="34" charset="0"/>
                <a:cs typeface="Arial" panose="020B0604020202020204" pitchFamily="34" charset="0"/>
              </a:rPr>
              <a:t>120kDa</a:t>
            </a:r>
          </a:p>
        </p:txBody>
      </p:sp>
      <p:sp>
        <p:nvSpPr>
          <p:cNvPr id="18" name="Textfeld 17">
            <a:extLst>
              <a:ext uri="{FF2B5EF4-FFF2-40B4-BE49-F238E27FC236}">
                <a16:creationId xmlns:a16="http://schemas.microsoft.com/office/drawing/2014/main" id="{97A166CD-6754-14FB-3B26-9F705B84A8C1}"/>
              </a:ext>
            </a:extLst>
          </p:cNvPr>
          <p:cNvSpPr txBox="1"/>
          <p:nvPr/>
        </p:nvSpPr>
        <p:spPr>
          <a:xfrm>
            <a:off x="829273" y="2394151"/>
            <a:ext cx="593432" cy="261610"/>
          </a:xfrm>
          <a:prstGeom prst="rect">
            <a:avLst/>
          </a:prstGeom>
          <a:noFill/>
        </p:spPr>
        <p:txBody>
          <a:bodyPr wrap="none" rtlCol="0">
            <a:spAutoFit/>
          </a:bodyPr>
          <a:lstStyle/>
          <a:p>
            <a:r>
              <a:rPr lang="en-US" sz="1100" dirty="0">
                <a:latin typeface="Arial" panose="020B0604020202020204" pitchFamily="34" charset="0"/>
                <a:cs typeface="Arial" panose="020B0604020202020204" pitchFamily="34" charset="0"/>
              </a:rPr>
              <a:t>90kDa</a:t>
            </a:r>
          </a:p>
        </p:txBody>
      </p:sp>
      <p:sp>
        <p:nvSpPr>
          <p:cNvPr id="19" name="Textfeld 18">
            <a:extLst>
              <a:ext uri="{FF2B5EF4-FFF2-40B4-BE49-F238E27FC236}">
                <a16:creationId xmlns:a16="http://schemas.microsoft.com/office/drawing/2014/main" id="{8091D31A-55B9-E9A2-C338-8C38D1D37F49}"/>
              </a:ext>
            </a:extLst>
          </p:cNvPr>
          <p:cNvSpPr txBox="1"/>
          <p:nvPr/>
        </p:nvSpPr>
        <p:spPr>
          <a:xfrm>
            <a:off x="829273" y="2699522"/>
            <a:ext cx="593432" cy="261610"/>
          </a:xfrm>
          <a:prstGeom prst="rect">
            <a:avLst/>
          </a:prstGeom>
          <a:noFill/>
        </p:spPr>
        <p:txBody>
          <a:bodyPr wrap="none" rtlCol="0">
            <a:spAutoFit/>
          </a:bodyPr>
          <a:lstStyle/>
          <a:p>
            <a:r>
              <a:rPr lang="en-US" sz="1100" dirty="0">
                <a:latin typeface="Arial" panose="020B0604020202020204" pitchFamily="34" charset="0"/>
                <a:cs typeface="Arial" panose="020B0604020202020204" pitchFamily="34" charset="0"/>
              </a:rPr>
              <a:t>70kDa</a:t>
            </a:r>
          </a:p>
        </p:txBody>
      </p:sp>
      <p:pic>
        <p:nvPicPr>
          <p:cNvPr id="20" name="Grafik 19">
            <a:extLst>
              <a:ext uri="{FF2B5EF4-FFF2-40B4-BE49-F238E27FC236}">
                <a16:creationId xmlns:a16="http://schemas.microsoft.com/office/drawing/2014/main" id="{042FDA76-2566-A87F-FACA-CF3294F003E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928" t="21275" r="18980" b="35793"/>
          <a:stretch/>
        </p:blipFill>
        <p:spPr>
          <a:xfrm>
            <a:off x="1446542" y="3153830"/>
            <a:ext cx="3675807" cy="2095234"/>
          </a:xfrm>
          <a:prstGeom prst="rect">
            <a:avLst/>
          </a:prstGeom>
        </p:spPr>
      </p:pic>
      <p:sp>
        <p:nvSpPr>
          <p:cNvPr id="21" name="Textfeld 20">
            <a:extLst>
              <a:ext uri="{FF2B5EF4-FFF2-40B4-BE49-F238E27FC236}">
                <a16:creationId xmlns:a16="http://schemas.microsoft.com/office/drawing/2014/main" id="{35683BC9-491C-A2F9-5716-0A767984C5B7}"/>
              </a:ext>
            </a:extLst>
          </p:cNvPr>
          <p:cNvSpPr txBox="1"/>
          <p:nvPr/>
        </p:nvSpPr>
        <p:spPr>
          <a:xfrm rot="5400000">
            <a:off x="4743581" y="4014558"/>
            <a:ext cx="1075174" cy="276999"/>
          </a:xfrm>
          <a:prstGeom prst="rect">
            <a:avLst/>
          </a:prstGeom>
          <a:noFill/>
        </p:spPr>
        <p:txBody>
          <a:bodyPr wrap="square" rtlCol="0">
            <a:spAutoFit/>
          </a:bodyPr>
          <a:lstStyle/>
          <a:p>
            <a:pPr algn="ctr"/>
            <a:r>
              <a:rPr lang="de-DE" sz="1200" dirty="0">
                <a:latin typeface="Arial" panose="020B0604020202020204" pitchFamily="34" charset="0"/>
                <a:cs typeface="Arial" panose="020B0604020202020204" pitchFamily="34" charset="0"/>
              </a:rPr>
              <a:t>total </a:t>
            </a:r>
            <a:r>
              <a:rPr lang="de-DE" sz="1200" dirty="0" err="1">
                <a:latin typeface="Arial" panose="020B0604020202020204" pitchFamily="34" charset="0"/>
                <a:cs typeface="Arial" panose="020B0604020202020204" pitchFamily="34" charset="0"/>
              </a:rPr>
              <a:t>protein</a:t>
            </a:r>
            <a:endParaRPr lang="de-DE" sz="1200" dirty="0">
              <a:latin typeface="Arial" panose="020B0604020202020204" pitchFamily="34" charset="0"/>
              <a:cs typeface="Arial" panose="020B0604020202020204" pitchFamily="34" charset="0"/>
            </a:endParaRPr>
          </a:p>
        </p:txBody>
      </p:sp>
      <p:sp>
        <p:nvSpPr>
          <p:cNvPr id="23" name="Textfeld 22">
            <a:extLst>
              <a:ext uri="{FF2B5EF4-FFF2-40B4-BE49-F238E27FC236}">
                <a16:creationId xmlns:a16="http://schemas.microsoft.com/office/drawing/2014/main" id="{83336466-5C12-C811-EE2D-D1FC38343A54}"/>
              </a:ext>
            </a:extLst>
          </p:cNvPr>
          <p:cNvSpPr txBox="1"/>
          <p:nvPr/>
        </p:nvSpPr>
        <p:spPr>
          <a:xfrm>
            <a:off x="829273" y="3900966"/>
            <a:ext cx="671979" cy="261610"/>
          </a:xfrm>
          <a:prstGeom prst="rect">
            <a:avLst/>
          </a:prstGeom>
          <a:noFill/>
        </p:spPr>
        <p:txBody>
          <a:bodyPr wrap="none" rtlCol="0">
            <a:spAutoFit/>
          </a:bodyPr>
          <a:lstStyle/>
          <a:p>
            <a:r>
              <a:rPr lang="en-US" sz="1100" dirty="0">
                <a:latin typeface="Arial" panose="020B0604020202020204" pitchFamily="34" charset="0"/>
                <a:cs typeface="Arial" panose="020B0604020202020204" pitchFamily="34" charset="0"/>
              </a:rPr>
              <a:t>120kDa</a:t>
            </a:r>
          </a:p>
        </p:txBody>
      </p:sp>
      <p:sp>
        <p:nvSpPr>
          <p:cNvPr id="24" name="Textfeld 23">
            <a:extLst>
              <a:ext uri="{FF2B5EF4-FFF2-40B4-BE49-F238E27FC236}">
                <a16:creationId xmlns:a16="http://schemas.microsoft.com/office/drawing/2014/main" id="{E1DD4CC7-2C90-8FDC-7027-0D52F0195856}"/>
              </a:ext>
            </a:extLst>
          </p:cNvPr>
          <p:cNvSpPr txBox="1"/>
          <p:nvPr/>
        </p:nvSpPr>
        <p:spPr>
          <a:xfrm>
            <a:off x="829273" y="4141211"/>
            <a:ext cx="593432" cy="261610"/>
          </a:xfrm>
          <a:prstGeom prst="rect">
            <a:avLst/>
          </a:prstGeom>
          <a:noFill/>
        </p:spPr>
        <p:txBody>
          <a:bodyPr wrap="none" rtlCol="0">
            <a:spAutoFit/>
          </a:bodyPr>
          <a:lstStyle/>
          <a:p>
            <a:r>
              <a:rPr lang="en-US" sz="1100" dirty="0">
                <a:latin typeface="Arial" panose="020B0604020202020204" pitchFamily="34" charset="0"/>
                <a:cs typeface="Arial" panose="020B0604020202020204" pitchFamily="34" charset="0"/>
              </a:rPr>
              <a:t>90kDa</a:t>
            </a:r>
          </a:p>
        </p:txBody>
      </p:sp>
      <p:sp>
        <p:nvSpPr>
          <p:cNvPr id="25" name="Textfeld 24">
            <a:extLst>
              <a:ext uri="{FF2B5EF4-FFF2-40B4-BE49-F238E27FC236}">
                <a16:creationId xmlns:a16="http://schemas.microsoft.com/office/drawing/2014/main" id="{5CD54577-B00E-E0EE-A0D8-DACEAA2F8607}"/>
              </a:ext>
            </a:extLst>
          </p:cNvPr>
          <p:cNvSpPr txBox="1"/>
          <p:nvPr/>
        </p:nvSpPr>
        <p:spPr>
          <a:xfrm>
            <a:off x="829273" y="4436422"/>
            <a:ext cx="593432" cy="261610"/>
          </a:xfrm>
          <a:prstGeom prst="rect">
            <a:avLst/>
          </a:prstGeom>
          <a:noFill/>
        </p:spPr>
        <p:txBody>
          <a:bodyPr wrap="none" rtlCol="0">
            <a:spAutoFit/>
          </a:bodyPr>
          <a:lstStyle/>
          <a:p>
            <a:r>
              <a:rPr lang="en-US" sz="1100" dirty="0">
                <a:latin typeface="Arial" panose="020B0604020202020204" pitchFamily="34" charset="0"/>
                <a:cs typeface="Arial" panose="020B0604020202020204" pitchFamily="34" charset="0"/>
              </a:rPr>
              <a:t>50kDa</a:t>
            </a:r>
          </a:p>
        </p:txBody>
      </p:sp>
    </p:spTree>
    <p:extLst>
      <p:ext uri="{BB962C8B-B14F-4D97-AF65-F5344CB8AC3E}">
        <p14:creationId xmlns:p14="http://schemas.microsoft.com/office/powerpoint/2010/main" val="3105312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feld 30"/>
          <p:cNvSpPr txBox="1"/>
          <p:nvPr/>
        </p:nvSpPr>
        <p:spPr>
          <a:xfrm>
            <a:off x="4704863" y="1220630"/>
            <a:ext cx="1901275"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a:t>
            </a:r>
          </a:p>
        </p:txBody>
      </p:sp>
      <p:sp>
        <p:nvSpPr>
          <p:cNvPr id="32" name="Textfeld 31"/>
          <p:cNvSpPr txBox="1"/>
          <p:nvPr/>
        </p:nvSpPr>
        <p:spPr>
          <a:xfrm>
            <a:off x="4721225" y="3566128"/>
            <a:ext cx="1884913"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a:t>
            </a:r>
          </a:p>
        </p:txBody>
      </p:sp>
      <p:sp>
        <p:nvSpPr>
          <p:cNvPr id="33" name="Textfeld 32"/>
          <p:cNvSpPr txBox="1"/>
          <p:nvPr/>
        </p:nvSpPr>
        <p:spPr>
          <a:xfrm>
            <a:off x="4724094" y="5989364"/>
            <a:ext cx="1882044"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RQ/RQ</a:t>
            </a:r>
          </a:p>
        </p:txBody>
      </p:sp>
      <p:sp>
        <p:nvSpPr>
          <p:cNvPr id="40" name="Line 14">
            <a:extLst>
              <a:ext uri="{FF2B5EF4-FFF2-40B4-BE49-F238E27FC236}">
                <a16:creationId xmlns:a16="http://schemas.microsoft.com/office/drawing/2014/main" id="{387762B5-77D8-3744-AE1E-61E927FCC62A}"/>
              </a:ext>
            </a:extLst>
          </p:cNvPr>
          <p:cNvSpPr>
            <a:spLocks noChangeShapeType="1"/>
          </p:cNvSpPr>
          <p:nvPr/>
        </p:nvSpPr>
        <p:spPr bwMode="auto">
          <a:xfrm>
            <a:off x="733594" y="3018634"/>
            <a:ext cx="5544103"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1" name="Line 15">
            <a:extLst>
              <a:ext uri="{FF2B5EF4-FFF2-40B4-BE49-F238E27FC236}">
                <a16:creationId xmlns:a16="http://schemas.microsoft.com/office/drawing/2014/main" id="{BAC2FB1E-77CA-5E41-947D-E9669FF28965}"/>
              </a:ext>
            </a:extLst>
          </p:cNvPr>
          <p:cNvSpPr>
            <a:spLocks noChangeShapeType="1"/>
          </p:cNvSpPr>
          <p:nvPr/>
        </p:nvSpPr>
        <p:spPr bwMode="auto">
          <a:xfrm>
            <a:off x="6277697" y="3018634"/>
            <a:ext cx="2093" cy="2097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2" name="Line 16">
            <a:extLst>
              <a:ext uri="{FF2B5EF4-FFF2-40B4-BE49-F238E27FC236}">
                <a16:creationId xmlns:a16="http://schemas.microsoft.com/office/drawing/2014/main" id="{79CCC5D0-9314-FA41-853B-68F827921EEE}"/>
              </a:ext>
            </a:extLst>
          </p:cNvPr>
          <p:cNvSpPr>
            <a:spLocks noChangeShapeType="1"/>
          </p:cNvSpPr>
          <p:nvPr/>
        </p:nvSpPr>
        <p:spPr bwMode="auto">
          <a:xfrm>
            <a:off x="5723078" y="3018634"/>
            <a:ext cx="2093" cy="1398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3" name="Line 17">
            <a:extLst>
              <a:ext uri="{FF2B5EF4-FFF2-40B4-BE49-F238E27FC236}">
                <a16:creationId xmlns:a16="http://schemas.microsoft.com/office/drawing/2014/main" id="{C77EECD3-32E7-C146-8B88-7FC2F923E183}"/>
              </a:ext>
            </a:extLst>
          </p:cNvPr>
          <p:cNvSpPr>
            <a:spLocks noChangeShapeType="1"/>
          </p:cNvSpPr>
          <p:nvPr/>
        </p:nvSpPr>
        <p:spPr bwMode="auto">
          <a:xfrm>
            <a:off x="5168458" y="3018634"/>
            <a:ext cx="2093" cy="2097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4" name="Line 18">
            <a:extLst>
              <a:ext uri="{FF2B5EF4-FFF2-40B4-BE49-F238E27FC236}">
                <a16:creationId xmlns:a16="http://schemas.microsoft.com/office/drawing/2014/main" id="{628B7E4D-6597-C244-A9C2-697CB384C1CA}"/>
              </a:ext>
            </a:extLst>
          </p:cNvPr>
          <p:cNvSpPr>
            <a:spLocks noChangeShapeType="1"/>
          </p:cNvSpPr>
          <p:nvPr/>
        </p:nvSpPr>
        <p:spPr bwMode="auto">
          <a:xfrm>
            <a:off x="4613838" y="3018634"/>
            <a:ext cx="2093" cy="1398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5" name="Line 19">
            <a:extLst>
              <a:ext uri="{FF2B5EF4-FFF2-40B4-BE49-F238E27FC236}">
                <a16:creationId xmlns:a16="http://schemas.microsoft.com/office/drawing/2014/main" id="{D9EB3BF1-71E9-D445-9ACF-2D3F9E7D006E}"/>
              </a:ext>
            </a:extLst>
          </p:cNvPr>
          <p:cNvSpPr>
            <a:spLocks noChangeShapeType="1"/>
          </p:cNvSpPr>
          <p:nvPr/>
        </p:nvSpPr>
        <p:spPr bwMode="auto">
          <a:xfrm>
            <a:off x="4059219" y="3018634"/>
            <a:ext cx="2093" cy="2097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6" name="Line 20">
            <a:extLst>
              <a:ext uri="{FF2B5EF4-FFF2-40B4-BE49-F238E27FC236}">
                <a16:creationId xmlns:a16="http://schemas.microsoft.com/office/drawing/2014/main" id="{70BB5748-A65D-144A-9432-F39C6B95EE3C}"/>
              </a:ext>
            </a:extLst>
          </p:cNvPr>
          <p:cNvSpPr>
            <a:spLocks noChangeShapeType="1"/>
          </p:cNvSpPr>
          <p:nvPr/>
        </p:nvSpPr>
        <p:spPr bwMode="auto">
          <a:xfrm>
            <a:off x="3504599" y="3018634"/>
            <a:ext cx="2093" cy="1398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7" name="Line 21">
            <a:extLst>
              <a:ext uri="{FF2B5EF4-FFF2-40B4-BE49-F238E27FC236}">
                <a16:creationId xmlns:a16="http://schemas.microsoft.com/office/drawing/2014/main" id="{CB945140-8BC4-1346-86A5-0FB02B681160}"/>
              </a:ext>
            </a:extLst>
          </p:cNvPr>
          <p:cNvSpPr>
            <a:spLocks noChangeShapeType="1"/>
          </p:cNvSpPr>
          <p:nvPr/>
        </p:nvSpPr>
        <p:spPr bwMode="auto">
          <a:xfrm>
            <a:off x="2949980" y="3018634"/>
            <a:ext cx="2093" cy="2097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8" name="Line 22">
            <a:extLst>
              <a:ext uri="{FF2B5EF4-FFF2-40B4-BE49-F238E27FC236}">
                <a16:creationId xmlns:a16="http://schemas.microsoft.com/office/drawing/2014/main" id="{E3D83819-6AFC-F042-B9E5-0A0FC0BFF0B8}"/>
              </a:ext>
            </a:extLst>
          </p:cNvPr>
          <p:cNvSpPr>
            <a:spLocks noChangeShapeType="1"/>
          </p:cNvSpPr>
          <p:nvPr/>
        </p:nvSpPr>
        <p:spPr bwMode="auto">
          <a:xfrm>
            <a:off x="2397453" y="3018634"/>
            <a:ext cx="2093" cy="1398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9" name="Line 23">
            <a:extLst>
              <a:ext uri="{FF2B5EF4-FFF2-40B4-BE49-F238E27FC236}">
                <a16:creationId xmlns:a16="http://schemas.microsoft.com/office/drawing/2014/main" id="{95D5A6AA-0725-2747-8099-E8475D635CD7}"/>
              </a:ext>
            </a:extLst>
          </p:cNvPr>
          <p:cNvSpPr>
            <a:spLocks noChangeShapeType="1"/>
          </p:cNvSpPr>
          <p:nvPr/>
        </p:nvSpPr>
        <p:spPr bwMode="auto">
          <a:xfrm>
            <a:off x="1842834" y="3018634"/>
            <a:ext cx="2093" cy="2097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0" name="Line 24">
            <a:extLst>
              <a:ext uri="{FF2B5EF4-FFF2-40B4-BE49-F238E27FC236}">
                <a16:creationId xmlns:a16="http://schemas.microsoft.com/office/drawing/2014/main" id="{EC57EED2-AB12-D048-B6A7-0754F4777CB2}"/>
              </a:ext>
            </a:extLst>
          </p:cNvPr>
          <p:cNvSpPr>
            <a:spLocks noChangeShapeType="1"/>
          </p:cNvSpPr>
          <p:nvPr/>
        </p:nvSpPr>
        <p:spPr bwMode="auto">
          <a:xfrm>
            <a:off x="1288215" y="3018634"/>
            <a:ext cx="2093" cy="1398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1" name="Line 25">
            <a:extLst>
              <a:ext uri="{FF2B5EF4-FFF2-40B4-BE49-F238E27FC236}">
                <a16:creationId xmlns:a16="http://schemas.microsoft.com/office/drawing/2014/main" id="{3E7E053A-40E4-7146-9473-665CC5866B46}"/>
              </a:ext>
            </a:extLst>
          </p:cNvPr>
          <p:cNvSpPr>
            <a:spLocks noChangeShapeType="1"/>
          </p:cNvSpPr>
          <p:nvPr/>
        </p:nvSpPr>
        <p:spPr bwMode="auto">
          <a:xfrm>
            <a:off x="733594" y="3018634"/>
            <a:ext cx="2093" cy="2097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2" name="Rectangle 27">
            <a:extLst>
              <a:ext uri="{FF2B5EF4-FFF2-40B4-BE49-F238E27FC236}">
                <a16:creationId xmlns:a16="http://schemas.microsoft.com/office/drawing/2014/main" id="{21C545AB-8AE0-F54B-B255-07310CAE1F20}"/>
              </a:ext>
            </a:extLst>
          </p:cNvPr>
          <p:cNvSpPr>
            <a:spLocks noChangeArrowheads="1"/>
          </p:cNvSpPr>
          <p:nvPr/>
        </p:nvSpPr>
        <p:spPr bwMode="auto">
          <a:xfrm>
            <a:off x="1713079" y="3037278"/>
            <a:ext cx="282168" cy="15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2100</a:t>
            </a:r>
            <a:endParaRPr lang="fr-FR" altLang="de-DE" sz="1000"/>
          </a:p>
        </p:txBody>
      </p:sp>
      <p:sp>
        <p:nvSpPr>
          <p:cNvPr id="53" name="Rectangle 28">
            <a:extLst>
              <a:ext uri="{FF2B5EF4-FFF2-40B4-BE49-F238E27FC236}">
                <a16:creationId xmlns:a16="http://schemas.microsoft.com/office/drawing/2014/main" id="{C7296E7B-3FD5-394C-BCB2-E11478D7F670}"/>
              </a:ext>
            </a:extLst>
          </p:cNvPr>
          <p:cNvSpPr>
            <a:spLocks noChangeArrowheads="1"/>
          </p:cNvSpPr>
          <p:nvPr/>
        </p:nvSpPr>
        <p:spPr bwMode="auto">
          <a:xfrm>
            <a:off x="2820224" y="3037278"/>
            <a:ext cx="282168" cy="15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2700</a:t>
            </a:r>
            <a:endParaRPr lang="fr-FR" altLang="de-DE" sz="1000"/>
          </a:p>
        </p:txBody>
      </p:sp>
      <p:sp>
        <p:nvSpPr>
          <p:cNvPr id="54" name="Rectangle 29">
            <a:extLst>
              <a:ext uri="{FF2B5EF4-FFF2-40B4-BE49-F238E27FC236}">
                <a16:creationId xmlns:a16="http://schemas.microsoft.com/office/drawing/2014/main" id="{70C3D46D-5F42-164C-A729-1B9F1C2BD97A}"/>
              </a:ext>
            </a:extLst>
          </p:cNvPr>
          <p:cNvSpPr>
            <a:spLocks noChangeArrowheads="1"/>
          </p:cNvSpPr>
          <p:nvPr/>
        </p:nvSpPr>
        <p:spPr bwMode="auto">
          <a:xfrm>
            <a:off x="3929464" y="3037278"/>
            <a:ext cx="282168" cy="15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3300</a:t>
            </a:r>
            <a:endParaRPr lang="fr-FR" altLang="de-DE" sz="1000"/>
          </a:p>
        </p:txBody>
      </p:sp>
      <p:sp>
        <p:nvSpPr>
          <p:cNvPr id="55" name="Rectangle 30">
            <a:extLst>
              <a:ext uri="{FF2B5EF4-FFF2-40B4-BE49-F238E27FC236}">
                <a16:creationId xmlns:a16="http://schemas.microsoft.com/office/drawing/2014/main" id="{DC5553B8-8F34-B744-8252-EEB60B79840D}"/>
              </a:ext>
            </a:extLst>
          </p:cNvPr>
          <p:cNvSpPr>
            <a:spLocks noChangeArrowheads="1"/>
          </p:cNvSpPr>
          <p:nvPr/>
        </p:nvSpPr>
        <p:spPr bwMode="auto">
          <a:xfrm>
            <a:off x="5036610" y="3037278"/>
            <a:ext cx="282168" cy="15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3900</a:t>
            </a:r>
            <a:endParaRPr lang="fr-FR" altLang="de-DE" sz="1000"/>
          </a:p>
        </p:txBody>
      </p:sp>
      <p:sp>
        <p:nvSpPr>
          <p:cNvPr id="56" name="Rectangle 31">
            <a:extLst>
              <a:ext uri="{FF2B5EF4-FFF2-40B4-BE49-F238E27FC236}">
                <a16:creationId xmlns:a16="http://schemas.microsoft.com/office/drawing/2014/main" id="{0BFCE2B2-36A1-6E4E-A770-4FF79DED0076}"/>
              </a:ext>
            </a:extLst>
          </p:cNvPr>
          <p:cNvSpPr>
            <a:spLocks noChangeArrowheads="1"/>
          </p:cNvSpPr>
          <p:nvPr/>
        </p:nvSpPr>
        <p:spPr bwMode="auto">
          <a:xfrm>
            <a:off x="6145849" y="3037278"/>
            <a:ext cx="282168" cy="15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4500</a:t>
            </a:r>
            <a:endParaRPr lang="fr-FR" altLang="de-DE" sz="1000"/>
          </a:p>
        </p:txBody>
      </p:sp>
      <p:sp>
        <p:nvSpPr>
          <p:cNvPr id="57" name="Rectangle 32">
            <a:extLst>
              <a:ext uri="{FF2B5EF4-FFF2-40B4-BE49-F238E27FC236}">
                <a16:creationId xmlns:a16="http://schemas.microsoft.com/office/drawing/2014/main" id="{759A6658-226E-994B-80AA-7E5B0F51638D}"/>
              </a:ext>
            </a:extLst>
          </p:cNvPr>
          <p:cNvSpPr>
            <a:spLocks noChangeArrowheads="1"/>
          </p:cNvSpPr>
          <p:nvPr/>
        </p:nvSpPr>
        <p:spPr bwMode="auto">
          <a:xfrm>
            <a:off x="3420869" y="3135163"/>
            <a:ext cx="213229" cy="15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FF0000"/>
                </a:solidFill>
              </a:rPr>
              <a:t>m/z</a:t>
            </a:r>
            <a:endParaRPr lang="fr-FR" altLang="de-DE" sz="1000"/>
          </a:p>
        </p:txBody>
      </p:sp>
      <p:sp>
        <p:nvSpPr>
          <p:cNvPr id="58" name="Line 34">
            <a:extLst>
              <a:ext uri="{FF2B5EF4-FFF2-40B4-BE49-F238E27FC236}">
                <a16:creationId xmlns:a16="http://schemas.microsoft.com/office/drawing/2014/main" id="{B9579796-F5D0-944C-9D9D-6ABC2F38DED1}"/>
              </a:ext>
            </a:extLst>
          </p:cNvPr>
          <p:cNvSpPr>
            <a:spLocks noChangeShapeType="1"/>
          </p:cNvSpPr>
          <p:nvPr/>
        </p:nvSpPr>
        <p:spPr bwMode="auto">
          <a:xfrm>
            <a:off x="6277697" y="3018634"/>
            <a:ext cx="23022"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0" name="Line 37">
            <a:extLst>
              <a:ext uri="{FF2B5EF4-FFF2-40B4-BE49-F238E27FC236}">
                <a16:creationId xmlns:a16="http://schemas.microsoft.com/office/drawing/2014/main" id="{A180C923-A6D6-6B41-AD33-3AD513FDF566}"/>
              </a:ext>
            </a:extLst>
          </p:cNvPr>
          <p:cNvSpPr>
            <a:spLocks noChangeShapeType="1"/>
          </p:cNvSpPr>
          <p:nvPr/>
        </p:nvSpPr>
        <p:spPr bwMode="auto">
          <a:xfrm>
            <a:off x="708480" y="3018634"/>
            <a:ext cx="31394"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 name="Line 38">
            <a:extLst>
              <a:ext uri="{FF2B5EF4-FFF2-40B4-BE49-F238E27FC236}">
                <a16:creationId xmlns:a16="http://schemas.microsoft.com/office/drawing/2014/main" id="{E5588E68-A488-D248-9328-3A51D8A89FB5}"/>
              </a:ext>
            </a:extLst>
          </p:cNvPr>
          <p:cNvSpPr>
            <a:spLocks noChangeShapeType="1"/>
          </p:cNvSpPr>
          <p:nvPr/>
        </p:nvSpPr>
        <p:spPr bwMode="auto">
          <a:xfrm>
            <a:off x="721036" y="2934733"/>
            <a:ext cx="18837"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2" name="Line 39">
            <a:extLst>
              <a:ext uri="{FF2B5EF4-FFF2-40B4-BE49-F238E27FC236}">
                <a16:creationId xmlns:a16="http://schemas.microsoft.com/office/drawing/2014/main" id="{1A0F4087-D991-014B-BB8A-E71A4F353573}"/>
              </a:ext>
            </a:extLst>
          </p:cNvPr>
          <p:cNvSpPr>
            <a:spLocks noChangeShapeType="1"/>
          </p:cNvSpPr>
          <p:nvPr/>
        </p:nvSpPr>
        <p:spPr bwMode="auto">
          <a:xfrm>
            <a:off x="708480" y="2848500"/>
            <a:ext cx="31394"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3" name="Line 40">
            <a:extLst>
              <a:ext uri="{FF2B5EF4-FFF2-40B4-BE49-F238E27FC236}">
                <a16:creationId xmlns:a16="http://schemas.microsoft.com/office/drawing/2014/main" id="{E340F87B-4D94-8642-9C13-AF07A88B411C}"/>
              </a:ext>
            </a:extLst>
          </p:cNvPr>
          <p:cNvSpPr>
            <a:spLocks noChangeShapeType="1"/>
          </p:cNvSpPr>
          <p:nvPr/>
        </p:nvSpPr>
        <p:spPr bwMode="auto">
          <a:xfrm>
            <a:off x="721036" y="2762270"/>
            <a:ext cx="18837"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4" name="Line 41">
            <a:extLst>
              <a:ext uri="{FF2B5EF4-FFF2-40B4-BE49-F238E27FC236}">
                <a16:creationId xmlns:a16="http://schemas.microsoft.com/office/drawing/2014/main" id="{CC283E99-3C7D-3A4F-8FBD-8551D3723DD3}"/>
              </a:ext>
            </a:extLst>
          </p:cNvPr>
          <p:cNvSpPr>
            <a:spLocks noChangeShapeType="1"/>
          </p:cNvSpPr>
          <p:nvPr/>
        </p:nvSpPr>
        <p:spPr bwMode="auto">
          <a:xfrm>
            <a:off x="708480" y="2676037"/>
            <a:ext cx="31394"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5" name="Line 42">
            <a:extLst>
              <a:ext uri="{FF2B5EF4-FFF2-40B4-BE49-F238E27FC236}">
                <a16:creationId xmlns:a16="http://schemas.microsoft.com/office/drawing/2014/main" id="{B8DBE762-062E-104C-AB73-C2C6B39163F0}"/>
              </a:ext>
            </a:extLst>
          </p:cNvPr>
          <p:cNvSpPr>
            <a:spLocks noChangeShapeType="1"/>
          </p:cNvSpPr>
          <p:nvPr/>
        </p:nvSpPr>
        <p:spPr bwMode="auto">
          <a:xfrm>
            <a:off x="721036" y="2592136"/>
            <a:ext cx="18837"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6" name="Line 43">
            <a:extLst>
              <a:ext uri="{FF2B5EF4-FFF2-40B4-BE49-F238E27FC236}">
                <a16:creationId xmlns:a16="http://schemas.microsoft.com/office/drawing/2014/main" id="{BB6550F0-7F7E-C749-9770-852A3C84CBAD}"/>
              </a:ext>
            </a:extLst>
          </p:cNvPr>
          <p:cNvSpPr>
            <a:spLocks noChangeShapeType="1"/>
          </p:cNvSpPr>
          <p:nvPr/>
        </p:nvSpPr>
        <p:spPr bwMode="auto">
          <a:xfrm>
            <a:off x="708480" y="2505905"/>
            <a:ext cx="31394"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7" name="Line 44">
            <a:extLst>
              <a:ext uri="{FF2B5EF4-FFF2-40B4-BE49-F238E27FC236}">
                <a16:creationId xmlns:a16="http://schemas.microsoft.com/office/drawing/2014/main" id="{DA386EE5-3B38-6C4D-99D7-D42EDD2B0CD2}"/>
              </a:ext>
            </a:extLst>
          </p:cNvPr>
          <p:cNvSpPr>
            <a:spLocks noChangeShapeType="1"/>
          </p:cNvSpPr>
          <p:nvPr/>
        </p:nvSpPr>
        <p:spPr bwMode="auto">
          <a:xfrm>
            <a:off x="721036" y="2419673"/>
            <a:ext cx="18837"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8" name="Line 45">
            <a:extLst>
              <a:ext uri="{FF2B5EF4-FFF2-40B4-BE49-F238E27FC236}">
                <a16:creationId xmlns:a16="http://schemas.microsoft.com/office/drawing/2014/main" id="{937860AA-6283-EC44-A9F8-FBDF47895AFF}"/>
              </a:ext>
            </a:extLst>
          </p:cNvPr>
          <p:cNvSpPr>
            <a:spLocks noChangeShapeType="1"/>
          </p:cNvSpPr>
          <p:nvPr/>
        </p:nvSpPr>
        <p:spPr bwMode="auto">
          <a:xfrm>
            <a:off x="708480" y="2335771"/>
            <a:ext cx="31394"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9" name="Line 46">
            <a:extLst>
              <a:ext uri="{FF2B5EF4-FFF2-40B4-BE49-F238E27FC236}">
                <a16:creationId xmlns:a16="http://schemas.microsoft.com/office/drawing/2014/main" id="{64CD62AC-CB01-E149-8A26-8C6BF96CCAC9}"/>
              </a:ext>
            </a:extLst>
          </p:cNvPr>
          <p:cNvSpPr>
            <a:spLocks noChangeShapeType="1"/>
          </p:cNvSpPr>
          <p:nvPr/>
        </p:nvSpPr>
        <p:spPr bwMode="auto">
          <a:xfrm>
            <a:off x="721036" y="2249541"/>
            <a:ext cx="18837"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0" name="Line 47">
            <a:extLst>
              <a:ext uri="{FF2B5EF4-FFF2-40B4-BE49-F238E27FC236}">
                <a16:creationId xmlns:a16="http://schemas.microsoft.com/office/drawing/2014/main" id="{2E975027-B438-E146-9771-DB8A709D5FB9}"/>
              </a:ext>
            </a:extLst>
          </p:cNvPr>
          <p:cNvSpPr>
            <a:spLocks noChangeShapeType="1"/>
          </p:cNvSpPr>
          <p:nvPr/>
        </p:nvSpPr>
        <p:spPr bwMode="auto">
          <a:xfrm>
            <a:off x="708480" y="2163308"/>
            <a:ext cx="31394"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 name="Line 48">
            <a:extLst>
              <a:ext uri="{FF2B5EF4-FFF2-40B4-BE49-F238E27FC236}">
                <a16:creationId xmlns:a16="http://schemas.microsoft.com/office/drawing/2014/main" id="{E2799907-79A1-5F42-91C1-EA61B03E5FFB}"/>
              </a:ext>
            </a:extLst>
          </p:cNvPr>
          <p:cNvSpPr>
            <a:spLocks noChangeShapeType="1"/>
          </p:cNvSpPr>
          <p:nvPr/>
        </p:nvSpPr>
        <p:spPr bwMode="auto">
          <a:xfrm>
            <a:off x="721036" y="2079408"/>
            <a:ext cx="18837"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2" name="Line 49">
            <a:extLst>
              <a:ext uri="{FF2B5EF4-FFF2-40B4-BE49-F238E27FC236}">
                <a16:creationId xmlns:a16="http://schemas.microsoft.com/office/drawing/2014/main" id="{0C9FB2A6-A50A-154E-B5A1-6C87208999C1}"/>
              </a:ext>
            </a:extLst>
          </p:cNvPr>
          <p:cNvSpPr>
            <a:spLocks noChangeShapeType="1"/>
          </p:cNvSpPr>
          <p:nvPr/>
        </p:nvSpPr>
        <p:spPr bwMode="auto">
          <a:xfrm>
            <a:off x="708480" y="1993176"/>
            <a:ext cx="31394"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 name="Line 50">
            <a:extLst>
              <a:ext uri="{FF2B5EF4-FFF2-40B4-BE49-F238E27FC236}">
                <a16:creationId xmlns:a16="http://schemas.microsoft.com/office/drawing/2014/main" id="{0E3BF83A-6C0F-6445-B457-FA05BD9F8927}"/>
              </a:ext>
            </a:extLst>
          </p:cNvPr>
          <p:cNvSpPr>
            <a:spLocks noChangeShapeType="1"/>
          </p:cNvSpPr>
          <p:nvPr/>
        </p:nvSpPr>
        <p:spPr bwMode="auto">
          <a:xfrm>
            <a:off x="721036" y="1906944"/>
            <a:ext cx="18837"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4" name="Line 51">
            <a:extLst>
              <a:ext uri="{FF2B5EF4-FFF2-40B4-BE49-F238E27FC236}">
                <a16:creationId xmlns:a16="http://schemas.microsoft.com/office/drawing/2014/main" id="{37AD14EA-19E3-9249-9A8F-35BE953774D1}"/>
              </a:ext>
            </a:extLst>
          </p:cNvPr>
          <p:cNvSpPr>
            <a:spLocks noChangeShapeType="1"/>
          </p:cNvSpPr>
          <p:nvPr/>
        </p:nvSpPr>
        <p:spPr bwMode="auto">
          <a:xfrm>
            <a:off x="708480" y="1820713"/>
            <a:ext cx="31394"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5" name="Line 52">
            <a:extLst>
              <a:ext uri="{FF2B5EF4-FFF2-40B4-BE49-F238E27FC236}">
                <a16:creationId xmlns:a16="http://schemas.microsoft.com/office/drawing/2014/main" id="{702834E5-78B2-5340-9A18-BF19F5ADAA45}"/>
              </a:ext>
            </a:extLst>
          </p:cNvPr>
          <p:cNvSpPr>
            <a:spLocks noChangeShapeType="1"/>
          </p:cNvSpPr>
          <p:nvPr/>
        </p:nvSpPr>
        <p:spPr bwMode="auto">
          <a:xfrm>
            <a:off x="721036" y="1736813"/>
            <a:ext cx="18837"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6" name="Line 53">
            <a:extLst>
              <a:ext uri="{FF2B5EF4-FFF2-40B4-BE49-F238E27FC236}">
                <a16:creationId xmlns:a16="http://schemas.microsoft.com/office/drawing/2014/main" id="{07F7692C-B9BD-4B41-A546-4921DD368446}"/>
              </a:ext>
            </a:extLst>
          </p:cNvPr>
          <p:cNvSpPr>
            <a:spLocks noChangeShapeType="1"/>
          </p:cNvSpPr>
          <p:nvPr/>
        </p:nvSpPr>
        <p:spPr bwMode="auto">
          <a:xfrm>
            <a:off x="708480" y="1650581"/>
            <a:ext cx="31394"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7" name="Line 54">
            <a:extLst>
              <a:ext uri="{FF2B5EF4-FFF2-40B4-BE49-F238E27FC236}">
                <a16:creationId xmlns:a16="http://schemas.microsoft.com/office/drawing/2014/main" id="{326A9F13-31EE-F445-8907-999FB15A8C98}"/>
              </a:ext>
            </a:extLst>
          </p:cNvPr>
          <p:cNvSpPr>
            <a:spLocks noChangeShapeType="1"/>
          </p:cNvSpPr>
          <p:nvPr/>
        </p:nvSpPr>
        <p:spPr bwMode="auto">
          <a:xfrm>
            <a:off x="721036" y="1564349"/>
            <a:ext cx="18837"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8" name="Line 55">
            <a:extLst>
              <a:ext uri="{FF2B5EF4-FFF2-40B4-BE49-F238E27FC236}">
                <a16:creationId xmlns:a16="http://schemas.microsoft.com/office/drawing/2014/main" id="{1BA17CC3-984A-174C-9F18-B0D7A5D64426}"/>
              </a:ext>
            </a:extLst>
          </p:cNvPr>
          <p:cNvSpPr>
            <a:spLocks noChangeShapeType="1"/>
          </p:cNvSpPr>
          <p:nvPr/>
        </p:nvSpPr>
        <p:spPr bwMode="auto">
          <a:xfrm>
            <a:off x="708480" y="1480448"/>
            <a:ext cx="31394"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9" name="Line 56">
            <a:extLst>
              <a:ext uri="{FF2B5EF4-FFF2-40B4-BE49-F238E27FC236}">
                <a16:creationId xmlns:a16="http://schemas.microsoft.com/office/drawing/2014/main" id="{15629CE3-25CB-B64F-8E39-1CD6DECECB4A}"/>
              </a:ext>
            </a:extLst>
          </p:cNvPr>
          <p:cNvSpPr>
            <a:spLocks noChangeShapeType="1"/>
          </p:cNvSpPr>
          <p:nvPr/>
        </p:nvSpPr>
        <p:spPr bwMode="auto">
          <a:xfrm>
            <a:off x="721036" y="1394216"/>
            <a:ext cx="18837"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0" name="Line 57">
            <a:extLst>
              <a:ext uri="{FF2B5EF4-FFF2-40B4-BE49-F238E27FC236}">
                <a16:creationId xmlns:a16="http://schemas.microsoft.com/office/drawing/2014/main" id="{C07543E2-30B0-1744-9799-58D9AAEE133D}"/>
              </a:ext>
            </a:extLst>
          </p:cNvPr>
          <p:cNvSpPr>
            <a:spLocks noChangeShapeType="1"/>
          </p:cNvSpPr>
          <p:nvPr/>
        </p:nvSpPr>
        <p:spPr bwMode="auto">
          <a:xfrm>
            <a:off x="708480" y="1307985"/>
            <a:ext cx="31394"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1" name="Rectangle 58">
            <a:extLst>
              <a:ext uri="{FF2B5EF4-FFF2-40B4-BE49-F238E27FC236}">
                <a16:creationId xmlns:a16="http://schemas.microsoft.com/office/drawing/2014/main" id="{0EDA4DFE-F21F-8D4F-806A-4C44DBCFE2EC}"/>
              </a:ext>
            </a:extLst>
          </p:cNvPr>
          <p:cNvSpPr>
            <a:spLocks noChangeArrowheads="1"/>
          </p:cNvSpPr>
          <p:nvPr/>
        </p:nvSpPr>
        <p:spPr bwMode="auto">
          <a:xfrm>
            <a:off x="608831" y="3037278"/>
            <a:ext cx="282168" cy="15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1500</a:t>
            </a:r>
            <a:endParaRPr lang="fr-FR" altLang="de-DE" sz="1000"/>
          </a:p>
        </p:txBody>
      </p:sp>
      <p:sp>
        <p:nvSpPr>
          <p:cNvPr id="82" name="Rectangle 63">
            <a:extLst>
              <a:ext uri="{FF2B5EF4-FFF2-40B4-BE49-F238E27FC236}">
                <a16:creationId xmlns:a16="http://schemas.microsoft.com/office/drawing/2014/main" id="{ABCCB2E7-D6F1-FC4D-A7BF-5F35A1409852}"/>
              </a:ext>
            </a:extLst>
          </p:cNvPr>
          <p:cNvSpPr>
            <a:spLocks noChangeArrowheads="1"/>
          </p:cNvSpPr>
          <p:nvPr/>
        </p:nvSpPr>
        <p:spPr bwMode="auto">
          <a:xfrm>
            <a:off x="514910" y="2075034"/>
            <a:ext cx="141083" cy="15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50</a:t>
            </a:r>
            <a:endParaRPr lang="fr-FR" altLang="de-DE" sz="1000"/>
          </a:p>
        </p:txBody>
      </p:sp>
      <p:sp>
        <p:nvSpPr>
          <p:cNvPr id="83" name="Rectangle 68">
            <a:extLst>
              <a:ext uri="{FF2B5EF4-FFF2-40B4-BE49-F238E27FC236}">
                <a16:creationId xmlns:a16="http://schemas.microsoft.com/office/drawing/2014/main" id="{704AE2D6-DBF8-5649-A7CA-3E79B7970CDD}"/>
              </a:ext>
            </a:extLst>
          </p:cNvPr>
          <p:cNvSpPr>
            <a:spLocks noChangeArrowheads="1"/>
          </p:cNvSpPr>
          <p:nvPr/>
        </p:nvSpPr>
        <p:spPr bwMode="auto">
          <a:xfrm>
            <a:off x="444369" y="1222040"/>
            <a:ext cx="211625" cy="15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100</a:t>
            </a:r>
            <a:endParaRPr lang="fr-FR" altLang="de-DE" sz="1000"/>
          </a:p>
        </p:txBody>
      </p:sp>
      <p:sp>
        <p:nvSpPr>
          <p:cNvPr id="84" name="Rectangle 69">
            <a:extLst>
              <a:ext uri="{FF2B5EF4-FFF2-40B4-BE49-F238E27FC236}">
                <a16:creationId xmlns:a16="http://schemas.microsoft.com/office/drawing/2014/main" id="{89909B1B-8B5A-354D-B062-E7ED4377C24C}"/>
              </a:ext>
            </a:extLst>
          </p:cNvPr>
          <p:cNvSpPr>
            <a:spLocks noChangeArrowheads="1"/>
          </p:cNvSpPr>
          <p:nvPr/>
        </p:nvSpPr>
        <p:spPr bwMode="auto">
          <a:xfrm rot="16200000">
            <a:off x="47355" y="2121170"/>
            <a:ext cx="674733" cy="153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FF0000"/>
                </a:solidFill>
              </a:rPr>
              <a:t>% Intensity</a:t>
            </a:r>
            <a:endParaRPr lang="fr-FR" altLang="de-DE" sz="1000"/>
          </a:p>
        </p:txBody>
      </p:sp>
      <p:sp>
        <p:nvSpPr>
          <p:cNvPr id="85" name="Freeform 70">
            <a:extLst>
              <a:ext uri="{FF2B5EF4-FFF2-40B4-BE49-F238E27FC236}">
                <a16:creationId xmlns:a16="http://schemas.microsoft.com/office/drawing/2014/main" id="{3940E039-0F0D-6045-82BE-DDE4EF392C31}"/>
              </a:ext>
            </a:extLst>
          </p:cNvPr>
          <p:cNvSpPr>
            <a:spLocks/>
          </p:cNvSpPr>
          <p:nvPr/>
        </p:nvSpPr>
        <p:spPr bwMode="auto">
          <a:xfrm>
            <a:off x="735687" y="2904434"/>
            <a:ext cx="1107147" cy="107207"/>
          </a:xfrm>
          <a:custGeom>
            <a:avLst/>
            <a:gdLst>
              <a:gd name="T0" fmla="*/ 16310 w 2647"/>
              <a:gd name="T1" fmla="*/ 85875 h 231"/>
              <a:gd name="T2" fmla="*/ 34711 w 2647"/>
              <a:gd name="T3" fmla="*/ 94231 h 231"/>
              <a:gd name="T4" fmla="*/ 53531 w 2647"/>
              <a:gd name="T5" fmla="*/ 85875 h 231"/>
              <a:gd name="T6" fmla="*/ 71514 w 2647"/>
              <a:gd name="T7" fmla="*/ 81233 h 231"/>
              <a:gd name="T8" fmla="*/ 90333 w 2647"/>
              <a:gd name="T9" fmla="*/ 88660 h 231"/>
              <a:gd name="T10" fmla="*/ 108316 w 2647"/>
              <a:gd name="T11" fmla="*/ 90981 h 231"/>
              <a:gd name="T12" fmla="*/ 126717 w 2647"/>
              <a:gd name="T13" fmla="*/ 90981 h 231"/>
              <a:gd name="T14" fmla="*/ 145536 w 2647"/>
              <a:gd name="T15" fmla="*/ 94231 h 231"/>
              <a:gd name="T16" fmla="*/ 163937 w 2647"/>
              <a:gd name="T17" fmla="*/ 94231 h 231"/>
              <a:gd name="T18" fmla="*/ 182339 w 2647"/>
              <a:gd name="T19" fmla="*/ 92374 h 231"/>
              <a:gd name="T20" fmla="*/ 200740 w 2647"/>
              <a:gd name="T21" fmla="*/ 69164 h 231"/>
              <a:gd name="T22" fmla="*/ 218723 w 2647"/>
              <a:gd name="T23" fmla="*/ 93302 h 231"/>
              <a:gd name="T24" fmla="*/ 237542 w 2647"/>
              <a:gd name="T25" fmla="*/ 89589 h 231"/>
              <a:gd name="T26" fmla="*/ 255943 w 2647"/>
              <a:gd name="T27" fmla="*/ 90517 h 231"/>
              <a:gd name="T28" fmla="*/ 274344 w 2647"/>
              <a:gd name="T29" fmla="*/ 96552 h 231"/>
              <a:gd name="T30" fmla="*/ 292745 w 2647"/>
              <a:gd name="T31" fmla="*/ 99337 h 231"/>
              <a:gd name="T32" fmla="*/ 311147 w 2647"/>
              <a:gd name="T33" fmla="*/ 94695 h 231"/>
              <a:gd name="T34" fmla="*/ 329548 w 2647"/>
              <a:gd name="T35" fmla="*/ 100729 h 231"/>
              <a:gd name="T36" fmla="*/ 347949 w 2647"/>
              <a:gd name="T37" fmla="*/ 100265 h 231"/>
              <a:gd name="T38" fmla="*/ 366350 w 2647"/>
              <a:gd name="T39" fmla="*/ 98408 h 231"/>
              <a:gd name="T40" fmla="*/ 384751 w 2647"/>
              <a:gd name="T41" fmla="*/ 101194 h 231"/>
              <a:gd name="T42" fmla="*/ 403152 w 2647"/>
              <a:gd name="T43" fmla="*/ 101194 h 231"/>
              <a:gd name="T44" fmla="*/ 421553 w 2647"/>
              <a:gd name="T45" fmla="*/ 102122 h 231"/>
              <a:gd name="T46" fmla="*/ 439955 w 2647"/>
              <a:gd name="T47" fmla="*/ 101194 h 231"/>
              <a:gd name="T48" fmla="*/ 458356 w 2647"/>
              <a:gd name="T49" fmla="*/ 101194 h 231"/>
              <a:gd name="T50" fmla="*/ 475502 w 2647"/>
              <a:gd name="T51" fmla="*/ 99337 h 231"/>
              <a:gd name="T52" fmla="*/ 493903 w 2647"/>
              <a:gd name="T53" fmla="*/ 101194 h 231"/>
              <a:gd name="T54" fmla="*/ 512305 w 2647"/>
              <a:gd name="T55" fmla="*/ 100265 h 231"/>
              <a:gd name="T56" fmla="*/ 530706 w 2647"/>
              <a:gd name="T57" fmla="*/ 100729 h 231"/>
              <a:gd name="T58" fmla="*/ 549525 w 2647"/>
              <a:gd name="T59" fmla="*/ 101194 h 231"/>
              <a:gd name="T60" fmla="*/ 567508 w 2647"/>
              <a:gd name="T61" fmla="*/ 86804 h 231"/>
              <a:gd name="T62" fmla="*/ 585909 w 2647"/>
              <a:gd name="T63" fmla="*/ 97944 h 231"/>
              <a:gd name="T64" fmla="*/ 604310 w 2647"/>
              <a:gd name="T65" fmla="*/ 93766 h 231"/>
              <a:gd name="T66" fmla="*/ 622711 w 2647"/>
              <a:gd name="T67" fmla="*/ 89589 h 231"/>
              <a:gd name="T68" fmla="*/ 641113 w 2647"/>
              <a:gd name="T69" fmla="*/ 88196 h 231"/>
              <a:gd name="T70" fmla="*/ 659932 w 2647"/>
              <a:gd name="T71" fmla="*/ 100265 h 231"/>
              <a:gd name="T72" fmla="*/ 677915 w 2647"/>
              <a:gd name="T73" fmla="*/ 97016 h 231"/>
              <a:gd name="T74" fmla="*/ 696316 w 2647"/>
              <a:gd name="T75" fmla="*/ 100729 h 231"/>
              <a:gd name="T76" fmla="*/ 714717 w 2647"/>
              <a:gd name="T77" fmla="*/ 94695 h 231"/>
              <a:gd name="T78" fmla="*/ 733536 w 2647"/>
              <a:gd name="T79" fmla="*/ 97480 h 231"/>
              <a:gd name="T80" fmla="*/ 751938 w 2647"/>
              <a:gd name="T81" fmla="*/ 100265 h 231"/>
              <a:gd name="T82" fmla="*/ 769921 w 2647"/>
              <a:gd name="T83" fmla="*/ 92838 h 231"/>
              <a:gd name="T84" fmla="*/ 788322 w 2647"/>
              <a:gd name="T85" fmla="*/ 99801 h 231"/>
              <a:gd name="T86" fmla="*/ 806723 w 2647"/>
              <a:gd name="T87" fmla="*/ 98408 h 231"/>
              <a:gd name="T88" fmla="*/ 824706 w 2647"/>
              <a:gd name="T89" fmla="*/ 98408 h 231"/>
              <a:gd name="T90" fmla="*/ 843943 w 2647"/>
              <a:gd name="T91" fmla="*/ 94695 h 231"/>
              <a:gd name="T92" fmla="*/ 861926 w 2647"/>
              <a:gd name="T93" fmla="*/ 94231 h 231"/>
              <a:gd name="T94" fmla="*/ 880746 w 2647"/>
              <a:gd name="T95" fmla="*/ 78448 h 231"/>
              <a:gd name="T96" fmla="*/ 898729 w 2647"/>
              <a:gd name="T97" fmla="*/ 99801 h 231"/>
              <a:gd name="T98" fmla="*/ 916711 w 2647"/>
              <a:gd name="T99" fmla="*/ 80305 h 231"/>
              <a:gd name="T100" fmla="*/ 935531 w 2647"/>
              <a:gd name="T101" fmla="*/ 92838 h 231"/>
              <a:gd name="T102" fmla="*/ 954350 w 2647"/>
              <a:gd name="T103" fmla="*/ 101658 h 231"/>
              <a:gd name="T104" fmla="*/ 972333 w 2647"/>
              <a:gd name="T105" fmla="*/ 89125 h 231"/>
              <a:gd name="T106" fmla="*/ 990734 w 2647"/>
              <a:gd name="T107" fmla="*/ 97016 h 231"/>
              <a:gd name="T108" fmla="*/ 1009972 w 2647"/>
              <a:gd name="T109" fmla="*/ 104907 h 231"/>
              <a:gd name="T110" fmla="*/ 1027955 w 2647"/>
              <a:gd name="T111" fmla="*/ 97944 h 231"/>
              <a:gd name="T112" fmla="*/ 1046356 w 2647"/>
              <a:gd name="T113" fmla="*/ 90053 h 231"/>
              <a:gd name="T114" fmla="*/ 1064757 w 2647"/>
              <a:gd name="T115" fmla="*/ 104907 h 231"/>
              <a:gd name="T116" fmla="*/ 1082740 w 2647"/>
              <a:gd name="T117" fmla="*/ 103514 h 231"/>
              <a:gd name="T118" fmla="*/ 1101141 w 2647"/>
              <a:gd name="T119" fmla="*/ 98408 h 23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647"/>
              <a:gd name="T181" fmla="*/ 0 h 231"/>
              <a:gd name="T182" fmla="*/ 2647 w 2647"/>
              <a:gd name="T183" fmla="*/ 231 h 23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647" h="231">
                <a:moveTo>
                  <a:pt x="0" y="195"/>
                </a:moveTo>
                <a:lnTo>
                  <a:pt x="0" y="190"/>
                </a:lnTo>
                <a:lnTo>
                  <a:pt x="4" y="187"/>
                </a:lnTo>
                <a:lnTo>
                  <a:pt x="4" y="216"/>
                </a:lnTo>
                <a:lnTo>
                  <a:pt x="9" y="192"/>
                </a:lnTo>
                <a:lnTo>
                  <a:pt x="12" y="211"/>
                </a:lnTo>
                <a:lnTo>
                  <a:pt x="13" y="196"/>
                </a:lnTo>
                <a:lnTo>
                  <a:pt x="18" y="181"/>
                </a:lnTo>
                <a:lnTo>
                  <a:pt x="18" y="185"/>
                </a:lnTo>
                <a:lnTo>
                  <a:pt x="21" y="182"/>
                </a:lnTo>
                <a:lnTo>
                  <a:pt x="24" y="220"/>
                </a:lnTo>
                <a:lnTo>
                  <a:pt x="26" y="181"/>
                </a:lnTo>
                <a:lnTo>
                  <a:pt x="30" y="199"/>
                </a:lnTo>
                <a:lnTo>
                  <a:pt x="30" y="196"/>
                </a:lnTo>
                <a:lnTo>
                  <a:pt x="35" y="176"/>
                </a:lnTo>
                <a:lnTo>
                  <a:pt x="36" y="212"/>
                </a:lnTo>
                <a:lnTo>
                  <a:pt x="39" y="185"/>
                </a:lnTo>
                <a:lnTo>
                  <a:pt x="43" y="199"/>
                </a:lnTo>
                <a:lnTo>
                  <a:pt x="44" y="187"/>
                </a:lnTo>
                <a:lnTo>
                  <a:pt x="48" y="195"/>
                </a:lnTo>
                <a:lnTo>
                  <a:pt x="48" y="206"/>
                </a:lnTo>
                <a:lnTo>
                  <a:pt x="52" y="157"/>
                </a:lnTo>
                <a:lnTo>
                  <a:pt x="56" y="218"/>
                </a:lnTo>
                <a:lnTo>
                  <a:pt x="56" y="176"/>
                </a:lnTo>
                <a:lnTo>
                  <a:pt x="61" y="176"/>
                </a:lnTo>
                <a:lnTo>
                  <a:pt x="62" y="182"/>
                </a:lnTo>
                <a:lnTo>
                  <a:pt x="65" y="184"/>
                </a:lnTo>
                <a:lnTo>
                  <a:pt x="66" y="218"/>
                </a:lnTo>
                <a:lnTo>
                  <a:pt x="70" y="189"/>
                </a:lnTo>
                <a:lnTo>
                  <a:pt x="74" y="192"/>
                </a:lnTo>
                <a:lnTo>
                  <a:pt x="74" y="189"/>
                </a:lnTo>
                <a:lnTo>
                  <a:pt x="79" y="189"/>
                </a:lnTo>
                <a:lnTo>
                  <a:pt x="79" y="210"/>
                </a:lnTo>
                <a:lnTo>
                  <a:pt x="83" y="203"/>
                </a:lnTo>
                <a:lnTo>
                  <a:pt x="87" y="202"/>
                </a:lnTo>
                <a:lnTo>
                  <a:pt x="88" y="131"/>
                </a:lnTo>
                <a:lnTo>
                  <a:pt x="91" y="142"/>
                </a:lnTo>
                <a:lnTo>
                  <a:pt x="93" y="178"/>
                </a:lnTo>
                <a:lnTo>
                  <a:pt x="96" y="148"/>
                </a:lnTo>
                <a:lnTo>
                  <a:pt x="97" y="218"/>
                </a:lnTo>
                <a:lnTo>
                  <a:pt x="100" y="170"/>
                </a:lnTo>
                <a:lnTo>
                  <a:pt x="105" y="194"/>
                </a:lnTo>
                <a:lnTo>
                  <a:pt x="105" y="186"/>
                </a:lnTo>
                <a:lnTo>
                  <a:pt x="110" y="200"/>
                </a:lnTo>
                <a:lnTo>
                  <a:pt x="111" y="221"/>
                </a:lnTo>
                <a:lnTo>
                  <a:pt x="114" y="165"/>
                </a:lnTo>
                <a:lnTo>
                  <a:pt x="119" y="194"/>
                </a:lnTo>
                <a:lnTo>
                  <a:pt x="119" y="173"/>
                </a:lnTo>
                <a:lnTo>
                  <a:pt x="123" y="179"/>
                </a:lnTo>
                <a:lnTo>
                  <a:pt x="123" y="202"/>
                </a:lnTo>
                <a:lnTo>
                  <a:pt x="128" y="185"/>
                </a:lnTo>
                <a:lnTo>
                  <a:pt x="131" y="216"/>
                </a:lnTo>
                <a:lnTo>
                  <a:pt x="132" y="194"/>
                </a:lnTo>
                <a:lnTo>
                  <a:pt x="136" y="190"/>
                </a:lnTo>
                <a:lnTo>
                  <a:pt x="137" y="196"/>
                </a:lnTo>
                <a:lnTo>
                  <a:pt x="140" y="191"/>
                </a:lnTo>
                <a:lnTo>
                  <a:pt x="144" y="217"/>
                </a:lnTo>
                <a:lnTo>
                  <a:pt x="145" y="198"/>
                </a:lnTo>
                <a:lnTo>
                  <a:pt x="149" y="198"/>
                </a:lnTo>
                <a:lnTo>
                  <a:pt x="149" y="196"/>
                </a:lnTo>
                <a:lnTo>
                  <a:pt x="154" y="196"/>
                </a:lnTo>
                <a:lnTo>
                  <a:pt x="155" y="219"/>
                </a:lnTo>
                <a:lnTo>
                  <a:pt x="158" y="190"/>
                </a:lnTo>
                <a:lnTo>
                  <a:pt x="162" y="204"/>
                </a:lnTo>
                <a:lnTo>
                  <a:pt x="163" y="189"/>
                </a:lnTo>
                <a:lnTo>
                  <a:pt x="167" y="142"/>
                </a:lnTo>
                <a:lnTo>
                  <a:pt x="167" y="195"/>
                </a:lnTo>
                <a:lnTo>
                  <a:pt x="171" y="175"/>
                </a:lnTo>
                <a:lnTo>
                  <a:pt x="175" y="220"/>
                </a:lnTo>
                <a:lnTo>
                  <a:pt x="175" y="168"/>
                </a:lnTo>
                <a:lnTo>
                  <a:pt x="180" y="184"/>
                </a:lnTo>
                <a:lnTo>
                  <a:pt x="180" y="185"/>
                </a:lnTo>
                <a:lnTo>
                  <a:pt x="184" y="177"/>
                </a:lnTo>
                <a:lnTo>
                  <a:pt x="185" y="217"/>
                </a:lnTo>
                <a:lnTo>
                  <a:pt x="189" y="193"/>
                </a:lnTo>
                <a:lnTo>
                  <a:pt x="193" y="208"/>
                </a:lnTo>
                <a:lnTo>
                  <a:pt x="193" y="196"/>
                </a:lnTo>
                <a:lnTo>
                  <a:pt x="198" y="200"/>
                </a:lnTo>
                <a:lnTo>
                  <a:pt x="198" y="210"/>
                </a:lnTo>
                <a:lnTo>
                  <a:pt x="203" y="200"/>
                </a:lnTo>
                <a:lnTo>
                  <a:pt x="206" y="214"/>
                </a:lnTo>
                <a:lnTo>
                  <a:pt x="207" y="194"/>
                </a:lnTo>
                <a:lnTo>
                  <a:pt x="210" y="199"/>
                </a:lnTo>
                <a:lnTo>
                  <a:pt x="212" y="207"/>
                </a:lnTo>
                <a:lnTo>
                  <a:pt x="216" y="191"/>
                </a:lnTo>
                <a:lnTo>
                  <a:pt x="220" y="212"/>
                </a:lnTo>
                <a:lnTo>
                  <a:pt x="221" y="183"/>
                </a:lnTo>
                <a:lnTo>
                  <a:pt x="224" y="202"/>
                </a:lnTo>
                <a:lnTo>
                  <a:pt x="224" y="199"/>
                </a:lnTo>
                <a:lnTo>
                  <a:pt x="229" y="196"/>
                </a:lnTo>
                <a:lnTo>
                  <a:pt x="230" y="215"/>
                </a:lnTo>
                <a:lnTo>
                  <a:pt x="233" y="204"/>
                </a:lnTo>
                <a:lnTo>
                  <a:pt x="238" y="208"/>
                </a:lnTo>
                <a:lnTo>
                  <a:pt x="238" y="196"/>
                </a:lnTo>
                <a:lnTo>
                  <a:pt x="242" y="196"/>
                </a:lnTo>
                <a:lnTo>
                  <a:pt x="242" y="216"/>
                </a:lnTo>
                <a:lnTo>
                  <a:pt x="247" y="191"/>
                </a:lnTo>
                <a:lnTo>
                  <a:pt x="250" y="221"/>
                </a:lnTo>
                <a:lnTo>
                  <a:pt x="251" y="195"/>
                </a:lnTo>
                <a:lnTo>
                  <a:pt x="255" y="190"/>
                </a:lnTo>
                <a:lnTo>
                  <a:pt x="256" y="199"/>
                </a:lnTo>
                <a:lnTo>
                  <a:pt x="259" y="196"/>
                </a:lnTo>
                <a:lnTo>
                  <a:pt x="260" y="221"/>
                </a:lnTo>
                <a:lnTo>
                  <a:pt x="264" y="195"/>
                </a:lnTo>
                <a:lnTo>
                  <a:pt x="268" y="195"/>
                </a:lnTo>
                <a:lnTo>
                  <a:pt x="268" y="196"/>
                </a:lnTo>
                <a:lnTo>
                  <a:pt x="273" y="204"/>
                </a:lnTo>
                <a:lnTo>
                  <a:pt x="274" y="220"/>
                </a:lnTo>
                <a:lnTo>
                  <a:pt x="277" y="199"/>
                </a:lnTo>
                <a:lnTo>
                  <a:pt x="281" y="179"/>
                </a:lnTo>
                <a:lnTo>
                  <a:pt x="282" y="113"/>
                </a:lnTo>
                <a:lnTo>
                  <a:pt x="286" y="159"/>
                </a:lnTo>
                <a:lnTo>
                  <a:pt x="286" y="183"/>
                </a:lnTo>
                <a:lnTo>
                  <a:pt x="290" y="142"/>
                </a:lnTo>
                <a:lnTo>
                  <a:pt x="294" y="212"/>
                </a:lnTo>
                <a:lnTo>
                  <a:pt x="294" y="160"/>
                </a:lnTo>
                <a:lnTo>
                  <a:pt x="299" y="182"/>
                </a:lnTo>
                <a:lnTo>
                  <a:pt x="299" y="190"/>
                </a:lnTo>
                <a:lnTo>
                  <a:pt x="303" y="196"/>
                </a:lnTo>
                <a:lnTo>
                  <a:pt x="305" y="225"/>
                </a:lnTo>
                <a:lnTo>
                  <a:pt x="308" y="201"/>
                </a:lnTo>
                <a:lnTo>
                  <a:pt x="312" y="210"/>
                </a:lnTo>
                <a:lnTo>
                  <a:pt x="312" y="208"/>
                </a:lnTo>
                <a:lnTo>
                  <a:pt x="317" y="186"/>
                </a:lnTo>
                <a:lnTo>
                  <a:pt x="317" y="215"/>
                </a:lnTo>
                <a:lnTo>
                  <a:pt x="322" y="196"/>
                </a:lnTo>
                <a:lnTo>
                  <a:pt x="325" y="211"/>
                </a:lnTo>
                <a:lnTo>
                  <a:pt x="326" y="190"/>
                </a:lnTo>
                <a:lnTo>
                  <a:pt x="329" y="200"/>
                </a:lnTo>
                <a:lnTo>
                  <a:pt x="331" y="207"/>
                </a:lnTo>
                <a:lnTo>
                  <a:pt x="334" y="199"/>
                </a:lnTo>
                <a:lnTo>
                  <a:pt x="339" y="219"/>
                </a:lnTo>
                <a:lnTo>
                  <a:pt x="339" y="203"/>
                </a:lnTo>
                <a:lnTo>
                  <a:pt x="343" y="200"/>
                </a:lnTo>
                <a:lnTo>
                  <a:pt x="343" y="201"/>
                </a:lnTo>
                <a:lnTo>
                  <a:pt x="348" y="203"/>
                </a:lnTo>
                <a:lnTo>
                  <a:pt x="351" y="208"/>
                </a:lnTo>
                <a:lnTo>
                  <a:pt x="351" y="174"/>
                </a:lnTo>
                <a:lnTo>
                  <a:pt x="356" y="184"/>
                </a:lnTo>
                <a:lnTo>
                  <a:pt x="357" y="185"/>
                </a:lnTo>
                <a:lnTo>
                  <a:pt x="361" y="136"/>
                </a:lnTo>
                <a:lnTo>
                  <a:pt x="361" y="189"/>
                </a:lnTo>
                <a:lnTo>
                  <a:pt x="365" y="156"/>
                </a:lnTo>
                <a:lnTo>
                  <a:pt x="369" y="220"/>
                </a:lnTo>
                <a:lnTo>
                  <a:pt x="369" y="169"/>
                </a:lnTo>
                <a:lnTo>
                  <a:pt x="374" y="195"/>
                </a:lnTo>
                <a:lnTo>
                  <a:pt x="375" y="204"/>
                </a:lnTo>
                <a:lnTo>
                  <a:pt x="378" y="198"/>
                </a:lnTo>
                <a:lnTo>
                  <a:pt x="379" y="220"/>
                </a:lnTo>
                <a:lnTo>
                  <a:pt x="383" y="193"/>
                </a:lnTo>
                <a:lnTo>
                  <a:pt x="387" y="202"/>
                </a:lnTo>
                <a:lnTo>
                  <a:pt x="387" y="194"/>
                </a:lnTo>
                <a:lnTo>
                  <a:pt x="392" y="203"/>
                </a:lnTo>
                <a:lnTo>
                  <a:pt x="393" y="218"/>
                </a:lnTo>
                <a:lnTo>
                  <a:pt x="396" y="203"/>
                </a:lnTo>
                <a:lnTo>
                  <a:pt x="400" y="201"/>
                </a:lnTo>
                <a:lnTo>
                  <a:pt x="401" y="200"/>
                </a:lnTo>
                <a:lnTo>
                  <a:pt x="405" y="203"/>
                </a:lnTo>
                <a:lnTo>
                  <a:pt x="405" y="209"/>
                </a:lnTo>
                <a:lnTo>
                  <a:pt x="410" y="201"/>
                </a:lnTo>
                <a:lnTo>
                  <a:pt x="413" y="209"/>
                </a:lnTo>
                <a:lnTo>
                  <a:pt x="413" y="201"/>
                </a:lnTo>
                <a:lnTo>
                  <a:pt x="418" y="196"/>
                </a:lnTo>
                <a:lnTo>
                  <a:pt x="418" y="201"/>
                </a:lnTo>
                <a:lnTo>
                  <a:pt x="422" y="201"/>
                </a:lnTo>
                <a:lnTo>
                  <a:pt x="424" y="220"/>
                </a:lnTo>
                <a:lnTo>
                  <a:pt x="427" y="199"/>
                </a:lnTo>
                <a:lnTo>
                  <a:pt x="432" y="206"/>
                </a:lnTo>
                <a:lnTo>
                  <a:pt x="432" y="203"/>
                </a:lnTo>
                <a:lnTo>
                  <a:pt x="436" y="199"/>
                </a:lnTo>
                <a:lnTo>
                  <a:pt x="436" y="210"/>
                </a:lnTo>
                <a:lnTo>
                  <a:pt x="441" y="184"/>
                </a:lnTo>
                <a:lnTo>
                  <a:pt x="444" y="212"/>
                </a:lnTo>
                <a:lnTo>
                  <a:pt x="445" y="192"/>
                </a:lnTo>
                <a:lnTo>
                  <a:pt x="449" y="191"/>
                </a:lnTo>
                <a:lnTo>
                  <a:pt x="450" y="199"/>
                </a:lnTo>
                <a:lnTo>
                  <a:pt x="453" y="199"/>
                </a:lnTo>
                <a:lnTo>
                  <a:pt x="456" y="221"/>
                </a:lnTo>
                <a:lnTo>
                  <a:pt x="458" y="209"/>
                </a:lnTo>
                <a:lnTo>
                  <a:pt x="462" y="196"/>
                </a:lnTo>
                <a:lnTo>
                  <a:pt x="462" y="199"/>
                </a:lnTo>
                <a:lnTo>
                  <a:pt x="467" y="195"/>
                </a:lnTo>
                <a:lnTo>
                  <a:pt x="470" y="221"/>
                </a:lnTo>
                <a:lnTo>
                  <a:pt x="471" y="204"/>
                </a:lnTo>
                <a:lnTo>
                  <a:pt x="475" y="184"/>
                </a:lnTo>
                <a:lnTo>
                  <a:pt x="476" y="138"/>
                </a:lnTo>
                <a:lnTo>
                  <a:pt x="480" y="149"/>
                </a:lnTo>
                <a:lnTo>
                  <a:pt x="480" y="187"/>
                </a:lnTo>
                <a:lnTo>
                  <a:pt x="484" y="159"/>
                </a:lnTo>
                <a:lnTo>
                  <a:pt x="488" y="211"/>
                </a:lnTo>
                <a:lnTo>
                  <a:pt x="488" y="170"/>
                </a:lnTo>
                <a:lnTo>
                  <a:pt x="493" y="198"/>
                </a:lnTo>
                <a:lnTo>
                  <a:pt x="493" y="201"/>
                </a:lnTo>
                <a:lnTo>
                  <a:pt x="497" y="204"/>
                </a:lnTo>
                <a:lnTo>
                  <a:pt x="498" y="220"/>
                </a:lnTo>
                <a:lnTo>
                  <a:pt x="502" y="189"/>
                </a:lnTo>
                <a:lnTo>
                  <a:pt x="506" y="210"/>
                </a:lnTo>
                <a:lnTo>
                  <a:pt x="506" y="191"/>
                </a:lnTo>
                <a:lnTo>
                  <a:pt x="511" y="198"/>
                </a:lnTo>
                <a:lnTo>
                  <a:pt x="511" y="216"/>
                </a:lnTo>
                <a:lnTo>
                  <a:pt x="515" y="202"/>
                </a:lnTo>
                <a:lnTo>
                  <a:pt x="519" y="216"/>
                </a:lnTo>
                <a:lnTo>
                  <a:pt x="519" y="212"/>
                </a:lnTo>
                <a:lnTo>
                  <a:pt x="523" y="201"/>
                </a:lnTo>
                <a:lnTo>
                  <a:pt x="525" y="209"/>
                </a:lnTo>
                <a:lnTo>
                  <a:pt x="528" y="203"/>
                </a:lnTo>
                <a:lnTo>
                  <a:pt x="532" y="195"/>
                </a:lnTo>
                <a:lnTo>
                  <a:pt x="532" y="192"/>
                </a:lnTo>
                <a:lnTo>
                  <a:pt x="537" y="201"/>
                </a:lnTo>
                <a:lnTo>
                  <a:pt x="537" y="202"/>
                </a:lnTo>
                <a:lnTo>
                  <a:pt x="542" y="201"/>
                </a:lnTo>
                <a:lnTo>
                  <a:pt x="545" y="221"/>
                </a:lnTo>
                <a:lnTo>
                  <a:pt x="546" y="198"/>
                </a:lnTo>
                <a:lnTo>
                  <a:pt x="551" y="206"/>
                </a:lnTo>
                <a:lnTo>
                  <a:pt x="551" y="199"/>
                </a:lnTo>
                <a:lnTo>
                  <a:pt x="555" y="160"/>
                </a:lnTo>
                <a:lnTo>
                  <a:pt x="555" y="208"/>
                </a:lnTo>
                <a:lnTo>
                  <a:pt x="560" y="169"/>
                </a:lnTo>
                <a:lnTo>
                  <a:pt x="563" y="216"/>
                </a:lnTo>
                <a:lnTo>
                  <a:pt x="564" y="186"/>
                </a:lnTo>
                <a:lnTo>
                  <a:pt x="568" y="193"/>
                </a:lnTo>
                <a:lnTo>
                  <a:pt x="569" y="200"/>
                </a:lnTo>
                <a:lnTo>
                  <a:pt x="572" y="199"/>
                </a:lnTo>
                <a:lnTo>
                  <a:pt x="576" y="219"/>
                </a:lnTo>
                <a:lnTo>
                  <a:pt x="577" y="209"/>
                </a:lnTo>
                <a:lnTo>
                  <a:pt x="581" y="209"/>
                </a:lnTo>
                <a:lnTo>
                  <a:pt x="586" y="204"/>
                </a:lnTo>
                <a:lnTo>
                  <a:pt x="587" y="218"/>
                </a:lnTo>
                <a:lnTo>
                  <a:pt x="590" y="203"/>
                </a:lnTo>
                <a:lnTo>
                  <a:pt x="594" y="201"/>
                </a:lnTo>
                <a:lnTo>
                  <a:pt x="595" y="196"/>
                </a:lnTo>
                <a:lnTo>
                  <a:pt x="599" y="211"/>
                </a:lnTo>
                <a:lnTo>
                  <a:pt x="599" y="214"/>
                </a:lnTo>
                <a:lnTo>
                  <a:pt x="603" y="208"/>
                </a:lnTo>
                <a:lnTo>
                  <a:pt x="607" y="218"/>
                </a:lnTo>
                <a:lnTo>
                  <a:pt x="607" y="199"/>
                </a:lnTo>
                <a:lnTo>
                  <a:pt x="612" y="195"/>
                </a:lnTo>
                <a:lnTo>
                  <a:pt x="612" y="203"/>
                </a:lnTo>
                <a:lnTo>
                  <a:pt x="616" y="192"/>
                </a:lnTo>
                <a:lnTo>
                  <a:pt x="617" y="223"/>
                </a:lnTo>
                <a:lnTo>
                  <a:pt x="621" y="199"/>
                </a:lnTo>
                <a:lnTo>
                  <a:pt x="625" y="206"/>
                </a:lnTo>
                <a:lnTo>
                  <a:pt x="630" y="207"/>
                </a:lnTo>
                <a:lnTo>
                  <a:pt x="630" y="219"/>
                </a:lnTo>
                <a:lnTo>
                  <a:pt x="634" y="203"/>
                </a:lnTo>
                <a:lnTo>
                  <a:pt x="638" y="214"/>
                </a:lnTo>
                <a:lnTo>
                  <a:pt x="638" y="207"/>
                </a:lnTo>
                <a:lnTo>
                  <a:pt x="644" y="207"/>
                </a:lnTo>
                <a:lnTo>
                  <a:pt x="644" y="208"/>
                </a:lnTo>
                <a:lnTo>
                  <a:pt x="647" y="201"/>
                </a:lnTo>
                <a:lnTo>
                  <a:pt x="650" y="217"/>
                </a:lnTo>
                <a:lnTo>
                  <a:pt x="652" y="209"/>
                </a:lnTo>
                <a:lnTo>
                  <a:pt x="656" y="208"/>
                </a:lnTo>
                <a:lnTo>
                  <a:pt x="661" y="212"/>
                </a:lnTo>
                <a:lnTo>
                  <a:pt x="662" y="224"/>
                </a:lnTo>
                <a:lnTo>
                  <a:pt x="665" y="206"/>
                </a:lnTo>
                <a:lnTo>
                  <a:pt x="669" y="182"/>
                </a:lnTo>
                <a:lnTo>
                  <a:pt x="670" y="160"/>
                </a:lnTo>
                <a:lnTo>
                  <a:pt x="674" y="177"/>
                </a:lnTo>
                <a:lnTo>
                  <a:pt x="674" y="200"/>
                </a:lnTo>
                <a:lnTo>
                  <a:pt x="678" y="161"/>
                </a:lnTo>
                <a:lnTo>
                  <a:pt x="682" y="218"/>
                </a:lnTo>
                <a:lnTo>
                  <a:pt x="682" y="190"/>
                </a:lnTo>
                <a:lnTo>
                  <a:pt x="687" y="201"/>
                </a:lnTo>
                <a:lnTo>
                  <a:pt x="688" y="206"/>
                </a:lnTo>
                <a:lnTo>
                  <a:pt x="691" y="209"/>
                </a:lnTo>
                <a:lnTo>
                  <a:pt x="692" y="224"/>
                </a:lnTo>
                <a:lnTo>
                  <a:pt x="696" y="209"/>
                </a:lnTo>
                <a:lnTo>
                  <a:pt x="700" y="214"/>
                </a:lnTo>
                <a:lnTo>
                  <a:pt x="700" y="211"/>
                </a:lnTo>
                <a:lnTo>
                  <a:pt x="705" y="204"/>
                </a:lnTo>
                <a:lnTo>
                  <a:pt x="705" y="215"/>
                </a:lnTo>
                <a:lnTo>
                  <a:pt x="709" y="206"/>
                </a:lnTo>
                <a:lnTo>
                  <a:pt x="713" y="203"/>
                </a:lnTo>
                <a:lnTo>
                  <a:pt x="714" y="201"/>
                </a:lnTo>
                <a:lnTo>
                  <a:pt x="717" y="198"/>
                </a:lnTo>
                <a:lnTo>
                  <a:pt x="718" y="212"/>
                </a:lnTo>
                <a:lnTo>
                  <a:pt x="722" y="206"/>
                </a:lnTo>
                <a:lnTo>
                  <a:pt x="726" y="218"/>
                </a:lnTo>
                <a:lnTo>
                  <a:pt x="726" y="215"/>
                </a:lnTo>
                <a:lnTo>
                  <a:pt x="731" y="210"/>
                </a:lnTo>
                <a:lnTo>
                  <a:pt x="731" y="211"/>
                </a:lnTo>
                <a:lnTo>
                  <a:pt x="735" y="212"/>
                </a:lnTo>
                <a:lnTo>
                  <a:pt x="739" y="226"/>
                </a:lnTo>
                <a:lnTo>
                  <a:pt x="740" y="203"/>
                </a:lnTo>
                <a:lnTo>
                  <a:pt x="744" y="204"/>
                </a:lnTo>
                <a:lnTo>
                  <a:pt x="744" y="199"/>
                </a:lnTo>
                <a:lnTo>
                  <a:pt x="749" y="143"/>
                </a:lnTo>
                <a:lnTo>
                  <a:pt x="749" y="207"/>
                </a:lnTo>
                <a:lnTo>
                  <a:pt x="752" y="164"/>
                </a:lnTo>
                <a:lnTo>
                  <a:pt x="757" y="216"/>
                </a:lnTo>
                <a:lnTo>
                  <a:pt x="758" y="200"/>
                </a:lnTo>
                <a:lnTo>
                  <a:pt x="761" y="207"/>
                </a:lnTo>
                <a:lnTo>
                  <a:pt x="763" y="214"/>
                </a:lnTo>
                <a:lnTo>
                  <a:pt x="766" y="206"/>
                </a:lnTo>
                <a:lnTo>
                  <a:pt x="767" y="219"/>
                </a:lnTo>
                <a:lnTo>
                  <a:pt x="771" y="206"/>
                </a:lnTo>
                <a:lnTo>
                  <a:pt x="775" y="211"/>
                </a:lnTo>
                <a:lnTo>
                  <a:pt x="775" y="209"/>
                </a:lnTo>
                <a:lnTo>
                  <a:pt x="780" y="210"/>
                </a:lnTo>
                <a:lnTo>
                  <a:pt x="783" y="226"/>
                </a:lnTo>
                <a:lnTo>
                  <a:pt x="784" y="207"/>
                </a:lnTo>
                <a:lnTo>
                  <a:pt x="788" y="217"/>
                </a:lnTo>
                <a:lnTo>
                  <a:pt x="789" y="214"/>
                </a:lnTo>
                <a:lnTo>
                  <a:pt x="793" y="211"/>
                </a:lnTo>
                <a:lnTo>
                  <a:pt x="793" y="216"/>
                </a:lnTo>
                <a:lnTo>
                  <a:pt x="797" y="212"/>
                </a:lnTo>
                <a:lnTo>
                  <a:pt x="801" y="219"/>
                </a:lnTo>
                <a:lnTo>
                  <a:pt x="801" y="212"/>
                </a:lnTo>
                <a:lnTo>
                  <a:pt x="806" y="210"/>
                </a:lnTo>
                <a:lnTo>
                  <a:pt x="806" y="214"/>
                </a:lnTo>
                <a:lnTo>
                  <a:pt x="810" y="210"/>
                </a:lnTo>
                <a:lnTo>
                  <a:pt x="814" y="221"/>
                </a:lnTo>
                <a:lnTo>
                  <a:pt x="815" y="206"/>
                </a:lnTo>
                <a:lnTo>
                  <a:pt x="819" y="209"/>
                </a:lnTo>
                <a:lnTo>
                  <a:pt x="824" y="210"/>
                </a:lnTo>
                <a:lnTo>
                  <a:pt x="824" y="223"/>
                </a:lnTo>
                <a:lnTo>
                  <a:pt x="828" y="206"/>
                </a:lnTo>
                <a:lnTo>
                  <a:pt x="832" y="216"/>
                </a:lnTo>
                <a:lnTo>
                  <a:pt x="833" y="202"/>
                </a:lnTo>
                <a:lnTo>
                  <a:pt x="837" y="206"/>
                </a:lnTo>
                <a:lnTo>
                  <a:pt x="837" y="209"/>
                </a:lnTo>
                <a:lnTo>
                  <a:pt x="841" y="210"/>
                </a:lnTo>
                <a:lnTo>
                  <a:pt x="845" y="217"/>
                </a:lnTo>
                <a:lnTo>
                  <a:pt x="845" y="200"/>
                </a:lnTo>
                <a:lnTo>
                  <a:pt x="850" y="206"/>
                </a:lnTo>
                <a:lnTo>
                  <a:pt x="850" y="210"/>
                </a:lnTo>
                <a:lnTo>
                  <a:pt x="854" y="204"/>
                </a:lnTo>
                <a:lnTo>
                  <a:pt x="856" y="228"/>
                </a:lnTo>
                <a:lnTo>
                  <a:pt x="859" y="214"/>
                </a:lnTo>
                <a:lnTo>
                  <a:pt x="864" y="173"/>
                </a:lnTo>
                <a:lnTo>
                  <a:pt x="864" y="167"/>
                </a:lnTo>
                <a:lnTo>
                  <a:pt x="868" y="177"/>
                </a:lnTo>
                <a:lnTo>
                  <a:pt x="868" y="215"/>
                </a:lnTo>
                <a:lnTo>
                  <a:pt x="871" y="179"/>
                </a:lnTo>
                <a:lnTo>
                  <a:pt x="876" y="212"/>
                </a:lnTo>
                <a:lnTo>
                  <a:pt x="876" y="176"/>
                </a:lnTo>
                <a:lnTo>
                  <a:pt x="881" y="194"/>
                </a:lnTo>
                <a:lnTo>
                  <a:pt x="882" y="206"/>
                </a:lnTo>
                <a:lnTo>
                  <a:pt x="885" y="207"/>
                </a:lnTo>
                <a:lnTo>
                  <a:pt x="888" y="218"/>
                </a:lnTo>
                <a:lnTo>
                  <a:pt x="890" y="212"/>
                </a:lnTo>
                <a:lnTo>
                  <a:pt x="894" y="209"/>
                </a:lnTo>
                <a:lnTo>
                  <a:pt x="894" y="206"/>
                </a:lnTo>
                <a:lnTo>
                  <a:pt x="899" y="210"/>
                </a:lnTo>
                <a:lnTo>
                  <a:pt x="900" y="220"/>
                </a:lnTo>
                <a:lnTo>
                  <a:pt x="903" y="212"/>
                </a:lnTo>
                <a:lnTo>
                  <a:pt x="907" y="212"/>
                </a:lnTo>
                <a:lnTo>
                  <a:pt x="908" y="211"/>
                </a:lnTo>
                <a:lnTo>
                  <a:pt x="911" y="209"/>
                </a:lnTo>
                <a:lnTo>
                  <a:pt x="912" y="219"/>
                </a:lnTo>
                <a:lnTo>
                  <a:pt x="916" y="210"/>
                </a:lnTo>
                <a:lnTo>
                  <a:pt x="920" y="218"/>
                </a:lnTo>
                <a:lnTo>
                  <a:pt x="920" y="215"/>
                </a:lnTo>
                <a:lnTo>
                  <a:pt x="925" y="211"/>
                </a:lnTo>
                <a:lnTo>
                  <a:pt x="925" y="212"/>
                </a:lnTo>
                <a:lnTo>
                  <a:pt x="929" y="210"/>
                </a:lnTo>
                <a:lnTo>
                  <a:pt x="933" y="226"/>
                </a:lnTo>
                <a:lnTo>
                  <a:pt x="934" y="210"/>
                </a:lnTo>
                <a:lnTo>
                  <a:pt x="938" y="208"/>
                </a:lnTo>
                <a:lnTo>
                  <a:pt x="938" y="209"/>
                </a:lnTo>
                <a:lnTo>
                  <a:pt x="943" y="164"/>
                </a:lnTo>
                <a:lnTo>
                  <a:pt x="943" y="210"/>
                </a:lnTo>
                <a:lnTo>
                  <a:pt x="947" y="169"/>
                </a:lnTo>
                <a:lnTo>
                  <a:pt x="951" y="211"/>
                </a:lnTo>
                <a:lnTo>
                  <a:pt x="951" y="191"/>
                </a:lnTo>
                <a:lnTo>
                  <a:pt x="955" y="202"/>
                </a:lnTo>
                <a:lnTo>
                  <a:pt x="957" y="214"/>
                </a:lnTo>
                <a:lnTo>
                  <a:pt x="960" y="208"/>
                </a:lnTo>
                <a:lnTo>
                  <a:pt x="964" y="218"/>
                </a:lnTo>
                <a:lnTo>
                  <a:pt x="964" y="211"/>
                </a:lnTo>
                <a:lnTo>
                  <a:pt x="969" y="208"/>
                </a:lnTo>
                <a:lnTo>
                  <a:pt x="974" y="211"/>
                </a:lnTo>
                <a:lnTo>
                  <a:pt x="977" y="220"/>
                </a:lnTo>
                <a:lnTo>
                  <a:pt x="978" y="208"/>
                </a:lnTo>
                <a:lnTo>
                  <a:pt x="981" y="218"/>
                </a:lnTo>
                <a:lnTo>
                  <a:pt x="983" y="210"/>
                </a:lnTo>
                <a:lnTo>
                  <a:pt x="987" y="210"/>
                </a:lnTo>
                <a:lnTo>
                  <a:pt x="987" y="216"/>
                </a:lnTo>
                <a:lnTo>
                  <a:pt x="991" y="216"/>
                </a:lnTo>
                <a:lnTo>
                  <a:pt x="995" y="217"/>
                </a:lnTo>
                <a:lnTo>
                  <a:pt x="995" y="206"/>
                </a:lnTo>
                <a:lnTo>
                  <a:pt x="1000" y="215"/>
                </a:lnTo>
                <a:lnTo>
                  <a:pt x="1000" y="216"/>
                </a:lnTo>
                <a:lnTo>
                  <a:pt x="1004" y="212"/>
                </a:lnTo>
                <a:lnTo>
                  <a:pt x="1008" y="220"/>
                </a:lnTo>
                <a:lnTo>
                  <a:pt x="1009" y="209"/>
                </a:lnTo>
                <a:lnTo>
                  <a:pt x="1013" y="208"/>
                </a:lnTo>
                <a:lnTo>
                  <a:pt x="1018" y="208"/>
                </a:lnTo>
                <a:lnTo>
                  <a:pt x="1021" y="219"/>
                </a:lnTo>
                <a:lnTo>
                  <a:pt x="1022" y="210"/>
                </a:lnTo>
                <a:lnTo>
                  <a:pt x="1026" y="216"/>
                </a:lnTo>
                <a:lnTo>
                  <a:pt x="1027" y="214"/>
                </a:lnTo>
                <a:lnTo>
                  <a:pt x="1030" y="208"/>
                </a:lnTo>
                <a:lnTo>
                  <a:pt x="1031" y="218"/>
                </a:lnTo>
                <a:lnTo>
                  <a:pt x="1035" y="208"/>
                </a:lnTo>
                <a:lnTo>
                  <a:pt x="1039" y="212"/>
                </a:lnTo>
                <a:lnTo>
                  <a:pt x="1039" y="202"/>
                </a:lnTo>
                <a:lnTo>
                  <a:pt x="1044" y="209"/>
                </a:lnTo>
                <a:lnTo>
                  <a:pt x="1044" y="217"/>
                </a:lnTo>
                <a:lnTo>
                  <a:pt x="1048" y="212"/>
                </a:lnTo>
                <a:lnTo>
                  <a:pt x="1052" y="218"/>
                </a:lnTo>
                <a:lnTo>
                  <a:pt x="1053" y="208"/>
                </a:lnTo>
                <a:lnTo>
                  <a:pt x="1057" y="189"/>
                </a:lnTo>
                <a:lnTo>
                  <a:pt x="1057" y="186"/>
                </a:lnTo>
                <a:lnTo>
                  <a:pt x="1062" y="194"/>
                </a:lnTo>
                <a:lnTo>
                  <a:pt x="1062" y="217"/>
                </a:lnTo>
                <a:lnTo>
                  <a:pt x="1065" y="176"/>
                </a:lnTo>
                <a:lnTo>
                  <a:pt x="1070" y="208"/>
                </a:lnTo>
                <a:lnTo>
                  <a:pt x="1071" y="202"/>
                </a:lnTo>
                <a:lnTo>
                  <a:pt x="1074" y="202"/>
                </a:lnTo>
                <a:lnTo>
                  <a:pt x="1076" y="210"/>
                </a:lnTo>
                <a:lnTo>
                  <a:pt x="1079" y="210"/>
                </a:lnTo>
                <a:lnTo>
                  <a:pt x="1082" y="217"/>
                </a:lnTo>
                <a:lnTo>
                  <a:pt x="1084" y="212"/>
                </a:lnTo>
                <a:lnTo>
                  <a:pt x="1088" y="212"/>
                </a:lnTo>
                <a:lnTo>
                  <a:pt x="1093" y="210"/>
                </a:lnTo>
                <a:lnTo>
                  <a:pt x="1096" y="218"/>
                </a:lnTo>
                <a:lnTo>
                  <a:pt x="1097" y="210"/>
                </a:lnTo>
                <a:lnTo>
                  <a:pt x="1101" y="208"/>
                </a:lnTo>
                <a:lnTo>
                  <a:pt x="1102" y="211"/>
                </a:lnTo>
                <a:lnTo>
                  <a:pt x="1105" y="214"/>
                </a:lnTo>
                <a:lnTo>
                  <a:pt x="1108" y="220"/>
                </a:lnTo>
                <a:lnTo>
                  <a:pt x="1110" y="207"/>
                </a:lnTo>
                <a:lnTo>
                  <a:pt x="1114" y="209"/>
                </a:lnTo>
                <a:lnTo>
                  <a:pt x="1114" y="210"/>
                </a:lnTo>
                <a:lnTo>
                  <a:pt x="1119" y="209"/>
                </a:lnTo>
                <a:lnTo>
                  <a:pt x="1119" y="217"/>
                </a:lnTo>
                <a:lnTo>
                  <a:pt x="1123" y="217"/>
                </a:lnTo>
                <a:lnTo>
                  <a:pt x="1127" y="219"/>
                </a:lnTo>
                <a:lnTo>
                  <a:pt x="1128" y="206"/>
                </a:lnTo>
                <a:lnTo>
                  <a:pt x="1132" y="215"/>
                </a:lnTo>
                <a:lnTo>
                  <a:pt x="1137" y="164"/>
                </a:lnTo>
                <a:lnTo>
                  <a:pt x="1137" y="214"/>
                </a:lnTo>
                <a:lnTo>
                  <a:pt x="1140" y="174"/>
                </a:lnTo>
                <a:lnTo>
                  <a:pt x="1145" y="191"/>
                </a:lnTo>
                <a:lnTo>
                  <a:pt x="1145" y="190"/>
                </a:lnTo>
                <a:lnTo>
                  <a:pt x="1149" y="198"/>
                </a:lnTo>
                <a:lnTo>
                  <a:pt x="1150" y="211"/>
                </a:lnTo>
                <a:lnTo>
                  <a:pt x="1154" y="203"/>
                </a:lnTo>
                <a:lnTo>
                  <a:pt x="1158" y="211"/>
                </a:lnTo>
                <a:lnTo>
                  <a:pt x="1158" y="208"/>
                </a:lnTo>
                <a:lnTo>
                  <a:pt x="1162" y="203"/>
                </a:lnTo>
                <a:lnTo>
                  <a:pt x="1163" y="214"/>
                </a:lnTo>
                <a:lnTo>
                  <a:pt x="1166" y="199"/>
                </a:lnTo>
                <a:lnTo>
                  <a:pt x="1171" y="198"/>
                </a:lnTo>
                <a:lnTo>
                  <a:pt x="1171" y="200"/>
                </a:lnTo>
                <a:lnTo>
                  <a:pt x="1175" y="191"/>
                </a:lnTo>
                <a:lnTo>
                  <a:pt x="1176" y="208"/>
                </a:lnTo>
                <a:lnTo>
                  <a:pt x="1180" y="194"/>
                </a:lnTo>
                <a:lnTo>
                  <a:pt x="1181" y="218"/>
                </a:lnTo>
                <a:lnTo>
                  <a:pt x="1184" y="207"/>
                </a:lnTo>
                <a:lnTo>
                  <a:pt x="1189" y="208"/>
                </a:lnTo>
                <a:lnTo>
                  <a:pt x="1189" y="209"/>
                </a:lnTo>
                <a:lnTo>
                  <a:pt x="1193" y="212"/>
                </a:lnTo>
                <a:lnTo>
                  <a:pt x="1195" y="218"/>
                </a:lnTo>
                <a:lnTo>
                  <a:pt x="1198" y="212"/>
                </a:lnTo>
                <a:lnTo>
                  <a:pt x="1201" y="221"/>
                </a:lnTo>
                <a:lnTo>
                  <a:pt x="1203" y="212"/>
                </a:lnTo>
                <a:lnTo>
                  <a:pt x="1207" y="211"/>
                </a:lnTo>
                <a:lnTo>
                  <a:pt x="1207" y="214"/>
                </a:lnTo>
                <a:lnTo>
                  <a:pt x="1212" y="214"/>
                </a:lnTo>
                <a:lnTo>
                  <a:pt x="1215" y="207"/>
                </a:lnTo>
                <a:lnTo>
                  <a:pt x="1220" y="201"/>
                </a:lnTo>
                <a:lnTo>
                  <a:pt x="1221" y="208"/>
                </a:lnTo>
                <a:lnTo>
                  <a:pt x="1224" y="184"/>
                </a:lnTo>
                <a:lnTo>
                  <a:pt x="1225" y="216"/>
                </a:lnTo>
                <a:lnTo>
                  <a:pt x="1227" y="199"/>
                </a:lnTo>
                <a:lnTo>
                  <a:pt x="1232" y="172"/>
                </a:lnTo>
                <a:lnTo>
                  <a:pt x="1233" y="187"/>
                </a:lnTo>
                <a:lnTo>
                  <a:pt x="1237" y="185"/>
                </a:lnTo>
                <a:lnTo>
                  <a:pt x="1238" y="209"/>
                </a:lnTo>
                <a:lnTo>
                  <a:pt x="1241" y="198"/>
                </a:lnTo>
                <a:lnTo>
                  <a:pt x="1246" y="214"/>
                </a:lnTo>
                <a:lnTo>
                  <a:pt x="1247" y="210"/>
                </a:lnTo>
                <a:lnTo>
                  <a:pt x="1251" y="167"/>
                </a:lnTo>
                <a:lnTo>
                  <a:pt x="1251" y="176"/>
                </a:lnTo>
                <a:lnTo>
                  <a:pt x="1255" y="183"/>
                </a:lnTo>
                <a:lnTo>
                  <a:pt x="1259" y="214"/>
                </a:lnTo>
                <a:lnTo>
                  <a:pt x="1259" y="181"/>
                </a:lnTo>
                <a:lnTo>
                  <a:pt x="1264" y="202"/>
                </a:lnTo>
                <a:lnTo>
                  <a:pt x="1264" y="196"/>
                </a:lnTo>
                <a:lnTo>
                  <a:pt x="1268" y="212"/>
                </a:lnTo>
                <a:lnTo>
                  <a:pt x="1269" y="217"/>
                </a:lnTo>
                <a:lnTo>
                  <a:pt x="1273" y="212"/>
                </a:lnTo>
                <a:lnTo>
                  <a:pt x="1277" y="210"/>
                </a:lnTo>
                <a:lnTo>
                  <a:pt x="1277" y="204"/>
                </a:lnTo>
                <a:lnTo>
                  <a:pt x="1281" y="210"/>
                </a:lnTo>
                <a:lnTo>
                  <a:pt x="1282" y="215"/>
                </a:lnTo>
                <a:lnTo>
                  <a:pt x="1285" y="160"/>
                </a:lnTo>
                <a:lnTo>
                  <a:pt x="1290" y="162"/>
                </a:lnTo>
                <a:lnTo>
                  <a:pt x="1290" y="174"/>
                </a:lnTo>
                <a:lnTo>
                  <a:pt x="1294" y="121"/>
                </a:lnTo>
                <a:lnTo>
                  <a:pt x="1296" y="190"/>
                </a:lnTo>
                <a:lnTo>
                  <a:pt x="1299" y="131"/>
                </a:lnTo>
                <a:lnTo>
                  <a:pt x="1302" y="199"/>
                </a:lnTo>
                <a:lnTo>
                  <a:pt x="1303" y="174"/>
                </a:lnTo>
                <a:lnTo>
                  <a:pt x="1308" y="196"/>
                </a:lnTo>
                <a:lnTo>
                  <a:pt x="1308" y="200"/>
                </a:lnTo>
                <a:lnTo>
                  <a:pt x="1311" y="204"/>
                </a:lnTo>
                <a:lnTo>
                  <a:pt x="1314" y="218"/>
                </a:lnTo>
                <a:lnTo>
                  <a:pt x="1317" y="211"/>
                </a:lnTo>
                <a:lnTo>
                  <a:pt x="1320" y="215"/>
                </a:lnTo>
                <a:lnTo>
                  <a:pt x="1322" y="209"/>
                </a:lnTo>
                <a:lnTo>
                  <a:pt x="1326" y="212"/>
                </a:lnTo>
                <a:lnTo>
                  <a:pt x="1326" y="215"/>
                </a:lnTo>
                <a:lnTo>
                  <a:pt x="1331" y="161"/>
                </a:lnTo>
                <a:lnTo>
                  <a:pt x="1332" y="210"/>
                </a:lnTo>
                <a:lnTo>
                  <a:pt x="1335" y="167"/>
                </a:lnTo>
                <a:lnTo>
                  <a:pt x="1339" y="199"/>
                </a:lnTo>
                <a:lnTo>
                  <a:pt x="1339" y="192"/>
                </a:lnTo>
                <a:lnTo>
                  <a:pt x="1343" y="207"/>
                </a:lnTo>
                <a:lnTo>
                  <a:pt x="1347" y="208"/>
                </a:lnTo>
                <a:lnTo>
                  <a:pt x="1347" y="186"/>
                </a:lnTo>
                <a:lnTo>
                  <a:pt x="1351" y="200"/>
                </a:lnTo>
                <a:lnTo>
                  <a:pt x="1352" y="202"/>
                </a:lnTo>
                <a:lnTo>
                  <a:pt x="1356" y="0"/>
                </a:lnTo>
                <a:lnTo>
                  <a:pt x="1357" y="187"/>
                </a:lnTo>
                <a:lnTo>
                  <a:pt x="1360" y="52"/>
                </a:lnTo>
                <a:lnTo>
                  <a:pt x="1365" y="125"/>
                </a:lnTo>
                <a:lnTo>
                  <a:pt x="1365" y="147"/>
                </a:lnTo>
                <a:lnTo>
                  <a:pt x="1369" y="187"/>
                </a:lnTo>
                <a:lnTo>
                  <a:pt x="1370" y="209"/>
                </a:lnTo>
                <a:lnTo>
                  <a:pt x="1374" y="200"/>
                </a:lnTo>
                <a:lnTo>
                  <a:pt x="1377" y="221"/>
                </a:lnTo>
                <a:lnTo>
                  <a:pt x="1378" y="216"/>
                </a:lnTo>
                <a:lnTo>
                  <a:pt x="1383" y="208"/>
                </a:lnTo>
                <a:lnTo>
                  <a:pt x="1387" y="209"/>
                </a:lnTo>
                <a:lnTo>
                  <a:pt x="1389" y="216"/>
                </a:lnTo>
                <a:lnTo>
                  <a:pt x="1392" y="212"/>
                </a:lnTo>
                <a:lnTo>
                  <a:pt x="1395" y="215"/>
                </a:lnTo>
                <a:lnTo>
                  <a:pt x="1396" y="209"/>
                </a:lnTo>
                <a:lnTo>
                  <a:pt x="1401" y="209"/>
                </a:lnTo>
                <a:lnTo>
                  <a:pt x="1401" y="211"/>
                </a:lnTo>
                <a:lnTo>
                  <a:pt x="1406" y="215"/>
                </a:lnTo>
                <a:lnTo>
                  <a:pt x="1409" y="208"/>
                </a:lnTo>
                <a:lnTo>
                  <a:pt x="1413" y="200"/>
                </a:lnTo>
                <a:lnTo>
                  <a:pt x="1415" y="211"/>
                </a:lnTo>
                <a:lnTo>
                  <a:pt x="1418" y="157"/>
                </a:lnTo>
                <a:lnTo>
                  <a:pt x="1421" y="195"/>
                </a:lnTo>
                <a:lnTo>
                  <a:pt x="1421" y="174"/>
                </a:lnTo>
                <a:lnTo>
                  <a:pt x="1426" y="166"/>
                </a:lnTo>
                <a:lnTo>
                  <a:pt x="1427" y="194"/>
                </a:lnTo>
                <a:lnTo>
                  <a:pt x="1430" y="182"/>
                </a:lnTo>
                <a:lnTo>
                  <a:pt x="1432" y="216"/>
                </a:lnTo>
                <a:lnTo>
                  <a:pt x="1435" y="190"/>
                </a:lnTo>
                <a:lnTo>
                  <a:pt x="1440" y="211"/>
                </a:lnTo>
                <a:lnTo>
                  <a:pt x="1440" y="215"/>
                </a:lnTo>
                <a:lnTo>
                  <a:pt x="1445" y="201"/>
                </a:lnTo>
                <a:lnTo>
                  <a:pt x="1445" y="202"/>
                </a:lnTo>
                <a:lnTo>
                  <a:pt x="1450" y="203"/>
                </a:lnTo>
                <a:lnTo>
                  <a:pt x="1453" y="219"/>
                </a:lnTo>
                <a:lnTo>
                  <a:pt x="1453" y="189"/>
                </a:lnTo>
                <a:lnTo>
                  <a:pt x="1458" y="203"/>
                </a:lnTo>
                <a:lnTo>
                  <a:pt x="1458" y="200"/>
                </a:lnTo>
                <a:lnTo>
                  <a:pt x="1462" y="208"/>
                </a:lnTo>
                <a:lnTo>
                  <a:pt x="1463" y="215"/>
                </a:lnTo>
                <a:lnTo>
                  <a:pt x="1467" y="210"/>
                </a:lnTo>
                <a:lnTo>
                  <a:pt x="1470" y="208"/>
                </a:lnTo>
                <a:lnTo>
                  <a:pt x="1471" y="212"/>
                </a:lnTo>
                <a:lnTo>
                  <a:pt x="1475" y="203"/>
                </a:lnTo>
                <a:lnTo>
                  <a:pt x="1476" y="218"/>
                </a:lnTo>
                <a:lnTo>
                  <a:pt x="1479" y="142"/>
                </a:lnTo>
                <a:lnTo>
                  <a:pt x="1484" y="167"/>
                </a:lnTo>
                <a:lnTo>
                  <a:pt x="1484" y="168"/>
                </a:lnTo>
                <a:lnTo>
                  <a:pt x="1488" y="144"/>
                </a:lnTo>
                <a:lnTo>
                  <a:pt x="1489" y="193"/>
                </a:lnTo>
                <a:lnTo>
                  <a:pt x="1493" y="170"/>
                </a:lnTo>
                <a:lnTo>
                  <a:pt x="1496" y="206"/>
                </a:lnTo>
                <a:lnTo>
                  <a:pt x="1497" y="194"/>
                </a:lnTo>
                <a:lnTo>
                  <a:pt x="1502" y="215"/>
                </a:lnTo>
                <a:lnTo>
                  <a:pt x="1506" y="211"/>
                </a:lnTo>
                <a:lnTo>
                  <a:pt x="1508" y="220"/>
                </a:lnTo>
                <a:lnTo>
                  <a:pt x="1511" y="212"/>
                </a:lnTo>
                <a:lnTo>
                  <a:pt x="1514" y="218"/>
                </a:lnTo>
                <a:lnTo>
                  <a:pt x="1515" y="209"/>
                </a:lnTo>
                <a:lnTo>
                  <a:pt x="1520" y="212"/>
                </a:lnTo>
                <a:lnTo>
                  <a:pt x="1523" y="164"/>
                </a:lnTo>
                <a:lnTo>
                  <a:pt x="1526" y="217"/>
                </a:lnTo>
                <a:lnTo>
                  <a:pt x="1528" y="177"/>
                </a:lnTo>
                <a:lnTo>
                  <a:pt x="1533" y="191"/>
                </a:lnTo>
                <a:lnTo>
                  <a:pt x="1533" y="190"/>
                </a:lnTo>
                <a:lnTo>
                  <a:pt x="1537" y="209"/>
                </a:lnTo>
                <a:lnTo>
                  <a:pt x="1540" y="212"/>
                </a:lnTo>
                <a:lnTo>
                  <a:pt x="1540" y="198"/>
                </a:lnTo>
                <a:lnTo>
                  <a:pt x="1545" y="206"/>
                </a:lnTo>
                <a:lnTo>
                  <a:pt x="1546" y="212"/>
                </a:lnTo>
                <a:lnTo>
                  <a:pt x="1550" y="193"/>
                </a:lnTo>
                <a:lnTo>
                  <a:pt x="1551" y="218"/>
                </a:lnTo>
                <a:lnTo>
                  <a:pt x="1554" y="201"/>
                </a:lnTo>
                <a:lnTo>
                  <a:pt x="1559" y="204"/>
                </a:lnTo>
                <a:lnTo>
                  <a:pt x="1559" y="209"/>
                </a:lnTo>
                <a:lnTo>
                  <a:pt x="1563" y="215"/>
                </a:lnTo>
                <a:lnTo>
                  <a:pt x="1564" y="221"/>
                </a:lnTo>
                <a:lnTo>
                  <a:pt x="1569" y="217"/>
                </a:lnTo>
                <a:lnTo>
                  <a:pt x="1569" y="224"/>
                </a:lnTo>
                <a:lnTo>
                  <a:pt x="1573" y="217"/>
                </a:lnTo>
                <a:lnTo>
                  <a:pt x="1577" y="221"/>
                </a:lnTo>
                <a:lnTo>
                  <a:pt x="1578" y="216"/>
                </a:lnTo>
                <a:lnTo>
                  <a:pt x="1581" y="208"/>
                </a:lnTo>
                <a:lnTo>
                  <a:pt x="1582" y="212"/>
                </a:lnTo>
                <a:lnTo>
                  <a:pt x="1586" y="209"/>
                </a:lnTo>
                <a:lnTo>
                  <a:pt x="1590" y="216"/>
                </a:lnTo>
                <a:lnTo>
                  <a:pt x="1590" y="211"/>
                </a:lnTo>
                <a:lnTo>
                  <a:pt x="1595" y="209"/>
                </a:lnTo>
                <a:lnTo>
                  <a:pt x="1595" y="210"/>
                </a:lnTo>
                <a:lnTo>
                  <a:pt x="1599" y="211"/>
                </a:lnTo>
                <a:lnTo>
                  <a:pt x="1603" y="202"/>
                </a:lnTo>
                <a:lnTo>
                  <a:pt x="1603" y="204"/>
                </a:lnTo>
                <a:lnTo>
                  <a:pt x="1607" y="207"/>
                </a:lnTo>
                <a:lnTo>
                  <a:pt x="1608" y="216"/>
                </a:lnTo>
                <a:lnTo>
                  <a:pt x="1612" y="157"/>
                </a:lnTo>
                <a:lnTo>
                  <a:pt x="1615" y="193"/>
                </a:lnTo>
                <a:lnTo>
                  <a:pt x="1616" y="176"/>
                </a:lnTo>
                <a:lnTo>
                  <a:pt x="1620" y="192"/>
                </a:lnTo>
                <a:lnTo>
                  <a:pt x="1621" y="209"/>
                </a:lnTo>
                <a:lnTo>
                  <a:pt x="1624" y="210"/>
                </a:lnTo>
                <a:lnTo>
                  <a:pt x="1627" y="221"/>
                </a:lnTo>
                <a:lnTo>
                  <a:pt x="1630" y="212"/>
                </a:lnTo>
                <a:lnTo>
                  <a:pt x="1633" y="223"/>
                </a:lnTo>
                <a:lnTo>
                  <a:pt x="1635" y="219"/>
                </a:lnTo>
                <a:lnTo>
                  <a:pt x="1639" y="203"/>
                </a:lnTo>
                <a:lnTo>
                  <a:pt x="1644" y="208"/>
                </a:lnTo>
                <a:lnTo>
                  <a:pt x="1645" y="221"/>
                </a:lnTo>
                <a:lnTo>
                  <a:pt x="1647" y="200"/>
                </a:lnTo>
                <a:lnTo>
                  <a:pt x="1652" y="207"/>
                </a:lnTo>
                <a:lnTo>
                  <a:pt x="1652" y="206"/>
                </a:lnTo>
                <a:lnTo>
                  <a:pt x="1656" y="216"/>
                </a:lnTo>
                <a:lnTo>
                  <a:pt x="1657" y="220"/>
                </a:lnTo>
                <a:lnTo>
                  <a:pt x="1661" y="216"/>
                </a:lnTo>
                <a:lnTo>
                  <a:pt x="1664" y="216"/>
                </a:lnTo>
                <a:lnTo>
                  <a:pt x="1665" y="217"/>
                </a:lnTo>
                <a:lnTo>
                  <a:pt x="1669" y="210"/>
                </a:lnTo>
                <a:lnTo>
                  <a:pt x="1670" y="221"/>
                </a:lnTo>
                <a:lnTo>
                  <a:pt x="1673" y="215"/>
                </a:lnTo>
                <a:lnTo>
                  <a:pt x="1678" y="215"/>
                </a:lnTo>
                <a:lnTo>
                  <a:pt x="1678" y="217"/>
                </a:lnTo>
                <a:lnTo>
                  <a:pt x="1682" y="211"/>
                </a:lnTo>
                <a:lnTo>
                  <a:pt x="1683" y="218"/>
                </a:lnTo>
                <a:lnTo>
                  <a:pt x="1687" y="215"/>
                </a:lnTo>
                <a:lnTo>
                  <a:pt x="1690" y="219"/>
                </a:lnTo>
                <a:lnTo>
                  <a:pt x="1691" y="211"/>
                </a:lnTo>
                <a:lnTo>
                  <a:pt x="1696" y="218"/>
                </a:lnTo>
                <a:lnTo>
                  <a:pt x="1700" y="223"/>
                </a:lnTo>
                <a:lnTo>
                  <a:pt x="1701" y="226"/>
                </a:lnTo>
                <a:lnTo>
                  <a:pt x="1705" y="216"/>
                </a:lnTo>
                <a:lnTo>
                  <a:pt x="1708" y="218"/>
                </a:lnTo>
                <a:lnTo>
                  <a:pt x="1709" y="204"/>
                </a:lnTo>
                <a:lnTo>
                  <a:pt x="1714" y="215"/>
                </a:lnTo>
                <a:lnTo>
                  <a:pt x="1714" y="216"/>
                </a:lnTo>
                <a:lnTo>
                  <a:pt x="1718" y="167"/>
                </a:lnTo>
                <a:lnTo>
                  <a:pt x="1720" y="219"/>
                </a:lnTo>
                <a:lnTo>
                  <a:pt x="1722" y="175"/>
                </a:lnTo>
                <a:lnTo>
                  <a:pt x="1726" y="199"/>
                </a:lnTo>
                <a:lnTo>
                  <a:pt x="1728" y="202"/>
                </a:lnTo>
                <a:lnTo>
                  <a:pt x="1731" y="208"/>
                </a:lnTo>
                <a:lnTo>
                  <a:pt x="1734" y="218"/>
                </a:lnTo>
                <a:lnTo>
                  <a:pt x="1734" y="215"/>
                </a:lnTo>
                <a:lnTo>
                  <a:pt x="1740" y="217"/>
                </a:lnTo>
                <a:lnTo>
                  <a:pt x="1743" y="206"/>
                </a:lnTo>
                <a:lnTo>
                  <a:pt x="1746" y="225"/>
                </a:lnTo>
                <a:lnTo>
                  <a:pt x="1749" y="206"/>
                </a:lnTo>
                <a:lnTo>
                  <a:pt x="1752" y="216"/>
                </a:lnTo>
                <a:lnTo>
                  <a:pt x="1754" y="210"/>
                </a:lnTo>
                <a:lnTo>
                  <a:pt x="1758" y="215"/>
                </a:lnTo>
                <a:lnTo>
                  <a:pt x="1758" y="218"/>
                </a:lnTo>
                <a:lnTo>
                  <a:pt x="1763" y="206"/>
                </a:lnTo>
                <a:lnTo>
                  <a:pt x="1766" y="223"/>
                </a:lnTo>
                <a:lnTo>
                  <a:pt x="1766" y="210"/>
                </a:lnTo>
                <a:lnTo>
                  <a:pt x="1771" y="216"/>
                </a:lnTo>
                <a:lnTo>
                  <a:pt x="1771" y="215"/>
                </a:lnTo>
                <a:lnTo>
                  <a:pt x="1775" y="212"/>
                </a:lnTo>
                <a:lnTo>
                  <a:pt x="1776" y="220"/>
                </a:lnTo>
                <a:lnTo>
                  <a:pt x="1780" y="216"/>
                </a:lnTo>
                <a:lnTo>
                  <a:pt x="1784" y="221"/>
                </a:lnTo>
                <a:lnTo>
                  <a:pt x="1784" y="217"/>
                </a:lnTo>
                <a:lnTo>
                  <a:pt x="1789" y="214"/>
                </a:lnTo>
                <a:lnTo>
                  <a:pt x="1789" y="221"/>
                </a:lnTo>
                <a:lnTo>
                  <a:pt x="1792" y="216"/>
                </a:lnTo>
                <a:lnTo>
                  <a:pt x="1797" y="216"/>
                </a:lnTo>
                <a:lnTo>
                  <a:pt x="1798" y="216"/>
                </a:lnTo>
                <a:lnTo>
                  <a:pt x="1801" y="217"/>
                </a:lnTo>
                <a:lnTo>
                  <a:pt x="1802" y="219"/>
                </a:lnTo>
                <a:lnTo>
                  <a:pt x="1806" y="212"/>
                </a:lnTo>
                <a:lnTo>
                  <a:pt x="1809" y="216"/>
                </a:lnTo>
                <a:lnTo>
                  <a:pt x="1810" y="214"/>
                </a:lnTo>
                <a:lnTo>
                  <a:pt x="1815" y="211"/>
                </a:lnTo>
                <a:lnTo>
                  <a:pt x="1819" y="212"/>
                </a:lnTo>
                <a:lnTo>
                  <a:pt x="1821" y="224"/>
                </a:lnTo>
                <a:lnTo>
                  <a:pt x="1824" y="218"/>
                </a:lnTo>
                <a:lnTo>
                  <a:pt x="1827" y="221"/>
                </a:lnTo>
                <a:lnTo>
                  <a:pt x="1828" y="217"/>
                </a:lnTo>
                <a:lnTo>
                  <a:pt x="1833" y="207"/>
                </a:lnTo>
                <a:lnTo>
                  <a:pt x="1833" y="210"/>
                </a:lnTo>
                <a:lnTo>
                  <a:pt x="1838" y="206"/>
                </a:lnTo>
                <a:lnTo>
                  <a:pt x="1841" y="214"/>
                </a:lnTo>
                <a:lnTo>
                  <a:pt x="1841" y="200"/>
                </a:lnTo>
                <a:lnTo>
                  <a:pt x="1845" y="198"/>
                </a:lnTo>
                <a:lnTo>
                  <a:pt x="1845" y="200"/>
                </a:lnTo>
                <a:lnTo>
                  <a:pt x="1850" y="211"/>
                </a:lnTo>
                <a:lnTo>
                  <a:pt x="1853" y="221"/>
                </a:lnTo>
                <a:lnTo>
                  <a:pt x="1855" y="215"/>
                </a:lnTo>
                <a:lnTo>
                  <a:pt x="1858" y="218"/>
                </a:lnTo>
                <a:lnTo>
                  <a:pt x="1859" y="220"/>
                </a:lnTo>
                <a:lnTo>
                  <a:pt x="1864" y="218"/>
                </a:lnTo>
                <a:lnTo>
                  <a:pt x="1867" y="225"/>
                </a:lnTo>
                <a:lnTo>
                  <a:pt x="1867" y="216"/>
                </a:lnTo>
                <a:lnTo>
                  <a:pt x="1872" y="215"/>
                </a:lnTo>
                <a:lnTo>
                  <a:pt x="1872" y="214"/>
                </a:lnTo>
                <a:lnTo>
                  <a:pt x="1876" y="211"/>
                </a:lnTo>
                <a:lnTo>
                  <a:pt x="1877" y="220"/>
                </a:lnTo>
                <a:lnTo>
                  <a:pt x="1882" y="217"/>
                </a:lnTo>
                <a:lnTo>
                  <a:pt x="1884" y="219"/>
                </a:lnTo>
                <a:lnTo>
                  <a:pt x="1885" y="215"/>
                </a:lnTo>
                <a:lnTo>
                  <a:pt x="1890" y="182"/>
                </a:lnTo>
                <a:lnTo>
                  <a:pt x="1890" y="186"/>
                </a:lnTo>
                <a:lnTo>
                  <a:pt x="1894" y="166"/>
                </a:lnTo>
                <a:lnTo>
                  <a:pt x="1895" y="206"/>
                </a:lnTo>
                <a:lnTo>
                  <a:pt x="1899" y="181"/>
                </a:lnTo>
                <a:lnTo>
                  <a:pt x="1902" y="210"/>
                </a:lnTo>
                <a:lnTo>
                  <a:pt x="1903" y="196"/>
                </a:lnTo>
                <a:lnTo>
                  <a:pt x="1908" y="210"/>
                </a:lnTo>
                <a:lnTo>
                  <a:pt x="1908" y="219"/>
                </a:lnTo>
                <a:lnTo>
                  <a:pt x="1912" y="166"/>
                </a:lnTo>
                <a:lnTo>
                  <a:pt x="1916" y="216"/>
                </a:lnTo>
                <a:lnTo>
                  <a:pt x="1916" y="172"/>
                </a:lnTo>
                <a:lnTo>
                  <a:pt x="1920" y="187"/>
                </a:lnTo>
                <a:lnTo>
                  <a:pt x="1921" y="200"/>
                </a:lnTo>
                <a:lnTo>
                  <a:pt x="1925" y="212"/>
                </a:lnTo>
                <a:lnTo>
                  <a:pt x="1928" y="217"/>
                </a:lnTo>
                <a:lnTo>
                  <a:pt x="1929" y="212"/>
                </a:lnTo>
                <a:lnTo>
                  <a:pt x="1933" y="212"/>
                </a:lnTo>
                <a:lnTo>
                  <a:pt x="1934" y="219"/>
                </a:lnTo>
                <a:lnTo>
                  <a:pt x="1938" y="215"/>
                </a:lnTo>
                <a:lnTo>
                  <a:pt x="1942" y="221"/>
                </a:lnTo>
                <a:lnTo>
                  <a:pt x="1942" y="219"/>
                </a:lnTo>
                <a:lnTo>
                  <a:pt x="1946" y="216"/>
                </a:lnTo>
                <a:lnTo>
                  <a:pt x="1947" y="216"/>
                </a:lnTo>
                <a:lnTo>
                  <a:pt x="1952" y="203"/>
                </a:lnTo>
                <a:lnTo>
                  <a:pt x="1952" y="217"/>
                </a:lnTo>
                <a:lnTo>
                  <a:pt x="1955" y="193"/>
                </a:lnTo>
                <a:lnTo>
                  <a:pt x="1960" y="210"/>
                </a:lnTo>
                <a:lnTo>
                  <a:pt x="1960" y="203"/>
                </a:lnTo>
                <a:lnTo>
                  <a:pt x="1964" y="209"/>
                </a:lnTo>
                <a:lnTo>
                  <a:pt x="1964" y="208"/>
                </a:lnTo>
                <a:lnTo>
                  <a:pt x="1969" y="212"/>
                </a:lnTo>
                <a:lnTo>
                  <a:pt x="1972" y="211"/>
                </a:lnTo>
                <a:lnTo>
                  <a:pt x="1972" y="212"/>
                </a:lnTo>
                <a:lnTo>
                  <a:pt x="1978" y="215"/>
                </a:lnTo>
                <a:lnTo>
                  <a:pt x="1982" y="207"/>
                </a:lnTo>
                <a:lnTo>
                  <a:pt x="1983" y="223"/>
                </a:lnTo>
                <a:lnTo>
                  <a:pt x="1986" y="210"/>
                </a:lnTo>
                <a:lnTo>
                  <a:pt x="1991" y="208"/>
                </a:lnTo>
                <a:lnTo>
                  <a:pt x="1991" y="215"/>
                </a:lnTo>
                <a:lnTo>
                  <a:pt x="1995" y="211"/>
                </a:lnTo>
                <a:lnTo>
                  <a:pt x="1996" y="221"/>
                </a:lnTo>
                <a:lnTo>
                  <a:pt x="2000" y="212"/>
                </a:lnTo>
                <a:lnTo>
                  <a:pt x="2003" y="208"/>
                </a:lnTo>
                <a:lnTo>
                  <a:pt x="2004" y="210"/>
                </a:lnTo>
                <a:lnTo>
                  <a:pt x="2008" y="201"/>
                </a:lnTo>
                <a:lnTo>
                  <a:pt x="2009" y="215"/>
                </a:lnTo>
                <a:lnTo>
                  <a:pt x="2013" y="207"/>
                </a:lnTo>
                <a:lnTo>
                  <a:pt x="2017" y="215"/>
                </a:lnTo>
                <a:lnTo>
                  <a:pt x="2018" y="204"/>
                </a:lnTo>
                <a:lnTo>
                  <a:pt x="2021" y="212"/>
                </a:lnTo>
                <a:lnTo>
                  <a:pt x="2022" y="211"/>
                </a:lnTo>
                <a:lnTo>
                  <a:pt x="2026" y="204"/>
                </a:lnTo>
                <a:lnTo>
                  <a:pt x="2027" y="217"/>
                </a:lnTo>
                <a:lnTo>
                  <a:pt x="2030" y="217"/>
                </a:lnTo>
                <a:lnTo>
                  <a:pt x="2035" y="212"/>
                </a:lnTo>
                <a:lnTo>
                  <a:pt x="2035" y="203"/>
                </a:lnTo>
                <a:lnTo>
                  <a:pt x="2039" y="199"/>
                </a:lnTo>
                <a:lnTo>
                  <a:pt x="2040" y="206"/>
                </a:lnTo>
                <a:lnTo>
                  <a:pt x="2043" y="199"/>
                </a:lnTo>
                <a:lnTo>
                  <a:pt x="2047" y="215"/>
                </a:lnTo>
                <a:lnTo>
                  <a:pt x="2048" y="211"/>
                </a:lnTo>
                <a:lnTo>
                  <a:pt x="2052" y="194"/>
                </a:lnTo>
                <a:lnTo>
                  <a:pt x="2053" y="214"/>
                </a:lnTo>
                <a:lnTo>
                  <a:pt x="2056" y="200"/>
                </a:lnTo>
                <a:lnTo>
                  <a:pt x="2061" y="212"/>
                </a:lnTo>
                <a:lnTo>
                  <a:pt x="2061" y="203"/>
                </a:lnTo>
                <a:lnTo>
                  <a:pt x="2065" y="207"/>
                </a:lnTo>
                <a:lnTo>
                  <a:pt x="2065" y="211"/>
                </a:lnTo>
                <a:lnTo>
                  <a:pt x="2070" y="208"/>
                </a:lnTo>
                <a:lnTo>
                  <a:pt x="2071" y="221"/>
                </a:lnTo>
                <a:lnTo>
                  <a:pt x="2074" y="210"/>
                </a:lnTo>
                <a:lnTo>
                  <a:pt x="2078" y="203"/>
                </a:lnTo>
                <a:lnTo>
                  <a:pt x="2079" y="216"/>
                </a:lnTo>
                <a:lnTo>
                  <a:pt x="2082" y="211"/>
                </a:lnTo>
                <a:lnTo>
                  <a:pt x="2084" y="214"/>
                </a:lnTo>
                <a:lnTo>
                  <a:pt x="2088" y="214"/>
                </a:lnTo>
                <a:lnTo>
                  <a:pt x="2091" y="223"/>
                </a:lnTo>
                <a:lnTo>
                  <a:pt x="2093" y="210"/>
                </a:lnTo>
                <a:lnTo>
                  <a:pt x="2097" y="216"/>
                </a:lnTo>
                <a:lnTo>
                  <a:pt x="2102" y="216"/>
                </a:lnTo>
                <a:lnTo>
                  <a:pt x="2104" y="206"/>
                </a:lnTo>
                <a:lnTo>
                  <a:pt x="2106" y="169"/>
                </a:lnTo>
                <a:lnTo>
                  <a:pt x="2110" y="185"/>
                </a:lnTo>
                <a:lnTo>
                  <a:pt x="2110" y="166"/>
                </a:lnTo>
                <a:lnTo>
                  <a:pt x="2114" y="177"/>
                </a:lnTo>
                <a:lnTo>
                  <a:pt x="2115" y="195"/>
                </a:lnTo>
                <a:lnTo>
                  <a:pt x="2118" y="181"/>
                </a:lnTo>
                <a:lnTo>
                  <a:pt x="2122" y="173"/>
                </a:lnTo>
                <a:lnTo>
                  <a:pt x="2122" y="172"/>
                </a:lnTo>
                <a:lnTo>
                  <a:pt x="2127" y="189"/>
                </a:lnTo>
                <a:lnTo>
                  <a:pt x="2128" y="211"/>
                </a:lnTo>
                <a:lnTo>
                  <a:pt x="2131" y="174"/>
                </a:lnTo>
                <a:lnTo>
                  <a:pt x="2136" y="202"/>
                </a:lnTo>
                <a:lnTo>
                  <a:pt x="2136" y="201"/>
                </a:lnTo>
                <a:lnTo>
                  <a:pt x="2140" y="209"/>
                </a:lnTo>
                <a:lnTo>
                  <a:pt x="2141" y="208"/>
                </a:lnTo>
                <a:lnTo>
                  <a:pt x="2146" y="209"/>
                </a:lnTo>
                <a:lnTo>
                  <a:pt x="2146" y="219"/>
                </a:lnTo>
                <a:lnTo>
                  <a:pt x="2149" y="215"/>
                </a:lnTo>
                <a:lnTo>
                  <a:pt x="2154" y="214"/>
                </a:lnTo>
                <a:lnTo>
                  <a:pt x="2154" y="217"/>
                </a:lnTo>
                <a:lnTo>
                  <a:pt x="2158" y="210"/>
                </a:lnTo>
                <a:lnTo>
                  <a:pt x="2158" y="218"/>
                </a:lnTo>
                <a:lnTo>
                  <a:pt x="2163" y="214"/>
                </a:lnTo>
                <a:lnTo>
                  <a:pt x="2166" y="203"/>
                </a:lnTo>
                <a:lnTo>
                  <a:pt x="2166" y="206"/>
                </a:lnTo>
                <a:lnTo>
                  <a:pt x="2171" y="215"/>
                </a:lnTo>
                <a:lnTo>
                  <a:pt x="2172" y="219"/>
                </a:lnTo>
                <a:lnTo>
                  <a:pt x="2175" y="191"/>
                </a:lnTo>
                <a:lnTo>
                  <a:pt x="2180" y="211"/>
                </a:lnTo>
                <a:lnTo>
                  <a:pt x="2180" y="204"/>
                </a:lnTo>
                <a:lnTo>
                  <a:pt x="2184" y="172"/>
                </a:lnTo>
                <a:lnTo>
                  <a:pt x="2184" y="193"/>
                </a:lnTo>
                <a:lnTo>
                  <a:pt x="2189" y="178"/>
                </a:lnTo>
                <a:lnTo>
                  <a:pt x="2190" y="223"/>
                </a:lnTo>
                <a:lnTo>
                  <a:pt x="2192" y="173"/>
                </a:lnTo>
                <a:lnTo>
                  <a:pt x="2197" y="185"/>
                </a:lnTo>
                <a:lnTo>
                  <a:pt x="2198" y="195"/>
                </a:lnTo>
                <a:lnTo>
                  <a:pt x="2201" y="202"/>
                </a:lnTo>
                <a:lnTo>
                  <a:pt x="2203" y="211"/>
                </a:lnTo>
                <a:lnTo>
                  <a:pt x="2207" y="209"/>
                </a:lnTo>
                <a:lnTo>
                  <a:pt x="2211" y="220"/>
                </a:lnTo>
                <a:lnTo>
                  <a:pt x="2212" y="212"/>
                </a:lnTo>
                <a:lnTo>
                  <a:pt x="2215" y="220"/>
                </a:lnTo>
                <a:lnTo>
                  <a:pt x="2216" y="218"/>
                </a:lnTo>
                <a:lnTo>
                  <a:pt x="2221" y="216"/>
                </a:lnTo>
                <a:lnTo>
                  <a:pt x="2221" y="224"/>
                </a:lnTo>
                <a:lnTo>
                  <a:pt x="2225" y="215"/>
                </a:lnTo>
                <a:lnTo>
                  <a:pt x="2229" y="214"/>
                </a:lnTo>
                <a:lnTo>
                  <a:pt x="2229" y="202"/>
                </a:lnTo>
                <a:lnTo>
                  <a:pt x="2233" y="211"/>
                </a:lnTo>
                <a:lnTo>
                  <a:pt x="2234" y="215"/>
                </a:lnTo>
                <a:lnTo>
                  <a:pt x="2237" y="200"/>
                </a:lnTo>
                <a:lnTo>
                  <a:pt x="2241" y="203"/>
                </a:lnTo>
                <a:lnTo>
                  <a:pt x="2241" y="206"/>
                </a:lnTo>
                <a:lnTo>
                  <a:pt x="2246" y="169"/>
                </a:lnTo>
                <a:lnTo>
                  <a:pt x="2247" y="215"/>
                </a:lnTo>
                <a:lnTo>
                  <a:pt x="2250" y="183"/>
                </a:lnTo>
                <a:lnTo>
                  <a:pt x="2255" y="124"/>
                </a:lnTo>
                <a:lnTo>
                  <a:pt x="2255" y="67"/>
                </a:lnTo>
                <a:lnTo>
                  <a:pt x="2259" y="84"/>
                </a:lnTo>
                <a:lnTo>
                  <a:pt x="2259" y="168"/>
                </a:lnTo>
                <a:lnTo>
                  <a:pt x="2264" y="156"/>
                </a:lnTo>
                <a:lnTo>
                  <a:pt x="2265" y="211"/>
                </a:lnTo>
                <a:lnTo>
                  <a:pt x="2268" y="190"/>
                </a:lnTo>
                <a:lnTo>
                  <a:pt x="2272" y="209"/>
                </a:lnTo>
                <a:lnTo>
                  <a:pt x="2273" y="209"/>
                </a:lnTo>
                <a:lnTo>
                  <a:pt x="2277" y="220"/>
                </a:lnTo>
                <a:lnTo>
                  <a:pt x="2282" y="219"/>
                </a:lnTo>
                <a:lnTo>
                  <a:pt x="2285" y="225"/>
                </a:lnTo>
                <a:lnTo>
                  <a:pt x="2291" y="218"/>
                </a:lnTo>
                <a:lnTo>
                  <a:pt x="2294" y="218"/>
                </a:lnTo>
                <a:lnTo>
                  <a:pt x="2299" y="210"/>
                </a:lnTo>
                <a:lnTo>
                  <a:pt x="2299" y="178"/>
                </a:lnTo>
                <a:lnTo>
                  <a:pt x="2304" y="198"/>
                </a:lnTo>
                <a:lnTo>
                  <a:pt x="2304" y="177"/>
                </a:lnTo>
                <a:lnTo>
                  <a:pt x="2308" y="189"/>
                </a:lnTo>
                <a:lnTo>
                  <a:pt x="2309" y="206"/>
                </a:lnTo>
                <a:lnTo>
                  <a:pt x="2311" y="198"/>
                </a:lnTo>
                <a:lnTo>
                  <a:pt x="2316" y="170"/>
                </a:lnTo>
                <a:lnTo>
                  <a:pt x="2317" y="195"/>
                </a:lnTo>
                <a:lnTo>
                  <a:pt x="2321" y="189"/>
                </a:lnTo>
                <a:lnTo>
                  <a:pt x="2322" y="212"/>
                </a:lnTo>
                <a:lnTo>
                  <a:pt x="2325" y="192"/>
                </a:lnTo>
                <a:lnTo>
                  <a:pt x="2330" y="193"/>
                </a:lnTo>
                <a:lnTo>
                  <a:pt x="2330" y="196"/>
                </a:lnTo>
                <a:lnTo>
                  <a:pt x="2334" y="210"/>
                </a:lnTo>
                <a:lnTo>
                  <a:pt x="2335" y="218"/>
                </a:lnTo>
                <a:lnTo>
                  <a:pt x="2340" y="220"/>
                </a:lnTo>
                <a:lnTo>
                  <a:pt x="2342" y="228"/>
                </a:lnTo>
                <a:lnTo>
                  <a:pt x="2344" y="223"/>
                </a:lnTo>
                <a:lnTo>
                  <a:pt x="2348" y="227"/>
                </a:lnTo>
                <a:lnTo>
                  <a:pt x="2348" y="224"/>
                </a:lnTo>
                <a:lnTo>
                  <a:pt x="2352" y="221"/>
                </a:lnTo>
                <a:lnTo>
                  <a:pt x="2353" y="224"/>
                </a:lnTo>
                <a:lnTo>
                  <a:pt x="2357" y="223"/>
                </a:lnTo>
                <a:lnTo>
                  <a:pt x="2360" y="214"/>
                </a:lnTo>
                <a:lnTo>
                  <a:pt x="2360" y="218"/>
                </a:lnTo>
                <a:lnTo>
                  <a:pt x="2365" y="219"/>
                </a:lnTo>
                <a:lnTo>
                  <a:pt x="2366" y="221"/>
                </a:lnTo>
                <a:lnTo>
                  <a:pt x="2369" y="209"/>
                </a:lnTo>
                <a:lnTo>
                  <a:pt x="2374" y="207"/>
                </a:lnTo>
                <a:lnTo>
                  <a:pt x="2374" y="209"/>
                </a:lnTo>
                <a:lnTo>
                  <a:pt x="2378" y="158"/>
                </a:lnTo>
                <a:lnTo>
                  <a:pt x="2378" y="192"/>
                </a:lnTo>
                <a:lnTo>
                  <a:pt x="2383" y="161"/>
                </a:lnTo>
                <a:lnTo>
                  <a:pt x="2386" y="208"/>
                </a:lnTo>
                <a:lnTo>
                  <a:pt x="2386" y="152"/>
                </a:lnTo>
                <a:lnTo>
                  <a:pt x="2391" y="186"/>
                </a:lnTo>
                <a:lnTo>
                  <a:pt x="2392" y="199"/>
                </a:lnTo>
                <a:lnTo>
                  <a:pt x="2396" y="199"/>
                </a:lnTo>
                <a:lnTo>
                  <a:pt x="2396" y="218"/>
                </a:lnTo>
                <a:lnTo>
                  <a:pt x="2400" y="215"/>
                </a:lnTo>
                <a:lnTo>
                  <a:pt x="2404" y="224"/>
                </a:lnTo>
                <a:lnTo>
                  <a:pt x="2406" y="224"/>
                </a:lnTo>
                <a:lnTo>
                  <a:pt x="2410" y="224"/>
                </a:lnTo>
                <a:lnTo>
                  <a:pt x="2415" y="226"/>
                </a:lnTo>
                <a:lnTo>
                  <a:pt x="2417" y="226"/>
                </a:lnTo>
                <a:lnTo>
                  <a:pt x="2419" y="223"/>
                </a:lnTo>
                <a:lnTo>
                  <a:pt x="2423" y="216"/>
                </a:lnTo>
                <a:lnTo>
                  <a:pt x="2423" y="210"/>
                </a:lnTo>
                <a:lnTo>
                  <a:pt x="2427" y="219"/>
                </a:lnTo>
                <a:lnTo>
                  <a:pt x="2431" y="219"/>
                </a:lnTo>
                <a:lnTo>
                  <a:pt x="2431" y="211"/>
                </a:lnTo>
                <a:lnTo>
                  <a:pt x="2435" y="220"/>
                </a:lnTo>
                <a:lnTo>
                  <a:pt x="2436" y="220"/>
                </a:lnTo>
                <a:lnTo>
                  <a:pt x="2440" y="195"/>
                </a:lnTo>
                <a:lnTo>
                  <a:pt x="2441" y="219"/>
                </a:lnTo>
                <a:lnTo>
                  <a:pt x="2444" y="206"/>
                </a:lnTo>
                <a:lnTo>
                  <a:pt x="2449" y="193"/>
                </a:lnTo>
                <a:lnTo>
                  <a:pt x="2449" y="194"/>
                </a:lnTo>
                <a:lnTo>
                  <a:pt x="2453" y="196"/>
                </a:lnTo>
                <a:lnTo>
                  <a:pt x="2454" y="218"/>
                </a:lnTo>
                <a:lnTo>
                  <a:pt x="2458" y="211"/>
                </a:lnTo>
                <a:lnTo>
                  <a:pt x="2461" y="224"/>
                </a:lnTo>
                <a:lnTo>
                  <a:pt x="2462" y="218"/>
                </a:lnTo>
                <a:lnTo>
                  <a:pt x="2466" y="223"/>
                </a:lnTo>
                <a:lnTo>
                  <a:pt x="2467" y="225"/>
                </a:lnTo>
                <a:lnTo>
                  <a:pt x="2471" y="225"/>
                </a:lnTo>
                <a:lnTo>
                  <a:pt x="2471" y="227"/>
                </a:lnTo>
                <a:lnTo>
                  <a:pt x="2476" y="226"/>
                </a:lnTo>
                <a:lnTo>
                  <a:pt x="2479" y="227"/>
                </a:lnTo>
                <a:lnTo>
                  <a:pt x="2480" y="227"/>
                </a:lnTo>
                <a:lnTo>
                  <a:pt x="2484" y="226"/>
                </a:lnTo>
                <a:lnTo>
                  <a:pt x="2485" y="226"/>
                </a:lnTo>
                <a:lnTo>
                  <a:pt x="2489" y="223"/>
                </a:lnTo>
                <a:lnTo>
                  <a:pt x="2493" y="224"/>
                </a:lnTo>
                <a:lnTo>
                  <a:pt x="2493" y="191"/>
                </a:lnTo>
                <a:lnTo>
                  <a:pt x="2497" y="192"/>
                </a:lnTo>
                <a:lnTo>
                  <a:pt x="2497" y="186"/>
                </a:lnTo>
                <a:lnTo>
                  <a:pt x="2502" y="194"/>
                </a:lnTo>
                <a:lnTo>
                  <a:pt x="2503" y="217"/>
                </a:lnTo>
                <a:lnTo>
                  <a:pt x="2506" y="210"/>
                </a:lnTo>
                <a:lnTo>
                  <a:pt x="2510" y="182"/>
                </a:lnTo>
                <a:lnTo>
                  <a:pt x="2511" y="193"/>
                </a:lnTo>
                <a:lnTo>
                  <a:pt x="2514" y="185"/>
                </a:lnTo>
                <a:lnTo>
                  <a:pt x="2516" y="214"/>
                </a:lnTo>
                <a:lnTo>
                  <a:pt x="2519" y="195"/>
                </a:lnTo>
                <a:lnTo>
                  <a:pt x="2523" y="209"/>
                </a:lnTo>
                <a:lnTo>
                  <a:pt x="2523" y="212"/>
                </a:lnTo>
                <a:lnTo>
                  <a:pt x="2528" y="225"/>
                </a:lnTo>
                <a:lnTo>
                  <a:pt x="2529" y="226"/>
                </a:lnTo>
                <a:lnTo>
                  <a:pt x="2533" y="227"/>
                </a:lnTo>
                <a:lnTo>
                  <a:pt x="2536" y="227"/>
                </a:lnTo>
                <a:lnTo>
                  <a:pt x="2537" y="228"/>
                </a:lnTo>
                <a:lnTo>
                  <a:pt x="2542" y="227"/>
                </a:lnTo>
                <a:lnTo>
                  <a:pt x="2546" y="226"/>
                </a:lnTo>
                <a:lnTo>
                  <a:pt x="2547" y="228"/>
                </a:lnTo>
                <a:lnTo>
                  <a:pt x="2550" y="227"/>
                </a:lnTo>
                <a:lnTo>
                  <a:pt x="2554" y="226"/>
                </a:lnTo>
                <a:lnTo>
                  <a:pt x="2555" y="227"/>
                </a:lnTo>
                <a:lnTo>
                  <a:pt x="2559" y="223"/>
                </a:lnTo>
                <a:lnTo>
                  <a:pt x="2560" y="226"/>
                </a:lnTo>
                <a:lnTo>
                  <a:pt x="2563" y="216"/>
                </a:lnTo>
                <a:lnTo>
                  <a:pt x="2568" y="219"/>
                </a:lnTo>
                <a:lnTo>
                  <a:pt x="2568" y="212"/>
                </a:lnTo>
                <a:lnTo>
                  <a:pt x="2572" y="212"/>
                </a:lnTo>
                <a:lnTo>
                  <a:pt x="2572" y="220"/>
                </a:lnTo>
                <a:lnTo>
                  <a:pt x="2577" y="221"/>
                </a:lnTo>
                <a:lnTo>
                  <a:pt x="2580" y="221"/>
                </a:lnTo>
                <a:lnTo>
                  <a:pt x="2580" y="211"/>
                </a:lnTo>
                <a:lnTo>
                  <a:pt x="2585" y="216"/>
                </a:lnTo>
                <a:lnTo>
                  <a:pt x="2586" y="225"/>
                </a:lnTo>
                <a:lnTo>
                  <a:pt x="2589" y="223"/>
                </a:lnTo>
                <a:lnTo>
                  <a:pt x="2594" y="229"/>
                </a:lnTo>
                <a:lnTo>
                  <a:pt x="2595" y="221"/>
                </a:lnTo>
                <a:lnTo>
                  <a:pt x="2598" y="229"/>
                </a:lnTo>
                <a:lnTo>
                  <a:pt x="2599" y="227"/>
                </a:lnTo>
                <a:lnTo>
                  <a:pt x="2603" y="229"/>
                </a:lnTo>
                <a:lnTo>
                  <a:pt x="2604" y="231"/>
                </a:lnTo>
                <a:lnTo>
                  <a:pt x="2609" y="227"/>
                </a:lnTo>
                <a:lnTo>
                  <a:pt x="2609" y="229"/>
                </a:lnTo>
                <a:lnTo>
                  <a:pt x="2612" y="227"/>
                </a:lnTo>
                <a:lnTo>
                  <a:pt x="2616" y="219"/>
                </a:lnTo>
                <a:lnTo>
                  <a:pt x="2616" y="216"/>
                </a:lnTo>
                <a:lnTo>
                  <a:pt x="2621" y="217"/>
                </a:lnTo>
                <a:lnTo>
                  <a:pt x="2624" y="221"/>
                </a:lnTo>
                <a:lnTo>
                  <a:pt x="2624" y="218"/>
                </a:lnTo>
                <a:lnTo>
                  <a:pt x="2629" y="220"/>
                </a:lnTo>
                <a:lnTo>
                  <a:pt x="2630" y="221"/>
                </a:lnTo>
                <a:lnTo>
                  <a:pt x="2633" y="212"/>
                </a:lnTo>
                <a:lnTo>
                  <a:pt x="2635" y="229"/>
                </a:lnTo>
                <a:lnTo>
                  <a:pt x="2639" y="225"/>
                </a:lnTo>
                <a:lnTo>
                  <a:pt x="2643" y="214"/>
                </a:lnTo>
                <a:lnTo>
                  <a:pt x="2643" y="216"/>
                </a:lnTo>
                <a:lnTo>
                  <a:pt x="2647" y="212"/>
                </a:lnTo>
              </a:path>
            </a:pathLst>
          </a:custGeom>
          <a:noFill/>
          <a:ln w="63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86" name="Freeform 71">
            <a:extLst>
              <a:ext uri="{FF2B5EF4-FFF2-40B4-BE49-F238E27FC236}">
                <a16:creationId xmlns:a16="http://schemas.microsoft.com/office/drawing/2014/main" id="{9F2BEB17-D748-3B48-B4CA-97CD553EFEEF}"/>
              </a:ext>
            </a:extLst>
          </p:cNvPr>
          <p:cNvSpPr>
            <a:spLocks/>
          </p:cNvSpPr>
          <p:nvPr/>
        </p:nvSpPr>
        <p:spPr bwMode="auto">
          <a:xfrm>
            <a:off x="1842834" y="2736633"/>
            <a:ext cx="1107147" cy="277341"/>
          </a:xfrm>
          <a:custGeom>
            <a:avLst/>
            <a:gdLst>
              <a:gd name="T0" fmla="*/ 16735 w 2646"/>
              <a:gd name="T1" fmla="*/ 258652 h 592"/>
              <a:gd name="T2" fmla="*/ 35561 w 2646"/>
              <a:gd name="T3" fmla="*/ 274584 h 592"/>
              <a:gd name="T4" fmla="*/ 53551 w 2646"/>
              <a:gd name="T5" fmla="*/ 273646 h 592"/>
              <a:gd name="T6" fmla="*/ 71541 w 2646"/>
              <a:gd name="T7" fmla="*/ 271772 h 592"/>
              <a:gd name="T8" fmla="*/ 90367 w 2646"/>
              <a:gd name="T9" fmla="*/ 274115 h 592"/>
              <a:gd name="T10" fmla="*/ 108775 w 2646"/>
              <a:gd name="T11" fmla="*/ 271772 h 592"/>
              <a:gd name="T12" fmla="*/ 127183 w 2646"/>
              <a:gd name="T13" fmla="*/ 265212 h 592"/>
              <a:gd name="T14" fmla="*/ 145173 w 2646"/>
              <a:gd name="T15" fmla="*/ 271772 h 592"/>
              <a:gd name="T16" fmla="*/ 163581 w 2646"/>
              <a:gd name="T17" fmla="*/ 267555 h 592"/>
              <a:gd name="T18" fmla="*/ 181989 w 2646"/>
              <a:gd name="T19" fmla="*/ 253966 h 592"/>
              <a:gd name="T20" fmla="*/ 200816 w 2646"/>
              <a:gd name="T21" fmla="*/ 258652 h 592"/>
              <a:gd name="T22" fmla="*/ 219224 w 2646"/>
              <a:gd name="T23" fmla="*/ 269898 h 592"/>
              <a:gd name="T24" fmla="*/ 237632 w 2646"/>
              <a:gd name="T25" fmla="*/ 236161 h 592"/>
              <a:gd name="T26" fmla="*/ 255622 w 2646"/>
              <a:gd name="T27" fmla="*/ 254904 h 592"/>
              <a:gd name="T28" fmla="*/ 274866 w 2646"/>
              <a:gd name="T29" fmla="*/ 272241 h 592"/>
              <a:gd name="T30" fmla="*/ 292856 w 2646"/>
              <a:gd name="T31" fmla="*/ 222572 h 592"/>
              <a:gd name="T32" fmla="*/ 311264 w 2646"/>
              <a:gd name="T33" fmla="*/ 259121 h 592"/>
              <a:gd name="T34" fmla="*/ 329672 w 2646"/>
              <a:gd name="T35" fmla="*/ 273646 h 592"/>
              <a:gd name="T36" fmla="*/ 348080 w 2646"/>
              <a:gd name="T37" fmla="*/ 265212 h 592"/>
              <a:gd name="T38" fmla="*/ 366907 w 2646"/>
              <a:gd name="T39" fmla="*/ 267555 h 592"/>
              <a:gd name="T40" fmla="*/ 385315 w 2646"/>
              <a:gd name="T41" fmla="*/ 275052 h 592"/>
              <a:gd name="T42" fmla="*/ 403305 w 2646"/>
              <a:gd name="T43" fmla="*/ 273646 h 592"/>
              <a:gd name="T44" fmla="*/ 422131 w 2646"/>
              <a:gd name="T45" fmla="*/ 260526 h 592"/>
              <a:gd name="T46" fmla="*/ 440539 w 2646"/>
              <a:gd name="T47" fmla="*/ 274115 h 592"/>
              <a:gd name="T48" fmla="*/ 458947 w 2646"/>
              <a:gd name="T49" fmla="*/ 273646 h 592"/>
              <a:gd name="T50" fmla="*/ 477355 w 2646"/>
              <a:gd name="T51" fmla="*/ 270366 h 592"/>
              <a:gd name="T52" fmla="*/ 495764 w 2646"/>
              <a:gd name="T53" fmla="*/ 270835 h 592"/>
              <a:gd name="T54" fmla="*/ 514172 w 2646"/>
              <a:gd name="T55" fmla="*/ 273646 h 592"/>
              <a:gd name="T56" fmla="*/ 532161 w 2646"/>
              <a:gd name="T57" fmla="*/ 265212 h 592"/>
              <a:gd name="T58" fmla="*/ 550569 w 2646"/>
              <a:gd name="T59" fmla="*/ 266149 h 592"/>
              <a:gd name="T60" fmla="*/ 569396 w 2646"/>
              <a:gd name="T61" fmla="*/ 270835 h 592"/>
              <a:gd name="T62" fmla="*/ 587804 w 2646"/>
              <a:gd name="T63" fmla="*/ 231943 h 592"/>
              <a:gd name="T64" fmla="*/ 606212 w 2646"/>
              <a:gd name="T65" fmla="*/ 237566 h 592"/>
              <a:gd name="T66" fmla="*/ 624620 w 2646"/>
              <a:gd name="T67" fmla="*/ 268961 h 592"/>
              <a:gd name="T68" fmla="*/ 642610 w 2646"/>
              <a:gd name="T69" fmla="*/ 251155 h 592"/>
              <a:gd name="T70" fmla="*/ 661436 w 2646"/>
              <a:gd name="T71" fmla="*/ 238503 h 592"/>
              <a:gd name="T72" fmla="*/ 679844 w 2646"/>
              <a:gd name="T73" fmla="*/ 272241 h 592"/>
              <a:gd name="T74" fmla="*/ 698253 w 2646"/>
              <a:gd name="T75" fmla="*/ 265681 h 592"/>
              <a:gd name="T76" fmla="*/ 716242 w 2646"/>
              <a:gd name="T77" fmla="*/ 263806 h 592"/>
              <a:gd name="T78" fmla="*/ 734650 w 2646"/>
              <a:gd name="T79" fmla="*/ 272241 h 592"/>
              <a:gd name="T80" fmla="*/ 752222 w 2646"/>
              <a:gd name="T81" fmla="*/ 271304 h 592"/>
              <a:gd name="T82" fmla="*/ 771885 w 2646"/>
              <a:gd name="T83" fmla="*/ 273178 h 592"/>
              <a:gd name="T84" fmla="*/ 789038 w 2646"/>
              <a:gd name="T85" fmla="*/ 275989 h 592"/>
              <a:gd name="T86" fmla="*/ 807446 w 2646"/>
              <a:gd name="T87" fmla="*/ 275052 h 592"/>
              <a:gd name="T88" fmla="*/ 825854 w 2646"/>
              <a:gd name="T89" fmla="*/ 274584 h 592"/>
              <a:gd name="T90" fmla="*/ 844262 w 2646"/>
              <a:gd name="T91" fmla="*/ 274584 h 592"/>
              <a:gd name="T92" fmla="*/ 863089 w 2646"/>
              <a:gd name="T93" fmla="*/ 275989 h 592"/>
              <a:gd name="T94" fmla="*/ 881078 w 2646"/>
              <a:gd name="T95" fmla="*/ 266618 h 592"/>
              <a:gd name="T96" fmla="*/ 899487 w 2646"/>
              <a:gd name="T97" fmla="*/ 272241 h 592"/>
              <a:gd name="T98" fmla="*/ 917895 w 2646"/>
              <a:gd name="T99" fmla="*/ 275052 h 592"/>
              <a:gd name="T100" fmla="*/ 936303 w 2646"/>
              <a:gd name="T101" fmla="*/ 242721 h 592"/>
              <a:gd name="T102" fmla="*/ 954292 w 2646"/>
              <a:gd name="T103" fmla="*/ 268024 h 592"/>
              <a:gd name="T104" fmla="*/ 973119 w 2646"/>
              <a:gd name="T105" fmla="*/ 275052 h 592"/>
              <a:gd name="T106" fmla="*/ 991527 w 2646"/>
              <a:gd name="T107" fmla="*/ 258652 h 592"/>
              <a:gd name="T108" fmla="*/ 1009935 w 2646"/>
              <a:gd name="T109" fmla="*/ 264275 h 592"/>
              <a:gd name="T110" fmla="*/ 1028343 w 2646"/>
              <a:gd name="T111" fmla="*/ 274115 h 592"/>
              <a:gd name="T112" fmla="*/ 1046333 w 2646"/>
              <a:gd name="T113" fmla="*/ 271772 h 592"/>
              <a:gd name="T114" fmla="*/ 1065159 w 2646"/>
              <a:gd name="T115" fmla="*/ 269898 h 592"/>
              <a:gd name="T116" fmla="*/ 1083568 w 2646"/>
              <a:gd name="T117" fmla="*/ 274115 h 592"/>
              <a:gd name="T118" fmla="*/ 1101976 w 2646"/>
              <a:gd name="T119" fmla="*/ 273646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646"/>
              <a:gd name="T181" fmla="*/ 0 h 592"/>
              <a:gd name="T182" fmla="*/ 2646 w 2646"/>
              <a:gd name="T183" fmla="*/ 592 h 59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646" h="592">
                <a:moveTo>
                  <a:pt x="0" y="572"/>
                </a:moveTo>
                <a:lnTo>
                  <a:pt x="1" y="586"/>
                </a:lnTo>
                <a:lnTo>
                  <a:pt x="5" y="580"/>
                </a:lnTo>
                <a:lnTo>
                  <a:pt x="8" y="581"/>
                </a:lnTo>
                <a:lnTo>
                  <a:pt x="8" y="583"/>
                </a:lnTo>
                <a:lnTo>
                  <a:pt x="13" y="589"/>
                </a:lnTo>
                <a:lnTo>
                  <a:pt x="14" y="588"/>
                </a:lnTo>
                <a:lnTo>
                  <a:pt x="17" y="588"/>
                </a:lnTo>
                <a:lnTo>
                  <a:pt x="19" y="592"/>
                </a:lnTo>
                <a:lnTo>
                  <a:pt x="23" y="587"/>
                </a:lnTo>
                <a:lnTo>
                  <a:pt x="26" y="591"/>
                </a:lnTo>
                <a:lnTo>
                  <a:pt x="27" y="589"/>
                </a:lnTo>
                <a:lnTo>
                  <a:pt x="31" y="587"/>
                </a:lnTo>
                <a:lnTo>
                  <a:pt x="32" y="589"/>
                </a:lnTo>
                <a:lnTo>
                  <a:pt x="35" y="585"/>
                </a:lnTo>
                <a:lnTo>
                  <a:pt x="40" y="583"/>
                </a:lnTo>
                <a:lnTo>
                  <a:pt x="40" y="552"/>
                </a:lnTo>
                <a:lnTo>
                  <a:pt x="44" y="553"/>
                </a:lnTo>
                <a:lnTo>
                  <a:pt x="44" y="556"/>
                </a:lnTo>
                <a:lnTo>
                  <a:pt x="49" y="554"/>
                </a:lnTo>
                <a:lnTo>
                  <a:pt x="50" y="581"/>
                </a:lnTo>
                <a:lnTo>
                  <a:pt x="53" y="578"/>
                </a:lnTo>
                <a:lnTo>
                  <a:pt x="57" y="576"/>
                </a:lnTo>
                <a:lnTo>
                  <a:pt x="58" y="581"/>
                </a:lnTo>
                <a:lnTo>
                  <a:pt x="61" y="581"/>
                </a:lnTo>
                <a:lnTo>
                  <a:pt x="62" y="587"/>
                </a:lnTo>
                <a:lnTo>
                  <a:pt x="66" y="578"/>
                </a:lnTo>
                <a:lnTo>
                  <a:pt x="70" y="586"/>
                </a:lnTo>
                <a:lnTo>
                  <a:pt x="70" y="587"/>
                </a:lnTo>
                <a:lnTo>
                  <a:pt x="75" y="588"/>
                </a:lnTo>
                <a:lnTo>
                  <a:pt x="76" y="591"/>
                </a:lnTo>
                <a:lnTo>
                  <a:pt x="79" y="587"/>
                </a:lnTo>
                <a:lnTo>
                  <a:pt x="83" y="586"/>
                </a:lnTo>
                <a:lnTo>
                  <a:pt x="85" y="586"/>
                </a:lnTo>
                <a:lnTo>
                  <a:pt x="87" y="588"/>
                </a:lnTo>
                <a:lnTo>
                  <a:pt x="89" y="589"/>
                </a:lnTo>
                <a:lnTo>
                  <a:pt x="93" y="585"/>
                </a:lnTo>
                <a:lnTo>
                  <a:pt x="96" y="588"/>
                </a:lnTo>
                <a:lnTo>
                  <a:pt x="96" y="585"/>
                </a:lnTo>
                <a:lnTo>
                  <a:pt x="101" y="584"/>
                </a:lnTo>
                <a:lnTo>
                  <a:pt x="102" y="584"/>
                </a:lnTo>
                <a:lnTo>
                  <a:pt x="107" y="584"/>
                </a:lnTo>
                <a:lnTo>
                  <a:pt x="107" y="586"/>
                </a:lnTo>
                <a:lnTo>
                  <a:pt x="110" y="581"/>
                </a:lnTo>
                <a:lnTo>
                  <a:pt x="115" y="581"/>
                </a:lnTo>
                <a:lnTo>
                  <a:pt x="118" y="584"/>
                </a:lnTo>
                <a:lnTo>
                  <a:pt x="119" y="588"/>
                </a:lnTo>
                <a:lnTo>
                  <a:pt x="124" y="585"/>
                </a:lnTo>
                <a:lnTo>
                  <a:pt x="127" y="586"/>
                </a:lnTo>
                <a:lnTo>
                  <a:pt x="128" y="584"/>
                </a:lnTo>
                <a:lnTo>
                  <a:pt x="132" y="586"/>
                </a:lnTo>
                <a:lnTo>
                  <a:pt x="133" y="587"/>
                </a:lnTo>
                <a:lnTo>
                  <a:pt x="136" y="585"/>
                </a:lnTo>
                <a:lnTo>
                  <a:pt x="137" y="589"/>
                </a:lnTo>
                <a:lnTo>
                  <a:pt x="142" y="586"/>
                </a:lnTo>
                <a:lnTo>
                  <a:pt x="145" y="587"/>
                </a:lnTo>
                <a:lnTo>
                  <a:pt x="150" y="588"/>
                </a:lnTo>
                <a:lnTo>
                  <a:pt x="151" y="592"/>
                </a:lnTo>
                <a:lnTo>
                  <a:pt x="154" y="587"/>
                </a:lnTo>
                <a:lnTo>
                  <a:pt x="159" y="586"/>
                </a:lnTo>
                <a:lnTo>
                  <a:pt x="163" y="575"/>
                </a:lnTo>
                <a:lnTo>
                  <a:pt x="163" y="572"/>
                </a:lnTo>
                <a:lnTo>
                  <a:pt x="168" y="576"/>
                </a:lnTo>
                <a:lnTo>
                  <a:pt x="171" y="579"/>
                </a:lnTo>
                <a:lnTo>
                  <a:pt x="171" y="580"/>
                </a:lnTo>
                <a:lnTo>
                  <a:pt x="177" y="580"/>
                </a:lnTo>
                <a:lnTo>
                  <a:pt x="180" y="574"/>
                </a:lnTo>
                <a:lnTo>
                  <a:pt x="181" y="588"/>
                </a:lnTo>
                <a:lnTo>
                  <a:pt x="185" y="584"/>
                </a:lnTo>
                <a:lnTo>
                  <a:pt x="189" y="583"/>
                </a:lnTo>
                <a:lnTo>
                  <a:pt x="189" y="585"/>
                </a:lnTo>
                <a:lnTo>
                  <a:pt x="194" y="585"/>
                </a:lnTo>
                <a:lnTo>
                  <a:pt x="195" y="587"/>
                </a:lnTo>
                <a:lnTo>
                  <a:pt x="197" y="586"/>
                </a:lnTo>
                <a:lnTo>
                  <a:pt x="202" y="585"/>
                </a:lnTo>
                <a:lnTo>
                  <a:pt x="203" y="585"/>
                </a:lnTo>
                <a:lnTo>
                  <a:pt x="208" y="584"/>
                </a:lnTo>
                <a:lnTo>
                  <a:pt x="212" y="586"/>
                </a:lnTo>
                <a:lnTo>
                  <a:pt x="216" y="586"/>
                </a:lnTo>
                <a:lnTo>
                  <a:pt x="216" y="585"/>
                </a:lnTo>
                <a:lnTo>
                  <a:pt x="220" y="585"/>
                </a:lnTo>
                <a:lnTo>
                  <a:pt x="220" y="589"/>
                </a:lnTo>
                <a:lnTo>
                  <a:pt x="225" y="579"/>
                </a:lnTo>
                <a:lnTo>
                  <a:pt x="228" y="585"/>
                </a:lnTo>
                <a:lnTo>
                  <a:pt x="229" y="580"/>
                </a:lnTo>
                <a:lnTo>
                  <a:pt x="233" y="576"/>
                </a:lnTo>
                <a:lnTo>
                  <a:pt x="234" y="551"/>
                </a:lnTo>
                <a:lnTo>
                  <a:pt x="238" y="551"/>
                </a:lnTo>
                <a:lnTo>
                  <a:pt x="238" y="556"/>
                </a:lnTo>
                <a:lnTo>
                  <a:pt x="243" y="568"/>
                </a:lnTo>
                <a:lnTo>
                  <a:pt x="246" y="577"/>
                </a:lnTo>
                <a:lnTo>
                  <a:pt x="247" y="575"/>
                </a:lnTo>
                <a:lnTo>
                  <a:pt x="251" y="579"/>
                </a:lnTo>
                <a:lnTo>
                  <a:pt x="252" y="583"/>
                </a:lnTo>
                <a:lnTo>
                  <a:pt x="255" y="577"/>
                </a:lnTo>
                <a:lnTo>
                  <a:pt x="260" y="584"/>
                </a:lnTo>
                <a:lnTo>
                  <a:pt x="260" y="580"/>
                </a:lnTo>
                <a:lnTo>
                  <a:pt x="264" y="583"/>
                </a:lnTo>
                <a:lnTo>
                  <a:pt x="264" y="588"/>
                </a:lnTo>
                <a:lnTo>
                  <a:pt x="269" y="579"/>
                </a:lnTo>
                <a:lnTo>
                  <a:pt x="270" y="588"/>
                </a:lnTo>
                <a:lnTo>
                  <a:pt x="273" y="580"/>
                </a:lnTo>
                <a:lnTo>
                  <a:pt x="277" y="584"/>
                </a:lnTo>
                <a:lnTo>
                  <a:pt x="278" y="584"/>
                </a:lnTo>
                <a:lnTo>
                  <a:pt x="281" y="579"/>
                </a:lnTo>
                <a:lnTo>
                  <a:pt x="282" y="587"/>
                </a:lnTo>
                <a:lnTo>
                  <a:pt x="286" y="578"/>
                </a:lnTo>
                <a:lnTo>
                  <a:pt x="290" y="574"/>
                </a:lnTo>
                <a:lnTo>
                  <a:pt x="290" y="576"/>
                </a:lnTo>
                <a:lnTo>
                  <a:pt x="295" y="572"/>
                </a:lnTo>
                <a:lnTo>
                  <a:pt x="296" y="580"/>
                </a:lnTo>
                <a:lnTo>
                  <a:pt x="299" y="576"/>
                </a:lnTo>
                <a:lnTo>
                  <a:pt x="303" y="579"/>
                </a:lnTo>
                <a:lnTo>
                  <a:pt x="304" y="566"/>
                </a:lnTo>
                <a:lnTo>
                  <a:pt x="308" y="572"/>
                </a:lnTo>
                <a:lnTo>
                  <a:pt x="308" y="575"/>
                </a:lnTo>
                <a:lnTo>
                  <a:pt x="312" y="572"/>
                </a:lnTo>
                <a:lnTo>
                  <a:pt x="314" y="587"/>
                </a:lnTo>
                <a:lnTo>
                  <a:pt x="316" y="576"/>
                </a:lnTo>
                <a:lnTo>
                  <a:pt x="321" y="580"/>
                </a:lnTo>
                <a:lnTo>
                  <a:pt x="321" y="581"/>
                </a:lnTo>
                <a:lnTo>
                  <a:pt x="325" y="580"/>
                </a:lnTo>
                <a:lnTo>
                  <a:pt x="327" y="585"/>
                </a:lnTo>
                <a:lnTo>
                  <a:pt x="330" y="579"/>
                </a:lnTo>
                <a:lnTo>
                  <a:pt x="335" y="577"/>
                </a:lnTo>
                <a:lnTo>
                  <a:pt x="335" y="578"/>
                </a:lnTo>
                <a:lnTo>
                  <a:pt x="339" y="585"/>
                </a:lnTo>
                <a:lnTo>
                  <a:pt x="342" y="583"/>
                </a:lnTo>
                <a:lnTo>
                  <a:pt x="347" y="585"/>
                </a:lnTo>
                <a:lnTo>
                  <a:pt x="347" y="580"/>
                </a:lnTo>
                <a:lnTo>
                  <a:pt x="352" y="577"/>
                </a:lnTo>
                <a:lnTo>
                  <a:pt x="353" y="581"/>
                </a:lnTo>
                <a:lnTo>
                  <a:pt x="357" y="574"/>
                </a:lnTo>
                <a:lnTo>
                  <a:pt x="357" y="576"/>
                </a:lnTo>
                <a:lnTo>
                  <a:pt x="361" y="575"/>
                </a:lnTo>
                <a:lnTo>
                  <a:pt x="365" y="559"/>
                </a:lnTo>
                <a:lnTo>
                  <a:pt x="365" y="561"/>
                </a:lnTo>
                <a:lnTo>
                  <a:pt x="370" y="562"/>
                </a:lnTo>
                <a:lnTo>
                  <a:pt x="371" y="577"/>
                </a:lnTo>
                <a:lnTo>
                  <a:pt x="374" y="553"/>
                </a:lnTo>
                <a:lnTo>
                  <a:pt x="378" y="569"/>
                </a:lnTo>
                <a:lnTo>
                  <a:pt x="379" y="551"/>
                </a:lnTo>
                <a:lnTo>
                  <a:pt x="383" y="552"/>
                </a:lnTo>
                <a:lnTo>
                  <a:pt x="383" y="569"/>
                </a:lnTo>
                <a:lnTo>
                  <a:pt x="388" y="559"/>
                </a:lnTo>
                <a:lnTo>
                  <a:pt x="389" y="588"/>
                </a:lnTo>
                <a:lnTo>
                  <a:pt x="391" y="571"/>
                </a:lnTo>
                <a:lnTo>
                  <a:pt x="396" y="580"/>
                </a:lnTo>
                <a:lnTo>
                  <a:pt x="397" y="580"/>
                </a:lnTo>
                <a:lnTo>
                  <a:pt x="400" y="574"/>
                </a:lnTo>
                <a:lnTo>
                  <a:pt x="401" y="586"/>
                </a:lnTo>
                <a:lnTo>
                  <a:pt x="405" y="569"/>
                </a:lnTo>
                <a:lnTo>
                  <a:pt x="409" y="572"/>
                </a:lnTo>
                <a:lnTo>
                  <a:pt x="409" y="571"/>
                </a:lnTo>
                <a:lnTo>
                  <a:pt x="414" y="564"/>
                </a:lnTo>
                <a:lnTo>
                  <a:pt x="415" y="575"/>
                </a:lnTo>
                <a:lnTo>
                  <a:pt x="418" y="559"/>
                </a:lnTo>
                <a:lnTo>
                  <a:pt x="422" y="574"/>
                </a:lnTo>
                <a:lnTo>
                  <a:pt x="423" y="562"/>
                </a:lnTo>
                <a:lnTo>
                  <a:pt x="426" y="552"/>
                </a:lnTo>
                <a:lnTo>
                  <a:pt x="428" y="535"/>
                </a:lnTo>
                <a:lnTo>
                  <a:pt x="432" y="542"/>
                </a:lnTo>
                <a:lnTo>
                  <a:pt x="433" y="562"/>
                </a:lnTo>
                <a:lnTo>
                  <a:pt x="435" y="542"/>
                </a:lnTo>
                <a:lnTo>
                  <a:pt x="440" y="537"/>
                </a:lnTo>
                <a:lnTo>
                  <a:pt x="440" y="544"/>
                </a:lnTo>
                <a:lnTo>
                  <a:pt x="445" y="537"/>
                </a:lnTo>
                <a:lnTo>
                  <a:pt x="446" y="568"/>
                </a:lnTo>
                <a:lnTo>
                  <a:pt x="449" y="553"/>
                </a:lnTo>
                <a:lnTo>
                  <a:pt x="454" y="568"/>
                </a:lnTo>
                <a:lnTo>
                  <a:pt x="454" y="567"/>
                </a:lnTo>
                <a:lnTo>
                  <a:pt x="458" y="572"/>
                </a:lnTo>
                <a:lnTo>
                  <a:pt x="458" y="580"/>
                </a:lnTo>
                <a:lnTo>
                  <a:pt x="463" y="578"/>
                </a:lnTo>
                <a:lnTo>
                  <a:pt x="466" y="584"/>
                </a:lnTo>
                <a:lnTo>
                  <a:pt x="466" y="576"/>
                </a:lnTo>
                <a:lnTo>
                  <a:pt x="471" y="570"/>
                </a:lnTo>
                <a:lnTo>
                  <a:pt x="472" y="584"/>
                </a:lnTo>
                <a:lnTo>
                  <a:pt x="475" y="561"/>
                </a:lnTo>
                <a:lnTo>
                  <a:pt x="476" y="583"/>
                </a:lnTo>
                <a:lnTo>
                  <a:pt x="480" y="552"/>
                </a:lnTo>
                <a:lnTo>
                  <a:pt x="484" y="550"/>
                </a:lnTo>
                <a:lnTo>
                  <a:pt x="484" y="559"/>
                </a:lnTo>
                <a:lnTo>
                  <a:pt x="489" y="556"/>
                </a:lnTo>
                <a:lnTo>
                  <a:pt x="490" y="576"/>
                </a:lnTo>
                <a:lnTo>
                  <a:pt x="493" y="555"/>
                </a:lnTo>
                <a:lnTo>
                  <a:pt x="497" y="553"/>
                </a:lnTo>
                <a:lnTo>
                  <a:pt x="498" y="539"/>
                </a:lnTo>
                <a:lnTo>
                  <a:pt x="501" y="547"/>
                </a:lnTo>
                <a:lnTo>
                  <a:pt x="502" y="567"/>
                </a:lnTo>
                <a:lnTo>
                  <a:pt x="506" y="461"/>
                </a:lnTo>
                <a:lnTo>
                  <a:pt x="508" y="566"/>
                </a:lnTo>
                <a:lnTo>
                  <a:pt x="510" y="474"/>
                </a:lnTo>
                <a:lnTo>
                  <a:pt x="515" y="525"/>
                </a:lnTo>
                <a:lnTo>
                  <a:pt x="515" y="536"/>
                </a:lnTo>
                <a:lnTo>
                  <a:pt x="519" y="544"/>
                </a:lnTo>
                <a:lnTo>
                  <a:pt x="521" y="576"/>
                </a:lnTo>
                <a:lnTo>
                  <a:pt x="524" y="576"/>
                </a:lnTo>
                <a:lnTo>
                  <a:pt x="528" y="571"/>
                </a:lnTo>
                <a:lnTo>
                  <a:pt x="528" y="574"/>
                </a:lnTo>
                <a:lnTo>
                  <a:pt x="533" y="577"/>
                </a:lnTo>
                <a:lnTo>
                  <a:pt x="533" y="584"/>
                </a:lnTo>
                <a:lnTo>
                  <a:pt x="536" y="563"/>
                </a:lnTo>
                <a:lnTo>
                  <a:pt x="541" y="568"/>
                </a:lnTo>
                <a:lnTo>
                  <a:pt x="541" y="561"/>
                </a:lnTo>
                <a:lnTo>
                  <a:pt x="545" y="529"/>
                </a:lnTo>
                <a:lnTo>
                  <a:pt x="547" y="559"/>
                </a:lnTo>
                <a:lnTo>
                  <a:pt x="550" y="528"/>
                </a:lnTo>
                <a:lnTo>
                  <a:pt x="551" y="568"/>
                </a:lnTo>
                <a:lnTo>
                  <a:pt x="555" y="535"/>
                </a:lnTo>
                <a:lnTo>
                  <a:pt x="559" y="527"/>
                </a:lnTo>
                <a:lnTo>
                  <a:pt x="559" y="542"/>
                </a:lnTo>
                <a:lnTo>
                  <a:pt x="564" y="516"/>
                </a:lnTo>
                <a:lnTo>
                  <a:pt x="565" y="564"/>
                </a:lnTo>
                <a:lnTo>
                  <a:pt x="568" y="504"/>
                </a:lnTo>
                <a:lnTo>
                  <a:pt x="573" y="539"/>
                </a:lnTo>
                <a:lnTo>
                  <a:pt x="573" y="536"/>
                </a:lnTo>
                <a:lnTo>
                  <a:pt x="577" y="546"/>
                </a:lnTo>
                <a:lnTo>
                  <a:pt x="577" y="574"/>
                </a:lnTo>
                <a:lnTo>
                  <a:pt x="581" y="563"/>
                </a:lnTo>
                <a:lnTo>
                  <a:pt x="585" y="583"/>
                </a:lnTo>
                <a:lnTo>
                  <a:pt x="585" y="574"/>
                </a:lnTo>
                <a:lnTo>
                  <a:pt x="590" y="574"/>
                </a:lnTo>
                <a:lnTo>
                  <a:pt x="591" y="584"/>
                </a:lnTo>
                <a:lnTo>
                  <a:pt x="594" y="576"/>
                </a:lnTo>
                <a:lnTo>
                  <a:pt x="598" y="587"/>
                </a:lnTo>
                <a:lnTo>
                  <a:pt x="599" y="567"/>
                </a:lnTo>
                <a:lnTo>
                  <a:pt x="603" y="564"/>
                </a:lnTo>
                <a:lnTo>
                  <a:pt x="603" y="570"/>
                </a:lnTo>
                <a:lnTo>
                  <a:pt x="608" y="545"/>
                </a:lnTo>
                <a:lnTo>
                  <a:pt x="609" y="571"/>
                </a:lnTo>
                <a:lnTo>
                  <a:pt x="611" y="544"/>
                </a:lnTo>
                <a:lnTo>
                  <a:pt x="616" y="495"/>
                </a:lnTo>
                <a:lnTo>
                  <a:pt x="617" y="495"/>
                </a:lnTo>
                <a:lnTo>
                  <a:pt x="620" y="509"/>
                </a:lnTo>
                <a:lnTo>
                  <a:pt x="621" y="528"/>
                </a:lnTo>
                <a:lnTo>
                  <a:pt x="625" y="496"/>
                </a:lnTo>
                <a:lnTo>
                  <a:pt x="627" y="552"/>
                </a:lnTo>
                <a:lnTo>
                  <a:pt x="629" y="475"/>
                </a:lnTo>
                <a:lnTo>
                  <a:pt x="634" y="505"/>
                </a:lnTo>
                <a:lnTo>
                  <a:pt x="634" y="532"/>
                </a:lnTo>
                <a:lnTo>
                  <a:pt x="638" y="528"/>
                </a:lnTo>
                <a:lnTo>
                  <a:pt x="640" y="567"/>
                </a:lnTo>
                <a:lnTo>
                  <a:pt x="643" y="542"/>
                </a:lnTo>
                <a:lnTo>
                  <a:pt x="648" y="569"/>
                </a:lnTo>
                <a:lnTo>
                  <a:pt x="648" y="570"/>
                </a:lnTo>
                <a:lnTo>
                  <a:pt x="652" y="579"/>
                </a:lnTo>
                <a:lnTo>
                  <a:pt x="652" y="588"/>
                </a:lnTo>
                <a:lnTo>
                  <a:pt x="657" y="581"/>
                </a:lnTo>
                <a:lnTo>
                  <a:pt x="660" y="577"/>
                </a:lnTo>
                <a:lnTo>
                  <a:pt x="660" y="574"/>
                </a:lnTo>
                <a:lnTo>
                  <a:pt x="665" y="577"/>
                </a:lnTo>
                <a:lnTo>
                  <a:pt x="666" y="584"/>
                </a:lnTo>
                <a:lnTo>
                  <a:pt x="669" y="562"/>
                </a:lnTo>
                <a:lnTo>
                  <a:pt x="674" y="579"/>
                </a:lnTo>
                <a:lnTo>
                  <a:pt x="674" y="560"/>
                </a:lnTo>
                <a:lnTo>
                  <a:pt x="678" y="507"/>
                </a:lnTo>
                <a:lnTo>
                  <a:pt x="678" y="522"/>
                </a:lnTo>
                <a:lnTo>
                  <a:pt x="683" y="503"/>
                </a:lnTo>
                <a:lnTo>
                  <a:pt x="684" y="558"/>
                </a:lnTo>
                <a:lnTo>
                  <a:pt x="687" y="275"/>
                </a:lnTo>
                <a:lnTo>
                  <a:pt x="692" y="268"/>
                </a:lnTo>
                <a:lnTo>
                  <a:pt x="692" y="249"/>
                </a:lnTo>
                <a:lnTo>
                  <a:pt x="696" y="383"/>
                </a:lnTo>
                <a:lnTo>
                  <a:pt x="696" y="492"/>
                </a:lnTo>
                <a:lnTo>
                  <a:pt x="700" y="475"/>
                </a:lnTo>
                <a:lnTo>
                  <a:pt x="702" y="564"/>
                </a:lnTo>
                <a:lnTo>
                  <a:pt x="704" y="541"/>
                </a:lnTo>
                <a:lnTo>
                  <a:pt x="709" y="572"/>
                </a:lnTo>
                <a:lnTo>
                  <a:pt x="710" y="575"/>
                </a:lnTo>
                <a:lnTo>
                  <a:pt x="713" y="571"/>
                </a:lnTo>
                <a:lnTo>
                  <a:pt x="714" y="585"/>
                </a:lnTo>
                <a:lnTo>
                  <a:pt x="718" y="585"/>
                </a:lnTo>
                <a:lnTo>
                  <a:pt x="722" y="580"/>
                </a:lnTo>
                <a:lnTo>
                  <a:pt x="727" y="583"/>
                </a:lnTo>
                <a:lnTo>
                  <a:pt x="728" y="585"/>
                </a:lnTo>
                <a:lnTo>
                  <a:pt x="730" y="572"/>
                </a:lnTo>
                <a:lnTo>
                  <a:pt x="735" y="576"/>
                </a:lnTo>
                <a:lnTo>
                  <a:pt x="739" y="551"/>
                </a:lnTo>
                <a:lnTo>
                  <a:pt x="740" y="570"/>
                </a:lnTo>
                <a:lnTo>
                  <a:pt x="744" y="553"/>
                </a:lnTo>
                <a:lnTo>
                  <a:pt x="748" y="561"/>
                </a:lnTo>
                <a:lnTo>
                  <a:pt x="748" y="532"/>
                </a:lnTo>
                <a:lnTo>
                  <a:pt x="753" y="538"/>
                </a:lnTo>
                <a:lnTo>
                  <a:pt x="753" y="549"/>
                </a:lnTo>
                <a:lnTo>
                  <a:pt x="757" y="536"/>
                </a:lnTo>
                <a:lnTo>
                  <a:pt x="759" y="569"/>
                </a:lnTo>
                <a:lnTo>
                  <a:pt x="762" y="539"/>
                </a:lnTo>
                <a:lnTo>
                  <a:pt x="767" y="555"/>
                </a:lnTo>
                <a:lnTo>
                  <a:pt x="767" y="562"/>
                </a:lnTo>
                <a:lnTo>
                  <a:pt x="770" y="572"/>
                </a:lnTo>
                <a:lnTo>
                  <a:pt x="771" y="581"/>
                </a:lnTo>
                <a:lnTo>
                  <a:pt x="774" y="576"/>
                </a:lnTo>
                <a:lnTo>
                  <a:pt x="779" y="587"/>
                </a:lnTo>
                <a:lnTo>
                  <a:pt x="779" y="585"/>
                </a:lnTo>
                <a:lnTo>
                  <a:pt x="784" y="585"/>
                </a:lnTo>
                <a:lnTo>
                  <a:pt x="785" y="587"/>
                </a:lnTo>
                <a:lnTo>
                  <a:pt x="788" y="584"/>
                </a:lnTo>
                <a:lnTo>
                  <a:pt x="793" y="591"/>
                </a:lnTo>
                <a:lnTo>
                  <a:pt x="793" y="585"/>
                </a:lnTo>
                <a:lnTo>
                  <a:pt x="797" y="576"/>
                </a:lnTo>
                <a:lnTo>
                  <a:pt x="797" y="583"/>
                </a:lnTo>
                <a:lnTo>
                  <a:pt x="802" y="572"/>
                </a:lnTo>
                <a:lnTo>
                  <a:pt x="803" y="581"/>
                </a:lnTo>
                <a:lnTo>
                  <a:pt x="806" y="576"/>
                </a:lnTo>
                <a:lnTo>
                  <a:pt x="810" y="545"/>
                </a:lnTo>
                <a:lnTo>
                  <a:pt x="811" y="551"/>
                </a:lnTo>
                <a:lnTo>
                  <a:pt x="814" y="546"/>
                </a:lnTo>
                <a:lnTo>
                  <a:pt x="815" y="547"/>
                </a:lnTo>
                <a:lnTo>
                  <a:pt x="819" y="518"/>
                </a:lnTo>
                <a:lnTo>
                  <a:pt x="823" y="554"/>
                </a:lnTo>
                <a:lnTo>
                  <a:pt x="823" y="509"/>
                </a:lnTo>
                <a:lnTo>
                  <a:pt x="828" y="544"/>
                </a:lnTo>
                <a:lnTo>
                  <a:pt x="829" y="555"/>
                </a:lnTo>
                <a:lnTo>
                  <a:pt x="832" y="566"/>
                </a:lnTo>
                <a:lnTo>
                  <a:pt x="833" y="580"/>
                </a:lnTo>
                <a:lnTo>
                  <a:pt x="837" y="580"/>
                </a:lnTo>
                <a:lnTo>
                  <a:pt x="841" y="583"/>
                </a:lnTo>
                <a:lnTo>
                  <a:pt x="841" y="586"/>
                </a:lnTo>
                <a:lnTo>
                  <a:pt x="846" y="586"/>
                </a:lnTo>
                <a:lnTo>
                  <a:pt x="846" y="588"/>
                </a:lnTo>
                <a:lnTo>
                  <a:pt x="849" y="587"/>
                </a:lnTo>
                <a:lnTo>
                  <a:pt x="854" y="588"/>
                </a:lnTo>
                <a:lnTo>
                  <a:pt x="855" y="587"/>
                </a:lnTo>
                <a:lnTo>
                  <a:pt x="858" y="586"/>
                </a:lnTo>
                <a:lnTo>
                  <a:pt x="860" y="587"/>
                </a:lnTo>
                <a:lnTo>
                  <a:pt x="863" y="584"/>
                </a:lnTo>
                <a:lnTo>
                  <a:pt x="867" y="581"/>
                </a:lnTo>
                <a:lnTo>
                  <a:pt x="867" y="578"/>
                </a:lnTo>
                <a:lnTo>
                  <a:pt x="872" y="570"/>
                </a:lnTo>
                <a:lnTo>
                  <a:pt x="872" y="577"/>
                </a:lnTo>
                <a:lnTo>
                  <a:pt x="877" y="571"/>
                </a:lnTo>
                <a:lnTo>
                  <a:pt x="878" y="583"/>
                </a:lnTo>
                <a:lnTo>
                  <a:pt x="881" y="545"/>
                </a:lnTo>
                <a:lnTo>
                  <a:pt x="886" y="555"/>
                </a:lnTo>
                <a:lnTo>
                  <a:pt x="886" y="558"/>
                </a:lnTo>
                <a:lnTo>
                  <a:pt x="889" y="563"/>
                </a:lnTo>
                <a:lnTo>
                  <a:pt x="890" y="579"/>
                </a:lnTo>
                <a:lnTo>
                  <a:pt x="894" y="571"/>
                </a:lnTo>
                <a:lnTo>
                  <a:pt x="898" y="578"/>
                </a:lnTo>
                <a:lnTo>
                  <a:pt x="898" y="577"/>
                </a:lnTo>
                <a:lnTo>
                  <a:pt x="903" y="581"/>
                </a:lnTo>
                <a:lnTo>
                  <a:pt x="904" y="587"/>
                </a:lnTo>
                <a:lnTo>
                  <a:pt x="907" y="587"/>
                </a:lnTo>
                <a:lnTo>
                  <a:pt x="911" y="591"/>
                </a:lnTo>
                <a:lnTo>
                  <a:pt x="912" y="588"/>
                </a:lnTo>
                <a:lnTo>
                  <a:pt x="915" y="587"/>
                </a:lnTo>
                <a:lnTo>
                  <a:pt x="917" y="588"/>
                </a:lnTo>
                <a:lnTo>
                  <a:pt x="921" y="587"/>
                </a:lnTo>
                <a:lnTo>
                  <a:pt x="922" y="588"/>
                </a:lnTo>
                <a:lnTo>
                  <a:pt x="924" y="584"/>
                </a:lnTo>
                <a:lnTo>
                  <a:pt x="929" y="584"/>
                </a:lnTo>
                <a:lnTo>
                  <a:pt x="929" y="585"/>
                </a:lnTo>
                <a:lnTo>
                  <a:pt x="933" y="575"/>
                </a:lnTo>
                <a:lnTo>
                  <a:pt x="934" y="586"/>
                </a:lnTo>
                <a:lnTo>
                  <a:pt x="938" y="575"/>
                </a:lnTo>
                <a:lnTo>
                  <a:pt x="942" y="574"/>
                </a:lnTo>
                <a:lnTo>
                  <a:pt x="942" y="571"/>
                </a:lnTo>
                <a:lnTo>
                  <a:pt x="947" y="574"/>
                </a:lnTo>
                <a:lnTo>
                  <a:pt x="951" y="568"/>
                </a:lnTo>
                <a:lnTo>
                  <a:pt x="955" y="583"/>
                </a:lnTo>
                <a:lnTo>
                  <a:pt x="955" y="564"/>
                </a:lnTo>
                <a:lnTo>
                  <a:pt x="959" y="577"/>
                </a:lnTo>
                <a:lnTo>
                  <a:pt x="960" y="580"/>
                </a:lnTo>
                <a:lnTo>
                  <a:pt x="964" y="584"/>
                </a:lnTo>
                <a:lnTo>
                  <a:pt x="965" y="587"/>
                </a:lnTo>
                <a:lnTo>
                  <a:pt x="968" y="586"/>
                </a:lnTo>
                <a:lnTo>
                  <a:pt x="973" y="591"/>
                </a:lnTo>
                <a:lnTo>
                  <a:pt x="977" y="589"/>
                </a:lnTo>
                <a:lnTo>
                  <a:pt x="979" y="589"/>
                </a:lnTo>
                <a:lnTo>
                  <a:pt x="982" y="587"/>
                </a:lnTo>
                <a:lnTo>
                  <a:pt x="987" y="589"/>
                </a:lnTo>
                <a:lnTo>
                  <a:pt x="987" y="587"/>
                </a:lnTo>
                <a:lnTo>
                  <a:pt x="991" y="584"/>
                </a:lnTo>
                <a:lnTo>
                  <a:pt x="991" y="589"/>
                </a:lnTo>
                <a:lnTo>
                  <a:pt x="996" y="580"/>
                </a:lnTo>
                <a:lnTo>
                  <a:pt x="999" y="589"/>
                </a:lnTo>
                <a:lnTo>
                  <a:pt x="999" y="578"/>
                </a:lnTo>
                <a:lnTo>
                  <a:pt x="1004" y="572"/>
                </a:lnTo>
                <a:lnTo>
                  <a:pt x="1005" y="580"/>
                </a:lnTo>
                <a:lnTo>
                  <a:pt x="1009" y="556"/>
                </a:lnTo>
                <a:lnTo>
                  <a:pt x="1009" y="558"/>
                </a:lnTo>
                <a:lnTo>
                  <a:pt x="1014" y="552"/>
                </a:lnTo>
                <a:lnTo>
                  <a:pt x="1017" y="572"/>
                </a:lnTo>
                <a:lnTo>
                  <a:pt x="1018" y="566"/>
                </a:lnTo>
                <a:lnTo>
                  <a:pt x="1022" y="572"/>
                </a:lnTo>
                <a:lnTo>
                  <a:pt x="1023" y="576"/>
                </a:lnTo>
                <a:lnTo>
                  <a:pt x="1026" y="580"/>
                </a:lnTo>
                <a:lnTo>
                  <a:pt x="1030" y="585"/>
                </a:lnTo>
                <a:lnTo>
                  <a:pt x="1031" y="581"/>
                </a:lnTo>
                <a:lnTo>
                  <a:pt x="1034" y="586"/>
                </a:lnTo>
                <a:lnTo>
                  <a:pt x="1035" y="588"/>
                </a:lnTo>
                <a:lnTo>
                  <a:pt x="1039" y="584"/>
                </a:lnTo>
                <a:lnTo>
                  <a:pt x="1041" y="589"/>
                </a:lnTo>
                <a:lnTo>
                  <a:pt x="1043" y="588"/>
                </a:lnTo>
                <a:lnTo>
                  <a:pt x="1048" y="586"/>
                </a:lnTo>
                <a:lnTo>
                  <a:pt x="1053" y="585"/>
                </a:lnTo>
                <a:lnTo>
                  <a:pt x="1057" y="580"/>
                </a:lnTo>
                <a:lnTo>
                  <a:pt x="1061" y="584"/>
                </a:lnTo>
                <a:lnTo>
                  <a:pt x="1061" y="583"/>
                </a:lnTo>
                <a:lnTo>
                  <a:pt x="1066" y="579"/>
                </a:lnTo>
                <a:lnTo>
                  <a:pt x="1066" y="581"/>
                </a:lnTo>
                <a:lnTo>
                  <a:pt x="1070" y="577"/>
                </a:lnTo>
                <a:lnTo>
                  <a:pt x="1074" y="584"/>
                </a:lnTo>
                <a:lnTo>
                  <a:pt x="1074" y="578"/>
                </a:lnTo>
                <a:lnTo>
                  <a:pt x="1078" y="569"/>
                </a:lnTo>
                <a:lnTo>
                  <a:pt x="1079" y="574"/>
                </a:lnTo>
                <a:lnTo>
                  <a:pt x="1083" y="577"/>
                </a:lnTo>
                <a:lnTo>
                  <a:pt x="1084" y="583"/>
                </a:lnTo>
                <a:lnTo>
                  <a:pt x="1087" y="570"/>
                </a:lnTo>
                <a:lnTo>
                  <a:pt x="1092" y="577"/>
                </a:lnTo>
                <a:lnTo>
                  <a:pt x="1092" y="579"/>
                </a:lnTo>
                <a:lnTo>
                  <a:pt x="1097" y="584"/>
                </a:lnTo>
                <a:lnTo>
                  <a:pt x="1098" y="586"/>
                </a:lnTo>
                <a:lnTo>
                  <a:pt x="1101" y="583"/>
                </a:lnTo>
                <a:lnTo>
                  <a:pt x="1106" y="588"/>
                </a:lnTo>
                <a:lnTo>
                  <a:pt x="1106" y="587"/>
                </a:lnTo>
                <a:lnTo>
                  <a:pt x="1110" y="586"/>
                </a:lnTo>
                <a:lnTo>
                  <a:pt x="1110" y="589"/>
                </a:lnTo>
                <a:lnTo>
                  <a:pt x="1114" y="589"/>
                </a:lnTo>
                <a:lnTo>
                  <a:pt x="1118" y="586"/>
                </a:lnTo>
                <a:lnTo>
                  <a:pt x="1118" y="581"/>
                </a:lnTo>
                <a:lnTo>
                  <a:pt x="1123" y="580"/>
                </a:lnTo>
                <a:lnTo>
                  <a:pt x="1124" y="583"/>
                </a:lnTo>
                <a:lnTo>
                  <a:pt x="1127" y="575"/>
                </a:lnTo>
                <a:lnTo>
                  <a:pt x="1128" y="584"/>
                </a:lnTo>
                <a:lnTo>
                  <a:pt x="1132" y="571"/>
                </a:lnTo>
                <a:lnTo>
                  <a:pt x="1136" y="574"/>
                </a:lnTo>
                <a:lnTo>
                  <a:pt x="1137" y="574"/>
                </a:lnTo>
                <a:lnTo>
                  <a:pt x="1141" y="577"/>
                </a:lnTo>
                <a:lnTo>
                  <a:pt x="1141" y="578"/>
                </a:lnTo>
                <a:lnTo>
                  <a:pt x="1145" y="577"/>
                </a:lnTo>
                <a:lnTo>
                  <a:pt x="1149" y="571"/>
                </a:lnTo>
                <a:lnTo>
                  <a:pt x="1149" y="562"/>
                </a:lnTo>
                <a:lnTo>
                  <a:pt x="1153" y="556"/>
                </a:lnTo>
                <a:lnTo>
                  <a:pt x="1154" y="571"/>
                </a:lnTo>
                <a:lnTo>
                  <a:pt x="1158" y="576"/>
                </a:lnTo>
                <a:lnTo>
                  <a:pt x="1160" y="586"/>
                </a:lnTo>
                <a:lnTo>
                  <a:pt x="1162" y="577"/>
                </a:lnTo>
                <a:lnTo>
                  <a:pt x="1167" y="585"/>
                </a:lnTo>
                <a:lnTo>
                  <a:pt x="1171" y="583"/>
                </a:lnTo>
                <a:lnTo>
                  <a:pt x="1172" y="585"/>
                </a:lnTo>
                <a:lnTo>
                  <a:pt x="1176" y="585"/>
                </a:lnTo>
                <a:lnTo>
                  <a:pt x="1180" y="586"/>
                </a:lnTo>
                <a:lnTo>
                  <a:pt x="1180" y="585"/>
                </a:lnTo>
                <a:lnTo>
                  <a:pt x="1185" y="578"/>
                </a:lnTo>
                <a:lnTo>
                  <a:pt x="1185" y="580"/>
                </a:lnTo>
                <a:lnTo>
                  <a:pt x="1188" y="576"/>
                </a:lnTo>
                <a:lnTo>
                  <a:pt x="1193" y="580"/>
                </a:lnTo>
                <a:lnTo>
                  <a:pt x="1193" y="576"/>
                </a:lnTo>
                <a:lnTo>
                  <a:pt x="1197" y="575"/>
                </a:lnTo>
                <a:lnTo>
                  <a:pt x="1199" y="579"/>
                </a:lnTo>
                <a:lnTo>
                  <a:pt x="1203" y="566"/>
                </a:lnTo>
                <a:lnTo>
                  <a:pt x="1203" y="568"/>
                </a:lnTo>
                <a:lnTo>
                  <a:pt x="1208" y="562"/>
                </a:lnTo>
                <a:lnTo>
                  <a:pt x="1211" y="568"/>
                </a:lnTo>
                <a:lnTo>
                  <a:pt x="1212" y="568"/>
                </a:lnTo>
                <a:lnTo>
                  <a:pt x="1216" y="572"/>
                </a:lnTo>
                <a:lnTo>
                  <a:pt x="1217" y="576"/>
                </a:lnTo>
                <a:lnTo>
                  <a:pt x="1220" y="576"/>
                </a:lnTo>
                <a:lnTo>
                  <a:pt x="1223" y="580"/>
                </a:lnTo>
                <a:lnTo>
                  <a:pt x="1225" y="580"/>
                </a:lnTo>
                <a:lnTo>
                  <a:pt x="1229" y="584"/>
                </a:lnTo>
                <a:lnTo>
                  <a:pt x="1229" y="588"/>
                </a:lnTo>
                <a:lnTo>
                  <a:pt x="1233" y="579"/>
                </a:lnTo>
                <a:lnTo>
                  <a:pt x="1237" y="591"/>
                </a:lnTo>
                <a:lnTo>
                  <a:pt x="1237" y="585"/>
                </a:lnTo>
                <a:lnTo>
                  <a:pt x="1242" y="575"/>
                </a:lnTo>
                <a:lnTo>
                  <a:pt x="1243" y="580"/>
                </a:lnTo>
                <a:lnTo>
                  <a:pt x="1246" y="580"/>
                </a:lnTo>
                <a:lnTo>
                  <a:pt x="1247" y="587"/>
                </a:lnTo>
                <a:lnTo>
                  <a:pt x="1251" y="572"/>
                </a:lnTo>
                <a:lnTo>
                  <a:pt x="1255" y="579"/>
                </a:lnTo>
                <a:lnTo>
                  <a:pt x="1260" y="567"/>
                </a:lnTo>
                <a:lnTo>
                  <a:pt x="1260" y="583"/>
                </a:lnTo>
                <a:lnTo>
                  <a:pt x="1263" y="564"/>
                </a:lnTo>
                <a:lnTo>
                  <a:pt x="1268" y="574"/>
                </a:lnTo>
                <a:lnTo>
                  <a:pt x="1269" y="564"/>
                </a:lnTo>
                <a:lnTo>
                  <a:pt x="1272" y="566"/>
                </a:lnTo>
                <a:lnTo>
                  <a:pt x="1273" y="574"/>
                </a:lnTo>
                <a:lnTo>
                  <a:pt x="1277" y="564"/>
                </a:lnTo>
                <a:lnTo>
                  <a:pt x="1281" y="581"/>
                </a:lnTo>
                <a:lnTo>
                  <a:pt x="1281" y="568"/>
                </a:lnTo>
                <a:lnTo>
                  <a:pt x="1286" y="568"/>
                </a:lnTo>
                <a:lnTo>
                  <a:pt x="1286" y="574"/>
                </a:lnTo>
                <a:lnTo>
                  <a:pt x="1290" y="574"/>
                </a:lnTo>
                <a:lnTo>
                  <a:pt x="1292" y="585"/>
                </a:lnTo>
                <a:lnTo>
                  <a:pt x="1295" y="579"/>
                </a:lnTo>
                <a:lnTo>
                  <a:pt x="1299" y="578"/>
                </a:lnTo>
                <a:lnTo>
                  <a:pt x="1303" y="568"/>
                </a:lnTo>
                <a:lnTo>
                  <a:pt x="1304" y="579"/>
                </a:lnTo>
                <a:lnTo>
                  <a:pt x="1307" y="576"/>
                </a:lnTo>
                <a:lnTo>
                  <a:pt x="1312" y="576"/>
                </a:lnTo>
                <a:lnTo>
                  <a:pt x="1312" y="570"/>
                </a:lnTo>
                <a:lnTo>
                  <a:pt x="1316" y="568"/>
                </a:lnTo>
                <a:lnTo>
                  <a:pt x="1318" y="576"/>
                </a:lnTo>
                <a:lnTo>
                  <a:pt x="1321" y="563"/>
                </a:lnTo>
                <a:lnTo>
                  <a:pt x="1322" y="579"/>
                </a:lnTo>
                <a:lnTo>
                  <a:pt x="1326" y="553"/>
                </a:lnTo>
                <a:lnTo>
                  <a:pt x="1330" y="550"/>
                </a:lnTo>
                <a:lnTo>
                  <a:pt x="1330" y="556"/>
                </a:lnTo>
                <a:lnTo>
                  <a:pt x="1335" y="553"/>
                </a:lnTo>
                <a:lnTo>
                  <a:pt x="1336" y="568"/>
                </a:lnTo>
                <a:lnTo>
                  <a:pt x="1339" y="545"/>
                </a:lnTo>
                <a:lnTo>
                  <a:pt x="1343" y="560"/>
                </a:lnTo>
                <a:lnTo>
                  <a:pt x="1343" y="552"/>
                </a:lnTo>
                <a:lnTo>
                  <a:pt x="1347" y="554"/>
                </a:lnTo>
                <a:lnTo>
                  <a:pt x="1348" y="568"/>
                </a:lnTo>
                <a:lnTo>
                  <a:pt x="1352" y="558"/>
                </a:lnTo>
                <a:lnTo>
                  <a:pt x="1356" y="579"/>
                </a:lnTo>
                <a:lnTo>
                  <a:pt x="1356" y="574"/>
                </a:lnTo>
                <a:lnTo>
                  <a:pt x="1361" y="578"/>
                </a:lnTo>
                <a:lnTo>
                  <a:pt x="1361" y="579"/>
                </a:lnTo>
                <a:lnTo>
                  <a:pt x="1365" y="578"/>
                </a:lnTo>
                <a:lnTo>
                  <a:pt x="1366" y="587"/>
                </a:lnTo>
                <a:lnTo>
                  <a:pt x="1370" y="577"/>
                </a:lnTo>
                <a:lnTo>
                  <a:pt x="1374" y="559"/>
                </a:lnTo>
                <a:lnTo>
                  <a:pt x="1374" y="567"/>
                </a:lnTo>
                <a:lnTo>
                  <a:pt x="1378" y="558"/>
                </a:lnTo>
                <a:lnTo>
                  <a:pt x="1379" y="580"/>
                </a:lnTo>
                <a:lnTo>
                  <a:pt x="1382" y="543"/>
                </a:lnTo>
                <a:lnTo>
                  <a:pt x="1387" y="556"/>
                </a:lnTo>
                <a:lnTo>
                  <a:pt x="1387" y="553"/>
                </a:lnTo>
                <a:lnTo>
                  <a:pt x="1391" y="534"/>
                </a:lnTo>
                <a:lnTo>
                  <a:pt x="1392" y="561"/>
                </a:lnTo>
                <a:lnTo>
                  <a:pt x="1396" y="532"/>
                </a:lnTo>
                <a:lnTo>
                  <a:pt x="1397" y="560"/>
                </a:lnTo>
                <a:lnTo>
                  <a:pt x="1400" y="538"/>
                </a:lnTo>
                <a:lnTo>
                  <a:pt x="1405" y="495"/>
                </a:lnTo>
                <a:lnTo>
                  <a:pt x="1405" y="522"/>
                </a:lnTo>
                <a:lnTo>
                  <a:pt x="1409" y="516"/>
                </a:lnTo>
                <a:lnTo>
                  <a:pt x="1411" y="556"/>
                </a:lnTo>
                <a:lnTo>
                  <a:pt x="1414" y="551"/>
                </a:lnTo>
                <a:lnTo>
                  <a:pt x="1419" y="568"/>
                </a:lnTo>
                <a:lnTo>
                  <a:pt x="1422" y="580"/>
                </a:lnTo>
                <a:lnTo>
                  <a:pt x="1423" y="586"/>
                </a:lnTo>
                <a:lnTo>
                  <a:pt x="1426" y="574"/>
                </a:lnTo>
                <a:lnTo>
                  <a:pt x="1431" y="581"/>
                </a:lnTo>
                <a:lnTo>
                  <a:pt x="1431" y="577"/>
                </a:lnTo>
                <a:lnTo>
                  <a:pt x="1436" y="564"/>
                </a:lnTo>
                <a:lnTo>
                  <a:pt x="1437" y="576"/>
                </a:lnTo>
                <a:lnTo>
                  <a:pt x="1440" y="562"/>
                </a:lnTo>
                <a:lnTo>
                  <a:pt x="1443" y="574"/>
                </a:lnTo>
                <a:lnTo>
                  <a:pt x="1445" y="513"/>
                </a:lnTo>
                <a:lnTo>
                  <a:pt x="1449" y="507"/>
                </a:lnTo>
                <a:lnTo>
                  <a:pt x="1449" y="522"/>
                </a:lnTo>
                <a:lnTo>
                  <a:pt x="1454" y="477"/>
                </a:lnTo>
                <a:lnTo>
                  <a:pt x="1455" y="549"/>
                </a:lnTo>
                <a:lnTo>
                  <a:pt x="1457" y="499"/>
                </a:lnTo>
                <a:lnTo>
                  <a:pt x="1462" y="470"/>
                </a:lnTo>
                <a:lnTo>
                  <a:pt x="1462" y="454"/>
                </a:lnTo>
                <a:lnTo>
                  <a:pt x="1466" y="470"/>
                </a:lnTo>
                <a:lnTo>
                  <a:pt x="1467" y="538"/>
                </a:lnTo>
                <a:lnTo>
                  <a:pt x="1471" y="518"/>
                </a:lnTo>
                <a:lnTo>
                  <a:pt x="1475" y="560"/>
                </a:lnTo>
                <a:lnTo>
                  <a:pt x="1475" y="551"/>
                </a:lnTo>
                <a:lnTo>
                  <a:pt x="1480" y="559"/>
                </a:lnTo>
                <a:lnTo>
                  <a:pt x="1480" y="566"/>
                </a:lnTo>
                <a:lnTo>
                  <a:pt x="1484" y="577"/>
                </a:lnTo>
                <a:lnTo>
                  <a:pt x="1485" y="588"/>
                </a:lnTo>
                <a:lnTo>
                  <a:pt x="1489" y="576"/>
                </a:lnTo>
                <a:lnTo>
                  <a:pt x="1493" y="574"/>
                </a:lnTo>
                <a:lnTo>
                  <a:pt x="1493" y="578"/>
                </a:lnTo>
                <a:lnTo>
                  <a:pt x="1497" y="572"/>
                </a:lnTo>
                <a:lnTo>
                  <a:pt x="1498" y="583"/>
                </a:lnTo>
                <a:lnTo>
                  <a:pt x="1501" y="569"/>
                </a:lnTo>
                <a:lnTo>
                  <a:pt x="1506" y="545"/>
                </a:lnTo>
                <a:lnTo>
                  <a:pt x="1506" y="542"/>
                </a:lnTo>
                <a:lnTo>
                  <a:pt x="1510" y="539"/>
                </a:lnTo>
                <a:lnTo>
                  <a:pt x="1511" y="567"/>
                </a:lnTo>
                <a:lnTo>
                  <a:pt x="1515" y="467"/>
                </a:lnTo>
                <a:lnTo>
                  <a:pt x="1518" y="541"/>
                </a:lnTo>
                <a:lnTo>
                  <a:pt x="1519" y="463"/>
                </a:lnTo>
                <a:lnTo>
                  <a:pt x="1524" y="435"/>
                </a:lnTo>
                <a:lnTo>
                  <a:pt x="1524" y="476"/>
                </a:lnTo>
                <a:lnTo>
                  <a:pt x="1528" y="453"/>
                </a:lnTo>
                <a:lnTo>
                  <a:pt x="1530" y="537"/>
                </a:lnTo>
                <a:lnTo>
                  <a:pt x="1533" y="505"/>
                </a:lnTo>
                <a:lnTo>
                  <a:pt x="1536" y="536"/>
                </a:lnTo>
                <a:lnTo>
                  <a:pt x="1538" y="539"/>
                </a:lnTo>
                <a:lnTo>
                  <a:pt x="1541" y="555"/>
                </a:lnTo>
                <a:lnTo>
                  <a:pt x="1542" y="574"/>
                </a:lnTo>
                <a:lnTo>
                  <a:pt x="1546" y="572"/>
                </a:lnTo>
                <a:lnTo>
                  <a:pt x="1550" y="584"/>
                </a:lnTo>
                <a:lnTo>
                  <a:pt x="1550" y="580"/>
                </a:lnTo>
                <a:lnTo>
                  <a:pt x="1555" y="584"/>
                </a:lnTo>
                <a:lnTo>
                  <a:pt x="1555" y="587"/>
                </a:lnTo>
                <a:lnTo>
                  <a:pt x="1559" y="578"/>
                </a:lnTo>
                <a:lnTo>
                  <a:pt x="1563" y="587"/>
                </a:lnTo>
                <a:lnTo>
                  <a:pt x="1564" y="578"/>
                </a:lnTo>
                <a:lnTo>
                  <a:pt x="1568" y="562"/>
                </a:lnTo>
                <a:lnTo>
                  <a:pt x="1568" y="570"/>
                </a:lnTo>
                <a:lnTo>
                  <a:pt x="1572" y="559"/>
                </a:lnTo>
                <a:lnTo>
                  <a:pt x="1573" y="580"/>
                </a:lnTo>
                <a:lnTo>
                  <a:pt x="1576" y="504"/>
                </a:lnTo>
                <a:lnTo>
                  <a:pt x="1581" y="509"/>
                </a:lnTo>
                <a:lnTo>
                  <a:pt x="1581" y="512"/>
                </a:lnTo>
                <a:lnTo>
                  <a:pt x="1585" y="88"/>
                </a:lnTo>
                <a:lnTo>
                  <a:pt x="1586" y="318"/>
                </a:lnTo>
                <a:lnTo>
                  <a:pt x="1590" y="0"/>
                </a:lnTo>
                <a:lnTo>
                  <a:pt x="1591" y="409"/>
                </a:lnTo>
                <a:lnTo>
                  <a:pt x="1594" y="194"/>
                </a:lnTo>
                <a:lnTo>
                  <a:pt x="1599" y="394"/>
                </a:lnTo>
                <a:lnTo>
                  <a:pt x="1599" y="431"/>
                </a:lnTo>
                <a:lnTo>
                  <a:pt x="1603" y="499"/>
                </a:lnTo>
                <a:lnTo>
                  <a:pt x="1604" y="552"/>
                </a:lnTo>
                <a:lnTo>
                  <a:pt x="1608" y="552"/>
                </a:lnTo>
                <a:lnTo>
                  <a:pt x="1612" y="572"/>
                </a:lnTo>
                <a:lnTo>
                  <a:pt x="1612" y="571"/>
                </a:lnTo>
                <a:lnTo>
                  <a:pt x="1616" y="580"/>
                </a:lnTo>
                <a:lnTo>
                  <a:pt x="1617" y="586"/>
                </a:lnTo>
                <a:lnTo>
                  <a:pt x="1620" y="583"/>
                </a:lnTo>
                <a:lnTo>
                  <a:pt x="1625" y="581"/>
                </a:lnTo>
                <a:lnTo>
                  <a:pt x="1629" y="572"/>
                </a:lnTo>
                <a:lnTo>
                  <a:pt x="1631" y="583"/>
                </a:lnTo>
                <a:lnTo>
                  <a:pt x="1634" y="570"/>
                </a:lnTo>
                <a:lnTo>
                  <a:pt x="1637" y="567"/>
                </a:lnTo>
                <a:lnTo>
                  <a:pt x="1638" y="547"/>
                </a:lnTo>
                <a:lnTo>
                  <a:pt x="1643" y="539"/>
                </a:lnTo>
                <a:lnTo>
                  <a:pt x="1643" y="552"/>
                </a:lnTo>
                <a:lnTo>
                  <a:pt x="1648" y="499"/>
                </a:lnTo>
                <a:lnTo>
                  <a:pt x="1649" y="559"/>
                </a:lnTo>
                <a:lnTo>
                  <a:pt x="1651" y="500"/>
                </a:lnTo>
                <a:lnTo>
                  <a:pt x="1655" y="478"/>
                </a:lnTo>
                <a:lnTo>
                  <a:pt x="1655" y="484"/>
                </a:lnTo>
                <a:lnTo>
                  <a:pt x="1660" y="513"/>
                </a:lnTo>
                <a:lnTo>
                  <a:pt x="1661" y="555"/>
                </a:lnTo>
                <a:lnTo>
                  <a:pt x="1665" y="539"/>
                </a:lnTo>
                <a:lnTo>
                  <a:pt x="1669" y="567"/>
                </a:lnTo>
                <a:lnTo>
                  <a:pt x="1669" y="566"/>
                </a:lnTo>
                <a:lnTo>
                  <a:pt x="1674" y="576"/>
                </a:lnTo>
                <a:lnTo>
                  <a:pt x="1675" y="580"/>
                </a:lnTo>
                <a:lnTo>
                  <a:pt x="1678" y="577"/>
                </a:lnTo>
                <a:lnTo>
                  <a:pt x="1682" y="585"/>
                </a:lnTo>
                <a:lnTo>
                  <a:pt x="1682" y="581"/>
                </a:lnTo>
                <a:lnTo>
                  <a:pt x="1686" y="581"/>
                </a:lnTo>
                <a:lnTo>
                  <a:pt x="1687" y="585"/>
                </a:lnTo>
                <a:lnTo>
                  <a:pt x="1691" y="585"/>
                </a:lnTo>
                <a:lnTo>
                  <a:pt x="1692" y="588"/>
                </a:lnTo>
                <a:lnTo>
                  <a:pt x="1695" y="583"/>
                </a:lnTo>
                <a:lnTo>
                  <a:pt x="1700" y="563"/>
                </a:lnTo>
                <a:lnTo>
                  <a:pt x="1700" y="569"/>
                </a:lnTo>
                <a:lnTo>
                  <a:pt x="1704" y="574"/>
                </a:lnTo>
                <a:lnTo>
                  <a:pt x="1705" y="579"/>
                </a:lnTo>
                <a:lnTo>
                  <a:pt x="1709" y="538"/>
                </a:lnTo>
                <a:lnTo>
                  <a:pt x="1712" y="563"/>
                </a:lnTo>
                <a:lnTo>
                  <a:pt x="1713" y="552"/>
                </a:lnTo>
                <a:lnTo>
                  <a:pt x="1718" y="449"/>
                </a:lnTo>
                <a:lnTo>
                  <a:pt x="1718" y="513"/>
                </a:lnTo>
                <a:lnTo>
                  <a:pt x="1722" y="465"/>
                </a:lnTo>
                <a:lnTo>
                  <a:pt x="1724" y="544"/>
                </a:lnTo>
                <a:lnTo>
                  <a:pt x="1727" y="505"/>
                </a:lnTo>
                <a:lnTo>
                  <a:pt x="1730" y="542"/>
                </a:lnTo>
                <a:lnTo>
                  <a:pt x="1731" y="552"/>
                </a:lnTo>
                <a:lnTo>
                  <a:pt x="1735" y="575"/>
                </a:lnTo>
                <a:lnTo>
                  <a:pt x="1736" y="579"/>
                </a:lnTo>
                <a:lnTo>
                  <a:pt x="1739" y="585"/>
                </a:lnTo>
                <a:lnTo>
                  <a:pt x="1744" y="586"/>
                </a:lnTo>
                <a:lnTo>
                  <a:pt x="1748" y="585"/>
                </a:lnTo>
                <a:lnTo>
                  <a:pt x="1750" y="588"/>
                </a:lnTo>
                <a:lnTo>
                  <a:pt x="1753" y="585"/>
                </a:lnTo>
                <a:lnTo>
                  <a:pt x="1756" y="581"/>
                </a:lnTo>
                <a:lnTo>
                  <a:pt x="1756" y="580"/>
                </a:lnTo>
                <a:lnTo>
                  <a:pt x="1761" y="575"/>
                </a:lnTo>
                <a:lnTo>
                  <a:pt x="1762" y="579"/>
                </a:lnTo>
                <a:lnTo>
                  <a:pt x="1765" y="579"/>
                </a:lnTo>
                <a:lnTo>
                  <a:pt x="1770" y="584"/>
                </a:lnTo>
                <a:lnTo>
                  <a:pt x="1770" y="558"/>
                </a:lnTo>
                <a:lnTo>
                  <a:pt x="1775" y="560"/>
                </a:lnTo>
                <a:lnTo>
                  <a:pt x="1775" y="564"/>
                </a:lnTo>
                <a:lnTo>
                  <a:pt x="1779" y="542"/>
                </a:lnTo>
                <a:lnTo>
                  <a:pt x="1780" y="566"/>
                </a:lnTo>
                <a:lnTo>
                  <a:pt x="1784" y="552"/>
                </a:lnTo>
                <a:lnTo>
                  <a:pt x="1788" y="537"/>
                </a:lnTo>
                <a:lnTo>
                  <a:pt x="1788" y="536"/>
                </a:lnTo>
                <a:lnTo>
                  <a:pt x="1793" y="554"/>
                </a:lnTo>
                <a:lnTo>
                  <a:pt x="1794" y="552"/>
                </a:lnTo>
                <a:lnTo>
                  <a:pt x="1797" y="564"/>
                </a:lnTo>
                <a:lnTo>
                  <a:pt x="1798" y="579"/>
                </a:lnTo>
                <a:lnTo>
                  <a:pt x="1801" y="579"/>
                </a:lnTo>
                <a:lnTo>
                  <a:pt x="1805" y="576"/>
                </a:lnTo>
                <a:lnTo>
                  <a:pt x="1806" y="584"/>
                </a:lnTo>
                <a:lnTo>
                  <a:pt x="1810" y="587"/>
                </a:lnTo>
                <a:lnTo>
                  <a:pt x="1813" y="592"/>
                </a:lnTo>
                <a:lnTo>
                  <a:pt x="1814" y="586"/>
                </a:lnTo>
                <a:lnTo>
                  <a:pt x="1819" y="589"/>
                </a:lnTo>
                <a:lnTo>
                  <a:pt x="1823" y="586"/>
                </a:lnTo>
                <a:lnTo>
                  <a:pt x="1824" y="592"/>
                </a:lnTo>
                <a:lnTo>
                  <a:pt x="1828" y="583"/>
                </a:lnTo>
                <a:lnTo>
                  <a:pt x="1831" y="576"/>
                </a:lnTo>
                <a:lnTo>
                  <a:pt x="1832" y="575"/>
                </a:lnTo>
                <a:lnTo>
                  <a:pt x="1836" y="570"/>
                </a:lnTo>
                <a:lnTo>
                  <a:pt x="1837" y="581"/>
                </a:lnTo>
                <a:lnTo>
                  <a:pt x="1840" y="568"/>
                </a:lnTo>
                <a:lnTo>
                  <a:pt x="1845" y="583"/>
                </a:lnTo>
                <a:lnTo>
                  <a:pt x="1845" y="572"/>
                </a:lnTo>
                <a:lnTo>
                  <a:pt x="1849" y="564"/>
                </a:lnTo>
                <a:lnTo>
                  <a:pt x="1851" y="567"/>
                </a:lnTo>
                <a:lnTo>
                  <a:pt x="1854" y="553"/>
                </a:lnTo>
                <a:lnTo>
                  <a:pt x="1855" y="578"/>
                </a:lnTo>
                <a:lnTo>
                  <a:pt x="1858" y="568"/>
                </a:lnTo>
                <a:lnTo>
                  <a:pt x="1863" y="581"/>
                </a:lnTo>
                <a:lnTo>
                  <a:pt x="1868" y="572"/>
                </a:lnTo>
                <a:lnTo>
                  <a:pt x="1869" y="586"/>
                </a:lnTo>
                <a:lnTo>
                  <a:pt x="1872" y="585"/>
                </a:lnTo>
                <a:lnTo>
                  <a:pt x="1875" y="591"/>
                </a:lnTo>
                <a:lnTo>
                  <a:pt x="1877" y="587"/>
                </a:lnTo>
                <a:lnTo>
                  <a:pt x="1880" y="588"/>
                </a:lnTo>
                <a:lnTo>
                  <a:pt x="1881" y="591"/>
                </a:lnTo>
                <a:lnTo>
                  <a:pt x="1885" y="583"/>
                </a:lnTo>
                <a:lnTo>
                  <a:pt x="1886" y="589"/>
                </a:lnTo>
                <a:lnTo>
                  <a:pt x="1889" y="588"/>
                </a:lnTo>
                <a:lnTo>
                  <a:pt x="1894" y="579"/>
                </a:lnTo>
                <a:lnTo>
                  <a:pt x="1894" y="581"/>
                </a:lnTo>
                <a:lnTo>
                  <a:pt x="1898" y="577"/>
                </a:lnTo>
                <a:lnTo>
                  <a:pt x="1899" y="585"/>
                </a:lnTo>
                <a:lnTo>
                  <a:pt x="1903" y="569"/>
                </a:lnTo>
                <a:lnTo>
                  <a:pt x="1907" y="570"/>
                </a:lnTo>
                <a:lnTo>
                  <a:pt x="1907" y="569"/>
                </a:lnTo>
                <a:lnTo>
                  <a:pt x="1912" y="566"/>
                </a:lnTo>
                <a:lnTo>
                  <a:pt x="1912" y="567"/>
                </a:lnTo>
                <a:lnTo>
                  <a:pt x="1915" y="570"/>
                </a:lnTo>
                <a:lnTo>
                  <a:pt x="1920" y="581"/>
                </a:lnTo>
                <a:lnTo>
                  <a:pt x="1921" y="575"/>
                </a:lnTo>
                <a:lnTo>
                  <a:pt x="1924" y="579"/>
                </a:lnTo>
                <a:lnTo>
                  <a:pt x="1925" y="580"/>
                </a:lnTo>
                <a:lnTo>
                  <a:pt x="1929" y="577"/>
                </a:lnTo>
                <a:lnTo>
                  <a:pt x="1930" y="587"/>
                </a:lnTo>
                <a:lnTo>
                  <a:pt x="1933" y="583"/>
                </a:lnTo>
                <a:lnTo>
                  <a:pt x="1938" y="586"/>
                </a:lnTo>
                <a:lnTo>
                  <a:pt x="1938" y="588"/>
                </a:lnTo>
                <a:lnTo>
                  <a:pt x="1942" y="588"/>
                </a:lnTo>
                <a:lnTo>
                  <a:pt x="1943" y="589"/>
                </a:lnTo>
                <a:lnTo>
                  <a:pt x="1946" y="584"/>
                </a:lnTo>
                <a:lnTo>
                  <a:pt x="1950" y="587"/>
                </a:lnTo>
                <a:lnTo>
                  <a:pt x="1951" y="587"/>
                </a:lnTo>
                <a:lnTo>
                  <a:pt x="1956" y="581"/>
                </a:lnTo>
                <a:lnTo>
                  <a:pt x="1956" y="586"/>
                </a:lnTo>
                <a:lnTo>
                  <a:pt x="1959" y="579"/>
                </a:lnTo>
                <a:lnTo>
                  <a:pt x="1964" y="575"/>
                </a:lnTo>
                <a:lnTo>
                  <a:pt x="1964" y="572"/>
                </a:lnTo>
                <a:lnTo>
                  <a:pt x="1968" y="575"/>
                </a:lnTo>
                <a:lnTo>
                  <a:pt x="1968" y="583"/>
                </a:lnTo>
                <a:lnTo>
                  <a:pt x="1973" y="567"/>
                </a:lnTo>
                <a:lnTo>
                  <a:pt x="1974" y="586"/>
                </a:lnTo>
                <a:lnTo>
                  <a:pt x="1979" y="567"/>
                </a:lnTo>
                <a:lnTo>
                  <a:pt x="1982" y="561"/>
                </a:lnTo>
                <a:lnTo>
                  <a:pt x="1983" y="563"/>
                </a:lnTo>
                <a:lnTo>
                  <a:pt x="1985" y="570"/>
                </a:lnTo>
                <a:lnTo>
                  <a:pt x="1988" y="575"/>
                </a:lnTo>
                <a:lnTo>
                  <a:pt x="1991" y="563"/>
                </a:lnTo>
                <a:lnTo>
                  <a:pt x="1995" y="570"/>
                </a:lnTo>
                <a:lnTo>
                  <a:pt x="1995" y="567"/>
                </a:lnTo>
                <a:lnTo>
                  <a:pt x="1999" y="570"/>
                </a:lnTo>
                <a:lnTo>
                  <a:pt x="2000" y="580"/>
                </a:lnTo>
                <a:lnTo>
                  <a:pt x="2004" y="581"/>
                </a:lnTo>
                <a:lnTo>
                  <a:pt x="2008" y="585"/>
                </a:lnTo>
                <a:lnTo>
                  <a:pt x="2008" y="580"/>
                </a:lnTo>
                <a:lnTo>
                  <a:pt x="2013" y="584"/>
                </a:lnTo>
                <a:lnTo>
                  <a:pt x="2013" y="585"/>
                </a:lnTo>
                <a:lnTo>
                  <a:pt x="2017" y="580"/>
                </a:lnTo>
                <a:lnTo>
                  <a:pt x="2018" y="586"/>
                </a:lnTo>
                <a:lnTo>
                  <a:pt x="2022" y="574"/>
                </a:lnTo>
                <a:lnTo>
                  <a:pt x="2025" y="567"/>
                </a:lnTo>
                <a:lnTo>
                  <a:pt x="2026" y="570"/>
                </a:lnTo>
                <a:lnTo>
                  <a:pt x="2030" y="554"/>
                </a:lnTo>
                <a:lnTo>
                  <a:pt x="2031" y="575"/>
                </a:lnTo>
                <a:lnTo>
                  <a:pt x="2034" y="559"/>
                </a:lnTo>
                <a:lnTo>
                  <a:pt x="2039" y="574"/>
                </a:lnTo>
                <a:lnTo>
                  <a:pt x="2039" y="570"/>
                </a:lnTo>
                <a:lnTo>
                  <a:pt x="2043" y="576"/>
                </a:lnTo>
                <a:lnTo>
                  <a:pt x="2044" y="578"/>
                </a:lnTo>
                <a:lnTo>
                  <a:pt x="2048" y="568"/>
                </a:lnTo>
                <a:lnTo>
                  <a:pt x="2051" y="585"/>
                </a:lnTo>
                <a:lnTo>
                  <a:pt x="2052" y="572"/>
                </a:lnTo>
                <a:lnTo>
                  <a:pt x="2057" y="584"/>
                </a:lnTo>
                <a:lnTo>
                  <a:pt x="2061" y="583"/>
                </a:lnTo>
                <a:lnTo>
                  <a:pt x="2063" y="589"/>
                </a:lnTo>
                <a:lnTo>
                  <a:pt x="2065" y="589"/>
                </a:lnTo>
                <a:lnTo>
                  <a:pt x="2069" y="586"/>
                </a:lnTo>
                <a:lnTo>
                  <a:pt x="2074" y="586"/>
                </a:lnTo>
                <a:lnTo>
                  <a:pt x="2075" y="589"/>
                </a:lnTo>
                <a:lnTo>
                  <a:pt x="2078" y="576"/>
                </a:lnTo>
                <a:lnTo>
                  <a:pt x="2083" y="581"/>
                </a:lnTo>
                <a:lnTo>
                  <a:pt x="2083" y="577"/>
                </a:lnTo>
                <a:lnTo>
                  <a:pt x="2087" y="566"/>
                </a:lnTo>
                <a:lnTo>
                  <a:pt x="2087" y="576"/>
                </a:lnTo>
                <a:lnTo>
                  <a:pt x="2092" y="560"/>
                </a:lnTo>
                <a:lnTo>
                  <a:pt x="2093" y="579"/>
                </a:lnTo>
                <a:lnTo>
                  <a:pt x="2097" y="553"/>
                </a:lnTo>
                <a:lnTo>
                  <a:pt x="2100" y="564"/>
                </a:lnTo>
                <a:lnTo>
                  <a:pt x="2101" y="568"/>
                </a:lnTo>
                <a:lnTo>
                  <a:pt x="2104" y="546"/>
                </a:lnTo>
                <a:lnTo>
                  <a:pt x="2106" y="569"/>
                </a:lnTo>
                <a:lnTo>
                  <a:pt x="2109" y="551"/>
                </a:lnTo>
                <a:lnTo>
                  <a:pt x="2114" y="563"/>
                </a:lnTo>
                <a:lnTo>
                  <a:pt x="2114" y="562"/>
                </a:lnTo>
                <a:lnTo>
                  <a:pt x="2118" y="577"/>
                </a:lnTo>
                <a:lnTo>
                  <a:pt x="2119" y="583"/>
                </a:lnTo>
                <a:lnTo>
                  <a:pt x="2123" y="583"/>
                </a:lnTo>
                <a:lnTo>
                  <a:pt x="2126" y="586"/>
                </a:lnTo>
                <a:lnTo>
                  <a:pt x="2127" y="583"/>
                </a:lnTo>
                <a:lnTo>
                  <a:pt x="2132" y="583"/>
                </a:lnTo>
                <a:lnTo>
                  <a:pt x="2132" y="584"/>
                </a:lnTo>
                <a:lnTo>
                  <a:pt x="2135" y="583"/>
                </a:lnTo>
                <a:lnTo>
                  <a:pt x="2140" y="584"/>
                </a:lnTo>
                <a:lnTo>
                  <a:pt x="2140" y="578"/>
                </a:lnTo>
                <a:lnTo>
                  <a:pt x="2144" y="577"/>
                </a:lnTo>
                <a:lnTo>
                  <a:pt x="2145" y="578"/>
                </a:lnTo>
                <a:lnTo>
                  <a:pt x="2149" y="570"/>
                </a:lnTo>
                <a:lnTo>
                  <a:pt x="2150" y="581"/>
                </a:lnTo>
                <a:lnTo>
                  <a:pt x="2153" y="571"/>
                </a:lnTo>
                <a:lnTo>
                  <a:pt x="2158" y="547"/>
                </a:lnTo>
                <a:lnTo>
                  <a:pt x="2158" y="549"/>
                </a:lnTo>
                <a:lnTo>
                  <a:pt x="2162" y="541"/>
                </a:lnTo>
                <a:lnTo>
                  <a:pt x="2163" y="567"/>
                </a:lnTo>
                <a:lnTo>
                  <a:pt x="2167" y="534"/>
                </a:lnTo>
                <a:lnTo>
                  <a:pt x="2170" y="561"/>
                </a:lnTo>
                <a:lnTo>
                  <a:pt x="2171" y="534"/>
                </a:lnTo>
                <a:lnTo>
                  <a:pt x="2175" y="552"/>
                </a:lnTo>
                <a:lnTo>
                  <a:pt x="2176" y="556"/>
                </a:lnTo>
                <a:lnTo>
                  <a:pt x="2179" y="563"/>
                </a:lnTo>
                <a:lnTo>
                  <a:pt x="2182" y="571"/>
                </a:lnTo>
                <a:lnTo>
                  <a:pt x="2184" y="574"/>
                </a:lnTo>
                <a:lnTo>
                  <a:pt x="2188" y="580"/>
                </a:lnTo>
                <a:lnTo>
                  <a:pt x="2193" y="585"/>
                </a:lnTo>
                <a:lnTo>
                  <a:pt x="2194" y="587"/>
                </a:lnTo>
                <a:lnTo>
                  <a:pt x="2197" y="579"/>
                </a:lnTo>
                <a:lnTo>
                  <a:pt x="2202" y="584"/>
                </a:lnTo>
                <a:lnTo>
                  <a:pt x="2202" y="581"/>
                </a:lnTo>
                <a:lnTo>
                  <a:pt x="2207" y="580"/>
                </a:lnTo>
                <a:lnTo>
                  <a:pt x="2207" y="584"/>
                </a:lnTo>
                <a:lnTo>
                  <a:pt x="2211" y="569"/>
                </a:lnTo>
                <a:lnTo>
                  <a:pt x="2214" y="580"/>
                </a:lnTo>
                <a:lnTo>
                  <a:pt x="2216" y="569"/>
                </a:lnTo>
                <a:lnTo>
                  <a:pt x="2219" y="547"/>
                </a:lnTo>
                <a:lnTo>
                  <a:pt x="2220" y="559"/>
                </a:lnTo>
                <a:lnTo>
                  <a:pt x="2224" y="550"/>
                </a:lnTo>
                <a:lnTo>
                  <a:pt x="2225" y="570"/>
                </a:lnTo>
                <a:lnTo>
                  <a:pt x="2228" y="440"/>
                </a:lnTo>
                <a:lnTo>
                  <a:pt x="2233" y="420"/>
                </a:lnTo>
                <a:lnTo>
                  <a:pt x="2233" y="402"/>
                </a:lnTo>
                <a:lnTo>
                  <a:pt x="2237" y="460"/>
                </a:lnTo>
                <a:lnTo>
                  <a:pt x="2238" y="518"/>
                </a:lnTo>
                <a:lnTo>
                  <a:pt x="2242" y="512"/>
                </a:lnTo>
                <a:lnTo>
                  <a:pt x="2245" y="567"/>
                </a:lnTo>
                <a:lnTo>
                  <a:pt x="2246" y="556"/>
                </a:lnTo>
                <a:lnTo>
                  <a:pt x="2251" y="574"/>
                </a:lnTo>
                <a:lnTo>
                  <a:pt x="2251" y="578"/>
                </a:lnTo>
                <a:lnTo>
                  <a:pt x="2255" y="583"/>
                </a:lnTo>
                <a:lnTo>
                  <a:pt x="2259" y="587"/>
                </a:lnTo>
                <a:lnTo>
                  <a:pt x="2259" y="584"/>
                </a:lnTo>
                <a:lnTo>
                  <a:pt x="2263" y="581"/>
                </a:lnTo>
                <a:lnTo>
                  <a:pt x="2268" y="583"/>
                </a:lnTo>
                <a:lnTo>
                  <a:pt x="2269" y="587"/>
                </a:lnTo>
                <a:lnTo>
                  <a:pt x="2272" y="572"/>
                </a:lnTo>
                <a:lnTo>
                  <a:pt x="2277" y="577"/>
                </a:lnTo>
                <a:lnTo>
                  <a:pt x="2277" y="574"/>
                </a:lnTo>
                <a:lnTo>
                  <a:pt x="2281" y="560"/>
                </a:lnTo>
                <a:lnTo>
                  <a:pt x="2281" y="572"/>
                </a:lnTo>
                <a:lnTo>
                  <a:pt x="2286" y="553"/>
                </a:lnTo>
                <a:lnTo>
                  <a:pt x="2289" y="567"/>
                </a:lnTo>
                <a:lnTo>
                  <a:pt x="2290" y="522"/>
                </a:lnTo>
                <a:lnTo>
                  <a:pt x="2294" y="542"/>
                </a:lnTo>
                <a:lnTo>
                  <a:pt x="2295" y="547"/>
                </a:lnTo>
                <a:lnTo>
                  <a:pt x="2298" y="543"/>
                </a:lnTo>
                <a:lnTo>
                  <a:pt x="2300" y="572"/>
                </a:lnTo>
                <a:lnTo>
                  <a:pt x="2303" y="549"/>
                </a:lnTo>
                <a:lnTo>
                  <a:pt x="2307" y="558"/>
                </a:lnTo>
                <a:lnTo>
                  <a:pt x="2307" y="561"/>
                </a:lnTo>
                <a:lnTo>
                  <a:pt x="2312" y="571"/>
                </a:lnTo>
                <a:lnTo>
                  <a:pt x="2313" y="584"/>
                </a:lnTo>
                <a:lnTo>
                  <a:pt x="2317" y="585"/>
                </a:lnTo>
                <a:lnTo>
                  <a:pt x="2321" y="583"/>
                </a:lnTo>
                <a:lnTo>
                  <a:pt x="2326" y="586"/>
                </a:lnTo>
                <a:lnTo>
                  <a:pt x="2326" y="587"/>
                </a:lnTo>
                <a:lnTo>
                  <a:pt x="2330" y="584"/>
                </a:lnTo>
                <a:lnTo>
                  <a:pt x="2334" y="581"/>
                </a:lnTo>
                <a:lnTo>
                  <a:pt x="2334" y="577"/>
                </a:lnTo>
                <a:lnTo>
                  <a:pt x="2338" y="577"/>
                </a:lnTo>
                <a:lnTo>
                  <a:pt x="2339" y="578"/>
                </a:lnTo>
                <a:lnTo>
                  <a:pt x="2343" y="571"/>
                </a:lnTo>
                <a:lnTo>
                  <a:pt x="2344" y="581"/>
                </a:lnTo>
                <a:lnTo>
                  <a:pt x="2347" y="566"/>
                </a:lnTo>
                <a:lnTo>
                  <a:pt x="2352" y="509"/>
                </a:lnTo>
                <a:lnTo>
                  <a:pt x="2352" y="508"/>
                </a:lnTo>
                <a:lnTo>
                  <a:pt x="2356" y="513"/>
                </a:lnTo>
                <a:lnTo>
                  <a:pt x="2357" y="552"/>
                </a:lnTo>
                <a:lnTo>
                  <a:pt x="2361" y="498"/>
                </a:lnTo>
                <a:lnTo>
                  <a:pt x="2364" y="532"/>
                </a:lnTo>
                <a:lnTo>
                  <a:pt x="2365" y="516"/>
                </a:lnTo>
                <a:lnTo>
                  <a:pt x="2369" y="534"/>
                </a:lnTo>
                <a:lnTo>
                  <a:pt x="2370" y="552"/>
                </a:lnTo>
                <a:lnTo>
                  <a:pt x="2373" y="559"/>
                </a:lnTo>
                <a:lnTo>
                  <a:pt x="2375" y="566"/>
                </a:lnTo>
                <a:lnTo>
                  <a:pt x="2378" y="572"/>
                </a:lnTo>
                <a:lnTo>
                  <a:pt x="2382" y="579"/>
                </a:lnTo>
                <a:lnTo>
                  <a:pt x="2387" y="583"/>
                </a:lnTo>
                <a:lnTo>
                  <a:pt x="2388" y="586"/>
                </a:lnTo>
                <a:lnTo>
                  <a:pt x="2391" y="585"/>
                </a:lnTo>
                <a:lnTo>
                  <a:pt x="2396" y="580"/>
                </a:lnTo>
                <a:lnTo>
                  <a:pt x="2400" y="580"/>
                </a:lnTo>
                <a:lnTo>
                  <a:pt x="2400" y="584"/>
                </a:lnTo>
                <a:lnTo>
                  <a:pt x="2404" y="569"/>
                </a:lnTo>
                <a:lnTo>
                  <a:pt x="2408" y="575"/>
                </a:lnTo>
                <a:lnTo>
                  <a:pt x="2409" y="566"/>
                </a:lnTo>
                <a:lnTo>
                  <a:pt x="2413" y="554"/>
                </a:lnTo>
                <a:lnTo>
                  <a:pt x="2414" y="564"/>
                </a:lnTo>
                <a:lnTo>
                  <a:pt x="2417" y="564"/>
                </a:lnTo>
                <a:lnTo>
                  <a:pt x="2419" y="579"/>
                </a:lnTo>
                <a:lnTo>
                  <a:pt x="2422" y="556"/>
                </a:lnTo>
                <a:lnTo>
                  <a:pt x="2427" y="553"/>
                </a:lnTo>
                <a:lnTo>
                  <a:pt x="2427" y="558"/>
                </a:lnTo>
                <a:lnTo>
                  <a:pt x="2431" y="560"/>
                </a:lnTo>
                <a:lnTo>
                  <a:pt x="2432" y="578"/>
                </a:lnTo>
                <a:lnTo>
                  <a:pt x="2436" y="575"/>
                </a:lnTo>
                <a:lnTo>
                  <a:pt x="2440" y="584"/>
                </a:lnTo>
                <a:lnTo>
                  <a:pt x="2440" y="581"/>
                </a:lnTo>
                <a:lnTo>
                  <a:pt x="2444" y="583"/>
                </a:lnTo>
                <a:lnTo>
                  <a:pt x="2445" y="586"/>
                </a:lnTo>
                <a:lnTo>
                  <a:pt x="2449" y="587"/>
                </a:lnTo>
                <a:lnTo>
                  <a:pt x="2450" y="589"/>
                </a:lnTo>
                <a:lnTo>
                  <a:pt x="2454" y="584"/>
                </a:lnTo>
                <a:lnTo>
                  <a:pt x="2457" y="585"/>
                </a:lnTo>
                <a:lnTo>
                  <a:pt x="2458" y="585"/>
                </a:lnTo>
                <a:lnTo>
                  <a:pt x="2462" y="577"/>
                </a:lnTo>
                <a:lnTo>
                  <a:pt x="2463" y="586"/>
                </a:lnTo>
                <a:lnTo>
                  <a:pt x="2466" y="583"/>
                </a:lnTo>
                <a:lnTo>
                  <a:pt x="2471" y="578"/>
                </a:lnTo>
                <a:lnTo>
                  <a:pt x="2474" y="574"/>
                </a:lnTo>
                <a:lnTo>
                  <a:pt x="2476" y="583"/>
                </a:lnTo>
                <a:lnTo>
                  <a:pt x="2480" y="574"/>
                </a:lnTo>
                <a:lnTo>
                  <a:pt x="2483" y="561"/>
                </a:lnTo>
                <a:lnTo>
                  <a:pt x="2484" y="552"/>
                </a:lnTo>
                <a:lnTo>
                  <a:pt x="2488" y="560"/>
                </a:lnTo>
                <a:lnTo>
                  <a:pt x="2489" y="570"/>
                </a:lnTo>
                <a:lnTo>
                  <a:pt x="2492" y="561"/>
                </a:lnTo>
                <a:lnTo>
                  <a:pt x="2493" y="574"/>
                </a:lnTo>
                <a:lnTo>
                  <a:pt x="2497" y="570"/>
                </a:lnTo>
                <a:lnTo>
                  <a:pt x="2501" y="579"/>
                </a:lnTo>
                <a:lnTo>
                  <a:pt x="2501" y="580"/>
                </a:lnTo>
                <a:lnTo>
                  <a:pt x="2506" y="581"/>
                </a:lnTo>
                <a:lnTo>
                  <a:pt x="2507" y="587"/>
                </a:lnTo>
                <a:lnTo>
                  <a:pt x="2510" y="585"/>
                </a:lnTo>
                <a:lnTo>
                  <a:pt x="2515" y="586"/>
                </a:lnTo>
                <a:lnTo>
                  <a:pt x="2518" y="586"/>
                </a:lnTo>
                <a:lnTo>
                  <a:pt x="2519" y="589"/>
                </a:lnTo>
                <a:lnTo>
                  <a:pt x="2523" y="583"/>
                </a:lnTo>
                <a:lnTo>
                  <a:pt x="2527" y="583"/>
                </a:lnTo>
                <a:lnTo>
                  <a:pt x="2527" y="579"/>
                </a:lnTo>
                <a:lnTo>
                  <a:pt x="2532" y="578"/>
                </a:lnTo>
                <a:lnTo>
                  <a:pt x="2533" y="584"/>
                </a:lnTo>
                <a:lnTo>
                  <a:pt x="2536" y="576"/>
                </a:lnTo>
                <a:lnTo>
                  <a:pt x="2541" y="586"/>
                </a:lnTo>
                <a:lnTo>
                  <a:pt x="2541" y="580"/>
                </a:lnTo>
                <a:lnTo>
                  <a:pt x="2546" y="576"/>
                </a:lnTo>
                <a:lnTo>
                  <a:pt x="2550" y="580"/>
                </a:lnTo>
                <a:lnTo>
                  <a:pt x="2551" y="584"/>
                </a:lnTo>
                <a:lnTo>
                  <a:pt x="2555" y="578"/>
                </a:lnTo>
                <a:lnTo>
                  <a:pt x="2558" y="581"/>
                </a:lnTo>
                <a:lnTo>
                  <a:pt x="2559" y="579"/>
                </a:lnTo>
                <a:lnTo>
                  <a:pt x="2564" y="572"/>
                </a:lnTo>
                <a:lnTo>
                  <a:pt x="2564" y="570"/>
                </a:lnTo>
                <a:lnTo>
                  <a:pt x="2568" y="579"/>
                </a:lnTo>
                <a:lnTo>
                  <a:pt x="2569" y="581"/>
                </a:lnTo>
                <a:lnTo>
                  <a:pt x="2573" y="581"/>
                </a:lnTo>
                <a:lnTo>
                  <a:pt x="2576" y="587"/>
                </a:lnTo>
                <a:lnTo>
                  <a:pt x="2577" y="587"/>
                </a:lnTo>
                <a:lnTo>
                  <a:pt x="2581" y="586"/>
                </a:lnTo>
                <a:lnTo>
                  <a:pt x="2582" y="588"/>
                </a:lnTo>
                <a:lnTo>
                  <a:pt x="2585" y="584"/>
                </a:lnTo>
                <a:lnTo>
                  <a:pt x="2590" y="585"/>
                </a:lnTo>
                <a:lnTo>
                  <a:pt x="2593" y="580"/>
                </a:lnTo>
                <a:lnTo>
                  <a:pt x="2594" y="587"/>
                </a:lnTo>
                <a:lnTo>
                  <a:pt x="2598" y="579"/>
                </a:lnTo>
                <a:lnTo>
                  <a:pt x="2602" y="579"/>
                </a:lnTo>
                <a:lnTo>
                  <a:pt x="2602" y="577"/>
                </a:lnTo>
                <a:lnTo>
                  <a:pt x="2607" y="580"/>
                </a:lnTo>
                <a:lnTo>
                  <a:pt x="2608" y="585"/>
                </a:lnTo>
                <a:lnTo>
                  <a:pt x="2611" y="580"/>
                </a:lnTo>
                <a:lnTo>
                  <a:pt x="2616" y="584"/>
                </a:lnTo>
                <a:lnTo>
                  <a:pt x="2616" y="576"/>
                </a:lnTo>
                <a:lnTo>
                  <a:pt x="2620" y="581"/>
                </a:lnTo>
                <a:lnTo>
                  <a:pt x="2620" y="583"/>
                </a:lnTo>
                <a:lnTo>
                  <a:pt x="2625" y="580"/>
                </a:lnTo>
                <a:lnTo>
                  <a:pt x="2626" y="588"/>
                </a:lnTo>
                <a:lnTo>
                  <a:pt x="2629" y="586"/>
                </a:lnTo>
                <a:lnTo>
                  <a:pt x="2634" y="585"/>
                </a:lnTo>
                <a:lnTo>
                  <a:pt x="2634" y="584"/>
                </a:lnTo>
                <a:lnTo>
                  <a:pt x="2637" y="584"/>
                </a:lnTo>
                <a:lnTo>
                  <a:pt x="2639" y="588"/>
                </a:lnTo>
                <a:lnTo>
                  <a:pt x="2642" y="584"/>
                </a:lnTo>
                <a:lnTo>
                  <a:pt x="2646" y="586"/>
                </a:lnTo>
              </a:path>
            </a:pathLst>
          </a:custGeom>
          <a:noFill/>
          <a:ln w="63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87" name="Freeform 72">
            <a:extLst>
              <a:ext uri="{FF2B5EF4-FFF2-40B4-BE49-F238E27FC236}">
                <a16:creationId xmlns:a16="http://schemas.microsoft.com/office/drawing/2014/main" id="{242098E3-1C9E-F948-8CFE-BC8C76A083CF}"/>
              </a:ext>
            </a:extLst>
          </p:cNvPr>
          <p:cNvSpPr>
            <a:spLocks/>
          </p:cNvSpPr>
          <p:nvPr/>
        </p:nvSpPr>
        <p:spPr bwMode="auto">
          <a:xfrm>
            <a:off x="2949980" y="1307985"/>
            <a:ext cx="1111333" cy="1705988"/>
          </a:xfrm>
          <a:custGeom>
            <a:avLst/>
            <a:gdLst>
              <a:gd name="T0" fmla="*/ 17605 w 2651"/>
              <a:gd name="T1" fmla="*/ 1702591 h 3659"/>
              <a:gd name="T2" fmla="*/ 37305 w 2651"/>
              <a:gd name="T3" fmla="*/ 1699793 h 3659"/>
              <a:gd name="T4" fmla="*/ 55329 w 2651"/>
              <a:gd name="T5" fmla="*/ 1699327 h 3659"/>
              <a:gd name="T6" fmla="*/ 73771 w 2651"/>
              <a:gd name="T7" fmla="*/ 1703524 h 3659"/>
              <a:gd name="T8" fmla="*/ 92214 w 2651"/>
              <a:gd name="T9" fmla="*/ 1695130 h 3659"/>
              <a:gd name="T10" fmla="*/ 111076 w 2651"/>
              <a:gd name="T11" fmla="*/ 1699327 h 3659"/>
              <a:gd name="T12" fmla="*/ 127842 w 2651"/>
              <a:gd name="T13" fmla="*/ 1695130 h 3659"/>
              <a:gd name="T14" fmla="*/ 146704 w 2651"/>
              <a:gd name="T15" fmla="*/ 1691866 h 3659"/>
              <a:gd name="T16" fmla="*/ 165147 w 2651"/>
              <a:gd name="T17" fmla="*/ 1691399 h 3659"/>
              <a:gd name="T18" fmla="*/ 183590 w 2651"/>
              <a:gd name="T19" fmla="*/ 1688135 h 3659"/>
              <a:gd name="T20" fmla="*/ 201614 w 2651"/>
              <a:gd name="T21" fmla="*/ 1648030 h 3659"/>
              <a:gd name="T22" fmla="*/ 220057 w 2651"/>
              <a:gd name="T23" fmla="*/ 1607925 h 3659"/>
              <a:gd name="T24" fmla="*/ 238919 w 2651"/>
              <a:gd name="T25" fmla="*/ 1693265 h 3659"/>
              <a:gd name="T26" fmla="*/ 257361 w 2651"/>
              <a:gd name="T27" fmla="*/ 1614454 h 3659"/>
              <a:gd name="T28" fmla="*/ 275804 w 2651"/>
              <a:gd name="T29" fmla="*/ 1579479 h 3659"/>
              <a:gd name="T30" fmla="*/ 293828 w 2651"/>
              <a:gd name="T31" fmla="*/ 1686270 h 3659"/>
              <a:gd name="T32" fmla="*/ 312271 w 2651"/>
              <a:gd name="T33" fmla="*/ 1633107 h 3659"/>
              <a:gd name="T34" fmla="*/ 331133 w 2651"/>
              <a:gd name="T35" fmla="*/ 1623314 h 3659"/>
              <a:gd name="T36" fmla="*/ 349576 w 2651"/>
              <a:gd name="T37" fmla="*/ 1695596 h 3659"/>
              <a:gd name="T38" fmla="*/ 367599 w 2651"/>
              <a:gd name="T39" fmla="*/ 1679275 h 3659"/>
              <a:gd name="T40" fmla="*/ 386042 w 2651"/>
              <a:gd name="T41" fmla="*/ 1659222 h 3659"/>
              <a:gd name="T42" fmla="*/ 404485 w 2651"/>
              <a:gd name="T43" fmla="*/ 1698861 h 3659"/>
              <a:gd name="T44" fmla="*/ 423347 w 2651"/>
              <a:gd name="T45" fmla="*/ 1691866 h 3659"/>
              <a:gd name="T46" fmla="*/ 441790 w 2651"/>
              <a:gd name="T47" fmla="*/ 1683938 h 3659"/>
              <a:gd name="T48" fmla="*/ 459813 w 2651"/>
              <a:gd name="T49" fmla="*/ 1697462 h 3659"/>
              <a:gd name="T50" fmla="*/ 478256 w 2651"/>
              <a:gd name="T51" fmla="*/ 1698861 h 3659"/>
              <a:gd name="T52" fmla="*/ 496699 w 2651"/>
              <a:gd name="T53" fmla="*/ 1685337 h 3659"/>
              <a:gd name="T54" fmla="*/ 515561 w 2651"/>
              <a:gd name="T55" fmla="*/ 1694197 h 3659"/>
              <a:gd name="T56" fmla="*/ 534423 w 2651"/>
              <a:gd name="T57" fmla="*/ 1696063 h 3659"/>
              <a:gd name="T58" fmla="*/ 552447 w 2651"/>
              <a:gd name="T59" fmla="*/ 1677876 h 3659"/>
              <a:gd name="T60" fmla="*/ 570471 w 2651"/>
              <a:gd name="T61" fmla="*/ 1679275 h 3659"/>
              <a:gd name="T62" fmla="*/ 588913 w 2651"/>
              <a:gd name="T63" fmla="*/ 1697928 h 3659"/>
              <a:gd name="T64" fmla="*/ 607775 w 2651"/>
              <a:gd name="T65" fmla="*/ 1678342 h 3659"/>
              <a:gd name="T66" fmla="*/ 626218 w 2651"/>
              <a:gd name="T67" fmla="*/ 1679741 h 3659"/>
              <a:gd name="T68" fmla="*/ 644242 w 2651"/>
              <a:gd name="T69" fmla="*/ 1697462 h 3659"/>
              <a:gd name="T70" fmla="*/ 663104 w 2651"/>
              <a:gd name="T71" fmla="*/ 1695130 h 3659"/>
              <a:gd name="T72" fmla="*/ 681128 w 2651"/>
              <a:gd name="T73" fmla="*/ 1690467 h 3659"/>
              <a:gd name="T74" fmla="*/ 699570 w 2651"/>
              <a:gd name="T75" fmla="*/ 1697928 h 3659"/>
              <a:gd name="T76" fmla="*/ 718432 w 2651"/>
              <a:gd name="T77" fmla="*/ 1699327 h 3659"/>
              <a:gd name="T78" fmla="*/ 736875 w 2651"/>
              <a:gd name="T79" fmla="*/ 1697928 h 3659"/>
              <a:gd name="T80" fmla="*/ 755318 w 2651"/>
              <a:gd name="T81" fmla="*/ 1701659 h 3659"/>
              <a:gd name="T82" fmla="*/ 773761 w 2651"/>
              <a:gd name="T83" fmla="*/ 1703058 h 3659"/>
              <a:gd name="T84" fmla="*/ 791785 w 2651"/>
              <a:gd name="T85" fmla="*/ 1703058 h 3659"/>
              <a:gd name="T86" fmla="*/ 810647 w 2651"/>
              <a:gd name="T87" fmla="*/ 1701659 h 3659"/>
              <a:gd name="T88" fmla="*/ 829509 w 2651"/>
              <a:gd name="T89" fmla="*/ 1703524 h 3659"/>
              <a:gd name="T90" fmla="*/ 847532 w 2651"/>
              <a:gd name="T91" fmla="*/ 1703990 h 3659"/>
              <a:gd name="T92" fmla="*/ 865975 w 2651"/>
              <a:gd name="T93" fmla="*/ 1701192 h 3659"/>
              <a:gd name="T94" fmla="*/ 884837 w 2651"/>
              <a:gd name="T95" fmla="*/ 1701659 h 3659"/>
              <a:gd name="T96" fmla="*/ 902861 w 2651"/>
              <a:gd name="T97" fmla="*/ 1698861 h 3659"/>
              <a:gd name="T98" fmla="*/ 921304 w 2651"/>
              <a:gd name="T99" fmla="*/ 1698394 h 3659"/>
              <a:gd name="T100" fmla="*/ 939746 w 2651"/>
              <a:gd name="T101" fmla="*/ 1696995 h 3659"/>
              <a:gd name="T102" fmla="*/ 958189 w 2651"/>
              <a:gd name="T103" fmla="*/ 1703524 h 3659"/>
              <a:gd name="T104" fmla="*/ 977051 w 2651"/>
              <a:gd name="T105" fmla="*/ 1688601 h 3659"/>
              <a:gd name="T106" fmla="*/ 995075 w 2651"/>
              <a:gd name="T107" fmla="*/ 1694197 h 3659"/>
              <a:gd name="T108" fmla="*/ 1013518 w 2651"/>
              <a:gd name="T109" fmla="*/ 1703058 h 3659"/>
              <a:gd name="T110" fmla="*/ 1031961 w 2651"/>
              <a:gd name="T111" fmla="*/ 1693265 h 3659"/>
              <a:gd name="T112" fmla="*/ 1050403 w 2651"/>
              <a:gd name="T113" fmla="*/ 1694664 h 3659"/>
              <a:gd name="T114" fmla="*/ 1068846 w 2651"/>
              <a:gd name="T115" fmla="*/ 1705389 h 3659"/>
              <a:gd name="T116" fmla="*/ 1087708 w 2651"/>
              <a:gd name="T117" fmla="*/ 1700260 h 3659"/>
              <a:gd name="T118" fmla="*/ 1106151 w 2651"/>
              <a:gd name="T119" fmla="*/ 1691399 h 365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651"/>
              <a:gd name="T181" fmla="*/ 0 h 3659"/>
              <a:gd name="T182" fmla="*/ 2651 w 2651"/>
              <a:gd name="T183" fmla="*/ 3659 h 365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651" h="3659">
                <a:moveTo>
                  <a:pt x="0" y="3651"/>
                </a:moveTo>
                <a:lnTo>
                  <a:pt x="5" y="3644"/>
                </a:lnTo>
                <a:lnTo>
                  <a:pt x="6" y="3651"/>
                </a:lnTo>
                <a:lnTo>
                  <a:pt x="10" y="3646"/>
                </a:lnTo>
                <a:lnTo>
                  <a:pt x="13" y="3646"/>
                </a:lnTo>
                <a:lnTo>
                  <a:pt x="14" y="3643"/>
                </a:lnTo>
                <a:lnTo>
                  <a:pt x="19" y="3643"/>
                </a:lnTo>
                <a:lnTo>
                  <a:pt x="19" y="3644"/>
                </a:lnTo>
                <a:lnTo>
                  <a:pt x="23" y="3645"/>
                </a:lnTo>
                <a:lnTo>
                  <a:pt x="24" y="3652"/>
                </a:lnTo>
                <a:lnTo>
                  <a:pt x="28" y="3644"/>
                </a:lnTo>
                <a:lnTo>
                  <a:pt x="31" y="3649"/>
                </a:lnTo>
                <a:lnTo>
                  <a:pt x="36" y="3644"/>
                </a:lnTo>
                <a:lnTo>
                  <a:pt x="37" y="3649"/>
                </a:lnTo>
                <a:lnTo>
                  <a:pt x="40" y="3646"/>
                </a:lnTo>
                <a:lnTo>
                  <a:pt x="42" y="3651"/>
                </a:lnTo>
                <a:lnTo>
                  <a:pt x="46" y="3650"/>
                </a:lnTo>
                <a:lnTo>
                  <a:pt x="49" y="3653"/>
                </a:lnTo>
                <a:lnTo>
                  <a:pt x="49" y="3656"/>
                </a:lnTo>
                <a:lnTo>
                  <a:pt x="54" y="3653"/>
                </a:lnTo>
                <a:lnTo>
                  <a:pt x="57" y="3656"/>
                </a:lnTo>
                <a:lnTo>
                  <a:pt x="58" y="3652"/>
                </a:lnTo>
                <a:lnTo>
                  <a:pt x="62" y="3650"/>
                </a:lnTo>
                <a:lnTo>
                  <a:pt x="63" y="3651"/>
                </a:lnTo>
                <a:lnTo>
                  <a:pt x="66" y="3646"/>
                </a:lnTo>
                <a:lnTo>
                  <a:pt x="71" y="3654"/>
                </a:lnTo>
                <a:lnTo>
                  <a:pt x="71" y="3648"/>
                </a:lnTo>
                <a:lnTo>
                  <a:pt x="75" y="3646"/>
                </a:lnTo>
                <a:lnTo>
                  <a:pt x="80" y="3635"/>
                </a:lnTo>
                <a:lnTo>
                  <a:pt x="81" y="3645"/>
                </a:lnTo>
                <a:lnTo>
                  <a:pt x="84" y="3640"/>
                </a:lnTo>
                <a:lnTo>
                  <a:pt x="89" y="3645"/>
                </a:lnTo>
                <a:lnTo>
                  <a:pt x="89" y="3641"/>
                </a:lnTo>
                <a:lnTo>
                  <a:pt x="93" y="3639"/>
                </a:lnTo>
                <a:lnTo>
                  <a:pt x="93" y="3644"/>
                </a:lnTo>
                <a:lnTo>
                  <a:pt x="98" y="3645"/>
                </a:lnTo>
                <a:lnTo>
                  <a:pt x="99" y="3653"/>
                </a:lnTo>
                <a:lnTo>
                  <a:pt x="103" y="3648"/>
                </a:lnTo>
                <a:lnTo>
                  <a:pt x="107" y="3649"/>
                </a:lnTo>
                <a:lnTo>
                  <a:pt x="107" y="3646"/>
                </a:lnTo>
                <a:lnTo>
                  <a:pt x="112" y="3640"/>
                </a:lnTo>
                <a:lnTo>
                  <a:pt x="112" y="3636"/>
                </a:lnTo>
                <a:lnTo>
                  <a:pt x="116" y="3646"/>
                </a:lnTo>
                <a:lnTo>
                  <a:pt x="117" y="3648"/>
                </a:lnTo>
                <a:lnTo>
                  <a:pt x="121" y="3650"/>
                </a:lnTo>
                <a:lnTo>
                  <a:pt x="124" y="3648"/>
                </a:lnTo>
                <a:lnTo>
                  <a:pt x="125" y="3650"/>
                </a:lnTo>
                <a:lnTo>
                  <a:pt x="129" y="3646"/>
                </a:lnTo>
                <a:lnTo>
                  <a:pt x="132" y="3644"/>
                </a:lnTo>
                <a:lnTo>
                  <a:pt x="133" y="3640"/>
                </a:lnTo>
                <a:lnTo>
                  <a:pt x="138" y="3639"/>
                </a:lnTo>
                <a:lnTo>
                  <a:pt x="138" y="3644"/>
                </a:lnTo>
                <a:lnTo>
                  <a:pt x="142" y="3637"/>
                </a:lnTo>
                <a:lnTo>
                  <a:pt x="143" y="3648"/>
                </a:lnTo>
                <a:lnTo>
                  <a:pt x="147" y="3637"/>
                </a:lnTo>
                <a:lnTo>
                  <a:pt x="150" y="3639"/>
                </a:lnTo>
                <a:lnTo>
                  <a:pt x="150" y="3640"/>
                </a:lnTo>
                <a:lnTo>
                  <a:pt x="155" y="3639"/>
                </a:lnTo>
                <a:lnTo>
                  <a:pt x="156" y="3648"/>
                </a:lnTo>
                <a:lnTo>
                  <a:pt x="159" y="3643"/>
                </a:lnTo>
                <a:lnTo>
                  <a:pt x="164" y="3648"/>
                </a:lnTo>
                <a:lnTo>
                  <a:pt x="168" y="3646"/>
                </a:lnTo>
                <a:lnTo>
                  <a:pt x="168" y="3651"/>
                </a:lnTo>
                <a:lnTo>
                  <a:pt x="173" y="3649"/>
                </a:lnTo>
                <a:lnTo>
                  <a:pt x="176" y="3653"/>
                </a:lnTo>
                <a:lnTo>
                  <a:pt x="177" y="3650"/>
                </a:lnTo>
                <a:lnTo>
                  <a:pt x="182" y="3652"/>
                </a:lnTo>
                <a:lnTo>
                  <a:pt x="185" y="3651"/>
                </a:lnTo>
                <a:lnTo>
                  <a:pt x="190" y="3653"/>
                </a:lnTo>
                <a:lnTo>
                  <a:pt x="190" y="3650"/>
                </a:lnTo>
                <a:lnTo>
                  <a:pt x="194" y="3644"/>
                </a:lnTo>
                <a:lnTo>
                  <a:pt x="199" y="3635"/>
                </a:lnTo>
                <a:lnTo>
                  <a:pt x="200" y="3648"/>
                </a:lnTo>
                <a:lnTo>
                  <a:pt x="203" y="3625"/>
                </a:lnTo>
                <a:lnTo>
                  <a:pt x="207" y="3621"/>
                </a:lnTo>
                <a:lnTo>
                  <a:pt x="208" y="3610"/>
                </a:lnTo>
                <a:lnTo>
                  <a:pt x="213" y="3602"/>
                </a:lnTo>
                <a:lnTo>
                  <a:pt x="213" y="3616"/>
                </a:lnTo>
                <a:lnTo>
                  <a:pt x="216" y="3625"/>
                </a:lnTo>
                <a:lnTo>
                  <a:pt x="220" y="3635"/>
                </a:lnTo>
                <a:lnTo>
                  <a:pt x="220" y="3621"/>
                </a:lnTo>
                <a:lnTo>
                  <a:pt x="225" y="3639"/>
                </a:lnTo>
                <a:lnTo>
                  <a:pt x="226" y="3641"/>
                </a:lnTo>
                <a:lnTo>
                  <a:pt x="230" y="3636"/>
                </a:lnTo>
                <a:lnTo>
                  <a:pt x="231" y="3642"/>
                </a:lnTo>
                <a:lnTo>
                  <a:pt x="234" y="3634"/>
                </a:lnTo>
                <a:lnTo>
                  <a:pt x="239" y="3646"/>
                </a:lnTo>
                <a:lnTo>
                  <a:pt x="243" y="3646"/>
                </a:lnTo>
                <a:lnTo>
                  <a:pt x="243" y="3650"/>
                </a:lnTo>
                <a:lnTo>
                  <a:pt x="248" y="3650"/>
                </a:lnTo>
                <a:lnTo>
                  <a:pt x="251" y="3646"/>
                </a:lnTo>
                <a:lnTo>
                  <a:pt x="252" y="3643"/>
                </a:lnTo>
                <a:lnTo>
                  <a:pt x="256" y="3643"/>
                </a:lnTo>
                <a:lnTo>
                  <a:pt x="257" y="3644"/>
                </a:lnTo>
                <a:lnTo>
                  <a:pt x="260" y="3641"/>
                </a:lnTo>
                <a:lnTo>
                  <a:pt x="265" y="3644"/>
                </a:lnTo>
                <a:lnTo>
                  <a:pt x="265" y="3623"/>
                </a:lnTo>
                <a:lnTo>
                  <a:pt x="269" y="3616"/>
                </a:lnTo>
                <a:lnTo>
                  <a:pt x="269" y="3619"/>
                </a:lnTo>
                <a:lnTo>
                  <a:pt x="274" y="3617"/>
                </a:lnTo>
                <a:lnTo>
                  <a:pt x="275" y="3634"/>
                </a:lnTo>
                <a:lnTo>
                  <a:pt x="278" y="3623"/>
                </a:lnTo>
                <a:lnTo>
                  <a:pt x="283" y="3616"/>
                </a:lnTo>
                <a:lnTo>
                  <a:pt x="287" y="3616"/>
                </a:lnTo>
                <a:lnTo>
                  <a:pt x="287" y="3628"/>
                </a:lnTo>
                <a:lnTo>
                  <a:pt x="291" y="3610"/>
                </a:lnTo>
                <a:lnTo>
                  <a:pt x="295" y="3639"/>
                </a:lnTo>
                <a:lnTo>
                  <a:pt x="295" y="3620"/>
                </a:lnTo>
                <a:lnTo>
                  <a:pt x="300" y="3631"/>
                </a:lnTo>
                <a:lnTo>
                  <a:pt x="301" y="3632"/>
                </a:lnTo>
                <a:lnTo>
                  <a:pt x="304" y="3634"/>
                </a:lnTo>
                <a:lnTo>
                  <a:pt x="305" y="3635"/>
                </a:lnTo>
                <a:lnTo>
                  <a:pt x="309" y="3636"/>
                </a:lnTo>
                <a:lnTo>
                  <a:pt x="313" y="3641"/>
                </a:lnTo>
                <a:lnTo>
                  <a:pt x="313" y="3643"/>
                </a:lnTo>
                <a:lnTo>
                  <a:pt x="318" y="3640"/>
                </a:lnTo>
                <a:lnTo>
                  <a:pt x="319" y="3644"/>
                </a:lnTo>
                <a:lnTo>
                  <a:pt x="322" y="3633"/>
                </a:lnTo>
                <a:lnTo>
                  <a:pt x="326" y="3623"/>
                </a:lnTo>
                <a:lnTo>
                  <a:pt x="326" y="3618"/>
                </a:lnTo>
                <a:lnTo>
                  <a:pt x="330" y="3621"/>
                </a:lnTo>
                <a:lnTo>
                  <a:pt x="332" y="3633"/>
                </a:lnTo>
                <a:lnTo>
                  <a:pt x="335" y="3584"/>
                </a:lnTo>
                <a:lnTo>
                  <a:pt x="339" y="3620"/>
                </a:lnTo>
                <a:lnTo>
                  <a:pt x="339" y="3590"/>
                </a:lnTo>
                <a:lnTo>
                  <a:pt x="344" y="3586"/>
                </a:lnTo>
                <a:lnTo>
                  <a:pt x="344" y="3599"/>
                </a:lnTo>
                <a:lnTo>
                  <a:pt x="349" y="3594"/>
                </a:lnTo>
                <a:lnTo>
                  <a:pt x="350" y="3628"/>
                </a:lnTo>
                <a:lnTo>
                  <a:pt x="353" y="3586"/>
                </a:lnTo>
                <a:lnTo>
                  <a:pt x="358" y="3603"/>
                </a:lnTo>
                <a:lnTo>
                  <a:pt x="358" y="3602"/>
                </a:lnTo>
                <a:lnTo>
                  <a:pt x="362" y="3614"/>
                </a:lnTo>
                <a:lnTo>
                  <a:pt x="362" y="3626"/>
                </a:lnTo>
                <a:lnTo>
                  <a:pt x="366" y="3619"/>
                </a:lnTo>
                <a:lnTo>
                  <a:pt x="370" y="3640"/>
                </a:lnTo>
                <a:lnTo>
                  <a:pt x="370" y="3632"/>
                </a:lnTo>
                <a:lnTo>
                  <a:pt x="376" y="3643"/>
                </a:lnTo>
                <a:lnTo>
                  <a:pt x="379" y="3628"/>
                </a:lnTo>
                <a:lnTo>
                  <a:pt x="384" y="3629"/>
                </a:lnTo>
                <a:lnTo>
                  <a:pt x="384" y="3624"/>
                </a:lnTo>
                <a:lnTo>
                  <a:pt x="388" y="3599"/>
                </a:lnTo>
                <a:lnTo>
                  <a:pt x="388" y="3608"/>
                </a:lnTo>
                <a:lnTo>
                  <a:pt x="393" y="3602"/>
                </a:lnTo>
                <a:lnTo>
                  <a:pt x="394" y="3627"/>
                </a:lnTo>
                <a:lnTo>
                  <a:pt x="397" y="3570"/>
                </a:lnTo>
                <a:lnTo>
                  <a:pt x="402" y="3565"/>
                </a:lnTo>
                <a:lnTo>
                  <a:pt x="402" y="3563"/>
                </a:lnTo>
                <a:lnTo>
                  <a:pt x="405" y="3548"/>
                </a:lnTo>
                <a:lnTo>
                  <a:pt x="406" y="3582"/>
                </a:lnTo>
                <a:lnTo>
                  <a:pt x="410" y="3549"/>
                </a:lnTo>
                <a:lnTo>
                  <a:pt x="414" y="3548"/>
                </a:lnTo>
                <a:lnTo>
                  <a:pt x="414" y="3509"/>
                </a:lnTo>
                <a:lnTo>
                  <a:pt x="419" y="3507"/>
                </a:lnTo>
                <a:lnTo>
                  <a:pt x="420" y="3544"/>
                </a:lnTo>
                <a:lnTo>
                  <a:pt x="423" y="3502"/>
                </a:lnTo>
                <a:lnTo>
                  <a:pt x="425" y="3573"/>
                </a:lnTo>
                <a:lnTo>
                  <a:pt x="428" y="3532"/>
                </a:lnTo>
                <a:lnTo>
                  <a:pt x="432" y="3567"/>
                </a:lnTo>
                <a:lnTo>
                  <a:pt x="432" y="3566"/>
                </a:lnTo>
                <a:lnTo>
                  <a:pt x="437" y="3595"/>
                </a:lnTo>
                <a:lnTo>
                  <a:pt x="438" y="3620"/>
                </a:lnTo>
                <a:lnTo>
                  <a:pt x="442" y="3615"/>
                </a:lnTo>
                <a:lnTo>
                  <a:pt x="445" y="3629"/>
                </a:lnTo>
                <a:lnTo>
                  <a:pt x="449" y="3594"/>
                </a:lnTo>
                <a:lnTo>
                  <a:pt x="451" y="3612"/>
                </a:lnTo>
                <a:lnTo>
                  <a:pt x="454" y="3582"/>
                </a:lnTo>
                <a:lnTo>
                  <a:pt x="459" y="3564"/>
                </a:lnTo>
                <a:lnTo>
                  <a:pt x="459" y="3521"/>
                </a:lnTo>
                <a:lnTo>
                  <a:pt x="463" y="3530"/>
                </a:lnTo>
                <a:lnTo>
                  <a:pt x="463" y="3556"/>
                </a:lnTo>
                <a:lnTo>
                  <a:pt x="468" y="3474"/>
                </a:lnTo>
                <a:lnTo>
                  <a:pt x="469" y="3563"/>
                </a:lnTo>
                <a:lnTo>
                  <a:pt x="472" y="3485"/>
                </a:lnTo>
                <a:lnTo>
                  <a:pt x="477" y="3443"/>
                </a:lnTo>
                <a:lnTo>
                  <a:pt x="477" y="3463"/>
                </a:lnTo>
                <a:lnTo>
                  <a:pt x="481" y="3451"/>
                </a:lnTo>
                <a:lnTo>
                  <a:pt x="481" y="3534"/>
                </a:lnTo>
                <a:lnTo>
                  <a:pt x="485" y="3508"/>
                </a:lnTo>
                <a:lnTo>
                  <a:pt x="489" y="3574"/>
                </a:lnTo>
                <a:lnTo>
                  <a:pt x="489" y="3557"/>
                </a:lnTo>
                <a:lnTo>
                  <a:pt x="494" y="3592"/>
                </a:lnTo>
                <a:lnTo>
                  <a:pt x="495" y="3606"/>
                </a:lnTo>
                <a:lnTo>
                  <a:pt x="499" y="3618"/>
                </a:lnTo>
                <a:lnTo>
                  <a:pt x="499" y="3621"/>
                </a:lnTo>
                <a:lnTo>
                  <a:pt x="503" y="3620"/>
                </a:lnTo>
                <a:lnTo>
                  <a:pt x="507" y="3624"/>
                </a:lnTo>
                <a:lnTo>
                  <a:pt x="507" y="3626"/>
                </a:lnTo>
                <a:lnTo>
                  <a:pt x="512" y="3591"/>
                </a:lnTo>
                <a:lnTo>
                  <a:pt x="513" y="3621"/>
                </a:lnTo>
                <a:lnTo>
                  <a:pt x="516" y="3591"/>
                </a:lnTo>
                <a:lnTo>
                  <a:pt x="520" y="3409"/>
                </a:lnTo>
                <a:lnTo>
                  <a:pt x="521" y="3423"/>
                </a:lnTo>
                <a:lnTo>
                  <a:pt x="524" y="3347"/>
                </a:lnTo>
                <a:lnTo>
                  <a:pt x="525" y="3448"/>
                </a:lnTo>
                <a:lnTo>
                  <a:pt x="529" y="3248"/>
                </a:lnTo>
                <a:lnTo>
                  <a:pt x="533" y="3379"/>
                </a:lnTo>
                <a:lnTo>
                  <a:pt x="533" y="3255"/>
                </a:lnTo>
                <a:lnTo>
                  <a:pt x="538" y="3067"/>
                </a:lnTo>
                <a:lnTo>
                  <a:pt x="539" y="3204"/>
                </a:lnTo>
                <a:lnTo>
                  <a:pt x="542" y="3008"/>
                </a:lnTo>
                <a:lnTo>
                  <a:pt x="544" y="3321"/>
                </a:lnTo>
                <a:lnTo>
                  <a:pt x="547" y="3245"/>
                </a:lnTo>
                <a:lnTo>
                  <a:pt x="552" y="3382"/>
                </a:lnTo>
                <a:lnTo>
                  <a:pt x="552" y="3417"/>
                </a:lnTo>
                <a:lnTo>
                  <a:pt x="556" y="3525"/>
                </a:lnTo>
                <a:lnTo>
                  <a:pt x="557" y="3570"/>
                </a:lnTo>
                <a:lnTo>
                  <a:pt x="559" y="3590"/>
                </a:lnTo>
                <a:lnTo>
                  <a:pt x="564" y="3612"/>
                </a:lnTo>
                <a:lnTo>
                  <a:pt x="564" y="3610"/>
                </a:lnTo>
                <a:lnTo>
                  <a:pt x="569" y="3620"/>
                </a:lnTo>
                <a:lnTo>
                  <a:pt x="570" y="3631"/>
                </a:lnTo>
                <a:lnTo>
                  <a:pt x="573" y="3604"/>
                </a:lnTo>
                <a:lnTo>
                  <a:pt x="578" y="3602"/>
                </a:lnTo>
                <a:lnTo>
                  <a:pt x="578" y="3598"/>
                </a:lnTo>
                <a:lnTo>
                  <a:pt x="582" y="3533"/>
                </a:lnTo>
                <a:lnTo>
                  <a:pt x="582" y="3557"/>
                </a:lnTo>
                <a:lnTo>
                  <a:pt x="587" y="3506"/>
                </a:lnTo>
                <a:lnTo>
                  <a:pt x="590" y="3550"/>
                </a:lnTo>
                <a:lnTo>
                  <a:pt x="591" y="3243"/>
                </a:lnTo>
                <a:lnTo>
                  <a:pt x="595" y="3138"/>
                </a:lnTo>
                <a:lnTo>
                  <a:pt x="596" y="3194"/>
                </a:lnTo>
                <a:lnTo>
                  <a:pt x="599" y="2944"/>
                </a:lnTo>
                <a:lnTo>
                  <a:pt x="600" y="3236"/>
                </a:lnTo>
                <a:lnTo>
                  <a:pt x="604" y="3015"/>
                </a:lnTo>
                <a:lnTo>
                  <a:pt x="608" y="3212"/>
                </a:lnTo>
                <a:lnTo>
                  <a:pt x="608" y="3152"/>
                </a:lnTo>
                <a:lnTo>
                  <a:pt x="613" y="3360"/>
                </a:lnTo>
                <a:lnTo>
                  <a:pt x="614" y="3462"/>
                </a:lnTo>
                <a:lnTo>
                  <a:pt x="617" y="3501"/>
                </a:lnTo>
                <a:lnTo>
                  <a:pt x="618" y="3567"/>
                </a:lnTo>
                <a:lnTo>
                  <a:pt x="622" y="3576"/>
                </a:lnTo>
                <a:lnTo>
                  <a:pt x="626" y="3606"/>
                </a:lnTo>
                <a:lnTo>
                  <a:pt x="626" y="3612"/>
                </a:lnTo>
                <a:lnTo>
                  <a:pt x="631" y="3626"/>
                </a:lnTo>
                <a:lnTo>
                  <a:pt x="634" y="3633"/>
                </a:lnTo>
                <a:lnTo>
                  <a:pt x="635" y="3618"/>
                </a:lnTo>
                <a:lnTo>
                  <a:pt x="639" y="3612"/>
                </a:lnTo>
                <a:lnTo>
                  <a:pt x="640" y="3617"/>
                </a:lnTo>
                <a:lnTo>
                  <a:pt x="643" y="3574"/>
                </a:lnTo>
                <a:lnTo>
                  <a:pt x="644" y="3601"/>
                </a:lnTo>
                <a:lnTo>
                  <a:pt x="648" y="3566"/>
                </a:lnTo>
                <a:lnTo>
                  <a:pt x="652" y="3400"/>
                </a:lnTo>
                <a:lnTo>
                  <a:pt x="652" y="3383"/>
                </a:lnTo>
                <a:lnTo>
                  <a:pt x="657" y="3298"/>
                </a:lnTo>
                <a:lnTo>
                  <a:pt x="658" y="3387"/>
                </a:lnTo>
                <a:lnTo>
                  <a:pt x="662" y="971"/>
                </a:lnTo>
                <a:lnTo>
                  <a:pt x="665" y="2181"/>
                </a:lnTo>
                <a:lnTo>
                  <a:pt x="666" y="0"/>
                </a:lnTo>
                <a:lnTo>
                  <a:pt x="671" y="697"/>
                </a:lnTo>
                <a:lnTo>
                  <a:pt x="671" y="1113"/>
                </a:lnTo>
                <a:lnTo>
                  <a:pt x="674" y="1885"/>
                </a:lnTo>
                <a:lnTo>
                  <a:pt x="675" y="2580"/>
                </a:lnTo>
                <a:lnTo>
                  <a:pt x="679" y="2800"/>
                </a:lnTo>
                <a:lnTo>
                  <a:pt x="683" y="3291"/>
                </a:lnTo>
                <a:lnTo>
                  <a:pt x="683" y="3294"/>
                </a:lnTo>
                <a:lnTo>
                  <a:pt x="688" y="3504"/>
                </a:lnTo>
                <a:lnTo>
                  <a:pt x="689" y="3547"/>
                </a:lnTo>
                <a:lnTo>
                  <a:pt x="692" y="3578"/>
                </a:lnTo>
                <a:lnTo>
                  <a:pt x="693" y="3599"/>
                </a:lnTo>
                <a:lnTo>
                  <a:pt x="697" y="3597"/>
                </a:lnTo>
                <a:lnTo>
                  <a:pt x="701" y="3603"/>
                </a:lnTo>
                <a:lnTo>
                  <a:pt x="701" y="3616"/>
                </a:lnTo>
                <a:lnTo>
                  <a:pt x="705" y="3597"/>
                </a:lnTo>
                <a:lnTo>
                  <a:pt x="709" y="3615"/>
                </a:lnTo>
                <a:lnTo>
                  <a:pt x="709" y="3599"/>
                </a:lnTo>
                <a:lnTo>
                  <a:pt x="714" y="3533"/>
                </a:lnTo>
                <a:lnTo>
                  <a:pt x="715" y="3538"/>
                </a:lnTo>
                <a:lnTo>
                  <a:pt x="718" y="3448"/>
                </a:lnTo>
                <a:lnTo>
                  <a:pt x="719" y="3528"/>
                </a:lnTo>
                <a:lnTo>
                  <a:pt x="723" y="3214"/>
                </a:lnTo>
                <a:lnTo>
                  <a:pt x="727" y="3166"/>
                </a:lnTo>
                <a:lnTo>
                  <a:pt x="727" y="3151"/>
                </a:lnTo>
                <a:lnTo>
                  <a:pt x="732" y="3077"/>
                </a:lnTo>
                <a:lnTo>
                  <a:pt x="733" y="3255"/>
                </a:lnTo>
                <a:lnTo>
                  <a:pt x="736" y="3135"/>
                </a:lnTo>
                <a:lnTo>
                  <a:pt x="740" y="3384"/>
                </a:lnTo>
                <a:lnTo>
                  <a:pt x="741" y="3306"/>
                </a:lnTo>
                <a:lnTo>
                  <a:pt x="744" y="3453"/>
                </a:lnTo>
                <a:lnTo>
                  <a:pt x="745" y="3502"/>
                </a:lnTo>
                <a:lnTo>
                  <a:pt x="749" y="3550"/>
                </a:lnTo>
                <a:lnTo>
                  <a:pt x="751" y="3594"/>
                </a:lnTo>
                <a:lnTo>
                  <a:pt x="753" y="3601"/>
                </a:lnTo>
                <a:lnTo>
                  <a:pt x="758" y="3619"/>
                </a:lnTo>
                <a:lnTo>
                  <a:pt x="762" y="3632"/>
                </a:lnTo>
                <a:lnTo>
                  <a:pt x="764" y="3639"/>
                </a:lnTo>
                <a:lnTo>
                  <a:pt x="767" y="3628"/>
                </a:lnTo>
                <a:lnTo>
                  <a:pt x="771" y="3625"/>
                </a:lnTo>
                <a:lnTo>
                  <a:pt x="771" y="3627"/>
                </a:lnTo>
                <a:lnTo>
                  <a:pt x="776" y="3597"/>
                </a:lnTo>
                <a:lnTo>
                  <a:pt x="776" y="3615"/>
                </a:lnTo>
                <a:lnTo>
                  <a:pt x="781" y="3574"/>
                </a:lnTo>
                <a:lnTo>
                  <a:pt x="784" y="3550"/>
                </a:lnTo>
                <a:lnTo>
                  <a:pt x="785" y="3504"/>
                </a:lnTo>
                <a:lnTo>
                  <a:pt x="788" y="3445"/>
                </a:lnTo>
                <a:lnTo>
                  <a:pt x="790" y="3481"/>
                </a:lnTo>
                <a:lnTo>
                  <a:pt x="793" y="3035"/>
                </a:lnTo>
                <a:lnTo>
                  <a:pt x="794" y="3330"/>
                </a:lnTo>
                <a:lnTo>
                  <a:pt x="798" y="2899"/>
                </a:lnTo>
                <a:lnTo>
                  <a:pt x="802" y="3059"/>
                </a:lnTo>
                <a:lnTo>
                  <a:pt x="802" y="3098"/>
                </a:lnTo>
                <a:lnTo>
                  <a:pt x="807" y="3331"/>
                </a:lnTo>
                <a:lnTo>
                  <a:pt x="808" y="3449"/>
                </a:lnTo>
                <a:lnTo>
                  <a:pt x="811" y="3494"/>
                </a:lnTo>
                <a:lnTo>
                  <a:pt x="812" y="3582"/>
                </a:lnTo>
                <a:lnTo>
                  <a:pt x="816" y="3585"/>
                </a:lnTo>
                <a:lnTo>
                  <a:pt x="820" y="3623"/>
                </a:lnTo>
                <a:lnTo>
                  <a:pt x="820" y="3627"/>
                </a:lnTo>
                <a:lnTo>
                  <a:pt x="825" y="3637"/>
                </a:lnTo>
                <a:lnTo>
                  <a:pt x="828" y="3642"/>
                </a:lnTo>
                <a:lnTo>
                  <a:pt x="829" y="3639"/>
                </a:lnTo>
                <a:lnTo>
                  <a:pt x="833" y="3635"/>
                </a:lnTo>
                <a:lnTo>
                  <a:pt x="834" y="3636"/>
                </a:lnTo>
                <a:lnTo>
                  <a:pt x="837" y="3625"/>
                </a:lnTo>
                <a:lnTo>
                  <a:pt x="841" y="3635"/>
                </a:lnTo>
                <a:lnTo>
                  <a:pt x="842" y="3612"/>
                </a:lnTo>
                <a:lnTo>
                  <a:pt x="846" y="3582"/>
                </a:lnTo>
                <a:lnTo>
                  <a:pt x="851" y="3559"/>
                </a:lnTo>
                <a:lnTo>
                  <a:pt x="852" y="3597"/>
                </a:lnTo>
                <a:lnTo>
                  <a:pt x="855" y="3445"/>
                </a:lnTo>
                <a:lnTo>
                  <a:pt x="859" y="3453"/>
                </a:lnTo>
                <a:lnTo>
                  <a:pt x="859" y="3401"/>
                </a:lnTo>
                <a:lnTo>
                  <a:pt x="863" y="3414"/>
                </a:lnTo>
                <a:lnTo>
                  <a:pt x="864" y="3458"/>
                </a:lnTo>
                <a:lnTo>
                  <a:pt x="868" y="3453"/>
                </a:lnTo>
                <a:lnTo>
                  <a:pt x="869" y="3553"/>
                </a:lnTo>
                <a:lnTo>
                  <a:pt x="872" y="3534"/>
                </a:lnTo>
                <a:lnTo>
                  <a:pt x="877" y="3598"/>
                </a:lnTo>
                <a:lnTo>
                  <a:pt x="877" y="3601"/>
                </a:lnTo>
                <a:lnTo>
                  <a:pt x="881" y="3616"/>
                </a:lnTo>
                <a:lnTo>
                  <a:pt x="883" y="3621"/>
                </a:lnTo>
                <a:lnTo>
                  <a:pt x="886" y="3632"/>
                </a:lnTo>
                <a:lnTo>
                  <a:pt x="889" y="3639"/>
                </a:lnTo>
                <a:lnTo>
                  <a:pt x="892" y="3636"/>
                </a:lnTo>
                <a:lnTo>
                  <a:pt x="895" y="3640"/>
                </a:lnTo>
                <a:lnTo>
                  <a:pt x="895" y="3642"/>
                </a:lnTo>
                <a:lnTo>
                  <a:pt x="898" y="3636"/>
                </a:lnTo>
                <a:lnTo>
                  <a:pt x="903" y="3633"/>
                </a:lnTo>
                <a:lnTo>
                  <a:pt x="903" y="3628"/>
                </a:lnTo>
                <a:lnTo>
                  <a:pt x="908" y="3617"/>
                </a:lnTo>
                <a:lnTo>
                  <a:pt x="909" y="3626"/>
                </a:lnTo>
                <a:lnTo>
                  <a:pt x="912" y="3603"/>
                </a:lnTo>
                <a:lnTo>
                  <a:pt x="915" y="3607"/>
                </a:lnTo>
                <a:lnTo>
                  <a:pt x="917" y="3551"/>
                </a:lnTo>
                <a:lnTo>
                  <a:pt x="921" y="3549"/>
                </a:lnTo>
                <a:lnTo>
                  <a:pt x="921" y="3558"/>
                </a:lnTo>
                <a:lnTo>
                  <a:pt x="926" y="3489"/>
                </a:lnTo>
                <a:lnTo>
                  <a:pt x="927" y="3555"/>
                </a:lnTo>
                <a:lnTo>
                  <a:pt x="930" y="3480"/>
                </a:lnTo>
                <a:lnTo>
                  <a:pt x="934" y="3526"/>
                </a:lnTo>
                <a:lnTo>
                  <a:pt x="935" y="3519"/>
                </a:lnTo>
                <a:lnTo>
                  <a:pt x="939" y="3572"/>
                </a:lnTo>
                <a:lnTo>
                  <a:pt x="939" y="3597"/>
                </a:lnTo>
                <a:lnTo>
                  <a:pt x="943" y="3607"/>
                </a:lnTo>
                <a:lnTo>
                  <a:pt x="947" y="3634"/>
                </a:lnTo>
                <a:lnTo>
                  <a:pt x="947" y="3629"/>
                </a:lnTo>
                <a:lnTo>
                  <a:pt x="952" y="3643"/>
                </a:lnTo>
                <a:lnTo>
                  <a:pt x="953" y="3645"/>
                </a:lnTo>
                <a:lnTo>
                  <a:pt x="956" y="3644"/>
                </a:lnTo>
                <a:lnTo>
                  <a:pt x="960" y="3649"/>
                </a:lnTo>
                <a:lnTo>
                  <a:pt x="961" y="3643"/>
                </a:lnTo>
                <a:lnTo>
                  <a:pt x="965" y="3641"/>
                </a:lnTo>
                <a:lnTo>
                  <a:pt x="965" y="3643"/>
                </a:lnTo>
                <a:lnTo>
                  <a:pt x="970" y="3636"/>
                </a:lnTo>
                <a:lnTo>
                  <a:pt x="970" y="3644"/>
                </a:lnTo>
                <a:lnTo>
                  <a:pt x="973" y="3625"/>
                </a:lnTo>
                <a:lnTo>
                  <a:pt x="978" y="3616"/>
                </a:lnTo>
                <a:lnTo>
                  <a:pt x="978" y="3612"/>
                </a:lnTo>
                <a:lnTo>
                  <a:pt x="982" y="3612"/>
                </a:lnTo>
                <a:lnTo>
                  <a:pt x="984" y="3619"/>
                </a:lnTo>
                <a:lnTo>
                  <a:pt x="987" y="3573"/>
                </a:lnTo>
                <a:lnTo>
                  <a:pt x="991" y="3603"/>
                </a:lnTo>
                <a:lnTo>
                  <a:pt x="991" y="3577"/>
                </a:lnTo>
                <a:lnTo>
                  <a:pt x="996" y="3584"/>
                </a:lnTo>
                <a:lnTo>
                  <a:pt x="996" y="3595"/>
                </a:lnTo>
                <a:lnTo>
                  <a:pt x="1001" y="3597"/>
                </a:lnTo>
                <a:lnTo>
                  <a:pt x="1002" y="3628"/>
                </a:lnTo>
                <a:lnTo>
                  <a:pt x="1005" y="3623"/>
                </a:lnTo>
                <a:lnTo>
                  <a:pt x="1008" y="3624"/>
                </a:lnTo>
                <a:lnTo>
                  <a:pt x="1010" y="3628"/>
                </a:lnTo>
                <a:lnTo>
                  <a:pt x="1014" y="3645"/>
                </a:lnTo>
                <a:lnTo>
                  <a:pt x="1019" y="3648"/>
                </a:lnTo>
                <a:lnTo>
                  <a:pt x="1022" y="3650"/>
                </a:lnTo>
                <a:lnTo>
                  <a:pt x="1027" y="3645"/>
                </a:lnTo>
                <a:lnTo>
                  <a:pt x="1028" y="3646"/>
                </a:lnTo>
                <a:lnTo>
                  <a:pt x="1031" y="3640"/>
                </a:lnTo>
                <a:lnTo>
                  <a:pt x="1035" y="3646"/>
                </a:lnTo>
                <a:lnTo>
                  <a:pt x="1036" y="3640"/>
                </a:lnTo>
                <a:lnTo>
                  <a:pt x="1040" y="3629"/>
                </a:lnTo>
                <a:lnTo>
                  <a:pt x="1044" y="3625"/>
                </a:lnTo>
                <a:lnTo>
                  <a:pt x="1046" y="3633"/>
                </a:lnTo>
                <a:lnTo>
                  <a:pt x="1049" y="3614"/>
                </a:lnTo>
                <a:lnTo>
                  <a:pt x="1053" y="3609"/>
                </a:lnTo>
                <a:lnTo>
                  <a:pt x="1054" y="3611"/>
                </a:lnTo>
                <a:lnTo>
                  <a:pt x="1057" y="3592"/>
                </a:lnTo>
                <a:lnTo>
                  <a:pt x="1058" y="3617"/>
                </a:lnTo>
                <a:lnTo>
                  <a:pt x="1062" y="3592"/>
                </a:lnTo>
                <a:lnTo>
                  <a:pt x="1066" y="3620"/>
                </a:lnTo>
                <a:lnTo>
                  <a:pt x="1066" y="3616"/>
                </a:lnTo>
                <a:lnTo>
                  <a:pt x="1071" y="3625"/>
                </a:lnTo>
                <a:lnTo>
                  <a:pt x="1071" y="3629"/>
                </a:lnTo>
                <a:lnTo>
                  <a:pt x="1075" y="3633"/>
                </a:lnTo>
                <a:lnTo>
                  <a:pt x="1076" y="3641"/>
                </a:lnTo>
                <a:lnTo>
                  <a:pt x="1081" y="3637"/>
                </a:lnTo>
                <a:lnTo>
                  <a:pt x="1084" y="3641"/>
                </a:lnTo>
                <a:lnTo>
                  <a:pt x="1089" y="3642"/>
                </a:lnTo>
                <a:lnTo>
                  <a:pt x="1089" y="3645"/>
                </a:lnTo>
                <a:lnTo>
                  <a:pt x="1093" y="3640"/>
                </a:lnTo>
                <a:lnTo>
                  <a:pt x="1097" y="3640"/>
                </a:lnTo>
                <a:lnTo>
                  <a:pt x="1101" y="3631"/>
                </a:lnTo>
                <a:lnTo>
                  <a:pt x="1103" y="3637"/>
                </a:lnTo>
                <a:lnTo>
                  <a:pt x="1106" y="3623"/>
                </a:lnTo>
                <a:lnTo>
                  <a:pt x="1111" y="3627"/>
                </a:lnTo>
                <a:lnTo>
                  <a:pt x="1111" y="3620"/>
                </a:lnTo>
                <a:lnTo>
                  <a:pt x="1115" y="3623"/>
                </a:lnTo>
                <a:lnTo>
                  <a:pt x="1115" y="3628"/>
                </a:lnTo>
                <a:lnTo>
                  <a:pt x="1120" y="3614"/>
                </a:lnTo>
                <a:lnTo>
                  <a:pt x="1121" y="3635"/>
                </a:lnTo>
                <a:lnTo>
                  <a:pt x="1124" y="3611"/>
                </a:lnTo>
                <a:lnTo>
                  <a:pt x="1129" y="3624"/>
                </a:lnTo>
                <a:lnTo>
                  <a:pt x="1132" y="3626"/>
                </a:lnTo>
                <a:lnTo>
                  <a:pt x="1133" y="3641"/>
                </a:lnTo>
                <a:lnTo>
                  <a:pt x="1137" y="3639"/>
                </a:lnTo>
                <a:lnTo>
                  <a:pt x="1141" y="3645"/>
                </a:lnTo>
                <a:lnTo>
                  <a:pt x="1141" y="3643"/>
                </a:lnTo>
                <a:lnTo>
                  <a:pt x="1146" y="3642"/>
                </a:lnTo>
                <a:lnTo>
                  <a:pt x="1147" y="3643"/>
                </a:lnTo>
                <a:lnTo>
                  <a:pt x="1150" y="3639"/>
                </a:lnTo>
                <a:lnTo>
                  <a:pt x="1154" y="3648"/>
                </a:lnTo>
                <a:lnTo>
                  <a:pt x="1155" y="3642"/>
                </a:lnTo>
                <a:lnTo>
                  <a:pt x="1159" y="3645"/>
                </a:lnTo>
                <a:lnTo>
                  <a:pt x="1164" y="3626"/>
                </a:lnTo>
                <a:lnTo>
                  <a:pt x="1165" y="3640"/>
                </a:lnTo>
                <a:lnTo>
                  <a:pt x="1167" y="3620"/>
                </a:lnTo>
                <a:lnTo>
                  <a:pt x="1172" y="3624"/>
                </a:lnTo>
                <a:lnTo>
                  <a:pt x="1172" y="3625"/>
                </a:lnTo>
                <a:lnTo>
                  <a:pt x="1176" y="3626"/>
                </a:lnTo>
                <a:lnTo>
                  <a:pt x="1177" y="3635"/>
                </a:lnTo>
                <a:lnTo>
                  <a:pt x="1181" y="3606"/>
                </a:lnTo>
                <a:lnTo>
                  <a:pt x="1185" y="3617"/>
                </a:lnTo>
                <a:lnTo>
                  <a:pt x="1185" y="3614"/>
                </a:lnTo>
                <a:lnTo>
                  <a:pt x="1190" y="3619"/>
                </a:lnTo>
                <a:lnTo>
                  <a:pt x="1190" y="3620"/>
                </a:lnTo>
                <a:lnTo>
                  <a:pt x="1194" y="3619"/>
                </a:lnTo>
                <a:lnTo>
                  <a:pt x="1196" y="3634"/>
                </a:lnTo>
                <a:lnTo>
                  <a:pt x="1199" y="3633"/>
                </a:lnTo>
                <a:lnTo>
                  <a:pt x="1203" y="3639"/>
                </a:lnTo>
                <a:lnTo>
                  <a:pt x="1207" y="3640"/>
                </a:lnTo>
                <a:lnTo>
                  <a:pt x="1208" y="3645"/>
                </a:lnTo>
                <a:lnTo>
                  <a:pt x="1213" y="3645"/>
                </a:lnTo>
                <a:lnTo>
                  <a:pt x="1216" y="3637"/>
                </a:lnTo>
                <a:lnTo>
                  <a:pt x="1216" y="3639"/>
                </a:lnTo>
                <a:lnTo>
                  <a:pt x="1220" y="3639"/>
                </a:lnTo>
                <a:lnTo>
                  <a:pt x="1222" y="3644"/>
                </a:lnTo>
                <a:lnTo>
                  <a:pt x="1225" y="3631"/>
                </a:lnTo>
                <a:lnTo>
                  <a:pt x="1228" y="3640"/>
                </a:lnTo>
                <a:lnTo>
                  <a:pt x="1230" y="3633"/>
                </a:lnTo>
                <a:lnTo>
                  <a:pt x="1233" y="3619"/>
                </a:lnTo>
                <a:lnTo>
                  <a:pt x="1234" y="3626"/>
                </a:lnTo>
                <a:lnTo>
                  <a:pt x="1237" y="3631"/>
                </a:lnTo>
                <a:lnTo>
                  <a:pt x="1242" y="3636"/>
                </a:lnTo>
                <a:lnTo>
                  <a:pt x="1242" y="3616"/>
                </a:lnTo>
                <a:lnTo>
                  <a:pt x="1247" y="3617"/>
                </a:lnTo>
                <a:lnTo>
                  <a:pt x="1248" y="3618"/>
                </a:lnTo>
                <a:lnTo>
                  <a:pt x="1251" y="3617"/>
                </a:lnTo>
                <a:lnTo>
                  <a:pt x="1252" y="3633"/>
                </a:lnTo>
                <a:lnTo>
                  <a:pt x="1256" y="3621"/>
                </a:lnTo>
                <a:lnTo>
                  <a:pt x="1260" y="3637"/>
                </a:lnTo>
                <a:lnTo>
                  <a:pt x="1260" y="3636"/>
                </a:lnTo>
                <a:lnTo>
                  <a:pt x="1265" y="3642"/>
                </a:lnTo>
                <a:lnTo>
                  <a:pt x="1265" y="3644"/>
                </a:lnTo>
                <a:lnTo>
                  <a:pt x="1270" y="3637"/>
                </a:lnTo>
                <a:lnTo>
                  <a:pt x="1270" y="3639"/>
                </a:lnTo>
                <a:lnTo>
                  <a:pt x="1275" y="3637"/>
                </a:lnTo>
                <a:lnTo>
                  <a:pt x="1277" y="3636"/>
                </a:lnTo>
                <a:lnTo>
                  <a:pt x="1278" y="3639"/>
                </a:lnTo>
                <a:lnTo>
                  <a:pt x="1282" y="3639"/>
                </a:lnTo>
                <a:lnTo>
                  <a:pt x="1286" y="3641"/>
                </a:lnTo>
                <a:lnTo>
                  <a:pt x="1286" y="3625"/>
                </a:lnTo>
                <a:lnTo>
                  <a:pt x="1291" y="3614"/>
                </a:lnTo>
                <a:lnTo>
                  <a:pt x="1291" y="3619"/>
                </a:lnTo>
                <a:lnTo>
                  <a:pt x="1295" y="3608"/>
                </a:lnTo>
                <a:lnTo>
                  <a:pt x="1296" y="3621"/>
                </a:lnTo>
                <a:lnTo>
                  <a:pt x="1300" y="3600"/>
                </a:lnTo>
                <a:lnTo>
                  <a:pt x="1304" y="3581"/>
                </a:lnTo>
                <a:lnTo>
                  <a:pt x="1304" y="3568"/>
                </a:lnTo>
                <a:lnTo>
                  <a:pt x="1309" y="3564"/>
                </a:lnTo>
                <a:lnTo>
                  <a:pt x="1309" y="3585"/>
                </a:lnTo>
                <a:lnTo>
                  <a:pt x="1312" y="3564"/>
                </a:lnTo>
                <a:lnTo>
                  <a:pt x="1315" y="3609"/>
                </a:lnTo>
                <a:lnTo>
                  <a:pt x="1318" y="3598"/>
                </a:lnTo>
                <a:lnTo>
                  <a:pt x="1321" y="3616"/>
                </a:lnTo>
                <a:lnTo>
                  <a:pt x="1323" y="3621"/>
                </a:lnTo>
                <a:lnTo>
                  <a:pt x="1326" y="3621"/>
                </a:lnTo>
                <a:lnTo>
                  <a:pt x="1327" y="3639"/>
                </a:lnTo>
                <a:lnTo>
                  <a:pt x="1330" y="3641"/>
                </a:lnTo>
                <a:lnTo>
                  <a:pt x="1335" y="3641"/>
                </a:lnTo>
                <a:lnTo>
                  <a:pt x="1335" y="3640"/>
                </a:lnTo>
                <a:lnTo>
                  <a:pt x="1340" y="3640"/>
                </a:lnTo>
                <a:lnTo>
                  <a:pt x="1341" y="3645"/>
                </a:lnTo>
                <a:lnTo>
                  <a:pt x="1344" y="3635"/>
                </a:lnTo>
                <a:lnTo>
                  <a:pt x="1347" y="3637"/>
                </a:lnTo>
                <a:lnTo>
                  <a:pt x="1349" y="3637"/>
                </a:lnTo>
                <a:lnTo>
                  <a:pt x="1353" y="3631"/>
                </a:lnTo>
                <a:lnTo>
                  <a:pt x="1353" y="3636"/>
                </a:lnTo>
                <a:lnTo>
                  <a:pt x="1357" y="3609"/>
                </a:lnTo>
                <a:lnTo>
                  <a:pt x="1361" y="3620"/>
                </a:lnTo>
                <a:lnTo>
                  <a:pt x="1361" y="3601"/>
                </a:lnTo>
                <a:lnTo>
                  <a:pt x="1366" y="3578"/>
                </a:lnTo>
                <a:lnTo>
                  <a:pt x="1367" y="3593"/>
                </a:lnTo>
                <a:lnTo>
                  <a:pt x="1370" y="3577"/>
                </a:lnTo>
                <a:lnTo>
                  <a:pt x="1371" y="3609"/>
                </a:lnTo>
                <a:lnTo>
                  <a:pt x="1375" y="3599"/>
                </a:lnTo>
                <a:lnTo>
                  <a:pt x="1379" y="3610"/>
                </a:lnTo>
                <a:lnTo>
                  <a:pt x="1379" y="3608"/>
                </a:lnTo>
                <a:lnTo>
                  <a:pt x="1384" y="3623"/>
                </a:lnTo>
                <a:lnTo>
                  <a:pt x="1384" y="3629"/>
                </a:lnTo>
                <a:lnTo>
                  <a:pt x="1388" y="3635"/>
                </a:lnTo>
                <a:lnTo>
                  <a:pt x="1392" y="3636"/>
                </a:lnTo>
                <a:lnTo>
                  <a:pt x="1392" y="3633"/>
                </a:lnTo>
                <a:lnTo>
                  <a:pt x="1396" y="3635"/>
                </a:lnTo>
                <a:lnTo>
                  <a:pt x="1397" y="3637"/>
                </a:lnTo>
                <a:lnTo>
                  <a:pt x="1401" y="3641"/>
                </a:lnTo>
                <a:lnTo>
                  <a:pt x="1405" y="3645"/>
                </a:lnTo>
                <a:lnTo>
                  <a:pt x="1405" y="3641"/>
                </a:lnTo>
                <a:lnTo>
                  <a:pt x="1410" y="3640"/>
                </a:lnTo>
                <a:lnTo>
                  <a:pt x="1414" y="3635"/>
                </a:lnTo>
                <a:lnTo>
                  <a:pt x="1418" y="3642"/>
                </a:lnTo>
                <a:lnTo>
                  <a:pt x="1419" y="3621"/>
                </a:lnTo>
                <a:lnTo>
                  <a:pt x="1423" y="3606"/>
                </a:lnTo>
                <a:lnTo>
                  <a:pt x="1423" y="3603"/>
                </a:lnTo>
                <a:lnTo>
                  <a:pt x="1428" y="3421"/>
                </a:lnTo>
                <a:lnTo>
                  <a:pt x="1428" y="3474"/>
                </a:lnTo>
                <a:lnTo>
                  <a:pt x="1433" y="3310"/>
                </a:lnTo>
                <a:lnTo>
                  <a:pt x="1436" y="3448"/>
                </a:lnTo>
                <a:lnTo>
                  <a:pt x="1436" y="3340"/>
                </a:lnTo>
                <a:lnTo>
                  <a:pt x="1440" y="3467"/>
                </a:lnTo>
                <a:lnTo>
                  <a:pt x="1442" y="3491"/>
                </a:lnTo>
                <a:lnTo>
                  <a:pt x="1445" y="3541"/>
                </a:lnTo>
                <a:lnTo>
                  <a:pt x="1446" y="3591"/>
                </a:lnTo>
                <a:lnTo>
                  <a:pt x="1450" y="3599"/>
                </a:lnTo>
                <a:lnTo>
                  <a:pt x="1454" y="3611"/>
                </a:lnTo>
                <a:lnTo>
                  <a:pt x="1454" y="3614"/>
                </a:lnTo>
                <a:lnTo>
                  <a:pt x="1459" y="3619"/>
                </a:lnTo>
                <a:lnTo>
                  <a:pt x="1460" y="3629"/>
                </a:lnTo>
                <a:lnTo>
                  <a:pt x="1462" y="3624"/>
                </a:lnTo>
                <a:lnTo>
                  <a:pt x="1467" y="3625"/>
                </a:lnTo>
                <a:lnTo>
                  <a:pt x="1467" y="3624"/>
                </a:lnTo>
                <a:lnTo>
                  <a:pt x="1471" y="3631"/>
                </a:lnTo>
                <a:lnTo>
                  <a:pt x="1473" y="3632"/>
                </a:lnTo>
                <a:lnTo>
                  <a:pt x="1476" y="3628"/>
                </a:lnTo>
                <a:lnTo>
                  <a:pt x="1480" y="3633"/>
                </a:lnTo>
                <a:lnTo>
                  <a:pt x="1480" y="3625"/>
                </a:lnTo>
                <a:lnTo>
                  <a:pt x="1485" y="3626"/>
                </a:lnTo>
                <a:lnTo>
                  <a:pt x="1485" y="3628"/>
                </a:lnTo>
                <a:lnTo>
                  <a:pt x="1489" y="3599"/>
                </a:lnTo>
                <a:lnTo>
                  <a:pt x="1490" y="3626"/>
                </a:lnTo>
                <a:lnTo>
                  <a:pt x="1494" y="3602"/>
                </a:lnTo>
                <a:lnTo>
                  <a:pt x="1498" y="3595"/>
                </a:lnTo>
                <a:lnTo>
                  <a:pt x="1503" y="3599"/>
                </a:lnTo>
                <a:lnTo>
                  <a:pt x="1503" y="3614"/>
                </a:lnTo>
                <a:lnTo>
                  <a:pt x="1506" y="3606"/>
                </a:lnTo>
                <a:lnTo>
                  <a:pt x="1511" y="3623"/>
                </a:lnTo>
                <a:lnTo>
                  <a:pt x="1511" y="3618"/>
                </a:lnTo>
                <a:lnTo>
                  <a:pt x="1515" y="3626"/>
                </a:lnTo>
                <a:lnTo>
                  <a:pt x="1516" y="3633"/>
                </a:lnTo>
                <a:lnTo>
                  <a:pt x="1520" y="3634"/>
                </a:lnTo>
                <a:lnTo>
                  <a:pt x="1523" y="3643"/>
                </a:lnTo>
                <a:lnTo>
                  <a:pt x="1524" y="3635"/>
                </a:lnTo>
                <a:lnTo>
                  <a:pt x="1529" y="3636"/>
                </a:lnTo>
                <a:lnTo>
                  <a:pt x="1529" y="3640"/>
                </a:lnTo>
                <a:lnTo>
                  <a:pt x="1533" y="3644"/>
                </a:lnTo>
                <a:lnTo>
                  <a:pt x="1535" y="3645"/>
                </a:lnTo>
                <a:lnTo>
                  <a:pt x="1537" y="3640"/>
                </a:lnTo>
                <a:lnTo>
                  <a:pt x="1541" y="3641"/>
                </a:lnTo>
                <a:lnTo>
                  <a:pt x="1543" y="3641"/>
                </a:lnTo>
                <a:lnTo>
                  <a:pt x="1546" y="3639"/>
                </a:lnTo>
                <a:lnTo>
                  <a:pt x="1547" y="3644"/>
                </a:lnTo>
                <a:lnTo>
                  <a:pt x="1550" y="3632"/>
                </a:lnTo>
                <a:lnTo>
                  <a:pt x="1555" y="3628"/>
                </a:lnTo>
                <a:lnTo>
                  <a:pt x="1555" y="3625"/>
                </a:lnTo>
                <a:lnTo>
                  <a:pt x="1560" y="3585"/>
                </a:lnTo>
                <a:lnTo>
                  <a:pt x="1561" y="3607"/>
                </a:lnTo>
                <a:lnTo>
                  <a:pt x="1564" y="3567"/>
                </a:lnTo>
                <a:lnTo>
                  <a:pt x="1565" y="3609"/>
                </a:lnTo>
                <a:lnTo>
                  <a:pt x="1569" y="3581"/>
                </a:lnTo>
                <a:lnTo>
                  <a:pt x="1573" y="3606"/>
                </a:lnTo>
                <a:lnTo>
                  <a:pt x="1573" y="3615"/>
                </a:lnTo>
                <a:lnTo>
                  <a:pt x="1578" y="3619"/>
                </a:lnTo>
                <a:lnTo>
                  <a:pt x="1579" y="3640"/>
                </a:lnTo>
                <a:lnTo>
                  <a:pt x="1582" y="3635"/>
                </a:lnTo>
                <a:lnTo>
                  <a:pt x="1586" y="3640"/>
                </a:lnTo>
                <a:lnTo>
                  <a:pt x="1586" y="3636"/>
                </a:lnTo>
                <a:lnTo>
                  <a:pt x="1590" y="3632"/>
                </a:lnTo>
                <a:lnTo>
                  <a:pt x="1591" y="3635"/>
                </a:lnTo>
                <a:lnTo>
                  <a:pt x="1595" y="3631"/>
                </a:lnTo>
                <a:lnTo>
                  <a:pt x="1599" y="3637"/>
                </a:lnTo>
                <a:lnTo>
                  <a:pt x="1599" y="3631"/>
                </a:lnTo>
                <a:lnTo>
                  <a:pt x="1604" y="3631"/>
                </a:lnTo>
                <a:lnTo>
                  <a:pt x="1604" y="3639"/>
                </a:lnTo>
                <a:lnTo>
                  <a:pt x="1608" y="3639"/>
                </a:lnTo>
                <a:lnTo>
                  <a:pt x="1609" y="3646"/>
                </a:lnTo>
                <a:lnTo>
                  <a:pt x="1613" y="3641"/>
                </a:lnTo>
                <a:lnTo>
                  <a:pt x="1617" y="3640"/>
                </a:lnTo>
                <a:lnTo>
                  <a:pt x="1621" y="3631"/>
                </a:lnTo>
                <a:lnTo>
                  <a:pt x="1622" y="3636"/>
                </a:lnTo>
                <a:lnTo>
                  <a:pt x="1625" y="3625"/>
                </a:lnTo>
                <a:lnTo>
                  <a:pt x="1630" y="3629"/>
                </a:lnTo>
                <a:lnTo>
                  <a:pt x="1630" y="3626"/>
                </a:lnTo>
                <a:lnTo>
                  <a:pt x="1634" y="3628"/>
                </a:lnTo>
                <a:lnTo>
                  <a:pt x="1635" y="3635"/>
                </a:lnTo>
                <a:lnTo>
                  <a:pt x="1639" y="3633"/>
                </a:lnTo>
                <a:lnTo>
                  <a:pt x="1642" y="3643"/>
                </a:lnTo>
                <a:lnTo>
                  <a:pt x="1643" y="3639"/>
                </a:lnTo>
                <a:lnTo>
                  <a:pt x="1648" y="3644"/>
                </a:lnTo>
                <a:lnTo>
                  <a:pt x="1648" y="3646"/>
                </a:lnTo>
                <a:lnTo>
                  <a:pt x="1652" y="3648"/>
                </a:lnTo>
                <a:lnTo>
                  <a:pt x="1656" y="3648"/>
                </a:lnTo>
                <a:lnTo>
                  <a:pt x="1658" y="3642"/>
                </a:lnTo>
                <a:lnTo>
                  <a:pt x="1660" y="3642"/>
                </a:lnTo>
                <a:lnTo>
                  <a:pt x="1663" y="3641"/>
                </a:lnTo>
                <a:lnTo>
                  <a:pt x="1666" y="3635"/>
                </a:lnTo>
                <a:lnTo>
                  <a:pt x="1666" y="3634"/>
                </a:lnTo>
                <a:lnTo>
                  <a:pt x="1669" y="3641"/>
                </a:lnTo>
                <a:lnTo>
                  <a:pt x="1674" y="3640"/>
                </a:lnTo>
                <a:lnTo>
                  <a:pt x="1674" y="3639"/>
                </a:lnTo>
                <a:lnTo>
                  <a:pt x="1679" y="3639"/>
                </a:lnTo>
                <a:lnTo>
                  <a:pt x="1679" y="3646"/>
                </a:lnTo>
                <a:lnTo>
                  <a:pt x="1683" y="3637"/>
                </a:lnTo>
                <a:lnTo>
                  <a:pt x="1687" y="3641"/>
                </a:lnTo>
                <a:lnTo>
                  <a:pt x="1688" y="3634"/>
                </a:lnTo>
                <a:lnTo>
                  <a:pt x="1692" y="3632"/>
                </a:lnTo>
                <a:lnTo>
                  <a:pt x="1692" y="3635"/>
                </a:lnTo>
                <a:lnTo>
                  <a:pt x="1696" y="3636"/>
                </a:lnTo>
                <a:lnTo>
                  <a:pt x="1697" y="3645"/>
                </a:lnTo>
                <a:lnTo>
                  <a:pt x="1700" y="3641"/>
                </a:lnTo>
                <a:lnTo>
                  <a:pt x="1705" y="3642"/>
                </a:lnTo>
                <a:lnTo>
                  <a:pt x="1709" y="3646"/>
                </a:lnTo>
                <a:lnTo>
                  <a:pt x="1710" y="3649"/>
                </a:lnTo>
                <a:lnTo>
                  <a:pt x="1714" y="3644"/>
                </a:lnTo>
                <a:lnTo>
                  <a:pt x="1718" y="3646"/>
                </a:lnTo>
                <a:lnTo>
                  <a:pt x="1723" y="3649"/>
                </a:lnTo>
                <a:lnTo>
                  <a:pt x="1723" y="3650"/>
                </a:lnTo>
                <a:lnTo>
                  <a:pt x="1727" y="3648"/>
                </a:lnTo>
                <a:lnTo>
                  <a:pt x="1731" y="3651"/>
                </a:lnTo>
                <a:lnTo>
                  <a:pt x="1732" y="3643"/>
                </a:lnTo>
                <a:lnTo>
                  <a:pt x="1736" y="3644"/>
                </a:lnTo>
                <a:lnTo>
                  <a:pt x="1740" y="3641"/>
                </a:lnTo>
                <a:lnTo>
                  <a:pt x="1741" y="3648"/>
                </a:lnTo>
                <a:lnTo>
                  <a:pt x="1745" y="3639"/>
                </a:lnTo>
                <a:lnTo>
                  <a:pt x="1749" y="3641"/>
                </a:lnTo>
                <a:lnTo>
                  <a:pt x="1753" y="3643"/>
                </a:lnTo>
                <a:lnTo>
                  <a:pt x="1755" y="3645"/>
                </a:lnTo>
                <a:lnTo>
                  <a:pt x="1758" y="3641"/>
                </a:lnTo>
                <a:lnTo>
                  <a:pt x="1761" y="3648"/>
                </a:lnTo>
                <a:lnTo>
                  <a:pt x="1762" y="3643"/>
                </a:lnTo>
                <a:lnTo>
                  <a:pt x="1766" y="3645"/>
                </a:lnTo>
                <a:lnTo>
                  <a:pt x="1767" y="3649"/>
                </a:lnTo>
                <a:lnTo>
                  <a:pt x="1770" y="3650"/>
                </a:lnTo>
                <a:lnTo>
                  <a:pt x="1773" y="3651"/>
                </a:lnTo>
                <a:lnTo>
                  <a:pt x="1776" y="3652"/>
                </a:lnTo>
                <a:lnTo>
                  <a:pt x="1779" y="3651"/>
                </a:lnTo>
                <a:lnTo>
                  <a:pt x="1781" y="3651"/>
                </a:lnTo>
                <a:lnTo>
                  <a:pt x="1784" y="3646"/>
                </a:lnTo>
                <a:lnTo>
                  <a:pt x="1785" y="3651"/>
                </a:lnTo>
                <a:lnTo>
                  <a:pt x="1790" y="3650"/>
                </a:lnTo>
                <a:lnTo>
                  <a:pt x="1793" y="3650"/>
                </a:lnTo>
                <a:lnTo>
                  <a:pt x="1798" y="3645"/>
                </a:lnTo>
                <a:lnTo>
                  <a:pt x="1798" y="3651"/>
                </a:lnTo>
                <a:lnTo>
                  <a:pt x="1802" y="3649"/>
                </a:lnTo>
                <a:lnTo>
                  <a:pt x="1806" y="3650"/>
                </a:lnTo>
                <a:lnTo>
                  <a:pt x="1807" y="3646"/>
                </a:lnTo>
                <a:lnTo>
                  <a:pt x="1810" y="3650"/>
                </a:lnTo>
                <a:lnTo>
                  <a:pt x="1811" y="3651"/>
                </a:lnTo>
                <a:lnTo>
                  <a:pt x="1815" y="3649"/>
                </a:lnTo>
                <a:lnTo>
                  <a:pt x="1819" y="3652"/>
                </a:lnTo>
                <a:lnTo>
                  <a:pt x="1819" y="3648"/>
                </a:lnTo>
                <a:lnTo>
                  <a:pt x="1824" y="3649"/>
                </a:lnTo>
                <a:lnTo>
                  <a:pt x="1824" y="3650"/>
                </a:lnTo>
                <a:lnTo>
                  <a:pt x="1828" y="3649"/>
                </a:lnTo>
                <a:lnTo>
                  <a:pt x="1829" y="3651"/>
                </a:lnTo>
                <a:lnTo>
                  <a:pt x="1833" y="3651"/>
                </a:lnTo>
                <a:lnTo>
                  <a:pt x="1836" y="3653"/>
                </a:lnTo>
                <a:lnTo>
                  <a:pt x="1837" y="3651"/>
                </a:lnTo>
                <a:lnTo>
                  <a:pt x="1841" y="3652"/>
                </a:lnTo>
                <a:lnTo>
                  <a:pt x="1843" y="3654"/>
                </a:lnTo>
                <a:lnTo>
                  <a:pt x="1846" y="3652"/>
                </a:lnTo>
                <a:lnTo>
                  <a:pt x="1850" y="3656"/>
                </a:lnTo>
                <a:lnTo>
                  <a:pt x="1852" y="3646"/>
                </a:lnTo>
                <a:lnTo>
                  <a:pt x="1855" y="3648"/>
                </a:lnTo>
                <a:lnTo>
                  <a:pt x="1860" y="3649"/>
                </a:lnTo>
                <a:lnTo>
                  <a:pt x="1862" y="3646"/>
                </a:lnTo>
                <a:lnTo>
                  <a:pt x="1863" y="3646"/>
                </a:lnTo>
                <a:lnTo>
                  <a:pt x="1868" y="3649"/>
                </a:lnTo>
                <a:lnTo>
                  <a:pt x="1868" y="3650"/>
                </a:lnTo>
                <a:lnTo>
                  <a:pt x="1872" y="3651"/>
                </a:lnTo>
                <a:lnTo>
                  <a:pt x="1874" y="3653"/>
                </a:lnTo>
                <a:lnTo>
                  <a:pt x="1877" y="3645"/>
                </a:lnTo>
                <a:lnTo>
                  <a:pt x="1880" y="3652"/>
                </a:lnTo>
                <a:lnTo>
                  <a:pt x="1882" y="3650"/>
                </a:lnTo>
                <a:lnTo>
                  <a:pt x="1886" y="3650"/>
                </a:lnTo>
                <a:lnTo>
                  <a:pt x="1886" y="3653"/>
                </a:lnTo>
                <a:lnTo>
                  <a:pt x="1889" y="3652"/>
                </a:lnTo>
                <a:lnTo>
                  <a:pt x="1892" y="3653"/>
                </a:lnTo>
                <a:lnTo>
                  <a:pt x="1894" y="3652"/>
                </a:lnTo>
                <a:lnTo>
                  <a:pt x="1899" y="3652"/>
                </a:lnTo>
                <a:lnTo>
                  <a:pt x="1899" y="3653"/>
                </a:lnTo>
                <a:lnTo>
                  <a:pt x="1903" y="3653"/>
                </a:lnTo>
                <a:lnTo>
                  <a:pt x="1904" y="3654"/>
                </a:lnTo>
                <a:lnTo>
                  <a:pt x="1909" y="3653"/>
                </a:lnTo>
                <a:lnTo>
                  <a:pt x="1912" y="3654"/>
                </a:lnTo>
                <a:lnTo>
                  <a:pt x="1917" y="3651"/>
                </a:lnTo>
                <a:lnTo>
                  <a:pt x="1917" y="3654"/>
                </a:lnTo>
                <a:lnTo>
                  <a:pt x="1921" y="3652"/>
                </a:lnTo>
                <a:lnTo>
                  <a:pt x="1925" y="3652"/>
                </a:lnTo>
                <a:lnTo>
                  <a:pt x="1925" y="3650"/>
                </a:lnTo>
                <a:lnTo>
                  <a:pt x="1930" y="3652"/>
                </a:lnTo>
                <a:lnTo>
                  <a:pt x="1934" y="3649"/>
                </a:lnTo>
                <a:lnTo>
                  <a:pt x="1937" y="3652"/>
                </a:lnTo>
                <a:lnTo>
                  <a:pt x="1938" y="3651"/>
                </a:lnTo>
                <a:lnTo>
                  <a:pt x="1943" y="3650"/>
                </a:lnTo>
                <a:lnTo>
                  <a:pt x="1947" y="3653"/>
                </a:lnTo>
                <a:lnTo>
                  <a:pt x="1948" y="3654"/>
                </a:lnTo>
                <a:lnTo>
                  <a:pt x="1952" y="3652"/>
                </a:lnTo>
                <a:lnTo>
                  <a:pt x="1955" y="3653"/>
                </a:lnTo>
                <a:lnTo>
                  <a:pt x="1956" y="3652"/>
                </a:lnTo>
                <a:lnTo>
                  <a:pt x="1961" y="3653"/>
                </a:lnTo>
                <a:lnTo>
                  <a:pt x="1961" y="3654"/>
                </a:lnTo>
                <a:lnTo>
                  <a:pt x="1964" y="3653"/>
                </a:lnTo>
                <a:lnTo>
                  <a:pt x="1969" y="3656"/>
                </a:lnTo>
                <a:lnTo>
                  <a:pt x="1969" y="3654"/>
                </a:lnTo>
                <a:lnTo>
                  <a:pt x="1973" y="3654"/>
                </a:lnTo>
                <a:lnTo>
                  <a:pt x="1979" y="3653"/>
                </a:lnTo>
                <a:lnTo>
                  <a:pt x="1982" y="3653"/>
                </a:lnTo>
                <a:lnTo>
                  <a:pt x="1987" y="3649"/>
                </a:lnTo>
                <a:lnTo>
                  <a:pt x="1988" y="3651"/>
                </a:lnTo>
                <a:lnTo>
                  <a:pt x="1992" y="3650"/>
                </a:lnTo>
                <a:lnTo>
                  <a:pt x="1995" y="3654"/>
                </a:lnTo>
                <a:lnTo>
                  <a:pt x="1996" y="3651"/>
                </a:lnTo>
                <a:lnTo>
                  <a:pt x="1999" y="3653"/>
                </a:lnTo>
                <a:lnTo>
                  <a:pt x="2001" y="3651"/>
                </a:lnTo>
                <a:lnTo>
                  <a:pt x="2004" y="3649"/>
                </a:lnTo>
                <a:lnTo>
                  <a:pt x="2005" y="3652"/>
                </a:lnTo>
                <a:lnTo>
                  <a:pt x="2009" y="3650"/>
                </a:lnTo>
                <a:lnTo>
                  <a:pt x="2013" y="3652"/>
                </a:lnTo>
                <a:lnTo>
                  <a:pt x="2013" y="3649"/>
                </a:lnTo>
                <a:lnTo>
                  <a:pt x="2018" y="3653"/>
                </a:lnTo>
                <a:lnTo>
                  <a:pt x="2019" y="3652"/>
                </a:lnTo>
                <a:lnTo>
                  <a:pt x="2022" y="3654"/>
                </a:lnTo>
                <a:lnTo>
                  <a:pt x="2023" y="3656"/>
                </a:lnTo>
                <a:lnTo>
                  <a:pt x="2027" y="3656"/>
                </a:lnTo>
                <a:lnTo>
                  <a:pt x="2030" y="3654"/>
                </a:lnTo>
                <a:lnTo>
                  <a:pt x="2031" y="3656"/>
                </a:lnTo>
                <a:lnTo>
                  <a:pt x="2036" y="3658"/>
                </a:lnTo>
                <a:lnTo>
                  <a:pt x="2038" y="3657"/>
                </a:lnTo>
                <a:lnTo>
                  <a:pt x="2039" y="3653"/>
                </a:lnTo>
                <a:lnTo>
                  <a:pt x="2044" y="3656"/>
                </a:lnTo>
                <a:lnTo>
                  <a:pt x="2046" y="3651"/>
                </a:lnTo>
                <a:lnTo>
                  <a:pt x="2049" y="3651"/>
                </a:lnTo>
                <a:lnTo>
                  <a:pt x="2050" y="3648"/>
                </a:lnTo>
                <a:lnTo>
                  <a:pt x="2053" y="3648"/>
                </a:lnTo>
                <a:lnTo>
                  <a:pt x="2055" y="3646"/>
                </a:lnTo>
                <a:lnTo>
                  <a:pt x="2057" y="3645"/>
                </a:lnTo>
                <a:lnTo>
                  <a:pt x="2062" y="3649"/>
                </a:lnTo>
                <a:lnTo>
                  <a:pt x="2062" y="3650"/>
                </a:lnTo>
                <a:lnTo>
                  <a:pt x="2066" y="3648"/>
                </a:lnTo>
                <a:lnTo>
                  <a:pt x="2067" y="3650"/>
                </a:lnTo>
                <a:lnTo>
                  <a:pt x="2071" y="3651"/>
                </a:lnTo>
                <a:lnTo>
                  <a:pt x="2074" y="3650"/>
                </a:lnTo>
                <a:lnTo>
                  <a:pt x="2075" y="3650"/>
                </a:lnTo>
                <a:lnTo>
                  <a:pt x="2079" y="3649"/>
                </a:lnTo>
                <a:lnTo>
                  <a:pt x="2080" y="3651"/>
                </a:lnTo>
                <a:lnTo>
                  <a:pt x="2084" y="3649"/>
                </a:lnTo>
                <a:lnTo>
                  <a:pt x="2088" y="3651"/>
                </a:lnTo>
                <a:lnTo>
                  <a:pt x="2088" y="3650"/>
                </a:lnTo>
                <a:lnTo>
                  <a:pt x="2092" y="3653"/>
                </a:lnTo>
                <a:lnTo>
                  <a:pt x="2094" y="3654"/>
                </a:lnTo>
                <a:lnTo>
                  <a:pt x="2097" y="3653"/>
                </a:lnTo>
                <a:lnTo>
                  <a:pt x="2100" y="3653"/>
                </a:lnTo>
                <a:lnTo>
                  <a:pt x="2100" y="3652"/>
                </a:lnTo>
                <a:lnTo>
                  <a:pt x="2105" y="3652"/>
                </a:lnTo>
                <a:lnTo>
                  <a:pt x="2106" y="3653"/>
                </a:lnTo>
                <a:lnTo>
                  <a:pt x="2111" y="3649"/>
                </a:lnTo>
                <a:lnTo>
                  <a:pt x="2111" y="3654"/>
                </a:lnTo>
                <a:lnTo>
                  <a:pt x="2114" y="3649"/>
                </a:lnTo>
                <a:lnTo>
                  <a:pt x="2118" y="3648"/>
                </a:lnTo>
                <a:lnTo>
                  <a:pt x="2118" y="3646"/>
                </a:lnTo>
                <a:lnTo>
                  <a:pt x="2123" y="3643"/>
                </a:lnTo>
                <a:lnTo>
                  <a:pt x="2124" y="3650"/>
                </a:lnTo>
                <a:lnTo>
                  <a:pt x="2128" y="3644"/>
                </a:lnTo>
                <a:lnTo>
                  <a:pt x="2132" y="3645"/>
                </a:lnTo>
                <a:lnTo>
                  <a:pt x="2132" y="3643"/>
                </a:lnTo>
                <a:lnTo>
                  <a:pt x="2137" y="3645"/>
                </a:lnTo>
                <a:lnTo>
                  <a:pt x="2137" y="3644"/>
                </a:lnTo>
                <a:lnTo>
                  <a:pt x="2141" y="3643"/>
                </a:lnTo>
                <a:lnTo>
                  <a:pt x="2145" y="3649"/>
                </a:lnTo>
                <a:lnTo>
                  <a:pt x="2145" y="3642"/>
                </a:lnTo>
                <a:lnTo>
                  <a:pt x="2149" y="3644"/>
                </a:lnTo>
                <a:lnTo>
                  <a:pt x="2150" y="3645"/>
                </a:lnTo>
                <a:lnTo>
                  <a:pt x="2154" y="3643"/>
                </a:lnTo>
                <a:lnTo>
                  <a:pt x="2155" y="3649"/>
                </a:lnTo>
                <a:lnTo>
                  <a:pt x="2158" y="3650"/>
                </a:lnTo>
                <a:lnTo>
                  <a:pt x="2163" y="3654"/>
                </a:lnTo>
                <a:lnTo>
                  <a:pt x="2164" y="3652"/>
                </a:lnTo>
                <a:lnTo>
                  <a:pt x="2167" y="3654"/>
                </a:lnTo>
                <a:lnTo>
                  <a:pt x="2168" y="3654"/>
                </a:lnTo>
                <a:lnTo>
                  <a:pt x="2172" y="3652"/>
                </a:lnTo>
                <a:lnTo>
                  <a:pt x="2175" y="3652"/>
                </a:lnTo>
                <a:lnTo>
                  <a:pt x="2176" y="3649"/>
                </a:lnTo>
                <a:lnTo>
                  <a:pt x="2180" y="3644"/>
                </a:lnTo>
                <a:lnTo>
                  <a:pt x="2181" y="3645"/>
                </a:lnTo>
                <a:lnTo>
                  <a:pt x="2185" y="3642"/>
                </a:lnTo>
                <a:lnTo>
                  <a:pt x="2187" y="3645"/>
                </a:lnTo>
                <a:lnTo>
                  <a:pt x="2189" y="3640"/>
                </a:lnTo>
                <a:lnTo>
                  <a:pt x="2193" y="3635"/>
                </a:lnTo>
                <a:lnTo>
                  <a:pt x="2194" y="3634"/>
                </a:lnTo>
                <a:lnTo>
                  <a:pt x="2198" y="3642"/>
                </a:lnTo>
                <a:lnTo>
                  <a:pt x="2199" y="3648"/>
                </a:lnTo>
                <a:lnTo>
                  <a:pt x="2202" y="3636"/>
                </a:lnTo>
                <a:lnTo>
                  <a:pt x="2207" y="3641"/>
                </a:lnTo>
                <a:lnTo>
                  <a:pt x="2211" y="3646"/>
                </a:lnTo>
                <a:lnTo>
                  <a:pt x="2211" y="3651"/>
                </a:lnTo>
                <a:lnTo>
                  <a:pt x="2216" y="3648"/>
                </a:lnTo>
                <a:lnTo>
                  <a:pt x="2217" y="3652"/>
                </a:lnTo>
                <a:lnTo>
                  <a:pt x="2219" y="3650"/>
                </a:lnTo>
                <a:lnTo>
                  <a:pt x="2225" y="3652"/>
                </a:lnTo>
                <a:lnTo>
                  <a:pt x="2230" y="3656"/>
                </a:lnTo>
                <a:lnTo>
                  <a:pt x="2233" y="3653"/>
                </a:lnTo>
                <a:lnTo>
                  <a:pt x="2233" y="3651"/>
                </a:lnTo>
                <a:lnTo>
                  <a:pt x="2238" y="3652"/>
                </a:lnTo>
                <a:lnTo>
                  <a:pt x="2242" y="3639"/>
                </a:lnTo>
                <a:lnTo>
                  <a:pt x="2243" y="3640"/>
                </a:lnTo>
                <a:lnTo>
                  <a:pt x="2247" y="3627"/>
                </a:lnTo>
                <a:lnTo>
                  <a:pt x="2250" y="3628"/>
                </a:lnTo>
                <a:lnTo>
                  <a:pt x="2251" y="3623"/>
                </a:lnTo>
                <a:lnTo>
                  <a:pt x="2256" y="3619"/>
                </a:lnTo>
                <a:lnTo>
                  <a:pt x="2256" y="3627"/>
                </a:lnTo>
                <a:lnTo>
                  <a:pt x="2259" y="3611"/>
                </a:lnTo>
                <a:lnTo>
                  <a:pt x="2264" y="3621"/>
                </a:lnTo>
                <a:lnTo>
                  <a:pt x="2264" y="3603"/>
                </a:lnTo>
                <a:lnTo>
                  <a:pt x="2268" y="3616"/>
                </a:lnTo>
                <a:lnTo>
                  <a:pt x="2269" y="3618"/>
                </a:lnTo>
                <a:lnTo>
                  <a:pt x="2273" y="3628"/>
                </a:lnTo>
                <a:lnTo>
                  <a:pt x="2274" y="3639"/>
                </a:lnTo>
                <a:lnTo>
                  <a:pt x="2277" y="3637"/>
                </a:lnTo>
                <a:lnTo>
                  <a:pt x="2282" y="3651"/>
                </a:lnTo>
                <a:lnTo>
                  <a:pt x="2282" y="3650"/>
                </a:lnTo>
                <a:lnTo>
                  <a:pt x="2286" y="3653"/>
                </a:lnTo>
                <a:lnTo>
                  <a:pt x="2287" y="3656"/>
                </a:lnTo>
                <a:lnTo>
                  <a:pt x="2291" y="3653"/>
                </a:lnTo>
                <a:lnTo>
                  <a:pt x="2294" y="3654"/>
                </a:lnTo>
                <a:lnTo>
                  <a:pt x="2295" y="3654"/>
                </a:lnTo>
                <a:lnTo>
                  <a:pt x="2299" y="3649"/>
                </a:lnTo>
                <a:lnTo>
                  <a:pt x="2300" y="3650"/>
                </a:lnTo>
                <a:lnTo>
                  <a:pt x="2303" y="3648"/>
                </a:lnTo>
                <a:lnTo>
                  <a:pt x="2308" y="3649"/>
                </a:lnTo>
                <a:lnTo>
                  <a:pt x="2308" y="3641"/>
                </a:lnTo>
                <a:lnTo>
                  <a:pt x="2312" y="3635"/>
                </a:lnTo>
                <a:lnTo>
                  <a:pt x="2317" y="3619"/>
                </a:lnTo>
                <a:lnTo>
                  <a:pt x="2318" y="3639"/>
                </a:lnTo>
                <a:lnTo>
                  <a:pt x="2321" y="3614"/>
                </a:lnTo>
                <a:lnTo>
                  <a:pt x="2326" y="3603"/>
                </a:lnTo>
                <a:lnTo>
                  <a:pt x="2326" y="3611"/>
                </a:lnTo>
                <a:lnTo>
                  <a:pt x="2331" y="3621"/>
                </a:lnTo>
                <a:lnTo>
                  <a:pt x="2331" y="3631"/>
                </a:lnTo>
                <a:lnTo>
                  <a:pt x="2334" y="3629"/>
                </a:lnTo>
                <a:lnTo>
                  <a:pt x="2338" y="3641"/>
                </a:lnTo>
                <a:lnTo>
                  <a:pt x="2338" y="3640"/>
                </a:lnTo>
                <a:lnTo>
                  <a:pt x="2343" y="3646"/>
                </a:lnTo>
                <a:lnTo>
                  <a:pt x="2344" y="3649"/>
                </a:lnTo>
                <a:lnTo>
                  <a:pt x="2348" y="3653"/>
                </a:lnTo>
                <a:lnTo>
                  <a:pt x="2349" y="3656"/>
                </a:lnTo>
                <a:lnTo>
                  <a:pt x="2352" y="3651"/>
                </a:lnTo>
                <a:lnTo>
                  <a:pt x="2357" y="3653"/>
                </a:lnTo>
                <a:lnTo>
                  <a:pt x="2361" y="3652"/>
                </a:lnTo>
                <a:lnTo>
                  <a:pt x="2362" y="3654"/>
                </a:lnTo>
                <a:lnTo>
                  <a:pt x="2366" y="3648"/>
                </a:lnTo>
                <a:lnTo>
                  <a:pt x="2369" y="3650"/>
                </a:lnTo>
                <a:lnTo>
                  <a:pt x="2370" y="3649"/>
                </a:lnTo>
                <a:lnTo>
                  <a:pt x="2374" y="3633"/>
                </a:lnTo>
                <a:lnTo>
                  <a:pt x="2375" y="3639"/>
                </a:lnTo>
                <a:lnTo>
                  <a:pt x="2378" y="3632"/>
                </a:lnTo>
                <a:lnTo>
                  <a:pt x="2383" y="3566"/>
                </a:lnTo>
                <a:lnTo>
                  <a:pt x="2383" y="3517"/>
                </a:lnTo>
                <a:lnTo>
                  <a:pt x="2387" y="3443"/>
                </a:lnTo>
                <a:lnTo>
                  <a:pt x="2387" y="3462"/>
                </a:lnTo>
                <a:lnTo>
                  <a:pt x="2392" y="3448"/>
                </a:lnTo>
                <a:lnTo>
                  <a:pt x="2393" y="3519"/>
                </a:lnTo>
                <a:lnTo>
                  <a:pt x="2396" y="3523"/>
                </a:lnTo>
                <a:lnTo>
                  <a:pt x="2401" y="3576"/>
                </a:lnTo>
                <a:lnTo>
                  <a:pt x="2401" y="3582"/>
                </a:lnTo>
                <a:lnTo>
                  <a:pt x="2405" y="3623"/>
                </a:lnTo>
                <a:lnTo>
                  <a:pt x="2405" y="3637"/>
                </a:lnTo>
                <a:lnTo>
                  <a:pt x="2410" y="3639"/>
                </a:lnTo>
                <a:lnTo>
                  <a:pt x="2411" y="3650"/>
                </a:lnTo>
                <a:lnTo>
                  <a:pt x="2414" y="3649"/>
                </a:lnTo>
                <a:lnTo>
                  <a:pt x="2418" y="3652"/>
                </a:lnTo>
                <a:lnTo>
                  <a:pt x="2419" y="3656"/>
                </a:lnTo>
                <a:lnTo>
                  <a:pt x="2424" y="3653"/>
                </a:lnTo>
                <a:lnTo>
                  <a:pt x="2427" y="3653"/>
                </a:lnTo>
                <a:lnTo>
                  <a:pt x="2427" y="3650"/>
                </a:lnTo>
                <a:lnTo>
                  <a:pt x="2431" y="3650"/>
                </a:lnTo>
                <a:lnTo>
                  <a:pt x="2437" y="3640"/>
                </a:lnTo>
                <a:lnTo>
                  <a:pt x="2437" y="3641"/>
                </a:lnTo>
                <a:lnTo>
                  <a:pt x="2441" y="3637"/>
                </a:lnTo>
                <a:lnTo>
                  <a:pt x="2445" y="3619"/>
                </a:lnTo>
                <a:lnTo>
                  <a:pt x="2450" y="3609"/>
                </a:lnTo>
                <a:lnTo>
                  <a:pt x="2450" y="3617"/>
                </a:lnTo>
                <a:lnTo>
                  <a:pt x="2453" y="3612"/>
                </a:lnTo>
                <a:lnTo>
                  <a:pt x="2458" y="3619"/>
                </a:lnTo>
                <a:lnTo>
                  <a:pt x="2458" y="3611"/>
                </a:lnTo>
                <a:lnTo>
                  <a:pt x="2462" y="3631"/>
                </a:lnTo>
                <a:lnTo>
                  <a:pt x="2463" y="3632"/>
                </a:lnTo>
                <a:lnTo>
                  <a:pt x="2467" y="3633"/>
                </a:lnTo>
                <a:lnTo>
                  <a:pt x="2468" y="3646"/>
                </a:lnTo>
                <a:lnTo>
                  <a:pt x="2471" y="3642"/>
                </a:lnTo>
                <a:lnTo>
                  <a:pt x="2476" y="3651"/>
                </a:lnTo>
                <a:lnTo>
                  <a:pt x="2476" y="3653"/>
                </a:lnTo>
                <a:lnTo>
                  <a:pt x="2479" y="3657"/>
                </a:lnTo>
                <a:lnTo>
                  <a:pt x="2481" y="3658"/>
                </a:lnTo>
                <a:lnTo>
                  <a:pt x="2485" y="3656"/>
                </a:lnTo>
                <a:lnTo>
                  <a:pt x="2488" y="3657"/>
                </a:lnTo>
                <a:lnTo>
                  <a:pt x="2489" y="3656"/>
                </a:lnTo>
                <a:lnTo>
                  <a:pt x="2493" y="3657"/>
                </a:lnTo>
                <a:lnTo>
                  <a:pt x="2494" y="3656"/>
                </a:lnTo>
                <a:lnTo>
                  <a:pt x="2497" y="3650"/>
                </a:lnTo>
                <a:lnTo>
                  <a:pt x="2502" y="3649"/>
                </a:lnTo>
                <a:lnTo>
                  <a:pt x="2502" y="3646"/>
                </a:lnTo>
                <a:lnTo>
                  <a:pt x="2506" y="3634"/>
                </a:lnTo>
                <a:lnTo>
                  <a:pt x="2506" y="3640"/>
                </a:lnTo>
                <a:lnTo>
                  <a:pt x="2511" y="3633"/>
                </a:lnTo>
                <a:lnTo>
                  <a:pt x="2514" y="3634"/>
                </a:lnTo>
                <a:lnTo>
                  <a:pt x="2515" y="3609"/>
                </a:lnTo>
                <a:lnTo>
                  <a:pt x="2520" y="3600"/>
                </a:lnTo>
                <a:lnTo>
                  <a:pt x="2520" y="3602"/>
                </a:lnTo>
                <a:lnTo>
                  <a:pt x="2523" y="3607"/>
                </a:lnTo>
                <a:lnTo>
                  <a:pt x="2524" y="3624"/>
                </a:lnTo>
                <a:lnTo>
                  <a:pt x="2528" y="3625"/>
                </a:lnTo>
                <a:lnTo>
                  <a:pt x="2532" y="3639"/>
                </a:lnTo>
                <a:lnTo>
                  <a:pt x="2532" y="3640"/>
                </a:lnTo>
                <a:lnTo>
                  <a:pt x="2537" y="3648"/>
                </a:lnTo>
                <a:lnTo>
                  <a:pt x="2538" y="3650"/>
                </a:lnTo>
                <a:lnTo>
                  <a:pt x="2541" y="3653"/>
                </a:lnTo>
                <a:lnTo>
                  <a:pt x="2546" y="3656"/>
                </a:lnTo>
                <a:lnTo>
                  <a:pt x="2550" y="3657"/>
                </a:lnTo>
                <a:lnTo>
                  <a:pt x="2553" y="3658"/>
                </a:lnTo>
                <a:lnTo>
                  <a:pt x="2555" y="3656"/>
                </a:lnTo>
                <a:lnTo>
                  <a:pt x="2558" y="3654"/>
                </a:lnTo>
                <a:lnTo>
                  <a:pt x="2558" y="3652"/>
                </a:lnTo>
                <a:lnTo>
                  <a:pt x="2564" y="3653"/>
                </a:lnTo>
                <a:lnTo>
                  <a:pt x="2567" y="3645"/>
                </a:lnTo>
                <a:lnTo>
                  <a:pt x="2569" y="3650"/>
                </a:lnTo>
                <a:lnTo>
                  <a:pt x="2572" y="3640"/>
                </a:lnTo>
                <a:lnTo>
                  <a:pt x="2577" y="3637"/>
                </a:lnTo>
                <a:lnTo>
                  <a:pt x="2577" y="3633"/>
                </a:lnTo>
                <a:lnTo>
                  <a:pt x="2581" y="3628"/>
                </a:lnTo>
                <a:lnTo>
                  <a:pt x="2582" y="3633"/>
                </a:lnTo>
                <a:lnTo>
                  <a:pt x="2586" y="3632"/>
                </a:lnTo>
                <a:lnTo>
                  <a:pt x="2589" y="3640"/>
                </a:lnTo>
                <a:lnTo>
                  <a:pt x="2590" y="3639"/>
                </a:lnTo>
                <a:lnTo>
                  <a:pt x="2595" y="3646"/>
                </a:lnTo>
                <a:lnTo>
                  <a:pt x="2595" y="3645"/>
                </a:lnTo>
                <a:lnTo>
                  <a:pt x="2598" y="3654"/>
                </a:lnTo>
                <a:lnTo>
                  <a:pt x="2600" y="3656"/>
                </a:lnTo>
                <a:lnTo>
                  <a:pt x="2603" y="3656"/>
                </a:lnTo>
                <a:lnTo>
                  <a:pt x="2607" y="3653"/>
                </a:lnTo>
                <a:lnTo>
                  <a:pt x="2607" y="3652"/>
                </a:lnTo>
                <a:lnTo>
                  <a:pt x="2612" y="3659"/>
                </a:lnTo>
                <a:lnTo>
                  <a:pt x="2613" y="3659"/>
                </a:lnTo>
                <a:lnTo>
                  <a:pt x="2616" y="3658"/>
                </a:lnTo>
                <a:lnTo>
                  <a:pt x="2621" y="3656"/>
                </a:lnTo>
                <a:lnTo>
                  <a:pt x="2621" y="3654"/>
                </a:lnTo>
                <a:lnTo>
                  <a:pt x="2625" y="3656"/>
                </a:lnTo>
                <a:lnTo>
                  <a:pt x="2626" y="3656"/>
                </a:lnTo>
                <a:lnTo>
                  <a:pt x="2629" y="3648"/>
                </a:lnTo>
                <a:lnTo>
                  <a:pt x="2633" y="3646"/>
                </a:lnTo>
                <a:lnTo>
                  <a:pt x="2634" y="3644"/>
                </a:lnTo>
                <a:lnTo>
                  <a:pt x="2639" y="3627"/>
                </a:lnTo>
                <a:lnTo>
                  <a:pt x="2639" y="3628"/>
                </a:lnTo>
                <a:lnTo>
                  <a:pt x="2642" y="3608"/>
                </a:lnTo>
                <a:lnTo>
                  <a:pt x="2643" y="3624"/>
                </a:lnTo>
                <a:lnTo>
                  <a:pt x="2648" y="3611"/>
                </a:lnTo>
                <a:lnTo>
                  <a:pt x="2651" y="3620"/>
                </a:lnTo>
              </a:path>
            </a:pathLst>
          </a:custGeom>
          <a:noFill/>
          <a:ln w="63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88" name="Freeform 73">
            <a:extLst>
              <a:ext uri="{FF2B5EF4-FFF2-40B4-BE49-F238E27FC236}">
                <a16:creationId xmlns:a16="http://schemas.microsoft.com/office/drawing/2014/main" id="{31FBA9D1-CD5C-314B-BDC4-EF06F3EECEC3}"/>
              </a:ext>
            </a:extLst>
          </p:cNvPr>
          <p:cNvSpPr>
            <a:spLocks/>
          </p:cNvSpPr>
          <p:nvPr/>
        </p:nvSpPr>
        <p:spPr bwMode="auto">
          <a:xfrm>
            <a:off x="4061312" y="2923080"/>
            <a:ext cx="1107147" cy="93224"/>
          </a:xfrm>
          <a:custGeom>
            <a:avLst/>
            <a:gdLst>
              <a:gd name="T0" fmla="*/ 17147 w 2647"/>
              <a:gd name="T1" fmla="*/ 89067 h 201"/>
              <a:gd name="T2" fmla="*/ 35129 w 2647"/>
              <a:gd name="T3" fmla="*/ 90923 h 201"/>
              <a:gd name="T4" fmla="*/ 53949 w 2647"/>
              <a:gd name="T5" fmla="*/ 87211 h 201"/>
              <a:gd name="T6" fmla="*/ 72768 w 2647"/>
              <a:gd name="T7" fmla="*/ 86284 h 201"/>
              <a:gd name="T8" fmla="*/ 90333 w 2647"/>
              <a:gd name="T9" fmla="*/ 90923 h 201"/>
              <a:gd name="T10" fmla="*/ 109152 w 2647"/>
              <a:gd name="T11" fmla="*/ 89531 h 201"/>
              <a:gd name="T12" fmla="*/ 127135 w 2647"/>
              <a:gd name="T13" fmla="*/ 90459 h 201"/>
              <a:gd name="T14" fmla="*/ 145536 w 2647"/>
              <a:gd name="T15" fmla="*/ 91386 h 201"/>
              <a:gd name="T16" fmla="*/ 163937 w 2647"/>
              <a:gd name="T17" fmla="*/ 87211 h 201"/>
              <a:gd name="T18" fmla="*/ 182757 w 2647"/>
              <a:gd name="T19" fmla="*/ 89531 h 201"/>
              <a:gd name="T20" fmla="*/ 200740 w 2647"/>
              <a:gd name="T21" fmla="*/ 90459 h 201"/>
              <a:gd name="T22" fmla="*/ 218723 w 2647"/>
              <a:gd name="T23" fmla="*/ 89995 h 201"/>
              <a:gd name="T24" fmla="*/ 238378 w 2647"/>
              <a:gd name="T25" fmla="*/ 87211 h 201"/>
              <a:gd name="T26" fmla="*/ 256361 w 2647"/>
              <a:gd name="T27" fmla="*/ 90923 h 201"/>
              <a:gd name="T28" fmla="*/ 274763 w 2647"/>
              <a:gd name="T29" fmla="*/ 90459 h 201"/>
              <a:gd name="T30" fmla="*/ 293164 w 2647"/>
              <a:gd name="T31" fmla="*/ 89531 h 201"/>
              <a:gd name="T32" fmla="*/ 311147 w 2647"/>
              <a:gd name="T33" fmla="*/ 91386 h 201"/>
              <a:gd name="T34" fmla="*/ 329548 w 2647"/>
              <a:gd name="T35" fmla="*/ 91386 h 201"/>
              <a:gd name="T36" fmla="*/ 348367 w 2647"/>
              <a:gd name="T37" fmla="*/ 90923 h 201"/>
              <a:gd name="T38" fmla="*/ 366768 w 2647"/>
              <a:gd name="T39" fmla="*/ 90923 h 201"/>
              <a:gd name="T40" fmla="*/ 385169 w 2647"/>
              <a:gd name="T41" fmla="*/ 91850 h 201"/>
              <a:gd name="T42" fmla="*/ 403152 w 2647"/>
              <a:gd name="T43" fmla="*/ 90459 h 201"/>
              <a:gd name="T44" fmla="*/ 422390 w 2647"/>
              <a:gd name="T45" fmla="*/ 91850 h 201"/>
              <a:gd name="T46" fmla="*/ 440373 w 2647"/>
              <a:gd name="T47" fmla="*/ 91386 h 201"/>
              <a:gd name="T48" fmla="*/ 458774 w 2647"/>
              <a:gd name="T49" fmla="*/ 91850 h 201"/>
              <a:gd name="T50" fmla="*/ 477175 w 2647"/>
              <a:gd name="T51" fmla="*/ 90923 h 201"/>
              <a:gd name="T52" fmla="*/ 495576 w 2647"/>
              <a:gd name="T53" fmla="*/ 90923 h 201"/>
              <a:gd name="T54" fmla="*/ 513977 w 2647"/>
              <a:gd name="T55" fmla="*/ 91386 h 201"/>
              <a:gd name="T56" fmla="*/ 532379 w 2647"/>
              <a:gd name="T57" fmla="*/ 90459 h 201"/>
              <a:gd name="T58" fmla="*/ 550780 w 2647"/>
              <a:gd name="T59" fmla="*/ 89995 h 201"/>
              <a:gd name="T60" fmla="*/ 568344 w 2647"/>
              <a:gd name="T61" fmla="*/ 91386 h 201"/>
              <a:gd name="T62" fmla="*/ 587582 w 2647"/>
              <a:gd name="T63" fmla="*/ 89531 h 201"/>
              <a:gd name="T64" fmla="*/ 605565 w 2647"/>
              <a:gd name="T65" fmla="*/ 86748 h 201"/>
              <a:gd name="T66" fmla="*/ 623130 w 2647"/>
              <a:gd name="T67" fmla="*/ 90459 h 201"/>
              <a:gd name="T68" fmla="*/ 641531 w 2647"/>
              <a:gd name="T69" fmla="*/ 84428 h 201"/>
              <a:gd name="T70" fmla="*/ 661187 w 2647"/>
              <a:gd name="T71" fmla="*/ 81181 h 201"/>
              <a:gd name="T72" fmla="*/ 678333 w 2647"/>
              <a:gd name="T73" fmla="*/ 90923 h 201"/>
              <a:gd name="T74" fmla="*/ 696734 w 2647"/>
              <a:gd name="T75" fmla="*/ 87211 h 201"/>
              <a:gd name="T76" fmla="*/ 716390 w 2647"/>
              <a:gd name="T77" fmla="*/ 37111 h 201"/>
              <a:gd name="T78" fmla="*/ 734791 w 2647"/>
              <a:gd name="T79" fmla="*/ 90459 h 201"/>
              <a:gd name="T80" fmla="*/ 752356 w 2647"/>
              <a:gd name="T81" fmla="*/ 89067 h 201"/>
              <a:gd name="T82" fmla="*/ 770339 w 2647"/>
              <a:gd name="T83" fmla="*/ 83036 h 201"/>
              <a:gd name="T84" fmla="*/ 788740 w 2647"/>
              <a:gd name="T85" fmla="*/ 91850 h 201"/>
              <a:gd name="T86" fmla="*/ 807559 w 2647"/>
              <a:gd name="T87" fmla="*/ 90459 h 201"/>
              <a:gd name="T88" fmla="*/ 825542 w 2647"/>
              <a:gd name="T89" fmla="*/ 89067 h 201"/>
              <a:gd name="T90" fmla="*/ 843943 w 2647"/>
              <a:gd name="T91" fmla="*/ 91850 h 201"/>
              <a:gd name="T92" fmla="*/ 862344 w 2647"/>
              <a:gd name="T93" fmla="*/ 91850 h 201"/>
              <a:gd name="T94" fmla="*/ 881164 w 2647"/>
              <a:gd name="T95" fmla="*/ 90923 h 201"/>
              <a:gd name="T96" fmla="*/ 899147 w 2647"/>
              <a:gd name="T97" fmla="*/ 92314 h 201"/>
              <a:gd name="T98" fmla="*/ 917548 w 2647"/>
              <a:gd name="T99" fmla="*/ 92314 h 201"/>
              <a:gd name="T100" fmla="*/ 935531 w 2647"/>
              <a:gd name="T101" fmla="*/ 91386 h 201"/>
              <a:gd name="T102" fmla="*/ 955187 w 2647"/>
              <a:gd name="T103" fmla="*/ 92314 h 201"/>
              <a:gd name="T104" fmla="*/ 972751 w 2647"/>
              <a:gd name="T105" fmla="*/ 92314 h 201"/>
              <a:gd name="T106" fmla="*/ 991152 w 2647"/>
              <a:gd name="T107" fmla="*/ 91850 h 201"/>
              <a:gd name="T108" fmla="*/ 1009135 w 2647"/>
              <a:gd name="T109" fmla="*/ 91850 h 201"/>
              <a:gd name="T110" fmla="*/ 1028373 w 2647"/>
              <a:gd name="T111" fmla="*/ 92314 h 201"/>
              <a:gd name="T112" fmla="*/ 1046774 w 2647"/>
              <a:gd name="T113" fmla="*/ 89531 h 201"/>
              <a:gd name="T114" fmla="*/ 1064757 w 2647"/>
              <a:gd name="T115" fmla="*/ 91850 h 201"/>
              <a:gd name="T116" fmla="*/ 1082740 w 2647"/>
              <a:gd name="T117" fmla="*/ 93242 h 201"/>
              <a:gd name="T118" fmla="*/ 1101141 w 2647"/>
              <a:gd name="T119" fmla="*/ 92314 h 2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647"/>
              <a:gd name="T181" fmla="*/ 0 h 201"/>
              <a:gd name="T182" fmla="*/ 2647 w 2647"/>
              <a:gd name="T183" fmla="*/ 201 h 2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647" h="201">
                <a:moveTo>
                  <a:pt x="0" y="156"/>
                </a:moveTo>
                <a:lnTo>
                  <a:pt x="0" y="156"/>
                </a:lnTo>
                <a:lnTo>
                  <a:pt x="5" y="171"/>
                </a:lnTo>
                <a:lnTo>
                  <a:pt x="6" y="173"/>
                </a:lnTo>
                <a:lnTo>
                  <a:pt x="9" y="184"/>
                </a:lnTo>
                <a:lnTo>
                  <a:pt x="12" y="188"/>
                </a:lnTo>
                <a:lnTo>
                  <a:pt x="14" y="190"/>
                </a:lnTo>
                <a:lnTo>
                  <a:pt x="17" y="193"/>
                </a:lnTo>
                <a:lnTo>
                  <a:pt x="19" y="194"/>
                </a:lnTo>
                <a:lnTo>
                  <a:pt x="23" y="194"/>
                </a:lnTo>
                <a:lnTo>
                  <a:pt x="24" y="196"/>
                </a:lnTo>
                <a:lnTo>
                  <a:pt x="28" y="195"/>
                </a:lnTo>
                <a:lnTo>
                  <a:pt x="31" y="194"/>
                </a:lnTo>
                <a:lnTo>
                  <a:pt x="32" y="194"/>
                </a:lnTo>
                <a:lnTo>
                  <a:pt x="36" y="194"/>
                </a:lnTo>
                <a:lnTo>
                  <a:pt x="37" y="195"/>
                </a:lnTo>
                <a:lnTo>
                  <a:pt x="41" y="192"/>
                </a:lnTo>
                <a:lnTo>
                  <a:pt x="45" y="190"/>
                </a:lnTo>
                <a:lnTo>
                  <a:pt x="45" y="187"/>
                </a:lnTo>
                <a:lnTo>
                  <a:pt x="49" y="189"/>
                </a:lnTo>
                <a:lnTo>
                  <a:pt x="50" y="189"/>
                </a:lnTo>
                <a:lnTo>
                  <a:pt x="54" y="186"/>
                </a:lnTo>
                <a:lnTo>
                  <a:pt x="57" y="182"/>
                </a:lnTo>
                <a:lnTo>
                  <a:pt x="58" y="178"/>
                </a:lnTo>
                <a:lnTo>
                  <a:pt x="62" y="182"/>
                </a:lnTo>
                <a:lnTo>
                  <a:pt x="63" y="186"/>
                </a:lnTo>
                <a:lnTo>
                  <a:pt x="67" y="187"/>
                </a:lnTo>
                <a:lnTo>
                  <a:pt x="68" y="187"/>
                </a:lnTo>
                <a:lnTo>
                  <a:pt x="71" y="188"/>
                </a:lnTo>
                <a:lnTo>
                  <a:pt x="75" y="192"/>
                </a:lnTo>
                <a:lnTo>
                  <a:pt x="79" y="194"/>
                </a:lnTo>
                <a:lnTo>
                  <a:pt x="81" y="196"/>
                </a:lnTo>
                <a:lnTo>
                  <a:pt x="84" y="196"/>
                </a:lnTo>
                <a:lnTo>
                  <a:pt x="88" y="195"/>
                </a:lnTo>
                <a:lnTo>
                  <a:pt x="89" y="195"/>
                </a:lnTo>
                <a:lnTo>
                  <a:pt x="92" y="196"/>
                </a:lnTo>
                <a:lnTo>
                  <a:pt x="95" y="195"/>
                </a:lnTo>
                <a:lnTo>
                  <a:pt x="99" y="196"/>
                </a:lnTo>
                <a:lnTo>
                  <a:pt x="101" y="194"/>
                </a:lnTo>
                <a:lnTo>
                  <a:pt x="106" y="194"/>
                </a:lnTo>
                <a:lnTo>
                  <a:pt x="108" y="194"/>
                </a:lnTo>
                <a:lnTo>
                  <a:pt x="110" y="189"/>
                </a:lnTo>
                <a:lnTo>
                  <a:pt x="112" y="193"/>
                </a:lnTo>
                <a:lnTo>
                  <a:pt x="115" y="189"/>
                </a:lnTo>
                <a:lnTo>
                  <a:pt x="119" y="187"/>
                </a:lnTo>
                <a:lnTo>
                  <a:pt x="124" y="184"/>
                </a:lnTo>
                <a:lnTo>
                  <a:pt x="125" y="187"/>
                </a:lnTo>
                <a:lnTo>
                  <a:pt x="129" y="188"/>
                </a:lnTo>
                <a:lnTo>
                  <a:pt x="132" y="184"/>
                </a:lnTo>
                <a:lnTo>
                  <a:pt x="136" y="190"/>
                </a:lnTo>
                <a:lnTo>
                  <a:pt x="138" y="192"/>
                </a:lnTo>
                <a:lnTo>
                  <a:pt x="141" y="193"/>
                </a:lnTo>
                <a:lnTo>
                  <a:pt x="143" y="195"/>
                </a:lnTo>
                <a:lnTo>
                  <a:pt x="147" y="194"/>
                </a:lnTo>
                <a:lnTo>
                  <a:pt x="150" y="195"/>
                </a:lnTo>
                <a:lnTo>
                  <a:pt x="155" y="196"/>
                </a:lnTo>
                <a:lnTo>
                  <a:pt x="156" y="197"/>
                </a:lnTo>
                <a:lnTo>
                  <a:pt x="160" y="196"/>
                </a:lnTo>
                <a:lnTo>
                  <a:pt x="164" y="195"/>
                </a:lnTo>
                <a:lnTo>
                  <a:pt x="168" y="194"/>
                </a:lnTo>
                <a:lnTo>
                  <a:pt x="169" y="193"/>
                </a:lnTo>
                <a:lnTo>
                  <a:pt x="174" y="186"/>
                </a:lnTo>
                <a:lnTo>
                  <a:pt x="178" y="182"/>
                </a:lnTo>
                <a:lnTo>
                  <a:pt x="182" y="189"/>
                </a:lnTo>
                <a:lnTo>
                  <a:pt x="183" y="189"/>
                </a:lnTo>
                <a:lnTo>
                  <a:pt x="185" y="188"/>
                </a:lnTo>
                <a:lnTo>
                  <a:pt x="190" y="189"/>
                </a:lnTo>
                <a:lnTo>
                  <a:pt x="190" y="186"/>
                </a:lnTo>
                <a:lnTo>
                  <a:pt x="194" y="189"/>
                </a:lnTo>
                <a:lnTo>
                  <a:pt x="199" y="193"/>
                </a:lnTo>
                <a:lnTo>
                  <a:pt x="201" y="195"/>
                </a:lnTo>
                <a:lnTo>
                  <a:pt x="203" y="193"/>
                </a:lnTo>
                <a:lnTo>
                  <a:pt x="207" y="195"/>
                </a:lnTo>
                <a:lnTo>
                  <a:pt x="208" y="195"/>
                </a:lnTo>
                <a:lnTo>
                  <a:pt x="211" y="195"/>
                </a:lnTo>
                <a:lnTo>
                  <a:pt x="214" y="196"/>
                </a:lnTo>
                <a:lnTo>
                  <a:pt x="216" y="196"/>
                </a:lnTo>
                <a:lnTo>
                  <a:pt x="220" y="197"/>
                </a:lnTo>
                <a:lnTo>
                  <a:pt x="220" y="196"/>
                </a:lnTo>
                <a:lnTo>
                  <a:pt x="225" y="195"/>
                </a:lnTo>
                <a:lnTo>
                  <a:pt x="226" y="196"/>
                </a:lnTo>
                <a:lnTo>
                  <a:pt x="229" y="195"/>
                </a:lnTo>
                <a:lnTo>
                  <a:pt x="233" y="196"/>
                </a:lnTo>
                <a:lnTo>
                  <a:pt x="234" y="195"/>
                </a:lnTo>
                <a:lnTo>
                  <a:pt x="239" y="194"/>
                </a:lnTo>
                <a:lnTo>
                  <a:pt x="240" y="195"/>
                </a:lnTo>
                <a:lnTo>
                  <a:pt x="243" y="192"/>
                </a:lnTo>
                <a:lnTo>
                  <a:pt x="246" y="194"/>
                </a:lnTo>
                <a:lnTo>
                  <a:pt x="246" y="193"/>
                </a:lnTo>
                <a:lnTo>
                  <a:pt x="251" y="190"/>
                </a:lnTo>
                <a:lnTo>
                  <a:pt x="252" y="189"/>
                </a:lnTo>
                <a:lnTo>
                  <a:pt x="257" y="193"/>
                </a:lnTo>
                <a:lnTo>
                  <a:pt x="261" y="193"/>
                </a:lnTo>
                <a:lnTo>
                  <a:pt x="262" y="194"/>
                </a:lnTo>
                <a:lnTo>
                  <a:pt x="266" y="193"/>
                </a:lnTo>
                <a:lnTo>
                  <a:pt x="269" y="193"/>
                </a:lnTo>
                <a:lnTo>
                  <a:pt x="275" y="196"/>
                </a:lnTo>
                <a:lnTo>
                  <a:pt x="277" y="196"/>
                </a:lnTo>
                <a:lnTo>
                  <a:pt x="283" y="197"/>
                </a:lnTo>
                <a:lnTo>
                  <a:pt x="283" y="196"/>
                </a:lnTo>
                <a:lnTo>
                  <a:pt x="287" y="195"/>
                </a:lnTo>
                <a:lnTo>
                  <a:pt x="287" y="196"/>
                </a:lnTo>
                <a:lnTo>
                  <a:pt x="293" y="195"/>
                </a:lnTo>
                <a:lnTo>
                  <a:pt x="297" y="195"/>
                </a:lnTo>
                <a:lnTo>
                  <a:pt x="300" y="194"/>
                </a:lnTo>
                <a:lnTo>
                  <a:pt x="301" y="195"/>
                </a:lnTo>
                <a:lnTo>
                  <a:pt x="304" y="195"/>
                </a:lnTo>
                <a:lnTo>
                  <a:pt x="309" y="193"/>
                </a:lnTo>
                <a:lnTo>
                  <a:pt x="313" y="190"/>
                </a:lnTo>
                <a:lnTo>
                  <a:pt x="313" y="192"/>
                </a:lnTo>
                <a:lnTo>
                  <a:pt x="318" y="190"/>
                </a:lnTo>
                <a:lnTo>
                  <a:pt x="321" y="193"/>
                </a:lnTo>
                <a:lnTo>
                  <a:pt x="321" y="189"/>
                </a:lnTo>
                <a:lnTo>
                  <a:pt x="326" y="193"/>
                </a:lnTo>
                <a:lnTo>
                  <a:pt x="327" y="193"/>
                </a:lnTo>
                <a:lnTo>
                  <a:pt x="330" y="193"/>
                </a:lnTo>
                <a:lnTo>
                  <a:pt x="331" y="196"/>
                </a:lnTo>
                <a:lnTo>
                  <a:pt x="335" y="196"/>
                </a:lnTo>
                <a:lnTo>
                  <a:pt x="339" y="196"/>
                </a:lnTo>
                <a:lnTo>
                  <a:pt x="344" y="193"/>
                </a:lnTo>
                <a:lnTo>
                  <a:pt x="345" y="195"/>
                </a:lnTo>
                <a:lnTo>
                  <a:pt x="348" y="197"/>
                </a:lnTo>
                <a:lnTo>
                  <a:pt x="352" y="196"/>
                </a:lnTo>
                <a:lnTo>
                  <a:pt x="354" y="194"/>
                </a:lnTo>
                <a:lnTo>
                  <a:pt x="358" y="192"/>
                </a:lnTo>
                <a:lnTo>
                  <a:pt x="358" y="193"/>
                </a:lnTo>
                <a:lnTo>
                  <a:pt x="362" y="194"/>
                </a:lnTo>
                <a:lnTo>
                  <a:pt x="364" y="192"/>
                </a:lnTo>
                <a:lnTo>
                  <a:pt x="368" y="186"/>
                </a:lnTo>
                <a:lnTo>
                  <a:pt x="368" y="188"/>
                </a:lnTo>
                <a:lnTo>
                  <a:pt x="372" y="188"/>
                </a:lnTo>
                <a:lnTo>
                  <a:pt x="375" y="185"/>
                </a:lnTo>
                <a:lnTo>
                  <a:pt x="377" y="187"/>
                </a:lnTo>
                <a:lnTo>
                  <a:pt x="379" y="189"/>
                </a:lnTo>
                <a:lnTo>
                  <a:pt x="384" y="190"/>
                </a:lnTo>
                <a:lnTo>
                  <a:pt x="385" y="188"/>
                </a:lnTo>
                <a:lnTo>
                  <a:pt x="388" y="193"/>
                </a:lnTo>
                <a:lnTo>
                  <a:pt x="388" y="195"/>
                </a:lnTo>
                <a:lnTo>
                  <a:pt x="392" y="188"/>
                </a:lnTo>
                <a:lnTo>
                  <a:pt x="394" y="194"/>
                </a:lnTo>
                <a:lnTo>
                  <a:pt x="397" y="196"/>
                </a:lnTo>
                <a:lnTo>
                  <a:pt x="402" y="196"/>
                </a:lnTo>
                <a:lnTo>
                  <a:pt x="402" y="195"/>
                </a:lnTo>
                <a:lnTo>
                  <a:pt x="406" y="195"/>
                </a:lnTo>
                <a:lnTo>
                  <a:pt x="406" y="196"/>
                </a:lnTo>
                <a:lnTo>
                  <a:pt x="410" y="195"/>
                </a:lnTo>
                <a:lnTo>
                  <a:pt x="414" y="196"/>
                </a:lnTo>
                <a:lnTo>
                  <a:pt x="419" y="194"/>
                </a:lnTo>
                <a:lnTo>
                  <a:pt x="422" y="195"/>
                </a:lnTo>
                <a:lnTo>
                  <a:pt x="423" y="192"/>
                </a:lnTo>
                <a:lnTo>
                  <a:pt x="427" y="194"/>
                </a:lnTo>
                <a:lnTo>
                  <a:pt x="428" y="194"/>
                </a:lnTo>
                <a:lnTo>
                  <a:pt x="432" y="194"/>
                </a:lnTo>
                <a:lnTo>
                  <a:pt x="434" y="190"/>
                </a:lnTo>
                <a:lnTo>
                  <a:pt x="437" y="193"/>
                </a:lnTo>
                <a:lnTo>
                  <a:pt x="438" y="193"/>
                </a:lnTo>
                <a:lnTo>
                  <a:pt x="441" y="190"/>
                </a:lnTo>
                <a:lnTo>
                  <a:pt x="445" y="189"/>
                </a:lnTo>
                <a:lnTo>
                  <a:pt x="446" y="189"/>
                </a:lnTo>
                <a:lnTo>
                  <a:pt x="449" y="190"/>
                </a:lnTo>
                <a:lnTo>
                  <a:pt x="451" y="194"/>
                </a:lnTo>
                <a:lnTo>
                  <a:pt x="455" y="195"/>
                </a:lnTo>
                <a:lnTo>
                  <a:pt x="458" y="194"/>
                </a:lnTo>
                <a:lnTo>
                  <a:pt x="458" y="193"/>
                </a:lnTo>
                <a:lnTo>
                  <a:pt x="463" y="195"/>
                </a:lnTo>
                <a:lnTo>
                  <a:pt x="463" y="196"/>
                </a:lnTo>
                <a:lnTo>
                  <a:pt x="469" y="195"/>
                </a:lnTo>
                <a:lnTo>
                  <a:pt x="469" y="197"/>
                </a:lnTo>
                <a:lnTo>
                  <a:pt x="472" y="197"/>
                </a:lnTo>
                <a:lnTo>
                  <a:pt x="477" y="197"/>
                </a:lnTo>
                <a:lnTo>
                  <a:pt x="477" y="196"/>
                </a:lnTo>
                <a:lnTo>
                  <a:pt x="480" y="195"/>
                </a:lnTo>
                <a:lnTo>
                  <a:pt x="482" y="196"/>
                </a:lnTo>
                <a:lnTo>
                  <a:pt x="485" y="197"/>
                </a:lnTo>
                <a:lnTo>
                  <a:pt x="489" y="194"/>
                </a:lnTo>
                <a:lnTo>
                  <a:pt x="490" y="194"/>
                </a:lnTo>
                <a:lnTo>
                  <a:pt x="495" y="192"/>
                </a:lnTo>
                <a:lnTo>
                  <a:pt x="495" y="193"/>
                </a:lnTo>
                <a:lnTo>
                  <a:pt x="499" y="185"/>
                </a:lnTo>
                <a:lnTo>
                  <a:pt x="503" y="172"/>
                </a:lnTo>
                <a:lnTo>
                  <a:pt x="503" y="168"/>
                </a:lnTo>
                <a:lnTo>
                  <a:pt x="507" y="177"/>
                </a:lnTo>
                <a:lnTo>
                  <a:pt x="507" y="182"/>
                </a:lnTo>
                <a:lnTo>
                  <a:pt x="512" y="179"/>
                </a:lnTo>
                <a:lnTo>
                  <a:pt x="513" y="185"/>
                </a:lnTo>
                <a:lnTo>
                  <a:pt x="516" y="187"/>
                </a:lnTo>
                <a:lnTo>
                  <a:pt x="517" y="192"/>
                </a:lnTo>
                <a:lnTo>
                  <a:pt x="521" y="193"/>
                </a:lnTo>
                <a:lnTo>
                  <a:pt x="523" y="194"/>
                </a:lnTo>
                <a:lnTo>
                  <a:pt x="525" y="195"/>
                </a:lnTo>
                <a:lnTo>
                  <a:pt x="529" y="195"/>
                </a:lnTo>
                <a:lnTo>
                  <a:pt x="533" y="195"/>
                </a:lnTo>
                <a:lnTo>
                  <a:pt x="538" y="195"/>
                </a:lnTo>
                <a:lnTo>
                  <a:pt x="539" y="197"/>
                </a:lnTo>
                <a:lnTo>
                  <a:pt x="541" y="197"/>
                </a:lnTo>
                <a:lnTo>
                  <a:pt x="546" y="196"/>
                </a:lnTo>
                <a:lnTo>
                  <a:pt x="547" y="196"/>
                </a:lnTo>
                <a:lnTo>
                  <a:pt x="551" y="196"/>
                </a:lnTo>
                <a:lnTo>
                  <a:pt x="553" y="197"/>
                </a:lnTo>
                <a:lnTo>
                  <a:pt x="557" y="190"/>
                </a:lnTo>
                <a:lnTo>
                  <a:pt x="562" y="186"/>
                </a:lnTo>
                <a:lnTo>
                  <a:pt x="564" y="187"/>
                </a:lnTo>
                <a:lnTo>
                  <a:pt x="570" y="188"/>
                </a:lnTo>
                <a:lnTo>
                  <a:pt x="571" y="188"/>
                </a:lnTo>
                <a:lnTo>
                  <a:pt x="574" y="186"/>
                </a:lnTo>
                <a:lnTo>
                  <a:pt x="575" y="187"/>
                </a:lnTo>
                <a:lnTo>
                  <a:pt x="578" y="190"/>
                </a:lnTo>
                <a:lnTo>
                  <a:pt x="582" y="193"/>
                </a:lnTo>
                <a:lnTo>
                  <a:pt x="582" y="194"/>
                </a:lnTo>
                <a:lnTo>
                  <a:pt x="587" y="195"/>
                </a:lnTo>
                <a:lnTo>
                  <a:pt x="590" y="195"/>
                </a:lnTo>
                <a:lnTo>
                  <a:pt x="595" y="196"/>
                </a:lnTo>
                <a:lnTo>
                  <a:pt x="598" y="196"/>
                </a:lnTo>
                <a:lnTo>
                  <a:pt x="600" y="195"/>
                </a:lnTo>
                <a:lnTo>
                  <a:pt x="604" y="196"/>
                </a:lnTo>
                <a:lnTo>
                  <a:pt x="608" y="197"/>
                </a:lnTo>
                <a:lnTo>
                  <a:pt x="613" y="196"/>
                </a:lnTo>
                <a:lnTo>
                  <a:pt x="614" y="197"/>
                </a:lnTo>
                <a:lnTo>
                  <a:pt x="617" y="195"/>
                </a:lnTo>
                <a:lnTo>
                  <a:pt x="621" y="196"/>
                </a:lnTo>
                <a:lnTo>
                  <a:pt x="623" y="195"/>
                </a:lnTo>
                <a:lnTo>
                  <a:pt x="626" y="194"/>
                </a:lnTo>
                <a:lnTo>
                  <a:pt x="630" y="188"/>
                </a:lnTo>
                <a:lnTo>
                  <a:pt x="634" y="188"/>
                </a:lnTo>
                <a:lnTo>
                  <a:pt x="634" y="182"/>
                </a:lnTo>
                <a:lnTo>
                  <a:pt x="639" y="186"/>
                </a:lnTo>
                <a:lnTo>
                  <a:pt x="640" y="186"/>
                </a:lnTo>
                <a:lnTo>
                  <a:pt x="644" y="188"/>
                </a:lnTo>
                <a:lnTo>
                  <a:pt x="644" y="190"/>
                </a:lnTo>
                <a:lnTo>
                  <a:pt x="648" y="194"/>
                </a:lnTo>
                <a:lnTo>
                  <a:pt x="652" y="193"/>
                </a:lnTo>
                <a:lnTo>
                  <a:pt x="652" y="194"/>
                </a:lnTo>
                <a:lnTo>
                  <a:pt x="657" y="195"/>
                </a:lnTo>
                <a:lnTo>
                  <a:pt x="658" y="195"/>
                </a:lnTo>
                <a:lnTo>
                  <a:pt x="660" y="196"/>
                </a:lnTo>
                <a:lnTo>
                  <a:pt x="665" y="197"/>
                </a:lnTo>
                <a:lnTo>
                  <a:pt x="666" y="196"/>
                </a:lnTo>
                <a:lnTo>
                  <a:pt x="669" y="196"/>
                </a:lnTo>
                <a:lnTo>
                  <a:pt x="672" y="195"/>
                </a:lnTo>
                <a:lnTo>
                  <a:pt x="674" y="196"/>
                </a:lnTo>
                <a:lnTo>
                  <a:pt x="678" y="197"/>
                </a:lnTo>
                <a:lnTo>
                  <a:pt x="678" y="196"/>
                </a:lnTo>
                <a:lnTo>
                  <a:pt x="683" y="194"/>
                </a:lnTo>
                <a:lnTo>
                  <a:pt x="686" y="194"/>
                </a:lnTo>
                <a:lnTo>
                  <a:pt x="691" y="194"/>
                </a:lnTo>
                <a:lnTo>
                  <a:pt x="697" y="192"/>
                </a:lnTo>
                <a:lnTo>
                  <a:pt x="697" y="193"/>
                </a:lnTo>
                <a:lnTo>
                  <a:pt x="701" y="193"/>
                </a:lnTo>
                <a:lnTo>
                  <a:pt x="701" y="194"/>
                </a:lnTo>
                <a:lnTo>
                  <a:pt x="705" y="193"/>
                </a:lnTo>
                <a:lnTo>
                  <a:pt x="707" y="195"/>
                </a:lnTo>
                <a:lnTo>
                  <a:pt x="709" y="195"/>
                </a:lnTo>
                <a:lnTo>
                  <a:pt x="714" y="195"/>
                </a:lnTo>
                <a:lnTo>
                  <a:pt x="715" y="196"/>
                </a:lnTo>
                <a:lnTo>
                  <a:pt x="718" y="197"/>
                </a:lnTo>
                <a:lnTo>
                  <a:pt x="719" y="198"/>
                </a:lnTo>
                <a:lnTo>
                  <a:pt x="724" y="198"/>
                </a:lnTo>
                <a:lnTo>
                  <a:pt x="727" y="197"/>
                </a:lnTo>
                <a:lnTo>
                  <a:pt x="728" y="197"/>
                </a:lnTo>
                <a:lnTo>
                  <a:pt x="733" y="196"/>
                </a:lnTo>
                <a:lnTo>
                  <a:pt x="735" y="197"/>
                </a:lnTo>
                <a:lnTo>
                  <a:pt x="740" y="196"/>
                </a:lnTo>
                <a:lnTo>
                  <a:pt x="741" y="196"/>
                </a:lnTo>
                <a:lnTo>
                  <a:pt x="744" y="197"/>
                </a:lnTo>
                <a:lnTo>
                  <a:pt x="746" y="197"/>
                </a:lnTo>
                <a:lnTo>
                  <a:pt x="750" y="193"/>
                </a:lnTo>
                <a:lnTo>
                  <a:pt x="751" y="194"/>
                </a:lnTo>
                <a:lnTo>
                  <a:pt x="754" y="188"/>
                </a:lnTo>
                <a:lnTo>
                  <a:pt x="758" y="188"/>
                </a:lnTo>
                <a:lnTo>
                  <a:pt x="759" y="187"/>
                </a:lnTo>
                <a:lnTo>
                  <a:pt x="762" y="185"/>
                </a:lnTo>
                <a:lnTo>
                  <a:pt x="763" y="189"/>
                </a:lnTo>
                <a:lnTo>
                  <a:pt x="766" y="190"/>
                </a:lnTo>
                <a:lnTo>
                  <a:pt x="771" y="194"/>
                </a:lnTo>
                <a:lnTo>
                  <a:pt x="771" y="193"/>
                </a:lnTo>
                <a:lnTo>
                  <a:pt x="775" y="192"/>
                </a:lnTo>
                <a:lnTo>
                  <a:pt x="777" y="195"/>
                </a:lnTo>
                <a:lnTo>
                  <a:pt x="779" y="196"/>
                </a:lnTo>
                <a:lnTo>
                  <a:pt x="784" y="196"/>
                </a:lnTo>
                <a:lnTo>
                  <a:pt x="784" y="195"/>
                </a:lnTo>
                <a:lnTo>
                  <a:pt x="788" y="197"/>
                </a:lnTo>
                <a:lnTo>
                  <a:pt x="790" y="199"/>
                </a:lnTo>
                <a:lnTo>
                  <a:pt x="793" y="198"/>
                </a:lnTo>
                <a:lnTo>
                  <a:pt x="797" y="198"/>
                </a:lnTo>
                <a:lnTo>
                  <a:pt x="797" y="197"/>
                </a:lnTo>
                <a:lnTo>
                  <a:pt x="802" y="198"/>
                </a:lnTo>
                <a:lnTo>
                  <a:pt x="807" y="195"/>
                </a:lnTo>
                <a:lnTo>
                  <a:pt x="808" y="198"/>
                </a:lnTo>
                <a:lnTo>
                  <a:pt x="811" y="197"/>
                </a:lnTo>
                <a:lnTo>
                  <a:pt x="815" y="197"/>
                </a:lnTo>
                <a:lnTo>
                  <a:pt x="816" y="197"/>
                </a:lnTo>
                <a:lnTo>
                  <a:pt x="820" y="196"/>
                </a:lnTo>
                <a:lnTo>
                  <a:pt x="820" y="197"/>
                </a:lnTo>
                <a:lnTo>
                  <a:pt x="825" y="196"/>
                </a:lnTo>
                <a:lnTo>
                  <a:pt x="828" y="195"/>
                </a:lnTo>
                <a:lnTo>
                  <a:pt x="833" y="196"/>
                </a:lnTo>
                <a:lnTo>
                  <a:pt x="834" y="197"/>
                </a:lnTo>
                <a:lnTo>
                  <a:pt x="838" y="195"/>
                </a:lnTo>
                <a:lnTo>
                  <a:pt x="838" y="196"/>
                </a:lnTo>
                <a:lnTo>
                  <a:pt x="842" y="198"/>
                </a:lnTo>
                <a:lnTo>
                  <a:pt x="846" y="198"/>
                </a:lnTo>
                <a:lnTo>
                  <a:pt x="851" y="197"/>
                </a:lnTo>
                <a:lnTo>
                  <a:pt x="852" y="198"/>
                </a:lnTo>
                <a:lnTo>
                  <a:pt x="854" y="198"/>
                </a:lnTo>
                <a:lnTo>
                  <a:pt x="859" y="198"/>
                </a:lnTo>
                <a:lnTo>
                  <a:pt x="860" y="198"/>
                </a:lnTo>
                <a:lnTo>
                  <a:pt x="863" y="197"/>
                </a:lnTo>
                <a:lnTo>
                  <a:pt x="864" y="197"/>
                </a:lnTo>
                <a:lnTo>
                  <a:pt x="869" y="197"/>
                </a:lnTo>
                <a:lnTo>
                  <a:pt x="870" y="197"/>
                </a:lnTo>
                <a:lnTo>
                  <a:pt x="873" y="197"/>
                </a:lnTo>
                <a:lnTo>
                  <a:pt x="877" y="196"/>
                </a:lnTo>
                <a:lnTo>
                  <a:pt x="883" y="196"/>
                </a:lnTo>
                <a:lnTo>
                  <a:pt x="884" y="195"/>
                </a:lnTo>
                <a:lnTo>
                  <a:pt x="887" y="196"/>
                </a:lnTo>
                <a:lnTo>
                  <a:pt x="890" y="196"/>
                </a:lnTo>
                <a:lnTo>
                  <a:pt x="894" y="196"/>
                </a:lnTo>
                <a:lnTo>
                  <a:pt x="897" y="197"/>
                </a:lnTo>
                <a:lnTo>
                  <a:pt x="900" y="197"/>
                </a:lnTo>
                <a:lnTo>
                  <a:pt x="901" y="198"/>
                </a:lnTo>
                <a:lnTo>
                  <a:pt x="904" y="197"/>
                </a:lnTo>
                <a:lnTo>
                  <a:pt x="907" y="197"/>
                </a:lnTo>
                <a:lnTo>
                  <a:pt x="909" y="197"/>
                </a:lnTo>
                <a:lnTo>
                  <a:pt x="913" y="198"/>
                </a:lnTo>
                <a:lnTo>
                  <a:pt x="917" y="197"/>
                </a:lnTo>
                <a:lnTo>
                  <a:pt x="921" y="198"/>
                </a:lnTo>
                <a:lnTo>
                  <a:pt x="926" y="199"/>
                </a:lnTo>
                <a:lnTo>
                  <a:pt x="929" y="198"/>
                </a:lnTo>
                <a:lnTo>
                  <a:pt x="932" y="197"/>
                </a:lnTo>
                <a:lnTo>
                  <a:pt x="937" y="197"/>
                </a:lnTo>
                <a:lnTo>
                  <a:pt x="939" y="198"/>
                </a:lnTo>
                <a:lnTo>
                  <a:pt x="940" y="198"/>
                </a:lnTo>
                <a:lnTo>
                  <a:pt x="944" y="196"/>
                </a:lnTo>
                <a:lnTo>
                  <a:pt x="947" y="195"/>
                </a:lnTo>
                <a:lnTo>
                  <a:pt x="949" y="194"/>
                </a:lnTo>
                <a:lnTo>
                  <a:pt x="954" y="194"/>
                </a:lnTo>
                <a:lnTo>
                  <a:pt x="956" y="195"/>
                </a:lnTo>
                <a:lnTo>
                  <a:pt x="960" y="195"/>
                </a:lnTo>
                <a:lnTo>
                  <a:pt x="960" y="196"/>
                </a:lnTo>
                <a:lnTo>
                  <a:pt x="964" y="195"/>
                </a:lnTo>
                <a:lnTo>
                  <a:pt x="965" y="196"/>
                </a:lnTo>
                <a:lnTo>
                  <a:pt x="970" y="197"/>
                </a:lnTo>
                <a:lnTo>
                  <a:pt x="971" y="198"/>
                </a:lnTo>
                <a:lnTo>
                  <a:pt x="973" y="198"/>
                </a:lnTo>
                <a:lnTo>
                  <a:pt x="978" y="198"/>
                </a:lnTo>
                <a:lnTo>
                  <a:pt x="978" y="199"/>
                </a:lnTo>
                <a:lnTo>
                  <a:pt x="982" y="198"/>
                </a:lnTo>
                <a:lnTo>
                  <a:pt x="983" y="198"/>
                </a:lnTo>
                <a:lnTo>
                  <a:pt x="988" y="198"/>
                </a:lnTo>
                <a:lnTo>
                  <a:pt x="991" y="197"/>
                </a:lnTo>
                <a:lnTo>
                  <a:pt x="991" y="198"/>
                </a:lnTo>
                <a:lnTo>
                  <a:pt x="995" y="199"/>
                </a:lnTo>
                <a:lnTo>
                  <a:pt x="997" y="199"/>
                </a:lnTo>
                <a:lnTo>
                  <a:pt x="999" y="199"/>
                </a:lnTo>
                <a:lnTo>
                  <a:pt x="1004" y="198"/>
                </a:lnTo>
                <a:lnTo>
                  <a:pt x="1010" y="198"/>
                </a:lnTo>
                <a:lnTo>
                  <a:pt x="1014" y="196"/>
                </a:lnTo>
                <a:lnTo>
                  <a:pt x="1017" y="197"/>
                </a:lnTo>
                <a:lnTo>
                  <a:pt x="1022" y="198"/>
                </a:lnTo>
                <a:lnTo>
                  <a:pt x="1024" y="197"/>
                </a:lnTo>
                <a:lnTo>
                  <a:pt x="1028" y="198"/>
                </a:lnTo>
                <a:lnTo>
                  <a:pt x="1031" y="197"/>
                </a:lnTo>
                <a:lnTo>
                  <a:pt x="1034" y="199"/>
                </a:lnTo>
                <a:lnTo>
                  <a:pt x="1037" y="198"/>
                </a:lnTo>
                <a:lnTo>
                  <a:pt x="1039" y="199"/>
                </a:lnTo>
                <a:lnTo>
                  <a:pt x="1042" y="199"/>
                </a:lnTo>
                <a:lnTo>
                  <a:pt x="1045" y="199"/>
                </a:lnTo>
                <a:lnTo>
                  <a:pt x="1046" y="199"/>
                </a:lnTo>
                <a:lnTo>
                  <a:pt x="1050" y="198"/>
                </a:lnTo>
                <a:lnTo>
                  <a:pt x="1053" y="197"/>
                </a:lnTo>
                <a:lnTo>
                  <a:pt x="1054" y="199"/>
                </a:lnTo>
                <a:lnTo>
                  <a:pt x="1057" y="195"/>
                </a:lnTo>
                <a:lnTo>
                  <a:pt x="1058" y="198"/>
                </a:lnTo>
                <a:lnTo>
                  <a:pt x="1063" y="198"/>
                </a:lnTo>
                <a:lnTo>
                  <a:pt x="1065" y="197"/>
                </a:lnTo>
                <a:lnTo>
                  <a:pt x="1066" y="198"/>
                </a:lnTo>
                <a:lnTo>
                  <a:pt x="1071" y="198"/>
                </a:lnTo>
                <a:lnTo>
                  <a:pt x="1073" y="197"/>
                </a:lnTo>
                <a:lnTo>
                  <a:pt x="1074" y="196"/>
                </a:lnTo>
                <a:lnTo>
                  <a:pt x="1076" y="197"/>
                </a:lnTo>
                <a:lnTo>
                  <a:pt x="1081" y="198"/>
                </a:lnTo>
                <a:lnTo>
                  <a:pt x="1083" y="198"/>
                </a:lnTo>
                <a:lnTo>
                  <a:pt x="1087" y="197"/>
                </a:lnTo>
                <a:lnTo>
                  <a:pt x="1092" y="197"/>
                </a:lnTo>
                <a:lnTo>
                  <a:pt x="1093" y="197"/>
                </a:lnTo>
                <a:lnTo>
                  <a:pt x="1097" y="198"/>
                </a:lnTo>
                <a:lnTo>
                  <a:pt x="1100" y="199"/>
                </a:lnTo>
                <a:lnTo>
                  <a:pt x="1104" y="198"/>
                </a:lnTo>
                <a:lnTo>
                  <a:pt x="1107" y="201"/>
                </a:lnTo>
                <a:lnTo>
                  <a:pt x="1109" y="198"/>
                </a:lnTo>
                <a:lnTo>
                  <a:pt x="1112" y="198"/>
                </a:lnTo>
                <a:lnTo>
                  <a:pt x="1114" y="198"/>
                </a:lnTo>
                <a:lnTo>
                  <a:pt x="1115" y="199"/>
                </a:lnTo>
                <a:lnTo>
                  <a:pt x="1118" y="197"/>
                </a:lnTo>
                <a:lnTo>
                  <a:pt x="1123" y="199"/>
                </a:lnTo>
                <a:lnTo>
                  <a:pt x="1124" y="198"/>
                </a:lnTo>
                <a:lnTo>
                  <a:pt x="1127" y="196"/>
                </a:lnTo>
                <a:lnTo>
                  <a:pt x="1129" y="198"/>
                </a:lnTo>
                <a:lnTo>
                  <a:pt x="1132" y="196"/>
                </a:lnTo>
                <a:lnTo>
                  <a:pt x="1135" y="197"/>
                </a:lnTo>
                <a:lnTo>
                  <a:pt x="1138" y="196"/>
                </a:lnTo>
                <a:lnTo>
                  <a:pt x="1141" y="196"/>
                </a:lnTo>
                <a:lnTo>
                  <a:pt x="1142" y="194"/>
                </a:lnTo>
                <a:lnTo>
                  <a:pt x="1147" y="194"/>
                </a:lnTo>
                <a:lnTo>
                  <a:pt x="1148" y="189"/>
                </a:lnTo>
                <a:lnTo>
                  <a:pt x="1150" y="194"/>
                </a:lnTo>
                <a:lnTo>
                  <a:pt x="1154" y="195"/>
                </a:lnTo>
                <a:lnTo>
                  <a:pt x="1156" y="196"/>
                </a:lnTo>
                <a:lnTo>
                  <a:pt x="1158" y="197"/>
                </a:lnTo>
                <a:lnTo>
                  <a:pt x="1160" y="198"/>
                </a:lnTo>
                <a:lnTo>
                  <a:pt x="1163" y="198"/>
                </a:lnTo>
                <a:lnTo>
                  <a:pt x="1165" y="198"/>
                </a:lnTo>
                <a:lnTo>
                  <a:pt x="1168" y="197"/>
                </a:lnTo>
                <a:lnTo>
                  <a:pt x="1172" y="198"/>
                </a:lnTo>
                <a:lnTo>
                  <a:pt x="1176" y="197"/>
                </a:lnTo>
                <a:lnTo>
                  <a:pt x="1177" y="199"/>
                </a:lnTo>
                <a:lnTo>
                  <a:pt x="1181" y="198"/>
                </a:lnTo>
                <a:lnTo>
                  <a:pt x="1185" y="196"/>
                </a:lnTo>
                <a:lnTo>
                  <a:pt x="1190" y="196"/>
                </a:lnTo>
                <a:lnTo>
                  <a:pt x="1193" y="197"/>
                </a:lnTo>
                <a:lnTo>
                  <a:pt x="1193" y="196"/>
                </a:lnTo>
                <a:lnTo>
                  <a:pt x="1198" y="198"/>
                </a:lnTo>
                <a:lnTo>
                  <a:pt x="1200" y="197"/>
                </a:lnTo>
                <a:lnTo>
                  <a:pt x="1202" y="196"/>
                </a:lnTo>
                <a:lnTo>
                  <a:pt x="1203" y="197"/>
                </a:lnTo>
                <a:lnTo>
                  <a:pt x="1208" y="195"/>
                </a:lnTo>
                <a:lnTo>
                  <a:pt x="1211" y="196"/>
                </a:lnTo>
                <a:lnTo>
                  <a:pt x="1216" y="197"/>
                </a:lnTo>
                <a:lnTo>
                  <a:pt x="1220" y="196"/>
                </a:lnTo>
                <a:lnTo>
                  <a:pt x="1222" y="196"/>
                </a:lnTo>
                <a:lnTo>
                  <a:pt x="1225" y="198"/>
                </a:lnTo>
                <a:lnTo>
                  <a:pt x="1229" y="197"/>
                </a:lnTo>
                <a:lnTo>
                  <a:pt x="1229" y="198"/>
                </a:lnTo>
                <a:lnTo>
                  <a:pt x="1233" y="198"/>
                </a:lnTo>
                <a:lnTo>
                  <a:pt x="1235" y="198"/>
                </a:lnTo>
                <a:lnTo>
                  <a:pt x="1239" y="197"/>
                </a:lnTo>
                <a:lnTo>
                  <a:pt x="1242" y="197"/>
                </a:lnTo>
                <a:lnTo>
                  <a:pt x="1247" y="198"/>
                </a:lnTo>
                <a:lnTo>
                  <a:pt x="1248" y="198"/>
                </a:lnTo>
                <a:lnTo>
                  <a:pt x="1252" y="197"/>
                </a:lnTo>
                <a:lnTo>
                  <a:pt x="1254" y="195"/>
                </a:lnTo>
                <a:lnTo>
                  <a:pt x="1256" y="193"/>
                </a:lnTo>
                <a:lnTo>
                  <a:pt x="1260" y="196"/>
                </a:lnTo>
                <a:lnTo>
                  <a:pt x="1262" y="195"/>
                </a:lnTo>
                <a:lnTo>
                  <a:pt x="1267" y="195"/>
                </a:lnTo>
                <a:lnTo>
                  <a:pt x="1268" y="194"/>
                </a:lnTo>
                <a:lnTo>
                  <a:pt x="1273" y="195"/>
                </a:lnTo>
                <a:lnTo>
                  <a:pt x="1275" y="195"/>
                </a:lnTo>
                <a:lnTo>
                  <a:pt x="1278" y="196"/>
                </a:lnTo>
                <a:lnTo>
                  <a:pt x="1282" y="195"/>
                </a:lnTo>
                <a:lnTo>
                  <a:pt x="1284" y="198"/>
                </a:lnTo>
                <a:lnTo>
                  <a:pt x="1288" y="198"/>
                </a:lnTo>
                <a:lnTo>
                  <a:pt x="1291" y="197"/>
                </a:lnTo>
                <a:lnTo>
                  <a:pt x="1291" y="198"/>
                </a:lnTo>
                <a:lnTo>
                  <a:pt x="1294" y="197"/>
                </a:lnTo>
                <a:lnTo>
                  <a:pt x="1296" y="199"/>
                </a:lnTo>
                <a:lnTo>
                  <a:pt x="1301" y="197"/>
                </a:lnTo>
                <a:lnTo>
                  <a:pt x="1303" y="197"/>
                </a:lnTo>
                <a:lnTo>
                  <a:pt x="1304" y="197"/>
                </a:lnTo>
                <a:lnTo>
                  <a:pt x="1308" y="198"/>
                </a:lnTo>
                <a:lnTo>
                  <a:pt x="1311" y="197"/>
                </a:lnTo>
                <a:lnTo>
                  <a:pt x="1312" y="197"/>
                </a:lnTo>
                <a:lnTo>
                  <a:pt x="1317" y="194"/>
                </a:lnTo>
                <a:lnTo>
                  <a:pt x="1321" y="194"/>
                </a:lnTo>
                <a:lnTo>
                  <a:pt x="1325" y="194"/>
                </a:lnTo>
                <a:lnTo>
                  <a:pt x="1325" y="193"/>
                </a:lnTo>
                <a:lnTo>
                  <a:pt x="1330" y="193"/>
                </a:lnTo>
                <a:lnTo>
                  <a:pt x="1333" y="193"/>
                </a:lnTo>
                <a:lnTo>
                  <a:pt x="1335" y="192"/>
                </a:lnTo>
                <a:lnTo>
                  <a:pt x="1337" y="190"/>
                </a:lnTo>
                <a:lnTo>
                  <a:pt x="1339" y="189"/>
                </a:lnTo>
                <a:lnTo>
                  <a:pt x="1341" y="189"/>
                </a:lnTo>
                <a:lnTo>
                  <a:pt x="1343" y="189"/>
                </a:lnTo>
                <a:lnTo>
                  <a:pt x="1345" y="193"/>
                </a:lnTo>
                <a:lnTo>
                  <a:pt x="1350" y="194"/>
                </a:lnTo>
                <a:lnTo>
                  <a:pt x="1351" y="195"/>
                </a:lnTo>
                <a:lnTo>
                  <a:pt x="1355" y="197"/>
                </a:lnTo>
                <a:lnTo>
                  <a:pt x="1356" y="197"/>
                </a:lnTo>
                <a:lnTo>
                  <a:pt x="1359" y="197"/>
                </a:lnTo>
                <a:lnTo>
                  <a:pt x="1361" y="197"/>
                </a:lnTo>
                <a:lnTo>
                  <a:pt x="1366" y="197"/>
                </a:lnTo>
                <a:lnTo>
                  <a:pt x="1367" y="198"/>
                </a:lnTo>
                <a:lnTo>
                  <a:pt x="1371" y="197"/>
                </a:lnTo>
                <a:lnTo>
                  <a:pt x="1373" y="196"/>
                </a:lnTo>
                <a:lnTo>
                  <a:pt x="1373" y="197"/>
                </a:lnTo>
                <a:lnTo>
                  <a:pt x="1379" y="195"/>
                </a:lnTo>
                <a:lnTo>
                  <a:pt x="1383" y="194"/>
                </a:lnTo>
                <a:lnTo>
                  <a:pt x="1387" y="195"/>
                </a:lnTo>
                <a:lnTo>
                  <a:pt x="1387" y="194"/>
                </a:lnTo>
                <a:lnTo>
                  <a:pt x="1392" y="190"/>
                </a:lnTo>
                <a:lnTo>
                  <a:pt x="1392" y="192"/>
                </a:lnTo>
                <a:lnTo>
                  <a:pt x="1396" y="189"/>
                </a:lnTo>
                <a:lnTo>
                  <a:pt x="1397" y="194"/>
                </a:lnTo>
                <a:lnTo>
                  <a:pt x="1401" y="193"/>
                </a:lnTo>
                <a:lnTo>
                  <a:pt x="1405" y="193"/>
                </a:lnTo>
                <a:lnTo>
                  <a:pt x="1410" y="194"/>
                </a:lnTo>
                <a:lnTo>
                  <a:pt x="1414" y="194"/>
                </a:lnTo>
                <a:lnTo>
                  <a:pt x="1415" y="197"/>
                </a:lnTo>
                <a:lnTo>
                  <a:pt x="1419" y="196"/>
                </a:lnTo>
                <a:lnTo>
                  <a:pt x="1423" y="198"/>
                </a:lnTo>
                <a:lnTo>
                  <a:pt x="1423" y="197"/>
                </a:lnTo>
                <a:lnTo>
                  <a:pt x="1427" y="198"/>
                </a:lnTo>
                <a:lnTo>
                  <a:pt x="1431" y="197"/>
                </a:lnTo>
                <a:lnTo>
                  <a:pt x="1431" y="196"/>
                </a:lnTo>
                <a:lnTo>
                  <a:pt x="1436" y="196"/>
                </a:lnTo>
                <a:lnTo>
                  <a:pt x="1440" y="193"/>
                </a:lnTo>
                <a:lnTo>
                  <a:pt x="1442" y="194"/>
                </a:lnTo>
                <a:lnTo>
                  <a:pt x="1445" y="192"/>
                </a:lnTo>
                <a:lnTo>
                  <a:pt x="1448" y="187"/>
                </a:lnTo>
                <a:lnTo>
                  <a:pt x="1449" y="189"/>
                </a:lnTo>
                <a:lnTo>
                  <a:pt x="1453" y="187"/>
                </a:lnTo>
                <a:lnTo>
                  <a:pt x="1454" y="188"/>
                </a:lnTo>
                <a:lnTo>
                  <a:pt x="1459" y="182"/>
                </a:lnTo>
                <a:lnTo>
                  <a:pt x="1462" y="180"/>
                </a:lnTo>
                <a:lnTo>
                  <a:pt x="1462" y="178"/>
                </a:lnTo>
                <a:lnTo>
                  <a:pt x="1466" y="181"/>
                </a:lnTo>
                <a:lnTo>
                  <a:pt x="1468" y="181"/>
                </a:lnTo>
                <a:lnTo>
                  <a:pt x="1471" y="182"/>
                </a:lnTo>
                <a:lnTo>
                  <a:pt x="1472" y="187"/>
                </a:lnTo>
                <a:lnTo>
                  <a:pt x="1476" y="187"/>
                </a:lnTo>
                <a:lnTo>
                  <a:pt x="1480" y="190"/>
                </a:lnTo>
                <a:lnTo>
                  <a:pt x="1485" y="193"/>
                </a:lnTo>
                <a:lnTo>
                  <a:pt x="1485" y="194"/>
                </a:lnTo>
                <a:lnTo>
                  <a:pt x="1490" y="194"/>
                </a:lnTo>
                <a:lnTo>
                  <a:pt x="1490" y="195"/>
                </a:lnTo>
                <a:lnTo>
                  <a:pt x="1494" y="197"/>
                </a:lnTo>
                <a:lnTo>
                  <a:pt x="1498" y="195"/>
                </a:lnTo>
                <a:lnTo>
                  <a:pt x="1498" y="194"/>
                </a:lnTo>
                <a:lnTo>
                  <a:pt x="1502" y="195"/>
                </a:lnTo>
                <a:lnTo>
                  <a:pt x="1506" y="190"/>
                </a:lnTo>
                <a:lnTo>
                  <a:pt x="1506" y="188"/>
                </a:lnTo>
                <a:lnTo>
                  <a:pt x="1511" y="189"/>
                </a:lnTo>
                <a:lnTo>
                  <a:pt x="1511" y="190"/>
                </a:lnTo>
                <a:lnTo>
                  <a:pt x="1515" y="180"/>
                </a:lnTo>
                <a:lnTo>
                  <a:pt x="1519" y="188"/>
                </a:lnTo>
                <a:lnTo>
                  <a:pt x="1520" y="182"/>
                </a:lnTo>
                <a:lnTo>
                  <a:pt x="1524" y="185"/>
                </a:lnTo>
                <a:lnTo>
                  <a:pt x="1528" y="180"/>
                </a:lnTo>
                <a:lnTo>
                  <a:pt x="1530" y="180"/>
                </a:lnTo>
                <a:lnTo>
                  <a:pt x="1532" y="178"/>
                </a:lnTo>
                <a:lnTo>
                  <a:pt x="1534" y="182"/>
                </a:lnTo>
                <a:lnTo>
                  <a:pt x="1537" y="185"/>
                </a:lnTo>
                <a:lnTo>
                  <a:pt x="1541" y="190"/>
                </a:lnTo>
                <a:lnTo>
                  <a:pt x="1542" y="190"/>
                </a:lnTo>
                <a:lnTo>
                  <a:pt x="1546" y="193"/>
                </a:lnTo>
                <a:lnTo>
                  <a:pt x="1549" y="193"/>
                </a:lnTo>
                <a:lnTo>
                  <a:pt x="1555" y="197"/>
                </a:lnTo>
                <a:lnTo>
                  <a:pt x="1559" y="195"/>
                </a:lnTo>
                <a:lnTo>
                  <a:pt x="1561" y="197"/>
                </a:lnTo>
                <a:lnTo>
                  <a:pt x="1564" y="195"/>
                </a:lnTo>
                <a:lnTo>
                  <a:pt x="1567" y="188"/>
                </a:lnTo>
                <a:lnTo>
                  <a:pt x="1567" y="189"/>
                </a:lnTo>
                <a:lnTo>
                  <a:pt x="1572" y="182"/>
                </a:lnTo>
                <a:lnTo>
                  <a:pt x="1573" y="184"/>
                </a:lnTo>
                <a:lnTo>
                  <a:pt x="1576" y="177"/>
                </a:lnTo>
                <a:lnTo>
                  <a:pt x="1581" y="175"/>
                </a:lnTo>
                <a:lnTo>
                  <a:pt x="1581" y="170"/>
                </a:lnTo>
                <a:lnTo>
                  <a:pt x="1586" y="161"/>
                </a:lnTo>
                <a:lnTo>
                  <a:pt x="1586" y="163"/>
                </a:lnTo>
                <a:lnTo>
                  <a:pt x="1590" y="151"/>
                </a:lnTo>
                <a:lnTo>
                  <a:pt x="1591" y="162"/>
                </a:lnTo>
                <a:lnTo>
                  <a:pt x="1595" y="161"/>
                </a:lnTo>
                <a:lnTo>
                  <a:pt x="1599" y="170"/>
                </a:lnTo>
                <a:lnTo>
                  <a:pt x="1599" y="169"/>
                </a:lnTo>
                <a:lnTo>
                  <a:pt x="1604" y="180"/>
                </a:lnTo>
                <a:lnTo>
                  <a:pt x="1604" y="184"/>
                </a:lnTo>
                <a:lnTo>
                  <a:pt x="1607" y="188"/>
                </a:lnTo>
                <a:lnTo>
                  <a:pt x="1609" y="193"/>
                </a:lnTo>
                <a:lnTo>
                  <a:pt x="1612" y="194"/>
                </a:lnTo>
                <a:lnTo>
                  <a:pt x="1615" y="195"/>
                </a:lnTo>
                <a:lnTo>
                  <a:pt x="1617" y="197"/>
                </a:lnTo>
                <a:lnTo>
                  <a:pt x="1622" y="196"/>
                </a:lnTo>
                <a:lnTo>
                  <a:pt x="1626" y="196"/>
                </a:lnTo>
                <a:lnTo>
                  <a:pt x="1630" y="194"/>
                </a:lnTo>
                <a:lnTo>
                  <a:pt x="1630" y="195"/>
                </a:lnTo>
                <a:lnTo>
                  <a:pt x="1634" y="190"/>
                </a:lnTo>
                <a:lnTo>
                  <a:pt x="1638" y="187"/>
                </a:lnTo>
                <a:lnTo>
                  <a:pt x="1639" y="182"/>
                </a:lnTo>
                <a:lnTo>
                  <a:pt x="1643" y="175"/>
                </a:lnTo>
                <a:lnTo>
                  <a:pt x="1643" y="172"/>
                </a:lnTo>
                <a:lnTo>
                  <a:pt x="1647" y="159"/>
                </a:lnTo>
                <a:lnTo>
                  <a:pt x="1648" y="168"/>
                </a:lnTo>
                <a:lnTo>
                  <a:pt x="1652" y="157"/>
                </a:lnTo>
                <a:lnTo>
                  <a:pt x="1656" y="160"/>
                </a:lnTo>
                <a:lnTo>
                  <a:pt x="1656" y="159"/>
                </a:lnTo>
                <a:lnTo>
                  <a:pt x="1660" y="175"/>
                </a:lnTo>
                <a:lnTo>
                  <a:pt x="1661" y="176"/>
                </a:lnTo>
                <a:lnTo>
                  <a:pt x="1665" y="182"/>
                </a:lnTo>
                <a:lnTo>
                  <a:pt x="1666" y="188"/>
                </a:lnTo>
                <a:lnTo>
                  <a:pt x="1669" y="185"/>
                </a:lnTo>
                <a:lnTo>
                  <a:pt x="1672" y="193"/>
                </a:lnTo>
                <a:lnTo>
                  <a:pt x="1674" y="194"/>
                </a:lnTo>
                <a:lnTo>
                  <a:pt x="1676" y="196"/>
                </a:lnTo>
                <a:lnTo>
                  <a:pt x="1682" y="197"/>
                </a:lnTo>
                <a:lnTo>
                  <a:pt x="1683" y="197"/>
                </a:lnTo>
                <a:lnTo>
                  <a:pt x="1686" y="196"/>
                </a:lnTo>
                <a:lnTo>
                  <a:pt x="1686" y="197"/>
                </a:lnTo>
                <a:lnTo>
                  <a:pt x="1692" y="197"/>
                </a:lnTo>
                <a:lnTo>
                  <a:pt x="1692" y="196"/>
                </a:lnTo>
                <a:lnTo>
                  <a:pt x="1697" y="194"/>
                </a:lnTo>
                <a:lnTo>
                  <a:pt x="1700" y="189"/>
                </a:lnTo>
                <a:lnTo>
                  <a:pt x="1700" y="188"/>
                </a:lnTo>
                <a:lnTo>
                  <a:pt x="1705" y="179"/>
                </a:lnTo>
                <a:lnTo>
                  <a:pt x="1705" y="180"/>
                </a:lnTo>
                <a:lnTo>
                  <a:pt x="1709" y="117"/>
                </a:lnTo>
                <a:lnTo>
                  <a:pt x="1713" y="80"/>
                </a:lnTo>
                <a:lnTo>
                  <a:pt x="1714" y="30"/>
                </a:lnTo>
                <a:lnTo>
                  <a:pt x="1718" y="0"/>
                </a:lnTo>
                <a:lnTo>
                  <a:pt x="1718" y="12"/>
                </a:lnTo>
                <a:lnTo>
                  <a:pt x="1722" y="44"/>
                </a:lnTo>
                <a:lnTo>
                  <a:pt x="1723" y="77"/>
                </a:lnTo>
                <a:lnTo>
                  <a:pt x="1726" y="99"/>
                </a:lnTo>
                <a:lnTo>
                  <a:pt x="1728" y="140"/>
                </a:lnTo>
                <a:lnTo>
                  <a:pt x="1731" y="147"/>
                </a:lnTo>
                <a:lnTo>
                  <a:pt x="1733" y="171"/>
                </a:lnTo>
                <a:lnTo>
                  <a:pt x="1736" y="178"/>
                </a:lnTo>
                <a:lnTo>
                  <a:pt x="1739" y="187"/>
                </a:lnTo>
                <a:lnTo>
                  <a:pt x="1742" y="190"/>
                </a:lnTo>
                <a:lnTo>
                  <a:pt x="1744" y="194"/>
                </a:lnTo>
                <a:lnTo>
                  <a:pt x="1749" y="196"/>
                </a:lnTo>
                <a:lnTo>
                  <a:pt x="1753" y="195"/>
                </a:lnTo>
                <a:lnTo>
                  <a:pt x="1757" y="195"/>
                </a:lnTo>
                <a:lnTo>
                  <a:pt x="1758" y="194"/>
                </a:lnTo>
                <a:lnTo>
                  <a:pt x="1761" y="193"/>
                </a:lnTo>
                <a:lnTo>
                  <a:pt x="1762" y="193"/>
                </a:lnTo>
                <a:lnTo>
                  <a:pt x="1766" y="187"/>
                </a:lnTo>
                <a:lnTo>
                  <a:pt x="1768" y="189"/>
                </a:lnTo>
                <a:lnTo>
                  <a:pt x="1770" y="178"/>
                </a:lnTo>
                <a:lnTo>
                  <a:pt x="1775" y="173"/>
                </a:lnTo>
                <a:lnTo>
                  <a:pt x="1775" y="172"/>
                </a:lnTo>
                <a:lnTo>
                  <a:pt x="1779" y="167"/>
                </a:lnTo>
                <a:lnTo>
                  <a:pt x="1781" y="168"/>
                </a:lnTo>
                <a:lnTo>
                  <a:pt x="1784" y="164"/>
                </a:lnTo>
                <a:lnTo>
                  <a:pt x="1785" y="177"/>
                </a:lnTo>
                <a:lnTo>
                  <a:pt x="1788" y="172"/>
                </a:lnTo>
                <a:lnTo>
                  <a:pt x="1792" y="180"/>
                </a:lnTo>
                <a:lnTo>
                  <a:pt x="1793" y="182"/>
                </a:lnTo>
                <a:lnTo>
                  <a:pt x="1796" y="188"/>
                </a:lnTo>
                <a:lnTo>
                  <a:pt x="1799" y="192"/>
                </a:lnTo>
                <a:lnTo>
                  <a:pt x="1801" y="193"/>
                </a:lnTo>
                <a:lnTo>
                  <a:pt x="1805" y="194"/>
                </a:lnTo>
                <a:lnTo>
                  <a:pt x="1807" y="192"/>
                </a:lnTo>
                <a:lnTo>
                  <a:pt x="1810" y="197"/>
                </a:lnTo>
                <a:lnTo>
                  <a:pt x="1812" y="197"/>
                </a:lnTo>
                <a:lnTo>
                  <a:pt x="1816" y="197"/>
                </a:lnTo>
                <a:lnTo>
                  <a:pt x="1816" y="198"/>
                </a:lnTo>
                <a:lnTo>
                  <a:pt x="1819" y="197"/>
                </a:lnTo>
                <a:lnTo>
                  <a:pt x="1824" y="195"/>
                </a:lnTo>
                <a:lnTo>
                  <a:pt x="1824" y="196"/>
                </a:lnTo>
                <a:lnTo>
                  <a:pt x="1827" y="196"/>
                </a:lnTo>
                <a:lnTo>
                  <a:pt x="1832" y="192"/>
                </a:lnTo>
                <a:lnTo>
                  <a:pt x="1833" y="188"/>
                </a:lnTo>
                <a:lnTo>
                  <a:pt x="1836" y="185"/>
                </a:lnTo>
                <a:lnTo>
                  <a:pt x="1837" y="188"/>
                </a:lnTo>
                <a:lnTo>
                  <a:pt x="1842" y="177"/>
                </a:lnTo>
                <a:lnTo>
                  <a:pt x="1842" y="179"/>
                </a:lnTo>
                <a:lnTo>
                  <a:pt x="1846" y="170"/>
                </a:lnTo>
                <a:lnTo>
                  <a:pt x="1850" y="159"/>
                </a:lnTo>
                <a:lnTo>
                  <a:pt x="1850" y="161"/>
                </a:lnTo>
                <a:lnTo>
                  <a:pt x="1854" y="164"/>
                </a:lnTo>
                <a:lnTo>
                  <a:pt x="1855" y="173"/>
                </a:lnTo>
                <a:lnTo>
                  <a:pt x="1859" y="178"/>
                </a:lnTo>
                <a:lnTo>
                  <a:pt x="1861" y="186"/>
                </a:lnTo>
                <a:lnTo>
                  <a:pt x="1863" y="190"/>
                </a:lnTo>
                <a:lnTo>
                  <a:pt x="1868" y="194"/>
                </a:lnTo>
                <a:lnTo>
                  <a:pt x="1874" y="196"/>
                </a:lnTo>
                <a:lnTo>
                  <a:pt x="1876" y="195"/>
                </a:lnTo>
                <a:lnTo>
                  <a:pt x="1876" y="196"/>
                </a:lnTo>
                <a:lnTo>
                  <a:pt x="1880" y="198"/>
                </a:lnTo>
                <a:lnTo>
                  <a:pt x="1881" y="198"/>
                </a:lnTo>
                <a:lnTo>
                  <a:pt x="1885" y="197"/>
                </a:lnTo>
                <a:lnTo>
                  <a:pt x="1886" y="198"/>
                </a:lnTo>
                <a:lnTo>
                  <a:pt x="1889" y="197"/>
                </a:lnTo>
                <a:lnTo>
                  <a:pt x="1894" y="197"/>
                </a:lnTo>
                <a:lnTo>
                  <a:pt x="1895" y="196"/>
                </a:lnTo>
                <a:lnTo>
                  <a:pt x="1898" y="195"/>
                </a:lnTo>
                <a:lnTo>
                  <a:pt x="1900" y="195"/>
                </a:lnTo>
                <a:lnTo>
                  <a:pt x="1903" y="190"/>
                </a:lnTo>
                <a:lnTo>
                  <a:pt x="1906" y="187"/>
                </a:lnTo>
                <a:lnTo>
                  <a:pt x="1908" y="186"/>
                </a:lnTo>
                <a:lnTo>
                  <a:pt x="1912" y="186"/>
                </a:lnTo>
                <a:lnTo>
                  <a:pt x="1915" y="180"/>
                </a:lnTo>
                <a:lnTo>
                  <a:pt x="1918" y="182"/>
                </a:lnTo>
                <a:lnTo>
                  <a:pt x="1921" y="185"/>
                </a:lnTo>
                <a:lnTo>
                  <a:pt x="1922" y="189"/>
                </a:lnTo>
                <a:lnTo>
                  <a:pt x="1925" y="192"/>
                </a:lnTo>
                <a:lnTo>
                  <a:pt x="1928" y="193"/>
                </a:lnTo>
                <a:lnTo>
                  <a:pt x="1931" y="195"/>
                </a:lnTo>
                <a:lnTo>
                  <a:pt x="1934" y="197"/>
                </a:lnTo>
                <a:lnTo>
                  <a:pt x="1938" y="198"/>
                </a:lnTo>
                <a:lnTo>
                  <a:pt x="1943" y="197"/>
                </a:lnTo>
                <a:lnTo>
                  <a:pt x="1946" y="199"/>
                </a:lnTo>
                <a:lnTo>
                  <a:pt x="1951" y="197"/>
                </a:lnTo>
                <a:lnTo>
                  <a:pt x="1951" y="198"/>
                </a:lnTo>
                <a:lnTo>
                  <a:pt x="1955" y="197"/>
                </a:lnTo>
                <a:lnTo>
                  <a:pt x="1956" y="198"/>
                </a:lnTo>
                <a:lnTo>
                  <a:pt x="1960" y="194"/>
                </a:lnTo>
                <a:lnTo>
                  <a:pt x="1963" y="196"/>
                </a:lnTo>
                <a:lnTo>
                  <a:pt x="1964" y="194"/>
                </a:lnTo>
                <a:lnTo>
                  <a:pt x="1969" y="195"/>
                </a:lnTo>
                <a:lnTo>
                  <a:pt x="1969" y="194"/>
                </a:lnTo>
                <a:lnTo>
                  <a:pt x="1974" y="192"/>
                </a:lnTo>
                <a:lnTo>
                  <a:pt x="1978" y="192"/>
                </a:lnTo>
                <a:lnTo>
                  <a:pt x="1979" y="193"/>
                </a:lnTo>
                <a:lnTo>
                  <a:pt x="1982" y="192"/>
                </a:lnTo>
                <a:lnTo>
                  <a:pt x="1986" y="192"/>
                </a:lnTo>
                <a:lnTo>
                  <a:pt x="1987" y="194"/>
                </a:lnTo>
                <a:lnTo>
                  <a:pt x="1989" y="196"/>
                </a:lnTo>
                <a:lnTo>
                  <a:pt x="1995" y="197"/>
                </a:lnTo>
                <a:lnTo>
                  <a:pt x="1996" y="197"/>
                </a:lnTo>
                <a:lnTo>
                  <a:pt x="1998" y="197"/>
                </a:lnTo>
                <a:lnTo>
                  <a:pt x="2001" y="198"/>
                </a:lnTo>
                <a:lnTo>
                  <a:pt x="2004" y="199"/>
                </a:lnTo>
                <a:lnTo>
                  <a:pt x="2005" y="199"/>
                </a:lnTo>
                <a:lnTo>
                  <a:pt x="2008" y="199"/>
                </a:lnTo>
                <a:lnTo>
                  <a:pt x="2013" y="201"/>
                </a:lnTo>
                <a:lnTo>
                  <a:pt x="2013" y="199"/>
                </a:lnTo>
                <a:lnTo>
                  <a:pt x="2018" y="198"/>
                </a:lnTo>
                <a:lnTo>
                  <a:pt x="2022" y="198"/>
                </a:lnTo>
                <a:lnTo>
                  <a:pt x="2025" y="198"/>
                </a:lnTo>
                <a:lnTo>
                  <a:pt x="2027" y="198"/>
                </a:lnTo>
                <a:lnTo>
                  <a:pt x="2030" y="195"/>
                </a:lnTo>
                <a:lnTo>
                  <a:pt x="2033" y="197"/>
                </a:lnTo>
                <a:lnTo>
                  <a:pt x="2036" y="196"/>
                </a:lnTo>
                <a:lnTo>
                  <a:pt x="2039" y="196"/>
                </a:lnTo>
                <a:lnTo>
                  <a:pt x="2039" y="195"/>
                </a:lnTo>
                <a:lnTo>
                  <a:pt x="2044" y="193"/>
                </a:lnTo>
                <a:lnTo>
                  <a:pt x="2044" y="194"/>
                </a:lnTo>
                <a:lnTo>
                  <a:pt x="2048" y="193"/>
                </a:lnTo>
                <a:lnTo>
                  <a:pt x="2049" y="196"/>
                </a:lnTo>
                <a:lnTo>
                  <a:pt x="2053" y="196"/>
                </a:lnTo>
                <a:lnTo>
                  <a:pt x="2056" y="197"/>
                </a:lnTo>
                <a:lnTo>
                  <a:pt x="2057" y="197"/>
                </a:lnTo>
                <a:lnTo>
                  <a:pt x="2062" y="197"/>
                </a:lnTo>
                <a:lnTo>
                  <a:pt x="2062" y="198"/>
                </a:lnTo>
                <a:lnTo>
                  <a:pt x="2065" y="199"/>
                </a:lnTo>
                <a:lnTo>
                  <a:pt x="2070" y="201"/>
                </a:lnTo>
                <a:lnTo>
                  <a:pt x="2070" y="199"/>
                </a:lnTo>
                <a:lnTo>
                  <a:pt x="2074" y="201"/>
                </a:lnTo>
                <a:lnTo>
                  <a:pt x="2075" y="201"/>
                </a:lnTo>
                <a:lnTo>
                  <a:pt x="2079" y="201"/>
                </a:lnTo>
                <a:lnTo>
                  <a:pt x="2082" y="199"/>
                </a:lnTo>
                <a:lnTo>
                  <a:pt x="2084" y="199"/>
                </a:lnTo>
                <a:lnTo>
                  <a:pt x="2088" y="199"/>
                </a:lnTo>
                <a:lnTo>
                  <a:pt x="2089" y="198"/>
                </a:lnTo>
                <a:lnTo>
                  <a:pt x="2092" y="198"/>
                </a:lnTo>
                <a:lnTo>
                  <a:pt x="2093" y="198"/>
                </a:lnTo>
                <a:lnTo>
                  <a:pt x="2097" y="198"/>
                </a:lnTo>
                <a:lnTo>
                  <a:pt x="2100" y="196"/>
                </a:lnTo>
                <a:lnTo>
                  <a:pt x="2105" y="197"/>
                </a:lnTo>
                <a:lnTo>
                  <a:pt x="2107" y="196"/>
                </a:lnTo>
                <a:lnTo>
                  <a:pt x="2110" y="194"/>
                </a:lnTo>
                <a:lnTo>
                  <a:pt x="2114" y="194"/>
                </a:lnTo>
                <a:lnTo>
                  <a:pt x="2115" y="192"/>
                </a:lnTo>
                <a:lnTo>
                  <a:pt x="2116" y="194"/>
                </a:lnTo>
                <a:lnTo>
                  <a:pt x="2121" y="196"/>
                </a:lnTo>
                <a:lnTo>
                  <a:pt x="2123" y="196"/>
                </a:lnTo>
                <a:lnTo>
                  <a:pt x="2124" y="197"/>
                </a:lnTo>
                <a:lnTo>
                  <a:pt x="2129" y="198"/>
                </a:lnTo>
                <a:lnTo>
                  <a:pt x="2131" y="197"/>
                </a:lnTo>
                <a:lnTo>
                  <a:pt x="2132" y="198"/>
                </a:lnTo>
                <a:lnTo>
                  <a:pt x="2135" y="198"/>
                </a:lnTo>
                <a:lnTo>
                  <a:pt x="2140" y="199"/>
                </a:lnTo>
                <a:lnTo>
                  <a:pt x="2145" y="199"/>
                </a:lnTo>
                <a:lnTo>
                  <a:pt x="2146" y="199"/>
                </a:lnTo>
                <a:lnTo>
                  <a:pt x="2150" y="199"/>
                </a:lnTo>
                <a:lnTo>
                  <a:pt x="2155" y="199"/>
                </a:lnTo>
                <a:lnTo>
                  <a:pt x="2158" y="198"/>
                </a:lnTo>
                <a:lnTo>
                  <a:pt x="2163" y="196"/>
                </a:lnTo>
                <a:lnTo>
                  <a:pt x="2163" y="199"/>
                </a:lnTo>
                <a:lnTo>
                  <a:pt x="2168" y="197"/>
                </a:lnTo>
                <a:lnTo>
                  <a:pt x="2172" y="198"/>
                </a:lnTo>
                <a:lnTo>
                  <a:pt x="2175" y="198"/>
                </a:lnTo>
                <a:lnTo>
                  <a:pt x="2176" y="197"/>
                </a:lnTo>
                <a:lnTo>
                  <a:pt x="2180" y="198"/>
                </a:lnTo>
                <a:lnTo>
                  <a:pt x="2182" y="199"/>
                </a:lnTo>
                <a:lnTo>
                  <a:pt x="2183" y="199"/>
                </a:lnTo>
                <a:lnTo>
                  <a:pt x="2189" y="198"/>
                </a:lnTo>
                <a:lnTo>
                  <a:pt x="2193" y="198"/>
                </a:lnTo>
                <a:lnTo>
                  <a:pt x="2194" y="199"/>
                </a:lnTo>
                <a:lnTo>
                  <a:pt x="2198" y="197"/>
                </a:lnTo>
                <a:lnTo>
                  <a:pt x="2199" y="199"/>
                </a:lnTo>
                <a:lnTo>
                  <a:pt x="2205" y="198"/>
                </a:lnTo>
                <a:lnTo>
                  <a:pt x="2207" y="199"/>
                </a:lnTo>
                <a:lnTo>
                  <a:pt x="2211" y="199"/>
                </a:lnTo>
                <a:lnTo>
                  <a:pt x="2215" y="199"/>
                </a:lnTo>
                <a:lnTo>
                  <a:pt x="2215" y="198"/>
                </a:lnTo>
                <a:lnTo>
                  <a:pt x="2219" y="198"/>
                </a:lnTo>
                <a:lnTo>
                  <a:pt x="2219" y="199"/>
                </a:lnTo>
                <a:lnTo>
                  <a:pt x="2224" y="197"/>
                </a:lnTo>
                <a:lnTo>
                  <a:pt x="2225" y="198"/>
                </a:lnTo>
                <a:lnTo>
                  <a:pt x="2230" y="197"/>
                </a:lnTo>
                <a:lnTo>
                  <a:pt x="2234" y="197"/>
                </a:lnTo>
                <a:lnTo>
                  <a:pt x="2236" y="195"/>
                </a:lnTo>
                <a:lnTo>
                  <a:pt x="2237" y="197"/>
                </a:lnTo>
                <a:lnTo>
                  <a:pt x="2242" y="197"/>
                </a:lnTo>
                <a:lnTo>
                  <a:pt x="2245" y="198"/>
                </a:lnTo>
                <a:lnTo>
                  <a:pt x="2247" y="197"/>
                </a:lnTo>
                <a:lnTo>
                  <a:pt x="2250" y="199"/>
                </a:lnTo>
                <a:lnTo>
                  <a:pt x="2252" y="198"/>
                </a:lnTo>
                <a:lnTo>
                  <a:pt x="2256" y="199"/>
                </a:lnTo>
                <a:lnTo>
                  <a:pt x="2260" y="199"/>
                </a:lnTo>
                <a:lnTo>
                  <a:pt x="2261" y="199"/>
                </a:lnTo>
                <a:lnTo>
                  <a:pt x="2265" y="199"/>
                </a:lnTo>
                <a:lnTo>
                  <a:pt x="2268" y="199"/>
                </a:lnTo>
                <a:lnTo>
                  <a:pt x="2269" y="199"/>
                </a:lnTo>
                <a:lnTo>
                  <a:pt x="2273" y="199"/>
                </a:lnTo>
                <a:lnTo>
                  <a:pt x="2276" y="199"/>
                </a:lnTo>
                <a:lnTo>
                  <a:pt x="2277" y="199"/>
                </a:lnTo>
                <a:lnTo>
                  <a:pt x="2282" y="198"/>
                </a:lnTo>
                <a:lnTo>
                  <a:pt x="2284" y="199"/>
                </a:lnTo>
                <a:lnTo>
                  <a:pt x="2286" y="198"/>
                </a:lnTo>
                <a:lnTo>
                  <a:pt x="2287" y="198"/>
                </a:lnTo>
                <a:lnTo>
                  <a:pt x="2292" y="198"/>
                </a:lnTo>
                <a:lnTo>
                  <a:pt x="2294" y="197"/>
                </a:lnTo>
                <a:lnTo>
                  <a:pt x="2294" y="198"/>
                </a:lnTo>
                <a:lnTo>
                  <a:pt x="2300" y="197"/>
                </a:lnTo>
                <a:lnTo>
                  <a:pt x="2304" y="196"/>
                </a:lnTo>
                <a:lnTo>
                  <a:pt x="2306" y="196"/>
                </a:lnTo>
                <a:lnTo>
                  <a:pt x="2309" y="194"/>
                </a:lnTo>
                <a:lnTo>
                  <a:pt x="2311" y="196"/>
                </a:lnTo>
                <a:lnTo>
                  <a:pt x="2313" y="197"/>
                </a:lnTo>
                <a:lnTo>
                  <a:pt x="2318" y="196"/>
                </a:lnTo>
                <a:lnTo>
                  <a:pt x="2323" y="198"/>
                </a:lnTo>
                <a:lnTo>
                  <a:pt x="2324" y="199"/>
                </a:lnTo>
                <a:lnTo>
                  <a:pt x="2326" y="199"/>
                </a:lnTo>
                <a:lnTo>
                  <a:pt x="2329" y="198"/>
                </a:lnTo>
                <a:lnTo>
                  <a:pt x="2332" y="199"/>
                </a:lnTo>
                <a:lnTo>
                  <a:pt x="2335" y="199"/>
                </a:lnTo>
                <a:lnTo>
                  <a:pt x="2338" y="199"/>
                </a:lnTo>
                <a:lnTo>
                  <a:pt x="2340" y="198"/>
                </a:lnTo>
                <a:lnTo>
                  <a:pt x="2344" y="198"/>
                </a:lnTo>
                <a:lnTo>
                  <a:pt x="2347" y="198"/>
                </a:lnTo>
                <a:lnTo>
                  <a:pt x="2352" y="195"/>
                </a:lnTo>
                <a:lnTo>
                  <a:pt x="2357" y="195"/>
                </a:lnTo>
                <a:lnTo>
                  <a:pt x="2362" y="196"/>
                </a:lnTo>
                <a:lnTo>
                  <a:pt x="2362" y="197"/>
                </a:lnTo>
                <a:lnTo>
                  <a:pt x="2366" y="196"/>
                </a:lnTo>
                <a:lnTo>
                  <a:pt x="2369" y="195"/>
                </a:lnTo>
                <a:lnTo>
                  <a:pt x="2370" y="198"/>
                </a:lnTo>
                <a:lnTo>
                  <a:pt x="2374" y="196"/>
                </a:lnTo>
                <a:lnTo>
                  <a:pt x="2375" y="198"/>
                </a:lnTo>
                <a:lnTo>
                  <a:pt x="2379" y="199"/>
                </a:lnTo>
                <a:lnTo>
                  <a:pt x="2381" y="198"/>
                </a:lnTo>
                <a:lnTo>
                  <a:pt x="2383" y="199"/>
                </a:lnTo>
                <a:lnTo>
                  <a:pt x="2386" y="199"/>
                </a:lnTo>
                <a:lnTo>
                  <a:pt x="2391" y="201"/>
                </a:lnTo>
                <a:lnTo>
                  <a:pt x="2391" y="199"/>
                </a:lnTo>
                <a:lnTo>
                  <a:pt x="2394" y="199"/>
                </a:lnTo>
                <a:lnTo>
                  <a:pt x="2397" y="199"/>
                </a:lnTo>
                <a:lnTo>
                  <a:pt x="2400" y="199"/>
                </a:lnTo>
                <a:lnTo>
                  <a:pt x="2403" y="198"/>
                </a:lnTo>
                <a:lnTo>
                  <a:pt x="2409" y="199"/>
                </a:lnTo>
                <a:lnTo>
                  <a:pt x="2413" y="197"/>
                </a:lnTo>
                <a:lnTo>
                  <a:pt x="2413" y="198"/>
                </a:lnTo>
                <a:lnTo>
                  <a:pt x="2418" y="196"/>
                </a:lnTo>
                <a:lnTo>
                  <a:pt x="2421" y="197"/>
                </a:lnTo>
                <a:lnTo>
                  <a:pt x="2422" y="196"/>
                </a:lnTo>
                <a:lnTo>
                  <a:pt x="2425" y="197"/>
                </a:lnTo>
                <a:lnTo>
                  <a:pt x="2429" y="198"/>
                </a:lnTo>
                <a:lnTo>
                  <a:pt x="2430" y="198"/>
                </a:lnTo>
                <a:lnTo>
                  <a:pt x="2434" y="198"/>
                </a:lnTo>
                <a:lnTo>
                  <a:pt x="2435" y="198"/>
                </a:lnTo>
                <a:lnTo>
                  <a:pt x="2438" y="199"/>
                </a:lnTo>
                <a:lnTo>
                  <a:pt x="2440" y="198"/>
                </a:lnTo>
                <a:lnTo>
                  <a:pt x="2444" y="197"/>
                </a:lnTo>
                <a:lnTo>
                  <a:pt x="2445" y="198"/>
                </a:lnTo>
                <a:lnTo>
                  <a:pt x="2450" y="199"/>
                </a:lnTo>
                <a:lnTo>
                  <a:pt x="2452" y="198"/>
                </a:lnTo>
                <a:lnTo>
                  <a:pt x="2454" y="199"/>
                </a:lnTo>
                <a:lnTo>
                  <a:pt x="2457" y="199"/>
                </a:lnTo>
                <a:lnTo>
                  <a:pt x="2459" y="199"/>
                </a:lnTo>
                <a:lnTo>
                  <a:pt x="2463" y="199"/>
                </a:lnTo>
                <a:lnTo>
                  <a:pt x="2463" y="198"/>
                </a:lnTo>
                <a:lnTo>
                  <a:pt x="2467" y="198"/>
                </a:lnTo>
                <a:lnTo>
                  <a:pt x="2468" y="201"/>
                </a:lnTo>
                <a:lnTo>
                  <a:pt x="2473" y="198"/>
                </a:lnTo>
                <a:lnTo>
                  <a:pt x="2476" y="195"/>
                </a:lnTo>
                <a:lnTo>
                  <a:pt x="2479" y="192"/>
                </a:lnTo>
                <a:lnTo>
                  <a:pt x="2484" y="189"/>
                </a:lnTo>
                <a:lnTo>
                  <a:pt x="2485" y="188"/>
                </a:lnTo>
                <a:lnTo>
                  <a:pt x="2488" y="186"/>
                </a:lnTo>
                <a:lnTo>
                  <a:pt x="2488" y="190"/>
                </a:lnTo>
                <a:lnTo>
                  <a:pt x="2494" y="193"/>
                </a:lnTo>
                <a:lnTo>
                  <a:pt x="2494" y="192"/>
                </a:lnTo>
                <a:lnTo>
                  <a:pt x="2498" y="192"/>
                </a:lnTo>
                <a:lnTo>
                  <a:pt x="2501" y="193"/>
                </a:lnTo>
                <a:lnTo>
                  <a:pt x="2503" y="193"/>
                </a:lnTo>
                <a:lnTo>
                  <a:pt x="2505" y="195"/>
                </a:lnTo>
                <a:lnTo>
                  <a:pt x="2507" y="195"/>
                </a:lnTo>
                <a:lnTo>
                  <a:pt x="2511" y="197"/>
                </a:lnTo>
                <a:lnTo>
                  <a:pt x="2513" y="197"/>
                </a:lnTo>
                <a:lnTo>
                  <a:pt x="2515" y="198"/>
                </a:lnTo>
                <a:lnTo>
                  <a:pt x="2519" y="198"/>
                </a:lnTo>
                <a:lnTo>
                  <a:pt x="2522" y="198"/>
                </a:lnTo>
                <a:lnTo>
                  <a:pt x="2522" y="199"/>
                </a:lnTo>
                <a:lnTo>
                  <a:pt x="2528" y="201"/>
                </a:lnTo>
                <a:lnTo>
                  <a:pt x="2529" y="198"/>
                </a:lnTo>
                <a:lnTo>
                  <a:pt x="2532" y="201"/>
                </a:lnTo>
                <a:lnTo>
                  <a:pt x="2537" y="198"/>
                </a:lnTo>
                <a:lnTo>
                  <a:pt x="2540" y="199"/>
                </a:lnTo>
                <a:lnTo>
                  <a:pt x="2540" y="198"/>
                </a:lnTo>
                <a:lnTo>
                  <a:pt x="2546" y="198"/>
                </a:lnTo>
                <a:lnTo>
                  <a:pt x="2549" y="198"/>
                </a:lnTo>
                <a:lnTo>
                  <a:pt x="2553" y="197"/>
                </a:lnTo>
                <a:lnTo>
                  <a:pt x="2554" y="196"/>
                </a:lnTo>
                <a:lnTo>
                  <a:pt x="2558" y="198"/>
                </a:lnTo>
                <a:lnTo>
                  <a:pt x="2564" y="198"/>
                </a:lnTo>
                <a:lnTo>
                  <a:pt x="2569" y="199"/>
                </a:lnTo>
                <a:lnTo>
                  <a:pt x="2569" y="198"/>
                </a:lnTo>
                <a:lnTo>
                  <a:pt x="2572" y="199"/>
                </a:lnTo>
                <a:lnTo>
                  <a:pt x="2574" y="199"/>
                </a:lnTo>
                <a:lnTo>
                  <a:pt x="2578" y="198"/>
                </a:lnTo>
                <a:lnTo>
                  <a:pt x="2579" y="198"/>
                </a:lnTo>
                <a:lnTo>
                  <a:pt x="2582" y="198"/>
                </a:lnTo>
                <a:lnTo>
                  <a:pt x="2584" y="199"/>
                </a:lnTo>
                <a:lnTo>
                  <a:pt x="2588" y="199"/>
                </a:lnTo>
                <a:lnTo>
                  <a:pt x="2589" y="201"/>
                </a:lnTo>
                <a:lnTo>
                  <a:pt x="2594" y="201"/>
                </a:lnTo>
                <a:lnTo>
                  <a:pt x="2596" y="201"/>
                </a:lnTo>
                <a:lnTo>
                  <a:pt x="2599" y="199"/>
                </a:lnTo>
                <a:lnTo>
                  <a:pt x="2600" y="199"/>
                </a:lnTo>
                <a:lnTo>
                  <a:pt x="2603" y="201"/>
                </a:lnTo>
                <a:lnTo>
                  <a:pt x="2607" y="197"/>
                </a:lnTo>
                <a:lnTo>
                  <a:pt x="2608" y="198"/>
                </a:lnTo>
                <a:lnTo>
                  <a:pt x="2612" y="196"/>
                </a:lnTo>
                <a:lnTo>
                  <a:pt x="2613" y="198"/>
                </a:lnTo>
                <a:lnTo>
                  <a:pt x="2617" y="197"/>
                </a:lnTo>
                <a:lnTo>
                  <a:pt x="2618" y="197"/>
                </a:lnTo>
                <a:lnTo>
                  <a:pt x="2622" y="197"/>
                </a:lnTo>
                <a:lnTo>
                  <a:pt x="2623" y="197"/>
                </a:lnTo>
                <a:lnTo>
                  <a:pt x="2626" y="199"/>
                </a:lnTo>
                <a:lnTo>
                  <a:pt x="2630" y="198"/>
                </a:lnTo>
                <a:lnTo>
                  <a:pt x="2633" y="199"/>
                </a:lnTo>
                <a:lnTo>
                  <a:pt x="2638" y="201"/>
                </a:lnTo>
                <a:lnTo>
                  <a:pt x="2639" y="201"/>
                </a:lnTo>
                <a:lnTo>
                  <a:pt x="2642" y="198"/>
                </a:lnTo>
                <a:lnTo>
                  <a:pt x="2647" y="199"/>
                </a:lnTo>
              </a:path>
            </a:pathLst>
          </a:custGeom>
          <a:noFill/>
          <a:ln w="63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89" name="Freeform 74">
            <a:extLst>
              <a:ext uri="{FF2B5EF4-FFF2-40B4-BE49-F238E27FC236}">
                <a16:creationId xmlns:a16="http://schemas.microsoft.com/office/drawing/2014/main" id="{5B2B3F8D-0C2E-1F4E-AF76-1BE3AAD3BC18}"/>
              </a:ext>
            </a:extLst>
          </p:cNvPr>
          <p:cNvSpPr>
            <a:spLocks/>
          </p:cNvSpPr>
          <p:nvPr/>
        </p:nvSpPr>
        <p:spPr bwMode="auto">
          <a:xfrm>
            <a:off x="5168458" y="3006980"/>
            <a:ext cx="1107147" cy="11654"/>
          </a:xfrm>
          <a:custGeom>
            <a:avLst/>
            <a:gdLst>
              <a:gd name="T0" fmla="*/ 17578 w 2645"/>
              <a:gd name="T1" fmla="*/ 7947 h 22"/>
              <a:gd name="T2" fmla="*/ 35993 w 2645"/>
              <a:gd name="T3" fmla="*/ 10067 h 22"/>
              <a:gd name="T4" fmla="*/ 53990 w 2645"/>
              <a:gd name="T5" fmla="*/ 9007 h 22"/>
              <a:gd name="T6" fmla="*/ 72405 w 2645"/>
              <a:gd name="T7" fmla="*/ 9007 h 22"/>
              <a:gd name="T8" fmla="*/ 91657 w 2645"/>
              <a:gd name="T9" fmla="*/ 10067 h 22"/>
              <a:gd name="T10" fmla="*/ 109653 w 2645"/>
              <a:gd name="T11" fmla="*/ 9007 h 22"/>
              <a:gd name="T12" fmla="*/ 127650 w 2645"/>
              <a:gd name="T13" fmla="*/ 10067 h 22"/>
              <a:gd name="T14" fmla="*/ 146902 w 2645"/>
              <a:gd name="T15" fmla="*/ 10067 h 22"/>
              <a:gd name="T16" fmla="*/ 164061 w 2645"/>
              <a:gd name="T17" fmla="*/ 10067 h 22"/>
              <a:gd name="T18" fmla="*/ 182895 w 2645"/>
              <a:gd name="T19" fmla="*/ 7947 h 22"/>
              <a:gd name="T20" fmla="*/ 201310 w 2645"/>
              <a:gd name="T21" fmla="*/ 9007 h 22"/>
              <a:gd name="T22" fmla="*/ 219725 w 2645"/>
              <a:gd name="T23" fmla="*/ 10067 h 22"/>
              <a:gd name="T24" fmla="*/ 238559 w 2645"/>
              <a:gd name="T25" fmla="*/ 10596 h 22"/>
              <a:gd name="T26" fmla="*/ 256137 w 2645"/>
              <a:gd name="T27" fmla="*/ 10067 h 22"/>
              <a:gd name="T28" fmla="*/ 274552 w 2645"/>
              <a:gd name="T29" fmla="*/ 8477 h 22"/>
              <a:gd name="T30" fmla="*/ 294222 w 2645"/>
              <a:gd name="T31" fmla="*/ 10067 h 22"/>
              <a:gd name="T32" fmla="*/ 312219 w 2645"/>
              <a:gd name="T33" fmla="*/ 9007 h 22"/>
              <a:gd name="T34" fmla="*/ 330215 w 2645"/>
              <a:gd name="T35" fmla="*/ 3709 h 22"/>
              <a:gd name="T36" fmla="*/ 348212 w 2645"/>
              <a:gd name="T37" fmla="*/ 9007 h 22"/>
              <a:gd name="T38" fmla="*/ 366627 w 2645"/>
              <a:gd name="T39" fmla="*/ 10067 h 22"/>
              <a:gd name="T40" fmla="*/ 385042 w 2645"/>
              <a:gd name="T41" fmla="*/ 8477 h 22"/>
              <a:gd name="T42" fmla="*/ 404294 w 2645"/>
              <a:gd name="T43" fmla="*/ 10596 h 22"/>
              <a:gd name="T44" fmla="*/ 422709 w 2645"/>
              <a:gd name="T45" fmla="*/ 10067 h 22"/>
              <a:gd name="T46" fmla="*/ 440706 w 2645"/>
              <a:gd name="T47" fmla="*/ 9007 h 22"/>
              <a:gd name="T48" fmla="*/ 459121 w 2645"/>
              <a:gd name="T49" fmla="*/ 10596 h 22"/>
              <a:gd name="T50" fmla="*/ 477954 w 2645"/>
              <a:gd name="T51" fmla="*/ 10596 h 22"/>
              <a:gd name="T52" fmla="*/ 496369 w 2645"/>
              <a:gd name="T53" fmla="*/ 10596 h 22"/>
              <a:gd name="T54" fmla="*/ 513947 w 2645"/>
              <a:gd name="T55" fmla="*/ 10596 h 22"/>
              <a:gd name="T56" fmla="*/ 532781 w 2645"/>
              <a:gd name="T57" fmla="*/ 10596 h 22"/>
              <a:gd name="T58" fmla="*/ 551615 w 2645"/>
              <a:gd name="T59" fmla="*/ 10596 h 22"/>
              <a:gd name="T60" fmla="*/ 570448 w 2645"/>
              <a:gd name="T61" fmla="*/ 10596 h 22"/>
              <a:gd name="T62" fmla="*/ 588445 w 2645"/>
              <a:gd name="T63" fmla="*/ 9007 h 22"/>
              <a:gd name="T64" fmla="*/ 606023 w 2645"/>
              <a:gd name="T65" fmla="*/ 10596 h 22"/>
              <a:gd name="T66" fmla="*/ 624438 w 2645"/>
              <a:gd name="T67" fmla="*/ 10596 h 22"/>
              <a:gd name="T68" fmla="*/ 642853 w 2645"/>
              <a:gd name="T69" fmla="*/ 10596 h 22"/>
              <a:gd name="T70" fmla="*/ 661268 w 2645"/>
              <a:gd name="T71" fmla="*/ 11126 h 22"/>
              <a:gd name="T72" fmla="*/ 680102 w 2645"/>
              <a:gd name="T73" fmla="*/ 10596 h 22"/>
              <a:gd name="T74" fmla="*/ 698517 w 2645"/>
              <a:gd name="T75" fmla="*/ 10596 h 22"/>
              <a:gd name="T76" fmla="*/ 716513 w 2645"/>
              <a:gd name="T77" fmla="*/ 10596 h 22"/>
              <a:gd name="T78" fmla="*/ 735347 w 2645"/>
              <a:gd name="T79" fmla="*/ 10596 h 22"/>
              <a:gd name="T80" fmla="*/ 752925 w 2645"/>
              <a:gd name="T81" fmla="*/ 10067 h 22"/>
              <a:gd name="T82" fmla="*/ 771340 w 2645"/>
              <a:gd name="T83" fmla="*/ 11126 h 22"/>
              <a:gd name="T84" fmla="*/ 791010 w 2645"/>
              <a:gd name="T85" fmla="*/ 11126 h 22"/>
              <a:gd name="T86" fmla="*/ 808588 w 2645"/>
              <a:gd name="T87" fmla="*/ 11126 h 22"/>
              <a:gd name="T88" fmla="*/ 827840 w 2645"/>
              <a:gd name="T89" fmla="*/ 10596 h 22"/>
              <a:gd name="T90" fmla="*/ 845837 w 2645"/>
              <a:gd name="T91" fmla="*/ 11126 h 22"/>
              <a:gd name="T92" fmla="*/ 863415 w 2645"/>
              <a:gd name="T93" fmla="*/ 11126 h 22"/>
              <a:gd name="T94" fmla="*/ 882667 w 2645"/>
              <a:gd name="T95" fmla="*/ 10596 h 22"/>
              <a:gd name="T96" fmla="*/ 901082 w 2645"/>
              <a:gd name="T97" fmla="*/ 11126 h 22"/>
              <a:gd name="T98" fmla="*/ 919079 w 2645"/>
              <a:gd name="T99" fmla="*/ 10067 h 22"/>
              <a:gd name="T100" fmla="*/ 937912 w 2645"/>
              <a:gd name="T101" fmla="*/ 11126 h 22"/>
              <a:gd name="T102" fmla="*/ 956746 w 2645"/>
              <a:gd name="T103" fmla="*/ 11126 h 22"/>
              <a:gd name="T104" fmla="*/ 974742 w 2645"/>
              <a:gd name="T105" fmla="*/ 11126 h 22"/>
              <a:gd name="T106" fmla="*/ 993576 w 2645"/>
              <a:gd name="T107" fmla="*/ 10596 h 22"/>
              <a:gd name="T108" fmla="*/ 1010735 w 2645"/>
              <a:gd name="T109" fmla="*/ 11126 h 22"/>
              <a:gd name="T110" fmla="*/ 1029151 w 2645"/>
              <a:gd name="T111" fmla="*/ 11126 h 22"/>
              <a:gd name="T112" fmla="*/ 1048821 w 2645"/>
              <a:gd name="T113" fmla="*/ 11126 h 22"/>
              <a:gd name="T114" fmla="*/ 1067236 w 2645"/>
              <a:gd name="T115" fmla="*/ 11126 h 22"/>
              <a:gd name="T116" fmla="*/ 1084814 w 2645"/>
              <a:gd name="T117" fmla="*/ 11126 h 22"/>
              <a:gd name="T118" fmla="*/ 1102811 w 2645"/>
              <a:gd name="T119" fmla="*/ 10596 h 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645"/>
              <a:gd name="T181" fmla="*/ 0 h 22"/>
              <a:gd name="T182" fmla="*/ 2645 w 2645"/>
              <a:gd name="T183" fmla="*/ 22 h 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645" h="22">
                <a:moveTo>
                  <a:pt x="0" y="17"/>
                </a:moveTo>
                <a:lnTo>
                  <a:pt x="4" y="17"/>
                </a:lnTo>
                <a:lnTo>
                  <a:pt x="5" y="17"/>
                </a:lnTo>
                <a:lnTo>
                  <a:pt x="9" y="19"/>
                </a:lnTo>
                <a:lnTo>
                  <a:pt x="11" y="19"/>
                </a:lnTo>
                <a:lnTo>
                  <a:pt x="15" y="19"/>
                </a:lnTo>
                <a:lnTo>
                  <a:pt x="17" y="17"/>
                </a:lnTo>
                <a:lnTo>
                  <a:pt x="18" y="17"/>
                </a:lnTo>
                <a:lnTo>
                  <a:pt x="21" y="19"/>
                </a:lnTo>
                <a:lnTo>
                  <a:pt x="25" y="17"/>
                </a:lnTo>
                <a:lnTo>
                  <a:pt x="29" y="17"/>
                </a:lnTo>
                <a:lnTo>
                  <a:pt x="30" y="17"/>
                </a:lnTo>
                <a:lnTo>
                  <a:pt x="34" y="15"/>
                </a:lnTo>
                <a:lnTo>
                  <a:pt x="38" y="17"/>
                </a:lnTo>
                <a:lnTo>
                  <a:pt x="41" y="16"/>
                </a:lnTo>
                <a:lnTo>
                  <a:pt x="42" y="15"/>
                </a:lnTo>
                <a:lnTo>
                  <a:pt x="44" y="16"/>
                </a:lnTo>
                <a:lnTo>
                  <a:pt x="47" y="16"/>
                </a:lnTo>
                <a:lnTo>
                  <a:pt x="50" y="15"/>
                </a:lnTo>
                <a:lnTo>
                  <a:pt x="53" y="15"/>
                </a:lnTo>
                <a:lnTo>
                  <a:pt x="54" y="15"/>
                </a:lnTo>
                <a:lnTo>
                  <a:pt x="56" y="15"/>
                </a:lnTo>
                <a:lnTo>
                  <a:pt x="61" y="17"/>
                </a:lnTo>
                <a:lnTo>
                  <a:pt x="66" y="17"/>
                </a:lnTo>
                <a:lnTo>
                  <a:pt x="67" y="19"/>
                </a:lnTo>
                <a:lnTo>
                  <a:pt x="70" y="17"/>
                </a:lnTo>
                <a:lnTo>
                  <a:pt x="75" y="19"/>
                </a:lnTo>
                <a:lnTo>
                  <a:pt x="78" y="19"/>
                </a:lnTo>
                <a:lnTo>
                  <a:pt x="81" y="19"/>
                </a:lnTo>
                <a:lnTo>
                  <a:pt x="84" y="17"/>
                </a:lnTo>
                <a:lnTo>
                  <a:pt x="86" y="19"/>
                </a:lnTo>
                <a:lnTo>
                  <a:pt x="89" y="17"/>
                </a:lnTo>
                <a:lnTo>
                  <a:pt x="93" y="19"/>
                </a:lnTo>
                <a:lnTo>
                  <a:pt x="96" y="17"/>
                </a:lnTo>
                <a:lnTo>
                  <a:pt x="97" y="19"/>
                </a:lnTo>
                <a:lnTo>
                  <a:pt x="103" y="19"/>
                </a:lnTo>
                <a:lnTo>
                  <a:pt x="103" y="17"/>
                </a:lnTo>
                <a:lnTo>
                  <a:pt x="105" y="19"/>
                </a:lnTo>
                <a:lnTo>
                  <a:pt x="109" y="19"/>
                </a:lnTo>
                <a:lnTo>
                  <a:pt x="112" y="19"/>
                </a:lnTo>
                <a:lnTo>
                  <a:pt x="115" y="19"/>
                </a:lnTo>
                <a:lnTo>
                  <a:pt x="121" y="17"/>
                </a:lnTo>
                <a:lnTo>
                  <a:pt x="125" y="17"/>
                </a:lnTo>
                <a:lnTo>
                  <a:pt x="129" y="17"/>
                </a:lnTo>
                <a:lnTo>
                  <a:pt x="134" y="19"/>
                </a:lnTo>
                <a:lnTo>
                  <a:pt x="136" y="19"/>
                </a:lnTo>
                <a:lnTo>
                  <a:pt x="137" y="19"/>
                </a:lnTo>
                <a:lnTo>
                  <a:pt x="142" y="19"/>
                </a:lnTo>
                <a:lnTo>
                  <a:pt x="147" y="19"/>
                </a:lnTo>
                <a:lnTo>
                  <a:pt x="152" y="19"/>
                </a:lnTo>
                <a:lnTo>
                  <a:pt x="153" y="17"/>
                </a:lnTo>
                <a:lnTo>
                  <a:pt x="156" y="20"/>
                </a:lnTo>
                <a:lnTo>
                  <a:pt x="160" y="19"/>
                </a:lnTo>
                <a:lnTo>
                  <a:pt x="163" y="19"/>
                </a:lnTo>
                <a:lnTo>
                  <a:pt x="166" y="19"/>
                </a:lnTo>
                <a:lnTo>
                  <a:pt x="170" y="19"/>
                </a:lnTo>
                <a:lnTo>
                  <a:pt x="172" y="17"/>
                </a:lnTo>
                <a:lnTo>
                  <a:pt x="173" y="17"/>
                </a:lnTo>
                <a:lnTo>
                  <a:pt x="177" y="19"/>
                </a:lnTo>
                <a:lnTo>
                  <a:pt x="178" y="19"/>
                </a:lnTo>
                <a:lnTo>
                  <a:pt x="182" y="20"/>
                </a:lnTo>
                <a:lnTo>
                  <a:pt x="185" y="16"/>
                </a:lnTo>
                <a:lnTo>
                  <a:pt x="186" y="19"/>
                </a:lnTo>
                <a:lnTo>
                  <a:pt x="189" y="19"/>
                </a:lnTo>
                <a:lnTo>
                  <a:pt x="193" y="20"/>
                </a:lnTo>
                <a:lnTo>
                  <a:pt x="195" y="20"/>
                </a:lnTo>
                <a:lnTo>
                  <a:pt x="197" y="20"/>
                </a:lnTo>
                <a:lnTo>
                  <a:pt x="200" y="19"/>
                </a:lnTo>
                <a:lnTo>
                  <a:pt x="202" y="20"/>
                </a:lnTo>
                <a:lnTo>
                  <a:pt x="206" y="20"/>
                </a:lnTo>
                <a:lnTo>
                  <a:pt x="208" y="20"/>
                </a:lnTo>
                <a:lnTo>
                  <a:pt x="211" y="19"/>
                </a:lnTo>
                <a:lnTo>
                  <a:pt x="213" y="19"/>
                </a:lnTo>
                <a:lnTo>
                  <a:pt x="214" y="19"/>
                </a:lnTo>
                <a:lnTo>
                  <a:pt x="219" y="19"/>
                </a:lnTo>
                <a:lnTo>
                  <a:pt x="220" y="19"/>
                </a:lnTo>
                <a:lnTo>
                  <a:pt x="224" y="20"/>
                </a:lnTo>
                <a:lnTo>
                  <a:pt x="225" y="19"/>
                </a:lnTo>
                <a:lnTo>
                  <a:pt x="228" y="19"/>
                </a:lnTo>
                <a:lnTo>
                  <a:pt x="230" y="17"/>
                </a:lnTo>
                <a:lnTo>
                  <a:pt x="235" y="17"/>
                </a:lnTo>
                <a:lnTo>
                  <a:pt x="237" y="17"/>
                </a:lnTo>
                <a:lnTo>
                  <a:pt x="239" y="16"/>
                </a:lnTo>
                <a:lnTo>
                  <a:pt x="242" y="17"/>
                </a:lnTo>
                <a:lnTo>
                  <a:pt x="245" y="16"/>
                </a:lnTo>
                <a:lnTo>
                  <a:pt x="246" y="15"/>
                </a:lnTo>
                <a:lnTo>
                  <a:pt x="250" y="15"/>
                </a:lnTo>
                <a:lnTo>
                  <a:pt x="253" y="16"/>
                </a:lnTo>
                <a:lnTo>
                  <a:pt x="253" y="17"/>
                </a:lnTo>
                <a:lnTo>
                  <a:pt x="257" y="19"/>
                </a:lnTo>
                <a:lnTo>
                  <a:pt x="258" y="19"/>
                </a:lnTo>
                <a:lnTo>
                  <a:pt x="262" y="17"/>
                </a:lnTo>
                <a:lnTo>
                  <a:pt x="265" y="19"/>
                </a:lnTo>
                <a:lnTo>
                  <a:pt x="267" y="19"/>
                </a:lnTo>
                <a:lnTo>
                  <a:pt x="270" y="19"/>
                </a:lnTo>
                <a:lnTo>
                  <a:pt x="272" y="19"/>
                </a:lnTo>
                <a:lnTo>
                  <a:pt x="276" y="19"/>
                </a:lnTo>
                <a:lnTo>
                  <a:pt x="281" y="20"/>
                </a:lnTo>
                <a:lnTo>
                  <a:pt x="283" y="19"/>
                </a:lnTo>
                <a:lnTo>
                  <a:pt x="286" y="20"/>
                </a:lnTo>
                <a:lnTo>
                  <a:pt x="287" y="20"/>
                </a:lnTo>
                <a:lnTo>
                  <a:pt x="291" y="19"/>
                </a:lnTo>
                <a:lnTo>
                  <a:pt x="292" y="19"/>
                </a:lnTo>
                <a:lnTo>
                  <a:pt x="297" y="19"/>
                </a:lnTo>
                <a:lnTo>
                  <a:pt x="299" y="19"/>
                </a:lnTo>
                <a:lnTo>
                  <a:pt x="305" y="20"/>
                </a:lnTo>
                <a:lnTo>
                  <a:pt x="305" y="19"/>
                </a:lnTo>
                <a:lnTo>
                  <a:pt x="308" y="19"/>
                </a:lnTo>
                <a:lnTo>
                  <a:pt x="313" y="19"/>
                </a:lnTo>
                <a:lnTo>
                  <a:pt x="317" y="17"/>
                </a:lnTo>
                <a:lnTo>
                  <a:pt x="322" y="19"/>
                </a:lnTo>
                <a:lnTo>
                  <a:pt x="325" y="19"/>
                </a:lnTo>
                <a:lnTo>
                  <a:pt x="331" y="19"/>
                </a:lnTo>
                <a:lnTo>
                  <a:pt x="333" y="20"/>
                </a:lnTo>
                <a:lnTo>
                  <a:pt x="337" y="20"/>
                </a:lnTo>
                <a:lnTo>
                  <a:pt x="340" y="17"/>
                </a:lnTo>
                <a:lnTo>
                  <a:pt x="342" y="19"/>
                </a:lnTo>
                <a:lnTo>
                  <a:pt x="344" y="19"/>
                </a:lnTo>
                <a:lnTo>
                  <a:pt x="348" y="19"/>
                </a:lnTo>
                <a:lnTo>
                  <a:pt x="351" y="19"/>
                </a:lnTo>
                <a:lnTo>
                  <a:pt x="356" y="19"/>
                </a:lnTo>
                <a:lnTo>
                  <a:pt x="357" y="19"/>
                </a:lnTo>
                <a:lnTo>
                  <a:pt x="360" y="17"/>
                </a:lnTo>
                <a:lnTo>
                  <a:pt x="364" y="17"/>
                </a:lnTo>
                <a:lnTo>
                  <a:pt x="364" y="19"/>
                </a:lnTo>
                <a:lnTo>
                  <a:pt x="369" y="17"/>
                </a:lnTo>
                <a:lnTo>
                  <a:pt x="372" y="20"/>
                </a:lnTo>
                <a:lnTo>
                  <a:pt x="376" y="20"/>
                </a:lnTo>
                <a:lnTo>
                  <a:pt x="379" y="19"/>
                </a:lnTo>
                <a:lnTo>
                  <a:pt x="382" y="19"/>
                </a:lnTo>
                <a:lnTo>
                  <a:pt x="388" y="19"/>
                </a:lnTo>
                <a:lnTo>
                  <a:pt x="392" y="19"/>
                </a:lnTo>
                <a:lnTo>
                  <a:pt x="397" y="19"/>
                </a:lnTo>
                <a:lnTo>
                  <a:pt x="399" y="20"/>
                </a:lnTo>
                <a:lnTo>
                  <a:pt x="402" y="20"/>
                </a:lnTo>
                <a:lnTo>
                  <a:pt x="405" y="20"/>
                </a:lnTo>
                <a:lnTo>
                  <a:pt x="407" y="19"/>
                </a:lnTo>
                <a:lnTo>
                  <a:pt x="409" y="20"/>
                </a:lnTo>
                <a:lnTo>
                  <a:pt x="413" y="20"/>
                </a:lnTo>
                <a:lnTo>
                  <a:pt x="414" y="19"/>
                </a:lnTo>
                <a:lnTo>
                  <a:pt x="418" y="19"/>
                </a:lnTo>
                <a:lnTo>
                  <a:pt x="419" y="19"/>
                </a:lnTo>
                <a:lnTo>
                  <a:pt x="423" y="17"/>
                </a:lnTo>
                <a:lnTo>
                  <a:pt x="426" y="19"/>
                </a:lnTo>
                <a:lnTo>
                  <a:pt x="428" y="17"/>
                </a:lnTo>
                <a:lnTo>
                  <a:pt x="428" y="19"/>
                </a:lnTo>
                <a:lnTo>
                  <a:pt x="433" y="15"/>
                </a:lnTo>
                <a:lnTo>
                  <a:pt x="436" y="16"/>
                </a:lnTo>
                <a:lnTo>
                  <a:pt x="437" y="15"/>
                </a:lnTo>
                <a:lnTo>
                  <a:pt x="442" y="16"/>
                </a:lnTo>
                <a:lnTo>
                  <a:pt x="445" y="16"/>
                </a:lnTo>
                <a:lnTo>
                  <a:pt x="447" y="17"/>
                </a:lnTo>
                <a:lnTo>
                  <a:pt x="450" y="17"/>
                </a:lnTo>
                <a:lnTo>
                  <a:pt x="454" y="19"/>
                </a:lnTo>
                <a:lnTo>
                  <a:pt x="456" y="19"/>
                </a:lnTo>
                <a:lnTo>
                  <a:pt x="457" y="19"/>
                </a:lnTo>
                <a:lnTo>
                  <a:pt x="461" y="19"/>
                </a:lnTo>
                <a:lnTo>
                  <a:pt x="465" y="20"/>
                </a:lnTo>
                <a:lnTo>
                  <a:pt x="466" y="19"/>
                </a:lnTo>
                <a:lnTo>
                  <a:pt x="470" y="19"/>
                </a:lnTo>
                <a:lnTo>
                  <a:pt x="475" y="19"/>
                </a:lnTo>
                <a:lnTo>
                  <a:pt x="477" y="19"/>
                </a:lnTo>
                <a:lnTo>
                  <a:pt x="481" y="17"/>
                </a:lnTo>
                <a:lnTo>
                  <a:pt x="484" y="19"/>
                </a:lnTo>
                <a:lnTo>
                  <a:pt x="488" y="17"/>
                </a:lnTo>
                <a:lnTo>
                  <a:pt x="488" y="16"/>
                </a:lnTo>
                <a:lnTo>
                  <a:pt x="492" y="20"/>
                </a:lnTo>
                <a:lnTo>
                  <a:pt x="495" y="20"/>
                </a:lnTo>
                <a:lnTo>
                  <a:pt x="498" y="19"/>
                </a:lnTo>
                <a:lnTo>
                  <a:pt x="501" y="20"/>
                </a:lnTo>
                <a:lnTo>
                  <a:pt x="502" y="19"/>
                </a:lnTo>
                <a:lnTo>
                  <a:pt x="504" y="19"/>
                </a:lnTo>
                <a:lnTo>
                  <a:pt x="507" y="19"/>
                </a:lnTo>
                <a:lnTo>
                  <a:pt x="511" y="19"/>
                </a:lnTo>
                <a:lnTo>
                  <a:pt x="513" y="19"/>
                </a:lnTo>
                <a:lnTo>
                  <a:pt x="515" y="19"/>
                </a:lnTo>
                <a:lnTo>
                  <a:pt x="519" y="17"/>
                </a:lnTo>
                <a:lnTo>
                  <a:pt x="519" y="19"/>
                </a:lnTo>
                <a:lnTo>
                  <a:pt x="524" y="19"/>
                </a:lnTo>
                <a:lnTo>
                  <a:pt x="525" y="19"/>
                </a:lnTo>
                <a:lnTo>
                  <a:pt x="528" y="17"/>
                </a:lnTo>
                <a:lnTo>
                  <a:pt x="532" y="19"/>
                </a:lnTo>
                <a:lnTo>
                  <a:pt x="533" y="17"/>
                </a:lnTo>
                <a:lnTo>
                  <a:pt x="537" y="17"/>
                </a:lnTo>
                <a:lnTo>
                  <a:pt x="538" y="19"/>
                </a:lnTo>
                <a:lnTo>
                  <a:pt x="542" y="17"/>
                </a:lnTo>
                <a:lnTo>
                  <a:pt x="544" y="16"/>
                </a:lnTo>
                <a:lnTo>
                  <a:pt x="545" y="17"/>
                </a:lnTo>
                <a:lnTo>
                  <a:pt x="549" y="16"/>
                </a:lnTo>
                <a:lnTo>
                  <a:pt x="553" y="19"/>
                </a:lnTo>
                <a:lnTo>
                  <a:pt x="557" y="19"/>
                </a:lnTo>
                <a:lnTo>
                  <a:pt x="560" y="19"/>
                </a:lnTo>
                <a:lnTo>
                  <a:pt x="563" y="19"/>
                </a:lnTo>
                <a:lnTo>
                  <a:pt x="563" y="17"/>
                </a:lnTo>
                <a:lnTo>
                  <a:pt x="567" y="19"/>
                </a:lnTo>
                <a:lnTo>
                  <a:pt x="570" y="20"/>
                </a:lnTo>
                <a:lnTo>
                  <a:pt x="572" y="19"/>
                </a:lnTo>
                <a:lnTo>
                  <a:pt x="576" y="19"/>
                </a:lnTo>
                <a:lnTo>
                  <a:pt x="577" y="17"/>
                </a:lnTo>
                <a:lnTo>
                  <a:pt x="581" y="17"/>
                </a:lnTo>
                <a:lnTo>
                  <a:pt x="584" y="19"/>
                </a:lnTo>
                <a:lnTo>
                  <a:pt x="587" y="17"/>
                </a:lnTo>
                <a:lnTo>
                  <a:pt x="589" y="17"/>
                </a:lnTo>
                <a:lnTo>
                  <a:pt x="594" y="19"/>
                </a:lnTo>
                <a:lnTo>
                  <a:pt x="595" y="19"/>
                </a:lnTo>
                <a:lnTo>
                  <a:pt x="600" y="17"/>
                </a:lnTo>
                <a:lnTo>
                  <a:pt x="603" y="17"/>
                </a:lnTo>
                <a:lnTo>
                  <a:pt x="604" y="17"/>
                </a:lnTo>
                <a:lnTo>
                  <a:pt x="608" y="17"/>
                </a:lnTo>
                <a:lnTo>
                  <a:pt x="612" y="17"/>
                </a:lnTo>
                <a:lnTo>
                  <a:pt x="612" y="19"/>
                </a:lnTo>
                <a:lnTo>
                  <a:pt x="617" y="19"/>
                </a:lnTo>
                <a:lnTo>
                  <a:pt x="620" y="19"/>
                </a:lnTo>
                <a:lnTo>
                  <a:pt x="625" y="17"/>
                </a:lnTo>
                <a:lnTo>
                  <a:pt x="627" y="16"/>
                </a:lnTo>
                <a:lnTo>
                  <a:pt x="630" y="16"/>
                </a:lnTo>
                <a:lnTo>
                  <a:pt x="631" y="16"/>
                </a:lnTo>
                <a:lnTo>
                  <a:pt x="635" y="16"/>
                </a:lnTo>
                <a:lnTo>
                  <a:pt x="637" y="16"/>
                </a:lnTo>
                <a:lnTo>
                  <a:pt x="638" y="16"/>
                </a:lnTo>
                <a:lnTo>
                  <a:pt x="642" y="16"/>
                </a:lnTo>
                <a:lnTo>
                  <a:pt x="644" y="16"/>
                </a:lnTo>
                <a:lnTo>
                  <a:pt x="647" y="16"/>
                </a:lnTo>
                <a:lnTo>
                  <a:pt x="651" y="15"/>
                </a:lnTo>
                <a:lnTo>
                  <a:pt x="655" y="15"/>
                </a:lnTo>
                <a:lnTo>
                  <a:pt x="656" y="16"/>
                </a:lnTo>
                <a:lnTo>
                  <a:pt x="661" y="15"/>
                </a:lnTo>
                <a:lnTo>
                  <a:pt x="664" y="14"/>
                </a:lnTo>
                <a:lnTo>
                  <a:pt x="669" y="14"/>
                </a:lnTo>
                <a:lnTo>
                  <a:pt x="669" y="15"/>
                </a:lnTo>
                <a:lnTo>
                  <a:pt x="673" y="16"/>
                </a:lnTo>
                <a:lnTo>
                  <a:pt x="674" y="17"/>
                </a:lnTo>
                <a:lnTo>
                  <a:pt x="677" y="17"/>
                </a:lnTo>
                <a:lnTo>
                  <a:pt x="681" y="17"/>
                </a:lnTo>
                <a:lnTo>
                  <a:pt x="685" y="19"/>
                </a:lnTo>
                <a:lnTo>
                  <a:pt x="688" y="19"/>
                </a:lnTo>
                <a:lnTo>
                  <a:pt x="693" y="19"/>
                </a:lnTo>
                <a:lnTo>
                  <a:pt x="693" y="20"/>
                </a:lnTo>
                <a:lnTo>
                  <a:pt x="696" y="20"/>
                </a:lnTo>
                <a:lnTo>
                  <a:pt x="698" y="19"/>
                </a:lnTo>
                <a:lnTo>
                  <a:pt x="703" y="19"/>
                </a:lnTo>
                <a:lnTo>
                  <a:pt x="705" y="19"/>
                </a:lnTo>
                <a:lnTo>
                  <a:pt x="706" y="17"/>
                </a:lnTo>
                <a:lnTo>
                  <a:pt x="708" y="19"/>
                </a:lnTo>
                <a:lnTo>
                  <a:pt x="712" y="19"/>
                </a:lnTo>
                <a:lnTo>
                  <a:pt x="715" y="19"/>
                </a:lnTo>
                <a:lnTo>
                  <a:pt x="719" y="17"/>
                </a:lnTo>
                <a:lnTo>
                  <a:pt x="721" y="17"/>
                </a:lnTo>
                <a:lnTo>
                  <a:pt x="722" y="14"/>
                </a:lnTo>
                <a:lnTo>
                  <a:pt x="725" y="15"/>
                </a:lnTo>
                <a:lnTo>
                  <a:pt x="727" y="15"/>
                </a:lnTo>
                <a:lnTo>
                  <a:pt x="731" y="15"/>
                </a:lnTo>
                <a:lnTo>
                  <a:pt x="731" y="16"/>
                </a:lnTo>
                <a:lnTo>
                  <a:pt x="736" y="16"/>
                </a:lnTo>
                <a:lnTo>
                  <a:pt x="739" y="16"/>
                </a:lnTo>
                <a:lnTo>
                  <a:pt x="740" y="16"/>
                </a:lnTo>
                <a:lnTo>
                  <a:pt x="744" y="17"/>
                </a:lnTo>
                <a:lnTo>
                  <a:pt x="746" y="17"/>
                </a:lnTo>
                <a:lnTo>
                  <a:pt x="748" y="19"/>
                </a:lnTo>
                <a:lnTo>
                  <a:pt x="752" y="17"/>
                </a:lnTo>
                <a:lnTo>
                  <a:pt x="753" y="17"/>
                </a:lnTo>
                <a:lnTo>
                  <a:pt x="755" y="17"/>
                </a:lnTo>
                <a:lnTo>
                  <a:pt x="758" y="17"/>
                </a:lnTo>
                <a:lnTo>
                  <a:pt x="762" y="19"/>
                </a:lnTo>
                <a:lnTo>
                  <a:pt x="763" y="19"/>
                </a:lnTo>
                <a:lnTo>
                  <a:pt x="767" y="20"/>
                </a:lnTo>
                <a:lnTo>
                  <a:pt x="769" y="19"/>
                </a:lnTo>
                <a:lnTo>
                  <a:pt x="772" y="19"/>
                </a:lnTo>
                <a:lnTo>
                  <a:pt x="774" y="19"/>
                </a:lnTo>
                <a:lnTo>
                  <a:pt x="776" y="19"/>
                </a:lnTo>
                <a:lnTo>
                  <a:pt x="779" y="17"/>
                </a:lnTo>
                <a:lnTo>
                  <a:pt x="783" y="14"/>
                </a:lnTo>
                <a:lnTo>
                  <a:pt x="784" y="14"/>
                </a:lnTo>
                <a:lnTo>
                  <a:pt x="788" y="7"/>
                </a:lnTo>
                <a:lnTo>
                  <a:pt x="789" y="7"/>
                </a:lnTo>
                <a:lnTo>
                  <a:pt x="791" y="0"/>
                </a:lnTo>
                <a:lnTo>
                  <a:pt x="796" y="6"/>
                </a:lnTo>
                <a:lnTo>
                  <a:pt x="797" y="4"/>
                </a:lnTo>
                <a:lnTo>
                  <a:pt x="800" y="10"/>
                </a:lnTo>
                <a:lnTo>
                  <a:pt x="801" y="10"/>
                </a:lnTo>
                <a:lnTo>
                  <a:pt x="804" y="14"/>
                </a:lnTo>
                <a:lnTo>
                  <a:pt x="806" y="16"/>
                </a:lnTo>
                <a:lnTo>
                  <a:pt x="809" y="16"/>
                </a:lnTo>
                <a:lnTo>
                  <a:pt x="813" y="19"/>
                </a:lnTo>
                <a:lnTo>
                  <a:pt x="816" y="16"/>
                </a:lnTo>
                <a:lnTo>
                  <a:pt x="817" y="15"/>
                </a:lnTo>
                <a:lnTo>
                  <a:pt x="821" y="15"/>
                </a:lnTo>
                <a:lnTo>
                  <a:pt x="823" y="16"/>
                </a:lnTo>
                <a:lnTo>
                  <a:pt x="826" y="17"/>
                </a:lnTo>
                <a:lnTo>
                  <a:pt x="830" y="15"/>
                </a:lnTo>
                <a:lnTo>
                  <a:pt x="832" y="17"/>
                </a:lnTo>
                <a:lnTo>
                  <a:pt x="837" y="16"/>
                </a:lnTo>
                <a:lnTo>
                  <a:pt x="838" y="16"/>
                </a:lnTo>
                <a:lnTo>
                  <a:pt x="840" y="16"/>
                </a:lnTo>
                <a:lnTo>
                  <a:pt x="845" y="17"/>
                </a:lnTo>
                <a:lnTo>
                  <a:pt x="846" y="16"/>
                </a:lnTo>
                <a:lnTo>
                  <a:pt x="849" y="16"/>
                </a:lnTo>
                <a:lnTo>
                  <a:pt x="850" y="16"/>
                </a:lnTo>
                <a:lnTo>
                  <a:pt x="855" y="16"/>
                </a:lnTo>
                <a:lnTo>
                  <a:pt x="857" y="16"/>
                </a:lnTo>
                <a:lnTo>
                  <a:pt x="858" y="16"/>
                </a:lnTo>
                <a:lnTo>
                  <a:pt x="864" y="16"/>
                </a:lnTo>
                <a:lnTo>
                  <a:pt x="867" y="17"/>
                </a:lnTo>
                <a:lnTo>
                  <a:pt x="868" y="19"/>
                </a:lnTo>
                <a:lnTo>
                  <a:pt x="874" y="19"/>
                </a:lnTo>
                <a:lnTo>
                  <a:pt x="876" y="19"/>
                </a:lnTo>
                <a:lnTo>
                  <a:pt x="881" y="19"/>
                </a:lnTo>
                <a:lnTo>
                  <a:pt x="883" y="19"/>
                </a:lnTo>
                <a:lnTo>
                  <a:pt x="884" y="19"/>
                </a:lnTo>
                <a:lnTo>
                  <a:pt x="889" y="20"/>
                </a:lnTo>
                <a:lnTo>
                  <a:pt x="891" y="19"/>
                </a:lnTo>
                <a:lnTo>
                  <a:pt x="892" y="20"/>
                </a:lnTo>
                <a:lnTo>
                  <a:pt x="896" y="20"/>
                </a:lnTo>
                <a:lnTo>
                  <a:pt x="899" y="20"/>
                </a:lnTo>
                <a:lnTo>
                  <a:pt x="902" y="20"/>
                </a:lnTo>
                <a:lnTo>
                  <a:pt x="907" y="19"/>
                </a:lnTo>
                <a:lnTo>
                  <a:pt x="908" y="19"/>
                </a:lnTo>
                <a:lnTo>
                  <a:pt x="910" y="19"/>
                </a:lnTo>
                <a:lnTo>
                  <a:pt x="915" y="19"/>
                </a:lnTo>
                <a:lnTo>
                  <a:pt x="917" y="17"/>
                </a:lnTo>
                <a:lnTo>
                  <a:pt x="920" y="16"/>
                </a:lnTo>
                <a:lnTo>
                  <a:pt x="924" y="14"/>
                </a:lnTo>
                <a:lnTo>
                  <a:pt x="927" y="16"/>
                </a:lnTo>
                <a:lnTo>
                  <a:pt x="928" y="16"/>
                </a:lnTo>
                <a:lnTo>
                  <a:pt x="931" y="17"/>
                </a:lnTo>
                <a:lnTo>
                  <a:pt x="935" y="17"/>
                </a:lnTo>
                <a:lnTo>
                  <a:pt x="937" y="16"/>
                </a:lnTo>
                <a:lnTo>
                  <a:pt x="939" y="17"/>
                </a:lnTo>
                <a:lnTo>
                  <a:pt x="943" y="19"/>
                </a:lnTo>
                <a:lnTo>
                  <a:pt x="947" y="20"/>
                </a:lnTo>
                <a:lnTo>
                  <a:pt x="950" y="19"/>
                </a:lnTo>
                <a:lnTo>
                  <a:pt x="953" y="17"/>
                </a:lnTo>
                <a:lnTo>
                  <a:pt x="953" y="19"/>
                </a:lnTo>
                <a:lnTo>
                  <a:pt x="959" y="19"/>
                </a:lnTo>
                <a:lnTo>
                  <a:pt x="964" y="20"/>
                </a:lnTo>
                <a:lnTo>
                  <a:pt x="966" y="20"/>
                </a:lnTo>
                <a:lnTo>
                  <a:pt x="968" y="20"/>
                </a:lnTo>
                <a:lnTo>
                  <a:pt x="970" y="20"/>
                </a:lnTo>
                <a:lnTo>
                  <a:pt x="973" y="19"/>
                </a:lnTo>
                <a:lnTo>
                  <a:pt x="976" y="19"/>
                </a:lnTo>
                <a:lnTo>
                  <a:pt x="977" y="20"/>
                </a:lnTo>
                <a:lnTo>
                  <a:pt x="982" y="17"/>
                </a:lnTo>
                <a:lnTo>
                  <a:pt x="983" y="17"/>
                </a:lnTo>
                <a:lnTo>
                  <a:pt x="986" y="17"/>
                </a:lnTo>
                <a:lnTo>
                  <a:pt x="989" y="19"/>
                </a:lnTo>
                <a:lnTo>
                  <a:pt x="991" y="19"/>
                </a:lnTo>
                <a:lnTo>
                  <a:pt x="993" y="19"/>
                </a:lnTo>
                <a:lnTo>
                  <a:pt x="996" y="19"/>
                </a:lnTo>
                <a:lnTo>
                  <a:pt x="1000" y="19"/>
                </a:lnTo>
                <a:lnTo>
                  <a:pt x="1000" y="20"/>
                </a:lnTo>
                <a:lnTo>
                  <a:pt x="1006" y="19"/>
                </a:lnTo>
                <a:lnTo>
                  <a:pt x="1007" y="19"/>
                </a:lnTo>
                <a:lnTo>
                  <a:pt x="1010" y="19"/>
                </a:lnTo>
                <a:lnTo>
                  <a:pt x="1013" y="19"/>
                </a:lnTo>
                <a:lnTo>
                  <a:pt x="1013" y="17"/>
                </a:lnTo>
                <a:lnTo>
                  <a:pt x="1016" y="17"/>
                </a:lnTo>
                <a:lnTo>
                  <a:pt x="1018" y="17"/>
                </a:lnTo>
                <a:lnTo>
                  <a:pt x="1023" y="17"/>
                </a:lnTo>
                <a:lnTo>
                  <a:pt x="1024" y="17"/>
                </a:lnTo>
                <a:lnTo>
                  <a:pt x="1027" y="17"/>
                </a:lnTo>
                <a:lnTo>
                  <a:pt x="1032" y="19"/>
                </a:lnTo>
                <a:lnTo>
                  <a:pt x="1035" y="19"/>
                </a:lnTo>
                <a:lnTo>
                  <a:pt x="1038" y="19"/>
                </a:lnTo>
                <a:lnTo>
                  <a:pt x="1040" y="19"/>
                </a:lnTo>
                <a:lnTo>
                  <a:pt x="1043" y="17"/>
                </a:lnTo>
                <a:lnTo>
                  <a:pt x="1046" y="17"/>
                </a:lnTo>
                <a:lnTo>
                  <a:pt x="1047" y="16"/>
                </a:lnTo>
                <a:lnTo>
                  <a:pt x="1052" y="17"/>
                </a:lnTo>
                <a:lnTo>
                  <a:pt x="1053" y="17"/>
                </a:lnTo>
                <a:lnTo>
                  <a:pt x="1055" y="20"/>
                </a:lnTo>
                <a:lnTo>
                  <a:pt x="1060" y="19"/>
                </a:lnTo>
                <a:lnTo>
                  <a:pt x="1062" y="20"/>
                </a:lnTo>
                <a:lnTo>
                  <a:pt x="1066" y="20"/>
                </a:lnTo>
                <a:lnTo>
                  <a:pt x="1069" y="19"/>
                </a:lnTo>
                <a:lnTo>
                  <a:pt x="1072" y="20"/>
                </a:lnTo>
                <a:lnTo>
                  <a:pt x="1078" y="20"/>
                </a:lnTo>
                <a:lnTo>
                  <a:pt x="1081" y="20"/>
                </a:lnTo>
                <a:lnTo>
                  <a:pt x="1086" y="20"/>
                </a:lnTo>
                <a:lnTo>
                  <a:pt x="1088" y="20"/>
                </a:lnTo>
                <a:lnTo>
                  <a:pt x="1089" y="19"/>
                </a:lnTo>
                <a:lnTo>
                  <a:pt x="1092" y="20"/>
                </a:lnTo>
                <a:lnTo>
                  <a:pt x="1094" y="20"/>
                </a:lnTo>
                <a:lnTo>
                  <a:pt x="1097" y="20"/>
                </a:lnTo>
                <a:lnTo>
                  <a:pt x="1100" y="19"/>
                </a:lnTo>
                <a:lnTo>
                  <a:pt x="1101" y="20"/>
                </a:lnTo>
                <a:lnTo>
                  <a:pt x="1105" y="20"/>
                </a:lnTo>
                <a:lnTo>
                  <a:pt x="1109" y="19"/>
                </a:lnTo>
                <a:lnTo>
                  <a:pt x="1112" y="19"/>
                </a:lnTo>
                <a:lnTo>
                  <a:pt x="1117" y="20"/>
                </a:lnTo>
                <a:lnTo>
                  <a:pt x="1118" y="19"/>
                </a:lnTo>
                <a:lnTo>
                  <a:pt x="1119" y="20"/>
                </a:lnTo>
                <a:lnTo>
                  <a:pt x="1125" y="20"/>
                </a:lnTo>
                <a:lnTo>
                  <a:pt x="1126" y="19"/>
                </a:lnTo>
                <a:lnTo>
                  <a:pt x="1129" y="20"/>
                </a:lnTo>
                <a:lnTo>
                  <a:pt x="1130" y="20"/>
                </a:lnTo>
                <a:lnTo>
                  <a:pt x="1134" y="20"/>
                </a:lnTo>
                <a:lnTo>
                  <a:pt x="1137" y="19"/>
                </a:lnTo>
                <a:lnTo>
                  <a:pt x="1137" y="20"/>
                </a:lnTo>
                <a:lnTo>
                  <a:pt x="1142" y="20"/>
                </a:lnTo>
                <a:lnTo>
                  <a:pt x="1145" y="20"/>
                </a:lnTo>
                <a:lnTo>
                  <a:pt x="1147" y="20"/>
                </a:lnTo>
                <a:lnTo>
                  <a:pt x="1153" y="21"/>
                </a:lnTo>
                <a:lnTo>
                  <a:pt x="1154" y="20"/>
                </a:lnTo>
                <a:lnTo>
                  <a:pt x="1157" y="20"/>
                </a:lnTo>
                <a:lnTo>
                  <a:pt x="1159" y="20"/>
                </a:lnTo>
                <a:lnTo>
                  <a:pt x="1162" y="20"/>
                </a:lnTo>
                <a:lnTo>
                  <a:pt x="1165" y="20"/>
                </a:lnTo>
                <a:lnTo>
                  <a:pt x="1167" y="20"/>
                </a:lnTo>
                <a:lnTo>
                  <a:pt x="1171" y="20"/>
                </a:lnTo>
                <a:lnTo>
                  <a:pt x="1176" y="20"/>
                </a:lnTo>
                <a:lnTo>
                  <a:pt x="1179" y="19"/>
                </a:lnTo>
                <a:lnTo>
                  <a:pt x="1181" y="19"/>
                </a:lnTo>
                <a:lnTo>
                  <a:pt x="1186" y="20"/>
                </a:lnTo>
                <a:lnTo>
                  <a:pt x="1187" y="20"/>
                </a:lnTo>
                <a:lnTo>
                  <a:pt x="1189" y="20"/>
                </a:lnTo>
                <a:lnTo>
                  <a:pt x="1194" y="20"/>
                </a:lnTo>
                <a:lnTo>
                  <a:pt x="1195" y="21"/>
                </a:lnTo>
                <a:lnTo>
                  <a:pt x="1198" y="20"/>
                </a:lnTo>
                <a:lnTo>
                  <a:pt x="1201" y="20"/>
                </a:lnTo>
                <a:lnTo>
                  <a:pt x="1204" y="19"/>
                </a:lnTo>
                <a:lnTo>
                  <a:pt x="1205" y="19"/>
                </a:lnTo>
                <a:lnTo>
                  <a:pt x="1207" y="19"/>
                </a:lnTo>
                <a:lnTo>
                  <a:pt x="1212" y="16"/>
                </a:lnTo>
                <a:lnTo>
                  <a:pt x="1214" y="15"/>
                </a:lnTo>
                <a:lnTo>
                  <a:pt x="1218" y="17"/>
                </a:lnTo>
                <a:lnTo>
                  <a:pt x="1218" y="19"/>
                </a:lnTo>
                <a:lnTo>
                  <a:pt x="1221" y="17"/>
                </a:lnTo>
                <a:lnTo>
                  <a:pt x="1224" y="17"/>
                </a:lnTo>
                <a:lnTo>
                  <a:pt x="1225" y="19"/>
                </a:lnTo>
                <a:lnTo>
                  <a:pt x="1228" y="20"/>
                </a:lnTo>
                <a:lnTo>
                  <a:pt x="1232" y="19"/>
                </a:lnTo>
                <a:lnTo>
                  <a:pt x="1233" y="19"/>
                </a:lnTo>
                <a:lnTo>
                  <a:pt x="1238" y="20"/>
                </a:lnTo>
                <a:lnTo>
                  <a:pt x="1238" y="21"/>
                </a:lnTo>
                <a:lnTo>
                  <a:pt x="1244" y="20"/>
                </a:lnTo>
                <a:lnTo>
                  <a:pt x="1248" y="20"/>
                </a:lnTo>
                <a:lnTo>
                  <a:pt x="1249" y="20"/>
                </a:lnTo>
                <a:lnTo>
                  <a:pt x="1254" y="20"/>
                </a:lnTo>
                <a:lnTo>
                  <a:pt x="1257" y="20"/>
                </a:lnTo>
                <a:lnTo>
                  <a:pt x="1260" y="20"/>
                </a:lnTo>
                <a:lnTo>
                  <a:pt x="1263" y="20"/>
                </a:lnTo>
                <a:lnTo>
                  <a:pt x="1266" y="20"/>
                </a:lnTo>
                <a:lnTo>
                  <a:pt x="1270" y="20"/>
                </a:lnTo>
                <a:lnTo>
                  <a:pt x="1273" y="20"/>
                </a:lnTo>
                <a:lnTo>
                  <a:pt x="1277" y="20"/>
                </a:lnTo>
                <a:lnTo>
                  <a:pt x="1278" y="20"/>
                </a:lnTo>
                <a:lnTo>
                  <a:pt x="1282" y="20"/>
                </a:lnTo>
                <a:lnTo>
                  <a:pt x="1286" y="20"/>
                </a:lnTo>
                <a:lnTo>
                  <a:pt x="1290" y="20"/>
                </a:lnTo>
                <a:lnTo>
                  <a:pt x="1294" y="20"/>
                </a:lnTo>
                <a:lnTo>
                  <a:pt x="1298" y="21"/>
                </a:lnTo>
                <a:lnTo>
                  <a:pt x="1299" y="20"/>
                </a:lnTo>
                <a:lnTo>
                  <a:pt x="1301" y="20"/>
                </a:lnTo>
                <a:lnTo>
                  <a:pt x="1305" y="21"/>
                </a:lnTo>
                <a:lnTo>
                  <a:pt x="1308" y="20"/>
                </a:lnTo>
                <a:lnTo>
                  <a:pt x="1309" y="20"/>
                </a:lnTo>
                <a:lnTo>
                  <a:pt x="1312" y="19"/>
                </a:lnTo>
                <a:lnTo>
                  <a:pt x="1314" y="20"/>
                </a:lnTo>
                <a:lnTo>
                  <a:pt x="1318" y="20"/>
                </a:lnTo>
                <a:lnTo>
                  <a:pt x="1323" y="20"/>
                </a:lnTo>
                <a:lnTo>
                  <a:pt x="1325" y="20"/>
                </a:lnTo>
                <a:lnTo>
                  <a:pt x="1329" y="19"/>
                </a:lnTo>
                <a:lnTo>
                  <a:pt x="1331" y="20"/>
                </a:lnTo>
                <a:lnTo>
                  <a:pt x="1335" y="20"/>
                </a:lnTo>
                <a:lnTo>
                  <a:pt x="1339" y="19"/>
                </a:lnTo>
                <a:lnTo>
                  <a:pt x="1340" y="19"/>
                </a:lnTo>
                <a:lnTo>
                  <a:pt x="1342" y="21"/>
                </a:lnTo>
                <a:lnTo>
                  <a:pt x="1347" y="20"/>
                </a:lnTo>
                <a:lnTo>
                  <a:pt x="1352" y="20"/>
                </a:lnTo>
                <a:lnTo>
                  <a:pt x="1357" y="20"/>
                </a:lnTo>
                <a:lnTo>
                  <a:pt x="1363" y="20"/>
                </a:lnTo>
                <a:lnTo>
                  <a:pt x="1365" y="20"/>
                </a:lnTo>
                <a:lnTo>
                  <a:pt x="1368" y="21"/>
                </a:lnTo>
                <a:lnTo>
                  <a:pt x="1372" y="21"/>
                </a:lnTo>
                <a:lnTo>
                  <a:pt x="1375" y="21"/>
                </a:lnTo>
                <a:lnTo>
                  <a:pt x="1377" y="20"/>
                </a:lnTo>
                <a:lnTo>
                  <a:pt x="1382" y="20"/>
                </a:lnTo>
                <a:lnTo>
                  <a:pt x="1385" y="20"/>
                </a:lnTo>
                <a:lnTo>
                  <a:pt x="1385" y="21"/>
                </a:lnTo>
                <a:lnTo>
                  <a:pt x="1390" y="20"/>
                </a:lnTo>
                <a:lnTo>
                  <a:pt x="1392" y="20"/>
                </a:lnTo>
                <a:lnTo>
                  <a:pt x="1396" y="20"/>
                </a:lnTo>
                <a:lnTo>
                  <a:pt x="1401" y="17"/>
                </a:lnTo>
                <a:lnTo>
                  <a:pt x="1404" y="19"/>
                </a:lnTo>
                <a:lnTo>
                  <a:pt x="1406" y="17"/>
                </a:lnTo>
                <a:lnTo>
                  <a:pt x="1407" y="17"/>
                </a:lnTo>
                <a:lnTo>
                  <a:pt x="1409" y="19"/>
                </a:lnTo>
                <a:lnTo>
                  <a:pt x="1414" y="20"/>
                </a:lnTo>
                <a:lnTo>
                  <a:pt x="1415" y="16"/>
                </a:lnTo>
                <a:lnTo>
                  <a:pt x="1418" y="19"/>
                </a:lnTo>
                <a:lnTo>
                  <a:pt x="1419" y="20"/>
                </a:lnTo>
                <a:lnTo>
                  <a:pt x="1423" y="20"/>
                </a:lnTo>
                <a:lnTo>
                  <a:pt x="1426" y="20"/>
                </a:lnTo>
                <a:lnTo>
                  <a:pt x="1430" y="20"/>
                </a:lnTo>
                <a:lnTo>
                  <a:pt x="1432" y="20"/>
                </a:lnTo>
                <a:lnTo>
                  <a:pt x="1434" y="20"/>
                </a:lnTo>
                <a:lnTo>
                  <a:pt x="1438" y="20"/>
                </a:lnTo>
                <a:lnTo>
                  <a:pt x="1440" y="20"/>
                </a:lnTo>
                <a:lnTo>
                  <a:pt x="1444" y="20"/>
                </a:lnTo>
                <a:lnTo>
                  <a:pt x="1448" y="20"/>
                </a:lnTo>
                <a:lnTo>
                  <a:pt x="1451" y="20"/>
                </a:lnTo>
                <a:lnTo>
                  <a:pt x="1453" y="21"/>
                </a:lnTo>
                <a:lnTo>
                  <a:pt x="1456" y="21"/>
                </a:lnTo>
                <a:lnTo>
                  <a:pt x="1459" y="21"/>
                </a:lnTo>
                <a:lnTo>
                  <a:pt x="1462" y="20"/>
                </a:lnTo>
                <a:lnTo>
                  <a:pt x="1464" y="21"/>
                </a:lnTo>
                <a:lnTo>
                  <a:pt x="1468" y="20"/>
                </a:lnTo>
                <a:lnTo>
                  <a:pt x="1474" y="20"/>
                </a:lnTo>
                <a:lnTo>
                  <a:pt x="1476" y="20"/>
                </a:lnTo>
                <a:lnTo>
                  <a:pt x="1477" y="20"/>
                </a:lnTo>
                <a:lnTo>
                  <a:pt x="1479" y="20"/>
                </a:lnTo>
                <a:lnTo>
                  <a:pt x="1482" y="21"/>
                </a:lnTo>
                <a:lnTo>
                  <a:pt x="1486" y="20"/>
                </a:lnTo>
                <a:lnTo>
                  <a:pt x="1487" y="20"/>
                </a:lnTo>
                <a:lnTo>
                  <a:pt x="1492" y="21"/>
                </a:lnTo>
                <a:lnTo>
                  <a:pt x="1492" y="20"/>
                </a:lnTo>
                <a:lnTo>
                  <a:pt x="1496" y="20"/>
                </a:lnTo>
                <a:lnTo>
                  <a:pt x="1498" y="20"/>
                </a:lnTo>
                <a:lnTo>
                  <a:pt x="1500" y="21"/>
                </a:lnTo>
                <a:lnTo>
                  <a:pt x="1503" y="21"/>
                </a:lnTo>
                <a:lnTo>
                  <a:pt x="1506" y="21"/>
                </a:lnTo>
                <a:lnTo>
                  <a:pt x="1508" y="21"/>
                </a:lnTo>
                <a:lnTo>
                  <a:pt x="1512" y="20"/>
                </a:lnTo>
                <a:lnTo>
                  <a:pt x="1516" y="19"/>
                </a:lnTo>
                <a:lnTo>
                  <a:pt x="1518" y="20"/>
                </a:lnTo>
                <a:lnTo>
                  <a:pt x="1521" y="20"/>
                </a:lnTo>
                <a:lnTo>
                  <a:pt x="1524" y="20"/>
                </a:lnTo>
                <a:lnTo>
                  <a:pt x="1526" y="21"/>
                </a:lnTo>
                <a:lnTo>
                  <a:pt x="1529" y="20"/>
                </a:lnTo>
                <a:lnTo>
                  <a:pt x="1532" y="20"/>
                </a:lnTo>
                <a:lnTo>
                  <a:pt x="1535" y="20"/>
                </a:lnTo>
                <a:lnTo>
                  <a:pt x="1536" y="20"/>
                </a:lnTo>
                <a:lnTo>
                  <a:pt x="1538" y="21"/>
                </a:lnTo>
                <a:lnTo>
                  <a:pt x="1541" y="21"/>
                </a:lnTo>
                <a:lnTo>
                  <a:pt x="1546" y="21"/>
                </a:lnTo>
                <a:lnTo>
                  <a:pt x="1549" y="21"/>
                </a:lnTo>
                <a:lnTo>
                  <a:pt x="1551" y="20"/>
                </a:lnTo>
                <a:lnTo>
                  <a:pt x="1555" y="20"/>
                </a:lnTo>
                <a:lnTo>
                  <a:pt x="1558" y="19"/>
                </a:lnTo>
                <a:lnTo>
                  <a:pt x="1559" y="20"/>
                </a:lnTo>
                <a:lnTo>
                  <a:pt x="1565" y="20"/>
                </a:lnTo>
                <a:lnTo>
                  <a:pt x="1566" y="20"/>
                </a:lnTo>
                <a:lnTo>
                  <a:pt x="1567" y="20"/>
                </a:lnTo>
                <a:lnTo>
                  <a:pt x="1571" y="20"/>
                </a:lnTo>
                <a:lnTo>
                  <a:pt x="1572" y="20"/>
                </a:lnTo>
                <a:lnTo>
                  <a:pt x="1575" y="21"/>
                </a:lnTo>
                <a:lnTo>
                  <a:pt x="1578" y="20"/>
                </a:lnTo>
                <a:lnTo>
                  <a:pt x="1580" y="21"/>
                </a:lnTo>
                <a:lnTo>
                  <a:pt x="1585" y="20"/>
                </a:lnTo>
                <a:lnTo>
                  <a:pt x="1589" y="20"/>
                </a:lnTo>
                <a:lnTo>
                  <a:pt x="1591" y="20"/>
                </a:lnTo>
                <a:lnTo>
                  <a:pt x="1595" y="19"/>
                </a:lnTo>
                <a:lnTo>
                  <a:pt x="1596" y="17"/>
                </a:lnTo>
                <a:lnTo>
                  <a:pt x="1600" y="17"/>
                </a:lnTo>
                <a:lnTo>
                  <a:pt x="1602" y="17"/>
                </a:lnTo>
                <a:lnTo>
                  <a:pt x="1604" y="19"/>
                </a:lnTo>
                <a:lnTo>
                  <a:pt x="1606" y="17"/>
                </a:lnTo>
                <a:lnTo>
                  <a:pt x="1609" y="19"/>
                </a:lnTo>
                <a:lnTo>
                  <a:pt x="1612" y="20"/>
                </a:lnTo>
                <a:lnTo>
                  <a:pt x="1614" y="20"/>
                </a:lnTo>
                <a:lnTo>
                  <a:pt x="1616" y="20"/>
                </a:lnTo>
                <a:lnTo>
                  <a:pt x="1620" y="20"/>
                </a:lnTo>
                <a:lnTo>
                  <a:pt x="1622" y="20"/>
                </a:lnTo>
                <a:lnTo>
                  <a:pt x="1625" y="20"/>
                </a:lnTo>
                <a:lnTo>
                  <a:pt x="1628" y="20"/>
                </a:lnTo>
                <a:lnTo>
                  <a:pt x="1629" y="20"/>
                </a:lnTo>
                <a:lnTo>
                  <a:pt x="1633" y="20"/>
                </a:lnTo>
                <a:lnTo>
                  <a:pt x="1635" y="20"/>
                </a:lnTo>
                <a:lnTo>
                  <a:pt x="1638" y="21"/>
                </a:lnTo>
                <a:lnTo>
                  <a:pt x="1639" y="21"/>
                </a:lnTo>
                <a:lnTo>
                  <a:pt x="1643" y="21"/>
                </a:lnTo>
                <a:lnTo>
                  <a:pt x="1647" y="21"/>
                </a:lnTo>
                <a:lnTo>
                  <a:pt x="1647" y="20"/>
                </a:lnTo>
                <a:lnTo>
                  <a:pt x="1652" y="21"/>
                </a:lnTo>
                <a:lnTo>
                  <a:pt x="1653" y="20"/>
                </a:lnTo>
                <a:lnTo>
                  <a:pt x="1655" y="21"/>
                </a:lnTo>
                <a:lnTo>
                  <a:pt x="1659" y="21"/>
                </a:lnTo>
                <a:lnTo>
                  <a:pt x="1662" y="19"/>
                </a:lnTo>
                <a:lnTo>
                  <a:pt x="1664" y="19"/>
                </a:lnTo>
                <a:lnTo>
                  <a:pt x="1665" y="20"/>
                </a:lnTo>
                <a:lnTo>
                  <a:pt x="1669" y="20"/>
                </a:lnTo>
                <a:lnTo>
                  <a:pt x="1670" y="21"/>
                </a:lnTo>
                <a:lnTo>
                  <a:pt x="1674" y="21"/>
                </a:lnTo>
                <a:lnTo>
                  <a:pt x="1677" y="21"/>
                </a:lnTo>
                <a:lnTo>
                  <a:pt x="1680" y="20"/>
                </a:lnTo>
                <a:lnTo>
                  <a:pt x="1685" y="19"/>
                </a:lnTo>
                <a:lnTo>
                  <a:pt x="1686" y="20"/>
                </a:lnTo>
                <a:lnTo>
                  <a:pt x="1689" y="20"/>
                </a:lnTo>
                <a:lnTo>
                  <a:pt x="1693" y="20"/>
                </a:lnTo>
                <a:lnTo>
                  <a:pt x="1695" y="20"/>
                </a:lnTo>
                <a:lnTo>
                  <a:pt x="1698" y="19"/>
                </a:lnTo>
                <a:lnTo>
                  <a:pt x="1699" y="20"/>
                </a:lnTo>
                <a:lnTo>
                  <a:pt x="1702" y="21"/>
                </a:lnTo>
                <a:lnTo>
                  <a:pt x="1704" y="20"/>
                </a:lnTo>
                <a:lnTo>
                  <a:pt x="1709" y="20"/>
                </a:lnTo>
                <a:lnTo>
                  <a:pt x="1712" y="20"/>
                </a:lnTo>
                <a:lnTo>
                  <a:pt x="1716" y="20"/>
                </a:lnTo>
                <a:lnTo>
                  <a:pt x="1719" y="19"/>
                </a:lnTo>
                <a:lnTo>
                  <a:pt x="1720" y="20"/>
                </a:lnTo>
                <a:lnTo>
                  <a:pt x="1722" y="20"/>
                </a:lnTo>
                <a:lnTo>
                  <a:pt x="1724" y="20"/>
                </a:lnTo>
                <a:lnTo>
                  <a:pt x="1728" y="21"/>
                </a:lnTo>
                <a:lnTo>
                  <a:pt x="1732" y="19"/>
                </a:lnTo>
                <a:lnTo>
                  <a:pt x="1732" y="20"/>
                </a:lnTo>
                <a:lnTo>
                  <a:pt x="1735" y="21"/>
                </a:lnTo>
                <a:lnTo>
                  <a:pt x="1739" y="20"/>
                </a:lnTo>
                <a:lnTo>
                  <a:pt x="1741" y="20"/>
                </a:lnTo>
                <a:lnTo>
                  <a:pt x="1743" y="21"/>
                </a:lnTo>
                <a:lnTo>
                  <a:pt x="1748" y="21"/>
                </a:lnTo>
                <a:lnTo>
                  <a:pt x="1752" y="20"/>
                </a:lnTo>
                <a:lnTo>
                  <a:pt x="1754" y="21"/>
                </a:lnTo>
                <a:lnTo>
                  <a:pt x="1757" y="20"/>
                </a:lnTo>
                <a:lnTo>
                  <a:pt x="1760" y="20"/>
                </a:lnTo>
                <a:lnTo>
                  <a:pt x="1762" y="21"/>
                </a:lnTo>
                <a:lnTo>
                  <a:pt x="1763" y="21"/>
                </a:lnTo>
                <a:lnTo>
                  <a:pt x="1766" y="21"/>
                </a:lnTo>
                <a:lnTo>
                  <a:pt x="1771" y="21"/>
                </a:lnTo>
                <a:lnTo>
                  <a:pt x="1771" y="20"/>
                </a:lnTo>
                <a:lnTo>
                  <a:pt x="1777" y="21"/>
                </a:lnTo>
                <a:lnTo>
                  <a:pt x="1777" y="20"/>
                </a:lnTo>
                <a:lnTo>
                  <a:pt x="1781" y="21"/>
                </a:lnTo>
                <a:lnTo>
                  <a:pt x="1783" y="20"/>
                </a:lnTo>
                <a:lnTo>
                  <a:pt x="1784" y="20"/>
                </a:lnTo>
                <a:lnTo>
                  <a:pt x="1788" y="19"/>
                </a:lnTo>
                <a:lnTo>
                  <a:pt x="1789" y="19"/>
                </a:lnTo>
                <a:lnTo>
                  <a:pt x="1792" y="19"/>
                </a:lnTo>
                <a:lnTo>
                  <a:pt x="1797" y="19"/>
                </a:lnTo>
                <a:lnTo>
                  <a:pt x="1799" y="19"/>
                </a:lnTo>
                <a:lnTo>
                  <a:pt x="1805" y="19"/>
                </a:lnTo>
                <a:lnTo>
                  <a:pt x="1809" y="20"/>
                </a:lnTo>
                <a:lnTo>
                  <a:pt x="1813" y="21"/>
                </a:lnTo>
                <a:lnTo>
                  <a:pt x="1817" y="20"/>
                </a:lnTo>
                <a:lnTo>
                  <a:pt x="1821" y="21"/>
                </a:lnTo>
                <a:lnTo>
                  <a:pt x="1825" y="21"/>
                </a:lnTo>
                <a:lnTo>
                  <a:pt x="1829" y="21"/>
                </a:lnTo>
                <a:lnTo>
                  <a:pt x="1832" y="21"/>
                </a:lnTo>
                <a:lnTo>
                  <a:pt x="1835" y="21"/>
                </a:lnTo>
                <a:lnTo>
                  <a:pt x="1839" y="20"/>
                </a:lnTo>
                <a:lnTo>
                  <a:pt x="1843" y="20"/>
                </a:lnTo>
                <a:lnTo>
                  <a:pt x="1843" y="21"/>
                </a:lnTo>
                <a:lnTo>
                  <a:pt x="1846" y="21"/>
                </a:lnTo>
                <a:lnTo>
                  <a:pt x="1849" y="21"/>
                </a:lnTo>
                <a:lnTo>
                  <a:pt x="1851" y="21"/>
                </a:lnTo>
                <a:lnTo>
                  <a:pt x="1856" y="20"/>
                </a:lnTo>
                <a:lnTo>
                  <a:pt x="1858" y="20"/>
                </a:lnTo>
                <a:lnTo>
                  <a:pt x="1859" y="21"/>
                </a:lnTo>
                <a:lnTo>
                  <a:pt x="1863" y="20"/>
                </a:lnTo>
                <a:lnTo>
                  <a:pt x="1864" y="20"/>
                </a:lnTo>
                <a:lnTo>
                  <a:pt x="1867" y="21"/>
                </a:lnTo>
                <a:lnTo>
                  <a:pt x="1870" y="20"/>
                </a:lnTo>
                <a:lnTo>
                  <a:pt x="1874" y="20"/>
                </a:lnTo>
                <a:lnTo>
                  <a:pt x="1874" y="21"/>
                </a:lnTo>
                <a:lnTo>
                  <a:pt x="1879" y="21"/>
                </a:lnTo>
                <a:lnTo>
                  <a:pt x="1881" y="21"/>
                </a:lnTo>
                <a:lnTo>
                  <a:pt x="1884" y="21"/>
                </a:lnTo>
                <a:lnTo>
                  <a:pt x="1887" y="21"/>
                </a:lnTo>
                <a:lnTo>
                  <a:pt x="1890" y="21"/>
                </a:lnTo>
                <a:lnTo>
                  <a:pt x="1892" y="21"/>
                </a:lnTo>
                <a:lnTo>
                  <a:pt x="1894" y="20"/>
                </a:lnTo>
                <a:lnTo>
                  <a:pt x="1898" y="21"/>
                </a:lnTo>
                <a:lnTo>
                  <a:pt x="1900" y="20"/>
                </a:lnTo>
                <a:lnTo>
                  <a:pt x="1901" y="21"/>
                </a:lnTo>
                <a:lnTo>
                  <a:pt x="1904" y="21"/>
                </a:lnTo>
                <a:lnTo>
                  <a:pt x="1907" y="20"/>
                </a:lnTo>
                <a:lnTo>
                  <a:pt x="1910" y="21"/>
                </a:lnTo>
                <a:lnTo>
                  <a:pt x="1914" y="20"/>
                </a:lnTo>
                <a:lnTo>
                  <a:pt x="1917" y="21"/>
                </a:lnTo>
                <a:lnTo>
                  <a:pt x="1921" y="21"/>
                </a:lnTo>
                <a:lnTo>
                  <a:pt x="1922" y="21"/>
                </a:lnTo>
                <a:lnTo>
                  <a:pt x="1924" y="21"/>
                </a:lnTo>
                <a:lnTo>
                  <a:pt x="1927" y="21"/>
                </a:lnTo>
                <a:lnTo>
                  <a:pt x="1931" y="21"/>
                </a:lnTo>
                <a:lnTo>
                  <a:pt x="1932" y="21"/>
                </a:lnTo>
                <a:lnTo>
                  <a:pt x="1935" y="21"/>
                </a:lnTo>
                <a:lnTo>
                  <a:pt x="1936" y="21"/>
                </a:lnTo>
                <a:lnTo>
                  <a:pt x="1940" y="21"/>
                </a:lnTo>
                <a:lnTo>
                  <a:pt x="1942" y="21"/>
                </a:lnTo>
                <a:lnTo>
                  <a:pt x="1945" y="21"/>
                </a:lnTo>
                <a:lnTo>
                  <a:pt x="1948" y="20"/>
                </a:lnTo>
                <a:lnTo>
                  <a:pt x="1951" y="21"/>
                </a:lnTo>
                <a:lnTo>
                  <a:pt x="1955" y="21"/>
                </a:lnTo>
                <a:lnTo>
                  <a:pt x="1955" y="20"/>
                </a:lnTo>
                <a:lnTo>
                  <a:pt x="1960" y="21"/>
                </a:lnTo>
                <a:lnTo>
                  <a:pt x="1964" y="20"/>
                </a:lnTo>
                <a:lnTo>
                  <a:pt x="1966" y="21"/>
                </a:lnTo>
                <a:lnTo>
                  <a:pt x="1969" y="21"/>
                </a:lnTo>
                <a:lnTo>
                  <a:pt x="1972" y="21"/>
                </a:lnTo>
                <a:lnTo>
                  <a:pt x="1975" y="21"/>
                </a:lnTo>
                <a:lnTo>
                  <a:pt x="1978" y="20"/>
                </a:lnTo>
                <a:lnTo>
                  <a:pt x="1983" y="20"/>
                </a:lnTo>
                <a:lnTo>
                  <a:pt x="1984" y="19"/>
                </a:lnTo>
                <a:lnTo>
                  <a:pt x="1986" y="19"/>
                </a:lnTo>
                <a:lnTo>
                  <a:pt x="1991" y="19"/>
                </a:lnTo>
                <a:lnTo>
                  <a:pt x="1997" y="19"/>
                </a:lnTo>
                <a:lnTo>
                  <a:pt x="2001" y="21"/>
                </a:lnTo>
                <a:lnTo>
                  <a:pt x="2003" y="20"/>
                </a:lnTo>
                <a:lnTo>
                  <a:pt x="2004" y="20"/>
                </a:lnTo>
                <a:lnTo>
                  <a:pt x="2007" y="21"/>
                </a:lnTo>
                <a:lnTo>
                  <a:pt x="2011" y="21"/>
                </a:lnTo>
                <a:lnTo>
                  <a:pt x="2012" y="21"/>
                </a:lnTo>
                <a:lnTo>
                  <a:pt x="2015" y="21"/>
                </a:lnTo>
                <a:lnTo>
                  <a:pt x="2017" y="21"/>
                </a:lnTo>
                <a:lnTo>
                  <a:pt x="2021" y="21"/>
                </a:lnTo>
                <a:lnTo>
                  <a:pt x="2023" y="21"/>
                </a:lnTo>
                <a:lnTo>
                  <a:pt x="2026" y="21"/>
                </a:lnTo>
                <a:lnTo>
                  <a:pt x="2027" y="21"/>
                </a:lnTo>
                <a:lnTo>
                  <a:pt x="2029" y="21"/>
                </a:lnTo>
                <a:lnTo>
                  <a:pt x="2033" y="21"/>
                </a:lnTo>
                <a:lnTo>
                  <a:pt x="2037" y="21"/>
                </a:lnTo>
                <a:lnTo>
                  <a:pt x="2042" y="21"/>
                </a:lnTo>
                <a:lnTo>
                  <a:pt x="2043" y="21"/>
                </a:lnTo>
                <a:lnTo>
                  <a:pt x="2046" y="21"/>
                </a:lnTo>
                <a:lnTo>
                  <a:pt x="2049" y="21"/>
                </a:lnTo>
                <a:lnTo>
                  <a:pt x="2051" y="21"/>
                </a:lnTo>
                <a:lnTo>
                  <a:pt x="2054" y="21"/>
                </a:lnTo>
                <a:lnTo>
                  <a:pt x="2057" y="20"/>
                </a:lnTo>
                <a:lnTo>
                  <a:pt x="2059" y="21"/>
                </a:lnTo>
                <a:lnTo>
                  <a:pt x="2063" y="21"/>
                </a:lnTo>
                <a:lnTo>
                  <a:pt x="2068" y="20"/>
                </a:lnTo>
                <a:lnTo>
                  <a:pt x="2069" y="20"/>
                </a:lnTo>
                <a:lnTo>
                  <a:pt x="2071" y="21"/>
                </a:lnTo>
                <a:lnTo>
                  <a:pt x="2075" y="21"/>
                </a:lnTo>
                <a:lnTo>
                  <a:pt x="2076" y="21"/>
                </a:lnTo>
                <a:lnTo>
                  <a:pt x="2082" y="21"/>
                </a:lnTo>
                <a:lnTo>
                  <a:pt x="2084" y="21"/>
                </a:lnTo>
                <a:lnTo>
                  <a:pt x="2085" y="21"/>
                </a:lnTo>
                <a:lnTo>
                  <a:pt x="2087" y="21"/>
                </a:lnTo>
                <a:lnTo>
                  <a:pt x="2091" y="21"/>
                </a:lnTo>
                <a:lnTo>
                  <a:pt x="2092" y="21"/>
                </a:lnTo>
                <a:lnTo>
                  <a:pt x="2095" y="21"/>
                </a:lnTo>
                <a:lnTo>
                  <a:pt x="2097" y="21"/>
                </a:lnTo>
                <a:lnTo>
                  <a:pt x="2102" y="21"/>
                </a:lnTo>
                <a:lnTo>
                  <a:pt x="2103" y="21"/>
                </a:lnTo>
                <a:lnTo>
                  <a:pt x="2106" y="21"/>
                </a:lnTo>
                <a:lnTo>
                  <a:pt x="2109" y="20"/>
                </a:lnTo>
                <a:lnTo>
                  <a:pt x="2110" y="20"/>
                </a:lnTo>
                <a:lnTo>
                  <a:pt x="2113" y="21"/>
                </a:lnTo>
                <a:lnTo>
                  <a:pt x="2118" y="21"/>
                </a:lnTo>
                <a:lnTo>
                  <a:pt x="2120" y="20"/>
                </a:lnTo>
                <a:lnTo>
                  <a:pt x="2126" y="21"/>
                </a:lnTo>
                <a:lnTo>
                  <a:pt x="2130" y="20"/>
                </a:lnTo>
                <a:lnTo>
                  <a:pt x="2130" y="21"/>
                </a:lnTo>
                <a:lnTo>
                  <a:pt x="2136" y="21"/>
                </a:lnTo>
                <a:lnTo>
                  <a:pt x="2139" y="21"/>
                </a:lnTo>
                <a:lnTo>
                  <a:pt x="2143" y="21"/>
                </a:lnTo>
                <a:lnTo>
                  <a:pt x="2145" y="21"/>
                </a:lnTo>
                <a:lnTo>
                  <a:pt x="2147" y="21"/>
                </a:lnTo>
                <a:lnTo>
                  <a:pt x="2151" y="21"/>
                </a:lnTo>
                <a:lnTo>
                  <a:pt x="2153" y="21"/>
                </a:lnTo>
                <a:lnTo>
                  <a:pt x="2155" y="21"/>
                </a:lnTo>
                <a:lnTo>
                  <a:pt x="2159" y="21"/>
                </a:lnTo>
                <a:lnTo>
                  <a:pt x="2160" y="21"/>
                </a:lnTo>
                <a:lnTo>
                  <a:pt x="2164" y="21"/>
                </a:lnTo>
                <a:lnTo>
                  <a:pt x="2165" y="21"/>
                </a:lnTo>
                <a:lnTo>
                  <a:pt x="2167" y="21"/>
                </a:lnTo>
                <a:lnTo>
                  <a:pt x="2172" y="21"/>
                </a:lnTo>
                <a:lnTo>
                  <a:pt x="2175" y="20"/>
                </a:lnTo>
                <a:lnTo>
                  <a:pt x="2176" y="19"/>
                </a:lnTo>
                <a:lnTo>
                  <a:pt x="2180" y="19"/>
                </a:lnTo>
                <a:lnTo>
                  <a:pt x="2184" y="19"/>
                </a:lnTo>
                <a:lnTo>
                  <a:pt x="2187" y="19"/>
                </a:lnTo>
                <a:lnTo>
                  <a:pt x="2189" y="19"/>
                </a:lnTo>
                <a:lnTo>
                  <a:pt x="2190" y="19"/>
                </a:lnTo>
                <a:lnTo>
                  <a:pt x="2195" y="20"/>
                </a:lnTo>
                <a:lnTo>
                  <a:pt x="2196" y="19"/>
                </a:lnTo>
                <a:lnTo>
                  <a:pt x="2199" y="20"/>
                </a:lnTo>
                <a:lnTo>
                  <a:pt x="2203" y="20"/>
                </a:lnTo>
                <a:lnTo>
                  <a:pt x="2203" y="21"/>
                </a:lnTo>
                <a:lnTo>
                  <a:pt x="2206" y="21"/>
                </a:lnTo>
                <a:lnTo>
                  <a:pt x="2211" y="21"/>
                </a:lnTo>
                <a:lnTo>
                  <a:pt x="2214" y="21"/>
                </a:lnTo>
                <a:lnTo>
                  <a:pt x="2219" y="21"/>
                </a:lnTo>
                <a:lnTo>
                  <a:pt x="2220" y="21"/>
                </a:lnTo>
                <a:lnTo>
                  <a:pt x="2223" y="21"/>
                </a:lnTo>
                <a:lnTo>
                  <a:pt x="2226" y="21"/>
                </a:lnTo>
                <a:lnTo>
                  <a:pt x="2227" y="21"/>
                </a:lnTo>
                <a:lnTo>
                  <a:pt x="2230" y="21"/>
                </a:lnTo>
                <a:lnTo>
                  <a:pt x="2233" y="21"/>
                </a:lnTo>
                <a:lnTo>
                  <a:pt x="2235" y="21"/>
                </a:lnTo>
                <a:lnTo>
                  <a:pt x="2239" y="21"/>
                </a:lnTo>
                <a:lnTo>
                  <a:pt x="2241" y="21"/>
                </a:lnTo>
                <a:lnTo>
                  <a:pt x="2244" y="21"/>
                </a:lnTo>
                <a:lnTo>
                  <a:pt x="2246" y="21"/>
                </a:lnTo>
                <a:lnTo>
                  <a:pt x="2249" y="21"/>
                </a:lnTo>
                <a:lnTo>
                  <a:pt x="2250" y="21"/>
                </a:lnTo>
                <a:lnTo>
                  <a:pt x="2255" y="21"/>
                </a:lnTo>
                <a:lnTo>
                  <a:pt x="2257" y="21"/>
                </a:lnTo>
                <a:lnTo>
                  <a:pt x="2261" y="21"/>
                </a:lnTo>
                <a:lnTo>
                  <a:pt x="2265" y="21"/>
                </a:lnTo>
                <a:lnTo>
                  <a:pt x="2267" y="20"/>
                </a:lnTo>
                <a:lnTo>
                  <a:pt x="2273" y="21"/>
                </a:lnTo>
                <a:lnTo>
                  <a:pt x="2274" y="21"/>
                </a:lnTo>
                <a:lnTo>
                  <a:pt x="2275" y="21"/>
                </a:lnTo>
                <a:lnTo>
                  <a:pt x="2280" y="21"/>
                </a:lnTo>
                <a:lnTo>
                  <a:pt x="2281" y="21"/>
                </a:lnTo>
                <a:lnTo>
                  <a:pt x="2286" y="21"/>
                </a:lnTo>
                <a:lnTo>
                  <a:pt x="2288" y="21"/>
                </a:lnTo>
                <a:lnTo>
                  <a:pt x="2290" y="20"/>
                </a:lnTo>
                <a:lnTo>
                  <a:pt x="2291" y="20"/>
                </a:lnTo>
                <a:lnTo>
                  <a:pt x="2295" y="20"/>
                </a:lnTo>
                <a:lnTo>
                  <a:pt x="2297" y="21"/>
                </a:lnTo>
                <a:lnTo>
                  <a:pt x="2300" y="21"/>
                </a:lnTo>
                <a:lnTo>
                  <a:pt x="2302" y="21"/>
                </a:lnTo>
                <a:lnTo>
                  <a:pt x="2306" y="21"/>
                </a:lnTo>
                <a:lnTo>
                  <a:pt x="2308" y="20"/>
                </a:lnTo>
                <a:lnTo>
                  <a:pt x="2311" y="21"/>
                </a:lnTo>
                <a:lnTo>
                  <a:pt x="2314" y="20"/>
                </a:lnTo>
                <a:lnTo>
                  <a:pt x="2317" y="21"/>
                </a:lnTo>
                <a:lnTo>
                  <a:pt x="2321" y="21"/>
                </a:lnTo>
                <a:lnTo>
                  <a:pt x="2323" y="21"/>
                </a:lnTo>
                <a:lnTo>
                  <a:pt x="2325" y="21"/>
                </a:lnTo>
                <a:lnTo>
                  <a:pt x="2329" y="21"/>
                </a:lnTo>
                <a:lnTo>
                  <a:pt x="2331" y="21"/>
                </a:lnTo>
                <a:lnTo>
                  <a:pt x="2333" y="21"/>
                </a:lnTo>
                <a:lnTo>
                  <a:pt x="2337" y="21"/>
                </a:lnTo>
                <a:lnTo>
                  <a:pt x="2340" y="21"/>
                </a:lnTo>
                <a:lnTo>
                  <a:pt x="2345" y="21"/>
                </a:lnTo>
                <a:lnTo>
                  <a:pt x="2347" y="21"/>
                </a:lnTo>
                <a:lnTo>
                  <a:pt x="2348" y="21"/>
                </a:lnTo>
                <a:lnTo>
                  <a:pt x="2351" y="21"/>
                </a:lnTo>
                <a:lnTo>
                  <a:pt x="2355" y="21"/>
                </a:lnTo>
                <a:lnTo>
                  <a:pt x="2356" y="21"/>
                </a:lnTo>
                <a:lnTo>
                  <a:pt x="2360" y="21"/>
                </a:lnTo>
                <a:lnTo>
                  <a:pt x="2365" y="21"/>
                </a:lnTo>
                <a:lnTo>
                  <a:pt x="2366" y="21"/>
                </a:lnTo>
                <a:lnTo>
                  <a:pt x="2370" y="20"/>
                </a:lnTo>
                <a:lnTo>
                  <a:pt x="2374" y="20"/>
                </a:lnTo>
                <a:lnTo>
                  <a:pt x="2376" y="19"/>
                </a:lnTo>
                <a:lnTo>
                  <a:pt x="2377" y="19"/>
                </a:lnTo>
                <a:lnTo>
                  <a:pt x="2380" y="17"/>
                </a:lnTo>
                <a:lnTo>
                  <a:pt x="2383" y="19"/>
                </a:lnTo>
                <a:lnTo>
                  <a:pt x="2385" y="20"/>
                </a:lnTo>
                <a:lnTo>
                  <a:pt x="2388" y="20"/>
                </a:lnTo>
                <a:lnTo>
                  <a:pt x="2390" y="20"/>
                </a:lnTo>
                <a:lnTo>
                  <a:pt x="2393" y="20"/>
                </a:lnTo>
                <a:lnTo>
                  <a:pt x="2396" y="21"/>
                </a:lnTo>
                <a:lnTo>
                  <a:pt x="2399" y="21"/>
                </a:lnTo>
                <a:lnTo>
                  <a:pt x="2400" y="21"/>
                </a:lnTo>
                <a:lnTo>
                  <a:pt x="2405" y="21"/>
                </a:lnTo>
                <a:lnTo>
                  <a:pt x="2407" y="21"/>
                </a:lnTo>
                <a:lnTo>
                  <a:pt x="2411" y="21"/>
                </a:lnTo>
                <a:lnTo>
                  <a:pt x="2414" y="21"/>
                </a:lnTo>
                <a:lnTo>
                  <a:pt x="2415" y="21"/>
                </a:lnTo>
                <a:lnTo>
                  <a:pt x="2421" y="22"/>
                </a:lnTo>
                <a:lnTo>
                  <a:pt x="2422" y="21"/>
                </a:lnTo>
                <a:lnTo>
                  <a:pt x="2425" y="21"/>
                </a:lnTo>
                <a:lnTo>
                  <a:pt x="2427" y="21"/>
                </a:lnTo>
                <a:lnTo>
                  <a:pt x="2430" y="20"/>
                </a:lnTo>
                <a:lnTo>
                  <a:pt x="2431" y="21"/>
                </a:lnTo>
                <a:lnTo>
                  <a:pt x="2433" y="21"/>
                </a:lnTo>
                <a:lnTo>
                  <a:pt x="2438" y="21"/>
                </a:lnTo>
                <a:lnTo>
                  <a:pt x="2439" y="21"/>
                </a:lnTo>
                <a:lnTo>
                  <a:pt x="2442" y="21"/>
                </a:lnTo>
                <a:lnTo>
                  <a:pt x="2446" y="21"/>
                </a:lnTo>
                <a:lnTo>
                  <a:pt x="2449" y="21"/>
                </a:lnTo>
                <a:lnTo>
                  <a:pt x="2450" y="20"/>
                </a:lnTo>
                <a:lnTo>
                  <a:pt x="2451" y="21"/>
                </a:lnTo>
                <a:lnTo>
                  <a:pt x="2455" y="21"/>
                </a:lnTo>
                <a:lnTo>
                  <a:pt x="2459" y="21"/>
                </a:lnTo>
                <a:lnTo>
                  <a:pt x="2464" y="21"/>
                </a:lnTo>
                <a:lnTo>
                  <a:pt x="2465" y="21"/>
                </a:lnTo>
                <a:lnTo>
                  <a:pt x="2468" y="21"/>
                </a:lnTo>
                <a:lnTo>
                  <a:pt x="2472" y="20"/>
                </a:lnTo>
                <a:lnTo>
                  <a:pt x="2472" y="21"/>
                </a:lnTo>
                <a:lnTo>
                  <a:pt x="2476" y="21"/>
                </a:lnTo>
                <a:lnTo>
                  <a:pt x="2480" y="21"/>
                </a:lnTo>
                <a:lnTo>
                  <a:pt x="2482" y="21"/>
                </a:lnTo>
                <a:lnTo>
                  <a:pt x="2483" y="21"/>
                </a:lnTo>
                <a:lnTo>
                  <a:pt x="2487" y="21"/>
                </a:lnTo>
                <a:lnTo>
                  <a:pt x="2489" y="21"/>
                </a:lnTo>
                <a:lnTo>
                  <a:pt x="2493" y="21"/>
                </a:lnTo>
                <a:lnTo>
                  <a:pt x="2494" y="21"/>
                </a:lnTo>
                <a:lnTo>
                  <a:pt x="2498" y="21"/>
                </a:lnTo>
                <a:lnTo>
                  <a:pt x="2501" y="21"/>
                </a:lnTo>
                <a:lnTo>
                  <a:pt x="2506" y="21"/>
                </a:lnTo>
                <a:lnTo>
                  <a:pt x="2507" y="20"/>
                </a:lnTo>
                <a:lnTo>
                  <a:pt x="2508" y="21"/>
                </a:lnTo>
                <a:lnTo>
                  <a:pt x="2511" y="21"/>
                </a:lnTo>
                <a:lnTo>
                  <a:pt x="2515" y="21"/>
                </a:lnTo>
                <a:lnTo>
                  <a:pt x="2518" y="21"/>
                </a:lnTo>
                <a:lnTo>
                  <a:pt x="2520" y="20"/>
                </a:lnTo>
                <a:lnTo>
                  <a:pt x="2524" y="21"/>
                </a:lnTo>
                <a:lnTo>
                  <a:pt x="2527" y="21"/>
                </a:lnTo>
                <a:lnTo>
                  <a:pt x="2529" y="21"/>
                </a:lnTo>
                <a:lnTo>
                  <a:pt x="2534" y="21"/>
                </a:lnTo>
                <a:lnTo>
                  <a:pt x="2538" y="21"/>
                </a:lnTo>
                <a:lnTo>
                  <a:pt x="2542" y="21"/>
                </a:lnTo>
                <a:lnTo>
                  <a:pt x="2544" y="22"/>
                </a:lnTo>
                <a:lnTo>
                  <a:pt x="2550" y="21"/>
                </a:lnTo>
                <a:lnTo>
                  <a:pt x="2553" y="21"/>
                </a:lnTo>
                <a:lnTo>
                  <a:pt x="2554" y="21"/>
                </a:lnTo>
                <a:lnTo>
                  <a:pt x="2560" y="21"/>
                </a:lnTo>
                <a:lnTo>
                  <a:pt x="2562" y="20"/>
                </a:lnTo>
                <a:lnTo>
                  <a:pt x="2563" y="20"/>
                </a:lnTo>
                <a:lnTo>
                  <a:pt x="2566" y="20"/>
                </a:lnTo>
                <a:lnTo>
                  <a:pt x="2569" y="19"/>
                </a:lnTo>
                <a:lnTo>
                  <a:pt x="2571" y="19"/>
                </a:lnTo>
                <a:lnTo>
                  <a:pt x="2572" y="20"/>
                </a:lnTo>
                <a:lnTo>
                  <a:pt x="2577" y="19"/>
                </a:lnTo>
                <a:lnTo>
                  <a:pt x="2580" y="19"/>
                </a:lnTo>
                <a:lnTo>
                  <a:pt x="2583" y="20"/>
                </a:lnTo>
                <a:lnTo>
                  <a:pt x="2587" y="21"/>
                </a:lnTo>
                <a:lnTo>
                  <a:pt x="2590" y="21"/>
                </a:lnTo>
                <a:lnTo>
                  <a:pt x="2592" y="21"/>
                </a:lnTo>
                <a:lnTo>
                  <a:pt x="2596" y="21"/>
                </a:lnTo>
                <a:lnTo>
                  <a:pt x="2599" y="21"/>
                </a:lnTo>
                <a:lnTo>
                  <a:pt x="2601" y="20"/>
                </a:lnTo>
                <a:lnTo>
                  <a:pt x="2601" y="21"/>
                </a:lnTo>
                <a:lnTo>
                  <a:pt x="2604" y="21"/>
                </a:lnTo>
                <a:lnTo>
                  <a:pt x="2609" y="21"/>
                </a:lnTo>
                <a:lnTo>
                  <a:pt x="2609" y="22"/>
                </a:lnTo>
                <a:lnTo>
                  <a:pt x="2614" y="22"/>
                </a:lnTo>
                <a:lnTo>
                  <a:pt x="2617" y="22"/>
                </a:lnTo>
                <a:lnTo>
                  <a:pt x="2619" y="21"/>
                </a:lnTo>
                <a:lnTo>
                  <a:pt x="2622" y="21"/>
                </a:lnTo>
                <a:lnTo>
                  <a:pt x="2627" y="21"/>
                </a:lnTo>
                <a:lnTo>
                  <a:pt x="2628" y="21"/>
                </a:lnTo>
                <a:lnTo>
                  <a:pt x="2633" y="21"/>
                </a:lnTo>
                <a:lnTo>
                  <a:pt x="2635" y="20"/>
                </a:lnTo>
                <a:lnTo>
                  <a:pt x="2638" y="21"/>
                </a:lnTo>
                <a:lnTo>
                  <a:pt x="2642" y="20"/>
                </a:lnTo>
                <a:lnTo>
                  <a:pt x="2645" y="20"/>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90" name="Line 75">
            <a:extLst>
              <a:ext uri="{FF2B5EF4-FFF2-40B4-BE49-F238E27FC236}">
                <a16:creationId xmlns:a16="http://schemas.microsoft.com/office/drawing/2014/main" id="{3D34861F-F919-C148-9814-F51381F9C4EC}"/>
              </a:ext>
            </a:extLst>
          </p:cNvPr>
          <p:cNvSpPr>
            <a:spLocks noChangeShapeType="1"/>
          </p:cNvSpPr>
          <p:nvPr/>
        </p:nvSpPr>
        <p:spPr bwMode="auto">
          <a:xfrm>
            <a:off x="733594" y="3018634"/>
            <a:ext cx="5544103"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91" name="Line 76">
            <a:extLst>
              <a:ext uri="{FF2B5EF4-FFF2-40B4-BE49-F238E27FC236}">
                <a16:creationId xmlns:a16="http://schemas.microsoft.com/office/drawing/2014/main" id="{0DC6A0E5-52E6-524B-A7D1-A1C72D9F4E72}"/>
              </a:ext>
            </a:extLst>
          </p:cNvPr>
          <p:cNvSpPr>
            <a:spLocks noChangeShapeType="1"/>
          </p:cNvSpPr>
          <p:nvPr/>
        </p:nvSpPr>
        <p:spPr bwMode="auto">
          <a:xfrm>
            <a:off x="6277697"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92" name="Line 77">
            <a:extLst>
              <a:ext uri="{FF2B5EF4-FFF2-40B4-BE49-F238E27FC236}">
                <a16:creationId xmlns:a16="http://schemas.microsoft.com/office/drawing/2014/main" id="{BFD971A3-AEF3-9A4A-A9D9-F6D2EFB0801D}"/>
              </a:ext>
            </a:extLst>
          </p:cNvPr>
          <p:cNvSpPr>
            <a:spLocks noChangeShapeType="1"/>
          </p:cNvSpPr>
          <p:nvPr/>
        </p:nvSpPr>
        <p:spPr bwMode="auto">
          <a:xfrm>
            <a:off x="5723078"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93" name="Line 78">
            <a:extLst>
              <a:ext uri="{FF2B5EF4-FFF2-40B4-BE49-F238E27FC236}">
                <a16:creationId xmlns:a16="http://schemas.microsoft.com/office/drawing/2014/main" id="{C389A84E-92F4-884B-836E-9297E54FEBEF}"/>
              </a:ext>
            </a:extLst>
          </p:cNvPr>
          <p:cNvSpPr>
            <a:spLocks noChangeShapeType="1"/>
          </p:cNvSpPr>
          <p:nvPr/>
        </p:nvSpPr>
        <p:spPr bwMode="auto">
          <a:xfrm>
            <a:off x="5168458"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94" name="Line 79">
            <a:extLst>
              <a:ext uri="{FF2B5EF4-FFF2-40B4-BE49-F238E27FC236}">
                <a16:creationId xmlns:a16="http://schemas.microsoft.com/office/drawing/2014/main" id="{9C07488D-300B-BD4A-82B4-65CB33F16851}"/>
              </a:ext>
            </a:extLst>
          </p:cNvPr>
          <p:cNvSpPr>
            <a:spLocks noChangeShapeType="1"/>
          </p:cNvSpPr>
          <p:nvPr/>
        </p:nvSpPr>
        <p:spPr bwMode="auto">
          <a:xfrm>
            <a:off x="4613838"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95" name="Line 80">
            <a:extLst>
              <a:ext uri="{FF2B5EF4-FFF2-40B4-BE49-F238E27FC236}">
                <a16:creationId xmlns:a16="http://schemas.microsoft.com/office/drawing/2014/main" id="{7B79C311-1901-144D-B850-A218B1C48FB7}"/>
              </a:ext>
            </a:extLst>
          </p:cNvPr>
          <p:cNvSpPr>
            <a:spLocks noChangeShapeType="1"/>
          </p:cNvSpPr>
          <p:nvPr/>
        </p:nvSpPr>
        <p:spPr bwMode="auto">
          <a:xfrm>
            <a:off x="4059219"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96" name="Line 81">
            <a:extLst>
              <a:ext uri="{FF2B5EF4-FFF2-40B4-BE49-F238E27FC236}">
                <a16:creationId xmlns:a16="http://schemas.microsoft.com/office/drawing/2014/main" id="{320AFB07-BC9D-C640-B3FF-779A9DB4F7DA}"/>
              </a:ext>
            </a:extLst>
          </p:cNvPr>
          <p:cNvSpPr>
            <a:spLocks noChangeShapeType="1"/>
          </p:cNvSpPr>
          <p:nvPr/>
        </p:nvSpPr>
        <p:spPr bwMode="auto">
          <a:xfrm>
            <a:off x="3504599"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97" name="Line 82">
            <a:extLst>
              <a:ext uri="{FF2B5EF4-FFF2-40B4-BE49-F238E27FC236}">
                <a16:creationId xmlns:a16="http://schemas.microsoft.com/office/drawing/2014/main" id="{5C3980E1-7EC2-4B4C-9CB6-D5D782104A7D}"/>
              </a:ext>
            </a:extLst>
          </p:cNvPr>
          <p:cNvSpPr>
            <a:spLocks noChangeShapeType="1"/>
          </p:cNvSpPr>
          <p:nvPr/>
        </p:nvSpPr>
        <p:spPr bwMode="auto">
          <a:xfrm>
            <a:off x="2949980"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98" name="Line 83">
            <a:extLst>
              <a:ext uri="{FF2B5EF4-FFF2-40B4-BE49-F238E27FC236}">
                <a16:creationId xmlns:a16="http://schemas.microsoft.com/office/drawing/2014/main" id="{E1D953A4-2CBF-974B-B95D-D59236DEE127}"/>
              </a:ext>
            </a:extLst>
          </p:cNvPr>
          <p:cNvSpPr>
            <a:spLocks noChangeShapeType="1"/>
          </p:cNvSpPr>
          <p:nvPr/>
        </p:nvSpPr>
        <p:spPr bwMode="auto">
          <a:xfrm>
            <a:off x="2397453"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99" name="Line 84">
            <a:extLst>
              <a:ext uri="{FF2B5EF4-FFF2-40B4-BE49-F238E27FC236}">
                <a16:creationId xmlns:a16="http://schemas.microsoft.com/office/drawing/2014/main" id="{A0A25D51-DE4E-A242-BA53-41355E88B3D0}"/>
              </a:ext>
            </a:extLst>
          </p:cNvPr>
          <p:cNvSpPr>
            <a:spLocks noChangeShapeType="1"/>
          </p:cNvSpPr>
          <p:nvPr/>
        </p:nvSpPr>
        <p:spPr bwMode="auto">
          <a:xfrm>
            <a:off x="1842834"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0" name="Line 85">
            <a:extLst>
              <a:ext uri="{FF2B5EF4-FFF2-40B4-BE49-F238E27FC236}">
                <a16:creationId xmlns:a16="http://schemas.microsoft.com/office/drawing/2014/main" id="{83CC179C-4D4E-CC43-98F7-D08675CA33EF}"/>
              </a:ext>
            </a:extLst>
          </p:cNvPr>
          <p:cNvSpPr>
            <a:spLocks noChangeShapeType="1"/>
          </p:cNvSpPr>
          <p:nvPr/>
        </p:nvSpPr>
        <p:spPr bwMode="auto">
          <a:xfrm>
            <a:off x="1288215"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1" name="Line 86">
            <a:extLst>
              <a:ext uri="{FF2B5EF4-FFF2-40B4-BE49-F238E27FC236}">
                <a16:creationId xmlns:a16="http://schemas.microsoft.com/office/drawing/2014/main" id="{770FE937-4004-844E-90D6-03CCCC01056F}"/>
              </a:ext>
            </a:extLst>
          </p:cNvPr>
          <p:cNvSpPr>
            <a:spLocks noChangeShapeType="1"/>
          </p:cNvSpPr>
          <p:nvPr/>
        </p:nvSpPr>
        <p:spPr bwMode="auto">
          <a:xfrm>
            <a:off x="733594"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2" name="Line 88">
            <a:extLst>
              <a:ext uri="{FF2B5EF4-FFF2-40B4-BE49-F238E27FC236}">
                <a16:creationId xmlns:a16="http://schemas.microsoft.com/office/drawing/2014/main" id="{20157123-3367-2D42-9391-194172F6FF52}"/>
              </a:ext>
            </a:extLst>
          </p:cNvPr>
          <p:cNvSpPr>
            <a:spLocks noChangeShapeType="1"/>
          </p:cNvSpPr>
          <p:nvPr/>
        </p:nvSpPr>
        <p:spPr bwMode="auto">
          <a:xfrm>
            <a:off x="6277697" y="301863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4" name="Line 90">
            <a:extLst>
              <a:ext uri="{FF2B5EF4-FFF2-40B4-BE49-F238E27FC236}">
                <a16:creationId xmlns:a16="http://schemas.microsoft.com/office/drawing/2014/main" id="{D9C7ADEA-E17C-544B-BE8D-FE05A9B3EC3C}"/>
              </a:ext>
            </a:extLst>
          </p:cNvPr>
          <p:cNvSpPr>
            <a:spLocks noChangeShapeType="1"/>
          </p:cNvSpPr>
          <p:nvPr/>
        </p:nvSpPr>
        <p:spPr bwMode="auto">
          <a:xfrm>
            <a:off x="733594" y="301863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5" name="Line 91">
            <a:extLst>
              <a:ext uri="{FF2B5EF4-FFF2-40B4-BE49-F238E27FC236}">
                <a16:creationId xmlns:a16="http://schemas.microsoft.com/office/drawing/2014/main" id="{02E29818-C068-704F-A09E-E800C29AF21B}"/>
              </a:ext>
            </a:extLst>
          </p:cNvPr>
          <p:cNvSpPr>
            <a:spLocks noChangeShapeType="1"/>
          </p:cNvSpPr>
          <p:nvPr/>
        </p:nvSpPr>
        <p:spPr bwMode="auto">
          <a:xfrm>
            <a:off x="733594" y="293473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6" name="Line 92">
            <a:extLst>
              <a:ext uri="{FF2B5EF4-FFF2-40B4-BE49-F238E27FC236}">
                <a16:creationId xmlns:a16="http://schemas.microsoft.com/office/drawing/2014/main" id="{E289CCE4-8E5F-E340-80C8-3B5E2E3B3BF3}"/>
              </a:ext>
            </a:extLst>
          </p:cNvPr>
          <p:cNvSpPr>
            <a:spLocks noChangeShapeType="1"/>
          </p:cNvSpPr>
          <p:nvPr/>
        </p:nvSpPr>
        <p:spPr bwMode="auto">
          <a:xfrm>
            <a:off x="733594" y="2848500"/>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7" name="Line 93">
            <a:extLst>
              <a:ext uri="{FF2B5EF4-FFF2-40B4-BE49-F238E27FC236}">
                <a16:creationId xmlns:a16="http://schemas.microsoft.com/office/drawing/2014/main" id="{E809BD97-9BF6-9D45-8FD1-DC74E1FA0DFB}"/>
              </a:ext>
            </a:extLst>
          </p:cNvPr>
          <p:cNvSpPr>
            <a:spLocks noChangeShapeType="1"/>
          </p:cNvSpPr>
          <p:nvPr/>
        </p:nvSpPr>
        <p:spPr bwMode="auto">
          <a:xfrm>
            <a:off x="733594" y="2762270"/>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8" name="Line 94">
            <a:extLst>
              <a:ext uri="{FF2B5EF4-FFF2-40B4-BE49-F238E27FC236}">
                <a16:creationId xmlns:a16="http://schemas.microsoft.com/office/drawing/2014/main" id="{D2CD98CD-25DE-2B41-909B-7C8A6CB198C3}"/>
              </a:ext>
            </a:extLst>
          </p:cNvPr>
          <p:cNvSpPr>
            <a:spLocks noChangeShapeType="1"/>
          </p:cNvSpPr>
          <p:nvPr/>
        </p:nvSpPr>
        <p:spPr bwMode="auto">
          <a:xfrm>
            <a:off x="733594" y="267603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9" name="Line 95">
            <a:extLst>
              <a:ext uri="{FF2B5EF4-FFF2-40B4-BE49-F238E27FC236}">
                <a16:creationId xmlns:a16="http://schemas.microsoft.com/office/drawing/2014/main" id="{035B5620-276E-2844-98A2-BE9AC9048D43}"/>
              </a:ext>
            </a:extLst>
          </p:cNvPr>
          <p:cNvSpPr>
            <a:spLocks noChangeShapeType="1"/>
          </p:cNvSpPr>
          <p:nvPr/>
        </p:nvSpPr>
        <p:spPr bwMode="auto">
          <a:xfrm>
            <a:off x="733594" y="259213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0" name="Line 96">
            <a:extLst>
              <a:ext uri="{FF2B5EF4-FFF2-40B4-BE49-F238E27FC236}">
                <a16:creationId xmlns:a16="http://schemas.microsoft.com/office/drawing/2014/main" id="{3E156361-DBFC-774D-B002-9DD3D4B1F614}"/>
              </a:ext>
            </a:extLst>
          </p:cNvPr>
          <p:cNvSpPr>
            <a:spLocks noChangeShapeType="1"/>
          </p:cNvSpPr>
          <p:nvPr/>
        </p:nvSpPr>
        <p:spPr bwMode="auto">
          <a:xfrm>
            <a:off x="733594" y="2505905"/>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1" name="Line 97">
            <a:extLst>
              <a:ext uri="{FF2B5EF4-FFF2-40B4-BE49-F238E27FC236}">
                <a16:creationId xmlns:a16="http://schemas.microsoft.com/office/drawing/2014/main" id="{A97EA068-13E0-D649-92D1-BFD8B04CA851}"/>
              </a:ext>
            </a:extLst>
          </p:cNvPr>
          <p:cNvSpPr>
            <a:spLocks noChangeShapeType="1"/>
          </p:cNvSpPr>
          <p:nvPr/>
        </p:nvSpPr>
        <p:spPr bwMode="auto">
          <a:xfrm>
            <a:off x="733594" y="241967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2" name="Line 98">
            <a:extLst>
              <a:ext uri="{FF2B5EF4-FFF2-40B4-BE49-F238E27FC236}">
                <a16:creationId xmlns:a16="http://schemas.microsoft.com/office/drawing/2014/main" id="{1AF638DD-510B-9B43-B4E2-4D8DC8F6015C}"/>
              </a:ext>
            </a:extLst>
          </p:cNvPr>
          <p:cNvSpPr>
            <a:spLocks noChangeShapeType="1"/>
          </p:cNvSpPr>
          <p:nvPr/>
        </p:nvSpPr>
        <p:spPr bwMode="auto">
          <a:xfrm>
            <a:off x="733594" y="233577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3" name="Line 99">
            <a:extLst>
              <a:ext uri="{FF2B5EF4-FFF2-40B4-BE49-F238E27FC236}">
                <a16:creationId xmlns:a16="http://schemas.microsoft.com/office/drawing/2014/main" id="{C3762C83-D0A7-244D-B9C7-54DD48643746}"/>
              </a:ext>
            </a:extLst>
          </p:cNvPr>
          <p:cNvSpPr>
            <a:spLocks noChangeShapeType="1"/>
          </p:cNvSpPr>
          <p:nvPr/>
        </p:nvSpPr>
        <p:spPr bwMode="auto">
          <a:xfrm>
            <a:off x="733594" y="224954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4" name="Line 100">
            <a:extLst>
              <a:ext uri="{FF2B5EF4-FFF2-40B4-BE49-F238E27FC236}">
                <a16:creationId xmlns:a16="http://schemas.microsoft.com/office/drawing/2014/main" id="{E44F2CE7-E404-7745-8E64-FA3C081E6650}"/>
              </a:ext>
            </a:extLst>
          </p:cNvPr>
          <p:cNvSpPr>
            <a:spLocks noChangeShapeType="1"/>
          </p:cNvSpPr>
          <p:nvPr/>
        </p:nvSpPr>
        <p:spPr bwMode="auto">
          <a:xfrm>
            <a:off x="733594" y="21633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5" name="Line 101">
            <a:extLst>
              <a:ext uri="{FF2B5EF4-FFF2-40B4-BE49-F238E27FC236}">
                <a16:creationId xmlns:a16="http://schemas.microsoft.com/office/drawing/2014/main" id="{C9B6BE6D-64EA-0B4E-B41F-8E4C3FE3060E}"/>
              </a:ext>
            </a:extLst>
          </p:cNvPr>
          <p:cNvSpPr>
            <a:spLocks noChangeShapeType="1"/>
          </p:cNvSpPr>
          <p:nvPr/>
        </p:nvSpPr>
        <p:spPr bwMode="auto">
          <a:xfrm>
            <a:off x="733594" y="20794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6" name="Line 102">
            <a:extLst>
              <a:ext uri="{FF2B5EF4-FFF2-40B4-BE49-F238E27FC236}">
                <a16:creationId xmlns:a16="http://schemas.microsoft.com/office/drawing/2014/main" id="{3F93BBF0-398D-784F-ACA0-7CE4CACF45B1}"/>
              </a:ext>
            </a:extLst>
          </p:cNvPr>
          <p:cNvSpPr>
            <a:spLocks noChangeShapeType="1"/>
          </p:cNvSpPr>
          <p:nvPr/>
        </p:nvSpPr>
        <p:spPr bwMode="auto">
          <a:xfrm>
            <a:off x="733594" y="199317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7" name="Line 103">
            <a:extLst>
              <a:ext uri="{FF2B5EF4-FFF2-40B4-BE49-F238E27FC236}">
                <a16:creationId xmlns:a16="http://schemas.microsoft.com/office/drawing/2014/main" id="{17F2E3E6-B6E3-FB4B-8102-3FADE3DA73F7}"/>
              </a:ext>
            </a:extLst>
          </p:cNvPr>
          <p:cNvSpPr>
            <a:spLocks noChangeShapeType="1"/>
          </p:cNvSpPr>
          <p:nvPr/>
        </p:nvSpPr>
        <p:spPr bwMode="auto">
          <a:xfrm>
            <a:off x="733594" y="190694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8" name="Line 104">
            <a:extLst>
              <a:ext uri="{FF2B5EF4-FFF2-40B4-BE49-F238E27FC236}">
                <a16:creationId xmlns:a16="http://schemas.microsoft.com/office/drawing/2014/main" id="{DDCC11F6-000B-2D4E-88F6-4D1857ABABB8}"/>
              </a:ext>
            </a:extLst>
          </p:cNvPr>
          <p:cNvSpPr>
            <a:spLocks noChangeShapeType="1"/>
          </p:cNvSpPr>
          <p:nvPr/>
        </p:nvSpPr>
        <p:spPr bwMode="auto">
          <a:xfrm>
            <a:off x="733594" y="182071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9" name="Line 105">
            <a:extLst>
              <a:ext uri="{FF2B5EF4-FFF2-40B4-BE49-F238E27FC236}">
                <a16:creationId xmlns:a16="http://schemas.microsoft.com/office/drawing/2014/main" id="{BFC35719-20F8-F248-B212-C4025F890211}"/>
              </a:ext>
            </a:extLst>
          </p:cNvPr>
          <p:cNvSpPr>
            <a:spLocks noChangeShapeType="1"/>
          </p:cNvSpPr>
          <p:nvPr/>
        </p:nvSpPr>
        <p:spPr bwMode="auto">
          <a:xfrm>
            <a:off x="733594" y="173681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0" name="Line 106">
            <a:extLst>
              <a:ext uri="{FF2B5EF4-FFF2-40B4-BE49-F238E27FC236}">
                <a16:creationId xmlns:a16="http://schemas.microsoft.com/office/drawing/2014/main" id="{7DED3B82-FEDE-0B4B-B44C-ECE24877D018}"/>
              </a:ext>
            </a:extLst>
          </p:cNvPr>
          <p:cNvSpPr>
            <a:spLocks noChangeShapeType="1"/>
          </p:cNvSpPr>
          <p:nvPr/>
        </p:nvSpPr>
        <p:spPr bwMode="auto">
          <a:xfrm>
            <a:off x="733594" y="165058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1" name="Line 107">
            <a:extLst>
              <a:ext uri="{FF2B5EF4-FFF2-40B4-BE49-F238E27FC236}">
                <a16:creationId xmlns:a16="http://schemas.microsoft.com/office/drawing/2014/main" id="{FE2C30A5-E7EA-BD4A-AD4C-AAC1748DBD68}"/>
              </a:ext>
            </a:extLst>
          </p:cNvPr>
          <p:cNvSpPr>
            <a:spLocks noChangeShapeType="1"/>
          </p:cNvSpPr>
          <p:nvPr/>
        </p:nvSpPr>
        <p:spPr bwMode="auto">
          <a:xfrm>
            <a:off x="733594" y="1564349"/>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2" name="Line 108">
            <a:extLst>
              <a:ext uri="{FF2B5EF4-FFF2-40B4-BE49-F238E27FC236}">
                <a16:creationId xmlns:a16="http://schemas.microsoft.com/office/drawing/2014/main" id="{EC8B2509-0998-1E4D-8908-F07BC68CE443}"/>
              </a:ext>
            </a:extLst>
          </p:cNvPr>
          <p:cNvSpPr>
            <a:spLocks noChangeShapeType="1"/>
          </p:cNvSpPr>
          <p:nvPr/>
        </p:nvSpPr>
        <p:spPr bwMode="auto">
          <a:xfrm>
            <a:off x="733594" y="148044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3" name="Line 109">
            <a:extLst>
              <a:ext uri="{FF2B5EF4-FFF2-40B4-BE49-F238E27FC236}">
                <a16:creationId xmlns:a16="http://schemas.microsoft.com/office/drawing/2014/main" id="{9FBF304B-7B16-A244-A6E6-0DB94611B43B}"/>
              </a:ext>
            </a:extLst>
          </p:cNvPr>
          <p:cNvSpPr>
            <a:spLocks noChangeShapeType="1"/>
          </p:cNvSpPr>
          <p:nvPr/>
        </p:nvSpPr>
        <p:spPr bwMode="auto">
          <a:xfrm>
            <a:off x="733594" y="139421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4" name="Line 110">
            <a:extLst>
              <a:ext uri="{FF2B5EF4-FFF2-40B4-BE49-F238E27FC236}">
                <a16:creationId xmlns:a16="http://schemas.microsoft.com/office/drawing/2014/main" id="{6AA7A4E9-EE84-FE4B-9816-368BDC5718B7}"/>
              </a:ext>
            </a:extLst>
          </p:cNvPr>
          <p:cNvSpPr>
            <a:spLocks noChangeShapeType="1"/>
          </p:cNvSpPr>
          <p:nvPr/>
        </p:nvSpPr>
        <p:spPr bwMode="auto">
          <a:xfrm>
            <a:off x="733594" y="1307985"/>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5" name="Line 116">
            <a:extLst>
              <a:ext uri="{FF2B5EF4-FFF2-40B4-BE49-F238E27FC236}">
                <a16:creationId xmlns:a16="http://schemas.microsoft.com/office/drawing/2014/main" id="{9DBBDE8F-BF86-824D-AC45-58AA26EFA9B2}"/>
              </a:ext>
            </a:extLst>
          </p:cNvPr>
          <p:cNvSpPr>
            <a:spLocks noChangeShapeType="1"/>
          </p:cNvSpPr>
          <p:nvPr/>
        </p:nvSpPr>
        <p:spPr bwMode="auto">
          <a:xfrm>
            <a:off x="733594" y="3018634"/>
            <a:ext cx="5544103"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6" name="Line 117">
            <a:extLst>
              <a:ext uri="{FF2B5EF4-FFF2-40B4-BE49-F238E27FC236}">
                <a16:creationId xmlns:a16="http://schemas.microsoft.com/office/drawing/2014/main" id="{ACB0895B-E156-1F41-B46F-CA71D213E7CD}"/>
              </a:ext>
            </a:extLst>
          </p:cNvPr>
          <p:cNvSpPr>
            <a:spLocks noChangeShapeType="1"/>
          </p:cNvSpPr>
          <p:nvPr/>
        </p:nvSpPr>
        <p:spPr bwMode="auto">
          <a:xfrm>
            <a:off x="6277697"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7" name="Line 118">
            <a:extLst>
              <a:ext uri="{FF2B5EF4-FFF2-40B4-BE49-F238E27FC236}">
                <a16:creationId xmlns:a16="http://schemas.microsoft.com/office/drawing/2014/main" id="{0AC21761-F8A4-7E49-A480-BBCF4EF79AED}"/>
              </a:ext>
            </a:extLst>
          </p:cNvPr>
          <p:cNvSpPr>
            <a:spLocks noChangeShapeType="1"/>
          </p:cNvSpPr>
          <p:nvPr/>
        </p:nvSpPr>
        <p:spPr bwMode="auto">
          <a:xfrm>
            <a:off x="5723078"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8" name="Line 119">
            <a:extLst>
              <a:ext uri="{FF2B5EF4-FFF2-40B4-BE49-F238E27FC236}">
                <a16:creationId xmlns:a16="http://schemas.microsoft.com/office/drawing/2014/main" id="{FE83EDB8-F362-7B43-B9CB-35E566605AC4}"/>
              </a:ext>
            </a:extLst>
          </p:cNvPr>
          <p:cNvSpPr>
            <a:spLocks noChangeShapeType="1"/>
          </p:cNvSpPr>
          <p:nvPr/>
        </p:nvSpPr>
        <p:spPr bwMode="auto">
          <a:xfrm>
            <a:off x="5168458"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9" name="Line 120">
            <a:extLst>
              <a:ext uri="{FF2B5EF4-FFF2-40B4-BE49-F238E27FC236}">
                <a16:creationId xmlns:a16="http://schemas.microsoft.com/office/drawing/2014/main" id="{9E96D66C-2C14-9D4D-8526-41C6D38E7125}"/>
              </a:ext>
            </a:extLst>
          </p:cNvPr>
          <p:cNvSpPr>
            <a:spLocks noChangeShapeType="1"/>
          </p:cNvSpPr>
          <p:nvPr/>
        </p:nvSpPr>
        <p:spPr bwMode="auto">
          <a:xfrm>
            <a:off x="4613838"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0" name="Line 121">
            <a:extLst>
              <a:ext uri="{FF2B5EF4-FFF2-40B4-BE49-F238E27FC236}">
                <a16:creationId xmlns:a16="http://schemas.microsoft.com/office/drawing/2014/main" id="{891C9312-AA3E-0C47-A5C1-2DCA1A130FFF}"/>
              </a:ext>
            </a:extLst>
          </p:cNvPr>
          <p:cNvSpPr>
            <a:spLocks noChangeShapeType="1"/>
          </p:cNvSpPr>
          <p:nvPr/>
        </p:nvSpPr>
        <p:spPr bwMode="auto">
          <a:xfrm>
            <a:off x="4059219"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1" name="Line 122">
            <a:extLst>
              <a:ext uri="{FF2B5EF4-FFF2-40B4-BE49-F238E27FC236}">
                <a16:creationId xmlns:a16="http://schemas.microsoft.com/office/drawing/2014/main" id="{747DD164-3D86-D04E-A471-CB29B68A5DC6}"/>
              </a:ext>
            </a:extLst>
          </p:cNvPr>
          <p:cNvSpPr>
            <a:spLocks noChangeShapeType="1"/>
          </p:cNvSpPr>
          <p:nvPr/>
        </p:nvSpPr>
        <p:spPr bwMode="auto">
          <a:xfrm>
            <a:off x="3504599"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2" name="Line 123">
            <a:extLst>
              <a:ext uri="{FF2B5EF4-FFF2-40B4-BE49-F238E27FC236}">
                <a16:creationId xmlns:a16="http://schemas.microsoft.com/office/drawing/2014/main" id="{668C7178-B816-934B-94C1-7CB5E0DFE455}"/>
              </a:ext>
            </a:extLst>
          </p:cNvPr>
          <p:cNvSpPr>
            <a:spLocks noChangeShapeType="1"/>
          </p:cNvSpPr>
          <p:nvPr/>
        </p:nvSpPr>
        <p:spPr bwMode="auto">
          <a:xfrm>
            <a:off x="2949980"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 name="Line 124">
            <a:extLst>
              <a:ext uri="{FF2B5EF4-FFF2-40B4-BE49-F238E27FC236}">
                <a16:creationId xmlns:a16="http://schemas.microsoft.com/office/drawing/2014/main" id="{445BEC4E-3136-8743-A4E7-B0B480B8A29D}"/>
              </a:ext>
            </a:extLst>
          </p:cNvPr>
          <p:cNvSpPr>
            <a:spLocks noChangeShapeType="1"/>
          </p:cNvSpPr>
          <p:nvPr/>
        </p:nvSpPr>
        <p:spPr bwMode="auto">
          <a:xfrm>
            <a:off x="2397453"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4" name="Line 125">
            <a:extLst>
              <a:ext uri="{FF2B5EF4-FFF2-40B4-BE49-F238E27FC236}">
                <a16:creationId xmlns:a16="http://schemas.microsoft.com/office/drawing/2014/main" id="{1ADECE4F-1908-5440-9FC0-C64BCB834843}"/>
              </a:ext>
            </a:extLst>
          </p:cNvPr>
          <p:cNvSpPr>
            <a:spLocks noChangeShapeType="1"/>
          </p:cNvSpPr>
          <p:nvPr/>
        </p:nvSpPr>
        <p:spPr bwMode="auto">
          <a:xfrm>
            <a:off x="1842834"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5" name="Line 126">
            <a:extLst>
              <a:ext uri="{FF2B5EF4-FFF2-40B4-BE49-F238E27FC236}">
                <a16:creationId xmlns:a16="http://schemas.microsoft.com/office/drawing/2014/main" id="{C3986CDA-7BBB-3D4A-B723-EB46D14E17A3}"/>
              </a:ext>
            </a:extLst>
          </p:cNvPr>
          <p:cNvSpPr>
            <a:spLocks noChangeShapeType="1"/>
          </p:cNvSpPr>
          <p:nvPr/>
        </p:nvSpPr>
        <p:spPr bwMode="auto">
          <a:xfrm>
            <a:off x="1288215"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6" name="Line 127">
            <a:extLst>
              <a:ext uri="{FF2B5EF4-FFF2-40B4-BE49-F238E27FC236}">
                <a16:creationId xmlns:a16="http://schemas.microsoft.com/office/drawing/2014/main" id="{A447DF10-557E-EF47-B507-41DE00FBCB9E}"/>
              </a:ext>
            </a:extLst>
          </p:cNvPr>
          <p:cNvSpPr>
            <a:spLocks noChangeShapeType="1"/>
          </p:cNvSpPr>
          <p:nvPr/>
        </p:nvSpPr>
        <p:spPr bwMode="auto">
          <a:xfrm>
            <a:off x="733594"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7" name="Line 129">
            <a:extLst>
              <a:ext uri="{FF2B5EF4-FFF2-40B4-BE49-F238E27FC236}">
                <a16:creationId xmlns:a16="http://schemas.microsoft.com/office/drawing/2014/main" id="{3C7773B8-9340-D943-A9D6-1942D9FAA1BC}"/>
              </a:ext>
            </a:extLst>
          </p:cNvPr>
          <p:cNvSpPr>
            <a:spLocks noChangeShapeType="1"/>
          </p:cNvSpPr>
          <p:nvPr/>
        </p:nvSpPr>
        <p:spPr bwMode="auto">
          <a:xfrm>
            <a:off x="6277697" y="301863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9" name="Line 131">
            <a:extLst>
              <a:ext uri="{FF2B5EF4-FFF2-40B4-BE49-F238E27FC236}">
                <a16:creationId xmlns:a16="http://schemas.microsoft.com/office/drawing/2014/main" id="{5FA3DA16-EA35-064A-8ACD-55CD6AFD8659}"/>
              </a:ext>
            </a:extLst>
          </p:cNvPr>
          <p:cNvSpPr>
            <a:spLocks noChangeShapeType="1"/>
          </p:cNvSpPr>
          <p:nvPr/>
        </p:nvSpPr>
        <p:spPr bwMode="auto">
          <a:xfrm>
            <a:off x="733594" y="301863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40" name="Line 132">
            <a:extLst>
              <a:ext uri="{FF2B5EF4-FFF2-40B4-BE49-F238E27FC236}">
                <a16:creationId xmlns:a16="http://schemas.microsoft.com/office/drawing/2014/main" id="{BCEBA4E8-25C8-704D-B6A0-B1D435118D98}"/>
              </a:ext>
            </a:extLst>
          </p:cNvPr>
          <p:cNvSpPr>
            <a:spLocks noChangeShapeType="1"/>
          </p:cNvSpPr>
          <p:nvPr/>
        </p:nvSpPr>
        <p:spPr bwMode="auto">
          <a:xfrm>
            <a:off x="733594" y="293473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41" name="Line 133">
            <a:extLst>
              <a:ext uri="{FF2B5EF4-FFF2-40B4-BE49-F238E27FC236}">
                <a16:creationId xmlns:a16="http://schemas.microsoft.com/office/drawing/2014/main" id="{3F87A682-7781-A140-ADA1-8EC41ABEFCF8}"/>
              </a:ext>
            </a:extLst>
          </p:cNvPr>
          <p:cNvSpPr>
            <a:spLocks noChangeShapeType="1"/>
          </p:cNvSpPr>
          <p:nvPr/>
        </p:nvSpPr>
        <p:spPr bwMode="auto">
          <a:xfrm>
            <a:off x="733594" y="2848500"/>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42" name="Line 134">
            <a:extLst>
              <a:ext uri="{FF2B5EF4-FFF2-40B4-BE49-F238E27FC236}">
                <a16:creationId xmlns:a16="http://schemas.microsoft.com/office/drawing/2014/main" id="{9E524E4D-0B38-B343-8FE3-AF53B56DF54D}"/>
              </a:ext>
            </a:extLst>
          </p:cNvPr>
          <p:cNvSpPr>
            <a:spLocks noChangeShapeType="1"/>
          </p:cNvSpPr>
          <p:nvPr/>
        </p:nvSpPr>
        <p:spPr bwMode="auto">
          <a:xfrm>
            <a:off x="733594" y="2762270"/>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43" name="Line 135">
            <a:extLst>
              <a:ext uri="{FF2B5EF4-FFF2-40B4-BE49-F238E27FC236}">
                <a16:creationId xmlns:a16="http://schemas.microsoft.com/office/drawing/2014/main" id="{6DF311A9-14E7-E940-A411-CA84C5F0DB54}"/>
              </a:ext>
            </a:extLst>
          </p:cNvPr>
          <p:cNvSpPr>
            <a:spLocks noChangeShapeType="1"/>
          </p:cNvSpPr>
          <p:nvPr/>
        </p:nvSpPr>
        <p:spPr bwMode="auto">
          <a:xfrm>
            <a:off x="733594" y="267603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44" name="Line 136">
            <a:extLst>
              <a:ext uri="{FF2B5EF4-FFF2-40B4-BE49-F238E27FC236}">
                <a16:creationId xmlns:a16="http://schemas.microsoft.com/office/drawing/2014/main" id="{237B8CA5-AD81-284F-8896-FDA0BC68ED0A}"/>
              </a:ext>
            </a:extLst>
          </p:cNvPr>
          <p:cNvSpPr>
            <a:spLocks noChangeShapeType="1"/>
          </p:cNvSpPr>
          <p:nvPr/>
        </p:nvSpPr>
        <p:spPr bwMode="auto">
          <a:xfrm>
            <a:off x="733594" y="259213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45" name="Line 137">
            <a:extLst>
              <a:ext uri="{FF2B5EF4-FFF2-40B4-BE49-F238E27FC236}">
                <a16:creationId xmlns:a16="http://schemas.microsoft.com/office/drawing/2014/main" id="{AC64B947-3A4A-F541-B424-8955DCBE623D}"/>
              </a:ext>
            </a:extLst>
          </p:cNvPr>
          <p:cNvSpPr>
            <a:spLocks noChangeShapeType="1"/>
          </p:cNvSpPr>
          <p:nvPr/>
        </p:nvSpPr>
        <p:spPr bwMode="auto">
          <a:xfrm>
            <a:off x="733594" y="2505905"/>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46" name="Line 138">
            <a:extLst>
              <a:ext uri="{FF2B5EF4-FFF2-40B4-BE49-F238E27FC236}">
                <a16:creationId xmlns:a16="http://schemas.microsoft.com/office/drawing/2014/main" id="{ED51936E-31B8-054B-B5E3-E3D1C3112CD8}"/>
              </a:ext>
            </a:extLst>
          </p:cNvPr>
          <p:cNvSpPr>
            <a:spLocks noChangeShapeType="1"/>
          </p:cNvSpPr>
          <p:nvPr/>
        </p:nvSpPr>
        <p:spPr bwMode="auto">
          <a:xfrm>
            <a:off x="733594" y="241967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47" name="Line 139">
            <a:extLst>
              <a:ext uri="{FF2B5EF4-FFF2-40B4-BE49-F238E27FC236}">
                <a16:creationId xmlns:a16="http://schemas.microsoft.com/office/drawing/2014/main" id="{2B5ADFD5-DE1E-A84B-A49F-EAA015ADD873}"/>
              </a:ext>
            </a:extLst>
          </p:cNvPr>
          <p:cNvSpPr>
            <a:spLocks noChangeShapeType="1"/>
          </p:cNvSpPr>
          <p:nvPr/>
        </p:nvSpPr>
        <p:spPr bwMode="auto">
          <a:xfrm>
            <a:off x="733594" y="233577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48" name="Line 140">
            <a:extLst>
              <a:ext uri="{FF2B5EF4-FFF2-40B4-BE49-F238E27FC236}">
                <a16:creationId xmlns:a16="http://schemas.microsoft.com/office/drawing/2014/main" id="{DD786001-34B4-8E44-8D92-6842928AA4CA}"/>
              </a:ext>
            </a:extLst>
          </p:cNvPr>
          <p:cNvSpPr>
            <a:spLocks noChangeShapeType="1"/>
          </p:cNvSpPr>
          <p:nvPr/>
        </p:nvSpPr>
        <p:spPr bwMode="auto">
          <a:xfrm>
            <a:off x="733594" y="224954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49" name="Line 141">
            <a:extLst>
              <a:ext uri="{FF2B5EF4-FFF2-40B4-BE49-F238E27FC236}">
                <a16:creationId xmlns:a16="http://schemas.microsoft.com/office/drawing/2014/main" id="{255AC79C-F0C8-F148-9347-BEED059E43CB}"/>
              </a:ext>
            </a:extLst>
          </p:cNvPr>
          <p:cNvSpPr>
            <a:spLocks noChangeShapeType="1"/>
          </p:cNvSpPr>
          <p:nvPr/>
        </p:nvSpPr>
        <p:spPr bwMode="auto">
          <a:xfrm>
            <a:off x="733594" y="21633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50" name="Line 142">
            <a:extLst>
              <a:ext uri="{FF2B5EF4-FFF2-40B4-BE49-F238E27FC236}">
                <a16:creationId xmlns:a16="http://schemas.microsoft.com/office/drawing/2014/main" id="{7FD3D7D5-6CE6-524A-AC99-0045466ABB01}"/>
              </a:ext>
            </a:extLst>
          </p:cNvPr>
          <p:cNvSpPr>
            <a:spLocks noChangeShapeType="1"/>
          </p:cNvSpPr>
          <p:nvPr/>
        </p:nvSpPr>
        <p:spPr bwMode="auto">
          <a:xfrm>
            <a:off x="733594" y="20794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51" name="Line 143">
            <a:extLst>
              <a:ext uri="{FF2B5EF4-FFF2-40B4-BE49-F238E27FC236}">
                <a16:creationId xmlns:a16="http://schemas.microsoft.com/office/drawing/2014/main" id="{23E98B4F-34DF-784F-A39A-E22CE60E1B1C}"/>
              </a:ext>
            </a:extLst>
          </p:cNvPr>
          <p:cNvSpPr>
            <a:spLocks noChangeShapeType="1"/>
          </p:cNvSpPr>
          <p:nvPr/>
        </p:nvSpPr>
        <p:spPr bwMode="auto">
          <a:xfrm>
            <a:off x="733594" y="199317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52" name="Line 144">
            <a:extLst>
              <a:ext uri="{FF2B5EF4-FFF2-40B4-BE49-F238E27FC236}">
                <a16:creationId xmlns:a16="http://schemas.microsoft.com/office/drawing/2014/main" id="{107B0891-4EBF-034D-BF2D-14051F6AE5A6}"/>
              </a:ext>
            </a:extLst>
          </p:cNvPr>
          <p:cNvSpPr>
            <a:spLocks noChangeShapeType="1"/>
          </p:cNvSpPr>
          <p:nvPr/>
        </p:nvSpPr>
        <p:spPr bwMode="auto">
          <a:xfrm>
            <a:off x="733594" y="190694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53" name="Line 145">
            <a:extLst>
              <a:ext uri="{FF2B5EF4-FFF2-40B4-BE49-F238E27FC236}">
                <a16:creationId xmlns:a16="http://schemas.microsoft.com/office/drawing/2014/main" id="{673567E2-A081-AF4C-940F-FF0405362BF9}"/>
              </a:ext>
            </a:extLst>
          </p:cNvPr>
          <p:cNvSpPr>
            <a:spLocks noChangeShapeType="1"/>
          </p:cNvSpPr>
          <p:nvPr/>
        </p:nvSpPr>
        <p:spPr bwMode="auto">
          <a:xfrm>
            <a:off x="733594" y="182071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54" name="Line 146">
            <a:extLst>
              <a:ext uri="{FF2B5EF4-FFF2-40B4-BE49-F238E27FC236}">
                <a16:creationId xmlns:a16="http://schemas.microsoft.com/office/drawing/2014/main" id="{EBE3DC04-9AD4-0945-8216-653E73CF43FB}"/>
              </a:ext>
            </a:extLst>
          </p:cNvPr>
          <p:cNvSpPr>
            <a:spLocks noChangeShapeType="1"/>
          </p:cNvSpPr>
          <p:nvPr/>
        </p:nvSpPr>
        <p:spPr bwMode="auto">
          <a:xfrm>
            <a:off x="733594" y="173681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55" name="Line 147">
            <a:extLst>
              <a:ext uri="{FF2B5EF4-FFF2-40B4-BE49-F238E27FC236}">
                <a16:creationId xmlns:a16="http://schemas.microsoft.com/office/drawing/2014/main" id="{21974030-2D97-C043-83A4-750702B78888}"/>
              </a:ext>
            </a:extLst>
          </p:cNvPr>
          <p:cNvSpPr>
            <a:spLocks noChangeShapeType="1"/>
          </p:cNvSpPr>
          <p:nvPr/>
        </p:nvSpPr>
        <p:spPr bwMode="auto">
          <a:xfrm>
            <a:off x="733594" y="165058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56" name="Line 148">
            <a:extLst>
              <a:ext uri="{FF2B5EF4-FFF2-40B4-BE49-F238E27FC236}">
                <a16:creationId xmlns:a16="http://schemas.microsoft.com/office/drawing/2014/main" id="{49747669-E4BF-CE45-BCD0-D36A1AD420F3}"/>
              </a:ext>
            </a:extLst>
          </p:cNvPr>
          <p:cNvSpPr>
            <a:spLocks noChangeShapeType="1"/>
          </p:cNvSpPr>
          <p:nvPr/>
        </p:nvSpPr>
        <p:spPr bwMode="auto">
          <a:xfrm>
            <a:off x="733594" y="1564349"/>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57" name="Line 149">
            <a:extLst>
              <a:ext uri="{FF2B5EF4-FFF2-40B4-BE49-F238E27FC236}">
                <a16:creationId xmlns:a16="http://schemas.microsoft.com/office/drawing/2014/main" id="{40035B78-820D-DA47-84FD-016E4A3CB349}"/>
              </a:ext>
            </a:extLst>
          </p:cNvPr>
          <p:cNvSpPr>
            <a:spLocks noChangeShapeType="1"/>
          </p:cNvSpPr>
          <p:nvPr/>
        </p:nvSpPr>
        <p:spPr bwMode="auto">
          <a:xfrm>
            <a:off x="733594" y="148044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58" name="Line 150">
            <a:extLst>
              <a:ext uri="{FF2B5EF4-FFF2-40B4-BE49-F238E27FC236}">
                <a16:creationId xmlns:a16="http://schemas.microsoft.com/office/drawing/2014/main" id="{A86E90EA-7412-2845-82AF-0AC803900838}"/>
              </a:ext>
            </a:extLst>
          </p:cNvPr>
          <p:cNvSpPr>
            <a:spLocks noChangeShapeType="1"/>
          </p:cNvSpPr>
          <p:nvPr/>
        </p:nvSpPr>
        <p:spPr bwMode="auto">
          <a:xfrm>
            <a:off x="733594" y="139421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59" name="Line 151">
            <a:extLst>
              <a:ext uri="{FF2B5EF4-FFF2-40B4-BE49-F238E27FC236}">
                <a16:creationId xmlns:a16="http://schemas.microsoft.com/office/drawing/2014/main" id="{E95BF39F-201C-0F44-AC89-559951C8F66B}"/>
              </a:ext>
            </a:extLst>
          </p:cNvPr>
          <p:cNvSpPr>
            <a:spLocks noChangeShapeType="1"/>
          </p:cNvSpPr>
          <p:nvPr/>
        </p:nvSpPr>
        <p:spPr bwMode="auto">
          <a:xfrm>
            <a:off x="733594" y="1307985"/>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60" name="Line 157">
            <a:extLst>
              <a:ext uri="{FF2B5EF4-FFF2-40B4-BE49-F238E27FC236}">
                <a16:creationId xmlns:a16="http://schemas.microsoft.com/office/drawing/2014/main" id="{EB34355D-94E1-2E4B-9D8F-59022391B74F}"/>
              </a:ext>
            </a:extLst>
          </p:cNvPr>
          <p:cNvSpPr>
            <a:spLocks noChangeShapeType="1"/>
          </p:cNvSpPr>
          <p:nvPr/>
        </p:nvSpPr>
        <p:spPr bwMode="auto">
          <a:xfrm>
            <a:off x="733594" y="3018634"/>
            <a:ext cx="5544103"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61" name="Line 158">
            <a:extLst>
              <a:ext uri="{FF2B5EF4-FFF2-40B4-BE49-F238E27FC236}">
                <a16:creationId xmlns:a16="http://schemas.microsoft.com/office/drawing/2014/main" id="{3071E5F9-BAF0-E04F-B546-02DBEA99441E}"/>
              </a:ext>
            </a:extLst>
          </p:cNvPr>
          <p:cNvSpPr>
            <a:spLocks noChangeShapeType="1"/>
          </p:cNvSpPr>
          <p:nvPr/>
        </p:nvSpPr>
        <p:spPr bwMode="auto">
          <a:xfrm>
            <a:off x="6277697"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62" name="Line 159">
            <a:extLst>
              <a:ext uri="{FF2B5EF4-FFF2-40B4-BE49-F238E27FC236}">
                <a16:creationId xmlns:a16="http://schemas.microsoft.com/office/drawing/2014/main" id="{E0382070-DCF8-904E-A9D6-BDD175A153F4}"/>
              </a:ext>
            </a:extLst>
          </p:cNvPr>
          <p:cNvSpPr>
            <a:spLocks noChangeShapeType="1"/>
          </p:cNvSpPr>
          <p:nvPr/>
        </p:nvSpPr>
        <p:spPr bwMode="auto">
          <a:xfrm>
            <a:off x="5723078"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63" name="Line 160">
            <a:extLst>
              <a:ext uri="{FF2B5EF4-FFF2-40B4-BE49-F238E27FC236}">
                <a16:creationId xmlns:a16="http://schemas.microsoft.com/office/drawing/2014/main" id="{DF73A83D-8993-FD43-A8D1-83EC762C994E}"/>
              </a:ext>
            </a:extLst>
          </p:cNvPr>
          <p:cNvSpPr>
            <a:spLocks noChangeShapeType="1"/>
          </p:cNvSpPr>
          <p:nvPr/>
        </p:nvSpPr>
        <p:spPr bwMode="auto">
          <a:xfrm>
            <a:off x="5168458"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64" name="Line 161">
            <a:extLst>
              <a:ext uri="{FF2B5EF4-FFF2-40B4-BE49-F238E27FC236}">
                <a16:creationId xmlns:a16="http://schemas.microsoft.com/office/drawing/2014/main" id="{77D04072-7E3E-E04A-A0C0-7E81A14F3274}"/>
              </a:ext>
            </a:extLst>
          </p:cNvPr>
          <p:cNvSpPr>
            <a:spLocks noChangeShapeType="1"/>
          </p:cNvSpPr>
          <p:nvPr/>
        </p:nvSpPr>
        <p:spPr bwMode="auto">
          <a:xfrm>
            <a:off x="4613838"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65" name="Line 162">
            <a:extLst>
              <a:ext uri="{FF2B5EF4-FFF2-40B4-BE49-F238E27FC236}">
                <a16:creationId xmlns:a16="http://schemas.microsoft.com/office/drawing/2014/main" id="{FB999A24-A7B8-4647-909C-CA04295EF026}"/>
              </a:ext>
            </a:extLst>
          </p:cNvPr>
          <p:cNvSpPr>
            <a:spLocks noChangeShapeType="1"/>
          </p:cNvSpPr>
          <p:nvPr/>
        </p:nvSpPr>
        <p:spPr bwMode="auto">
          <a:xfrm>
            <a:off x="4059219"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66" name="Line 163">
            <a:extLst>
              <a:ext uri="{FF2B5EF4-FFF2-40B4-BE49-F238E27FC236}">
                <a16:creationId xmlns:a16="http://schemas.microsoft.com/office/drawing/2014/main" id="{0B0D2186-3708-D54B-A8B7-2576AE4B3EF3}"/>
              </a:ext>
            </a:extLst>
          </p:cNvPr>
          <p:cNvSpPr>
            <a:spLocks noChangeShapeType="1"/>
          </p:cNvSpPr>
          <p:nvPr/>
        </p:nvSpPr>
        <p:spPr bwMode="auto">
          <a:xfrm>
            <a:off x="3504599"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67" name="Line 164">
            <a:extLst>
              <a:ext uri="{FF2B5EF4-FFF2-40B4-BE49-F238E27FC236}">
                <a16:creationId xmlns:a16="http://schemas.microsoft.com/office/drawing/2014/main" id="{BA269E47-0DB5-3642-842C-4B792D41DF21}"/>
              </a:ext>
            </a:extLst>
          </p:cNvPr>
          <p:cNvSpPr>
            <a:spLocks noChangeShapeType="1"/>
          </p:cNvSpPr>
          <p:nvPr/>
        </p:nvSpPr>
        <p:spPr bwMode="auto">
          <a:xfrm>
            <a:off x="2949980"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68" name="Line 165">
            <a:extLst>
              <a:ext uri="{FF2B5EF4-FFF2-40B4-BE49-F238E27FC236}">
                <a16:creationId xmlns:a16="http://schemas.microsoft.com/office/drawing/2014/main" id="{64A7E982-4606-F844-A7D3-085882E4FCA7}"/>
              </a:ext>
            </a:extLst>
          </p:cNvPr>
          <p:cNvSpPr>
            <a:spLocks noChangeShapeType="1"/>
          </p:cNvSpPr>
          <p:nvPr/>
        </p:nvSpPr>
        <p:spPr bwMode="auto">
          <a:xfrm>
            <a:off x="2397453"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69" name="Line 166">
            <a:extLst>
              <a:ext uri="{FF2B5EF4-FFF2-40B4-BE49-F238E27FC236}">
                <a16:creationId xmlns:a16="http://schemas.microsoft.com/office/drawing/2014/main" id="{F5255AD2-DA10-8D4D-88FC-027D9C637B25}"/>
              </a:ext>
            </a:extLst>
          </p:cNvPr>
          <p:cNvSpPr>
            <a:spLocks noChangeShapeType="1"/>
          </p:cNvSpPr>
          <p:nvPr/>
        </p:nvSpPr>
        <p:spPr bwMode="auto">
          <a:xfrm>
            <a:off x="1842834"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70" name="Line 167">
            <a:extLst>
              <a:ext uri="{FF2B5EF4-FFF2-40B4-BE49-F238E27FC236}">
                <a16:creationId xmlns:a16="http://schemas.microsoft.com/office/drawing/2014/main" id="{D60C1C7C-2CE9-4440-B00F-DCC22C81D96A}"/>
              </a:ext>
            </a:extLst>
          </p:cNvPr>
          <p:cNvSpPr>
            <a:spLocks noChangeShapeType="1"/>
          </p:cNvSpPr>
          <p:nvPr/>
        </p:nvSpPr>
        <p:spPr bwMode="auto">
          <a:xfrm>
            <a:off x="1288215"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71" name="Line 168">
            <a:extLst>
              <a:ext uri="{FF2B5EF4-FFF2-40B4-BE49-F238E27FC236}">
                <a16:creationId xmlns:a16="http://schemas.microsoft.com/office/drawing/2014/main" id="{6C333733-B6D4-D14C-9871-48D87D5FAD22}"/>
              </a:ext>
            </a:extLst>
          </p:cNvPr>
          <p:cNvSpPr>
            <a:spLocks noChangeShapeType="1"/>
          </p:cNvSpPr>
          <p:nvPr/>
        </p:nvSpPr>
        <p:spPr bwMode="auto">
          <a:xfrm>
            <a:off x="733594"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72" name="Line 170">
            <a:extLst>
              <a:ext uri="{FF2B5EF4-FFF2-40B4-BE49-F238E27FC236}">
                <a16:creationId xmlns:a16="http://schemas.microsoft.com/office/drawing/2014/main" id="{8C94EB25-EA38-464D-9E2B-346F406FA502}"/>
              </a:ext>
            </a:extLst>
          </p:cNvPr>
          <p:cNvSpPr>
            <a:spLocks noChangeShapeType="1"/>
          </p:cNvSpPr>
          <p:nvPr/>
        </p:nvSpPr>
        <p:spPr bwMode="auto">
          <a:xfrm>
            <a:off x="6277697" y="301863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74" name="Line 172">
            <a:extLst>
              <a:ext uri="{FF2B5EF4-FFF2-40B4-BE49-F238E27FC236}">
                <a16:creationId xmlns:a16="http://schemas.microsoft.com/office/drawing/2014/main" id="{70F1DDE2-731F-D54D-AC32-BB22C516ECD6}"/>
              </a:ext>
            </a:extLst>
          </p:cNvPr>
          <p:cNvSpPr>
            <a:spLocks noChangeShapeType="1"/>
          </p:cNvSpPr>
          <p:nvPr/>
        </p:nvSpPr>
        <p:spPr bwMode="auto">
          <a:xfrm>
            <a:off x="733594" y="301863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75" name="Line 173">
            <a:extLst>
              <a:ext uri="{FF2B5EF4-FFF2-40B4-BE49-F238E27FC236}">
                <a16:creationId xmlns:a16="http://schemas.microsoft.com/office/drawing/2014/main" id="{A76A3EB6-7CF4-2041-A46A-2E7677D943AA}"/>
              </a:ext>
            </a:extLst>
          </p:cNvPr>
          <p:cNvSpPr>
            <a:spLocks noChangeShapeType="1"/>
          </p:cNvSpPr>
          <p:nvPr/>
        </p:nvSpPr>
        <p:spPr bwMode="auto">
          <a:xfrm>
            <a:off x="733594" y="293473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76" name="Line 174">
            <a:extLst>
              <a:ext uri="{FF2B5EF4-FFF2-40B4-BE49-F238E27FC236}">
                <a16:creationId xmlns:a16="http://schemas.microsoft.com/office/drawing/2014/main" id="{6F94E533-FC37-984C-A554-02047D483D8B}"/>
              </a:ext>
            </a:extLst>
          </p:cNvPr>
          <p:cNvSpPr>
            <a:spLocks noChangeShapeType="1"/>
          </p:cNvSpPr>
          <p:nvPr/>
        </p:nvSpPr>
        <p:spPr bwMode="auto">
          <a:xfrm>
            <a:off x="733594" y="2848500"/>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77" name="Line 175">
            <a:extLst>
              <a:ext uri="{FF2B5EF4-FFF2-40B4-BE49-F238E27FC236}">
                <a16:creationId xmlns:a16="http://schemas.microsoft.com/office/drawing/2014/main" id="{17DA15AA-3711-3443-86DC-A60D75479BFC}"/>
              </a:ext>
            </a:extLst>
          </p:cNvPr>
          <p:cNvSpPr>
            <a:spLocks noChangeShapeType="1"/>
          </p:cNvSpPr>
          <p:nvPr/>
        </p:nvSpPr>
        <p:spPr bwMode="auto">
          <a:xfrm>
            <a:off x="733594" y="2762270"/>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78" name="Line 176">
            <a:extLst>
              <a:ext uri="{FF2B5EF4-FFF2-40B4-BE49-F238E27FC236}">
                <a16:creationId xmlns:a16="http://schemas.microsoft.com/office/drawing/2014/main" id="{2CB4768F-8B64-7349-9CE7-B15C3B421E91}"/>
              </a:ext>
            </a:extLst>
          </p:cNvPr>
          <p:cNvSpPr>
            <a:spLocks noChangeShapeType="1"/>
          </p:cNvSpPr>
          <p:nvPr/>
        </p:nvSpPr>
        <p:spPr bwMode="auto">
          <a:xfrm>
            <a:off x="733594" y="267603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79" name="Line 177">
            <a:extLst>
              <a:ext uri="{FF2B5EF4-FFF2-40B4-BE49-F238E27FC236}">
                <a16:creationId xmlns:a16="http://schemas.microsoft.com/office/drawing/2014/main" id="{3DDF807B-C760-6B49-8349-4BE2FBAB75F4}"/>
              </a:ext>
            </a:extLst>
          </p:cNvPr>
          <p:cNvSpPr>
            <a:spLocks noChangeShapeType="1"/>
          </p:cNvSpPr>
          <p:nvPr/>
        </p:nvSpPr>
        <p:spPr bwMode="auto">
          <a:xfrm>
            <a:off x="733594" y="259213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80" name="Line 178">
            <a:extLst>
              <a:ext uri="{FF2B5EF4-FFF2-40B4-BE49-F238E27FC236}">
                <a16:creationId xmlns:a16="http://schemas.microsoft.com/office/drawing/2014/main" id="{74E0C5B0-6DBA-B84B-B17D-D205A09E7A1A}"/>
              </a:ext>
            </a:extLst>
          </p:cNvPr>
          <p:cNvSpPr>
            <a:spLocks noChangeShapeType="1"/>
          </p:cNvSpPr>
          <p:nvPr/>
        </p:nvSpPr>
        <p:spPr bwMode="auto">
          <a:xfrm>
            <a:off x="733594" y="2505905"/>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81" name="Line 179">
            <a:extLst>
              <a:ext uri="{FF2B5EF4-FFF2-40B4-BE49-F238E27FC236}">
                <a16:creationId xmlns:a16="http://schemas.microsoft.com/office/drawing/2014/main" id="{E05C7889-827A-2E44-BE89-0A4834CC934D}"/>
              </a:ext>
            </a:extLst>
          </p:cNvPr>
          <p:cNvSpPr>
            <a:spLocks noChangeShapeType="1"/>
          </p:cNvSpPr>
          <p:nvPr/>
        </p:nvSpPr>
        <p:spPr bwMode="auto">
          <a:xfrm>
            <a:off x="733594" y="241967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82" name="Line 180">
            <a:extLst>
              <a:ext uri="{FF2B5EF4-FFF2-40B4-BE49-F238E27FC236}">
                <a16:creationId xmlns:a16="http://schemas.microsoft.com/office/drawing/2014/main" id="{856F2B78-4B96-944B-B947-3F1DED38981B}"/>
              </a:ext>
            </a:extLst>
          </p:cNvPr>
          <p:cNvSpPr>
            <a:spLocks noChangeShapeType="1"/>
          </p:cNvSpPr>
          <p:nvPr/>
        </p:nvSpPr>
        <p:spPr bwMode="auto">
          <a:xfrm>
            <a:off x="733594" y="233577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83" name="Line 181">
            <a:extLst>
              <a:ext uri="{FF2B5EF4-FFF2-40B4-BE49-F238E27FC236}">
                <a16:creationId xmlns:a16="http://schemas.microsoft.com/office/drawing/2014/main" id="{670593D7-58B0-C441-88C7-857A9682A867}"/>
              </a:ext>
            </a:extLst>
          </p:cNvPr>
          <p:cNvSpPr>
            <a:spLocks noChangeShapeType="1"/>
          </p:cNvSpPr>
          <p:nvPr/>
        </p:nvSpPr>
        <p:spPr bwMode="auto">
          <a:xfrm>
            <a:off x="733594" y="224954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84" name="Line 182">
            <a:extLst>
              <a:ext uri="{FF2B5EF4-FFF2-40B4-BE49-F238E27FC236}">
                <a16:creationId xmlns:a16="http://schemas.microsoft.com/office/drawing/2014/main" id="{8A15A441-CBB5-AF4E-9CF6-943FEB6B0A37}"/>
              </a:ext>
            </a:extLst>
          </p:cNvPr>
          <p:cNvSpPr>
            <a:spLocks noChangeShapeType="1"/>
          </p:cNvSpPr>
          <p:nvPr/>
        </p:nvSpPr>
        <p:spPr bwMode="auto">
          <a:xfrm>
            <a:off x="733594" y="21633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85" name="Line 183">
            <a:extLst>
              <a:ext uri="{FF2B5EF4-FFF2-40B4-BE49-F238E27FC236}">
                <a16:creationId xmlns:a16="http://schemas.microsoft.com/office/drawing/2014/main" id="{BADC346D-8047-904C-9D5A-564E58B0F0B3}"/>
              </a:ext>
            </a:extLst>
          </p:cNvPr>
          <p:cNvSpPr>
            <a:spLocks noChangeShapeType="1"/>
          </p:cNvSpPr>
          <p:nvPr/>
        </p:nvSpPr>
        <p:spPr bwMode="auto">
          <a:xfrm>
            <a:off x="733594" y="20794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86" name="Line 184">
            <a:extLst>
              <a:ext uri="{FF2B5EF4-FFF2-40B4-BE49-F238E27FC236}">
                <a16:creationId xmlns:a16="http://schemas.microsoft.com/office/drawing/2014/main" id="{AC15DB02-AD96-C841-90E8-CD84854AC2D7}"/>
              </a:ext>
            </a:extLst>
          </p:cNvPr>
          <p:cNvSpPr>
            <a:spLocks noChangeShapeType="1"/>
          </p:cNvSpPr>
          <p:nvPr/>
        </p:nvSpPr>
        <p:spPr bwMode="auto">
          <a:xfrm>
            <a:off x="733594" y="199317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87" name="Line 185">
            <a:extLst>
              <a:ext uri="{FF2B5EF4-FFF2-40B4-BE49-F238E27FC236}">
                <a16:creationId xmlns:a16="http://schemas.microsoft.com/office/drawing/2014/main" id="{ADD461CE-7E58-B64F-86BF-F62EB17EDFFD}"/>
              </a:ext>
            </a:extLst>
          </p:cNvPr>
          <p:cNvSpPr>
            <a:spLocks noChangeShapeType="1"/>
          </p:cNvSpPr>
          <p:nvPr/>
        </p:nvSpPr>
        <p:spPr bwMode="auto">
          <a:xfrm>
            <a:off x="733594" y="190694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88" name="Line 186">
            <a:extLst>
              <a:ext uri="{FF2B5EF4-FFF2-40B4-BE49-F238E27FC236}">
                <a16:creationId xmlns:a16="http://schemas.microsoft.com/office/drawing/2014/main" id="{FD18473E-7A77-D546-9257-7AE65BBE0B28}"/>
              </a:ext>
            </a:extLst>
          </p:cNvPr>
          <p:cNvSpPr>
            <a:spLocks noChangeShapeType="1"/>
          </p:cNvSpPr>
          <p:nvPr/>
        </p:nvSpPr>
        <p:spPr bwMode="auto">
          <a:xfrm>
            <a:off x="733594" y="182071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89" name="Line 187">
            <a:extLst>
              <a:ext uri="{FF2B5EF4-FFF2-40B4-BE49-F238E27FC236}">
                <a16:creationId xmlns:a16="http://schemas.microsoft.com/office/drawing/2014/main" id="{A9616B7C-EE1A-4742-8E98-03D46C198255}"/>
              </a:ext>
            </a:extLst>
          </p:cNvPr>
          <p:cNvSpPr>
            <a:spLocks noChangeShapeType="1"/>
          </p:cNvSpPr>
          <p:nvPr/>
        </p:nvSpPr>
        <p:spPr bwMode="auto">
          <a:xfrm>
            <a:off x="733594" y="173681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90" name="Line 188">
            <a:extLst>
              <a:ext uri="{FF2B5EF4-FFF2-40B4-BE49-F238E27FC236}">
                <a16:creationId xmlns:a16="http://schemas.microsoft.com/office/drawing/2014/main" id="{3F1C44A9-0394-444C-B6D2-EABAAAD1D93D}"/>
              </a:ext>
            </a:extLst>
          </p:cNvPr>
          <p:cNvSpPr>
            <a:spLocks noChangeShapeType="1"/>
          </p:cNvSpPr>
          <p:nvPr/>
        </p:nvSpPr>
        <p:spPr bwMode="auto">
          <a:xfrm>
            <a:off x="733594" y="165058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91" name="Line 189">
            <a:extLst>
              <a:ext uri="{FF2B5EF4-FFF2-40B4-BE49-F238E27FC236}">
                <a16:creationId xmlns:a16="http://schemas.microsoft.com/office/drawing/2014/main" id="{8F9EFDA1-AE5C-5C4C-AA65-62E1F95FBE23}"/>
              </a:ext>
            </a:extLst>
          </p:cNvPr>
          <p:cNvSpPr>
            <a:spLocks noChangeShapeType="1"/>
          </p:cNvSpPr>
          <p:nvPr/>
        </p:nvSpPr>
        <p:spPr bwMode="auto">
          <a:xfrm>
            <a:off x="733594" y="1564349"/>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92" name="Line 190">
            <a:extLst>
              <a:ext uri="{FF2B5EF4-FFF2-40B4-BE49-F238E27FC236}">
                <a16:creationId xmlns:a16="http://schemas.microsoft.com/office/drawing/2014/main" id="{87F4048B-2D4D-4D4C-B6FC-516BD53BDC4C}"/>
              </a:ext>
            </a:extLst>
          </p:cNvPr>
          <p:cNvSpPr>
            <a:spLocks noChangeShapeType="1"/>
          </p:cNvSpPr>
          <p:nvPr/>
        </p:nvSpPr>
        <p:spPr bwMode="auto">
          <a:xfrm>
            <a:off x="733594" y="148044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93" name="Line 191">
            <a:extLst>
              <a:ext uri="{FF2B5EF4-FFF2-40B4-BE49-F238E27FC236}">
                <a16:creationId xmlns:a16="http://schemas.microsoft.com/office/drawing/2014/main" id="{E8113DE3-0627-6F49-BAB7-4A625E986572}"/>
              </a:ext>
            </a:extLst>
          </p:cNvPr>
          <p:cNvSpPr>
            <a:spLocks noChangeShapeType="1"/>
          </p:cNvSpPr>
          <p:nvPr/>
        </p:nvSpPr>
        <p:spPr bwMode="auto">
          <a:xfrm>
            <a:off x="733594" y="139421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94" name="Line 192">
            <a:extLst>
              <a:ext uri="{FF2B5EF4-FFF2-40B4-BE49-F238E27FC236}">
                <a16:creationId xmlns:a16="http://schemas.microsoft.com/office/drawing/2014/main" id="{14F118FB-43AE-534D-A800-306900C7F0B1}"/>
              </a:ext>
            </a:extLst>
          </p:cNvPr>
          <p:cNvSpPr>
            <a:spLocks noChangeShapeType="1"/>
          </p:cNvSpPr>
          <p:nvPr/>
        </p:nvSpPr>
        <p:spPr bwMode="auto">
          <a:xfrm>
            <a:off x="733594" y="1307985"/>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95" name="Line 198">
            <a:extLst>
              <a:ext uri="{FF2B5EF4-FFF2-40B4-BE49-F238E27FC236}">
                <a16:creationId xmlns:a16="http://schemas.microsoft.com/office/drawing/2014/main" id="{5248D6F7-0A91-E641-8522-36EAE9422BF8}"/>
              </a:ext>
            </a:extLst>
          </p:cNvPr>
          <p:cNvSpPr>
            <a:spLocks noChangeShapeType="1"/>
          </p:cNvSpPr>
          <p:nvPr/>
        </p:nvSpPr>
        <p:spPr bwMode="auto">
          <a:xfrm>
            <a:off x="733594" y="3018634"/>
            <a:ext cx="5544103"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96" name="Line 199">
            <a:extLst>
              <a:ext uri="{FF2B5EF4-FFF2-40B4-BE49-F238E27FC236}">
                <a16:creationId xmlns:a16="http://schemas.microsoft.com/office/drawing/2014/main" id="{487B3E89-A152-3849-99F2-80497F8F0CFE}"/>
              </a:ext>
            </a:extLst>
          </p:cNvPr>
          <p:cNvSpPr>
            <a:spLocks noChangeShapeType="1"/>
          </p:cNvSpPr>
          <p:nvPr/>
        </p:nvSpPr>
        <p:spPr bwMode="auto">
          <a:xfrm>
            <a:off x="6277697"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97" name="Line 200">
            <a:extLst>
              <a:ext uri="{FF2B5EF4-FFF2-40B4-BE49-F238E27FC236}">
                <a16:creationId xmlns:a16="http://schemas.microsoft.com/office/drawing/2014/main" id="{A13DE046-693F-FD47-BACD-37E31E13AB80}"/>
              </a:ext>
            </a:extLst>
          </p:cNvPr>
          <p:cNvSpPr>
            <a:spLocks noChangeShapeType="1"/>
          </p:cNvSpPr>
          <p:nvPr/>
        </p:nvSpPr>
        <p:spPr bwMode="auto">
          <a:xfrm>
            <a:off x="5723078"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98" name="Line 201">
            <a:extLst>
              <a:ext uri="{FF2B5EF4-FFF2-40B4-BE49-F238E27FC236}">
                <a16:creationId xmlns:a16="http://schemas.microsoft.com/office/drawing/2014/main" id="{83C1D8E6-32DA-8C4A-A8A0-D8D3E2EF9516}"/>
              </a:ext>
            </a:extLst>
          </p:cNvPr>
          <p:cNvSpPr>
            <a:spLocks noChangeShapeType="1"/>
          </p:cNvSpPr>
          <p:nvPr/>
        </p:nvSpPr>
        <p:spPr bwMode="auto">
          <a:xfrm>
            <a:off x="5168458"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99" name="Line 202">
            <a:extLst>
              <a:ext uri="{FF2B5EF4-FFF2-40B4-BE49-F238E27FC236}">
                <a16:creationId xmlns:a16="http://schemas.microsoft.com/office/drawing/2014/main" id="{E04F58FC-380B-5F4C-AF4E-9B682C82063C}"/>
              </a:ext>
            </a:extLst>
          </p:cNvPr>
          <p:cNvSpPr>
            <a:spLocks noChangeShapeType="1"/>
          </p:cNvSpPr>
          <p:nvPr/>
        </p:nvSpPr>
        <p:spPr bwMode="auto">
          <a:xfrm>
            <a:off x="4613838"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00" name="Line 203">
            <a:extLst>
              <a:ext uri="{FF2B5EF4-FFF2-40B4-BE49-F238E27FC236}">
                <a16:creationId xmlns:a16="http://schemas.microsoft.com/office/drawing/2014/main" id="{30E125A6-96FE-284E-9A93-5086E0E549BA}"/>
              </a:ext>
            </a:extLst>
          </p:cNvPr>
          <p:cNvSpPr>
            <a:spLocks noChangeShapeType="1"/>
          </p:cNvSpPr>
          <p:nvPr/>
        </p:nvSpPr>
        <p:spPr bwMode="auto">
          <a:xfrm>
            <a:off x="4059219"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01" name="Line 204">
            <a:extLst>
              <a:ext uri="{FF2B5EF4-FFF2-40B4-BE49-F238E27FC236}">
                <a16:creationId xmlns:a16="http://schemas.microsoft.com/office/drawing/2014/main" id="{00F01C85-8827-6942-A620-B8E10913A662}"/>
              </a:ext>
            </a:extLst>
          </p:cNvPr>
          <p:cNvSpPr>
            <a:spLocks noChangeShapeType="1"/>
          </p:cNvSpPr>
          <p:nvPr/>
        </p:nvSpPr>
        <p:spPr bwMode="auto">
          <a:xfrm>
            <a:off x="3504599"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02" name="Line 205">
            <a:extLst>
              <a:ext uri="{FF2B5EF4-FFF2-40B4-BE49-F238E27FC236}">
                <a16:creationId xmlns:a16="http://schemas.microsoft.com/office/drawing/2014/main" id="{29C9FD08-65F0-3444-8799-B101E449C228}"/>
              </a:ext>
            </a:extLst>
          </p:cNvPr>
          <p:cNvSpPr>
            <a:spLocks noChangeShapeType="1"/>
          </p:cNvSpPr>
          <p:nvPr/>
        </p:nvSpPr>
        <p:spPr bwMode="auto">
          <a:xfrm>
            <a:off x="2949980"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03" name="Line 206">
            <a:extLst>
              <a:ext uri="{FF2B5EF4-FFF2-40B4-BE49-F238E27FC236}">
                <a16:creationId xmlns:a16="http://schemas.microsoft.com/office/drawing/2014/main" id="{A1C15976-74FC-B441-BC53-FB6E9D57E25C}"/>
              </a:ext>
            </a:extLst>
          </p:cNvPr>
          <p:cNvSpPr>
            <a:spLocks noChangeShapeType="1"/>
          </p:cNvSpPr>
          <p:nvPr/>
        </p:nvSpPr>
        <p:spPr bwMode="auto">
          <a:xfrm>
            <a:off x="2397453"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04" name="Line 207">
            <a:extLst>
              <a:ext uri="{FF2B5EF4-FFF2-40B4-BE49-F238E27FC236}">
                <a16:creationId xmlns:a16="http://schemas.microsoft.com/office/drawing/2014/main" id="{588A287C-BE88-4843-9829-252AC3541A13}"/>
              </a:ext>
            </a:extLst>
          </p:cNvPr>
          <p:cNvSpPr>
            <a:spLocks noChangeShapeType="1"/>
          </p:cNvSpPr>
          <p:nvPr/>
        </p:nvSpPr>
        <p:spPr bwMode="auto">
          <a:xfrm>
            <a:off x="1842834"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05" name="Line 208">
            <a:extLst>
              <a:ext uri="{FF2B5EF4-FFF2-40B4-BE49-F238E27FC236}">
                <a16:creationId xmlns:a16="http://schemas.microsoft.com/office/drawing/2014/main" id="{857B7D8A-3BDC-164B-BD61-3E1F3C29D91D}"/>
              </a:ext>
            </a:extLst>
          </p:cNvPr>
          <p:cNvSpPr>
            <a:spLocks noChangeShapeType="1"/>
          </p:cNvSpPr>
          <p:nvPr/>
        </p:nvSpPr>
        <p:spPr bwMode="auto">
          <a:xfrm>
            <a:off x="1288215"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06" name="Line 209">
            <a:extLst>
              <a:ext uri="{FF2B5EF4-FFF2-40B4-BE49-F238E27FC236}">
                <a16:creationId xmlns:a16="http://schemas.microsoft.com/office/drawing/2014/main" id="{9390CEC4-2CCA-1C4A-A97C-57A861FC57F4}"/>
              </a:ext>
            </a:extLst>
          </p:cNvPr>
          <p:cNvSpPr>
            <a:spLocks noChangeShapeType="1"/>
          </p:cNvSpPr>
          <p:nvPr/>
        </p:nvSpPr>
        <p:spPr bwMode="auto">
          <a:xfrm>
            <a:off x="733594" y="3018634"/>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07" name="Line 211">
            <a:extLst>
              <a:ext uri="{FF2B5EF4-FFF2-40B4-BE49-F238E27FC236}">
                <a16:creationId xmlns:a16="http://schemas.microsoft.com/office/drawing/2014/main" id="{2BEA0CC1-00D0-1C4A-A30A-88D32BFD7B5D}"/>
              </a:ext>
            </a:extLst>
          </p:cNvPr>
          <p:cNvSpPr>
            <a:spLocks noChangeShapeType="1"/>
          </p:cNvSpPr>
          <p:nvPr/>
        </p:nvSpPr>
        <p:spPr bwMode="auto">
          <a:xfrm>
            <a:off x="6277697" y="301863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09" name="Line 214">
            <a:extLst>
              <a:ext uri="{FF2B5EF4-FFF2-40B4-BE49-F238E27FC236}">
                <a16:creationId xmlns:a16="http://schemas.microsoft.com/office/drawing/2014/main" id="{453C343E-2E2F-0949-894B-55735A73FF0F}"/>
              </a:ext>
            </a:extLst>
          </p:cNvPr>
          <p:cNvSpPr>
            <a:spLocks noChangeShapeType="1"/>
          </p:cNvSpPr>
          <p:nvPr/>
        </p:nvSpPr>
        <p:spPr bwMode="auto">
          <a:xfrm>
            <a:off x="733594" y="301863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0" name="Line 215">
            <a:extLst>
              <a:ext uri="{FF2B5EF4-FFF2-40B4-BE49-F238E27FC236}">
                <a16:creationId xmlns:a16="http://schemas.microsoft.com/office/drawing/2014/main" id="{961736EA-1841-9E47-8E80-427F78BBA424}"/>
              </a:ext>
            </a:extLst>
          </p:cNvPr>
          <p:cNvSpPr>
            <a:spLocks noChangeShapeType="1"/>
          </p:cNvSpPr>
          <p:nvPr/>
        </p:nvSpPr>
        <p:spPr bwMode="auto">
          <a:xfrm>
            <a:off x="733594" y="293473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1" name="Line 216">
            <a:extLst>
              <a:ext uri="{FF2B5EF4-FFF2-40B4-BE49-F238E27FC236}">
                <a16:creationId xmlns:a16="http://schemas.microsoft.com/office/drawing/2014/main" id="{36953D5C-C8D9-C34C-808C-7E0DCEA46DA8}"/>
              </a:ext>
            </a:extLst>
          </p:cNvPr>
          <p:cNvSpPr>
            <a:spLocks noChangeShapeType="1"/>
          </p:cNvSpPr>
          <p:nvPr/>
        </p:nvSpPr>
        <p:spPr bwMode="auto">
          <a:xfrm>
            <a:off x="733594" y="2848500"/>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2" name="Line 217">
            <a:extLst>
              <a:ext uri="{FF2B5EF4-FFF2-40B4-BE49-F238E27FC236}">
                <a16:creationId xmlns:a16="http://schemas.microsoft.com/office/drawing/2014/main" id="{EEBCDBC0-0F36-7C41-BEAD-62DE2428F3C6}"/>
              </a:ext>
            </a:extLst>
          </p:cNvPr>
          <p:cNvSpPr>
            <a:spLocks noChangeShapeType="1"/>
          </p:cNvSpPr>
          <p:nvPr/>
        </p:nvSpPr>
        <p:spPr bwMode="auto">
          <a:xfrm>
            <a:off x="733594" y="276226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3" name="Line 218">
            <a:extLst>
              <a:ext uri="{FF2B5EF4-FFF2-40B4-BE49-F238E27FC236}">
                <a16:creationId xmlns:a16="http://schemas.microsoft.com/office/drawing/2014/main" id="{541536AA-1D3F-BF4A-A9F2-92CD1D9A3AB4}"/>
              </a:ext>
            </a:extLst>
          </p:cNvPr>
          <p:cNvSpPr>
            <a:spLocks noChangeShapeType="1"/>
          </p:cNvSpPr>
          <p:nvPr/>
        </p:nvSpPr>
        <p:spPr bwMode="auto">
          <a:xfrm>
            <a:off x="733594" y="267603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4" name="Line 219">
            <a:extLst>
              <a:ext uri="{FF2B5EF4-FFF2-40B4-BE49-F238E27FC236}">
                <a16:creationId xmlns:a16="http://schemas.microsoft.com/office/drawing/2014/main" id="{70546E7E-FAC5-1A43-B014-AC1EB751CDE0}"/>
              </a:ext>
            </a:extLst>
          </p:cNvPr>
          <p:cNvSpPr>
            <a:spLocks noChangeShapeType="1"/>
          </p:cNvSpPr>
          <p:nvPr/>
        </p:nvSpPr>
        <p:spPr bwMode="auto">
          <a:xfrm>
            <a:off x="733594" y="259213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5" name="Line 220">
            <a:extLst>
              <a:ext uri="{FF2B5EF4-FFF2-40B4-BE49-F238E27FC236}">
                <a16:creationId xmlns:a16="http://schemas.microsoft.com/office/drawing/2014/main" id="{291DF1E4-49F1-F94E-8F6C-3CCBB6779C93}"/>
              </a:ext>
            </a:extLst>
          </p:cNvPr>
          <p:cNvSpPr>
            <a:spLocks noChangeShapeType="1"/>
          </p:cNvSpPr>
          <p:nvPr/>
        </p:nvSpPr>
        <p:spPr bwMode="auto">
          <a:xfrm>
            <a:off x="733594" y="250590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6" name="Line 221">
            <a:extLst>
              <a:ext uri="{FF2B5EF4-FFF2-40B4-BE49-F238E27FC236}">
                <a16:creationId xmlns:a16="http://schemas.microsoft.com/office/drawing/2014/main" id="{5EC9290B-7464-1740-B44F-D3929998DB7A}"/>
              </a:ext>
            </a:extLst>
          </p:cNvPr>
          <p:cNvSpPr>
            <a:spLocks noChangeShapeType="1"/>
          </p:cNvSpPr>
          <p:nvPr/>
        </p:nvSpPr>
        <p:spPr bwMode="auto">
          <a:xfrm>
            <a:off x="733594" y="241967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7" name="Line 222">
            <a:extLst>
              <a:ext uri="{FF2B5EF4-FFF2-40B4-BE49-F238E27FC236}">
                <a16:creationId xmlns:a16="http://schemas.microsoft.com/office/drawing/2014/main" id="{3CD651FA-1FAA-F942-9D50-E36C61277E11}"/>
              </a:ext>
            </a:extLst>
          </p:cNvPr>
          <p:cNvSpPr>
            <a:spLocks noChangeShapeType="1"/>
          </p:cNvSpPr>
          <p:nvPr/>
        </p:nvSpPr>
        <p:spPr bwMode="auto">
          <a:xfrm>
            <a:off x="733594" y="233577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8" name="Line 223">
            <a:extLst>
              <a:ext uri="{FF2B5EF4-FFF2-40B4-BE49-F238E27FC236}">
                <a16:creationId xmlns:a16="http://schemas.microsoft.com/office/drawing/2014/main" id="{4F65B09A-1FBE-FC4D-8927-4DE6CFC77447}"/>
              </a:ext>
            </a:extLst>
          </p:cNvPr>
          <p:cNvSpPr>
            <a:spLocks noChangeShapeType="1"/>
          </p:cNvSpPr>
          <p:nvPr/>
        </p:nvSpPr>
        <p:spPr bwMode="auto">
          <a:xfrm>
            <a:off x="733594" y="2249539"/>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19" name="Line 224">
            <a:extLst>
              <a:ext uri="{FF2B5EF4-FFF2-40B4-BE49-F238E27FC236}">
                <a16:creationId xmlns:a16="http://schemas.microsoft.com/office/drawing/2014/main" id="{084A8435-1D80-EC43-8FC6-A327D906C713}"/>
              </a:ext>
            </a:extLst>
          </p:cNvPr>
          <p:cNvSpPr>
            <a:spLocks noChangeShapeType="1"/>
          </p:cNvSpPr>
          <p:nvPr/>
        </p:nvSpPr>
        <p:spPr bwMode="auto">
          <a:xfrm>
            <a:off x="733594" y="21633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20" name="Line 225">
            <a:extLst>
              <a:ext uri="{FF2B5EF4-FFF2-40B4-BE49-F238E27FC236}">
                <a16:creationId xmlns:a16="http://schemas.microsoft.com/office/drawing/2014/main" id="{361F9006-16C9-334A-84C2-397A45F66000}"/>
              </a:ext>
            </a:extLst>
          </p:cNvPr>
          <p:cNvSpPr>
            <a:spLocks noChangeShapeType="1"/>
          </p:cNvSpPr>
          <p:nvPr/>
        </p:nvSpPr>
        <p:spPr bwMode="auto">
          <a:xfrm>
            <a:off x="733594" y="20794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21" name="Line 226">
            <a:extLst>
              <a:ext uri="{FF2B5EF4-FFF2-40B4-BE49-F238E27FC236}">
                <a16:creationId xmlns:a16="http://schemas.microsoft.com/office/drawing/2014/main" id="{6B913BE6-8472-A446-8E31-007F628BEBAD}"/>
              </a:ext>
            </a:extLst>
          </p:cNvPr>
          <p:cNvSpPr>
            <a:spLocks noChangeShapeType="1"/>
          </p:cNvSpPr>
          <p:nvPr/>
        </p:nvSpPr>
        <p:spPr bwMode="auto">
          <a:xfrm>
            <a:off x="733594" y="1993175"/>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22" name="Line 227">
            <a:extLst>
              <a:ext uri="{FF2B5EF4-FFF2-40B4-BE49-F238E27FC236}">
                <a16:creationId xmlns:a16="http://schemas.microsoft.com/office/drawing/2014/main" id="{37619568-0C30-5F4D-B601-C7D6B0E89BE5}"/>
              </a:ext>
            </a:extLst>
          </p:cNvPr>
          <p:cNvSpPr>
            <a:spLocks noChangeShapeType="1"/>
          </p:cNvSpPr>
          <p:nvPr/>
        </p:nvSpPr>
        <p:spPr bwMode="auto">
          <a:xfrm>
            <a:off x="733594" y="190694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23" name="Line 228">
            <a:extLst>
              <a:ext uri="{FF2B5EF4-FFF2-40B4-BE49-F238E27FC236}">
                <a16:creationId xmlns:a16="http://schemas.microsoft.com/office/drawing/2014/main" id="{921D8B71-A72F-FE4E-B48D-6F710F06D8AC}"/>
              </a:ext>
            </a:extLst>
          </p:cNvPr>
          <p:cNvSpPr>
            <a:spLocks noChangeShapeType="1"/>
          </p:cNvSpPr>
          <p:nvPr/>
        </p:nvSpPr>
        <p:spPr bwMode="auto">
          <a:xfrm>
            <a:off x="733594" y="1820712"/>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24" name="Line 229">
            <a:extLst>
              <a:ext uri="{FF2B5EF4-FFF2-40B4-BE49-F238E27FC236}">
                <a16:creationId xmlns:a16="http://schemas.microsoft.com/office/drawing/2014/main" id="{6302E365-417F-DC47-8ECE-A109D0E69DD3}"/>
              </a:ext>
            </a:extLst>
          </p:cNvPr>
          <p:cNvSpPr>
            <a:spLocks noChangeShapeType="1"/>
          </p:cNvSpPr>
          <p:nvPr/>
        </p:nvSpPr>
        <p:spPr bwMode="auto">
          <a:xfrm>
            <a:off x="733594" y="173681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25" name="Line 230">
            <a:extLst>
              <a:ext uri="{FF2B5EF4-FFF2-40B4-BE49-F238E27FC236}">
                <a16:creationId xmlns:a16="http://schemas.microsoft.com/office/drawing/2014/main" id="{3B4C7699-F705-E640-AE5B-3635CCA8424A}"/>
              </a:ext>
            </a:extLst>
          </p:cNvPr>
          <p:cNvSpPr>
            <a:spLocks noChangeShapeType="1"/>
          </p:cNvSpPr>
          <p:nvPr/>
        </p:nvSpPr>
        <p:spPr bwMode="auto">
          <a:xfrm>
            <a:off x="733594" y="165058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26" name="Line 231">
            <a:extLst>
              <a:ext uri="{FF2B5EF4-FFF2-40B4-BE49-F238E27FC236}">
                <a16:creationId xmlns:a16="http://schemas.microsoft.com/office/drawing/2014/main" id="{08CDE74B-7415-E449-B4F0-0DF6ADF8F785}"/>
              </a:ext>
            </a:extLst>
          </p:cNvPr>
          <p:cNvSpPr>
            <a:spLocks noChangeShapeType="1"/>
          </p:cNvSpPr>
          <p:nvPr/>
        </p:nvSpPr>
        <p:spPr bwMode="auto">
          <a:xfrm>
            <a:off x="733594" y="156434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27" name="Line 232">
            <a:extLst>
              <a:ext uri="{FF2B5EF4-FFF2-40B4-BE49-F238E27FC236}">
                <a16:creationId xmlns:a16="http://schemas.microsoft.com/office/drawing/2014/main" id="{BCBBD05D-5236-4E41-A8F9-F5C5F0867BE4}"/>
              </a:ext>
            </a:extLst>
          </p:cNvPr>
          <p:cNvSpPr>
            <a:spLocks noChangeShapeType="1"/>
          </p:cNvSpPr>
          <p:nvPr/>
        </p:nvSpPr>
        <p:spPr bwMode="auto">
          <a:xfrm>
            <a:off x="733594" y="148044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28" name="Line 233">
            <a:extLst>
              <a:ext uri="{FF2B5EF4-FFF2-40B4-BE49-F238E27FC236}">
                <a16:creationId xmlns:a16="http://schemas.microsoft.com/office/drawing/2014/main" id="{69D7F6D6-1A8C-B947-829F-547989A6DD9B}"/>
              </a:ext>
            </a:extLst>
          </p:cNvPr>
          <p:cNvSpPr>
            <a:spLocks noChangeShapeType="1"/>
          </p:cNvSpPr>
          <p:nvPr/>
        </p:nvSpPr>
        <p:spPr bwMode="auto">
          <a:xfrm>
            <a:off x="733594" y="139421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29" name="Line 234">
            <a:extLst>
              <a:ext uri="{FF2B5EF4-FFF2-40B4-BE49-F238E27FC236}">
                <a16:creationId xmlns:a16="http://schemas.microsoft.com/office/drawing/2014/main" id="{D8B2491D-4930-524C-BFF0-EBC65BE73D5C}"/>
              </a:ext>
            </a:extLst>
          </p:cNvPr>
          <p:cNvSpPr>
            <a:spLocks noChangeShapeType="1"/>
          </p:cNvSpPr>
          <p:nvPr/>
        </p:nvSpPr>
        <p:spPr bwMode="auto">
          <a:xfrm>
            <a:off x="733594" y="130798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30" name="Line 240">
            <a:extLst>
              <a:ext uri="{FF2B5EF4-FFF2-40B4-BE49-F238E27FC236}">
                <a16:creationId xmlns:a16="http://schemas.microsoft.com/office/drawing/2014/main" id="{D373DF89-9708-B640-BBA5-13BBB2F2E548}"/>
              </a:ext>
            </a:extLst>
          </p:cNvPr>
          <p:cNvSpPr>
            <a:spLocks noChangeShapeType="1"/>
          </p:cNvSpPr>
          <p:nvPr/>
        </p:nvSpPr>
        <p:spPr bwMode="auto">
          <a:xfrm>
            <a:off x="733594" y="3018633"/>
            <a:ext cx="5544103"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31" name="Line 241">
            <a:extLst>
              <a:ext uri="{FF2B5EF4-FFF2-40B4-BE49-F238E27FC236}">
                <a16:creationId xmlns:a16="http://schemas.microsoft.com/office/drawing/2014/main" id="{134ED1FC-5873-E84D-A10D-50AB0B5B30EA}"/>
              </a:ext>
            </a:extLst>
          </p:cNvPr>
          <p:cNvSpPr>
            <a:spLocks noChangeShapeType="1"/>
          </p:cNvSpPr>
          <p:nvPr/>
        </p:nvSpPr>
        <p:spPr bwMode="auto">
          <a:xfrm>
            <a:off x="6277697"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32" name="Line 242">
            <a:extLst>
              <a:ext uri="{FF2B5EF4-FFF2-40B4-BE49-F238E27FC236}">
                <a16:creationId xmlns:a16="http://schemas.microsoft.com/office/drawing/2014/main" id="{57A2B24A-C35F-F14D-AA38-14D0385AE8F7}"/>
              </a:ext>
            </a:extLst>
          </p:cNvPr>
          <p:cNvSpPr>
            <a:spLocks noChangeShapeType="1"/>
          </p:cNvSpPr>
          <p:nvPr/>
        </p:nvSpPr>
        <p:spPr bwMode="auto">
          <a:xfrm>
            <a:off x="5723078"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33" name="Line 243">
            <a:extLst>
              <a:ext uri="{FF2B5EF4-FFF2-40B4-BE49-F238E27FC236}">
                <a16:creationId xmlns:a16="http://schemas.microsoft.com/office/drawing/2014/main" id="{0BF2EBF9-3A51-6645-BD29-C5D6C9368C43}"/>
              </a:ext>
            </a:extLst>
          </p:cNvPr>
          <p:cNvSpPr>
            <a:spLocks noChangeShapeType="1"/>
          </p:cNvSpPr>
          <p:nvPr/>
        </p:nvSpPr>
        <p:spPr bwMode="auto">
          <a:xfrm>
            <a:off x="5168458"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34" name="Line 244">
            <a:extLst>
              <a:ext uri="{FF2B5EF4-FFF2-40B4-BE49-F238E27FC236}">
                <a16:creationId xmlns:a16="http://schemas.microsoft.com/office/drawing/2014/main" id="{B57465D0-AAF9-DD49-9242-C092D0925FA7}"/>
              </a:ext>
            </a:extLst>
          </p:cNvPr>
          <p:cNvSpPr>
            <a:spLocks noChangeShapeType="1"/>
          </p:cNvSpPr>
          <p:nvPr/>
        </p:nvSpPr>
        <p:spPr bwMode="auto">
          <a:xfrm>
            <a:off x="4613838"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35" name="Line 245">
            <a:extLst>
              <a:ext uri="{FF2B5EF4-FFF2-40B4-BE49-F238E27FC236}">
                <a16:creationId xmlns:a16="http://schemas.microsoft.com/office/drawing/2014/main" id="{C082D1EA-C20C-3546-9058-BFFE6809B097}"/>
              </a:ext>
            </a:extLst>
          </p:cNvPr>
          <p:cNvSpPr>
            <a:spLocks noChangeShapeType="1"/>
          </p:cNvSpPr>
          <p:nvPr/>
        </p:nvSpPr>
        <p:spPr bwMode="auto">
          <a:xfrm>
            <a:off x="4059219"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36" name="Line 246">
            <a:extLst>
              <a:ext uri="{FF2B5EF4-FFF2-40B4-BE49-F238E27FC236}">
                <a16:creationId xmlns:a16="http://schemas.microsoft.com/office/drawing/2014/main" id="{2C7443FF-62D8-7E46-961F-CDBD6CA9064F}"/>
              </a:ext>
            </a:extLst>
          </p:cNvPr>
          <p:cNvSpPr>
            <a:spLocks noChangeShapeType="1"/>
          </p:cNvSpPr>
          <p:nvPr/>
        </p:nvSpPr>
        <p:spPr bwMode="auto">
          <a:xfrm>
            <a:off x="3504599"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37" name="Line 247">
            <a:extLst>
              <a:ext uri="{FF2B5EF4-FFF2-40B4-BE49-F238E27FC236}">
                <a16:creationId xmlns:a16="http://schemas.microsoft.com/office/drawing/2014/main" id="{F542516D-62F0-E647-85ED-3B4D2413C2E7}"/>
              </a:ext>
            </a:extLst>
          </p:cNvPr>
          <p:cNvSpPr>
            <a:spLocks noChangeShapeType="1"/>
          </p:cNvSpPr>
          <p:nvPr/>
        </p:nvSpPr>
        <p:spPr bwMode="auto">
          <a:xfrm>
            <a:off x="2949980"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38" name="Line 248">
            <a:extLst>
              <a:ext uri="{FF2B5EF4-FFF2-40B4-BE49-F238E27FC236}">
                <a16:creationId xmlns:a16="http://schemas.microsoft.com/office/drawing/2014/main" id="{906914F1-39E6-4049-B2CF-FD4E7D963C5D}"/>
              </a:ext>
            </a:extLst>
          </p:cNvPr>
          <p:cNvSpPr>
            <a:spLocks noChangeShapeType="1"/>
          </p:cNvSpPr>
          <p:nvPr/>
        </p:nvSpPr>
        <p:spPr bwMode="auto">
          <a:xfrm>
            <a:off x="2397453"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39" name="Line 249">
            <a:extLst>
              <a:ext uri="{FF2B5EF4-FFF2-40B4-BE49-F238E27FC236}">
                <a16:creationId xmlns:a16="http://schemas.microsoft.com/office/drawing/2014/main" id="{2DCEF5DF-335D-C847-BEBD-B13A0F951157}"/>
              </a:ext>
            </a:extLst>
          </p:cNvPr>
          <p:cNvSpPr>
            <a:spLocks noChangeShapeType="1"/>
          </p:cNvSpPr>
          <p:nvPr/>
        </p:nvSpPr>
        <p:spPr bwMode="auto">
          <a:xfrm>
            <a:off x="1842834"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40" name="Line 250">
            <a:extLst>
              <a:ext uri="{FF2B5EF4-FFF2-40B4-BE49-F238E27FC236}">
                <a16:creationId xmlns:a16="http://schemas.microsoft.com/office/drawing/2014/main" id="{4B0FEBD6-EF65-544F-B030-F8CA837859B5}"/>
              </a:ext>
            </a:extLst>
          </p:cNvPr>
          <p:cNvSpPr>
            <a:spLocks noChangeShapeType="1"/>
          </p:cNvSpPr>
          <p:nvPr/>
        </p:nvSpPr>
        <p:spPr bwMode="auto">
          <a:xfrm>
            <a:off x="1288215"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41" name="Line 251">
            <a:extLst>
              <a:ext uri="{FF2B5EF4-FFF2-40B4-BE49-F238E27FC236}">
                <a16:creationId xmlns:a16="http://schemas.microsoft.com/office/drawing/2014/main" id="{BAEF904A-B28A-9C4B-8980-3ECDA610FAF7}"/>
              </a:ext>
            </a:extLst>
          </p:cNvPr>
          <p:cNvSpPr>
            <a:spLocks noChangeShapeType="1"/>
          </p:cNvSpPr>
          <p:nvPr/>
        </p:nvSpPr>
        <p:spPr bwMode="auto">
          <a:xfrm>
            <a:off x="733594"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42" name="Line 253">
            <a:extLst>
              <a:ext uri="{FF2B5EF4-FFF2-40B4-BE49-F238E27FC236}">
                <a16:creationId xmlns:a16="http://schemas.microsoft.com/office/drawing/2014/main" id="{CB68C997-EA2C-8747-AB79-8B06C028F7F3}"/>
              </a:ext>
            </a:extLst>
          </p:cNvPr>
          <p:cNvSpPr>
            <a:spLocks noChangeShapeType="1"/>
          </p:cNvSpPr>
          <p:nvPr/>
        </p:nvSpPr>
        <p:spPr bwMode="auto">
          <a:xfrm>
            <a:off x="6277697" y="301863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44" name="Line 255">
            <a:extLst>
              <a:ext uri="{FF2B5EF4-FFF2-40B4-BE49-F238E27FC236}">
                <a16:creationId xmlns:a16="http://schemas.microsoft.com/office/drawing/2014/main" id="{A48172BA-E58C-7A44-861E-306DC5656FEA}"/>
              </a:ext>
            </a:extLst>
          </p:cNvPr>
          <p:cNvSpPr>
            <a:spLocks noChangeShapeType="1"/>
          </p:cNvSpPr>
          <p:nvPr/>
        </p:nvSpPr>
        <p:spPr bwMode="auto">
          <a:xfrm>
            <a:off x="733594" y="301863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45" name="Line 256">
            <a:extLst>
              <a:ext uri="{FF2B5EF4-FFF2-40B4-BE49-F238E27FC236}">
                <a16:creationId xmlns:a16="http://schemas.microsoft.com/office/drawing/2014/main" id="{D3FC77D4-3BFD-4949-BF15-320D0BBF7410}"/>
              </a:ext>
            </a:extLst>
          </p:cNvPr>
          <p:cNvSpPr>
            <a:spLocks noChangeShapeType="1"/>
          </p:cNvSpPr>
          <p:nvPr/>
        </p:nvSpPr>
        <p:spPr bwMode="auto">
          <a:xfrm>
            <a:off x="733594" y="293473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46" name="Line 257">
            <a:extLst>
              <a:ext uri="{FF2B5EF4-FFF2-40B4-BE49-F238E27FC236}">
                <a16:creationId xmlns:a16="http://schemas.microsoft.com/office/drawing/2014/main" id="{32DCA89E-8F86-844F-B78E-E09CA187C6B2}"/>
              </a:ext>
            </a:extLst>
          </p:cNvPr>
          <p:cNvSpPr>
            <a:spLocks noChangeShapeType="1"/>
          </p:cNvSpPr>
          <p:nvPr/>
        </p:nvSpPr>
        <p:spPr bwMode="auto">
          <a:xfrm>
            <a:off x="733594" y="2848500"/>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47" name="Line 258">
            <a:extLst>
              <a:ext uri="{FF2B5EF4-FFF2-40B4-BE49-F238E27FC236}">
                <a16:creationId xmlns:a16="http://schemas.microsoft.com/office/drawing/2014/main" id="{4FB6F372-3CA4-2943-93C2-140F1A318FA2}"/>
              </a:ext>
            </a:extLst>
          </p:cNvPr>
          <p:cNvSpPr>
            <a:spLocks noChangeShapeType="1"/>
          </p:cNvSpPr>
          <p:nvPr/>
        </p:nvSpPr>
        <p:spPr bwMode="auto">
          <a:xfrm>
            <a:off x="733594" y="276226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48" name="Line 259">
            <a:extLst>
              <a:ext uri="{FF2B5EF4-FFF2-40B4-BE49-F238E27FC236}">
                <a16:creationId xmlns:a16="http://schemas.microsoft.com/office/drawing/2014/main" id="{7B464225-ADA7-074C-9932-5A62D33233CB}"/>
              </a:ext>
            </a:extLst>
          </p:cNvPr>
          <p:cNvSpPr>
            <a:spLocks noChangeShapeType="1"/>
          </p:cNvSpPr>
          <p:nvPr/>
        </p:nvSpPr>
        <p:spPr bwMode="auto">
          <a:xfrm>
            <a:off x="733594" y="267603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49" name="Line 260">
            <a:extLst>
              <a:ext uri="{FF2B5EF4-FFF2-40B4-BE49-F238E27FC236}">
                <a16:creationId xmlns:a16="http://schemas.microsoft.com/office/drawing/2014/main" id="{EC9763F2-F33B-6D4C-8490-30554587525E}"/>
              </a:ext>
            </a:extLst>
          </p:cNvPr>
          <p:cNvSpPr>
            <a:spLocks noChangeShapeType="1"/>
          </p:cNvSpPr>
          <p:nvPr/>
        </p:nvSpPr>
        <p:spPr bwMode="auto">
          <a:xfrm>
            <a:off x="733594" y="259213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50" name="Line 261">
            <a:extLst>
              <a:ext uri="{FF2B5EF4-FFF2-40B4-BE49-F238E27FC236}">
                <a16:creationId xmlns:a16="http://schemas.microsoft.com/office/drawing/2014/main" id="{E22D620A-07FA-7B46-AD5F-DBB534C381F4}"/>
              </a:ext>
            </a:extLst>
          </p:cNvPr>
          <p:cNvSpPr>
            <a:spLocks noChangeShapeType="1"/>
          </p:cNvSpPr>
          <p:nvPr/>
        </p:nvSpPr>
        <p:spPr bwMode="auto">
          <a:xfrm>
            <a:off x="733594" y="250590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51" name="Line 262">
            <a:extLst>
              <a:ext uri="{FF2B5EF4-FFF2-40B4-BE49-F238E27FC236}">
                <a16:creationId xmlns:a16="http://schemas.microsoft.com/office/drawing/2014/main" id="{5F35FABB-6313-8F4F-8A69-422774820C51}"/>
              </a:ext>
            </a:extLst>
          </p:cNvPr>
          <p:cNvSpPr>
            <a:spLocks noChangeShapeType="1"/>
          </p:cNvSpPr>
          <p:nvPr/>
        </p:nvSpPr>
        <p:spPr bwMode="auto">
          <a:xfrm>
            <a:off x="733594" y="241967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52" name="Line 263">
            <a:extLst>
              <a:ext uri="{FF2B5EF4-FFF2-40B4-BE49-F238E27FC236}">
                <a16:creationId xmlns:a16="http://schemas.microsoft.com/office/drawing/2014/main" id="{793632B3-FB75-114F-9024-6789E0B64B65}"/>
              </a:ext>
            </a:extLst>
          </p:cNvPr>
          <p:cNvSpPr>
            <a:spLocks noChangeShapeType="1"/>
          </p:cNvSpPr>
          <p:nvPr/>
        </p:nvSpPr>
        <p:spPr bwMode="auto">
          <a:xfrm>
            <a:off x="733594" y="233577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53" name="Line 264">
            <a:extLst>
              <a:ext uri="{FF2B5EF4-FFF2-40B4-BE49-F238E27FC236}">
                <a16:creationId xmlns:a16="http://schemas.microsoft.com/office/drawing/2014/main" id="{06D27AA0-B68B-8C41-8FF0-14F3F833BD1B}"/>
              </a:ext>
            </a:extLst>
          </p:cNvPr>
          <p:cNvSpPr>
            <a:spLocks noChangeShapeType="1"/>
          </p:cNvSpPr>
          <p:nvPr/>
        </p:nvSpPr>
        <p:spPr bwMode="auto">
          <a:xfrm>
            <a:off x="733594" y="2249539"/>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54" name="Line 265">
            <a:extLst>
              <a:ext uri="{FF2B5EF4-FFF2-40B4-BE49-F238E27FC236}">
                <a16:creationId xmlns:a16="http://schemas.microsoft.com/office/drawing/2014/main" id="{BF9DB4E0-0422-D245-B8A3-0A8E8F22DDB5}"/>
              </a:ext>
            </a:extLst>
          </p:cNvPr>
          <p:cNvSpPr>
            <a:spLocks noChangeShapeType="1"/>
          </p:cNvSpPr>
          <p:nvPr/>
        </p:nvSpPr>
        <p:spPr bwMode="auto">
          <a:xfrm>
            <a:off x="733594" y="21633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55" name="Line 266">
            <a:extLst>
              <a:ext uri="{FF2B5EF4-FFF2-40B4-BE49-F238E27FC236}">
                <a16:creationId xmlns:a16="http://schemas.microsoft.com/office/drawing/2014/main" id="{487367A6-1204-424B-9CC7-4B9D1958E258}"/>
              </a:ext>
            </a:extLst>
          </p:cNvPr>
          <p:cNvSpPr>
            <a:spLocks noChangeShapeType="1"/>
          </p:cNvSpPr>
          <p:nvPr/>
        </p:nvSpPr>
        <p:spPr bwMode="auto">
          <a:xfrm>
            <a:off x="733594" y="20794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56" name="Line 267">
            <a:extLst>
              <a:ext uri="{FF2B5EF4-FFF2-40B4-BE49-F238E27FC236}">
                <a16:creationId xmlns:a16="http://schemas.microsoft.com/office/drawing/2014/main" id="{2E2DBA80-4463-A842-AB28-5209C082EC2E}"/>
              </a:ext>
            </a:extLst>
          </p:cNvPr>
          <p:cNvSpPr>
            <a:spLocks noChangeShapeType="1"/>
          </p:cNvSpPr>
          <p:nvPr/>
        </p:nvSpPr>
        <p:spPr bwMode="auto">
          <a:xfrm>
            <a:off x="733594" y="1993175"/>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57" name="Line 268">
            <a:extLst>
              <a:ext uri="{FF2B5EF4-FFF2-40B4-BE49-F238E27FC236}">
                <a16:creationId xmlns:a16="http://schemas.microsoft.com/office/drawing/2014/main" id="{194F92B9-C05F-2642-B59B-B8B6DD8A6BBA}"/>
              </a:ext>
            </a:extLst>
          </p:cNvPr>
          <p:cNvSpPr>
            <a:spLocks noChangeShapeType="1"/>
          </p:cNvSpPr>
          <p:nvPr/>
        </p:nvSpPr>
        <p:spPr bwMode="auto">
          <a:xfrm>
            <a:off x="733594" y="190694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58" name="Line 269">
            <a:extLst>
              <a:ext uri="{FF2B5EF4-FFF2-40B4-BE49-F238E27FC236}">
                <a16:creationId xmlns:a16="http://schemas.microsoft.com/office/drawing/2014/main" id="{C27B8A67-19F8-DD40-A9F8-D56F75026423}"/>
              </a:ext>
            </a:extLst>
          </p:cNvPr>
          <p:cNvSpPr>
            <a:spLocks noChangeShapeType="1"/>
          </p:cNvSpPr>
          <p:nvPr/>
        </p:nvSpPr>
        <p:spPr bwMode="auto">
          <a:xfrm>
            <a:off x="733594" y="1820712"/>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59" name="Line 270">
            <a:extLst>
              <a:ext uri="{FF2B5EF4-FFF2-40B4-BE49-F238E27FC236}">
                <a16:creationId xmlns:a16="http://schemas.microsoft.com/office/drawing/2014/main" id="{4B0F6768-3A47-BA47-94E8-95A4720D21D5}"/>
              </a:ext>
            </a:extLst>
          </p:cNvPr>
          <p:cNvSpPr>
            <a:spLocks noChangeShapeType="1"/>
          </p:cNvSpPr>
          <p:nvPr/>
        </p:nvSpPr>
        <p:spPr bwMode="auto">
          <a:xfrm>
            <a:off x="733594" y="173681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0" name="Line 271">
            <a:extLst>
              <a:ext uri="{FF2B5EF4-FFF2-40B4-BE49-F238E27FC236}">
                <a16:creationId xmlns:a16="http://schemas.microsoft.com/office/drawing/2014/main" id="{77D07786-D953-9045-9BC5-B69915274C96}"/>
              </a:ext>
            </a:extLst>
          </p:cNvPr>
          <p:cNvSpPr>
            <a:spLocks noChangeShapeType="1"/>
          </p:cNvSpPr>
          <p:nvPr/>
        </p:nvSpPr>
        <p:spPr bwMode="auto">
          <a:xfrm>
            <a:off x="733594" y="165058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1" name="Line 272">
            <a:extLst>
              <a:ext uri="{FF2B5EF4-FFF2-40B4-BE49-F238E27FC236}">
                <a16:creationId xmlns:a16="http://schemas.microsoft.com/office/drawing/2014/main" id="{5EF919ED-0659-684B-BF32-B2C323686B3B}"/>
              </a:ext>
            </a:extLst>
          </p:cNvPr>
          <p:cNvSpPr>
            <a:spLocks noChangeShapeType="1"/>
          </p:cNvSpPr>
          <p:nvPr/>
        </p:nvSpPr>
        <p:spPr bwMode="auto">
          <a:xfrm>
            <a:off x="733594" y="156434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2" name="Line 273">
            <a:extLst>
              <a:ext uri="{FF2B5EF4-FFF2-40B4-BE49-F238E27FC236}">
                <a16:creationId xmlns:a16="http://schemas.microsoft.com/office/drawing/2014/main" id="{E4D3428C-E1CC-634D-8C54-3613CBF8584E}"/>
              </a:ext>
            </a:extLst>
          </p:cNvPr>
          <p:cNvSpPr>
            <a:spLocks noChangeShapeType="1"/>
          </p:cNvSpPr>
          <p:nvPr/>
        </p:nvSpPr>
        <p:spPr bwMode="auto">
          <a:xfrm>
            <a:off x="733594" y="148044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3" name="Line 274">
            <a:extLst>
              <a:ext uri="{FF2B5EF4-FFF2-40B4-BE49-F238E27FC236}">
                <a16:creationId xmlns:a16="http://schemas.microsoft.com/office/drawing/2014/main" id="{8FD3BBE2-664B-3A43-8AA6-8E06605BEC59}"/>
              </a:ext>
            </a:extLst>
          </p:cNvPr>
          <p:cNvSpPr>
            <a:spLocks noChangeShapeType="1"/>
          </p:cNvSpPr>
          <p:nvPr/>
        </p:nvSpPr>
        <p:spPr bwMode="auto">
          <a:xfrm>
            <a:off x="733594" y="139421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4" name="Line 275">
            <a:extLst>
              <a:ext uri="{FF2B5EF4-FFF2-40B4-BE49-F238E27FC236}">
                <a16:creationId xmlns:a16="http://schemas.microsoft.com/office/drawing/2014/main" id="{CC00756C-03B1-6342-B74F-9730F02375BB}"/>
              </a:ext>
            </a:extLst>
          </p:cNvPr>
          <p:cNvSpPr>
            <a:spLocks noChangeShapeType="1"/>
          </p:cNvSpPr>
          <p:nvPr/>
        </p:nvSpPr>
        <p:spPr bwMode="auto">
          <a:xfrm>
            <a:off x="733594" y="130798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5" name="Line 281">
            <a:extLst>
              <a:ext uri="{FF2B5EF4-FFF2-40B4-BE49-F238E27FC236}">
                <a16:creationId xmlns:a16="http://schemas.microsoft.com/office/drawing/2014/main" id="{5E03B683-D67C-134B-B82B-B8423AE7F42A}"/>
              </a:ext>
            </a:extLst>
          </p:cNvPr>
          <p:cNvSpPr>
            <a:spLocks noChangeShapeType="1"/>
          </p:cNvSpPr>
          <p:nvPr/>
        </p:nvSpPr>
        <p:spPr bwMode="auto">
          <a:xfrm>
            <a:off x="733594" y="3018633"/>
            <a:ext cx="5544103"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6" name="Line 282">
            <a:extLst>
              <a:ext uri="{FF2B5EF4-FFF2-40B4-BE49-F238E27FC236}">
                <a16:creationId xmlns:a16="http://schemas.microsoft.com/office/drawing/2014/main" id="{E4033583-64AC-A94B-94C0-71071952EB14}"/>
              </a:ext>
            </a:extLst>
          </p:cNvPr>
          <p:cNvSpPr>
            <a:spLocks noChangeShapeType="1"/>
          </p:cNvSpPr>
          <p:nvPr/>
        </p:nvSpPr>
        <p:spPr bwMode="auto">
          <a:xfrm>
            <a:off x="6277697"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7" name="Line 283">
            <a:extLst>
              <a:ext uri="{FF2B5EF4-FFF2-40B4-BE49-F238E27FC236}">
                <a16:creationId xmlns:a16="http://schemas.microsoft.com/office/drawing/2014/main" id="{9F7791E4-D2A9-524C-9B7A-2D2573558ECA}"/>
              </a:ext>
            </a:extLst>
          </p:cNvPr>
          <p:cNvSpPr>
            <a:spLocks noChangeShapeType="1"/>
          </p:cNvSpPr>
          <p:nvPr/>
        </p:nvSpPr>
        <p:spPr bwMode="auto">
          <a:xfrm>
            <a:off x="5723078"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8" name="Line 284">
            <a:extLst>
              <a:ext uri="{FF2B5EF4-FFF2-40B4-BE49-F238E27FC236}">
                <a16:creationId xmlns:a16="http://schemas.microsoft.com/office/drawing/2014/main" id="{7582A8A0-51D3-4342-AC11-73633DD6F020}"/>
              </a:ext>
            </a:extLst>
          </p:cNvPr>
          <p:cNvSpPr>
            <a:spLocks noChangeShapeType="1"/>
          </p:cNvSpPr>
          <p:nvPr/>
        </p:nvSpPr>
        <p:spPr bwMode="auto">
          <a:xfrm>
            <a:off x="5168458"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69" name="Line 285">
            <a:extLst>
              <a:ext uri="{FF2B5EF4-FFF2-40B4-BE49-F238E27FC236}">
                <a16:creationId xmlns:a16="http://schemas.microsoft.com/office/drawing/2014/main" id="{20552BD2-A27D-5648-8B6E-9CBA0487E29F}"/>
              </a:ext>
            </a:extLst>
          </p:cNvPr>
          <p:cNvSpPr>
            <a:spLocks noChangeShapeType="1"/>
          </p:cNvSpPr>
          <p:nvPr/>
        </p:nvSpPr>
        <p:spPr bwMode="auto">
          <a:xfrm>
            <a:off x="4613838"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70" name="Line 286">
            <a:extLst>
              <a:ext uri="{FF2B5EF4-FFF2-40B4-BE49-F238E27FC236}">
                <a16:creationId xmlns:a16="http://schemas.microsoft.com/office/drawing/2014/main" id="{F56A4144-AFF3-0145-ADC1-68B8A0E28176}"/>
              </a:ext>
            </a:extLst>
          </p:cNvPr>
          <p:cNvSpPr>
            <a:spLocks noChangeShapeType="1"/>
          </p:cNvSpPr>
          <p:nvPr/>
        </p:nvSpPr>
        <p:spPr bwMode="auto">
          <a:xfrm>
            <a:off x="4059219"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71" name="Line 287">
            <a:extLst>
              <a:ext uri="{FF2B5EF4-FFF2-40B4-BE49-F238E27FC236}">
                <a16:creationId xmlns:a16="http://schemas.microsoft.com/office/drawing/2014/main" id="{F399576A-9376-EB42-8F09-1B44D91AD263}"/>
              </a:ext>
            </a:extLst>
          </p:cNvPr>
          <p:cNvSpPr>
            <a:spLocks noChangeShapeType="1"/>
          </p:cNvSpPr>
          <p:nvPr/>
        </p:nvSpPr>
        <p:spPr bwMode="auto">
          <a:xfrm>
            <a:off x="3504599"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72" name="Line 288">
            <a:extLst>
              <a:ext uri="{FF2B5EF4-FFF2-40B4-BE49-F238E27FC236}">
                <a16:creationId xmlns:a16="http://schemas.microsoft.com/office/drawing/2014/main" id="{3A321D66-2AA6-4644-B75D-89F88C2D856F}"/>
              </a:ext>
            </a:extLst>
          </p:cNvPr>
          <p:cNvSpPr>
            <a:spLocks noChangeShapeType="1"/>
          </p:cNvSpPr>
          <p:nvPr/>
        </p:nvSpPr>
        <p:spPr bwMode="auto">
          <a:xfrm>
            <a:off x="2949980"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73" name="Line 289">
            <a:extLst>
              <a:ext uri="{FF2B5EF4-FFF2-40B4-BE49-F238E27FC236}">
                <a16:creationId xmlns:a16="http://schemas.microsoft.com/office/drawing/2014/main" id="{5AC3AB7A-C883-FE40-8032-4A87402FB6C7}"/>
              </a:ext>
            </a:extLst>
          </p:cNvPr>
          <p:cNvSpPr>
            <a:spLocks noChangeShapeType="1"/>
          </p:cNvSpPr>
          <p:nvPr/>
        </p:nvSpPr>
        <p:spPr bwMode="auto">
          <a:xfrm>
            <a:off x="2397453"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74" name="Line 290">
            <a:extLst>
              <a:ext uri="{FF2B5EF4-FFF2-40B4-BE49-F238E27FC236}">
                <a16:creationId xmlns:a16="http://schemas.microsoft.com/office/drawing/2014/main" id="{50C8D45B-09A7-684A-98F0-9CAF697E3979}"/>
              </a:ext>
            </a:extLst>
          </p:cNvPr>
          <p:cNvSpPr>
            <a:spLocks noChangeShapeType="1"/>
          </p:cNvSpPr>
          <p:nvPr/>
        </p:nvSpPr>
        <p:spPr bwMode="auto">
          <a:xfrm>
            <a:off x="1842834"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75" name="Line 291">
            <a:extLst>
              <a:ext uri="{FF2B5EF4-FFF2-40B4-BE49-F238E27FC236}">
                <a16:creationId xmlns:a16="http://schemas.microsoft.com/office/drawing/2014/main" id="{3E17A1F4-2481-BF47-AEF8-2C8A2DF6B0D3}"/>
              </a:ext>
            </a:extLst>
          </p:cNvPr>
          <p:cNvSpPr>
            <a:spLocks noChangeShapeType="1"/>
          </p:cNvSpPr>
          <p:nvPr/>
        </p:nvSpPr>
        <p:spPr bwMode="auto">
          <a:xfrm>
            <a:off x="1288215"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76" name="Line 292">
            <a:extLst>
              <a:ext uri="{FF2B5EF4-FFF2-40B4-BE49-F238E27FC236}">
                <a16:creationId xmlns:a16="http://schemas.microsoft.com/office/drawing/2014/main" id="{D32F71BA-FA0B-5D45-AC9E-F7D1414BC81A}"/>
              </a:ext>
            </a:extLst>
          </p:cNvPr>
          <p:cNvSpPr>
            <a:spLocks noChangeShapeType="1"/>
          </p:cNvSpPr>
          <p:nvPr/>
        </p:nvSpPr>
        <p:spPr bwMode="auto">
          <a:xfrm>
            <a:off x="733594"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77" name="Line 294">
            <a:extLst>
              <a:ext uri="{FF2B5EF4-FFF2-40B4-BE49-F238E27FC236}">
                <a16:creationId xmlns:a16="http://schemas.microsoft.com/office/drawing/2014/main" id="{E845A659-B45B-9B45-AC53-F619B53D4CEA}"/>
              </a:ext>
            </a:extLst>
          </p:cNvPr>
          <p:cNvSpPr>
            <a:spLocks noChangeShapeType="1"/>
          </p:cNvSpPr>
          <p:nvPr/>
        </p:nvSpPr>
        <p:spPr bwMode="auto">
          <a:xfrm>
            <a:off x="6277697" y="301863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79" name="Line 296">
            <a:extLst>
              <a:ext uri="{FF2B5EF4-FFF2-40B4-BE49-F238E27FC236}">
                <a16:creationId xmlns:a16="http://schemas.microsoft.com/office/drawing/2014/main" id="{592D79FF-389D-FA44-9058-ED931695E826}"/>
              </a:ext>
            </a:extLst>
          </p:cNvPr>
          <p:cNvSpPr>
            <a:spLocks noChangeShapeType="1"/>
          </p:cNvSpPr>
          <p:nvPr/>
        </p:nvSpPr>
        <p:spPr bwMode="auto">
          <a:xfrm>
            <a:off x="733594" y="301863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0" name="Line 297">
            <a:extLst>
              <a:ext uri="{FF2B5EF4-FFF2-40B4-BE49-F238E27FC236}">
                <a16:creationId xmlns:a16="http://schemas.microsoft.com/office/drawing/2014/main" id="{BCF8B60F-7C47-BE45-8859-E740462820AC}"/>
              </a:ext>
            </a:extLst>
          </p:cNvPr>
          <p:cNvSpPr>
            <a:spLocks noChangeShapeType="1"/>
          </p:cNvSpPr>
          <p:nvPr/>
        </p:nvSpPr>
        <p:spPr bwMode="auto">
          <a:xfrm>
            <a:off x="733594" y="293473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1" name="Line 298">
            <a:extLst>
              <a:ext uri="{FF2B5EF4-FFF2-40B4-BE49-F238E27FC236}">
                <a16:creationId xmlns:a16="http://schemas.microsoft.com/office/drawing/2014/main" id="{8E07B386-42FD-B549-A0E7-56C23B7AA81D}"/>
              </a:ext>
            </a:extLst>
          </p:cNvPr>
          <p:cNvSpPr>
            <a:spLocks noChangeShapeType="1"/>
          </p:cNvSpPr>
          <p:nvPr/>
        </p:nvSpPr>
        <p:spPr bwMode="auto">
          <a:xfrm>
            <a:off x="733594" y="2848500"/>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2" name="Line 299">
            <a:extLst>
              <a:ext uri="{FF2B5EF4-FFF2-40B4-BE49-F238E27FC236}">
                <a16:creationId xmlns:a16="http://schemas.microsoft.com/office/drawing/2014/main" id="{11307B18-F7DB-1F4D-92C6-DE6FFC22B080}"/>
              </a:ext>
            </a:extLst>
          </p:cNvPr>
          <p:cNvSpPr>
            <a:spLocks noChangeShapeType="1"/>
          </p:cNvSpPr>
          <p:nvPr/>
        </p:nvSpPr>
        <p:spPr bwMode="auto">
          <a:xfrm>
            <a:off x="733594" y="276226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3" name="Line 300">
            <a:extLst>
              <a:ext uri="{FF2B5EF4-FFF2-40B4-BE49-F238E27FC236}">
                <a16:creationId xmlns:a16="http://schemas.microsoft.com/office/drawing/2014/main" id="{BE7DC8ED-E882-4A43-BA0D-0E258E85016F}"/>
              </a:ext>
            </a:extLst>
          </p:cNvPr>
          <p:cNvSpPr>
            <a:spLocks noChangeShapeType="1"/>
          </p:cNvSpPr>
          <p:nvPr/>
        </p:nvSpPr>
        <p:spPr bwMode="auto">
          <a:xfrm>
            <a:off x="733594" y="267603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4" name="Line 301">
            <a:extLst>
              <a:ext uri="{FF2B5EF4-FFF2-40B4-BE49-F238E27FC236}">
                <a16:creationId xmlns:a16="http://schemas.microsoft.com/office/drawing/2014/main" id="{F9BB3E76-A7C2-A34F-9C81-930A85B850AB}"/>
              </a:ext>
            </a:extLst>
          </p:cNvPr>
          <p:cNvSpPr>
            <a:spLocks noChangeShapeType="1"/>
          </p:cNvSpPr>
          <p:nvPr/>
        </p:nvSpPr>
        <p:spPr bwMode="auto">
          <a:xfrm>
            <a:off x="733594" y="259213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5" name="Line 302">
            <a:extLst>
              <a:ext uri="{FF2B5EF4-FFF2-40B4-BE49-F238E27FC236}">
                <a16:creationId xmlns:a16="http://schemas.microsoft.com/office/drawing/2014/main" id="{34B90C91-FA56-E64E-AA18-11536ECA584A}"/>
              </a:ext>
            </a:extLst>
          </p:cNvPr>
          <p:cNvSpPr>
            <a:spLocks noChangeShapeType="1"/>
          </p:cNvSpPr>
          <p:nvPr/>
        </p:nvSpPr>
        <p:spPr bwMode="auto">
          <a:xfrm>
            <a:off x="733594" y="250590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6" name="Line 303">
            <a:extLst>
              <a:ext uri="{FF2B5EF4-FFF2-40B4-BE49-F238E27FC236}">
                <a16:creationId xmlns:a16="http://schemas.microsoft.com/office/drawing/2014/main" id="{DDF0EA90-28D2-094A-A980-638091A03132}"/>
              </a:ext>
            </a:extLst>
          </p:cNvPr>
          <p:cNvSpPr>
            <a:spLocks noChangeShapeType="1"/>
          </p:cNvSpPr>
          <p:nvPr/>
        </p:nvSpPr>
        <p:spPr bwMode="auto">
          <a:xfrm>
            <a:off x="733594" y="241967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7" name="Line 304">
            <a:extLst>
              <a:ext uri="{FF2B5EF4-FFF2-40B4-BE49-F238E27FC236}">
                <a16:creationId xmlns:a16="http://schemas.microsoft.com/office/drawing/2014/main" id="{57CEE3A1-7782-B74F-A0E4-3F13C1582B0D}"/>
              </a:ext>
            </a:extLst>
          </p:cNvPr>
          <p:cNvSpPr>
            <a:spLocks noChangeShapeType="1"/>
          </p:cNvSpPr>
          <p:nvPr/>
        </p:nvSpPr>
        <p:spPr bwMode="auto">
          <a:xfrm>
            <a:off x="733594" y="233577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8" name="Line 305">
            <a:extLst>
              <a:ext uri="{FF2B5EF4-FFF2-40B4-BE49-F238E27FC236}">
                <a16:creationId xmlns:a16="http://schemas.microsoft.com/office/drawing/2014/main" id="{9B57695F-D77A-7944-A812-B7814EA7C9B7}"/>
              </a:ext>
            </a:extLst>
          </p:cNvPr>
          <p:cNvSpPr>
            <a:spLocks noChangeShapeType="1"/>
          </p:cNvSpPr>
          <p:nvPr/>
        </p:nvSpPr>
        <p:spPr bwMode="auto">
          <a:xfrm>
            <a:off x="733594" y="2249539"/>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89" name="Line 306">
            <a:extLst>
              <a:ext uri="{FF2B5EF4-FFF2-40B4-BE49-F238E27FC236}">
                <a16:creationId xmlns:a16="http://schemas.microsoft.com/office/drawing/2014/main" id="{48EDEEB5-DB42-434E-966D-5F3F14B79724}"/>
              </a:ext>
            </a:extLst>
          </p:cNvPr>
          <p:cNvSpPr>
            <a:spLocks noChangeShapeType="1"/>
          </p:cNvSpPr>
          <p:nvPr/>
        </p:nvSpPr>
        <p:spPr bwMode="auto">
          <a:xfrm>
            <a:off x="733594" y="21633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90" name="Line 307">
            <a:extLst>
              <a:ext uri="{FF2B5EF4-FFF2-40B4-BE49-F238E27FC236}">
                <a16:creationId xmlns:a16="http://schemas.microsoft.com/office/drawing/2014/main" id="{1A4380F7-11E7-884D-A510-6BB76C4E23DE}"/>
              </a:ext>
            </a:extLst>
          </p:cNvPr>
          <p:cNvSpPr>
            <a:spLocks noChangeShapeType="1"/>
          </p:cNvSpPr>
          <p:nvPr/>
        </p:nvSpPr>
        <p:spPr bwMode="auto">
          <a:xfrm>
            <a:off x="733594" y="20794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91" name="Line 308">
            <a:extLst>
              <a:ext uri="{FF2B5EF4-FFF2-40B4-BE49-F238E27FC236}">
                <a16:creationId xmlns:a16="http://schemas.microsoft.com/office/drawing/2014/main" id="{E64AC992-78AD-454C-BF5F-65B122DFE29A}"/>
              </a:ext>
            </a:extLst>
          </p:cNvPr>
          <p:cNvSpPr>
            <a:spLocks noChangeShapeType="1"/>
          </p:cNvSpPr>
          <p:nvPr/>
        </p:nvSpPr>
        <p:spPr bwMode="auto">
          <a:xfrm>
            <a:off x="733594" y="1993175"/>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92" name="Line 309">
            <a:extLst>
              <a:ext uri="{FF2B5EF4-FFF2-40B4-BE49-F238E27FC236}">
                <a16:creationId xmlns:a16="http://schemas.microsoft.com/office/drawing/2014/main" id="{14A066F0-C42E-574B-A2E6-5663FB5FEE89}"/>
              </a:ext>
            </a:extLst>
          </p:cNvPr>
          <p:cNvSpPr>
            <a:spLocks noChangeShapeType="1"/>
          </p:cNvSpPr>
          <p:nvPr/>
        </p:nvSpPr>
        <p:spPr bwMode="auto">
          <a:xfrm>
            <a:off x="733594" y="190694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93" name="Line 310">
            <a:extLst>
              <a:ext uri="{FF2B5EF4-FFF2-40B4-BE49-F238E27FC236}">
                <a16:creationId xmlns:a16="http://schemas.microsoft.com/office/drawing/2014/main" id="{0E16A590-E7BD-4145-9AD6-D73E6231B22D}"/>
              </a:ext>
            </a:extLst>
          </p:cNvPr>
          <p:cNvSpPr>
            <a:spLocks noChangeShapeType="1"/>
          </p:cNvSpPr>
          <p:nvPr/>
        </p:nvSpPr>
        <p:spPr bwMode="auto">
          <a:xfrm>
            <a:off x="733594" y="1820712"/>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94" name="Line 311">
            <a:extLst>
              <a:ext uri="{FF2B5EF4-FFF2-40B4-BE49-F238E27FC236}">
                <a16:creationId xmlns:a16="http://schemas.microsoft.com/office/drawing/2014/main" id="{00BA8A01-19DE-134A-8BD9-D391EE4687E8}"/>
              </a:ext>
            </a:extLst>
          </p:cNvPr>
          <p:cNvSpPr>
            <a:spLocks noChangeShapeType="1"/>
          </p:cNvSpPr>
          <p:nvPr/>
        </p:nvSpPr>
        <p:spPr bwMode="auto">
          <a:xfrm>
            <a:off x="733594" y="173681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95" name="Line 312">
            <a:extLst>
              <a:ext uri="{FF2B5EF4-FFF2-40B4-BE49-F238E27FC236}">
                <a16:creationId xmlns:a16="http://schemas.microsoft.com/office/drawing/2014/main" id="{C7CF59C3-54F2-E640-8063-5B72F1769FBB}"/>
              </a:ext>
            </a:extLst>
          </p:cNvPr>
          <p:cNvSpPr>
            <a:spLocks noChangeShapeType="1"/>
          </p:cNvSpPr>
          <p:nvPr/>
        </p:nvSpPr>
        <p:spPr bwMode="auto">
          <a:xfrm>
            <a:off x="733594" y="165058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96" name="Line 313">
            <a:extLst>
              <a:ext uri="{FF2B5EF4-FFF2-40B4-BE49-F238E27FC236}">
                <a16:creationId xmlns:a16="http://schemas.microsoft.com/office/drawing/2014/main" id="{0E845CC0-9139-7E4E-80E7-E12D94CF4880}"/>
              </a:ext>
            </a:extLst>
          </p:cNvPr>
          <p:cNvSpPr>
            <a:spLocks noChangeShapeType="1"/>
          </p:cNvSpPr>
          <p:nvPr/>
        </p:nvSpPr>
        <p:spPr bwMode="auto">
          <a:xfrm>
            <a:off x="733594" y="156434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97" name="Line 314">
            <a:extLst>
              <a:ext uri="{FF2B5EF4-FFF2-40B4-BE49-F238E27FC236}">
                <a16:creationId xmlns:a16="http://schemas.microsoft.com/office/drawing/2014/main" id="{8534F53B-5DEF-F541-9365-8608EDDC86ED}"/>
              </a:ext>
            </a:extLst>
          </p:cNvPr>
          <p:cNvSpPr>
            <a:spLocks noChangeShapeType="1"/>
          </p:cNvSpPr>
          <p:nvPr/>
        </p:nvSpPr>
        <p:spPr bwMode="auto">
          <a:xfrm>
            <a:off x="733594" y="148044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98" name="Line 315">
            <a:extLst>
              <a:ext uri="{FF2B5EF4-FFF2-40B4-BE49-F238E27FC236}">
                <a16:creationId xmlns:a16="http://schemas.microsoft.com/office/drawing/2014/main" id="{AB1FB4B5-EE28-C443-995C-E185D9E788EF}"/>
              </a:ext>
            </a:extLst>
          </p:cNvPr>
          <p:cNvSpPr>
            <a:spLocks noChangeShapeType="1"/>
          </p:cNvSpPr>
          <p:nvPr/>
        </p:nvSpPr>
        <p:spPr bwMode="auto">
          <a:xfrm>
            <a:off x="733594" y="139421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299" name="Line 316">
            <a:extLst>
              <a:ext uri="{FF2B5EF4-FFF2-40B4-BE49-F238E27FC236}">
                <a16:creationId xmlns:a16="http://schemas.microsoft.com/office/drawing/2014/main" id="{5A524647-8692-8746-9FED-43E78AA91D16}"/>
              </a:ext>
            </a:extLst>
          </p:cNvPr>
          <p:cNvSpPr>
            <a:spLocks noChangeShapeType="1"/>
          </p:cNvSpPr>
          <p:nvPr/>
        </p:nvSpPr>
        <p:spPr bwMode="auto">
          <a:xfrm>
            <a:off x="733594" y="130798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00" name="Line 322">
            <a:extLst>
              <a:ext uri="{FF2B5EF4-FFF2-40B4-BE49-F238E27FC236}">
                <a16:creationId xmlns:a16="http://schemas.microsoft.com/office/drawing/2014/main" id="{0B00A5AB-5719-BD48-A30F-5897B87C2077}"/>
              </a:ext>
            </a:extLst>
          </p:cNvPr>
          <p:cNvSpPr>
            <a:spLocks noChangeShapeType="1"/>
          </p:cNvSpPr>
          <p:nvPr/>
        </p:nvSpPr>
        <p:spPr bwMode="auto">
          <a:xfrm>
            <a:off x="733594" y="3018633"/>
            <a:ext cx="5544103"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01" name="Line 323">
            <a:extLst>
              <a:ext uri="{FF2B5EF4-FFF2-40B4-BE49-F238E27FC236}">
                <a16:creationId xmlns:a16="http://schemas.microsoft.com/office/drawing/2014/main" id="{36188E73-EAE6-A74D-8709-62025E3BE73C}"/>
              </a:ext>
            </a:extLst>
          </p:cNvPr>
          <p:cNvSpPr>
            <a:spLocks noChangeShapeType="1"/>
          </p:cNvSpPr>
          <p:nvPr/>
        </p:nvSpPr>
        <p:spPr bwMode="auto">
          <a:xfrm>
            <a:off x="6277697"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02" name="Line 324">
            <a:extLst>
              <a:ext uri="{FF2B5EF4-FFF2-40B4-BE49-F238E27FC236}">
                <a16:creationId xmlns:a16="http://schemas.microsoft.com/office/drawing/2014/main" id="{90C45FED-697A-E642-93F4-349A77A65E45}"/>
              </a:ext>
            </a:extLst>
          </p:cNvPr>
          <p:cNvSpPr>
            <a:spLocks noChangeShapeType="1"/>
          </p:cNvSpPr>
          <p:nvPr/>
        </p:nvSpPr>
        <p:spPr bwMode="auto">
          <a:xfrm>
            <a:off x="5723078"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03" name="Line 325">
            <a:extLst>
              <a:ext uri="{FF2B5EF4-FFF2-40B4-BE49-F238E27FC236}">
                <a16:creationId xmlns:a16="http://schemas.microsoft.com/office/drawing/2014/main" id="{29BD3FE7-3B90-8143-84C1-592E81CC9606}"/>
              </a:ext>
            </a:extLst>
          </p:cNvPr>
          <p:cNvSpPr>
            <a:spLocks noChangeShapeType="1"/>
          </p:cNvSpPr>
          <p:nvPr/>
        </p:nvSpPr>
        <p:spPr bwMode="auto">
          <a:xfrm>
            <a:off x="5168458"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04" name="Line 326">
            <a:extLst>
              <a:ext uri="{FF2B5EF4-FFF2-40B4-BE49-F238E27FC236}">
                <a16:creationId xmlns:a16="http://schemas.microsoft.com/office/drawing/2014/main" id="{53FBC8D3-E05B-0545-B7E1-E56BA4B26D66}"/>
              </a:ext>
            </a:extLst>
          </p:cNvPr>
          <p:cNvSpPr>
            <a:spLocks noChangeShapeType="1"/>
          </p:cNvSpPr>
          <p:nvPr/>
        </p:nvSpPr>
        <p:spPr bwMode="auto">
          <a:xfrm>
            <a:off x="4613838"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05" name="Line 327">
            <a:extLst>
              <a:ext uri="{FF2B5EF4-FFF2-40B4-BE49-F238E27FC236}">
                <a16:creationId xmlns:a16="http://schemas.microsoft.com/office/drawing/2014/main" id="{A2A8EF13-AA23-E741-A153-6563DD3614E8}"/>
              </a:ext>
            </a:extLst>
          </p:cNvPr>
          <p:cNvSpPr>
            <a:spLocks noChangeShapeType="1"/>
          </p:cNvSpPr>
          <p:nvPr/>
        </p:nvSpPr>
        <p:spPr bwMode="auto">
          <a:xfrm>
            <a:off x="4059219"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06" name="Line 328">
            <a:extLst>
              <a:ext uri="{FF2B5EF4-FFF2-40B4-BE49-F238E27FC236}">
                <a16:creationId xmlns:a16="http://schemas.microsoft.com/office/drawing/2014/main" id="{C882A42A-4F12-5B48-A993-CF7882B6F4FC}"/>
              </a:ext>
            </a:extLst>
          </p:cNvPr>
          <p:cNvSpPr>
            <a:spLocks noChangeShapeType="1"/>
          </p:cNvSpPr>
          <p:nvPr/>
        </p:nvSpPr>
        <p:spPr bwMode="auto">
          <a:xfrm>
            <a:off x="3504599"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07" name="Line 329">
            <a:extLst>
              <a:ext uri="{FF2B5EF4-FFF2-40B4-BE49-F238E27FC236}">
                <a16:creationId xmlns:a16="http://schemas.microsoft.com/office/drawing/2014/main" id="{D0DE6A3D-83BA-4C4F-A36F-D2BA3DD000CC}"/>
              </a:ext>
            </a:extLst>
          </p:cNvPr>
          <p:cNvSpPr>
            <a:spLocks noChangeShapeType="1"/>
          </p:cNvSpPr>
          <p:nvPr/>
        </p:nvSpPr>
        <p:spPr bwMode="auto">
          <a:xfrm>
            <a:off x="2949980"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08" name="Line 330">
            <a:extLst>
              <a:ext uri="{FF2B5EF4-FFF2-40B4-BE49-F238E27FC236}">
                <a16:creationId xmlns:a16="http://schemas.microsoft.com/office/drawing/2014/main" id="{9A5ACC5D-3B73-4E45-AC03-40132D432021}"/>
              </a:ext>
            </a:extLst>
          </p:cNvPr>
          <p:cNvSpPr>
            <a:spLocks noChangeShapeType="1"/>
          </p:cNvSpPr>
          <p:nvPr/>
        </p:nvSpPr>
        <p:spPr bwMode="auto">
          <a:xfrm>
            <a:off x="2397453"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09" name="Line 331">
            <a:extLst>
              <a:ext uri="{FF2B5EF4-FFF2-40B4-BE49-F238E27FC236}">
                <a16:creationId xmlns:a16="http://schemas.microsoft.com/office/drawing/2014/main" id="{223AAD89-777A-9A4C-8174-865085DBF870}"/>
              </a:ext>
            </a:extLst>
          </p:cNvPr>
          <p:cNvSpPr>
            <a:spLocks noChangeShapeType="1"/>
          </p:cNvSpPr>
          <p:nvPr/>
        </p:nvSpPr>
        <p:spPr bwMode="auto">
          <a:xfrm>
            <a:off x="1842834"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10" name="Line 332">
            <a:extLst>
              <a:ext uri="{FF2B5EF4-FFF2-40B4-BE49-F238E27FC236}">
                <a16:creationId xmlns:a16="http://schemas.microsoft.com/office/drawing/2014/main" id="{36B28BA1-A11F-8346-97CF-DD9A53F5CB0F}"/>
              </a:ext>
            </a:extLst>
          </p:cNvPr>
          <p:cNvSpPr>
            <a:spLocks noChangeShapeType="1"/>
          </p:cNvSpPr>
          <p:nvPr/>
        </p:nvSpPr>
        <p:spPr bwMode="auto">
          <a:xfrm>
            <a:off x="1288215"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11" name="Line 333">
            <a:extLst>
              <a:ext uri="{FF2B5EF4-FFF2-40B4-BE49-F238E27FC236}">
                <a16:creationId xmlns:a16="http://schemas.microsoft.com/office/drawing/2014/main" id="{F9AE4CE0-1332-694C-8A7E-9F561FE8E0A3}"/>
              </a:ext>
            </a:extLst>
          </p:cNvPr>
          <p:cNvSpPr>
            <a:spLocks noChangeShapeType="1"/>
          </p:cNvSpPr>
          <p:nvPr/>
        </p:nvSpPr>
        <p:spPr bwMode="auto">
          <a:xfrm>
            <a:off x="733594"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12" name="Line 335">
            <a:extLst>
              <a:ext uri="{FF2B5EF4-FFF2-40B4-BE49-F238E27FC236}">
                <a16:creationId xmlns:a16="http://schemas.microsoft.com/office/drawing/2014/main" id="{2E7A1306-2998-9445-8BE6-1151062FC110}"/>
              </a:ext>
            </a:extLst>
          </p:cNvPr>
          <p:cNvSpPr>
            <a:spLocks noChangeShapeType="1"/>
          </p:cNvSpPr>
          <p:nvPr/>
        </p:nvSpPr>
        <p:spPr bwMode="auto">
          <a:xfrm>
            <a:off x="6277697" y="301863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14" name="Line 337">
            <a:extLst>
              <a:ext uri="{FF2B5EF4-FFF2-40B4-BE49-F238E27FC236}">
                <a16:creationId xmlns:a16="http://schemas.microsoft.com/office/drawing/2014/main" id="{5A14E74C-6452-FA4E-B6F7-0168383DA93C}"/>
              </a:ext>
            </a:extLst>
          </p:cNvPr>
          <p:cNvSpPr>
            <a:spLocks noChangeShapeType="1"/>
          </p:cNvSpPr>
          <p:nvPr/>
        </p:nvSpPr>
        <p:spPr bwMode="auto">
          <a:xfrm>
            <a:off x="733594" y="301863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15" name="Line 338">
            <a:extLst>
              <a:ext uri="{FF2B5EF4-FFF2-40B4-BE49-F238E27FC236}">
                <a16:creationId xmlns:a16="http://schemas.microsoft.com/office/drawing/2014/main" id="{BF00FB7C-F8D9-A74C-BDF8-6010C16CB9F3}"/>
              </a:ext>
            </a:extLst>
          </p:cNvPr>
          <p:cNvSpPr>
            <a:spLocks noChangeShapeType="1"/>
          </p:cNvSpPr>
          <p:nvPr/>
        </p:nvSpPr>
        <p:spPr bwMode="auto">
          <a:xfrm>
            <a:off x="733594" y="293473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16" name="Line 339">
            <a:extLst>
              <a:ext uri="{FF2B5EF4-FFF2-40B4-BE49-F238E27FC236}">
                <a16:creationId xmlns:a16="http://schemas.microsoft.com/office/drawing/2014/main" id="{D2F04B81-E859-6347-AAAD-BC83CF69C13D}"/>
              </a:ext>
            </a:extLst>
          </p:cNvPr>
          <p:cNvSpPr>
            <a:spLocks noChangeShapeType="1"/>
          </p:cNvSpPr>
          <p:nvPr/>
        </p:nvSpPr>
        <p:spPr bwMode="auto">
          <a:xfrm>
            <a:off x="733594" y="2848500"/>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17" name="Line 340">
            <a:extLst>
              <a:ext uri="{FF2B5EF4-FFF2-40B4-BE49-F238E27FC236}">
                <a16:creationId xmlns:a16="http://schemas.microsoft.com/office/drawing/2014/main" id="{14F9AB91-B6FB-6C4D-B933-421D93357085}"/>
              </a:ext>
            </a:extLst>
          </p:cNvPr>
          <p:cNvSpPr>
            <a:spLocks noChangeShapeType="1"/>
          </p:cNvSpPr>
          <p:nvPr/>
        </p:nvSpPr>
        <p:spPr bwMode="auto">
          <a:xfrm>
            <a:off x="733594" y="276226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18" name="Line 341">
            <a:extLst>
              <a:ext uri="{FF2B5EF4-FFF2-40B4-BE49-F238E27FC236}">
                <a16:creationId xmlns:a16="http://schemas.microsoft.com/office/drawing/2014/main" id="{EEDC3B88-EC1A-3742-BF68-0C7D42DA2002}"/>
              </a:ext>
            </a:extLst>
          </p:cNvPr>
          <p:cNvSpPr>
            <a:spLocks noChangeShapeType="1"/>
          </p:cNvSpPr>
          <p:nvPr/>
        </p:nvSpPr>
        <p:spPr bwMode="auto">
          <a:xfrm>
            <a:off x="733594" y="267603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19" name="Line 342">
            <a:extLst>
              <a:ext uri="{FF2B5EF4-FFF2-40B4-BE49-F238E27FC236}">
                <a16:creationId xmlns:a16="http://schemas.microsoft.com/office/drawing/2014/main" id="{CCDFF021-9F77-E041-8343-9A9C40115679}"/>
              </a:ext>
            </a:extLst>
          </p:cNvPr>
          <p:cNvSpPr>
            <a:spLocks noChangeShapeType="1"/>
          </p:cNvSpPr>
          <p:nvPr/>
        </p:nvSpPr>
        <p:spPr bwMode="auto">
          <a:xfrm>
            <a:off x="733594" y="259213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20" name="Line 343">
            <a:extLst>
              <a:ext uri="{FF2B5EF4-FFF2-40B4-BE49-F238E27FC236}">
                <a16:creationId xmlns:a16="http://schemas.microsoft.com/office/drawing/2014/main" id="{F1C0D6BA-9130-8444-895D-0E61B58D7F72}"/>
              </a:ext>
            </a:extLst>
          </p:cNvPr>
          <p:cNvSpPr>
            <a:spLocks noChangeShapeType="1"/>
          </p:cNvSpPr>
          <p:nvPr/>
        </p:nvSpPr>
        <p:spPr bwMode="auto">
          <a:xfrm>
            <a:off x="733594" y="250590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21" name="Line 344">
            <a:extLst>
              <a:ext uri="{FF2B5EF4-FFF2-40B4-BE49-F238E27FC236}">
                <a16:creationId xmlns:a16="http://schemas.microsoft.com/office/drawing/2014/main" id="{7E55EF80-BAF9-8B4B-88DE-001D46F4AFD6}"/>
              </a:ext>
            </a:extLst>
          </p:cNvPr>
          <p:cNvSpPr>
            <a:spLocks noChangeShapeType="1"/>
          </p:cNvSpPr>
          <p:nvPr/>
        </p:nvSpPr>
        <p:spPr bwMode="auto">
          <a:xfrm>
            <a:off x="733594" y="241967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22" name="Line 345">
            <a:extLst>
              <a:ext uri="{FF2B5EF4-FFF2-40B4-BE49-F238E27FC236}">
                <a16:creationId xmlns:a16="http://schemas.microsoft.com/office/drawing/2014/main" id="{805C26FB-F1A7-894F-8FDC-D88068632AED}"/>
              </a:ext>
            </a:extLst>
          </p:cNvPr>
          <p:cNvSpPr>
            <a:spLocks noChangeShapeType="1"/>
          </p:cNvSpPr>
          <p:nvPr/>
        </p:nvSpPr>
        <p:spPr bwMode="auto">
          <a:xfrm>
            <a:off x="733594" y="233577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23" name="Line 346">
            <a:extLst>
              <a:ext uri="{FF2B5EF4-FFF2-40B4-BE49-F238E27FC236}">
                <a16:creationId xmlns:a16="http://schemas.microsoft.com/office/drawing/2014/main" id="{168A3B88-4182-0C4D-9D5A-AD8A5A8B7148}"/>
              </a:ext>
            </a:extLst>
          </p:cNvPr>
          <p:cNvSpPr>
            <a:spLocks noChangeShapeType="1"/>
          </p:cNvSpPr>
          <p:nvPr/>
        </p:nvSpPr>
        <p:spPr bwMode="auto">
          <a:xfrm>
            <a:off x="733594" y="2249539"/>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24" name="Line 347">
            <a:extLst>
              <a:ext uri="{FF2B5EF4-FFF2-40B4-BE49-F238E27FC236}">
                <a16:creationId xmlns:a16="http://schemas.microsoft.com/office/drawing/2014/main" id="{AC335F33-5EE9-7D4D-96AF-82F58307240C}"/>
              </a:ext>
            </a:extLst>
          </p:cNvPr>
          <p:cNvSpPr>
            <a:spLocks noChangeShapeType="1"/>
          </p:cNvSpPr>
          <p:nvPr/>
        </p:nvSpPr>
        <p:spPr bwMode="auto">
          <a:xfrm>
            <a:off x="733594" y="21633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25" name="Line 348">
            <a:extLst>
              <a:ext uri="{FF2B5EF4-FFF2-40B4-BE49-F238E27FC236}">
                <a16:creationId xmlns:a16="http://schemas.microsoft.com/office/drawing/2014/main" id="{E87EE7A0-3005-1147-BC24-9C94F7684003}"/>
              </a:ext>
            </a:extLst>
          </p:cNvPr>
          <p:cNvSpPr>
            <a:spLocks noChangeShapeType="1"/>
          </p:cNvSpPr>
          <p:nvPr/>
        </p:nvSpPr>
        <p:spPr bwMode="auto">
          <a:xfrm>
            <a:off x="733594" y="20794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26" name="Line 349">
            <a:extLst>
              <a:ext uri="{FF2B5EF4-FFF2-40B4-BE49-F238E27FC236}">
                <a16:creationId xmlns:a16="http://schemas.microsoft.com/office/drawing/2014/main" id="{4F778DFC-5AB3-B040-A34D-CB7FCC0C5274}"/>
              </a:ext>
            </a:extLst>
          </p:cNvPr>
          <p:cNvSpPr>
            <a:spLocks noChangeShapeType="1"/>
          </p:cNvSpPr>
          <p:nvPr/>
        </p:nvSpPr>
        <p:spPr bwMode="auto">
          <a:xfrm>
            <a:off x="733594" y="1993175"/>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27" name="Line 350">
            <a:extLst>
              <a:ext uri="{FF2B5EF4-FFF2-40B4-BE49-F238E27FC236}">
                <a16:creationId xmlns:a16="http://schemas.microsoft.com/office/drawing/2014/main" id="{421EBEDF-5558-1E4D-A1F3-71183E09120D}"/>
              </a:ext>
            </a:extLst>
          </p:cNvPr>
          <p:cNvSpPr>
            <a:spLocks noChangeShapeType="1"/>
          </p:cNvSpPr>
          <p:nvPr/>
        </p:nvSpPr>
        <p:spPr bwMode="auto">
          <a:xfrm>
            <a:off x="733594" y="190694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28" name="Line 351">
            <a:extLst>
              <a:ext uri="{FF2B5EF4-FFF2-40B4-BE49-F238E27FC236}">
                <a16:creationId xmlns:a16="http://schemas.microsoft.com/office/drawing/2014/main" id="{ADDE11CA-6855-9E4B-B2C6-8716B67C6B3F}"/>
              </a:ext>
            </a:extLst>
          </p:cNvPr>
          <p:cNvSpPr>
            <a:spLocks noChangeShapeType="1"/>
          </p:cNvSpPr>
          <p:nvPr/>
        </p:nvSpPr>
        <p:spPr bwMode="auto">
          <a:xfrm>
            <a:off x="733594" y="1820712"/>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29" name="Line 352">
            <a:extLst>
              <a:ext uri="{FF2B5EF4-FFF2-40B4-BE49-F238E27FC236}">
                <a16:creationId xmlns:a16="http://schemas.microsoft.com/office/drawing/2014/main" id="{E4E8CB57-F8F1-1347-8544-86C56AEFE874}"/>
              </a:ext>
            </a:extLst>
          </p:cNvPr>
          <p:cNvSpPr>
            <a:spLocks noChangeShapeType="1"/>
          </p:cNvSpPr>
          <p:nvPr/>
        </p:nvSpPr>
        <p:spPr bwMode="auto">
          <a:xfrm>
            <a:off x="733594" y="173681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30" name="Line 353">
            <a:extLst>
              <a:ext uri="{FF2B5EF4-FFF2-40B4-BE49-F238E27FC236}">
                <a16:creationId xmlns:a16="http://schemas.microsoft.com/office/drawing/2014/main" id="{ADEB7171-45A8-D94B-9F99-D2809E5DB0A8}"/>
              </a:ext>
            </a:extLst>
          </p:cNvPr>
          <p:cNvSpPr>
            <a:spLocks noChangeShapeType="1"/>
          </p:cNvSpPr>
          <p:nvPr/>
        </p:nvSpPr>
        <p:spPr bwMode="auto">
          <a:xfrm>
            <a:off x="733594" y="165058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31" name="Line 354">
            <a:extLst>
              <a:ext uri="{FF2B5EF4-FFF2-40B4-BE49-F238E27FC236}">
                <a16:creationId xmlns:a16="http://schemas.microsoft.com/office/drawing/2014/main" id="{E8D857D8-9837-7B48-9687-CF2AE5DD160F}"/>
              </a:ext>
            </a:extLst>
          </p:cNvPr>
          <p:cNvSpPr>
            <a:spLocks noChangeShapeType="1"/>
          </p:cNvSpPr>
          <p:nvPr/>
        </p:nvSpPr>
        <p:spPr bwMode="auto">
          <a:xfrm>
            <a:off x="733594" y="156434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32" name="Line 355">
            <a:extLst>
              <a:ext uri="{FF2B5EF4-FFF2-40B4-BE49-F238E27FC236}">
                <a16:creationId xmlns:a16="http://schemas.microsoft.com/office/drawing/2014/main" id="{35BC2D71-8204-2A42-91CA-13B34ADD8DB0}"/>
              </a:ext>
            </a:extLst>
          </p:cNvPr>
          <p:cNvSpPr>
            <a:spLocks noChangeShapeType="1"/>
          </p:cNvSpPr>
          <p:nvPr/>
        </p:nvSpPr>
        <p:spPr bwMode="auto">
          <a:xfrm>
            <a:off x="733594" y="148044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33" name="Line 356">
            <a:extLst>
              <a:ext uri="{FF2B5EF4-FFF2-40B4-BE49-F238E27FC236}">
                <a16:creationId xmlns:a16="http://schemas.microsoft.com/office/drawing/2014/main" id="{BE55E384-87B5-8246-A984-CA814083FCB5}"/>
              </a:ext>
            </a:extLst>
          </p:cNvPr>
          <p:cNvSpPr>
            <a:spLocks noChangeShapeType="1"/>
          </p:cNvSpPr>
          <p:nvPr/>
        </p:nvSpPr>
        <p:spPr bwMode="auto">
          <a:xfrm>
            <a:off x="733594" y="139421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34" name="Line 357">
            <a:extLst>
              <a:ext uri="{FF2B5EF4-FFF2-40B4-BE49-F238E27FC236}">
                <a16:creationId xmlns:a16="http://schemas.microsoft.com/office/drawing/2014/main" id="{F7011511-8E30-954E-BF8B-90ECFD408B45}"/>
              </a:ext>
            </a:extLst>
          </p:cNvPr>
          <p:cNvSpPr>
            <a:spLocks noChangeShapeType="1"/>
          </p:cNvSpPr>
          <p:nvPr/>
        </p:nvSpPr>
        <p:spPr bwMode="auto">
          <a:xfrm>
            <a:off x="733594" y="130798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35" name="Line 363">
            <a:extLst>
              <a:ext uri="{FF2B5EF4-FFF2-40B4-BE49-F238E27FC236}">
                <a16:creationId xmlns:a16="http://schemas.microsoft.com/office/drawing/2014/main" id="{D5764F66-7B72-5349-A62E-AAC48CE3F2FD}"/>
              </a:ext>
            </a:extLst>
          </p:cNvPr>
          <p:cNvSpPr>
            <a:spLocks noChangeShapeType="1"/>
          </p:cNvSpPr>
          <p:nvPr/>
        </p:nvSpPr>
        <p:spPr bwMode="auto">
          <a:xfrm>
            <a:off x="733594" y="3018633"/>
            <a:ext cx="5544103"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36" name="Line 364">
            <a:extLst>
              <a:ext uri="{FF2B5EF4-FFF2-40B4-BE49-F238E27FC236}">
                <a16:creationId xmlns:a16="http://schemas.microsoft.com/office/drawing/2014/main" id="{0747238B-43A2-6A4E-8168-3C41BDD9B31B}"/>
              </a:ext>
            </a:extLst>
          </p:cNvPr>
          <p:cNvSpPr>
            <a:spLocks noChangeShapeType="1"/>
          </p:cNvSpPr>
          <p:nvPr/>
        </p:nvSpPr>
        <p:spPr bwMode="auto">
          <a:xfrm>
            <a:off x="6277697"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37" name="Line 365">
            <a:extLst>
              <a:ext uri="{FF2B5EF4-FFF2-40B4-BE49-F238E27FC236}">
                <a16:creationId xmlns:a16="http://schemas.microsoft.com/office/drawing/2014/main" id="{B7F780BB-77B7-2648-87A1-6262FD5C7C06}"/>
              </a:ext>
            </a:extLst>
          </p:cNvPr>
          <p:cNvSpPr>
            <a:spLocks noChangeShapeType="1"/>
          </p:cNvSpPr>
          <p:nvPr/>
        </p:nvSpPr>
        <p:spPr bwMode="auto">
          <a:xfrm>
            <a:off x="5723078"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38" name="Line 366">
            <a:extLst>
              <a:ext uri="{FF2B5EF4-FFF2-40B4-BE49-F238E27FC236}">
                <a16:creationId xmlns:a16="http://schemas.microsoft.com/office/drawing/2014/main" id="{C90C00E8-DD63-DD43-B85D-BEBCB7F130F8}"/>
              </a:ext>
            </a:extLst>
          </p:cNvPr>
          <p:cNvSpPr>
            <a:spLocks noChangeShapeType="1"/>
          </p:cNvSpPr>
          <p:nvPr/>
        </p:nvSpPr>
        <p:spPr bwMode="auto">
          <a:xfrm>
            <a:off x="5168458"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39" name="Line 367">
            <a:extLst>
              <a:ext uri="{FF2B5EF4-FFF2-40B4-BE49-F238E27FC236}">
                <a16:creationId xmlns:a16="http://schemas.microsoft.com/office/drawing/2014/main" id="{D25C1F3F-D6F7-CE45-AA92-D39466309AD0}"/>
              </a:ext>
            </a:extLst>
          </p:cNvPr>
          <p:cNvSpPr>
            <a:spLocks noChangeShapeType="1"/>
          </p:cNvSpPr>
          <p:nvPr/>
        </p:nvSpPr>
        <p:spPr bwMode="auto">
          <a:xfrm>
            <a:off x="4613838"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40" name="Line 368">
            <a:extLst>
              <a:ext uri="{FF2B5EF4-FFF2-40B4-BE49-F238E27FC236}">
                <a16:creationId xmlns:a16="http://schemas.microsoft.com/office/drawing/2014/main" id="{F34BC3D0-3BBD-9A45-9B03-E833519C0AE9}"/>
              </a:ext>
            </a:extLst>
          </p:cNvPr>
          <p:cNvSpPr>
            <a:spLocks noChangeShapeType="1"/>
          </p:cNvSpPr>
          <p:nvPr/>
        </p:nvSpPr>
        <p:spPr bwMode="auto">
          <a:xfrm>
            <a:off x="4059219"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41" name="Line 369">
            <a:extLst>
              <a:ext uri="{FF2B5EF4-FFF2-40B4-BE49-F238E27FC236}">
                <a16:creationId xmlns:a16="http://schemas.microsoft.com/office/drawing/2014/main" id="{1162D1B8-56EF-AE4B-B16B-19BC7FAEC239}"/>
              </a:ext>
            </a:extLst>
          </p:cNvPr>
          <p:cNvSpPr>
            <a:spLocks noChangeShapeType="1"/>
          </p:cNvSpPr>
          <p:nvPr/>
        </p:nvSpPr>
        <p:spPr bwMode="auto">
          <a:xfrm>
            <a:off x="3504599"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42" name="Line 370">
            <a:extLst>
              <a:ext uri="{FF2B5EF4-FFF2-40B4-BE49-F238E27FC236}">
                <a16:creationId xmlns:a16="http://schemas.microsoft.com/office/drawing/2014/main" id="{4D92782B-59A1-864D-AF7F-94C4C8B58017}"/>
              </a:ext>
            </a:extLst>
          </p:cNvPr>
          <p:cNvSpPr>
            <a:spLocks noChangeShapeType="1"/>
          </p:cNvSpPr>
          <p:nvPr/>
        </p:nvSpPr>
        <p:spPr bwMode="auto">
          <a:xfrm>
            <a:off x="2949980"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43" name="Line 371">
            <a:extLst>
              <a:ext uri="{FF2B5EF4-FFF2-40B4-BE49-F238E27FC236}">
                <a16:creationId xmlns:a16="http://schemas.microsoft.com/office/drawing/2014/main" id="{9584D5A4-9020-5A46-84D4-5258A30DDF0D}"/>
              </a:ext>
            </a:extLst>
          </p:cNvPr>
          <p:cNvSpPr>
            <a:spLocks noChangeShapeType="1"/>
          </p:cNvSpPr>
          <p:nvPr/>
        </p:nvSpPr>
        <p:spPr bwMode="auto">
          <a:xfrm>
            <a:off x="2397453"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44" name="Line 372">
            <a:extLst>
              <a:ext uri="{FF2B5EF4-FFF2-40B4-BE49-F238E27FC236}">
                <a16:creationId xmlns:a16="http://schemas.microsoft.com/office/drawing/2014/main" id="{7D101398-2620-9641-B31A-E67E9667E24C}"/>
              </a:ext>
            </a:extLst>
          </p:cNvPr>
          <p:cNvSpPr>
            <a:spLocks noChangeShapeType="1"/>
          </p:cNvSpPr>
          <p:nvPr/>
        </p:nvSpPr>
        <p:spPr bwMode="auto">
          <a:xfrm>
            <a:off x="1842834"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45" name="Line 373">
            <a:extLst>
              <a:ext uri="{FF2B5EF4-FFF2-40B4-BE49-F238E27FC236}">
                <a16:creationId xmlns:a16="http://schemas.microsoft.com/office/drawing/2014/main" id="{5A36C054-E4C5-BC41-BFD2-FA6B85F0C021}"/>
              </a:ext>
            </a:extLst>
          </p:cNvPr>
          <p:cNvSpPr>
            <a:spLocks noChangeShapeType="1"/>
          </p:cNvSpPr>
          <p:nvPr/>
        </p:nvSpPr>
        <p:spPr bwMode="auto">
          <a:xfrm>
            <a:off x="1288215"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46" name="Line 374">
            <a:extLst>
              <a:ext uri="{FF2B5EF4-FFF2-40B4-BE49-F238E27FC236}">
                <a16:creationId xmlns:a16="http://schemas.microsoft.com/office/drawing/2014/main" id="{6872E52C-E30C-144B-B2B6-926E6B19BB10}"/>
              </a:ext>
            </a:extLst>
          </p:cNvPr>
          <p:cNvSpPr>
            <a:spLocks noChangeShapeType="1"/>
          </p:cNvSpPr>
          <p:nvPr/>
        </p:nvSpPr>
        <p:spPr bwMode="auto">
          <a:xfrm>
            <a:off x="733594" y="3018633"/>
            <a:ext cx="2093" cy="466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47" name="Line 376">
            <a:extLst>
              <a:ext uri="{FF2B5EF4-FFF2-40B4-BE49-F238E27FC236}">
                <a16:creationId xmlns:a16="http://schemas.microsoft.com/office/drawing/2014/main" id="{30151984-291D-7645-AF74-9C47D200109F}"/>
              </a:ext>
            </a:extLst>
          </p:cNvPr>
          <p:cNvSpPr>
            <a:spLocks noChangeShapeType="1"/>
          </p:cNvSpPr>
          <p:nvPr/>
        </p:nvSpPr>
        <p:spPr bwMode="auto">
          <a:xfrm>
            <a:off x="6277697" y="301863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48" name="Line 377">
            <a:extLst>
              <a:ext uri="{FF2B5EF4-FFF2-40B4-BE49-F238E27FC236}">
                <a16:creationId xmlns:a16="http://schemas.microsoft.com/office/drawing/2014/main" id="{3AB9B885-38F5-7749-9C9D-C73D999639C5}"/>
              </a:ext>
            </a:extLst>
          </p:cNvPr>
          <p:cNvSpPr>
            <a:spLocks noChangeShapeType="1"/>
          </p:cNvSpPr>
          <p:nvPr/>
        </p:nvSpPr>
        <p:spPr bwMode="auto">
          <a:xfrm flipV="1">
            <a:off x="736769" y="1307984"/>
            <a:ext cx="2093" cy="171064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49" name="Line 378">
            <a:extLst>
              <a:ext uri="{FF2B5EF4-FFF2-40B4-BE49-F238E27FC236}">
                <a16:creationId xmlns:a16="http://schemas.microsoft.com/office/drawing/2014/main" id="{8B80CA64-FCD4-3347-A32D-8F186114171D}"/>
              </a:ext>
            </a:extLst>
          </p:cNvPr>
          <p:cNvSpPr>
            <a:spLocks noChangeShapeType="1"/>
          </p:cNvSpPr>
          <p:nvPr/>
        </p:nvSpPr>
        <p:spPr bwMode="auto">
          <a:xfrm>
            <a:off x="733594" y="301863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50" name="Line 379">
            <a:extLst>
              <a:ext uri="{FF2B5EF4-FFF2-40B4-BE49-F238E27FC236}">
                <a16:creationId xmlns:a16="http://schemas.microsoft.com/office/drawing/2014/main" id="{9EA01BFA-1E2B-9549-8D36-A6AE42291254}"/>
              </a:ext>
            </a:extLst>
          </p:cNvPr>
          <p:cNvSpPr>
            <a:spLocks noChangeShapeType="1"/>
          </p:cNvSpPr>
          <p:nvPr/>
        </p:nvSpPr>
        <p:spPr bwMode="auto">
          <a:xfrm>
            <a:off x="733594" y="293473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51" name="Line 380">
            <a:extLst>
              <a:ext uri="{FF2B5EF4-FFF2-40B4-BE49-F238E27FC236}">
                <a16:creationId xmlns:a16="http://schemas.microsoft.com/office/drawing/2014/main" id="{6A89AEAA-FBB1-C442-A276-7597C450118C}"/>
              </a:ext>
            </a:extLst>
          </p:cNvPr>
          <p:cNvSpPr>
            <a:spLocks noChangeShapeType="1"/>
          </p:cNvSpPr>
          <p:nvPr/>
        </p:nvSpPr>
        <p:spPr bwMode="auto">
          <a:xfrm>
            <a:off x="733594" y="2848500"/>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52" name="Line 381">
            <a:extLst>
              <a:ext uri="{FF2B5EF4-FFF2-40B4-BE49-F238E27FC236}">
                <a16:creationId xmlns:a16="http://schemas.microsoft.com/office/drawing/2014/main" id="{2A240D3D-E632-A14D-83DA-1DB3F3D638CA}"/>
              </a:ext>
            </a:extLst>
          </p:cNvPr>
          <p:cNvSpPr>
            <a:spLocks noChangeShapeType="1"/>
          </p:cNvSpPr>
          <p:nvPr/>
        </p:nvSpPr>
        <p:spPr bwMode="auto">
          <a:xfrm>
            <a:off x="733594" y="276226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53" name="Line 382">
            <a:extLst>
              <a:ext uri="{FF2B5EF4-FFF2-40B4-BE49-F238E27FC236}">
                <a16:creationId xmlns:a16="http://schemas.microsoft.com/office/drawing/2014/main" id="{4E8802AE-4F74-894F-9AE4-C8BF8E68C586}"/>
              </a:ext>
            </a:extLst>
          </p:cNvPr>
          <p:cNvSpPr>
            <a:spLocks noChangeShapeType="1"/>
          </p:cNvSpPr>
          <p:nvPr/>
        </p:nvSpPr>
        <p:spPr bwMode="auto">
          <a:xfrm>
            <a:off x="733594" y="267603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54" name="Line 383">
            <a:extLst>
              <a:ext uri="{FF2B5EF4-FFF2-40B4-BE49-F238E27FC236}">
                <a16:creationId xmlns:a16="http://schemas.microsoft.com/office/drawing/2014/main" id="{E003ED63-B01C-DB4B-9096-CFCCC2E45CF1}"/>
              </a:ext>
            </a:extLst>
          </p:cNvPr>
          <p:cNvSpPr>
            <a:spLocks noChangeShapeType="1"/>
          </p:cNvSpPr>
          <p:nvPr/>
        </p:nvSpPr>
        <p:spPr bwMode="auto">
          <a:xfrm>
            <a:off x="733594" y="259213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55" name="Line 384">
            <a:extLst>
              <a:ext uri="{FF2B5EF4-FFF2-40B4-BE49-F238E27FC236}">
                <a16:creationId xmlns:a16="http://schemas.microsoft.com/office/drawing/2014/main" id="{EBF27D4C-40CE-FD41-AFAD-2D97DA2FCC85}"/>
              </a:ext>
            </a:extLst>
          </p:cNvPr>
          <p:cNvSpPr>
            <a:spLocks noChangeShapeType="1"/>
          </p:cNvSpPr>
          <p:nvPr/>
        </p:nvSpPr>
        <p:spPr bwMode="auto">
          <a:xfrm>
            <a:off x="733594" y="250590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56" name="Line 385">
            <a:extLst>
              <a:ext uri="{FF2B5EF4-FFF2-40B4-BE49-F238E27FC236}">
                <a16:creationId xmlns:a16="http://schemas.microsoft.com/office/drawing/2014/main" id="{3211255F-0C2A-6347-84FF-A6702B4CF2C1}"/>
              </a:ext>
            </a:extLst>
          </p:cNvPr>
          <p:cNvSpPr>
            <a:spLocks noChangeShapeType="1"/>
          </p:cNvSpPr>
          <p:nvPr/>
        </p:nvSpPr>
        <p:spPr bwMode="auto">
          <a:xfrm>
            <a:off x="733594" y="2419673"/>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57" name="Line 386">
            <a:extLst>
              <a:ext uri="{FF2B5EF4-FFF2-40B4-BE49-F238E27FC236}">
                <a16:creationId xmlns:a16="http://schemas.microsoft.com/office/drawing/2014/main" id="{76A6DA83-11CA-8449-B90F-23F3D015B7D5}"/>
              </a:ext>
            </a:extLst>
          </p:cNvPr>
          <p:cNvSpPr>
            <a:spLocks noChangeShapeType="1"/>
          </p:cNvSpPr>
          <p:nvPr/>
        </p:nvSpPr>
        <p:spPr bwMode="auto">
          <a:xfrm>
            <a:off x="733594" y="233577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58" name="Line 387">
            <a:extLst>
              <a:ext uri="{FF2B5EF4-FFF2-40B4-BE49-F238E27FC236}">
                <a16:creationId xmlns:a16="http://schemas.microsoft.com/office/drawing/2014/main" id="{B04443B7-5D1A-7046-9E6A-DE94A452167E}"/>
              </a:ext>
            </a:extLst>
          </p:cNvPr>
          <p:cNvSpPr>
            <a:spLocks noChangeShapeType="1"/>
          </p:cNvSpPr>
          <p:nvPr/>
        </p:nvSpPr>
        <p:spPr bwMode="auto">
          <a:xfrm>
            <a:off x="733594" y="2249539"/>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59" name="Line 388">
            <a:extLst>
              <a:ext uri="{FF2B5EF4-FFF2-40B4-BE49-F238E27FC236}">
                <a16:creationId xmlns:a16="http://schemas.microsoft.com/office/drawing/2014/main" id="{C609E026-3A38-E14D-97AA-AD2D90CF9FEE}"/>
              </a:ext>
            </a:extLst>
          </p:cNvPr>
          <p:cNvSpPr>
            <a:spLocks noChangeShapeType="1"/>
          </p:cNvSpPr>
          <p:nvPr/>
        </p:nvSpPr>
        <p:spPr bwMode="auto">
          <a:xfrm>
            <a:off x="733594" y="21633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60" name="Line 389">
            <a:extLst>
              <a:ext uri="{FF2B5EF4-FFF2-40B4-BE49-F238E27FC236}">
                <a16:creationId xmlns:a16="http://schemas.microsoft.com/office/drawing/2014/main" id="{A35C74BE-59D3-7546-BE7C-801326C407C3}"/>
              </a:ext>
            </a:extLst>
          </p:cNvPr>
          <p:cNvSpPr>
            <a:spLocks noChangeShapeType="1"/>
          </p:cNvSpPr>
          <p:nvPr/>
        </p:nvSpPr>
        <p:spPr bwMode="auto">
          <a:xfrm>
            <a:off x="733594" y="2079408"/>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61" name="Line 390">
            <a:extLst>
              <a:ext uri="{FF2B5EF4-FFF2-40B4-BE49-F238E27FC236}">
                <a16:creationId xmlns:a16="http://schemas.microsoft.com/office/drawing/2014/main" id="{10875A1E-0C6E-D548-819C-5338112632A9}"/>
              </a:ext>
            </a:extLst>
          </p:cNvPr>
          <p:cNvSpPr>
            <a:spLocks noChangeShapeType="1"/>
          </p:cNvSpPr>
          <p:nvPr/>
        </p:nvSpPr>
        <p:spPr bwMode="auto">
          <a:xfrm>
            <a:off x="733594" y="1993175"/>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62" name="Line 391">
            <a:extLst>
              <a:ext uri="{FF2B5EF4-FFF2-40B4-BE49-F238E27FC236}">
                <a16:creationId xmlns:a16="http://schemas.microsoft.com/office/drawing/2014/main" id="{7DE53A09-CF30-9948-9111-529E4B122BEC}"/>
              </a:ext>
            </a:extLst>
          </p:cNvPr>
          <p:cNvSpPr>
            <a:spLocks noChangeShapeType="1"/>
          </p:cNvSpPr>
          <p:nvPr/>
        </p:nvSpPr>
        <p:spPr bwMode="auto">
          <a:xfrm>
            <a:off x="733594" y="190694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63" name="Line 392">
            <a:extLst>
              <a:ext uri="{FF2B5EF4-FFF2-40B4-BE49-F238E27FC236}">
                <a16:creationId xmlns:a16="http://schemas.microsoft.com/office/drawing/2014/main" id="{0C504758-C8C5-5845-8C02-683975C06A9E}"/>
              </a:ext>
            </a:extLst>
          </p:cNvPr>
          <p:cNvSpPr>
            <a:spLocks noChangeShapeType="1"/>
          </p:cNvSpPr>
          <p:nvPr/>
        </p:nvSpPr>
        <p:spPr bwMode="auto">
          <a:xfrm>
            <a:off x="733594" y="1820712"/>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64" name="Line 393">
            <a:extLst>
              <a:ext uri="{FF2B5EF4-FFF2-40B4-BE49-F238E27FC236}">
                <a16:creationId xmlns:a16="http://schemas.microsoft.com/office/drawing/2014/main" id="{4A276F99-46EB-0446-BF4C-6B49C36FEEEF}"/>
              </a:ext>
            </a:extLst>
          </p:cNvPr>
          <p:cNvSpPr>
            <a:spLocks noChangeShapeType="1"/>
          </p:cNvSpPr>
          <p:nvPr/>
        </p:nvSpPr>
        <p:spPr bwMode="auto">
          <a:xfrm>
            <a:off x="733594" y="173681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65" name="Line 394">
            <a:extLst>
              <a:ext uri="{FF2B5EF4-FFF2-40B4-BE49-F238E27FC236}">
                <a16:creationId xmlns:a16="http://schemas.microsoft.com/office/drawing/2014/main" id="{BF675E76-04EB-3949-BF43-BDA0ECFD16C3}"/>
              </a:ext>
            </a:extLst>
          </p:cNvPr>
          <p:cNvSpPr>
            <a:spLocks noChangeShapeType="1"/>
          </p:cNvSpPr>
          <p:nvPr/>
        </p:nvSpPr>
        <p:spPr bwMode="auto">
          <a:xfrm>
            <a:off x="733594" y="1650581"/>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66" name="Line 395">
            <a:extLst>
              <a:ext uri="{FF2B5EF4-FFF2-40B4-BE49-F238E27FC236}">
                <a16:creationId xmlns:a16="http://schemas.microsoft.com/office/drawing/2014/main" id="{94D53021-295E-FB42-869B-88FBD182DB7C}"/>
              </a:ext>
            </a:extLst>
          </p:cNvPr>
          <p:cNvSpPr>
            <a:spLocks noChangeShapeType="1"/>
          </p:cNvSpPr>
          <p:nvPr/>
        </p:nvSpPr>
        <p:spPr bwMode="auto">
          <a:xfrm>
            <a:off x="733594" y="156434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67" name="Line 396">
            <a:extLst>
              <a:ext uri="{FF2B5EF4-FFF2-40B4-BE49-F238E27FC236}">
                <a16:creationId xmlns:a16="http://schemas.microsoft.com/office/drawing/2014/main" id="{3E7A1783-FB67-1944-9786-27103E2E9E32}"/>
              </a:ext>
            </a:extLst>
          </p:cNvPr>
          <p:cNvSpPr>
            <a:spLocks noChangeShapeType="1"/>
          </p:cNvSpPr>
          <p:nvPr/>
        </p:nvSpPr>
        <p:spPr bwMode="auto">
          <a:xfrm>
            <a:off x="733594" y="1480447"/>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68" name="Line 397">
            <a:extLst>
              <a:ext uri="{FF2B5EF4-FFF2-40B4-BE49-F238E27FC236}">
                <a16:creationId xmlns:a16="http://schemas.microsoft.com/office/drawing/2014/main" id="{79AC9138-9BB7-FC46-BF7F-DAF7BF4D371C}"/>
              </a:ext>
            </a:extLst>
          </p:cNvPr>
          <p:cNvSpPr>
            <a:spLocks noChangeShapeType="1"/>
          </p:cNvSpPr>
          <p:nvPr/>
        </p:nvSpPr>
        <p:spPr bwMode="auto">
          <a:xfrm>
            <a:off x="733594" y="1394216"/>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369" name="Line 398">
            <a:extLst>
              <a:ext uri="{FF2B5EF4-FFF2-40B4-BE49-F238E27FC236}">
                <a16:creationId xmlns:a16="http://schemas.microsoft.com/office/drawing/2014/main" id="{77BFDE12-17C0-6648-BD95-4182654D6091}"/>
              </a:ext>
            </a:extLst>
          </p:cNvPr>
          <p:cNvSpPr>
            <a:spLocks noChangeShapeType="1"/>
          </p:cNvSpPr>
          <p:nvPr/>
        </p:nvSpPr>
        <p:spPr bwMode="auto">
          <a:xfrm>
            <a:off x="733594" y="1307984"/>
            <a:ext cx="6280" cy="23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grpSp>
        <p:nvGrpSpPr>
          <p:cNvPr id="370" name="Groupe 1657">
            <a:extLst>
              <a:ext uri="{FF2B5EF4-FFF2-40B4-BE49-F238E27FC236}">
                <a16:creationId xmlns:a16="http://schemas.microsoft.com/office/drawing/2014/main" id="{FEE05D82-9703-A84E-86DF-72845C4A8D74}"/>
              </a:ext>
            </a:extLst>
          </p:cNvPr>
          <p:cNvGrpSpPr>
            <a:grpSpLocks/>
          </p:cNvGrpSpPr>
          <p:nvPr/>
        </p:nvGrpSpPr>
        <p:grpSpPr bwMode="auto">
          <a:xfrm>
            <a:off x="2055263" y="2074949"/>
            <a:ext cx="200210" cy="769907"/>
            <a:chOff x="985023" y="5636607"/>
            <a:chExt cx="200183" cy="770058"/>
          </a:xfrm>
        </p:grpSpPr>
        <p:sp>
          <p:nvSpPr>
            <p:cNvPr id="520" name="Line 2889">
              <a:extLst>
                <a:ext uri="{FF2B5EF4-FFF2-40B4-BE49-F238E27FC236}">
                  <a16:creationId xmlns:a16="http://schemas.microsoft.com/office/drawing/2014/main" id="{991BB00B-76D3-2248-9AF4-30FB1EE83D42}"/>
                </a:ext>
              </a:extLst>
            </p:cNvPr>
            <p:cNvSpPr>
              <a:spLocks noChangeAspect="1" noChangeShapeType="1"/>
            </p:cNvSpPr>
            <p:nvPr/>
          </p:nvSpPr>
          <p:spPr bwMode="auto">
            <a:xfrm flipV="1">
              <a:off x="1092823" y="6021889"/>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521" name="Line 2891">
              <a:extLst>
                <a:ext uri="{FF2B5EF4-FFF2-40B4-BE49-F238E27FC236}">
                  <a16:creationId xmlns:a16="http://schemas.microsoft.com/office/drawing/2014/main" id="{9AC2FD0F-1D21-4E4E-9D9C-DB0819556C5E}"/>
                </a:ext>
              </a:extLst>
            </p:cNvPr>
            <p:cNvSpPr>
              <a:spLocks noChangeAspect="1" noChangeShapeType="1"/>
            </p:cNvSpPr>
            <p:nvPr/>
          </p:nvSpPr>
          <p:spPr bwMode="auto">
            <a:xfrm flipH="1" flipV="1">
              <a:off x="1039348" y="6021889"/>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522" name="Rectangle 2884">
              <a:extLst>
                <a:ext uri="{FF2B5EF4-FFF2-40B4-BE49-F238E27FC236}">
                  <a16:creationId xmlns:a16="http://schemas.microsoft.com/office/drawing/2014/main" id="{36934290-24D1-264C-B684-EC521AC67D5F}"/>
                </a:ext>
              </a:extLst>
            </p:cNvPr>
            <p:cNvSpPr>
              <a:spLocks noChangeAspect="1" noChangeArrowheads="1"/>
            </p:cNvSpPr>
            <p:nvPr/>
          </p:nvSpPr>
          <p:spPr bwMode="auto">
            <a:xfrm>
              <a:off x="1062928" y="6232162"/>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23" name="Rectangle 2885">
              <a:extLst>
                <a:ext uri="{FF2B5EF4-FFF2-40B4-BE49-F238E27FC236}">
                  <a16:creationId xmlns:a16="http://schemas.microsoft.com/office/drawing/2014/main" id="{7220572D-9FE8-F845-810C-425C3734E754}"/>
                </a:ext>
              </a:extLst>
            </p:cNvPr>
            <p:cNvSpPr>
              <a:spLocks noChangeAspect="1" noChangeArrowheads="1"/>
            </p:cNvSpPr>
            <p:nvPr/>
          </p:nvSpPr>
          <p:spPr bwMode="auto">
            <a:xfrm>
              <a:off x="1063563" y="6140160"/>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24" name="Line 2886">
              <a:extLst>
                <a:ext uri="{FF2B5EF4-FFF2-40B4-BE49-F238E27FC236}">
                  <a16:creationId xmlns:a16="http://schemas.microsoft.com/office/drawing/2014/main" id="{DEE9C52B-53CC-3546-B82E-98A9D2F6BB75}"/>
                </a:ext>
              </a:extLst>
            </p:cNvPr>
            <p:cNvSpPr>
              <a:spLocks noChangeAspect="1" noChangeShapeType="1"/>
            </p:cNvSpPr>
            <p:nvPr/>
          </p:nvSpPr>
          <p:spPr bwMode="auto">
            <a:xfrm flipV="1">
              <a:off x="1087058" y="618930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525" name="Line 2887">
              <a:extLst>
                <a:ext uri="{FF2B5EF4-FFF2-40B4-BE49-F238E27FC236}">
                  <a16:creationId xmlns:a16="http://schemas.microsoft.com/office/drawing/2014/main" id="{74C81BDC-8F18-7E49-90FA-74D85D70F561}"/>
                </a:ext>
              </a:extLst>
            </p:cNvPr>
            <p:cNvSpPr>
              <a:spLocks noChangeAspect="1" noChangeShapeType="1"/>
            </p:cNvSpPr>
            <p:nvPr/>
          </p:nvSpPr>
          <p:spPr bwMode="auto">
            <a:xfrm flipV="1">
              <a:off x="1087058" y="6098885"/>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526" name="Oval 2888">
              <a:extLst>
                <a:ext uri="{FF2B5EF4-FFF2-40B4-BE49-F238E27FC236}">
                  <a16:creationId xmlns:a16="http://schemas.microsoft.com/office/drawing/2014/main" id="{48F9FA55-B0E9-AE4A-9A49-81458E4A0649}"/>
                </a:ext>
              </a:extLst>
            </p:cNvPr>
            <p:cNvSpPr>
              <a:spLocks noChangeAspect="1" noChangeArrowheads="1"/>
            </p:cNvSpPr>
            <p:nvPr/>
          </p:nvSpPr>
          <p:spPr bwMode="auto">
            <a:xfrm>
              <a:off x="1058782" y="6046571"/>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27" name="Oval 2890">
              <a:extLst>
                <a:ext uri="{FF2B5EF4-FFF2-40B4-BE49-F238E27FC236}">
                  <a16:creationId xmlns:a16="http://schemas.microsoft.com/office/drawing/2014/main" id="{9D14E3FE-702A-874A-AE74-B1D1394D797F}"/>
                </a:ext>
              </a:extLst>
            </p:cNvPr>
            <p:cNvSpPr>
              <a:spLocks noChangeAspect="1" noChangeArrowheads="1"/>
            </p:cNvSpPr>
            <p:nvPr/>
          </p:nvSpPr>
          <p:spPr bwMode="auto">
            <a:xfrm>
              <a:off x="1001964" y="5971587"/>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28" name="Oval 2892">
              <a:extLst>
                <a:ext uri="{FF2B5EF4-FFF2-40B4-BE49-F238E27FC236}">
                  <a16:creationId xmlns:a16="http://schemas.microsoft.com/office/drawing/2014/main" id="{E5B18A6B-8A5F-E346-B671-2B2523210578}"/>
                </a:ext>
              </a:extLst>
            </p:cNvPr>
            <p:cNvSpPr>
              <a:spLocks noChangeAspect="1" noChangeArrowheads="1"/>
            </p:cNvSpPr>
            <p:nvPr/>
          </p:nvSpPr>
          <p:spPr bwMode="auto">
            <a:xfrm>
              <a:off x="1115601" y="5971587"/>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29" name="Rectangle 405">
              <a:extLst>
                <a:ext uri="{FF2B5EF4-FFF2-40B4-BE49-F238E27FC236}">
                  <a16:creationId xmlns:a16="http://schemas.microsoft.com/office/drawing/2014/main" id="{078AF5E7-F015-034B-95B3-6F3BC054855B}"/>
                </a:ext>
              </a:extLst>
            </p:cNvPr>
            <p:cNvSpPr>
              <a:spLocks noChangeArrowheads="1"/>
            </p:cNvSpPr>
            <p:nvPr/>
          </p:nvSpPr>
          <p:spPr bwMode="auto">
            <a:xfrm>
              <a:off x="986434" y="6298943"/>
              <a:ext cx="19877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2257</a:t>
              </a:r>
              <a:endParaRPr lang="fr-FR" altLang="de-DE" sz="700" b="1">
                <a:cs typeface="Arial" panose="020B0604020202020204" pitchFamily="34" charset="0"/>
              </a:endParaRPr>
            </a:p>
          </p:txBody>
        </p:sp>
        <p:sp>
          <p:nvSpPr>
            <p:cNvPr id="530" name="Line 2887">
              <a:extLst>
                <a:ext uri="{FF2B5EF4-FFF2-40B4-BE49-F238E27FC236}">
                  <a16:creationId xmlns:a16="http://schemas.microsoft.com/office/drawing/2014/main" id="{53D55A11-D998-E446-8F71-AFE71478FF5D}"/>
                </a:ext>
              </a:extLst>
            </p:cNvPr>
            <p:cNvSpPr>
              <a:spLocks noChangeAspect="1" noChangeShapeType="1"/>
            </p:cNvSpPr>
            <p:nvPr/>
          </p:nvSpPr>
          <p:spPr bwMode="auto">
            <a:xfrm flipV="1">
              <a:off x="1027999" y="593053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531" name="Line 2887">
              <a:extLst>
                <a:ext uri="{FF2B5EF4-FFF2-40B4-BE49-F238E27FC236}">
                  <a16:creationId xmlns:a16="http://schemas.microsoft.com/office/drawing/2014/main" id="{3B111C12-146E-7F42-AA2E-4D6BC7F7EDD9}"/>
                </a:ext>
              </a:extLst>
            </p:cNvPr>
            <p:cNvSpPr>
              <a:spLocks noChangeAspect="1" noChangeShapeType="1"/>
            </p:cNvSpPr>
            <p:nvPr/>
          </p:nvSpPr>
          <p:spPr bwMode="auto">
            <a:xfrm flipV="1">
              <a:off x="1141636" y="593053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532" name="Rectangle 2885">
              <a:extLst>
                <a:ext uri="{FF2B5EF4-FFF2-40B4-BE49-F238E27FC236}">
                  <a16:creationId xmlns:a16="http://schemas.microsoft.com/office/drawing/2014/main" id="{49E0994D-9D97-0541-9079-3FA64AE98D19}"/>
                </a:ext>
              </a:extLst>
            </p:cNvPr>
            <p:cNvSpPr>
              <a:spLocks noChangeAspect="1" noChangeArrowheads="1"/>
            </p:cNvSpPr>
            <p:nvPr/>
          </p:nvSpPr>
          <p:spPr bwMode="auto">
            <a:xfrm>
              <a:off x="1001964" y="5881432"/>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33" name="Rectangle 2885">
              <a:extLst>
                <a:ext uri="{FF2B5EF4-FFF2-40B4-BE49-F238E27FC236}">
                  <a16:creationId xmlns:a16="http://schemas.microsoft.com/office/drawing/2014/main" id="{8236509A-C651-7C47-9844-643706DB31A1}"/>
                </a:ext>
              </a:extLst>
            </p:cNvPr>
            <p:cNvSpPr>
              <a:spLocks noChangeAspect="1" noChangeArrowheads="1"/>
            </p:cNvSpPr>
            <p:nvPr/>
          </p:nvSpPr>
          <p:spPr bwMode="auto">
            <a:xfrm>
              <a:off x="1120681" y="5881432"/>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34" name="Line 2887">
              <a:extLst>
                <a:ext uri="{FF2B5EF4-FFF2-40B4-BE49-F238E27FC236}">
                  <a16:creationId xmlns:a16="http://schemas.microsoft.com/office/drawing/2014/main" id="{6CADE75D-09DC-B44E-BE5D-0D9B8AECAD88}"/>
                </a:ext>
              </a:extLst>
            </p:cNvPr>
            <p:cNvSpPr>
              <a:spLocks noChangeAspect="1" noChangeShapeType="1"/>
            </p:cNvSpPr>
            <p:nvPr/>
          </p:nvSpPr>
          <p:spPr bwMode="auto">
            <a:xfrm flipV="1">
              <a:off x="1084224" y="5783896"/>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535" name="Oval 2888">
              <a:extLst>
                <a:ext uri="{FF2B5EF4-FFF2-40B4-BE49-F238E27FC236}">
                  <a16:creationId xmlns:a16="http://schemas.microsoft.com/office/drawing/2014/main" id="{01193B01-87FE-6746-944A-0B963AF3C738}"/>
                </a:ext>
              </a:extLst>
            </p:cNvPr>
            <p:cNvSpPr>
              <a:spLocks noChangeAspect="1" noChangeArrowheads="1"/>
            </p:cNvSpPr>
            <p:nvPr/>
          </p:nvSpPr>
          <p:spPr bwMode="auto">
            <a:xfrm>
              <a:off x="1058189" y="5734387"/>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36" name="Line 1840">
              <a:extLst>
                <a:ext uri="{FF2B5EF4-FFF2-40B4-BE49-F238E27FC236}">
                  <a16:creationId xmlns:a16="http://schemas.microsoft.com/office/drawing/2014/main" id="{C73823BA-39C7-2149-8FE1-126D74E69B61}"/>
                </a:ext>
              </a:extLst>
            </p:cNvPr>
            <p:cNvSpPr>
              <a:spLocks noChangeAspect="1" noChangeShapeType="1"/>
            </p:cNvSpPr>
            <p:nvPr/>
          </p:nvSpPr>
          <p:spPr bwMode="auto">
            <a:xfrm flipV="1">
              <a:off x="1183023" y="5841418"/>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sp>
          <p:nvSpPr>
            <p:cNvPr id="537" name="Line 1842">
              <a:extLst>
                <a:ext uri="{FF2B5EF4-FFF2-40B4-BE49-F238E27FC236}">
                  <a16:creationId xmlns:a16="http://schemas.microsoft.com/office/drawing/2014/main" id="{E9AA0C78-1E08-ED41-BA75-5547EE96C7FE}"/>
                </a:ext>
              </a:extLst>
            </p:cNvPr>
            <p:cNvSpPr>
              <a:spLocks noChangeAspect="1" noChangeShapeType="1"/>
            </p:cNvSpPr>
            <p:nvPr/>
          </p:nvSpPr>
          <p:spPr bwMode="auto">
            <a:xfrm flipV="1">
              <a:off x="987667" y="5841418"/>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cxnSp>
          <p:nvCxnSpPr>
            <p:cNvPr id="538" name="Connecteur droit 1676">
              <a:extLst>
                <a:ext uri="{FF2B5EF4-FFF2-40B4-BE49-F238E27FC236}">
                  <a16:creationId xmlns:a16="http://schemas.microsoft.com/office/drawing/2014/main" id="{A1F1FC45-A4A8-524D-A846-7BE4D7228A10}"/>
                </a:ext>
              </a:extLst>
            </p:cNvPr>
            <p:cNvCxnSpPr/>
            <p:nvPr/>
          </p:nvCxnSpPr>
          <p:spPr>
            <a:xfrm>
              <a:off x="985364" y="5841069"/>
              <a:ext cx="198411"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39" name="Rectangle 2539">
              <a:extLst>
                <a:ext uri="{FF2B5EF4-FFF2-40B4-BE49-F238E27FC236}">
                  <a16:creationId xmlns:a16="http://schemas.microsoft.com/office/drawing/2014/main" id="{159DEEE2-FB4B-A84C-BA5D-EB67443D354E}"/>
                </a:ext>
              </a:extLst>
            </p:cNvPr>
            <p:cNvSpPr>
              <a:spLocks noChangeAspect="1" noChangeArrowheads="1"/>
            </p:cNvSpPr>
            <p:nvPr/>
          </p:nvSpPr>
          <p:spPr bwMode="auto">
            <a:xfrm rot="2700000">
              <a:off x="1058478" y="5635972"/>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40" name="Line 2887">
              <a:extLst>
                <a:ext uri="{FF2B5EF4-FFF2-40B4-BE49-F238E27FC236}">
                  <a16:creationId xmlns:a16="http://schemas.microsoft.com/office/drawing/2014/main" id="{DA256258-DEC0-D94E-9E9F-2741B18C918D}"/>
                </a:ext>
              </a:extLst>
            </p:cNvPr>
            <p:cNvSpPr>
              <a:spLocks noChangeAspect="1" noChangeShapeType="1"/>
            </p:cNvSpPr>
            <p:nvPr/>
          </p:nvSpPr>
          <p:spPr bwMode="auto">
            <a:xfrm flipV="1">
              <a:off x="1081973" y="5690656"/>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grpSp>
      <p:grpSp>
        <p:nvGrpSpPr>
          <p:cNvPr id="371" name="Groupe 1679">
            <a:extLst>
              <a:ext uri="{FF2B5EF4-FFF2-40B4-BE49-F238E27FC236}">
                <a16:creationId xmlns:a16="http://schemas.microsoft.com/office/drawing/2014/main" id="{E4804EB1-631F-4244-B601-20F589C5BE20}"/>
              </a:ext>
            </a:extLst>
          </p:cNvPr>
          <p:cNvGrpSpPr>
            <a:grpSpLocks/>
          </p:cNvGrpSpPr>
          <p:nvPr/>
        </p:nvGrpSpPr>
        <p:grpSpPr bwMode="auto">
          <a:xfrm>
            <a:off x="1580942" y="2156843"/>
            <a:ext cx="208921" cy="769907"/>
            <a:chOff x="1581923" y="5738207"/>
            <a:chExt cx="208892" cy="770058"/>
          </a:xfrm>
        </p:grpSpPr>
        <p:sp>
          <p:nvSpPr>
            <p:cNvPr id="501" name="Line 2889">
              <a:extLst>
                <a:ext uri="{FF2B5EF4-FFF2-40B4-BE49-F238E27FC236}">
                  <a16:creationId xmlns:a16="http://schemas.microsoft.com/office/drawing/2014/main" id="{27DA81CF-3EB9-F343-B271-390AF85F7DAD}"/>
                </a:ext>
              </a:extLst>
            </p:cNvPr>
            <p:cNvSpPr>
              <a:spLocks noChangeAspect="1" noChangeShapeType="1"/>
            </p:cNvSpPr>
            <p:nvPr/>
          </p:nvSpPr>
          <p:spPr bwMode="auto">
            <a:xfrm flipV="1">
              <a:off x="1689723" y="6123489"/>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502" name="Line 2891">
              <a:extLst>
                <a:ext uri="{FF2B5EF4-FFF2-40B4-BE49-F238E27FC236}">
                  <a16:creationId xmlns:a16="http://schemas.microsoft.com/office/drawing/2014/main" id="{02B518B6-8F90-9741-BEDB-52681747F7C2}"/>
                </a:ext>
              </a:extLst>
            </p:cNvPr>
            <p:cNvSpPr>
              <a:spLocks noChangeAspect="1" noChangeShapeType="1"/>
            </p:cNvSpPr>
            <p:nvPr/>
          </p:nvSpPr>
          <p:spPr bwMode="auto">
            <a:xfrm flipH="1" flipV="1">
              <a:off x="1636248" y="6123489"/>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503" name="Rectangle 2884">
              <a:extLst>
                <a:ext uri="{FF2B5EF4-FFF2-40B4-BE49-F238E27FC236}">
                  <a16:creationId xmlns:a16="http://schemas.microsoft.com/office/drawing/2014/main" id="{B1816137-1B76-BD47-919F-64D5754B1ED7}"/>
                </a:ext>
              </a:extLst>
            </p:cNvPr>
            <p:cNvSpPr>
              <a:spLocks noChangeAspect="1" noChangeArrowheads="1"/>
            </p:cNvSpPr>
            <p:nvPr/>
          </p:nvSpPr>
          <p:spPr bwMode="auto">
            <a:xfrm>
              <a:off x="1659828" y="6333762"/>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04" name="Rectangle 2885">
              <a:extLst>
                <a:ext uri="{FF2B5EF4-FFF2-40B4-BE49-F238E27FC236}">
                  <a16:creationId xmlns:a16="http://schemas.microsoft.com/office/drawing/2014/main" id="{970683DE-4AD4-4F4B-A622-A741EEED926D}"/>
                </a:ext>
              </a:extLst>
            </p:cNvPr>
            <p:cNvSpPr>
              <a:spLocks noChangeAspect="1" noChangeArrowheads="1"/>
            </p:cNvSpPr>
            <p:nvPr/>
          </p:nvSpPr>
          <p:spPr bwMode="auto">
            <a:xfrm>
              <a:off x="1660463" y="6241760"/>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05" name="Line 2886">
              <a:extLst>
                <a:ext uri="{FF2B5EF4-FFF2-40B4-BE49-F238E27FC236}">
                  <a16:creationId xmlns:a16="http://schemas.microsoft.com/office/drawing/2014/main" id="{C5B2B5EC-8767-D84F-A348-AE6198F7E2B5}"/>
                </a:ext>
              </a:extLst>
            </p:cNvPr>
            <p:cNvSpPr>
              <a:spLocks noChangeAspect="1" noChangeShapeType="1"/>
            </p:cNvSpPr>
            <p:nvPr/>
          </p:nvSpPr>
          <p:spPr bwMode="auto">
            <a:xfrm flipV="1">
              <a:off x="1683958" y="629090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506" name="Line 2887">
              <a:extLst>
                <a:ext uri="{FF2B5EF4-FFF2-40B4-BE49-F238E27FC236}">
                  <a16:creationId xmlns:a16="http://schemas.microsoft.com/office/drawing/2014/main" id="{3CC243B6-5212-4A44-BA54-3997BF926BD3}"/>
                </a:ext>
              </a:extLst>
            </p:cNvPr>
            <p:cNvSpPr>
              <a:spLocks noChangeAspect="1" noChangeShapeType="1"/>
            </p:cNvSpPr>
            <p:nvPr/>
          </p:nvSpPr>
          <p:spPr bwMode="auto">
            <a:xfrm flipV="1">
              <a:off x="1683958" y="6200485"/>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507" name="Oval 2888">
              <a:extLst>
                <a:ext uri="{FF2B5EF4-FFF2-40B4-BE49-F238E27FC236}">
                  <a16:creationId xmlns:a16="http://schemas.microsoft.com/office/drawing/2014/main" id="{4F1948E6-D3C8-A042-9915-18061C322163}"/>
                </a:ext>
              </a:extLst>
            </p:cNvPr>
            <p:cNvSpPr>
              <a:spLocks noChangeAspect="1" noChangeArrowheads="1"/>
            </p:cNvSpPr>
            <p:nvPr/>
          </p:nvSpPr>
          <p:spPr bwMode="auto">
            <a:xfrm>
              <a:off x="1655682" y="6148171"/>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08" name="Oval 2890">
              <a:extLst>
                <a:ext uri="{FF2B5EF4-FFF2-40B4-BE49-F238E27FC236}">
                  <a16:creationId xmlns:a16="http://schemas.microsoft.com/office/drawing/2014/main" id="{38660BE2-3A25-0A42-AB74-CBED64642A81}"/>
                </a:ext>
              </a:extLst>
            </p:cNvPr>
            <p:cNvSpPr>
              <a:spLocks noChangeAspect="1" noChangeArrowheads="1"/>
            </p:cNvSpPr>
            <p:nvPr/>
          </p:nvSpPr>
          <p:spPr bwMode="auto">
            <a:xfrm>
              <a:off x="1598864" y="6073187"/>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09" name="Oval 2892">
              <a:extLst>
                <a:ext uri="{FF2B5EF4-FFF2-40B4-BE49-F238E27FC236}">
                  <a16:creationId xmlns:a16="http://schemas.microsoft.com/office/drawing/2014/main" id="{257CCAEC-28F1-9043-9A71-77D61AAEBD11}"/>
                </a:ext>
              </a:extLst>
            </p:cNvPr>
            <p:cNvSpPr>
              <a:spLocks noChangeAspect="1" noChangeArrowheads="1"/>
            </p:cNvSpPr>
            <p:nvPr/>
          </p:nvSpPr>
          <p:spPr bwMode="auto">
            <a:xfrm>
              <a:off x="1712501" y="6073187"/>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10" name="Rectangle 405">
              <a:extLst>
                <a:ext uri="{FF2B5EF4-FFF2-40B4-BE49-F238E27FC236}">
                  <a16:creationId xmlns:a16="http://schemas.microsoft.com/office/drawing/2014/main" id="{D784E79E-E45A-D543-A9FE-AF9579E2AE72}"/>
                </a:ext>
              </a:extLst>
            </p:cNvPr>
            <p:cNvSpPr>
              <a:spLocks noChangeArrowheads="1"/>
            </p:cNvSpPr>
            <p:nvPr/>
          </p:nvSpPr>
          <p:spPr bwMode="auto">
            <a:xfrm>
              <a:off x="1592043" y="6400543"/>
              <a:ext cx="19877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2012</a:t>
              </a:r>
              <a:endParaRPr lang="fr-FR" altLang="de-DE" sz="700" b="1">
                <a:cs typeface="Arial" panose="020B0604020202020204" pitchFamily="34" charset="0"/>
              </a:endParaRPr>
            </a:p>
          </p:txBody>
        </p:sp>
        <p:sp>
          <p:nvSpPr>
            <p:cNvPr id="511" name="Line 2887">
              <a:extLst>
                <a:ext uri="{FF2B5EF4-FFF2-40B4-BE49-F238E27FC236}">
                  <a16:creationId xmlns:a16="http://schemas.microsoft.com/office/drawing/2014/main" id="{25312661-56FD-2745-875D-225919EF6122}"/>
                </a:ext>
              </a:extLst>
            </p:cNvPr>
            <p:cNvSpPr>
              <a:spLocks noChangeAspect="1" noChangeShapeType="1"/>
            </p:cNvSpPr>
            <p:nvPr/>
          </p:nvSpPr>
          <p:spPr bwMode="auto">
            <a:xfrm flipV="1">
              <a:off x="1685224" y="598451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512" name="Rectangle 2885">
              <a:extLst>
                <a:ext uri="{FF2B5EF4-FFF2-40B4-BE49-F238E27FC236}">
                  <a16:creationId xmlns:a16="http://schemas.microsoft.com/office/drawing/2014/main" id="{951734B4-1B87-7D42-BDCB-D4758DA8B1AB}"/>
                </a:ext>
              </a:extLst>
            </p:cNvPr>
            <p:cNvSpPr>
              <a:spLocks noChangeAspect="1" noChangeArrowheads="1"/>
            </p:cNvSpPr>
            <p:nvPr/>
          </p:nvSpPr>
          <p:spPr bwMode="auto">
            <a:xfrm>
              <a:off x="1659189" y="5935407"/>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13" name="Line 2887">
              <a:extLst>
                <a:ext uri="{FF2B5EF4-FFF2-40B4-BE49-F238E27FC236}">
                  <a16:creationId xmlns:a16="http://schemas.microsoft.com/office/drawing/2014/main" id="{10404569-2865-E843-BDE3-FF2CCE7F2F43}"/>
                </a:ext>
              </a:extLst>
            </p:cNvPr>
            <p:cNvSpPr>
              <a:spLocks noChangeAspect="1" noChangeShapeType="1"/>
            </p:cNvSpPr>
            <p:nvPr/>
          </p:nvSpPr>
          <p:spPr bwMode="auto">
            <a:xfrm flipV="1">
              <a:off x="1681124" y="5885496"/>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514" name="Oval 2888">
              <a:extLst>
                <a:ext uri="{FF2B5EF4-FFF2-40B4-BE49-F238E27FC236}">
                  <a16:creationId xmlns:a16="http://schemas.microsoft.com/office/drawing/2014/main" id="{88BA0828-22DA-0840-AB88-322C3C123064}"/>
                </a:ext>
              </a:extLst>
            </p:cNvPr>
            <p:cNvSpPr>
              <a:spLocks noChangeAspect="1" noChangeArrowheads="1"/>
            </p:cNvSpPr>
            <p:nvPr/>
          </p:nvSpPr>
          <p:spPr bwMode="auto">
            <a:xfrm>
              <a:off x="1655089" y="5835987"/>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15" name="Line 1840">
              <a:extLst>
                <a:ext uri="{FF2B5EF4-FFF2-40B4-BE49-F238E27FC236}">
                  <a16:creationId xmlns:a16="http://schemas.microsoft.com/office/drawing/2014/main" id="{D7FE5550-3897-4045-AA2E-58533C520517}"/>
                </a:ext>
              </a:extLst>
            </p:cNvPr>
            <p:cNvSpPr>
              <a:spLocks noChangeAspect="1" noChangeShapeType="1"/>
            </p:cNvSpPr>
            <p:nvPr/>
          </p:nvSpPr>
          <p:spPr bwMode="auto">
            <a:xfrm flipV="1">
              <a:off x="1779923" y="6044618"/>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sp>
          <p:nvSpPr>
            <p:cNvPr id="516" name="Line 1842">
              <a:extLst>
                <a:ext uri="{FF2B5EF4-FFF2-40B4-BE49-F238E27FC236}">
                  <a16:creationId xmlns:a16="http://schemas.microsoft.com/office/drawing/2014/main" id="{FD09F761-1867-3548-8508-D15E70F96E7B}"/>
                </a:ext>
              </a:extLst>
            </p:cNvPr>
            <p:cNvSpPr>
              <a:spLocks noChangeAspect="1" noChangeShapeType="1"/>
            </p:cNvSpPr>
            <p:nvPr/>
          </p:nvSpPr>
          <p:spPr bwMode="auto">
            <a:xfrm flipV="1">
              <a:off x="1584567" y="6044618"/>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cxnSp>
          <p:nvCxnSpPr>
            <p:cNvPr id="517" name="Connecteur droit 1696">
              <a:extLst>
                <a:ext uri="{FF2B5EF4-FFF2-40B4-BE49-F238E27FC236}">
                  <a16:creationId xmlns:a16="http://schemas.microsoft.com/office/drawing/2014/main" id="{8530987F-A769-934C-B5F0-F1BE359A969B}"/>
                </a:ext>
              </a:extLst>
            </p:cNvPr>
            <p:cNvCxnSpPr/>
            <p:nvPr/>
          </p:nvCxnSpPr>
          <p:spPr>
            <a:xfrm>
              <a:off x="1581923" y="6044945"/>
              <a:ext cx="198409"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18" name="Rectangle 2539">
              <a:extLst>
                <a:ext uri="{FF2B5EF4-FFF2-40B4-BE49-F238E27FC236}">
                  <a16:creationId xmlns:a16="http://schemas.microsoft.com/office/drawing/2014/main" id="{DA02B3B5-51B8-634F-871E-A6962EFC7F6D}"/>
                </a:ext>
              </a:extLst>
            </p:cNvPr>
            <p:cNvSpPr>
              <a:spLocks noChangeAspect="1" noChangeArrowheads="1"/>
            </p:cNvSpPr>
            <p:nvPr/>
          </p:nvSpPr>
          <p:spPr bwMode="auto">
            <a:xfrm rot="2700000">
              <a:off x="1655378" y="5737572"/>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19" name="Line 2887">
              <a:extLst>
                <a:ext uri="{FF2B5EF4-FFF2-40B4-BE49-F238E27FC236}">
                  <a16:creationId xmlns:a16="http://schemas.microsoft.com/office/drawing/2014/main" id="{CCC535F3-7D5F-0F45-B92B-154E14874D2F}"/>
                </a:ext>
              </a:extLst>
            </p:cNvPr>
            <p:cNvSpPr>
              <a:spLocks noChangeAspect="1" noChangeShapeType="1"/>
            </p:cNvSpPr>
            <p:nvPr/>
          </p:nvSpPr>
          <p:spPr bwMode="auto">
            <a:xfrm flipV="1">
              <a:off x="1678873" y="5792256"/>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grpSp>
      <p:grpSp>
        <p:nvGrpSpPr>
          <p:cNvPr id="372" name="Groupe 1723">
            <a:extLst>
              <a:ext uri="{FF2B5EF4-FFF2-40B4-BE49-F238E27FC236}">
                <a16:creationId xmlns:a16="http://schemas.microsoft.com/office/drawing/2014/main" id="{A926C4A3-E96B-094C-A6ED-507516300E17}"/>
              </a:ext>
            </a:extLst>
          </p:cNvPr>
          <p:cNvGrpSpPr>
            <a:grpSpLocks/>
          </p:cNvGrpSpPr>
          <p:nvPr/>
        </p:nvGrpSpPr>
        <p:grpSpPr bwMode="auto">
          <a:xfrm>
            <a:off x="2960434" y="1152246"/>
            <a:ext cx="179561" cy="705270"/>
            <a:chOff x="1100033" y="2485904"/>
            <a:chExt cx="179536" cy="705408"/>
          </a:xfrm>
        </p:grpSpPr>
        <p:sp>
          <p:nvSpPr>
            <p:cNvPr id="479" name="Line 2889">
              <a:extLst>
                <a:ext uri="{FF2B5EF4-FFF2-40B4-BE49-F238E27FC236}">
                  <a16:creationId xmlns:a16="http://schemas.microsoft.com/office/drawing/2014/main" id="{C8B8AAB8-2320-4549-9E9E-C23E20E06583}"/>
                </a:ext>
              </a:extLst>
            </p:cNvPr>
            <p:cNvSpPr>
              <a:spLocks noChangeAspect="1" noChangeShapeType="1"/>
            </p:cNvSpPr>
            <p:nvPr/>
          </p:nvSpPr>
          <p:spPr bwMode="auto">
            <a:xfrm flipV="1">
              <a:off x="1191179" y="2806536"/>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480" name="Line 2891">
              <a:extLst>
                <a:ext uri="{FF2B5EF4-FFF2-40B4-BE49-F238E27FC236}">
                  <a16:creationId xmlns:a16="http://schemas.microsoft.com/office/drawing/2014/main" id="{C2B1CA9D-2ED9-8C41-AFF4-236FBBF29384}"/>
                </a:ext>
              </a:extLst>
            </p:cNvPr>
            <p:cNvSpPr>
              <a:spLocks noChangeAspect="1" noChangeShapeType="1"/>
            </p:cNvSpPr>
            <p:nvPr/>
          </p:nvSpPr>
          <p:spPr bwMode="auto">
            <a:xfrm flipH="1" flipV="1">
              <a:off x="1137704" y="2806536"/>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481" name="Rectangle 2884">
              <a:extLst>
                <a:ext uri="{FF2B5EF4-FFF2-40B4-BE49-F238E27FC236}">
                  <a16:creationId xmlns:a16="http://schemas.microsoft.com/office/drawing/2014/main" id="{71B695B5-77D7-224D-8398-5C2357BF0DF4}"/>
                </a:ext>
              </a:extLst>
            </p:cNvPr>
            <p:cNvSpPr>
              <a:spLocks noChangeAspect="1" noChangeArrowheads="1"/>
            </p:cNvSpPr>
            <p:nvPr/>
          </p:nvSpPr>
          <p:spPr bwMode="auto">
            <a:xfrm>
              <a:off x="1161284" y="3016809"/>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82" name="Rectangle 2885">
              <a:extLst>
                <a:ext uri="{FF2B5EF4-FFF2-40B4-BE49-F238E27FC236}">
                  <a16:creationId xmlns:a16="http://schemas.microsoft.com/office/drawing/2014/main" id="{7B0BFBAD-F536-1245-8CE6-290FFF28C2DE}"/>
                </a:ext>
              </a:extLst>
            </p:cNvPr>
            <p:cNvSpPr>
              <a:spLocks noChangeAspect="1" noChangeArrowheads="1"/>
            </p:cNvSpPr>
            <p:nvPr/>
          </p:nvSpPr>
          <p:spPr bwMode="auto">
            <a:xfrm>
              <a:off x="1161919" y="2924807"/>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83" name="Line 2886">
              <a:extLst>
                <a:ext uri="{FF2B5EF4-FFF2-40B4-BE49-F238E27FC236}">
                  <a16:creationId xmlns:a16="http://schemas.microsoft.com/office/drawing/2014/main" id="{4F985126-E0DB-304D-BB16-416E2DDD5F07}"/>
                </a:ext>
              </a:extLst>
            </p:cNvPr>
            <p:cNvSpPr>
              <a:spLocks noChangeAspect="1" noChangeShapeType="1"/>
            </p:cNvSpPr>
            <p:nvPr/>
          </p:nvSpPr>
          <p:spPr bwMode="auto">
            <a:xfrm flipV="1">
              <a:off x="1185414" y="297394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84" name="Line 2887">
              <a:extLst>
                <a:ext uri="{FF2B5EF4-FFF2-40B4-BE49-F238E27FC236}">
                  <a16:creationId xmlns:a16="http://schemas.microsoft.com/office/drawing/2014/main" id="{52E659D7-340A-4643-A3FF-BBB21831CE48}"/>
                </a:ext>
              </a:extLst>
            </p:cNvPr>
            <p:cNvSpPr>
              <a:spLocks noChangeAspect="1" noChangeShapeType="1"/>
            </p:cNvSpPr>
            <p:nvPr/>
          </p:nvSpPr>
          <p:spPr bwMode="auto">
            <a:xfrm flipV="1">
              <a:off x="1185414" y="288353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85" name="Oval 2888">
              <a:extLst>
                <a:ext uri="{FF2B5EF4-FFF2-40B4-BE49-F238E27FC236}">
                  <a16:creationId xmlns:a16="http://schemas.microsoft.com/office/drawing/2014/main" id="{C4B759AA-D28F-004F-9541-FFAACB8D809A}"/>
                </a:ext>
              </a:extLst>
            </p:cNvPr>
            <p:cNvSpPr>
              <a:spLocks noChangeAspect="1" noChangeArrowheads="1"/>
            </p:cNvSpPr>
            <p:nvPr/>
          </p:nvSpPr>
          <p:spPr bwMode="auto">
            <a:xfrm>
              <a:off x="1157138" y="2831218"/>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86" name="Oval 2890">
              <a:extLst>
                <a:ext uri="{FF2B5EF4-FFF2-40B4-BE49-F238E27FC236}">
                  <a16:creationId xmlns:a16="http://schemas.microsoft.com/office/drawing/2014/main" id="{DA3CD121-43ED-CC4B-B407-FDBBB7A2A66D}"/>
                </a:ext>
              </a:extLst>
            </p:cNvPr>
            <p:cNvSpPr>
              <a:spLocks noChangeAspect="1" noChangeArrowheads="1"/>
            </p:cNvSpPr>
            <p:nvPr/>
          </p:nvSpPr>
          <p:spPr bwMode="auto">
            <a:xfrm>
              <a:off x="1100320" y="2756234"/>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87" name="Oval 2892">
              <a:extLst>
                <a:ext uri="{FF2B5EF4-FFF2-40B4-BE49-F238E27FC236}">
                  <a16:creationId xmlns:a16="http://schemas.microsoft.com/office/drawing/2014/main" id="{E43C5D20-E935-3449-A8E9-855DE73A0CDF}"/>
                </a:ext>
              </a:extLst>
            </p:cNvPr>
            <p:cNvSpPr>
              <a:spLocks noChangeAspect="1" noChangeArrowheads="1"/>
            </p:cNvSpPr>
            <p:nvPr/>
          </p:nvSpPr>
          <p:spPr bwMode="auto">
            <a:xfrm>
              <a:off x="1213957" y="2756234"/>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88" name="Rectangle 405">
              <a:extLst>
                <a:ext uri="{FF2B5EF4-FFF2-40B4-BE49-F238E27FC236}">
                  <a16:creationId xmlns:a16="http://schemas.microsoft.com/office/drawing/2014/main" id="{8ACD1C28-DB45-8A48-BB0B-C602751751FC}"/>
                </a:ext>
              </a:extLst>
            </p:cNvPr>
            <p:cNvSpPr>
              <a:spLocks noChangeArrowheads="1"/>
            </p:cNvSpPr>
            <p:nvPr/>
          </p:nvSpPr>
          <p:spPr bwMode="auto">
            <a:xfrm>
              <a:off x="1100033" y="3083590"/>
              <a:ext cx="1795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2852</a:t>
              </a:r>
              <a:endParaRPr lang="fr-FR" altLang="de-DE" sz="700" b="1">
                <a:cs typeface="Arial" panose="020B0604020202020204" pitchFamily="34" charset="0"/>
              </a:endParaRPr>
            </a:p>
          </p:txBody>
        </p:sp>
        <p:sp>
          <p:nvSpPr>
            <p:cNvPr id="489" name="Line 2887">
              <a:extLst>
                <a:ext uri="{FF2B5EF4-FFF2-40B4-BE49-F238E27FC236}">
                  <a16:creationId xmlns:a16="http://schemas.microsoft.com/office/drawing/2014/main" id="{8C2C8644-C2CE-5C46-AAE0-14EE5713E5BB}"/>
                </a:ext>
              </a:extLst>
            </p:cNvPr>
            <p:cNvSpPr>
              <a:spLocks noChangeAspect="1" noChangeShapeType="1"/>
            </p:cNvSpPr>
            <p:nvPr/>
          </p:nvSpPr>
          <p:spPr bwMode="auto">
            <a:xfrm flipV="1">
              <a:off x="1126355" y="271518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90" name="Line 2887">
              <a:extLst>
                <a:ext uri="{FF2B5EF4-FFF2-40B4-BE49-F238E27FC236}">
                  <a16:creationId xmlns:a16="http://schemas.microsoft.com/office/drawing/2014/main" id="{F9D25E0C-B26A-BC4D-9AC0-91B7B316BCC9}"/>
                </a:ext>
              </a:extLst>
            </p:cNvPr>
            <p:cNvSpPr>
              <a:spLocks noChangeAspect="1" noChangeShapeType="1"/>
            </p:cNvSpPr>
            <p:nvPr/>
          </p:nvSpPr>
          <p:spPr bwMode="auto">
            <a:xfrm flipV="1">
              <a:off x="1239992" y="271518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91" name="Rectangle 2885">
              <a:extLst>
                <a:ext uri="{FF2B5EF4-FFF2-40B4-BE49-F238E27FC236}">
                  <a16:creationId xmlns:a16="http://schemas.microsoft.com/office/drawing/2014/main" id="{E72F5C0B-488C-DF49-87A6-D53941357C8B}"/>
                </a:ext>
              </a:extLst>
            </p:cNvPr>
            <p:cNvSpPr>
              <a:spLocks noChangeAspect="1" noChangeArrowheads="1"/>
            </p:cNvSpPr>
            <p:nvPr/>
          </p:nvSpPr>
          <p:spPr bwMode="auto">
            <a:xfrm>
              <a:off x="1100320" y="2666079"/>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92" name="Rectangle 2885">
              <a:extLst>
                <a:ext uri="{FF2B5EF4-FFF2-40B4-BE49-F238E27FC236}">
                  <a16:creationId xmlns:a16="http://schemas.microsoft.com/office/drawing/2014/main" id="{AD56882C-7B3C-944A-BDD1-19320229BC83}"/>
                </a:ext>
              </a:extLst>
            </p:cNvPr>
            <p:cNvSpPr>
              <a:spLocks noChangeAspect="1" noChangeArrowheads="1"/>
            </p:cNvSpPr>
            <p:nvPr/>
          </p:nvSpPr>
          <p:spPr bwMode="auto">
            <a:xfrm>
              <a:off x="1219037" y="2666079"/>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93" name="Line 2887">
              <a:extLst>
                <a:ext uri="{FF2B5EF4-FFF2-40B4-BE49-F238E27FC236}">
                  <a16:creationId xmlns:a16="http://schemas.microsoft.com/office/drawing/2014/main" id="{8CD268AD-EF20-8845-939B-31AEDC935DC3}"/>
                </a:ext>
              </a:extLst>
            </p:cNvPr>
            <p:cNvSpPr>
              <a:spLocks noChangeAspect="1" noChangeShapeType="1"/>
            </p:cNvSpPr>
            <p:nvPr/>
          </p:nvSpPr>
          <p:spPr bwMode="auto">
            <a:xfrm flipV="1">
              <a:off x="1126355" y="262476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94" name="Oval 2888">
              <a:extLst>
                <a:ext uri="{FF2B5EF4-FFF2-40B4-BE49-F238E27FC236}">
                  <a16:creationId xmlns:a16="http://schemas.microsoft.com/office/drawing/2014/main" id="{B9DEBF79-82D9-8246-BF72-9510F079EA66}"/>
                </a:ext>
              </a:extLst>
            </p:cNvPr>
            <p:cNvSpPr>
              <a:spLocks noChangeAspect="1" noChangeArrowheads="1"/>
            </p:cNvSpPr>
            <p:nvPr/>
          </p:nvSpPr>
          <p:spPr bwMode="auto">
            <a:xfrm>
              <a:off x="1100320" y="257525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95" name="Line 2887">
              <a:extLst>
                <a:ext uri="{FF2B5EF4-FFF2-40B4-BE49-F238E27FC236}">
                  <a16:creationId xmlns:a16="http://schemas.microsoft.com/office/drawing/2014/main" id="{6A61A2ED-4717-8C4D-9FDA-17E186E0C94B}"/>
                </a:ext>
              </a:extLst>
            </p:cNvPr>
            <p:cNvSpPr>
              <a:spLocks noChangeAspect="1" noChangeShapeType="1"/>
            </p:cNvSpPr>
            <p:nvPr/>
          </p:nvSpPr>
          <p:spPr bwMode="auto">
            <a:xfrm flipV="1">
              <a:off x="1242267" y="262476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96" name="Oval 2888">
              <a:extLst>
                <a:ext uri="{FF2B5EF4-FFF2-40B4-BE49-F238E27FC236}">
                  <a16:creationId xmlns:a16="http://schemas.microsoft.com/office/drawing/2014/main" id="{D89539A5-BC19-DE48-AD97-8215CCFADD0D}"/>
                </a:ext>
              </a:extLst>
            </p:cNvPr>
            <p:cNvSpPr>
              <a:spLocks noChangeAspect="1" noChangeArrowheads="1"/>
            </p:cNvSpPr>
            <p:nvPr/>
          </p:nvSpPr>
          <p:spPr bwMode="auto">
            <a:xfrm>
              <a:off x="1216232" y="257525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97" name="Rectangle 2539">
              <a:extLst>
                <a:ext uri="{FF2B5EF4-FFF2-40B4-BE49-F238E27FC236}">
                  <a16:creationId xmlns:a16="http://schemas.microsoft.com/office/drawing/2014/main" id="{0E674140-2BAF-444B-8688-4E9E1B1BB342}"/>
                </a:ext>
              </a:extLst>
            </p:cNvPr>
            <p:cNvSpPr>
              <a:spLocks noChangeAspect="1" noChangeArrowheads="1"/>
            </p:cNvSpPr>
            <p:nvPr/>
          </p:nvSpPr>
          <p:spPr bwMode="auto">
            <a:xfrm rot="2700000">
              <a:off x="1105410" y="2485269"/>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98" name="Line 2887">
              <a:extLst>
                <a:ext uri="{FF2B5EF4-FFF2-40B4-BE49-F238E27FC236}">
                  <a16:creationId xmlns:a16="http://schemas.microsoft.com/office/drawing/2014/main" id="{A15B0854-B109-D04C-A4DE-B6A13C75F3CC}"/>
                </a:ext>
              </a:extLst>
            </p:cNvPr>
            <p:cNvSpPr>
              <a:spLocks noChangeAspect="1" noChangeShapeType="1"/>
            </p:cNvSpPr>
            <p:nvPr/>
          </p:nvSpPr>
          <p:spPr bwMode="auto">
            <a:xfrm flipV="1">
              <a:off x="1128905" y="2539953"/>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99" name="Rectangle 2539">
              <a:extLst>
                <a:ext uri="{FF2B5EF4-FFF2-40B4-BE49-F238E27FC236}">
                  <a16:creationId xmlns:a16="http://schemas.microsoft.com/office/drawing/2014/main" id="{0244AE49-FF32-7940-B9C7-A0738CD15886}"/>
                </a:ext>
              </a:extLst>
            </p:cNvPr>
            <p:cNvSpPr>
              <a:spLocks noChangeAspect="1" noChangeArrowheads="1"/>
            </p:cNvSpPr>
            <p:nvPr/>
          </p:nvSpPr>
          <p:spPr bwMode="auto">
            <a:xfrm rot="2700000">
              <a:off x="1219726" y="2485269"/>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500" name="Line 2887">
              <a:extLst>
                <a:ext uri="{FF2B5EF4-FFF2-40B4-BE49-F238E27FC236}">
                  <a16:creationId xmlns:a16="http://schemas.microsoft.com/office/drawing/2014/main" id="{0AD6774A-203C-EA49-846A-2A01BA5FA4B6}"/>
                </a:ext>
              </a:extLst>
            </p:cNvPr>
            <p:cNvSpPr>
              <a:spLocks noChangeAspect="1" noChangeShapeType="1"/>
            </p:cNvSpPr>
            <p:nvPr/>
          </p:nvSpPr>
          <p:spPr bwMode="auto">
            <a:xfrm flipV="1">
              <a:off x="1243221" y="2539953"/>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grpSp>
      <p:grpSp>
        <p:nvGrpSpPr>
          <p:cNvPr id="373" name="Groupe 1746">
            <a:extLst>
              <a:ext uri="{FF2B5EF4-FFF2-40B4-BE49-F238E27FC236}">
                <a16:creationId xmlns:a16="http://schemas.microsoft.com/office/drawing/2014/main" id="{D0FAE64F-D908-9540-9A8B-E22488C0C987}"/>
              </a:ext>
            </a:extLst>
          </p:cNvPr>
          <p:cNvGrpSpPr>
            <a:grpSpLocks/>
          </p:cNvGrpSpPr>
          <p:nvPr/>
        </p:nvGrpSpPr>
        <p:grpSpPr bwMode="auto">
          <a:xfrm>
            <a:off x="2402473" y="1950593"/>
            <a:ext cx="202201" cy="778168"/>
            <a:chOff x="1445398" y="5688670"/>
            <a:chExt cx="202173" cy="778320"/>
          </a:xfrm>
        </p:grpSpPr>
        <p:sp>
          <p:nvSpPr>
            <p:cNvPr id="456" name="Line 2889">
              <a:extLst>
                <a:ext uri="{FF2B5EF4-FFF2-40B4-BE49-F238E27FC236}">
                  <a16:creationId xmlns:a16="http://schemas.microsoft.com/office/drawing/2014/main" id="{DDB7D584-1369-BF4C-9544-094C36E52CAE}"/>
                </a:ext>
              </a:extLst>
            </p:cNvPr>
            <p:cNvSpPr>
              <a:spLocks noChangeAspect="1" noChangeShapeType="1"/>
            </p:cNvSpPr>
            <p:nvPr/>
          </p:nvSpPr>
          <p:spPr bwMode="auto">
            <a:xfrm flipV="1">
              <a:off x="1553198" y="6082214"/>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457" name="Line 2891">
              <a:extLst>
                <a:ext uri="{FF2B5EF4-FFF2-40B4-BE49-F238E27FC236}">
                  <a16:creationId xmlns:a16="http://schemas.microsoft.com/office/drawing/2014/main" id="{C62C76B0-0381-174F-B826-A7B6562CC69E}"/>
                </a:ext>
              </a:extLst>
            </p:cNvPr>
            <p:cNvSpPr>
              <a:spLocks noChangeAspect="1" noChangeShapeType="1"/>
            </p:cNvSpPr>
            <p:nvPr/>
          </p:nvSpPr>
          <p:spPr bwMode="auto">
            <a:xfrm flipH="1" flipV="1">
              <a:off x="1499723" y="6082214"/>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458" name="Rectangle 2884">
              <a:extLst>
                <a:ext uri="{FF2B5EF4-FFF2-40B4-BE49-F238E27FC236}">
                  <a16:creationId xmlns:a16="http://schemas.microsoft.com/office/drawing/2014/main" id="{E3346CB9-28A5-EC4A-9BCC-C4F4FD7CC206}"/>
                </a:ext>
              </a:extLst>
            </p:cNvPr>
            <p:cNvSpPr>
              <a:spLocks noChangeAspect="1" noChangeArrowheads="1"/>
            </p:cNvSpPr>
            <p:nvPr/>
          </p:nvSpPr>
          <p:spPr bwMode="auto">
            <a:xfrm>
              <a:off x="1523303" y="6292487"/>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59" name="Rectangle 2885">
              <a:extLst>
                <a:ext uri="{FF2B5EF4-FFF2-40B4-BE49-F238E27FC236}">
                  <a16:creationId xmlns:a16="http://schemas.microsoft.com/office/drawing/2014/main" id="{A7D53E45-E269-194D-8966-9D9A8AAC7C9A}"/>
                </a:ext>
              </a:extLst>
            </p:cNvPr>
            <p:cNvSpPr>
              <a:spLocks noChangeAspect="1" noChangeArrowheads="1"/>
            </p:cNvSpPr>
            <p:nvPr/>
          </p:nvSpPr>
          <p:spPr bwMode="auto">
            <a:xfrm>
              <a:off x="1523938" y="6200485"/>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60" name="Line 2886">
              <a:extLst>
                <a:ext uri="{FF2B5EF4-FFF2-40B4-BE49-F238E27FC236}">
                  <a16:creationId xmlns:a16="http://schemas.microsoft.com/office/drawing/2014/main" id="{4876AB98-228F-6D46-8A42-CF0B8E9581DC}"/>
                </a:ext>
              </a:extLst>
            </p:cNvPr>
            <p:cNvSpPr>
              <a:spLocks noChangeAspect="1" noChangeShapeType="1"/>
            </p:cNvSpPr>
            <p:nvPr/>
          </p:nvSpPr>
          <p:spPr bwMode="auto">
            <a:xfrm flipV="1">
              <a:off x="1547433" y="6249625"/>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61" name="Line 2887">
              <a:extLst>
                <a:ext uri="{FF2B5EF4-FFF2-40B4-BE49-F238E27FC236}">
                  <a16:creationId xmlns:a16="http://schemas.microsoft.com/office/drawing/2014/main" id="{7F88BA7D-6722-754C-A517-DDDB9B837FC9}"/>
                </a:ext>
              </a:extLst>
            </p:cNvPr>
            <p:cNvSpPr>
              <a:spLocks noChangeAspect="1" noChangeShapeType="1"/>
            </p:cNvSpPr>
            <p:nvPr/>
          </p:nvSpPr>
          <p:spPr bwMode="auto">
            <a:xfrm flipV="1">
              <a:off x="1547433" y="615921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62" name="Oval 2888">
              <a:extLst>
                <a:ext uri="{FF2B5EF4-FFF2-40B4-BE49-F238E27FC236}">
                  <a16:creationId xmlns:a16="http://schemas.microsoft.com/office/drawing/2014/main" id="{8F0C67BE-010B-F942-86D1-7B0B72B58448}"/>
                </a:ext>
              </a:extLst>
            </p:cNvPr>
            <p:cNvSpPr>
              <a:spLocks noChangeAspect="1" noChangeArrowheads="1"/>
            </p:cNvSpPr>
            <p:nvPr/>
          </p:nvSpPr>
          <p:spPr bwMode="auto">
            <a:xfrm>
              <a:off x="1519157" y="6106896"/>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63" name="Oval 2890">
              <a:extLst>
                <a:ext uri="{FF2B5EF4-FFF2-40B4-BE49-F238E27FC236}">
                  <a16:creationId xmlns:a16="http://schemas.microsoft.com/office/drawing/2014/main" id="{3C68B20F-E553-8645-A736-C5C942357F2B}"/>
                </a:ext>
              </a:extLst>
            </p:cNvPr>
            <p:cNvSpPr>
              <a:spLocks noChangeAspect="1" noChangeArrowheads="1"/>
            </p:cNvSpPr>
            <p:nvPr/>
          </p:nvSpPr>
          <p:spPr bwMode="auto">
            <a:xfrm>
              <a:off x="1462339" y="6031912"/>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64" name="Oval 2892">
              <a:extLst>
                <a:ext uri="{FF2B5EF4-FFF2-40B4-BE49-F238E27FC236}">
                  <a16:creationId xmlns:a16="http://schemas.microsoft.com/office/drawing/2014/main" id="{8AE14BB9-69C5-3E48-A986-196C58B9FB90}"/>
                </a:ext>
              </a:extLst>
            </p:cNvPr>
            <p:cNvSpPr>
              <a:spLocks noChangeAspect="1" noChangeArrowheads="1"/>
            </p:cNvSpPr>
            <p:nvPr/>
          </p:nvSpPr>
          <p:spPr bwMode="auto">
            <a:xfrm>
              <a:off x="1575976" y="6031912"/>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65" name="Rectangle 405">
              <a:extLst>
                <a:ext uri="{FF2B5EF4-FFF2-40B4-BE49-F238E27FC236}">
                  <a16:creationId xmlns:a16="http://schemas.microsoft.com/office/drawing/2014/main" id="{D6F07E8D-7E15-1E43-A0B5-BCF88EEE3EBD}"/>
                </a:ext>
              </a:extLst>
            </p:cNvPr>
            <p:cNvSpPr>
              <a:spLocks noChangeArrowheads="1"/>
            </p:cNvSpPr>
            <p:nvPr/>
          </p:nvSpPr>
          <p:spPr bwMode="auto">
            <a:xfrm>
              <a:off x="1468035" y="6359268"/>
              <a:ext cx="1795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2461</a:t>
              </a:r>
              <a:endParaRPr lang="fr-FR" altLang="de-DE" sz="700" b="1">
                <a:cs typeface="Arial" panose="020B0604020202020204" pitchFamily="34" charset="0"/>
              </a:endParaRPr>
            </a:p>
          </p:txBody>
        </p:sp>
        <p:sp>
          <p:nvSpPr>
            <p:cNvPr id="466" name="Line 2887">
              <a:extLst>
                <a:ext uri="{FF2B5EF4-FFF2-40B4-BE49-F238E27FC236}">
                  <a16:creationId xmlns:a16="http://schemas.microsoft.com/office/drawing/2014/main" id="{8E5997A0-6FEE-CB41-82F5-F63538AABA0E}"/>
                </a:ext>
              </a:extLst>
            </p:cNvPr>
            <p:cNvSpPr>
              <a:spLocks noChangeAspect="1" noChangeShapeType="1"/>
            </p:cNvSpPr>
            <p:nvPr/>
          </p:nvSpPr>
          <p:spPr bwMode="auto">
            <a:xfrm flipV="1">
              <a:off x="1488374" y="599086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67" name="Line 2887">
              <a:extLst>
                <a:ext uri="{FF2B5EF4-FFF2-40B4-BE49-F238E27FC236}">
                  <a16:creationId xmlns:a16="http://schemas.microsoft.com/office/drawing/2014/main" id="{8B1DA605-1880-5E4A-8B83-133DC5FCE38F}"/>
                </a:ext>
              </a:extLst>
            </p:cNvPr>
            <p:cNvSpPr>
              <a:spLocks noChangeAspect="1" noChangeShapeType="1"/>
            </p:cNvSpPr>
            <p:nvPr/>
          </p:nvSpPr>
          <p:spPr bwMode="auto">
            <a:xfrm flipV="1">
              <a:off x="1602011" y="599086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68" name="Rectangle 2885">
              <a:extLst>
                <a:ext uri="{FF2B5EF4-FFF2-40B4-BE49-F238E27FC236}">
                  <a16:creationId xmlns:a16="http://schemas.microsoft.com/office/drawing/2014/main" id="{BFF2FDE1-8EEA-944F-97E6-20F8082F3D7F}"/>
                </a:ext>
              </a:extLst>
            </p:cNvPr>
            <p:cNvSpPr>
              <a:spLocks noChangeAspect="1" noChangeArrowheads="1"/>
            </p:cNvSpPr>
            <p:nvPr/>
          </p:nvSpPr>
          <p:spPr bwMode="auto">
            <a:xfrm>
              <a:off x="1462339" y="5941757"/>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69" name="Rectangle 2885">
              <a:extLst>
                <a:ext uri="{FF2B5EF4-FFF2-40B4-BE49-F238E27FC236}">
                  <a16:creationId xmlns:a16="http://schemas.microsoft.com/office/drawing/2014/main" id="{030616A7-F0A2-FC45-A744-8B70D9B81684}"/>
                </a:ext>
              </a:extLst>
            </p:cNvPr>
            <p:cNvSpPr>
              <a:spLocks noChangeAspect="1" noChangeArrowheads="1"/>
            </p:cNvSpPr>
            <p:nvPr/>
          </p:nvSpPr>
          <p:spPr bwMode="auto">
            <a:xfrm>
              <a:off x="1581056" y="5941757"/>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70" name="Line 1840">
              <a:extLst>
                <a:ext uri="{FF2B5EF4-FFF2-40B4-BE49-F238E27FC236}">
                  <a16:creationId xmlns:a16="http://schemas.microsoft.com/office/drawing/2014/main" id="{359F53DA-5A48-BB4D-A7AB-08B398188B96}"/>
                </a:ext>
              </a:extLst>
            </p:cNvPr>
            <p:cNvSpPr>
              <a:spLocks noChangeAspect="1" noChangeShapeType="1"/>
            </p:cNvSpPr>
            <p:nvPr/>
          </p:nvSpPr>
          <p:spPr bwMode="auto">
            <a:xfrm flipV="1">
              <a:off x="1643398" y="5810855"/>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sp>
          <p:nvSpPr>
            <p:cNvPr id="471" name="Line 1842">
              <a:extLst>
                <a:ext uri="{FF2B5EF4-FFF2-40B4-BE49-F238E27FC236}">
                  <a16:creationId xmlns:a16="http://schemas.microsoft.com/office/drawing/2014/main" id="{32C2D06E-3C13-C34E-A59F-203A3E77AD8B}"/>
                </a:ext>
              </a:extLst>
            </p:cNvPr>
            <p:cNvSpPr>
              <a:spLocks noChangeAspect="1" noChangeShapeType="1"/>
            </p:cNvSpPr>
            <p:nvPr/>
          </p:nvSpPr>
          <p:spPr bwMode="auto">
            <a:xfrm flipV="1">
              <a:off x="1448042" y="5810855"/>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cxnSp>
          <p:nvCxnSpPr>
            <p:cNvPr id="472" name="Connecteur droit 1763">
              <a:extLst>
                <a:ext uri="{FF2B5EF4-FFF2-40B4-BE49-F238E27FC236}">
                  <a16:creationId xmlns:a16="http://schemas.microsoft.com/office/drawing/2014/main" id="{569BD807-ECAE-0E42-B083-D06896D4D150}"/>
                </a:ext>
              </a:extLst>
            </p:cNvPr>
            <p:cNvCxnSpPr/>
            <p:nvPr/>
          </p:nvCxnSpPr>
          <p:spPr>
            <a:xfrm>
              <a:off x="1443017" y="5811097"/>
              <a:ext cx="199997"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73" name="Line 2887">
              <a:extLst>
                <a:ext uri="{FF2B5EF4-FFF2-40B4-BE49-F238E27FC236}">
                  <a16:creationId xmlns:a16="http://schemas.microsoft.com/office/drawing/2014/main" id="{F5613513-7C2F-A541-B922-C0636D62E5FD}"/>
                </a:ext>
              </a:extLst>
            </p:cNvPr>
            <p:cNvSpPr>
              <a:spLocks noChangeAspect="1" noChangeShapeType="1"/>
            </p:cNvSpPr>
            <p:nvPr/>
          </p:nvSpPr>
          <p:spPr bwMode="auto">
            <a:xfrm flipV="1">
              <a:off x="1485958" y="589654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74" name="Oval 2888">
              <a:extLst>
                <a:ext uri="{FF2B5EF4-FFF2-40B4-BE49-F238E27FC236}">
                  <a16:creationId xmlns:a16="http://schemas.microsoft.com/office/drawing/2014/main" id="{4EBAA39E-8842-F249-BAD9-DA8AF5995862}"/>
                </a:ext>
              </a:extLst>
            </p:cNvPr>
            <p:cNvSpPr>
              <a:spLocks noChangeAspect="1" noChangeArrowheads="1"/>
            </p:cNvSpPr>
            <p:nvPr/>
          </p:nvSpPr>
          <p:spPr bwMode="auto">
            <a:xfrm>
              <a:off x="1459923" y="584703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75" name="Rectangle 2539">
              <a:extLst>
                <a:ext uri="{FF2B5EF4-FFF2-40B4-BE49-F238E27FC236}">
                  <a16:creationId xmlns:a16="http://schemas.microsoft.com/office/drawing/2014/main" id="{65C399AB-2153-C04E-85EF-B75BA10AF878}"/>
                </a:ext>
              </a:extLst>
            </p:cNvPr>
            <p:cNvSpPr>
              <a:spLocks noChangeAspect="1" noChangeArrowheads="1"/>
            </p:cNvSpPr>
            <p:nvPr/>
          </p:nvSpPr>
          <p:spPr bwMode="auto">
            <a:xfrm rot="2700000">
              <a:off x="1515292" y="5688035"/>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76" name="Line 2887">
              <a:extLst>
                <a:ext uri="{FF2B5EF4-FFF2-40B4-BE49-F238E27FC236}">
                  <a16:creationId xmlns:a16="http://schemas.microsoft.com/office/drawing/2014/main" id="{5C5CEE2B-759F-2040-BB81-CBDCE65CB73A}"/>
                </a:ext>
              </a:extLst>
            </p:cNvPr>
            <p:cNvSpPr>
              <a:spLocks noChangeAspect="1" noChangeShapeType="1"/>
            </p:cNvSpPr>
            <p:nvPr/>
          </p:nvSpPr>
          <p:spPr bwMode="auto">
            <a:xfrm flipV="1">
              <a:off x="1538787" y="5742719"/>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77" name="Line 2887">
              <a:extLst>
                <a:ext uri="{FF2B5EF4-FFF2-40B4-BE49-F238E27FC236}">
                  <a16:creationId xmlns:a16="http://schemas.microsoft.com/office/drawing/2014/main" id="{A30BF27D-251E-774B-ACFC-EEE94CB00C21}"/>
                </a:ext>
              </a:extLst>
            </p:cNvPr>
            <p:cNvSpPr>
              <a:spLocks noChangeAspect="1" noChangeShapeType="1"/>
            </p:cNvSpPr>
            <p:nvPr/>
          </p:nvSpPr>
          <p:spPr bwMode="auto">
            <a:xfrm flipV="1">
              <a:off x="1601749" y="589654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78" name="Oval 2888">
              <a:extLst>
                <a:ext uri="{FF2B5EF4-FFF2-40B4-BE49-F238E27FC236}">
                  <a16:creationId xmlns:a16="http://schemas.microsoft.com/office/drawing/2014/main" id="{D7166498-2C01-F34E-9718-B763723B58C6}"/>
                </a:ext>
              </a:extLst>
            </p:cNvPr>
            <p:cNvSpPr>
              <a:spLocks noChangeAspect="1" noChangeArrowheads="1"/>
            </p:cNvSpPr>
            <p:nvPr/>
          </p:nvSpPr>
          <p:spPr bwMode="auto">
            <a:xfrm>
              <a:off x="1575714" y="584703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grpSp>
      <p:grpSp>
        <p:nvGrpSpPr>
          <p:cNvPr id="374" name="Groupe 1770">
            <a:extLst>
              <a:ext uri="{FF2B5EF4-FFF2-40B4-BE49-F238E27FC236}">
                <a16:creationId xmlns:a16="http://schemas.microsoft.com/office/drawing/2014/main" id="{273CAC6E-DABA-CF44-A5E5-6CDD91CD9229}"/>
              </a:ext>
            </a:extLst>
          </p:cNvPr>
          <p:cNvGrpSpPr>
            <a:grpSpLocks/>
          </p:cNvGrpSpPr>
          <p:nvPr/>
        </p:nvGrpSpPr>
        <p:grpSpPr bwMode="auto">
          <a:xfrm>
            <a:off x="3452833" y="2133218"/>
            <a:ext cx="193228" cy="705270"/>
            <a:chOff x="1434417" y="2485904"/>
            <a:chExt cx="193202" cy="705408"/>
          </a:xfrm>
        </p:grpSpPr>
        <p:sp>
          <p:nvSpPr>
            <p:cNvPr id="432" name="Line 2889">
              <a:extLst>
                <a:ext uri="{FF2B5EF4-FFF2-40B4-BE49-F238E27FC236}">
                  <a16:creationId xmlns:a16="http://schemas.microsoft.com/office/drawing/2014/main" id="{6DADD8C9-6291-1E41-BB5A-3966D030F77A}"/>
                </a:ext>
              </a:extLst>
            </p:cNvPr>
            <p:cNvSpPr>
              <a:spLocks noChangeAspect="1" noChangeShapeType="1"/>
            </p:cNvSpPr>
            <p:nvPr/>
          </p:nvSpPr>
          <p:spPr bwMode="auto">
            <a:xfrm flipV="1">
              <a:off x="1525563" y="2806536"/>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433" name="Line 2891">
              <a:extLst>
                <a:ext uri="{FF2B5EF4-FFF2-40B4-BE49-F238E27FC236}">
                  <a16:creationId xmlns:a16="http://schemas.microsoft.com/office/drawing/2014/main" id="{38159ECF-8596-5D49-B6C1-962CC6B8AFE6}"/>
                </a:ext>
              </a:extLst>
            </p:cNvPr>
            <p:cNvSpPr>
              <a:spLocks noChangeAspect="1" noChangeShapeType="1"/>
            </p:cNvSpPr>
            <p:nvPr/>
          </p:nvSpPr>
          <p:spPr bwMode="auto">
            <a:xfrm flipH="1" flipV="1">
              <a:off x="1472088" y="2806536"/>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434" name="Line 2899">
              <a:extLst>
                <a:ext uri="{FF2B5EF4-FFF2-40B4-BE49-F238E27FC236}">
                  <a16:creationId xmlns:a16="http://schemas.microsoft.com/office/drawing/2014/main" id="{405A0858-06F0-C949-8ACA-466F83E9D775}"/>
                </a:ext>
              </a:extLst>
            </p:cNvPr>
            <p:cNvSpPr>
              <a:spLocks noChangeAspect="1" noChangeShapeType="1"/>
            </p:cNvSpPr>
            <p:nvPr/>
          </p:nvSpPr>
          <p:spPr bwMode="auto">
            <a:xfrm rot="5400000" flipV="1">
              <a:off x="1558876" y="3021435"/>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35" name="AutoShape 2900">
              <a:extLst>
                <a:ext uri="{FF2B5EF4-FFF2-40B4-BE49-F238E27FC236}">
                  <a16:creationId xmlns:a16="http://schemas.microsoft.com/office/drawing/2014/main" id="{D30BFBCC-3288-EF49-9B90-0667001CB04B}"/>
                </a:ext>
              </a:extLst>
            </p:cNvPr>
            <p:cNvSpPr>
              <a:spLocks noChangeAspect="1" noChangeArrowheads="1"/>
            </p:cNvSpPr>
            <p:nvPr/>
          </p:nvSpPr>
          <p:spPr bwMode="auto">
            <a:xfrm rot="5400000">
              <a:off x="1581899" y="3019331"/>
              <a:ext cx="45720" cy="45720"/>
            </a:xfrm>
            <a:prstGeom prst="triangle">
              <a:avLst>
                <a:gd name="adj" fmla="val 50000"/>
              </a:avLst>
            </a:prstGeom>
            <a:solidFill>
              <a:srgbClr val="C00000"/>
            </a:solidFill>
            <a:ln w="12700" algn="ctr">
              <a:solidFill>
                <a:schemeClr val="tx1"/>
              </a:solidFill>
              <a:miter lim="800000"/>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36" name="Rectangle 2884">
              <a:extLst>
                <a:ext uri="{FF2B5EF4-FFF2-40B4-BE49-F238E27FC236}">
                  <a16:creationId xmlns:a16="http://schemas.microsoft.com/office/drawing/2014/main" id="{A4924D2A-221D-984A-B99C-E19DC6659015}"/>
                </a:ext>
              </a:extLst>
            </p:cNvPr>
            <p:cNvSpPr>
              <a:spLocks noChangeAspect="1" noChangeArrowheads="1"/>
            </p:cNvSpPr>
            <p:nvPr/>
          </p:nvSpPr>
          <p:spPr bwMode="auto">
            <a:xfrm>
              <a:off x="1495668" y="3016809"/>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37" name="Rectangle 2885">
              <a:extLst>
                <a:ext uri="{FF2B5EF4-FFF2-40B4-BE49-F238E27FC236}">
                  <a16:creationId xmlns:a16="http://schemas.microsoft.com/office/drawing/2014/main" id="{3FBAD9D5-FE9F-B44D-9562-0C1E0A6DF9F5}"/>
                </a:ext>
              </a:extLst>
            </p:cNvPr>
            <p:cNvSpPr>
              <a:spLocks noChangeAspect="1" noChangeArrowheads="1"/>
            </p:cNvSpPr>
            <p:nvPr/>
          </p:nvSpPr>
          <p:spPr bwMode="auto">
            <a:xfrm>
              <a:off x="1496303" y="2924807"/>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38" name="Line 2886">
              <a:extLst>
                <a:ext uri="{FF2B5EF4-FFF2-40B4-BE49-F238E27FC236}">
                  <a16:creationId xmlns:a16="http://schemas.microsoft.com/office/drawing/2014/main" id="{8B055F84-A439-674A-BCDB-CA9DB913A48F}"/>
                </a:ext>
              </a:extLst>
            </p:cNvPr>
            <p:cNvSpPr>
              <a:spLocks noChangeAspect="1" noChangeShapeType="1"/>
            </p:cNvSpPr>
            <p:nvPr/>
          </p:nvSpPr>
          <p:spPr bwMode="auto">
            <a:xfrm flipV="1">
              <a:off x="1519798" y="297394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39" name="Line 2887">
              <a:extLst>
                <a:ext uri="{FF2B5EF4-FFF2-40B4-BE49-F238E27FC236}">
                  <a16:creationId xmlns:a16="http://schemas.microsoft.com/office/drawing/2014/main" id="{29EDEF4F-98F3-5544-98F8-EA65D9CE8558}"/>
                </a:ext>
              </a:extLst>
            </p:cNvPr>
            <p:cNvSpPr>
              <a:spLocks noChangeAspect="1" noChangeShapeType="1"/>
            </p:cNvSpPr>
            <p:nvPr/>
          </p:nvSpPr>
          <p:spPr bwMode="auto">
            <a:xfrm flipV="1">
              <a:off x="1519798" y="288353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40" name="Oval 2888">
              <a:extLst>
                <a:ext uri="{FF2B5EF4-FFF2-40B4-BE49-F238E27FC236}">
                  <a16:creationId xmlns:a16="http://schemas.microsoft.com/office/drawing/2014/main" id="{92F0CDFA-6C6E-934C-88CB-A89277476177}"/>
                </a:ext>
              </a:extLst>
            </p:cNvPr>
            <p:cNvSpPr>
              <a:spLocks noChangeAspect="1" noChangeArrowheads="1"/>
            </p:cNvSpPr>
            <p:nvPr/>
          </p:nvSpPr>
          <p:spPr bwMode="auto">
            <a:xfrm>
              <a:off x="1491522" y="2831218"/>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41" name="Oval 2890">
              <a:extLst>
                <a:ext uri="{FF2B5EF4-FFF2-40B4-BE49-F238E27FC236}">
                  <a16:creationId xmlns:a16="http://schemas.microsoft.com/office/drawing/2014/main" id="{83630BEE-B135-C84D-B921-D3D014C762D5}"/>
                </a:ext>
              </a:extLst>
            </p:cNvPr>
            <p:cNvSpPr>
              <a:spLocks noChangeAspect="1" noChangeArrowheads="1"/>
            </p:cNvSpPr>
            <p:nvPr/>
          </p:nvSpPr>
          <p:spPr bwMode="auto">
            <a:xfrm>
              <a:off x="1434704" y="2756234"/>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42" name="Oval 2892">
              <a:extLst>
                <a:ext uri="{FF2B5EF4-FFF2-40B4-BE49-F238E27FC236}">
                  <a16:creationId xmlns:a16="http://schemas.microsoft.com/office/drawing/2014/main" id="{36791C86-6524-8943-9B2B-E735E1C60790}"/>
                </a:ext>
              </a:extLst>
            </p:cNvPr>
            <p:cNvSpPr>
              <a:spLocks noChangeAspect="1" noChangeArrowheads="1"/>
            </p:cNvSpPr>
            <p:nvPr/>
          </p:nvSpPr>
          <p:spPr bwMode="auto">
            <a:xfrm>
              <a:off x="1548341" y="2756234"/>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43" name="Rectangle 405">
              <a:extLst>
                <a:ext uri="{FF2B5EF4-FFF2-40B4-BE49-F238E27FC236}">
                  <a16:creationId xmlns:a16="http://schemas.microsoft.com/office/drawing/2014/main" id="{32FA32C4-CBEF-064E-ADE5-D8A5731C4592}"/>
                </a:ext>
              </a:extLst>
            </p:cNvPr>
            <p:cNvSpPr>
              <a:spLocks noChangeArrowheads="1"/>
            </p:cNvSpPr>
            <p:nvPr/>
          </p:nvSpPr>
          <p:spPr bwMode="auto">
            <a:xfrm>
              <a:off x="1434417" y="3083590"/>
              <a:ext cx="1795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3026</a:t>
              </a:r>
              <a:endParaRPr lang="fr-FR" altLang="de-DE" sz="700" b="1">
                <a:cs typeface="Arial" panose="020B0604020202020204" pitchFamily="34" charset="0"/>
              </a:endParaRPr>
            </a:p>
          </p:txBody>
        </p:sp>
        <p:sp>
          <p:nvSpPr>
            <p:cNvPr id="444" name="Line 2887">
              <a:extLst>
                <a:ext uri="{FF2B5EF4-FFF2-40B4-BE49-F238E27FC236}">
                  <a16:creationId xmlns:a16="http://schemas.microsoft.com/office/drawing/2014/main" id="{77F6B941-F3BC-9841-8D02-BAFAC5E71180}"/>
                </a:ext>
              </a:extLst>
            </p:cNvPr>
            <p:cNvSpPr>
              <a:spLocks noChangeAspect="1" noChangeShapeType="1"/>
            </p:cNvSpPr>
            <p:nvPr/>
          </p:nvSpPr>
          <p:spPr bwMode="auto">
            <a:xfrm flipV="1">
              <a:off x="1460739" y="271518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45" name="Line 2887">
              <a:extLst>
                <a:ext uri="{FF2B5EF4-FFF2-40B4-BE49-F238E27FC236}">
                  <a16:creationId xmlns:a16="http://schemas.microsoft.com/office/drawing/2014/main" id="{9D9B0E11-8152-D346-9E0B-DA142737B787}"/>
                </a:ext>
              </a:extLst>
            </p:cNvPr>
            <p:cNvSpPr>
              <a:spLocks noChangeAspect="1" noChangeShapeType="1"/>
            </p:cNvSpPr>
            <p:nvPr/>
          </p:nvSpPr>
          <p:spPr bwMode="auto">
            <a:xfrm flipV="1">
              <a:off x="1574376" y="271518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46" name="Rectangle 2885">
              <a:extLst>
                <a:ext uri="{FF2B5EF4-FFF2-40B4-BE49-F238E27FC236}">
                  <a16:creationId xmlns:a16="http://schemas.microsoft.com/office/drawing/2014/main" id="{C02C00B0-C743-6648-8CC0-E2D9B3A766A3}"/>
                </a:ext>
              </a:extLst>
            </p:cNvPr>
            <p:cNvSpPr>
              <a:spLocks noChangeAspect="1" noChangeArrowheads="1"/>
            </p:cNvSpPr>
            <p:nvPr/>
          </p:nvSpPr>
          <p:spPr bwMode="auto">
            <a:xfrm>
              <a:off x="1434704" y="2666079"/>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47" name="Rectangle 2885">
              <a:extLst>
                <a:ext uri="{FF2B5EF4-FFF2-40B4-BE49-F238E27FC236}">
                  <a16:creationId xmlns:a16="http://schemas.microsoft.com/office/drawing/2014/main" id="{C0F7AB43-DA39-6645-B85E-3453C11BF842}"/>
                </a:ext>
              </a:extLst>
            </p:cNvPr>
            <p:cNvSpPr>
              <a:spLocks noChangeAspect="1" noChangeArrowheads="1"/>
            </p:cNvSpPr>
            <p:nvPr/>
          </p:nvSpPr>
          <p:spPr bwMode="auto">
            <a:xfrm>
              <a:off x="1553421" y="2666079"/>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48" name="Line 2887">
              <a:extLst>
                <a:ext uri="{FF2B5EF4-FFF2-40B4-BE49-F238E27FC236}">
                  <a16:creationId xmlns:a16="http://schemas.microsoft.com/office/drawing/2014/main" id="{83C39B25-EA66-A84A-9604-15281B71991E}"/>
                </a:ext>
              </a:extLst>
            </p:cNvPr>
            <p:cNvSpPr>
              <a:spLocks noChangeAspect="1" noChangeShapeType="1"/>
            </p:cNvSpPr>
            <p:nvPr/>
          </p:nvSpPr>
          <p:spPr bwMode="auto">
            <a:xfrm flipV="1">
              <a:off x="1460739" y="262476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49" name="Oval 2888">
              <a:extLst>
                <a:ext uri="{FF2B5EF4-FFF2-40B4-BE49-F238E27FC236}">
                  <a16:creationId xmlns:a16="http://schemas.microsoft.com/office/drawing/2014/main" id="{12590F4A-866B-2848-8884-1F3FEC4BAE85}"/>
                </a:ext>
              </a:extLst>
            </p:cNvPr>
            <p:cNvSpPr>
              <a:spLocks noChangeAspect="1" noChangeArrowheads="1"/>
            </p:cNvSpPr>
            <p:nvPr/>
          </p:nvSpPr>
          <p:spPr bwMode="auto">
            <a:xfrm>
              <a:off x="1434704" y="257525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50" name="Line 2887">
              <a:extLst>
                <a:ext uri="{FF2B5EF4-FFF2-40B4-BE49-F238E27FC236}">
                  <a16:creationId xmlns:a16="http://schemas.microsoft.com/office/drawing/2014/main" id="{36EE8CB7-5654-5243-96D4-5AA1745F5774}"/>
                </a:ext>
              </a:extLst>
            </p:cNvPr>
            <p:cNvSpPr>
              <a:spLocks noChangeAspect="1" noChangeShapeType="1"/>
            </p:cNvSpPr>
            <p:nvPr/>
          </p:nvSpPr>
          <p:spPr bwMode="auto">
            <a:xfrm flipV="1">
              <a:off x="1576651" y="262476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51" name="Oval 2888">
              <a:extLst>
                <a:ext uri="{FF2B5EF4-FFF2-40B4-BE49-F238E27FC236}">
                  <a16:creationId xmlns:a16="http://schemas.microsoft.com/office/drawing/2014/main" id="{41E581B8-D90E-C542-9B8B-3BDFE30ABFDA}"/>
                </a:ext>
              </a:extLst>
            </p:cNvPr>
            <p:cNvSpPr>
              <a:spLocks noChangeAspect="1" noChangeArrowheads="1"/>
            </p:cNvSpPr>
            <p:nvPr/>
          </p:nvSpPr>
          <p:spPr bwMode="auto">
            <a:xfrm>
              <a:off x="1550616" y="257525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52" name="Rectangle 2539">
              <a:extLst>
                <a:ext uri="{FF2B5EF4-FFF2-40B4-BE49-F238E27FC236}">
                  <a16:creationId xmlns:a16="http://schemas.microsoft.com/office/drawing/2014/main" id="{672E51A6-666A-1B48-906E-811D6F7C3D50}"/>
                </a:ext>
              </a:extLst>
            </p:cNvPr>
            <p:cNvSpPr>
              <a:spLocks noChangeAspect="1" noChangeArrowheads="1"/>
            </p:cNvSpPr>
            <p:nvPr/>
          </p:nvSpPr>
          <p:spPr bwMode="auto">
            <a:xfrm rot="2700000">
              <a:off x="1439794" y="2485269"/>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53" name="Line 2887">
              <a:extLst>
                <a:ext uri="{FF2B5EF4-FFF2-40B4-BE49-F238E27FC236}">
                  <a16:creationId xmlns:a16="http://schemas.microsoft.com/office/drawing/2014/main" id="{EDB738D0-D57B-594C-B047-12F238FFC2D3}"/>
                </a:ext>
              </a:extLst>
            </p:cNvPr>
            <p:cNvSpPr>
              <a:spLocks noChangeAspect="1" noChangeShapeType="1"/>
            </p:cNvSpPr>
            <p:nvPr/>
          </p:nvSpPr>
          <p:spPr bwMode="auto">
            <a:xfrm flipV="1">
              <a:off x="1463289" y="2539953"/>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54" name="Rectangle 2539">
              <a:extLst>
                <a:ext uri="{FF2B5EF4-FFF2-40B4-BE49-F238E27FC236}">
                  <a16:creationId xmlns:a16="http://schemas.microsoft.com/office/drawing/2014/main" id="{3069C013-CCDD-D141-A589-F963C94E5C7F}"/>
                </a:ext>
              </a:extLst>
            </p:cNvPr>
            <p:cNvSpPr>
              <a:spLocks noChangeAspect="1" noChangeArrowheads="1"/>
            </p:cNvSpPr>
            <p:nvPr/>
          </p:nvSpPr>
          <p:spPr bwMode="auto">
            <a:xfrm rot="2700000">
              <a:off x="1554110" y="2485269"/>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55" name="Line 2887">
              <a:extLst>
                <a:ext uri="{FF2B5EF4-FFF2-40B4-BE49-F238E27FC236}">
                  <a16:creationId xmlns:a16="http://schemas.microsoft.com/office/drawing/2014/main" id="{53A7A9B5-4075-FD40-A8FC-09D5EB735770}"/>
                </a:ext>
              </a:extLst>
            </p:cNvPr>
            <p:cNvSpPr>
              <a:spLocks noChangeAspect="1" noChangeShapeType="1"/>
            </p:cNvSpPr>
            <p:nvPr/>
          </p:nvSpPr>
          <p:spPr bwMode="auto">
            <a:xfrm flipV="1">
              <a:off x="1577605" y="2539953"/>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grpSp>
      <p:grpSp>
        <p:nvGrpSpPr>
          <p:cNvPr id="375" name="Groupe 1795">
            <a:extLst>
              <a:ext uri="{FF2B5EF4-FFF2-40B4-BE49-F238E27FC236}">
                <a16:creationId xmlns:a16="http://schemas.microsoft.com/office/drawing/2014/main" id="{FC629D19-85E2-C44F-8BCF-FF09AF44729F}"/>
              </a:ext>
            </a:extLst>
          </p:cNvPr>
          <p:cNvGrpSpPr>
            <a:grpSpLocks/>
          </p:cNvGrpSpPr>
          <p:nvPr/>
        </p:nvGrpSpPr>
        <p:grpSpPr bwMode="auto">
          <a:xfrm>
            <a:off x="3858745" y="2202593"/>
            <a:ext cx="368748" cy="705270"/>
            <a:chOff x="2168921" y="6843789"/>
            <a:chExt cx="368698" cy="705408"/>
          </a:xfrm>
        </p:grpSpPr>
        <p:sp>
          <p:nvSpPr>
            <p:cNvPr id="405" name="Line 2889">
              <a:extLst>
                <a:ext uri="{FF2B5EF4-FFF2-40B4-BE49-F238E27FC236}">
                  <a16:creationId xmlns:a16="http://schemas.microsoft.com/office/drawing/2014/main" id="{79B8280F-B897-A042-9BF6-8FBC728CD325}"/>
                </a:ext>
              </a:extLst>
            </p:cNvPr>
            <p:cNvSpPr>
              <a:spLocks noChangeAspect="1" noChangeShapeType="1"/>
            </p:cNvSpPr>
            <p:nvPr/>
          </p:nvSpPr>
          <p:spPr bwMode="auto">
            <a:xfrm flipV="1">
              <a:off x="2260067" y="7164421"/>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406" name="Line 2891">
              <a:extLst>
                <a:ext uri="{FF2B5EF4-FFF2-40B4-BE49-F238E27FC236}">
                  <a16:creationId xmlns:a16="http://schemas.microsoft.com/office/drawing/2014/main" id="{590FE3A1-F2CF-C647-84F6-16FC75A5B035}"/>
                </a:ext>
              </a:extLst>
            </p:cNvPr>
            <p:cNvSpPr>
              <a:spLocks noChangeAspect="1" noChangeShapeType="1"/>
            </p:cNvSpPr>
            <p:nvPr/>
          </p:nvSpPr>
          <p:spPr bwMode="auto">
            <a:xfrm flipH="1" flipV="1">
              <a:off x="2206592" y="7164421"/>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407" name="Rectangle 2884">
              <a:extLst>
                <a:ext uri="{FF2B5EF4-FFF2-40B4-BE49-F238E27FC236}">
                  <a16:creationId xmlns:a16="http://schemas.microsoft.com/office/drawing/2014/main" id="{FE7736E9-89A1-C841-A698-C2205E16E128}"/>
                </a:ext>
              </a:extLst>
            </p:cNvPr>
            <p:cNvSpPr>
              <a:spLocks noChangeAspect="1" noChangeArrowheads="1"/>
            </p:cNvSpPr>
            <p:nvPr/>
          </p:nvSpPr>
          <p:spPr bwMode="auto">
            <a:xfrm>
              <a:off x="2230172" y="7374694"/>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08" name="Rectangle 2885">
              <a:extLst>
                <a:ext uri="{FF2B5EF4-FFF2-40B4-BE49-F238E27FC236}">
                  <a16:creationId xmlns:a16="http://schemas.microsoft.com/office/drawing/2014/main" id="{91571F2A-E113-254F-887E-9105D6129607}"/>
                </a:ext>
              </a:extLst>
            </p:cNvPr>
            <p:cNvSpPr>
              <a:spLocks noChangeAspect="1" noChangeArrowheads="1"/>
            </p:cNvSpPr>
            <p:nvPr/>
          </p:nvSpPr>
          <p:spPr bwMode="auto">
            <a:xfrm>
              <a:off x="2230807" y="7282692"/>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09" name="Line 2886">
              <a:extLst>
                <a:ext uri="{FF2B5EF4-FFF2-40B4-BE49-F238E27FC236}">
                  <a16:creationId xmlns:a16="http://schemas.microsoft.com/office/drawing/2014/main" id="{31FF8C4E-36BC-EB44-A30D-D55823860B6C}"/>
                </a:ext>
              </a:extLst>
            </p:cNvPr>
            <p:cNvSpPr>
              <a:spLocks noChangeAspect="1" noChangeShapeType="1"/>
            </p:cNvSpPr>
            <p:nvPr/>
          </p:nvSpPr>
          <p:spPr bwMode="auto">
            <a:xfrm flipV="1">
              <a:off x="2254302" y="733183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10" name="Line 2887">
              <a:extLst>
                <a:ext uri="{FF2B5EF4-FFF2-40B4-BE49-F238E27FC236}">
                  <a16:creationId xmlns:a16="http://schemas.microsoft.com/office/drawing/2014/main" id="{45840CDB-1CBB-9C4C-BA40-783CB55EF220}"/>
                </a:ext>
              </a:extLst>
            </p:cNvPr>
            <p:cNvSpPr>
              <a:spLocks noChangeAspect="1" noChangeShapeType="1"/>
            </p:cNvSpPr>
            <p:nvPr/>
          </p:nvSpPr>
          <p:spPr bwMode="auto">
            <a:xfrm flipV="1">
              <a:off x="2254302" y="724141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11" name="Oval 2888">
              <a:extLst>
                <a:ext uri="{FF2B5EF4-FFF2-40B4-BE49-F238E27FC236}">
                  <a16:creationId xmlns:a16="http://schemas.microsoft.com/office/drawing/2014/main" id="{3E13983A-A611-8F4C-983D-6A753B3E9D23}"/>
                </a:ext>
              </a:extLst>
            </p:cNvPr>
            <p:cNvSpPr>
              <a:spLocks noChangeAspect="1" noChangeArrowheads="1"/>
            </p:cNvSpPr>
            <p:nvPr/>
          </p:nvSpPr>
          <p:spPr bwMode="auto">
            <a:xfrm>
              <a:off x="2226026" y="7189103"/>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12" name="Oval 2890">
              <a:extLst>
                <a:ext uri="{FF2B5EF4-FFF2-40B4-BE49-F238E27FC236}">
                  <a16:creationId xmlns:a16="http://schemas.microsoft.com/office/drawing/2014/main" id="{BE0E580A-2B2F-E049-B32E-9BF1B8533460}"/>
                </a:ext>
              </a:extLst>
            </p:cNvPr>
            <p:cNvSpPr>
              <a:spLocks noChangeAspect="1" noChangeArrowheads="1"/>
            </p:cNvSpPr>
            <p:nvPr/>
          </p:nvSpPr>
          <p:spPr bwMode="auto">
            <a:xfrm>
              <a:off x="2169208" y="7114119"/>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13" name="Oval 2892">
              <a:extLst>
                <a:ext uri="{FF2B5EF4-FFF2-40B4-BE49-F238E27FC236}">
                  <a16:creationId xmlns:a16="http://schemas.microsoft.com/office/drawing/2014/main" id="{59C3CFFA-D1CE-4A46-805F-36D5D53CEAB2}"/>
                </a:ext>
              </a:extLst>
            </p:cNvPr>
            <p:cNvSpPr>
              <a:spLocks noChangeAspect="1" noChangeArrowheads="1"/>
            </p:cNvSpPr>
            <p:nvPr/>
          </p:nvSpPr>
          <p:spPr bwMode="auto">
            <a:xfrm>
              <a:off x="2282845" y="7114119"/>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14" name="Rectangle 405">
              <a:extLst>
                <a:ext uri="{FF2B5EF4-FFF2-40B4-BE49-F238E27FC236}">
                  <a16:creationId xmlns:a16="http://schemas.microsoft.com/office/drawing/2014/main" id="{59D8485F-D028-0143-8ABD-A35F37378D4C}"/>
                </a:ext>
              </a:extLst>
            </p:cNvPr>
            <p:cNvSpPr>
              <a:spLocks noChangeArrowheads="1"/>
            </p:cNvSpPr>
            <p:nvPr/>
          </p:nvSpPr>
          <p:spPr bwMode="auto">
            <a:xfrm>
              <a:off x="2168921" y="7441475"/>
              <a:ext cx="1795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3243</a:t>
              </a:r>
              <a:endParaRPr lang="fr-FR" altLang="de-DE" sz="700" b="1">
                <a:cs typeface="Arial" panose="020B0604020202020204" pitchFamily="34" charset="0"/>
              </a:endParaRPr>
            </a:p>
          </p:txBody>
        </p:sp>
        <p:sp>
          <p:nvSpPr>
            <p:cNvPr id="415" name="Line 2887">
              <a:extLst>
                <a:ext uri="{FF2B5EF4-FFF2-40B4-BE49-F238E27FC236}">
                  <a16:creationId xmlns:a16="http://schemas.microsoft.com/office/drawing/2014/main" id="{9326D5A1-6683-0C49-BD75-858F210AF5BD}"/>
                </a:ext>
              </a:extLst>
            </p:cNvPr>
            <p:cNvSpPr>
              <a:spLocks noChangeAspect="1" noChangeShapeType="1"/>
            </p:cNvSpPr>
            <p:nvPr/>
          </p:nvSpPr>
          <p:spPr bwMode="auto">
            <a:xfrm flipV="1">
              <a:off x="2195243" y="7073069"/>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16" name="Line 2887">
              <a:extLst>
                <a:ext uri="{FF2B5EF4-FFF2-40B4-BE49-F238E27FC236}">
                  <a16:creationId xmlns:a16="http://schemas.microsoft.com/office/drawing/2014/main" id="{84EEA9CB-6749-A841-BA00-488FE9F34272}"/>
                </a:ext>
              </a:extLst>
            </p:cNvPr>
            <p:cNvSpPr>
              <a:spLocks noChangeAspect="1" noChangeShapeType="1"/>
            </p:cNvSpPr>
            <p:nvPr/>
          </p:nvSpPr>
          <p:spPr bwMode="auto">
            <a:xfrm flipV="1">
              <a:off x="2308880" y="7073069"/>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17" name="Rectangle 2885">
              <a:extLst>
                <a:ext uri="{FF2B5EF4-FFF2-40B4-BE49-F238E27FC236}">
                  <a16:creationId xmlns:a16="http://schemas.microsoft.com/office/drawing/2014/main" id="{386C93C2-DFE1-4842-A63D-789472F27974}"/>
                </a:ext>
              </a:extLst>
            </p:cNvPr>
            <p:cNvSpPr>
              <a:spLocks noChangeAspect="1" noChangeArrowheads="1"/>
            </p:cNvSpPr>
            <p:nvPr/>
          </p:nvSpPr>
          <p:spPr bwMode="auto">
            <a:xfrm>
              <a:off x="2169208" y="7023964"/>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18" name="Rectangle 2885">
              <a:extLst>
                <a:ext uri="{FF2B5EF4-FFF2-40B4-BE49-F238E27FC236}">
                  <a16:creationId xmlns:a16="http://schemas.microsoft.com/office/drawing/2014/main" id="{4A9F987C-CF26-534E-A4FB-C9E8BE983B8E}"/>
                </a:ext>
              </a:extLst>
            </p:cNvPr>
            <p:cNvSpPr>
              <a:spLocks noChangeAspect="1" noChangeArrowheads="1"/>
            </p:cNvSpPr>
            <p:nvPr/>
          </p:nvSpPr>
          <p:spPr bwMode="auto">
            <a:xfrm>
              <a:off x="2287925" y="7023964"/>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19" name="Line 2887">
              <a:extLst>
                <a:ext uri="{FF2B5EF4-FFF2-40B4-BE49-F238E27FC236}">
                  <a16:creationId xmlns:a16="http://schemas.microsoft.com/office/drawing/2014/main" id="{C8BAA8E4-77E1-074E-B225-B929A2584119}"/>
                </a:ext>
              </a:extLst>
            </p:cNvPr>
            <p:cNvSpPr>
              <a:spLocks noChangeAspect="1" noChangeShapeType="1"/>
            </p:cNvSpPr>
            <p:nvPr/>
          </p:nvSpPr>
          <p:spPr bwMode="auto">
            <a:xfrm flipV="1">
              <a:off x="2195243" y="698265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20" name="Oval 2888">
              <a:extLst>
                <a:ext uri="{FF2B5EF4-FFF2-40B4-BE49-F238E27FC236}">
                  <a16:creationId xmlns:a16="http://schemas.microsoft.com/office/drawing/2014/main" id="{2D63D178-52C4-054D-8D62-DBC7551F911B}"/>
                </a:ext>
              </a:extLst>
            </p:cNvPr>
            <p:cNvSpPr>
              <a:spLocks noChangeAspect="1" noChangeArrowheads="1"/>
            </p:cNvSpPr>
            <p:nvPr/>
          </p:nvSpPr>
          <p:spPr bwMode="auto">
            <a:xfrm>
              <a:off x="2169208" y="6933143"/>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21" name="Line 2887">
              <a:extLst>
                <a:ext uri="{FF2B5EF4-FFF2-40B4-BE49-F238E27FC236}">
                  <a16:creationId xmlns:a16="http://schemas.microsoft.com/office/drawing/2014/main" id="{CE753160-A516-5341-89F9-A8DE3C49ECAB}"/>
                </a:ext>
              </a:extLst>
            </p:cNvPr>
            <p:cNvSpPr>
              <a:spLocks noChangeAspect="1" noChangeShapeType="1"/>
            </p:cNvSpPr>
            <p:nvPr/>
          </p:nvSpPr>
          <p:spPr bwMode="auto">
            <a:xfrm flipV="1">
              <a:off x="2311155" y="698265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22" name="Rectangle 2539">
              <a:extLst>
                <a:ext uri="{FF2B5EF4-FFF2-40B4-BE49-F238E27FC236}">
                  <a16:creationId xmlns:a16="http://schemas.microsoft.com/office/drawing/2014/main" id="{BE00CCC9-C218-3E4F-A92F-3E37200382A5}"/>
                </a:ext>
              </a:extLst>
            </p:cNvPr>
            <p:cNvSpPr>
              <a:spLocks noChangeAspect="1" noChangeArrowheads="1"/>
            </p:cNvSpPr>
            <p:nvPr/>
          </p:nvSpPr>
          <p:spPr bwMode="auto">
            <a:xfrm rot="2700000">
              <a:off x="2174298" y="6843154"/>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23" name="Line 2887">
              <a:extLst>
                <a:ext uri="{FF2B5EF4-FFF2-40B4-BE49-F238E27FC236}">
                  <a16:creationId xmlns:a16="http://schemas.microsoft.com/office/drawing/2014/main" id="{42938137-A6CD-0A4E-A7B7-A3B496EC858F}"/>
                </a:ext>
              </a:extLst>
            </p:cNvPr>
            <p:cNvSpPr>
              <a:spLocks noChangeAspect="1" noChangeShapeType="1"/>
            </p:cNvSpPr>
            <p:nvPr/>
          </p:nvSpPr>
          <p:spPr bwMode="auto">
            <a:xfrm flipV="1">
              <a:off x="2197793" y="6897838"/>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24" name="Rectangle 2539">
              <a:extLst>
                <a:ext uri="{FF2B5EF4-FFF2-40B4-BE49-F238E27FC236}">
                  <a16:creationId xmlns:a16="http://schemas.microsoft.com/office/drawing/2014/main" id="{36A30EB8-81C6-0245-9C0E-CACE10E3BA64}"/>
                </a:ext>
              </a:extLst>
            </p:cNvPr>
            <p:cNvSpPr>
              <a:spLocks noChangeAspect="1" noChangeArrowheads="1"/>
            </p:cNvSpPr>
            <p:nvPr/>
          </p:nvSpPr>
          <p:spPr bwMode="auto">
            <a:xfrm rot="2700000">
              <a:off x="2288614" y="6843154"/>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25" name="Line 2887">
              <a:extLst>
                <a:ext uri="{FF2B5EF4-FFF2-40B4-BE49-F238E27FC236}">
                  <a16:creationId xmlns:a16="http://schemas.microsoft.com/office/drawing/2014/main" id="{900629C3-44B3-5246-8329-7024292487CA}"/>
                </a:ext>
              </a:extLst>
            </p:cNvPr>
            <p:cNvSpPr>
              <a:spLocks noChangeAspect="1" noChangeShapeType="1"/>
            </p:cNvSpPr>
            <p:nvPr/>
          </p:nvSpPr>
          <p:spPr bwMode="auto">
            <a:xfrm flipV="1">
              <a:off x="2312109" y="6897838"/>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26" name="Oval 2888">
              <a:extLst>
                <a:ext uri="{FF2B5EF4-FFF2-40B4-BE49-F238E27FC236}">
                  <a16:creationId xmlns:a16="http://schemas.microsoft.com/office/drawing/2014/main" id="{5222E6AF-367E-864B-8CA5-D49833AA6E9D}"/>
                </a:ext>
              </a:extLst>
            </p:cNvPr>
            <p:cNvSpPr>
              <a:spLocks noChangeAspect="1" noChangeArrowheads="1"/>
            </p:cNvSpPr>
            <p:nvPr/>
          </p:nvSpPr>
          <p:spPr bwMode="auto">
            <a:xfrm>
              <a:off x="2285120" y="6933143"/>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27" name="Line 2887">
              <a:extLst>
                <a:ext uri="{FF2B5EF4-FFF2-40B4-BE49-F238E27FC236}">
                  <a16:creationId xmlns:a16="http://schemas.microsoft.com/office/drawing/2014/main" id="{A5D9D41A-D146-2840-A9C6-9F368B28BE07}"/>
                </a:ext>
              </a:extLst>
            </p:cNvPr>
            <p:cNvSpPr>
              <a:spLocks noChangeAspect="1" noChangeShapeType="1"/>
            </p:cNvSpPr>
            <p:nvPr/>
          </p:nvSpPr>
          <p:spPr bwMode="auto">
            <a:xfrm rot="5400000" flipV="1">
              <a:off x="2470409" y="698953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28" name="Rectangle 2539">
              <a:extLst>
                <a:ext uri="{FF2B5EF4-FFF2-40B4-BE49-F238E27FC236}">
                  <a16:creationId xmlns:a16="http://schemas.microsoft.com/office/drawing/2014/main" id="{B764EE2E-4C27-F349-8DCB-AD752AAB36CF}"/>
                </a:ext>
              </a:extLst>
            </p:cNvPr>
            <p:cNvSpPr>
              <a:spLocks noChangeAspect="1" noChangeArrowheads="1"/>
            </p:cNvSpPr>
            <p:nvPr/>
          </p:nvSpPr>
          <p:spPr bwMode="auto">
            <a:xfrm rot="8100000">
              <a:off x="2490629" y="6985000"/>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29" name="Line 1840">
              <a:extLst>
                <a:ext uri="{FF2B5EF4-FFF2-40B4-BE49-F238E27FC236}">
                  <a16:creationId xmlns:a16="http://schemas.microsoft.com/office/drawing/2014/main" id="{1A8564A8-14A3-E64D-8BCF-AE3E1FE1F365}"/>
                </a:ext>
              </a:extLst>
            </p:cNvPr>
            <p:cNvSpPr>
              <a:spLocks noChangeAspect="1" noChangeShapeType="1"/>
            </p:cNvSpPr>
            <p:nvPr/>
          </p:nvSpPr>
          <p:spPr bwMode="auto">
            <a:xfrm rot="5400000" flipV="1">
              <a:off x="2403561" y="7088960"/>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sp>
          <p:nvSpPr>
            <p:cNvPr id="430" name="Line 1841">
              <a:extLst>
                <a:ext uri="{FF2B5EF4-FFF2-40B4-BE49-F238E27FC236}">
                  <a16:creationId xmlns:a16="http://schemas.microsoft.com/office/drawing/2014/main" id="{87B636DB-F27C-604C-9DEA-48C7AFD39A38}"/>
                </a:ext>
              </a:extLst>
            </p:cNvPr>
            <p:cNvSpPr>
              <a:spLocks noChangeAspect="1" noChangeShapeType="1"/>
            </p:cNvSpPr>
            <p:nvPr/>
          </p:nvSpPr>
          <p:spPr bwMode="auto">
            <a:xfrm rot="5400000" flipV="1">
              <a:off x="2326186" y="7013049"/>
              <a:ext cx="180000" cy="398"/>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sp>
          <p:nvSpPr>
            <p:cNvPr id="431" name="Line 1842">
              <a:extLst>
                <a:ext uri="{FF2B5EF4-FFF2-40B4-BE49-F238E27FC236}">
                  <a16:creationId xmlns:a16="http://schemas.microsoft.com/office/drawing/2014/main" id="{F1E3A27E-1344-834F-82E1-FB68508E6F5B}"/>
                </a:ext>
              </a:extLst>
            </p:cNvPr>
            <p:cNvSpPr>
              <a:spLocks noChangeAspect="1" noChangeShapeType="1"/>
            </p:cNvSpPr>
            <p:nvPr/>
          </p:nvSpPr>
          <p:spPr bwMode="auto">
            <a:xfrm rot="5400000" flipV="1">
              <a:off x="2403561" y="6908961"/>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grpSp>
      <p:grpSp>
        <p:nvGrpSpPr>
          <p:cNvPr id="376" name="Groupe 1823">
            <a:extLst>
              <a:ext uri="{FF2B5EF4-FFF2-40B4-BE49-F238E27FC236}">
                <a16:creationId xmlns:a16="http://schemas.microsoft.com/office/drawing/2014/main" id="{0AF266F8-A5E8-DF48-AB5D-9450C40E7C63}"/>
              </a:ext>
            </a:extLst>
          </p:cNvPr>
          <p:cNvGrpSpPr>
            <a:grpSpLocks/>
          </p:cNvGrpSpPr>
          <p:nvPr/>
        </p:nvGrpSpPr>
        <p:grpSpPr bwMode="auto">
          <a:xfrm>
            <a:off x="4626065" y="2205418"/>
            <a:ext cx="245934" cy="705270"/>
            <a:chOff x="2932677" y="5330411"/>
            <a:chExt cx="245900" cy="705408"/>
          </a:xfrm>
        </p:grpSpPr>
        <p:sp>
          <p:nvSpPr>
            <p:cNvPr id="377" name="Line 2891">
              <a:extLst>
                <a:ext uri="{FF2B5EF4-FFF2-40B4-BE49-F238E27FC236}">
                  <a16:creationId xmlns:a16="http://schemas.microsoft.com/office/drawing/2014/main" id="{29550CFE-CB2D-214A-9EB7-AC45261DE279}"/>
                </a:ext>
              </a:extLst>
            </p:cNvPr>
            <p:cNvSpPr>
              <a:spLocks noChangeAspect="1" noChangeShapeType="1"/>
            </p:cNvSpPr>
            <p:nvPr/>
          </p:nvSpPr>
          <p:spPr bwMode="auto">
            <a:xfrm flipH="1" flipV="1">
              <a:off x="3015430" y="5636248"/>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378" name="Line 2889">
              <a:extLst>
                <a:ext uri="{FF2B5EF4-FFF2-40B4-BE49-F238E27FC236}">
                  <a16:creationId xmlns:a16="http://schemas.microsoft.com/office/drawing/2014/main" id="{DBD3DAAB-5722-8A43-8128-2FB5B822D885}"/>
                </a:ext>
              </a:extLst>
            </p:cNvPr>
            <p:cNvSpPr>
              <a:spLocks noChangeAspect="1" noChangeShapeType="1"/>
            </p:cNvSpPr>
            <p:nvPr/>
          </p:nvSpPr>
          <p:spPr bwMode="auto">
            <a:xfrm flipV="1">
              <a:off x="3014159" y="5557827"/>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379" name="Line 2891">
              <a:extLst>
                <a:ext uri="{FF2B5EF4-FFF2-40B4-BE49-F238E27FC236}">
                  <a16:creationId xmlns:a16="http://schemas.microsoft.com/office/drawing/2014/main" id="{6E97DD4C-A365-BE41-A646-AB0250311001}"/>
                </a:ext>
              </a:extLst>
            </p:cNvPr>
            <p:cNvSpPr>
              <a:spLocks noChangeAspect="1" noChangeShapeType="1"/>
            </p:cNvSpPr>
            <p:nvPr/>
          </p:nvSpPr>
          <p:spPr bwMode="auto">
            <a:xfrm flipH="1" flipV="1">
              <a:off x="2960684" y="5557827"/>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380" name="Rectangle 2884">
              <a:extLst>
                <a:ext uri="{FF2B5EF4-FFF2-40B4-BE49-F238E27FC236}">
                  <a16:creationId xmlns:a16="http://schemas.microsoft.com/office/drawing/2014/main" id="{223E111A-4098-C145-AC7F-CBEE6CBE8D8F}"/>
                </a:ext>
              </a:extLst>
            </p:cNvPr>
            <p:cNvSpPr>
              <a:spLocks noChangeAspect="1" noChangeArrowheads="1"/>
            </p:cNvSpPr>
            <p:nvPr/>
          </p:nvSpPr>
          <p:spPr bwMode="auto">
            <a:xfrm>
              <a:off x="3059723" y="5861316"/>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381" name="Rectangle 2885">
              <a:extLst>
                <a:ext uri="{FF2B5EF4-FFF2-40B4-BE49-F238E27FC236}">
                  <a16:creationId xmlns:a16="http://schemas.microsoft.com/office/drawing/2014/main" id="{BB94F538-30E7-7E4D-9247-E78316CFC2B2}"/>
                </a:ext>
              </a:extLst>
            </p:cNvPr>
            <p:cNvSpPr>
              <a:spLocks noChangeAspect="1" noChangeArrowheads="1"/>
            </p:cNvSpPr>
            <p:nvPr/>
          </p:nvSpPr>
          <p:spPr bwMode="auto">
            <a:xfrm>
              <a:off x="3060358" y="5769314"/>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382" name="Line 2886">
              <a:extLst>
                <a:ext uri="{FF2B5EF4-FFF2-40B4-BE49-F238E27FC236}">
                  <a16:creationId xmlns:a16="http://schemas.microsoft.com/office/drawing/2014/main" id="{9430F8C9-07EE-B046-924B-134D6FC6FB5E}"/>
                </a:ext>
              </a:extLst>
            </p:cNvPr>
            <p:cNvSpPr>
              <a:spLocks noChangeAspect="1" noChangeShapeType="1"/>
            </p:cNvSpPr>
            <p:nvPr/>
          </p:nvSpPr>
          <p:spPr bwMode="auto">
            <a:xfrm flipV="1">
              <a:off x="3083853" y="581845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383" name="Line 2887">
              <a:extLst>
                <a:ext uri="{FF2B5EF4-FFF2-40B4-BE49-F238E27FC236}">
                  <a16:creationId xmlns:a16="http://schemas.microsoft.com/office/drawing/2014/main" id="{B1C8A7E3-AB63-3449-9F93-7B5038FDED86}"/>
                </a:ext>
              </a:extLst>
            </p:cNvPr>
            <p:cNvSpPr>
              <a:spLocks noChangeAspect="1" noChangeShapeType="1"/>
            </p:cNvSpPr>
            <p:nvPr/>
          </p:nvSpPr>
          <p:spPr bwMode="auto">
            <a:xfrm flipV="1">
              <a:off x="3083853" y="5728039"/>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384" name="Oval 2888">
              <a:extLst>
                <a:ext uri="{FF2B5EF4-FFF2-40B4-BE49-F238E27FC236}">
                  <a16:creationId xmlns:a16="http://schemas.microsoft.com/office/drawing/2014/main" id="{2E8F8840-FE65-5B4F-B027-333CD93C1279}"/>
                </a:ext>
              </a:extLst>
            </p:cNvPr>
            <p:cNvSpPr>
              <a:spLocks noChangeAspect="1" noChangeArrowheads="1"/>
            </p:cNvSpPr>
            <p:nvPr/>
          </p:nvSpPr>
          <p:spPr bwMode="auto">
            <a:xfrm>
              <a:off x="3055577" y="5675725"/>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385" name="Oval 2890">
              <a:extLst>
                <a:ext uri="{FF2B5EF4-FFF2-40B4-BE49-F238E27FC236}">
                  <a16:creationId xmlns:a16="http://schemas.microsoft.com/office/drawing/2014/main" id="{217065A0-37BA-414E-B8A9-2699B5CF24DB}"/>
                </a:ext>
              </a:extLst>
            </p:cNvPr>
            <p:cNvSpPr>
              <a:spLocks noChangeAspect="1" noChangeArrowheads="1"/>
            </p:cNvSpPr>
            <p:nvPr/>
          </p:nvSpPr>
          <p:spPr bwMode="auto">
            <a:xfrm>
              <a:off x="2983964" y="5600741"/>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386" name="Line 2889">
              <a:extLst>
                <a:ext uri="{FF2B5EF4-FFF2-40B4-BE49-F238E27FC236}">
                  <a16:creationId xmlns:a16="http://schemas.microsoft.com/office/drawing/2014/main" id="{48A20EAE-1E20-7B4E-85AC-A8E497CB0D37}"/>
                </a:ext>
              </a:extLst>
            </p:cNvPr>
            <p:cNvSpPr>
              <a:spLocks noChangeAspect="1" noChangeShapeType="1"/>
            </p:cNvSpPr>
            <p:nvPr/>
          </p:nvSpPr>
          <p:spPr bwMode="auto">
            <a:xfrm flipV="1">
              <a:off x="3104413" y="5636248"/>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387" name="Oval 2892">
              <a:extLst>
                <a:ext uri="{FF2B5EF4-FFF2-40B4-BE49-F238E27FC236}">
                  <a16:creationId xmlns:a16="http://schemas.microsoft.com/office/drawing/2014/main" id="{7D564D8B-148C-D04B-AC7F-C650C30A6DFA}"/>
                </a:ext>
              </a:extLst>
            </p:cNvPr>
            <p:cNvSpPr>
              <a:spLocks noChangeAspect="1" noChangeArrowheads="1"/>
            </p:cNvSpPr>
            <p:nvPr/>
          </p:nvSpPr>
          <p:spPr bwMode="auto">
            <a:xfrm>
              <a:off x="3124232" y="5600741"/>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388" name="Rectangle 405">
              <a:extLst>
                <a:ext uri="{FF2B5EF4-FFF2-40B4-BE49-F238E27FC236}">
                  <a16:creationId xmlns:a16="http://schemas.microsoft.com/office/drawing/2014/main" id="{DF664D44-7165-E045-9933-D4422DAA580C}"/>
                </a:ext>
              </a:extLst>
            </p:cNvPr>
            <p:cNvSpPr>
              <a:spLocks noChangeArrowheads="1"/>
            </p:cNvSpPr>
            <p:nvPr/>
          </p:nvSpPr>
          <p:spPr bwMode="auto">
            <a:xfrm>
              <a:off x="2998472" y="5928097"/>
              <a:ext cx="1795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3693</a:t>
              </a:r>
              <a:endParaRPr lang="fr-FR" altLang="de-DE" sz="700" b="1">
                <a:cs typeface="Arial" panose="020B0604020202020204" pitchFamily="34" charset="0"/>
              </a:endParaRPr>
            </a:p>
          </p:txBody>
        </p:sp>
        <p:sp>
          <p:nvSpPr>
            <p:cNvPr id="389" name="Line 2887">
              <a:extLst>
                <a:ext uri="{FF2B5EF4-FFF2-40B4-BE49-F238E27FC236}">
                  <a16:creationId xmlns:a16="http://schemas.microsoft.com/office/drawing/2014/main" id="{D237C44D-2351-F84C-A857-0CBAA7CD9D95}"/>
                </a:ext>
              </a:extLst>
            </p:cNvPr>
            <p:cNvSpPr>
              <a:spLocks noChangeAspect="1" noChangeShapeType="1"/>
            </p:cNvSpPr>
            <p:nvPr/>
          </p:nvSpPr>
          <p:spPr bwMode="auto">
            <a:xfrm flipV="1">
              <a:off x="3150267" y="5559691"/>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390" name="Rectangle 2885">
              <a:extLst>
                <a:ext uri="{FF2B5EF4-FFF2-40B4-BE49-F238E27FC236}">
                  <a16:creationId xmlns:a16="http://schemas.microsoft.com/office/drawing/2014/main" id="{806AAFB4-A7EF-D949-BB6D-679C12A804B2}"/>
                </a:ext>
              </a:extLst>
            </p:cNvPr>
            <p:cNvSpPr>
              <a:spLocks noChangeAspect="1" noChangeArrowheads="1"/>
            </p:cNvSpPr>
            <p:nvPr/>
          </p:nvSpPr>
          <p:spPr bwMode="auto">
            <a:xfrm>
              <a:off x="3129312" y="5510586"/>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391" name="Line 2887">
              <a:extLst>
                <a:ext uri="{FF2B5EF4-FFF2-40B4-BE49-F238E27FC236}">
                  <a16:creationId xmlns:a16="http://schemas.microsoft.com/office/drawing/2014/main" id="{6B775F85-B4BE-904F-9B31-79D0F8A36C98}"/>
                </a:ext>
              </a:extLst>
            </p:cNvPr>
            <p:cNvSpPr>
              <a:spLocks noChangeAspect="1" noChangeShapeType="1"/>
            </p:cNvSpPr>
            <p:nvPr/>
          </p:nvSpPr>
          <p:spPr bwMode="auto">
            <a:xfrm flipV="1">
              <a:off x="3152542" y="546927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392" name="Rectangle 2539">
              <a:extLst>
                <a:ext uri="{FF2B5EF4-FFF2-40B4-BE49-F238E27FC236}">
                  <a16:creationId xmlns:a16="http://schemas.microsoft.com/office/drawing/2014/main" id="{9C23686D-1DAA-FB45-801A-63FF6BB2BF66}"/>
                </a:ext>
              </a:extLst>
            </p:cNvPr>
            <p:cNvSpPr>
              <a:spLocks noChangeAspect="1" noChangeArrowheads="1"/>
            </p:cNvSpPr>
            <p:nvPr/>
          </p:nvSpPr>
          <p:spPr bwMode="auto">
            <a:xfrm rot="2700000">
              <a:off x="3130001" y="5329776"/>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393" name="Line 2887">
              <a:extLst>
                <a:ext uri="{FF2B5EF4-FFF2-40B4-BE49-F238E27FC236}">
                  <a16:creationId xmlns:a16="http://schemas.microsoft.com/office/drawing/2014/main" id="{BB26F827-3BA0-D441-96D9-6B81554F6077}"/>
                </a:ext>
              </a:extLst>
            </p:cNvPr>
            <p:cNvSpPr>
              <a:spLocks noChangeAspect="1" noChangeShapeType="1"/>
            </p:cNvSpPr>
            <p:nvPr/>
          </p:nvSpPr>
          <p:spPr bwMode="auto">
            <a:xfrm flipV="1">
              <a:off x="3153496" y="538446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394" name="Oval 2888">
              <a:extLst>
                <a:ext uri="{FF2B5EF4-FFF2-40B4-BE49-F238E27FC236}">
                  <a16:creationId xmlns:a16="http://schemas.microsoft.com/office/drawing/2014/main" id="{4623C814-532E-AE48-831F-61C77F49689E}"/>
                </a:ext>
              </a:extLst>
            </p:cNvPr>
            <p:cNvSpPr>
              <a:spLocks noChangeAspect="1" noChangeArrowheads="1"/>
            </p:cNvSpPr>
            <p:nvPr/>
          </p:nvSpPr>
          <p:spPr bwMode="auto">
            <a:xfrm>
              <a:off x="3126507" y="5419765"/>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395" name="Rectangle 2885">
              <a:extLst>
                <a:ext uri="{FF2B5EF4-FFF2-40B4-BE49-F238E27FC236}">
                  <a16:creationId xmlns:a16="http://schemas.microsoft.com/office/drawing/2014/main" id="{02459DF3-643E-C949-B311-8AE314088F50}"/>
                </a:ext>
              </a:extLst>
            </p:cNvPr>
            <p:cNvSpPr>
              <a:spLocks noChangeAspect="1" noChangeArrowheads="1"/>
            </p:cNvSpPr>
            <p:nvPr/>
          </p:nvSpPr>
          <p:spPr bwMode="auto">
            <a:xfrm>
              <a:off x="2935482" y="5510586"/>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396" name="Line 2887">
              <a:extLst>
                <a:ext uri="{FF2B5EF4-FFF2-40B4-BE49-F238E27FC236}">
                  <a16:creationId xmlns:a16="http://schemas.microsoft.com/office/drawing/2014/main" id="{893B78CC-6FCD-EC42-92F7-4378A9D03C4A}"/>
                </a:ext>
              </a:extLst>
            </p:cNvPr>
            <p:cNvSpPr>
              <a:spLocks noChangeAspect="1" noChangeShapeType="1"/>
            </p:cNvSpPr>
            <p:nvPr/>
          </p:nvSpPr>
          <p:spPr bwMode="auto">
            <a:xfrm flipV="1">
              <a:off x="2958712" y="546927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397" name="Rectangle 2539">
              <a:extLst>
                <a:ext uri="{FF2B5EF4-FFF2-40B4-BE49-F238E27FC236}">
                  <a16:creationId xmlns:a16="http://schemas.microsoft.com/office/drawing/2014/main" id="{5358CFB8-EEC4-B045-BE22-E53A616B5A2E}"/>
                </a:ext>
              </a:extLst>
            </p:cNvPr>
            <p:cNvSpPr>
              <a:spLocks noChangeAspect="1" noChangeArrowheads="1"/>
            </p:cNvSpPr>
            <p:nvPr/>
          </p:nvSpPr>
          <p:spPr bwMode="auto">
            <a:xfrm rot="2700000">
              <a:off x="2936171" y="5329776"/>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398" name="Line 2887">
              <a:extLst>
                <a:ext uri="{FF2B5EF4-FFF2-40B4-BE49-F238E27FC236}">
                  <a16:creationId xmlns:a16="http://schemas.microsoft.com/office/drawing/2014/main" id="{5208B616-3EBE-9644-9722-1684546F3524}"/>
                </a:ext>
              </a:extLst>
            </p:cNvPr>
            <p:cNvSpPr>
              <a:spLocks noChangeAspect="1" noChangeShapeType="1"/>
            </p:cNvSpPr>
            <p:nvPr/>
          </p:nvSpPr>
          <p:spPr bwMode="auto">
            <a:xfrm flipV="1">
              <a:off x="2959666" y="538446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399" name="Oval 2888">
              <a:extLst>
                <a:ext uri="{FF2B5EF4-FFF2-40B4-BE49-F238E27FC236}">
                  <a16:creationId xmlns:a16="http://schemas.microsoft.com/office/drawing/2014/main" id="{E0B349A1-0B78-C347-B7D9-4CA4BBABF1A8}"/>
                </a:ext>
              </a:extLst>
            </p:cNvPr>
            <p:cNvSpPr>
              <a:spLocks noChangeAspect="1" noChangeArrowheads="1"/>
            </p:cNvSpPr>
            <p:nvPr/>
          </p:nvSpPr>
          <p:spPr bwMode="auto">
            <a:xfrm>
              <a:off x="2932677" y="5419765"/>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00" name="Rectangle 2885">
              <a:extLst>
                <a:ext uri="{FF2B5EF4-FFF2-40B4-BE49-F238E27FC236}">
                  <a16:creationId xmlns:a16="http://schemas.microsoft.com/office/drawing/2014/main" id="{B6D7F6F0-B23B-9847-AB80-A3BBBDFB03F2}"/>
                </a:ext>
              </a:extLst>
            </p:cNvPr>
            <p:cNvSpPr>
              <a:spLocks noChangeAspect="1" noChangeArrowheads="1"/>
            </p:cNvSpPr>
            <p:nvPr/>
          </p:nvSpPr>
          <p:spPr bwMode="auto">
            <a:xfrm>
              <a:off x="3028699" y="5510586"/>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01" name="Line 2887">
              <a:extLst>
                <a:ext uri="{FF2B5EF4-FFF2-40B4-BE49-F238E27FC236}">
                  <a16:creationId xmlns:a16="http://schemas.microsoft.com/office/drawing/2014/main" id="{082272FD-33CD-FF4C-ACB1-35E54501FBA8}"/>
                </a:ext>
              </a:extLst>
            </p:cNvPr>
            <p:cNvSpPr>
              <a:spLocks noChangeAspect="1" noChangeShapeType="1"/>
            </p:cNvSpPr>
            <p:nvPr/>
          </p:nvSpPr>
          <p:spPr bwMode="auto">
            <a:xfrm flipV="1">
              <a:off x="3051929" y="546927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02" name="Rectangle 2539">
              <a:extLst>
                <a:ext uri="{FF2B5EF4-FFF2-40B4-BE49-F238E27FC236}">
                  <a16:creationId xmlns:a16="http://schemas.microsoft.com/office/drawing/2014/main" id="{5950220D-DEA1-2F43-9FF5-2652BB4FC729}"/>
                </a:ext>
              </a:extLst>
            </p:cNvPr>
            <p:cNvSpPr>
              <a:spLocks noChangeAspect="1" noChangeArrowheads="1"/>
            </p:cNvSpPr>
            <p:nvPr/>
          </p:nvSpPr>
          <p:spPr bwMode="auto">
            <a:xfrm rot="2700000">
              <a:off x="3029388" y="5329776"/>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403" name="Line 2887">
              <a:extLst>
                <a:ext uri="{FF2B5EF4-FFF2-40B4-BE49-F238E27FC236}">
                  <a16:creationId xmlns:a16="http://schemas.microsoft.com/office/drawing/2014/main" id="{26ACF67A-C8CE-254F-990F-64DDD60B2ABD}"/>
                </a:ext>
              </a:extLst>
            </p:cNvPr>
            <p:cNvSpPr>
              <a:spLocks noChangeAspect="1" noChangeShapeType="1"/>
            </p:cNvSpPr>
            <p:nvPr/>
          </p:nvSpPr>
          <p:spPr bwMode="auto">
            <a:xfrm flipV="1">
              <a:off x="3052883" y="538446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404" name="Oval 2888">
              <a:extLst>
                <a:ext uri="{FF2B5EF4-FFF2-40B4-BE49-F238E27FC236}">
                  <a16:creationId xmlns:a16="http://schemas.microsoft.com/office/drawing/2014/main" id="{37115489-FCCC-E246-BABA-D3CA357917F3}"/>
                </a:ext>
              </a:extLst>
            </p:cNvPr>
            <p:cNvSpPr>
              <a:spLocks noChangeAspect="1" noChangeArrowheads="1"/>
            </p:cNvSpPr>
            <p:nvPr/>
          </p:nvSpPr>
          <p:spPr bwMode="auto">
            <a:xfrm>
              <a:off x="3025894" y="5419765"/>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grpSp>
      <p:sp>
        <p:nvSpPr>
          <p:cNvPr id="541" name="Line 427">
            <a:extLst>
              <a:ext uri="{FF2B5EF4-FFF2-40B4-BE49-F238E27FC236}">
                <a16:creationId xmlns:a16="http://schemas.microsoft.com/office/drawing/2014/main" id="{9DA00D0A-F938-554B-A01A-AA7873D663B4}"/>
              </a:ext>
            </a:extLst>
          </p:cNvPr>
          <p:cNvSpPr>
            <a:spLocks noChangeShapeType="1"/>
          </p:cNvSpPr>
          <p:nvPr/>
        </p:nvSpPr>
        <p:spPr bwMode="auto">
          <a:xfrm>
            <a:off x="710992" y="5491027"/>
            <a:ext cx="5554662"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42" name="Line 428">
            <a:extLst>
              <a:ext uri="{FF2B5EF4-FFF2-40B4-BE49-F238E27FC236}">
                <a16:creationId xmlns:a16="http://schemas.microsoft.com/office/drawing/2014/main" id="{E18E9E1F-6303-6349-8892-C09F3A66AB00}"/>
              </a:ext>
            </a:extLst>
          </p:cNvPr>
          <p:cNvSpPr>
            <a:spLocks noChangeShapeType="1"/>
          </p:cNvSpPr>
          <p:nvPr/>
        </p:nvSpPr>
        <p:spPr bwMode="auto">
          <a:xfrm>
            <a:off x="6265654" y="5491027"/>
            <a:ext cx="1588" cy="222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43" name="Line 429">
            <a:extLst>
              <a:ext uri="{FF2B5EF4-FFF2-40B4-BE49-F238E27FC236}">
                <a16:creationId xmlns:a16="http://schemas.microsoft.com/office/drawing/2014/main" id="{9C3823AF-EB95-B44F-AD68-ADEEC385FE52}"/>
              </a:ext>
            </a:extLst>
          </p:cNvPr>
          <p:cNvSpPr>
            <a:spLocks noChangeShapeType="1"/>
          </p:cNvSpPr>
          <p:nvPr/>
        </p:nvSpPr>
        <p:spPr bwMode="auto">
          <a:xfrm>
            <a:off x="5710029" y="5491027"/>
            <a:ext cx="1588" cy="12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44" name="Line 430">
            <a:extLst>
              <a:ext uri="{FF2B5EF4-FFF2-40B4-BE49-F238E27FC236}">
                <a16:creationId xmlns:a16="http://schemas.microsoft.com/office/drawing/2014/main" id="{AB07EC4C-EB07-BA4F-A84B-F35126F16D05}"/>
              </a:ext>
            </a:extLst>
          </p:cNvPr>
          <p:cNvSpPr>
            <a:spLocks noChangeShapeType="1"/>
          </p:cNvSpPr>
          <p:nvPr/>
        </p:nvSpPr>
        <p:spPr bwMode="auto">
          <a:xfrm>
            <a:off x="5154404" y="5491027"/>
            <a:ext cx="1588" cy="222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45" name="Line 431">
            <a:extLst>
              <a:ext uri="{FF2B5EF4-FFF2-40B4-BE49-F238E27FC236}">
                <a16:creationId xmlns:a16="http://schemas.microsoft.com/office/drawing/2014/main" id="{2575ED6E-E76C-814C-B863-A0853F408C2F}"/>
              </a:ext>
            </a:extLst>
          </p:cNvPr>
          <p:cNvSpPr>
            <a:spLocks noChangeShapeType="1"/>
          </p:cNvSpPr>
          <p:nvPr/>
        </p:nvSpPr>
        <p:spPr bwMode="auto">
          <a:xfrm>
            <a:off x="4598779" y="5491027"/>
            <a:ext cx="1588" cy="12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46" name="Line 432">
            <a:extLst>
              <a:ext uri="{FF2B5EF4-FFF2-40B4-BE49-F238E27FC236}">
                <a16:creationId xmlns:a16="http://schemas.microsoft.com/office/drawing/2014/main" id="{6DEF2C7D-9183-D146-B809-F959B02C6DC2}"/>
              </a:ext>
            </a:extLst>
          </p:cNvPr>
          <p:cNvSpPr>
            <a:spLocks noChangeShapeType="1"/>
          </p:cNvSpPr>
          <p:nvPr/>
        </p:nvSpPr>
        <p:spPr bwMode="auto">
          <a:xfrm>
            <a:off x="4043154" y="5491027"/>
            <a:ext cx="1588" cy="222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47" name="Line 433">
            <a:extLst>
              <a:ext uri="{FF2B5EF4-FFF2-40B4-BE49-F238E27FC236}">
                <a16:creationId xmlns:a16="http://schemas.microsoft.com/office/drawing/2014/main" id="{129FA9E9-196D-1C43-902F-578E15FD1116}"/>
              </a:ext>
            </a:extLst>
          </p:cNvPr>
          <p:cNvSpPr>
            <a:spLocks noChangeShapeType="1"/>
          </p:cNvSpPr>
          <p:nvPr/>
        </p:nvSpPr>
        <p:spPr bwMode="auto">
          <a:xfrm>
            <a:off x="3487529" y="5491027"/>
            <a:ext cx="1588" cy="12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48" name="Line 434">
            <a:extLst>
              <a:ext uri="{FF2B5EF4-FFF2-40B4-BE49-F238E27FC236}">
                <a16:creationId xmlns:a16="http://schemas.microsoft.com/office/drawing/2014/main" id="{B6BE4BE2-17BF-2B4D-B254-973390B10A45}"/>
              </a:ext>
            </a:extLst>
          </p:cNvPr>
          <p:cNvSpPr>
            <a:spLocks noChangeShapeType="1"/>
          </p:cNvSpPr>
          <p:nvPr/>
        </p:nvSpPr>
        <p:spPr bwMode="auto">
          <a:xfrm>
            <a:off x="2931904" y="5491027"/>
            <a:ext cx="1588" cy="222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49" name="Line 435">
            <a:extLst>
              <a:ext uri="{FF2B5EF4-FFF2-40B4-BE49-F238E27FC236}">
                <a16:creationId xmlns:a16="http://schemas.microsoft.com/office/drawing/2014/main" id="{14C9A2CE-C482-BA4E-B091-27F45DF844A0}"/>
              </a:ext>
            </a:extLst>
          </p:cNvPr>
          <p:cNvSpPr>
            <a:spLocks noChangeShapeType="1"/>
          </p:cNvSpPr>
          <p:nvPr/>
        </p:nvSpPr>
        <p:spPr bwMode="auto">
          <a:xfrm>
            <a:off x="2376279" y="5491027"/>
            <a:ext cx="1588" cy="12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50" name="Line 436">
            <a:extLst>
              <a:ext uri="{FF2B5EF4-FFF2-40B4-BE49-F238E27FC236}">
                <a16:creationId xmlns:a16="http://schemas.microsoft.com/office/drawing/2014/main" id="{61050BC1-AF6E-D34F-8A80-E1BE73170D71}"/>
              </a:ext>
            </a:extLst>
          </p:cNvPr>
          <p:cNvSpPr>
            <a:spLocks noChangeShapeType="1"/>
          </p:cNvSpPr>
          <p:nvPr/>
        </p:nvSpPr>
        <p:spPr bwMode="auto">
          <a:xfrm>
            <a:off x="1820654" y="5491027"/>
            <a:ext cx="1588" cy="222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51" name="Line 437">
            <a:extLst>
              <a:ext uri="{FF2B5EF4-FFF2-40B4-BE49-F238E27FC236}">
                <a16:creationId xmlns:a16="http://schemas.microsoft.com/office/drawing/2014/main" id="{4BFF886F-3073-BD46-A038-5ED33C8D2B88}"/>
              </a:ext>
            </a:extLst>
          </p:cNvPr>
          <p:cNvSpPr>
            <a:spLocks noChangeShapeType="1"/>
          </p:cNvSpPr>
          <p:nvPr/>
        </p:nvSpPr>
        <p:spPr bwMode="auto">
          <a:xfrm>
            <a:off x="1265029" y="5491027"/>
            <a:ext cx="1588" cy="12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52" name="Line 438">
            <a:extLst>
              <a:ext uri="{FF2B5EF4-FFF2-40B4-BE49-F238E27FC236}">
                <a16:creationId xmlns:a16="http://schemas.microsoft.com/office/drawing/2014/main" id="{321334B6-91E4-F243-AAAA-BB57C11056C2}"/>
              </a:ext>
            </a:extLst>
          </p:cNvPr>
          <p:cNvSpPr>
            <a:spLocks noChangeShapeType="1"/>
          </p:cNvSpPr>
          <p:nvPr/>
        </p:nvSpPr>
        <p:spPr bwMode="auto">
          <a:xfrm>
            <a:off x="710992" y="5491027"/>
            <a:ext cx="1587" cy="222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53" name="Rectangle 439">
            <a:extLst>
              <a:ext uri="{FF2B5EF4-FFF2-40B4-BE49-F238E27FC236}">
                <a16:creationId xmlns:a16="http://schemas.microsoft.com/office/drawing/2014/main" id="{54D84746-D75D-2B4D-B640-6ADACC70DE0B}"/>
              </a:ext>
            </a:extLst>
          </p:cNvPr>
          <p:cNvSpPr>
            <a:spLocks noChangeArrowheads="1"/>
          </p:cNvSpPr>
          <p:nvPr/>
        </p:nvSpPr>
        <p:spPr bwMode="auto">
          <a:xfrm>
            <a:off x="574467" y="5516427"/>
            <a:ext cx="280987"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1500</a:t>
            </a:r>
            <a:endParaRPr lang="fr-FR" altLang="de-DE" sz="1000"/>
          </a:p>
        </p:txBody>
      </p:sp>
      <p:sp>
        <p:nvSpPr>
          <p:cNvPr id="554" name="Rectangle 440">
            <a:extLst>
              <a:ext uri="{FF2B5EF4-FFF2-40B4-BE49-F238E27FC236}">
                <a16:creationId xmlns:a16="http://schemas.microsoft.com/office/drawing/2014/main" id="{9EEFF741-41A7-EC46-B22F-9B755319BCDA}"/>
              </a:ext>
            </a:extLst>
          </p:cNvPr>
          <p:cNvSpPr>
            <a:spLocks noChangeArrowheads="1"/>
          </p:cNvSpPr>
          <p:nvPr/>
        </p:nvSpPr>
        <p:spPr bwMode="auto">
          <a:xfrm>
            <a:off x="1684129" y="5516427"/>
            <a:ext cx="280988"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2100</a:t>
            </a:r>
            <a:endParaRPr lang="fr-FR" altLang="de-DE" sz="1000"/>
          </a:p>
        </p:txBody>
      </p:sp>
      <p:sp>
        <p:nvSpPr>
          <p:cNvPr id="555" name="Rectangle 441">
            <a:extLst>
              <a:ext uri="{FF2B5EF4-FFF2-40B4-BE49-F238E27FC236}">
                <a16:creationId xmlns:a16="http://schemas.microsoft.com/office/drawing/2014/main" id="{DE7E4BF8-E664-5E40-90B0-40E7FA2A820D}"/>
              </a:ext>
            </a:extLst>
          </p:cNvPr>
          <p:cNvSpPr>
            <a:spLocks noChangeArrowheads="1"/>
          </p:cNvSpPr>
          <p:nvPr/>
        </p:nvSpPr>
        <p:spPr bwMode="auto">
          <a:xfrm>
            <a:off x="2795379" y="5516427"/>
            <a:ext cx="280988"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2700</a:t>
            </a:r>
            <a:endParaRPr lang="fr-FR" altLang="de-DE" sz="1000"/>
          </a:p>
        </p:txBody>
      </p:sp>
      <p:sp>
        <p:nvSpPr>
          <p:cNvPr id="556" name="Rectangle 442">
            <a:extLst>
              <a:ext uri="{FF2B5EF4-FFF2-40B4-BE49-F238E27FC236}">
                <a16:creationId xmlns:a16="http://schemas.microsoft.com/office/drawing/2014/main" id="{5D71384A-43E9-B743-90BF-6EFBD88577C9}"/>
              </a:ext>
            </a:extLst>
          </p:cNvPr>
          <p:cNvSpPr>
            <a:spLocks noChangeArrowheads="1"/>
          </p:cNvSpPr>
          <p:nvPr/>
        </p:nvSpPr>
        <p:spPr bwMode="auto">
          <a:xfrm>
            <a:off x="3906629" y="5516427"/>
            <a:ext cx="280988"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3300</a:t>
            </a:r>
            <a:endParaRPr lang="fr-FR" altLang="de-DE" sz="1000"/>
          </a:p>
        </p:txBody>
      </p:sp>
      <p:sp>
        <p:nvSpPr>
          <p:cNvPr id="557" name="Rectangle 443">
            <a:extLst>
              <a:ext uri="{FF2B5EF4-FFF2-40B4-BE49-F238E27FC236}">
                <a16:creationId xmlns:a16="http://schemas.microsoft.com/office/drawing/2014/main" id="{39237548-5A0F-1E43-9998-6CB740C3511C}"/>
              </a:ext>
            </a:extLst>
          </p:cNvPr>
          <p:cNvSpPr>
            <a:spLocks noChangeArrowheads="1"/>
          </p:cNvSpPr>
          <p:nvPr/>
        </p:nvSpPr>
        <p:spPr bwMode="auto">
          <a:xfrm>
            <a:off x="5016292" y="5516427"/>
            <a:ext cx="280987"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3900</a:t>
            </a:r>
            <a:endParaRPr lang="fr-FR" altLang="de-DE" sz="1000"/>
          </a:p>
        </p:txBody>
      </p:sp>
      <p:sp>
        <p:nvSpPr>
          <p:cNvPr id="558" name="Rectangle 444">
            <a:extLst>
              <a:ext uri="{FF2B5EF4-FFF2-40B4-BE49-F238E27FC236}">
                <a16:creationId xmlns:a16="http://schemas.microsoft.com/office/drawing/2014/main" id="{03C373CE-B2B8-B841-9A1B-B29782E99F95}"/>
              </a:ext>
            </a:extLst>
          </p:cNvPr>
          <p:cNvSpPr>
            <a:spLocks noChangeArrowheads="1"/>
          </p:cNvSpPr>
          <p:nvPr/>
        </p:nvSpPr>
        <p:spPr bwMode="auto">
          <a:xfrm>
            <a:off x="6127542" y="5516427"/>
            <a:ext cx="280987"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4500</a:t>
            </a:r>
            <a:endParaRPr lang="fr-FR" altLang="de-DE" sz="1000"/>
          </a:p>
        </p:txBody>
      </p:sp>
      <p:sp>
        <p:nvSpPr>
          <p:cNvPr id="559" name="Rectangle 445">
            <a:extLst>
              <a:ext uri="{FF2B5EF4-FFF2-40B4-BE49-F238E27FC236}">
                <a16:creationId xmlns:a16="http://schemas.microsoft.com/office/drawing/2014/main" id="{0B58B5ED-605D-024C-9776-36B8408F3132}"/>
              </a:ext>
            </a:extLst>
          </p:cNvPr>
          <p:cNvSpPr>
            <a:spLocks noChangeArrowheads="1"/>
          </p:cNvSpPr>
          <p:nvPr/>
        </p:nvSpPr>
        <p:spPr bwMode="auto">
          <a:xfrm>
            <a:off x="3406567" y="5613264"/>
            <a:ext cx="212725"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FF0000"/>
                </a:solidFill>
              </a:rPr>
              <a:t>m/z</a:t>
            </a:r>
            <a:endParaRPr lang="fr-FR" altLang="de-DE" sz="1000"/>
          </a:p>
        </p:txBody>
      </p:sp>
      <p:sp>
        <p:nvSpPr>
          <p:cNvPr id="560" name="Line 447">
            <a:extLst>
              <a:ext uri="{FF2B5EF4-FFF2-40B4-BE49-F238E27FC236}">
                <a16:creationId xmlns:a16="http://schemas.microsoft.com/office/drawing/2014/main" id="{3B9A8087-DAC3-2D4F-8BD3-3480DAB495DE}"/>
              </a:ext>
            </a:extLst>
          </p:cNvPr>
          <p:cNvSpPr>
            <a:spLocks noChangeShapeType="1"/>
          </p:cNvSpPr>
          <p:nvPr/>
        </p:nvSpPr>
        <p:spPr bwMode="auto">
          <a:xfrm>
            <a:off x="6265654" y="5491027"/>
            <a:ext cx="2540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62" name="Line 450">
            <a:extLst>
              <a:ext uri="{FF2B5EF4-FFF2-40B4-BE49-F238E27FC236}">
                <a16:creationId xmlns:a16="http://schemas.microsoft.com/office/drawing/2014/main" id="{994EE21B-A331-2F4F-A9F0-C89C78BB67CC}"/>
              </a:ext>
            </a:extLst>
          </p:cNvPr>
          <p:cNvSpPr>
            <a:spLocks noChangeShapeType="1"/>
          </p:cNvSpPr>
          <p:nvPr/>
        </p:nvSpPr>
        <p:spPr bwMode="auto">
          <a:xfrm>
            <a:off x="685592" y="5491027"/>
            <a:ext cx="317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63" name="Line 451">
            <a:extLst>
              <a:ext uri="{FF2B5EF4-FFF2-40B4-BE49-F238E27FC236}">
                <a16:creationId xmlns:a16="http://schemas.microsoft.com/office/drawing/2014/main" id="{06BF1FD9-500A-C14C-9343-DB0FFAACFC27}"/>
              </a:ext>
            </a:extLst>
          </p:cNvPr>
          <p:cNvSpPr>
            <a:spLocks noChangeShapeType="1"/>
          </p:cNvSpPr>
          <p:nvPr/>
        </p:nvSpPr>
        <p:spPr bwMode="auto">
          <a:xfrm>
            <a:off x="698292" y="5405302"/>
            <a:ext cx="190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64" name="Line 452">
            <a:extLst>
              <a:ext uri="{FF2B5EF4-FFF2-40B4-BE49-F238E27FC236}">
                <a16:creationId xmlns:a16="http://schemas.microsoft.com/office/drawing/2014/main" id="{7524A489-9F5A-784F-8E40-D825DB6A58DE}"/>
              </a:ext>
            </a:extLst>
          </p:cNvPr>
          <p:cNvSpPr>
            <a:spLocks noChangeShapeType="1"/>
          </p:cNvSpPr>
          <p:nvPr/>
        </p:nvSpPr>
        <p:spPr bwMode="auto">
          <a:xfrm>
            <a:off x="685592" y="5319577"/>
            <a:ext cx="317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65" name="Line 453">
            <a:extLst>
              <a:ext uri="{FF2B5EF4-FFF2-40B4-BE49-F238E27FC236}">
                <a16:creationId xmlns:a16="http://schemas.microsoft.com/office/drawing/2014/main" id="{323C548D-BE15-2A4F-9815-DB38A3FF45A6}"/>
              </a:ext>
            </a:extLst>
          </p:cNvPr>
          <p:cNvSpPr>
            <a:spLocks noChangeShapeType="1"/>
          </p:cNvSpPr>
          <p:nvPr/>
        </p:nvSpPr>
        <p:spPr bwMode="auto">
          <a:xfrm>
            <a:off x="698292" y="5233852"/>
            <a:ext cx="190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66" name="Line 454">
            <a:extLst>
              <a:ext uri="{FF2B5EF4-FFF2-40B4-BE49-F238E27FC236}">
                <a16:creationId xmlns:a16="http://schemas.microsoft.com/office/drawing/2014/main" id="{F56CF28F-D4F1-D140-BE05-F3469CCC6CAC}"/>
              </a:ext>
            </a:extLst>
          </p:cNvPr>
          <p:cNvSpPr>
            <a:spLocks noChangeShapeType="1"/>
          </p:cNvSpPr>
          <p:nvPr/>
        </p:nvSpPr>
        <p:spPr bwMode="auto">
          <a:xfrm>
            <a:off x="685592" y="5148127"/>
            <a:ext cx="317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67" name="Line 455">
            <a:extLst>
              <a:ext uri="{FF2B5EF4-FFF2-40B4-BE49-F238E27FC236}">
                <a16:creationId xmlns:a16="http://schemas.microsoft.com/office/drawing/2014/main" id="{5762AC0F-672C-724A-8C7C-17AC023ECE3B}"/>
              </a:ext>
            </a:extLst>
          </p:cNvPr>
          <p:cNvSpPr>
            <a:spLocks noChangeShapeType="1"/>
          </p:cNvSpPr>
          <p:nvPr/>
        </p:nvSpPr>
        <p:spPr bwMode="auto">
          <a:xfrm>
            <a:off x="698292" y="5063989"/>
            <a:ext cx="190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68" name="Line 456">
            <a:extLst>
              <a:ext uri="{FF2B5EF4-FFF2-40B4-BE49-F238E27FC236}">
                <a16:creationId xmlns:a16="http://schemas.microsoft.com/office/drawing/2014/main" id="{156C055A-3BF2-6148-9380-15FC98DEE789}"/>
              </a:ext>
            </a:extLst>
          </p:cNvPr>
          <p:cNvSpPr>
            <a:spLocks noChangeShapeType="1"/>
          </p:cNvSpPr>
          <p:nvPr/>
        </p:nvSpPr>
        <p:spPr bwMode="auto">
          <a:xfrm>
            <a:off x="685592" y="4978264"/>
            <a:ext cx="317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69" name="Line 457">
            <a:extLst>
              <a:ext uri="{FF2B5EF4-FFF2-40B4-BE49-F238E27FC236}">
                <a16:creationId xmlns:a16="http://schemas.microsoft.com/office/drawing/2014/main" id="{B9DD21E8-65B5-124A-B15F-1DE0A164B11E}"/>
              </a:ext>
            </a:extLst>
          </p:cNvPr>
          <p:cNvSpPr>
            <a:spLocks noChangeShapeType="1"/>
          </p:cNvSpPr>
          <p:nvPr/>
        </p:nvSpPr>
        <p:spPr bwMode="auto">
          <a:xfrm>
            <a:off x="698292" y="4892539"/>
            <a:ext cx="190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70" name="Line 458">
            <a:extLst>
              <a:ext uri="{FF2B5EF4-FFF2-40B4-BE49-F238E27FC236}">
                <a16:creationId xmlns:a16="http://schemas.microsoft.com/office/drawing/2014/main" id="{F0A52DC3-AA95-A542-BCDE-33CDCE904437}"/>
              </a:ext>
            </a:extLst>
          </p:cNvPr>
          <p:cNvSpPr>
            <a:spLocks noChangeShapeType="1"/>
          </p:cNvSpPr>
          <p:nvPr/>
        </p:nvSpPr>
        <p:spPr bwMode="auto">
          <a:xfrm>
            <a:off x="685592" y="4806814"/>
            <a:ext cx="317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71" name="Line 459">
            <a:extLst>
              <a:ext uri="{FF2B5EF4-FFF2-40B4-BE49-F238E27FC236}">
                <a16:creationId xmlns:a16="http://schemas.microsoft.com/office/drawing/2014/main" id="{ED8669AA-1C49-134C-BC9E-43E2F7662CD4}"/>
              </a:ext>
            </a:extLst>
          </p:cNvPr>
          <p:cNvSpPr>
            <a:spLocks noChangeShapeType="1"/>
          </p:cNvSpPr>
          <p:nvPr/>
        </p:nvSpPr>
        <p:spPr bwMode="auto">
          <a:xfrm>
            <a:off x="698292" y="4721089"/>
            <a:ext cx="190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72" name="Line 460">
            <a:extLst>
              <a:ext uri="{FF2B5EF4-FFF2-40B4-BE49-F238E27FC236}">
                <a16:creationId xmlns:a16="http://schemas.microsoft.com/office/drawing/2014/main" id="{0C94499A-1168-2048-9AAD-A8E4A899784F}"/>
              </a:ext>
            </a:extLst>
          </p:cNvPr>
          <p:cNvSpPr>
            <a:spLocks noChangeShapeType="1"/>
          </p:cNvSpPr>
          <p:nvPr/>
        </p:nvSpPr>
        <p:spPr bwMode="auto">
          <a:xfrm>
            <a:off x="685592" y="4635364"/>
            <a:ext cx="317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73" name="Line 461">
            <a:extLst>
              <a:ext uri="{FF2B5EF4-FFF2-40B4-BE49-F238E27FC236}">
                <a16:creationId xmlns:a16="http://schemas.microsoft.com/office/drawing/2014/main" id="{9B640AC0-A633-5143-B18F-60BE808D030F}"/>
              </a:ext>
            </a:extLst>
          </p:cNvPr>
          <p:cNvSpPr>
            <a:spLocks noChangeShapeType="1"/>
          </p:cNvSpPr>
          <p:nvPr/>
        </p:nvSpPr>
        <p:spPr bwMode="auto">
          <a:xfrm>
            <a:off x="698292" y="4549639"/>
            <a:ext cx="190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74" name="Line 462">
            <a:extLst>
              <a:ext uri="{FF2B5EF4-FFF2-40B4-BE49-F238E27FC236}">
                <a16:creationId xmlns:a16="http://schemas.microsoft.com/office/drawing/2014/main" id="{929790CD-5C57-1946-9ABD-E0C7BB3B2B2C}"/>
              </a:ext>
            </a:extLst>
          </p:cNvPr>
          <p:cNvSpPr>
            <a:spLocks noChangeShapeType="1"/>
          </p:cNvSpPr>
          <p:nvPr/>
        </p:nvSpPr>
        <p:spPr bwMode="auto">
          <a:xfrm>
            <a:off x="685592" y="4463914"/>
            <a:ext cx="317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75" name="Line 463">
            <a:extLst>
              <a:ext uri="{FF2B5EF4-FFF2-40B4-BE49-F238E27FC236}">
                <a16:creationId xmlns:a16="http://schemas.microsoft.com/office/drawing/2014/main" id="{1391A482-CE0C-A14D-B6B1-EC1F499F6978}"/>
              </a:ext>
            </a:extLst>
          </p:cNvPr>
          <p:cNvSpPr>
            <a:spLocks noChangeShapeType="1"/>
          </p:cNvSpPr>
          <p:nvPr/>
        </p:nvSpPr>
        <p:spPr bwMode="auto">
          <a:xfrm>
            <a:off x="698292" y="4379777"/>
            <a:ext cx="190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76" name="Line 464">
            <a:extLst>
              <a:ext uri="{FF2B5EF4-FFF2-40B4-BE49-F238E27FC236}">
                <a16:creationId xmlns:a16="http://schemas.microsoft.com/office/drawing/2014/main" id="{A213196A-671E-BB42-95AE-25B7E5DE1452}"/>
              </a:ext>
            </a:extLst>
          </p:cNvPr>
          <p:cNvSpPr>
            <a:spLocks noChangeShapeType="1"/>
          </p:cNvSpPr>
          <p:nvPr/>
        </p:nvSpPr>
        <p:spPr bwMode="auto">
          <a:xfrm>
            <a:off x="685592" y="4294052"/>
            <a:ext cx="317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77" name="Line 465">
            <a:extLst>
              <a:ext uri="{FF2B5EF4-FFF2-40B4-BE49-F238E27FC236}">
                <a16:creationId xmlns:a16="http://schemas.microsoft.com/office/drawing/2014/main" id="{656C377E-ADC7-234A-B23B-B51E76BD35F6}"/>
              </a:ext>
            </a:extLst>
          </p:cNvPr>
          <p:cNvSpPr>
            <a:spLocks noChangeShapeType="1"/>
          </p:cNvSpPr>
          <p:nvPr/>
        </p:nvSpPr>
        <p:spPr bwMode="auto">
          <a:xfrm>
            <a:off x="698292" y="4208327"/>
            <a:ext cx="190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78" name="Line 466">
            <a:extLst>
              <a:ext uri="{FF2B5EF4-FFF2-40B4-BE49-F238E27FC236}">
                <a16:creationId xmlns:a16="http://schemas.microsoft.com/office/drawing/2014/main" id="{C53CB4D4-EC01-7C48-97A3-DD27C273C1C1}"/>
              </a:ext>
            </a:extLst>
          </p:cNvPr>
          <p:cNvSpPr>
            <a:spLocks noChangeShapeType="1"/>
          </p:cNvSpPr>
          <p:nvPr/>
        </p:nvSpPr>
        <p:spPr bwMode="auto">
          <a:xfrm>
            <a:off x="685592" y="4122602"/>
            <a:ext cx="317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79" name="Line 467">
            <a:extLst>
              <a:ext uri="{FF2B5EF4-FFF2-40B4-BE49-F238E27FC236}">
                <a16:creationId xmlns:a16="http://schemas.microsoft.com/office/drawing/2014/main" id="{11783240-F5BC-144F-983F-99225A0D1591}"/>
              </a:ext>
            </a:extLst>
          </p:cNvPr>
          <p:cNvSpPr>
            <a:spLocks noChangeShapeType="1"/>
          </p:cNvSpPr>
          <p:nvPr/>
        </p:nvSpPr>
        <p:spPr bwMode="auto">
          <a:xfrm>
            <a:off x="698292" y="4036877"/>
            <a:ext cx="190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80" name="Line 468">
            <a:extLst>
              <a:ext uri="{FF2B5EF4-FFF2-40B4-BE49-F238E27FC236}">
                <a16:creationId xmlns:a16="http://schemas.microsoft.com/office/drawing/2014/main" id="{AEB90CAE-505B-3341-8503-D7C9876EF9C1}"/>
              </a:ext>
            </a:extLst>
          </p:cNvPr>
          <p:cNvSpPr>
            <a:spLocks noChangeShapeType="1"/>
          </p:cNvSpPr>
          <p:nvPr/>
        </p:nvSpPr>
        <p:spPr bwMode="auto">
          <a:xfrm>
            <a:off x="685592" y="3951152"/>
            <a:ext cx="317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81" name="Line 469">
            <a:extLst>
              <a:ext uri="{FF2B5EF4-FFF2-40B4-BE49-F238E27FC236}">
                <a16:creationId xmlns:a16="http://schemas.microsoft.com/office/drawing/2014/main" id="{99D326D9-0391-AC42-8D64-13F1308D1C80}"/>
              </a:ext>
            </a:extLst>
          </p:cNvPr>
          <p:cNvSpPr>
            <a:spLocks noChangeShapeType="1"/>
          </p:cNvSpPr>
          <p:nvPr/>
        </p:nvSpPr>
        <p:spPr bwMode="auto">
          <a:xfrm>
            <a:off x="698292" y="3865427"/>
            <a:ext cx="190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82" name="Line 470">
            <a:extLst>
              <a:ext uri="{FF2B5EF4-FFF2-40B4-BE49-F238E27FC236}">
                <a16:creationId xmlns:a16="http://schemas.microsoft.com/office/drawing/2014/main" id="{DA62B8E6-E246-9849-87FF-A5B5BCE8F5B8}"/>
              </a:ext>
            </a:extLst>
          </p:cNvPr>
          <p:cNvSpPr>
            <a:spLocks noChangeShapeType="1"/>
          </p:cNvSpPr>
          <p:nvPr/>
        </p:nvSpPr>
        <p:spPr bwMode="auto">
          <a:xfrm>
            <a:off x="685592" y="3779702"/>
            <a:ext cx="317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83" name="Rectangle 476">
            <a:extLst>
              <a:ext uri="{FF2B5EF4-FFF2-40B4-BE49-F238E27FC236}">
                <a16:creationId xmlns:a16="http://schemas.microsoft.com/office/drawing/2014/main" id="{96056A43-24DF-A24B-AF21-A112F706949E}"/>
              </a:ext>
            </a:extLst>
          </p:cNvPr>
          <p:cNvSpPr>
            <a:spLocks noChangeArrowheads="1"/>
          </p:cNvSpPr>
          <p:nvPr/>
        </p:nvSpPr>
        <p:spPr bwMode="auto">
          <a:xfrm>
            <a:off x="522079" y="4571864"/>
            <a:ext cx="141288"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50</a:t>
            </a:r>
            <a:endParaRPr lang="fr-FR" altLang="de-DE" sz="1000"/>
          </a:p>
        </p:txBody>
      </p:sp>
      <p:sp>
        <p:nvSpPr>
          <p:cNvPr id="584" name="Rectangle 481">
            <a:extLst>
              <a:ext uri="{FF2B5EF4-FFF2-40B4-BE49-F238E27FC236}">
                <a16:creationId xmlns:a16="http://schemas.microsoft.com/office/drawing/2014/main" id="{5BCE9A30-BD55-8443-8837-0E9D52FE468B}"/>
              </a:ext>
            </a:extLst>
          </p:cNvPr>
          <p:cNvSpPr>
            <a:spLocks noChangeArrowheads="1"/>
          </p:cNvSpPr>
          <p:nvPr/>
        </p:nvSpPr>
        <p:spPr bwMode="auto">
          <a:xfrm>
            <a:off x="450642" y="3717789"/>
            <a:ext cx="212725"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100</a:t>
            </a:r>
            <a:endParaRPr lang="fr-FR" altLang="de-DE" sz="1000"/>
          </a:p>
        </p:txBody>
      </p:sp>
      <p:sp>
        <p:nvSpPr>
          <p:cNvPr id="585" name="Rectangle 482">
            <a:extLst>
              <a:ext uri="{FF2B5EF4-FFF2-40B4-BE49-F238E27FC236}">
                <a16:creationId xmlns:a16="http://schemas.microsoft.com/office/drawing/2014/main" id="{0E3345D5-C70F-5E42-8EAD-52EE49094116}"/>
              </a:ext>
            </a:extLst>
          </p:cNvPr>
          <p:cNvSpPr>
            <a:spLocks noChangeArrowheads="1"/>
          </p:cNvSpPr>
          <p:nvPr/>
        </p:nvSpPr>
        <p:spPr bwMode="auto">
          <a:xfrm rot="16200000">
            <a:off x="29954" y="4535352"/>
            <a:ext cx="674687"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FF0000"/>
                </a:solidFill>
              </a:rPr>
              <a:t>% Intensity</a:t>
            </a:r>
            <a:endParaRPr lang="fr-FR" altLang="de-DE" sz="1000"/>
          </a:p>
        </p:txBody>
      </p:sp>
      <p:sp>
        <p:nvSpPr>
          <p:cNvPr id="586" name="Freeform 483">
            <a:extLst>
              <a:ext uri="{FF2B5EF4-FFF2-40B4-BE49-F238E27FC236}">
                <a16:creationId xmlns:a16="http://schemas.microsoft.com/office/drawing/2014/main" id="{393D26F2-58A5-F64D-8FBD-9DE91A0D4258}"/>
              </a:ext>
            </a:extLst>
          </p:cNvPr>
          <p:cNvSpPr>
            <a:spLocks/>
          </p:cNvSpPr>
          <p:nvPr/>
        </p:nvSpPr>
        <p:spPr bwMode="auto">
          <a:xfrm>
            <a:off x="710992" y="5378314"/>
            <a:ext cx="1111250" cy="95250"/>
          </a:xfrm>
          <a:custGeom>
            <a:avLst/>
            <a:gdLst>
              <a:gd name="T0" fmla="*/ 17853 w 2801"/>
              <a:gd name="T1" fmla="*/ 75884 h 241"/>
              <a:gd name="T2" fmla="*/ 36103 w 2801"/>
              <a:gd name="T3" fmla="*/ 69560 h 241"/>
              <a:gd name="T4" fmla="*/ 55543 w 2801"/>
              <a:gd name="T5" fmla="*/ 82603 h 241"/>
              <a:gd name="T6" fmla="*/ 73396 w 2801"/>
              <a:gd name="T7" fmla="*/ 79441 h 241"/>
              <a:gd name="T8" fmla="*/ 91249 w 2801"/>
              <a:gd name="T9" fmla="*/ 74698 h 241"/>
              <a:gd name="T10" fmla="*/ 109895 w 2801"/>
              <a:gd name="T11" fmla="*/ 82207 h 241"/>
              <a:gd name="T12" fmla="*/ 128542 w 2801"/>
              <a:gd name="T13" fmla="*/ 82603 h 241"/>
              <a:gd name="T14" fmla="*/ 147188 w 2801"/>
              <a:gd name="T15" fmla="*/ 37942 h 241"/>
              <a:gd name="T16" fmla="*/ 165438 w 2801"/>
              <a:gd name="T17" fmla="*/ 66794 h 241"/>
              <a:gd name="T18" fmla="*/ 184084 w 2801"/>
              <a:gd name="T19" fmla="*/ 86555 h 241"/>
              <a:gd name="T20" fmla="*/ 202731 w 2801"/>
              <a:gd name="T21" fmla="*/ 66398 h 241"/>
              <a:gd name="T22" fmla="*/ 220980 w 2801"/>
              <a:gd name="T23" fmla="*/ 70746 h 241"/>
              <a:gd name="T24" fmla="*/ 239627 w 2801"/>
              <a:gd name="T25" fmla="*/ 84974 h 241"/>
              <a:gd name="T26" fmla="*/ 258273 w 2801"/>
              <a:gd name="T27" fmla="*/ 82603 h 241"/>
              <a:gd name="T28" fmla="*/ 276126 w 2801"/>
              <a:gd name="T29" fmla="*/ 82207 h 241"/>
              <a:gd name="T30" fmla="*/ 294376 w 2801"/>
              <a:gd name="T31" fmla="*/ 85765 h 241"/>
              <a:gd name="T32" fmla="*/ 313816 w 2801"/>
              <a:gd name="T33" fmla="*/ 64422 h 241"/>
              <a:gd name="T34" fmla="*/ 332066 w 2801"/>
              <a:gd name="T35" fmla="*/ 86950 h 241"/>
              <a:gd name="T36" fmla="*/ 349919 w 2801"/>
              <a:gd name="T37" fmla="*/ 88136 h 241"/>
              <a:gd name="T38" fmla="*/ 368962 w 2801"/>
              <a:gd name="T39" fmla="*/ 80231 h 241"/>
              <a:gd name="T40" fmla="*/ 387608 w 2801"/>
              <a:gd name="T41" fmla="*/ 90112 h 241"/>
              <a:gd name="T42" fmla="*/ 405065 w 2801"/>
              <a:gd name="T43" fmla="*/ 89717 h 241"/>
              <a:gd name="T44" fmla="*/ 423711 w 2801"/>
              <a:gd name="T45" fmla="*/ 86950 h 241"/>
              <a:gd name="T46" fmla="*/ 441961 w 2801"/>
              <a:gd name="T47" fmla="*/ 74698 h 241"/>
              <a:gd name="T48" fmla="*/ 460607 w 2801"/>
              <a:gd name="T49" fmla="*/ 88926 h 241"/>
              <a:gd name="T50" fmla="*/ 478460 w 2801"/>
              <a:gd name="T51" fmla="*/ 64817 h 241"/>
              <a:gd name="T52" fmla="*/ 497107 w 2801"/>
              <a:gd name="T53" fmla="*/ 80627 h 241"/>
              <a:gd name="T54" fmla="*/ 515357 w 2801"/>
              <a:gd name="T55" fmla="*/ 70746 h 241"/>
              <a:gd name="T56" fmla="*/ 534003 w 2801"/>
              <a:gd name="T57" fmla="*/ 81812 h 241"/>
              <a:gd name="T58" fmla="*/ 552650 w 2801"/>
              <a:gd name="T59" fmla="*/ 77465 h 241"/>
              <a:gd name="T60" fmla="*/ 570502 w 2801"/>
              <a:gd name="T61" fmla="*/ 39918 h 241"/>
              <a:gd name="T62" fmla="*/ 589149 w 2801"/>
              <a:gd name="T63" fmla="*/ 74698 h 241"/>
              <a:gd name="T64" fmla="*/ 608192 w 2801"/>
              <a:gd name="T65" fmla="*/ 72327 h 241"/>
              <a:gd name="T66" fmla="*/ 626442 w 2801"/>
              <a:gd name="T67" fmla="*/ 73908 h 241"/>
              <a:gd name="T68" fmla="*/ 644692 w 2801"/>
              <a:gd name="T69" fmla="*/ 73908 h 241"/>
              <a:gd name="T70" fmla="*/ 663735 w 2801"/>
              <a:gd name="T71" fmla="*/ 86555 h 241"/>
              <a:gd name="T72" fmla="*/ 681985 w 2801"/>
              <a:gd name="T73" fmla="*/ 83788 h 241"/>
              <a:gd name="T74" fmla="*/ 700631 w 2801"/>
              <a:gd name="T75" fmla="*/ 75884 h 241"/>
              <a:gd name="T76" fmla="*/ 718881 w 2801"/>
              <a:gd name="T77" fmla="*/ 41499 h 241"/>
              <a:gd name="T78" fmla="*/ 737527 w 2801"/>
              <a:gd name="T79" fmla="*/ 90112 h 241"/>
              <a:gd name="T80" fmla="*/ 756174 w 2801"/>
              <a:gd name="T81" fmla="*/ 84184 h 241"/>
              <a:gd name="T82" fmla="*/ 774423 w 2801"/>
              <a:gd name="T83" fmla="*/ 81812 h 241"/>
              <a:gd name="T84" fmla="*/ 793070 w 2801"/>
              <a:gd name="T85" fmla="*/ 84184 h 241"/>
              <a:gd name="T86" fmla="*/ 811320 w 2801"/>
              <a:gd name="T87" fmla="*/ 81812 h 241"/>
              <a:gd name="T88" fmla="*/ 829569 w 2801"/>
              <a:gd name="T89" fmla="*/ 77860 h 241"/>
              <a:gd name="T90" fmla="*/ 848216 w 2801"/>
              <a:gd name="T91" fmla="*/ 77860 h 241"/>
              <a:gd name="T92" fmla="*/ 866862 w 2801"/>
              <a:gd name="T93" fmla="*/ 80627 h 241"/>
              <a:gd name="T94" fmla="*/ 884319 w 2801"/>
              <a:gd name="T95" fmla="*/ 56518 h 241"/>
              <a:gd name="T96" fmla="*/ 902568 w 2801"/>
              <a:gd name="T97" fmla="*/ 88136 h 241"/>
              <a:gd name="T98" fmla="*/ 921215 w 2801"/>
              <a:gd name="T99" fmla="*/ 81022 h 241"/>
              <a:gd name="T100" fmla="*/ 939464 w 2801"/>
              <a:gd name="T101" fmla="*/ 85369 h 241"/>
              <a:gd name="T102" fmla="*/ 958111 w 2801"/>
              <a:gd name="T103" fmla="*/ 92879 h 241"/>
              <a:gd name="T104" fmla="*/ 976361 w 2801"/>
              <a:gd name="T105" fmla="*/ 81812 h 241"/>
              <a:gd name="T106" fmla="*/ 994610 w 2801"/>
              <a:gd name="T107" fmla="*/ 83393 h 241"/>
              <a:gd name="T108" fmla="*/ 1013257 w 2801"/>
              <a:gd name="T109" fmla="*/ 89717 h 241"/>
              <a:gd name="T110" fmla="*/ 1031903 w 2801"/>
              <a:gd name="T111" fmla="*/ 88531 h 241"/>
              <a:gd name="T112" fmla="*/ 1050550 w 2801"/>
              <a:gd name="T113" fmla="*/ 75489 h 241"/>
              <a:gd name="T114" fmla="*/ 1068800 w 2801"/>
              <a:gd name="T115" fmla="*/ 94460 h 241"/>
              <a:gd name="T116" fmla="*/ 1087446 w 2801"/>
              <a:gd name="T117" fmla="*/ 93274 h 241"/>
              <a:gd name="T118" fmla="*/ 1105696 w 2801"/>
              <a:gd name="T119" fmla="*/ 86555 h 24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01"/>
              <a:gd name="T181" fmla="*/ 0 h 241"/>
              <a:gd name="T182" fmla="*/ 2801 w 2801"/>
              <a:gd name="T183" fmla="*/ 241 h 24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01" h="241">
                <a:moveTo>
                  <a:pt x="0" y="204"/>
                </a:moveTo>
                <a:lnTo>
                  <a:pt x="5" y="189"/>
                </a:lnTo>
                <a:lnTo>
                  <a:pt x="7" y="212"/>
                </a:lnTo>
                <a:lnTo>
                  <a:pt x="10" y="197"/>
                </a:lnTo>
                <a:lnTo>
                  <a:pt x="15" y="201"/>
                </a:lnTo>
                <a:lnTo>
                  <a:pt x="16" y="199"/>
                </a:lnTo>
                <a:lnTo>
                  <a:pt x="19" y="196"/>
                </a:lnTo>
                <a:lnTo>
                  <a:pt x="21" y="199"/>
                </a:lnTo>
                <a:lnTo>
                  <a:pt x="24" y="195"/>
                </a:lnTo>
                <a:lnTo>
                  <a:pt x="25" y="189"/>
                </a:lnTo>
                <a:lnTo>
                  <a:pt x="29" y="192"/>
                </a:lnTo>
                <a:lnTo>
                  <a:pt x="33" y="187"/>
                </a:lnTo>
                <a:lnTo>
                  <a:pt x="35" y="172"/>
                </a:lnTo>
                <a:lnTo>
                  <a:pt x="37" y="196"/>
                </a:lnTo>
                <a:lnTo>
                  <a:pt x="40" y="187"/>
                </a:lnTo>
                <a:lnTo>
                  <a:pt x="42" y="181"/>
                </a:lnTo>
                <a:lnTo>
                  <a:pt x="45" y="192"/>
                </a:lnTo>
                <a:lnTo>
                  <a:pt x="47" y="203"/>
                </a:lnTo>
                <a:lnTo>
                  <a:pt x="51" y="197"/>
                </a:lnTo>
                <a:lnTo>
                  <a:pt x="55" y="203"/>
                </a:lnTo>
                <a:lnTo>
                  <a:pt x="61" y="205"/>
                </a:lnTo>
                <a:lnTo>
                  <a:pt x="61" y="203"/>
                </a:lnTo>
                <a:lnTo>
                  <a:pt x="66" y="195"/>
                </a:lnTo>
                <a:lnTo>
                  <a:pt x="67" y="213"/>
                </a:lnTo>
                <a:lnTo>
                  <a:pt x="72" y="197"/>
                </a:lnTo>
                <a:lnTo>
                  <a:pt x="74" y="204"/>
                </a:lnTo>
                <a:lnTo>
                  <a:pt x="79" y="208"/>
                </a:lnTo>
                <a:lnTo>
                  <a:pt x="82" y="207"/>
                </a:lnTo>
                <a:lnTo>
                  <a:pt x="84" y="203"/>
                </a:lnTo>
                <a:lnTo>
                  <a:pt x="86" y="172"/>
                </a:lnTo>
                <a:lnTo>
                  <a:pt x="91" y="196"/>
                </a:lnTo>
                <a:lnTo>
                  <a:pt x="91" y="176"/>
                </a:lnTo>
                <a:lnTo>
                  <a:pt x="96" y="136"/>
                </a:lnTo>
                <a:lnTo>
                  <a:pt x="96" y="156"/>
                </a:lnTo>
                <a:lnTo>
                  <a:pt x="101" y="167"/>
                </a:lnTo>
                <a:lnTo>
                  <a:pt x="103" y="192"/>
                </a:lnTo>
                <a:lnTo>
                  <a:pt x="106" y="199"/>
                </a:lnTo>
                <a:lnTo>
                  <a:pt x="109" y="189"/>
                </a:lnTo>
                <a:lnTo>
                  <a:pt x="113" y="200"/>
                </a:lnTo>
                <a:lnTo>
                  <a:pt x="114" y="184"/>
                </a:lnTo>
                <a:lnTo>
                  <a:pt x="116" y="196"/>
                </a:lnTo>
                <a:lnTo>
                  <a:pt x="119" y="193"/>
                </a:lnTo>
                <a:lnTo>
                  <a:pt x="124" y="195"/>
                </a:lnTo>
                <a:lnTo>
                  <a:pt x="124" y="197"/>
                </a:lnTo>
                <a:lnTo>
                  <a:pt x="126" y="205"/>
                </a:lnTo>
                <a:lnTo>
                  <a:pt x="131" y="207"/>
                </a:lnTo>
                <a:lnTo>
                  <a:pt x="133" y="200"/>
                </a:lnTo>
                <a:lnTo>
                  <a:pt x="136" y="205"/>
                </a:lnTo>
                <a:lnTo>
                  <a:pt x="140" y="209"/>
                </a:lnTo>
                <a:lnTo>
                  <a:pt x="145" y="203"/>
                </a:lnTo>
                <a:lnTo>
                  <a:pt x="146" y="209"/>
                </a:lnTo>
                <a:lnTo>
                  <a:pt x="150" y="188"/>
                </a:lnTo>
                <a:lnTo>
                  <a:pt x="151" y="203"/>
                </a:lnTo>
                <a:lnTo>
                  <a:pt x="156" y="191"/>
                </a:lnTo>
                <a:lnTo>
                  <a:pt x="156" y="195"/>
                </a:lnTo>
                <a:lnTo>
                  <a:pt x="161" y="188"/>
                </a:lnTo>
                <a:lnTo>
                  <a:pt x="163" y="203"/>
                </a:lnTo>
                <a:lnTo>
                  <a:pt x="166" y="196"/>
                </a:lnTo>
                <a:lnTo>
                  <a:pt x="170" y="161"/>
                </a:lnTo>
                <a:lnTo>
                  <a:pt x="170" y="47"/>
                </a:lnTo>
                <a:lnTo>
                  <a:pt x="175" y="68"/>
                </a:lnTo>
                <a:lnTo>
                  <a:pt x="175" y="124"/>
                </a:lnTo>
                <a:lnTo>
                  <a:pt x="180" y="172"/>
                </a:lnTo>
                <a:lnTo>
                  <a:pt x="181" y="192"/>
                </a:lnTo>
                <a:lnTo>
                  <a:pt x="185" y="201"/>
                </a:lnTo>
                <a:lnTo>
                  <a:pt x="187" y="203"/>
                </a:lnTo>
                <a:lnTo>
                  <a:pt x="191" y="209"/>
                </a:lnTo>
                <a:lnTo>
                  <a:pt x="193" y="213"/>
                </a:lnTo>
                <a:lnTo>
                  <a:pt x="196" y="207"/>
                </a:lnTo>
                <a:lnTo>
                  <a:pt x="200" y="212"/>
                </a:lnTo>
                <a:lnTo>
                  <a:pt x="200" y="197"/>
                </a:lnTo>
                <a:lnTo>
                  <a:pt x="205" y="205"/>
                </a:lnTo>
                <a:lnTo>
                  <a:pt x="206" y="207"/>
                </a:lnTo>
                <a:lnTo>
                  <a:pt x="210" y="209"/>
                </a:lnTo>
                <a:lnTo>
                  <a:pt x="212" y="203"/>
                </a:lnTo>
                <a:lnTo>
                  <a:pt x="216" y="188"/>
                </a:lnTo>
                <a:lnTo>
                  <a:pt x="217" y="192"/>
                </a:lnTo>
                <a:lnTo>
                  <a:pt x="221" y="165"/>
                </a:lnTo>
                <a:lnTo>
                  <a:pt x="222" y="197"/>
                </a:lnTo>
                <a:lnTo>
                  <a:pt x="227" y="177"/>
                </a:lnTo>
                <a:lnTo>
                  <a:pt x="229" y="193"/>
                </a:lnTo>
                <a:lnTo>
                  <a:pt x="230" y="189"/>
                </a:lnTo>
                <a:lnTo>
                  <a:pt x="236" y="177"/>
                </a:lnTo>
                <a:lnTo>
                  <a:pt x="236" y="175"/>
                </a:lnTo>
                <a:lnTo>
                  <a:pt x="240" y="188"/>
                </a:lnTo>
                <a:lnTo>
                  <a:pt x="243" y="203"/>
                </a:lnTo>
                <a:lnTo>
                  <a:pt x="245" y="197"/>
                </a:lnTo>
                <a:lnTo>
                  <a:pt x="247" y="204"/>
                </a:lnTo>
                <a:lnTo>
                  <a:pt x="249" y="213"/>
                </a:lnTo>
                <a:lnTo>
                  <a:pt x="254" y="208"/>
                </a:lnTo>
                <a:lnTo>
                  <a:pt x="257" y="213"/>
                </a:lnTo>
                <a:lnTo>
                  <a:pt x="259" y="213"/>
                </a:lnTo>
                <a:lnTo>
                  <a:pt x="261" y="209"/>
                </a:lnTo>
                <a:lnTo>
                  <a:pt x="266" y="199"/>
                </a:lnTo>
                <a:lnTo>
                  <a:pt x="266" y="193"/>
                </a:lnTo>
                <a:lnTo>
                  <a:pt x="271" y="215"/>
                </a:lnTo>
                <a:lnTo>
                  <a:pt x="272" y="205"/>
                </a:lnTo>
                <a:lnTo>
                  <a:pt x="276" y="215"/>
                </a:lnTo>
                <a:lnTo>
                  <a:pt x="277" y="208"/>
                </a:lnTo>
                <a:lnTo>
                  <a:pt x="281" y="196"/>
                </a:lnTo>
                <a:lnTo>
                  <a:pt x="284" y="203"/>
                </a:lnTo>
                <a:lnTo>
                  <a:pt x="287" y="185"/>
                </a:lnTo>
                <a:lnTo>
                  <a:pt x="288" y="201"/>
                </a:lnTo>
                <a:lnTo>
                  <a:pt x="291" y="132"/>
                </a:lnTo>
                <a:lnTo>
                  <a:pt x="296" y="163"/>
                </a:lnTo>
                <a:lnTo>
                  <a:pt x="296" y="157"/>
                </a:lnTo>
                <a:lnTo>
                  <a:pt x="301" y="117"/>
                </a:lnTo>
                <a:lnTo>
                  <a:pt x="301" y="140"/>
                </a:lnTo>
                <a:lnTo>
                  <a:pt x="306" y="161"/>
                </a:lnTo>
                <a:lnTo>
                  <a:pt x="307" y="200"/>
                </a:lnTo>
                <a:lnTo>
                  <a:pt x="311" y="191"/>
                </a:lnTo>
                <a:lnTo>
                  <a:pt x="313" y="203"/>
                </a:lnTo>
                <a:lnTo>
                  <a:pt x="317" y="205"/>
                </a:lnTo>
                <a:lnTo>
                  <a:pt x="318" y="213"/>
                </a:lnTo>
                <a:lnTo>
                  <a:pt x="321" y="204"/>
                </a:lnTo>
                <a:lnTo>
                  <a:pt x="324" y="209"/>
                </a:lnTo>
                <a:lnTo>
                  <a:pt x="326" y="200"/>
                </a:lnTo>
                <a:lnTo>
                  <a:pt x="331" y="208"/>
                </a:lnTo>
                <a:lnTo>
                  <a:pt x="332" y="203"/>
                </a:lnTo>
                <a:lnTo>
                  <a:pt x="336" y="209"/>
                </a:lnTo>
                <a:lnTo>
                  <a:pt x="338" y="217"/>
                </a:lnTo>
                <a:lnTo>
                  <a:pt x="342" y="188"/>
                </a:lnTo>
                <a:lnTo>
                  <a:pt x="343" y="193"/>
                </a:lnTo>
                <a:lnTo>
                  <a:pt x="348" y="191"/>
                </a:lnTo>
                <a:lnTo>
                  <a:pt x="350" y="212"/>
                </a:lnTo>
                <a:lnTo>
                  <a:pt x="351" y="179"/>
                </a:lnTo>
                <a:lnTo>
                  <a:pt x="356" y="199"/>
                </a:lnTo>
                <a:lnTo>
                  <a:pt x="356" y="183"/>
                </a:lnTo>
                <a:lnTo>
                  <a:pt x="361" y="187"/>
                </a:lnTo>
                <a:lnTo>
                  <a:pt x="363" y="205"/>
                </a:lnTo>
                <a:lnTo>
                  <a:pt x="366" y="61"/>
                </a:lnTo>
                <a:lnTo>
                  <a:pt x="367" y="168"/>
                </a:lnTo>
                <a:lnTo>
                  <a:pt x="371" y="96"/>
                </a:lnTo>
                <a:lnTo>
                  <a:pt x="375" y="157"/>
                </a:lnTo>
                <a:lnTo>
                  <a:pt x="375" y="0"/>
                </a:lnTo>
                <a:lnTo>
                  <a:pt x="380" y="71"/>
                </a:lnTo>
                <a:lnTo>
                  <a:pt x="381" y="89"/>
                </a:lnTo>
                <a:lnTo>
                  <a:pt x="385" y="172"/>
                </a:lnTo>
                <a:lnTo>
                  <a:pt x="386" y="196"/>
                </a:lnTo>
                <a:lnTo>
                  <a:pt x="390" y="207"/>
                </a:lnTo>
                <a:lnTo>
                  <a:pt x="392" y="205"/>
                </a:lnTo>
                <a:lnTo>
                  <a:pt x="397" y="199"/>
                </a:lnTo>
                <a:lnTo>
                  <a:pt x="397" y="215"/>
                </a:lnTo>
                <a:lnTo>
                  <a:pt x="402" y="217"/>
                </a:lnTo>
                <a:lnTo>
                  <a:pt x="403" y="213"/>
                </a:lnTo>
                <a:lnTo>
                  <a:pt x="408" y="205"/>
                </a:lnTo>
                <a:lnTo>
                  <a:pt x="408" y="207"/>
                </a:lnTo>
                <a:lnTo>
                  <a:pt x="411" y="209"/>
                </a:lnTo>
                <a:lnTo>
                  <a:pt x="416" y="212"/>
                </a:lnTo>
                <a:lnTo>
                  <a:pt x="417" y="169"/>
                </a:lnTo>
                <a:lnTo>
                  <a:pt x="422" y="200"/>
                </a:lnTo>
                <a:lnTo>
                  <a:pt x="422" y="188"/>
                </a:lnTo>
                <a:lnTo>
                  <a:pt x="427" y="164"/>
                </a:lnTo>
                <a:lnTo>
                  <a:pt x="427" y="201"/>
                </a:lnTo>
                <a:lnTo>
                  <a:pt x="432" y="191"/>
                </a:lnTo>
                <a:lnTo>
                  <a:pt x="433" y="215"/>
                </a:lnTo>
                <a:lnTo>
                  <a:pt x="435" y="196"/>
                </a:lnTo>
                <a:lnTo>
                  <a:pt x="440" y="195"/>
                </a:lnTo>
                <a:lnTo>
                  <a:pt x="441" y="197"/>
                </a:lnTo>
                <a:lnTo>
                  <a:pt x="446" y="208"/>
                </a:lnTo>
                <a:lnTo>
                  <a:pt x="446" y="209"/>
                </a:lnTo>
                <a:lnTo>
                  <a:pt x="450" y="204"/>
                </a:lnTo>
                <a:lnTo>
                  <a:pt x="453" y="212"/>
                </a:lnTo>
                <a:lnTo>
                  <a:pt x="457" y="212"/>
                </a:lnTo>
                <a:lnTo>
                  <a:pt x="462" y="209"/>
                </a:lnTo>
                <a:lnTo>
                  <a:pt x="464" y="219"/>
                </a:lnTo>
                <a:lnTo>
                  <a:pt x="466" y="205"/>
                </a:lnTo>
                <a:lnTo>
                  <a:pt x="470" y="211"/>
                </a:lnTo>
                <a:lnTo>
                  <a:pt x="471" y="216"/>
                </a:lnTo>
                <a:lnTo>
                  <a:pt x="476" y="209"/>
                </a:lnTo>
                <a:lnTo>
                  <a:pt x="476" y="208"/>
                </a:lnTo>
                <a:lnTo>
                  <a:pt x="481" y="221"/>
                </a:lnTo>
                <a:lnTo>
                  <a:pt x="482" y="183"/>
                </a:lnTo>
                <a:lnTo>
                  <a:pt x="487" y="188"/>
                </a:lnTo>
                <a:lnTo>
                  <a:pt x="488" y="196"/>
                </a:lnTo>
                <a:lnTo>
                  <a:pt x="492" y="197"/>
                </a:lnTo>
                <a:lnTo>
                  <a:pt x="495" y="216"/>
                </a:lnTo>
                <a:lnTo>
                  <a:pt x="498" y="165"/>
                </a:lnTo>
                <a:lnTo>
                  <a:pt x="499" y="199"/>
                </a:lnTo>
                <a:lnTo>
                  <a:pt x="502" y="187"/>
                </a:lnTo>
                <a:lnTo>
                  <a:pt x="506" y="156"/>
                </a:lnTo>
                <a:lnTo>
                  <a:pt x="507" y="149"/>
                </a:lnTo>
                <a:lnTo>
                  <a:pt x="511" y="168"/>
                </a:lnTo>
                <a:lnTo>
                  <a:pt x="512" y="199"/>
                </a:lnTo>
                <a:lnTo>
                  <a:pt x="516" y="207"/>
                </a:lnTo>
                <a:lnTo>
                  <a:pt x="518" y="213"/>
                </a:lnTo>
                <a:lnTo>
                  <a:pt x="523" y="215"/>
                </a:lnTo>
                <a:lnTo>
                  <a:pt x="523" y="219"/>
                </a:lnTo>
                <a:lnTo>
                  <a:pt x="526" y="219"/>
                </a:lnTo>
                <a:lnTo>
                  <a:pt x="529" y="209"/>
                </a:lnTo>
                <a:lnTo>
                  <a:pt x="531" y="220"/>
                </a:lnTo>
                <a:lnTo>
                  <a:pt x="536" y="221"/>
                </a:lnTo>
                <a:lnTo>
                  <a:pt x="538" y="217"/>
                </a:lnTo>
                <a:lnTo>
                  <a:pt x="541" y="215"/>
                </a:lnTo>
                <a:lnTo>
                  <a:pt x="542" y="231"/>
                </a:lnTo>
                <a:lnTo>
                  <a:pt x="545" y="219"/>
                </a:lnTo>
                <a:lnTo>
                  <a:pt x="548" y="211"/>
                </a:lnTo>
                <a:lnTo>
                  <a:pt x="553" y="209"/>
                </a:lnTo>
                <a:lnTo>
                  <a:pt x="555" y="207"/>
                </a:lnTo>
                <a:lnTo>
                  <a:pt x="557" y="179"/>
                </a:lnTo>
                <a:lnTo>
                  <a:pt x="559" y="213"/>
                </a:lnTo>
                <a:lnTo>
                  <a:pt x="562" y="181"/>
                </a:lnTo>
                <a:lnTo>
                  <a:pt x="566" y="184"/>
                </a:lnTo>
                <a:lnTo>
                  <a:pt x="567" y="192"/>
                </a:lnTo>
                <a:lnTo>
                  <a:pt x="572" y="199"/>
                </a:lnTo>
                <a:lnTo>
                  <a:pt x="572" y="204"/>
                </a:lnTo>
                <a:lnTo>
                  <a:pt x="577" y="211"/>
                </a:lnTo>
                <a:lnTo>
                  <a:pt x="580" y="213"/>
                </a:lnTo>
                <a:lnTo>
                  <a:pt x="581" y="39"/>
                </a:lnTo>
                <a:lnTo>
                  <a:pt x="585" y="131"/>
                </a:lnTo>
                <a:lnTo>
                  <a:pt x="586" y="92"/>
                </a:lnTo>
                <a:lnTo>
                  <a:pt x="590" y="176"/>
                </a:lnTo>
                <a:lnTo>
                  <a:pt x="591" y="188"/>
                </a:lnTo>
                <a:lnTo>
                  <a:pt x="596" y="205"/>
                </a:lnTo>
                <a:lnTo>
                  <a:pt x="597" y="201"/>
                </a:lnTo>
                <a:lnTo>
                  <a:pt x="602" y="219"/>
                </a:lnTo>
                <a:lnTo>
                  <a:pt x="604" y="215"/>
                </a:lnTo>
                <a:lnTo>
                  <a:pt x="607" y="221"/>
                </a:lnTo>
                <a:lnTo>
                  <a:pt x="609" y="209"/>
                </a:lnTo>
                <a:lnTo>
                  <a:pt x="613" y="215"/>
                </a:lnTo>
                <a:lnTo>
                  <a:pt x="617" y="208"/>
                </a:lnTo>
                <a:lnTo>
                  <a:pt x="621" y="216"/>
                </a:lnTo>
                <a:lnTo>
                  <a:pt x="622" y="213"/>
                </a:lnTo>
                <a:lnTo>
                  <a:pt x="627" y="215"/>
                </a:lnTo>
                <a:lnTo>
                  <a:pt x="627" y="207"/>
                </a:lnTo>
                <a:lnTo>
                  <a:pt x="632" y="209"/>
                </a:lnTo>
                <a:lnTo>
                  <a:pt x="632" y="216"/>
                </a:lnTo>
                <a:lnTo>
                  <a:pt x="637" y="207"/>
                </a:lnTo>
                <a:lnTo>
                  <a:pt x="638" y="224"/>
                </a:lnTo>
                <a:lnTo>
                  <a:pt x="643" y="219"/>
                </a:lnTo>
                <a:lnTo>
                  <a:pt x="646" y="208"/>
                </a:lnTo>
                <a:lnTo>
                  <a:pt x="646" y="207"/>
                </a:lnTo>
                <a:lnTo>
                  <a:pt x="651" y="209"/>
                </a:lnTo>
                <a:lnTo>
                  <a:pt x="651" y="215"/>
                </a:lnTo>
                <a:lnTo>
                  <a:pt x="656" y="213"/>
                </a:lnTo>
                <a:lnTo>
                  <a:pt x="658" y="219"/>
                </a:lnTo>
                <a:lnTo>
                  <a:pt x="661" y="220"/>
                </a:lnTo>
                <a:lnTo>
                  <a:pt x="663" y="220"/>
                </a:lnTo>
                <a:lnTo>
                  <a:pt x="667" y="219"/>
                </a:lnTo>
                <a:lnTo>
                  <a:pt x="669" y="221"/>
                </a:lnTo>
                <a:lnTo>
                  <a:pt x="671" y="223"/>
                </a:lnTo>
                <a:lnTo>
                  <a:pt x="674" y="221"/>
                </a:lnTo>
                <a:lnTo>
                  <a:pt x="679" y="205"/>
                </a:lnTo>
                <a:lnTo>
                  <a:pt x="679" y="207"/>
                </a:lnTo>
                <a:lnTo>
                  <a:pt x="683" y="208"/>
                </a:lnTo>
                <a:lnTo>
                  <a:pt x="686" y="217"/>
                </a:lnTo>
                <a:lnTo>
                  <a:pt x="688" y="208"/>
                </a:lnTo>
                <a:lnTo>
                  <a:pt x="692" y="216"/>
                </a:lnTo>
                <a:lnTo>
                  <a:pt x="693" y="215"/>
                </a:lnTo>
                <a:lnTo>
                  <a:pt x="696" y="208"/>
                </a:lnTo>
                <a:lnTo>
                  <a:pt x="698" y="220"/>
                </a:lnTo>
                <a:lnTo>
                  <a:pt x="702" y="185"/>
                </a:lnTo>
                <a:lnTo>
                  <a:pt x="704" y="199"/>
                </a:lnTo>
                <a:lnTo>
                  <a:pt x="707" y="189"/>
                </a:lnTo>
                <a:lnTo>
                  <a:pt x="711" y="204"/>
                </a:lnTo>
                <a:lnTo>
                  <a:pt x="712" y="176"/>
                </a:lnTo>
                <a:lnTo>
                  <a:pt x="717" y="187"/>
                </a:lnTo>
                <a:lnTo>
                  <a:pt x="717" y="199"/>
                </a:lnTo>
                <a:lnTo>
                  <a:pt x="720" y="212"/>
                </a:lnTo>
                <a:lnTo>
                  <a:pt x="723" y="220"/>
                </a:lnTo>
                <a:lnTo>
                  <a:pt x="726" y="221"/>
                </a:lnTo>
                <a:lnTo>
                  <a:pt x="730" y="216"/>
                </a:lnTo>
                <a:lnTo>
                  <a:pt x="732" y="220"/>
                </a:lnTo>
                <a:lnTo>
                  <a:pt x="735" y="224"/>
                </a:lnTo>
                <a:lnTo>
                  <a:pt x="737" y="220"/>
                </a:lnTo>
                <a:lnTo>
                  <a:pt x="740" y="224"/>
                </a:lnTo>
                <a:lnTo>
                  <a:pt x="742" y="217"/>
                </a:lnTo>
                <a:lnTo>
                  <a:pt x="747" y="217"/>
                </a:lnTo>
                <a:lnTo>
                  <a:pt x="748" y="191"/>
                </a:lnTo>
                <a:lnTo>
                  <a:pt x="749" y="223"/>
                </a:lnTo>
                <a:lnTo>
                  <a:pt x="753" y="200"/>
                </a:lnTo>
                <a:lnTo>
                  <a:pt x="758" y="208"/>
                </a:lnTo>
                <a:lnTo>
                  <a:pt x="758" y="211"/>
                </a:lnTo>
                <a:lnTo>
                  <a:pt x="762" y="221"/>
                </a:lnTo>
                <a:lnTo>
                  <a:pt x="765" y="223"/>
                </a:lnTo>
                <a:lnTo>
                  <a:pt x="767" y="208"/>
                </a:lnTo>
                <a:lnTo>
                  <a:pt x="772" y="205"/>
                </a:lnTo>
                <a:lnTo>
                  <a:pt x="777" y="204"/>
                </a:lnTo>
                <a:lnTo>
                  <a:pt x="782" y="205"/>
                </a:lnTo>
                <a:lnTo>
                  <a:pt x="783" y="219"/>
                </a:lnTo>
                <a:lnTo>
                  <a:pt x="786" y="49"/>
                </a:lnTo>
                <a:lnTo>
                  <a:pt x="791" y="163"/>
                </a:lnTo>
                <a:lnTo>
                  <a:pt x="791" y="100"/>
                </a:lnTo>
                <a:lnTo>
                  <a:pt x="796" y="167"/>
                </a:lnTo>
                <a:lnTo>
                  <a:pt x="796" y="180"/>
                </a:lnTo>
                <a:lnTo>
                  <a:pt x="801" y="208"/>
                </a:lnTo>
                <a:lnTo>
                  <a:pt x="802" y="212"/>
                </a:lnTo>
                <a:lnTo>
                  <a:pt x="807" y="212"/>
                </a:lnTo>
                <a:lnTo>
                  <a:pt x="807" y="213"/>
                </a:lnTo>
                <a:lnTo>
                  <a:pt x="812" y="229"/>
                </a:lnTo>
                <a:lnTo>
                  <a:pt x="814" y="219"/>
                </a:lnTo>
                <a:lnTo>
                  <a:pt x="816" y="225"/>
                </a:lnTo>
                <a:lnTo>
                  <a:pt x="820" y="224"/>
                </a:lnTo>
                <a:lnTo>
                  <a:pt x="824" y="211"/>
                </a:lnTo>
                <a:lnTo>
                  <a:pt x="825" y="217"/>
                </a:lnTo>
                <a:lnTo>
                  <a:pt x="827" y="219"/>
                </a:lnTo>
                <a:lnTo>
                  <a:pt x="831" y="224"/>
                </a:lnTo>
                <a:lnTo>
                  <a:pt x="832" y="213"/>
                </a:lnTo>
                <a:lnTo>
                  <a:pt x="837" y="220"/>
                </a:lnTo>
                <a:lnTo>
                  <a:pt x="841" y="209"/>
                </a:lnTo>
                <a:lnTo>
                  <a:pt x="843" y="217"/>
                </a:lnTo>
                <a:lnTo>
                  <a:pt x="846" y="212"/>
                </a:lnTo>
                <a:lnTo>
                  <a:pt x="851" y="219"/>
                </a:lnTo>
                <a:lnTo>
                  <a:pt x="852" y="204"/>
                </a:lnTo>
                <a:lnTo>
                  <a:pt x="856" y="209"/>
                </a:lnTo>
                <a:lnTo>
                  <a:pt x="861" y="197"/>
                </a:lnTo>
                <a:lnTo>
                  <a:pt x="862" y="220"/>
                </a:lnTo>
                <a:lnTo>
                  <a:pt x="865" y="208"/>
                </a:lnTo>
                <a:lnTo>
                  <a:pt x="868" y="215"/>
                </a:lnTo>
                <a:lnTo>
                  <a:pt x="870" y="216"/>
                </a:lnTo>
                <a:lnTo>
                  <a:pt x="874" y="225"/>
                </a:lnTo>
                <a:lnTo>
                  <a:pt x="876" y="217"/>
                </a:lnTo>
                <a:lnTo>
                  <a:pt x="879" y="217"/>
                </a:lnTo>
                <a:lnTo>
                  <a:pt x="882" y="223"/>
                </a:lnTo>
                <a:lnTo>
                  <a:pt x="886" y="221"/>
                </a:lnTo>
                <a:lnTo>
                  <a:pt x="888" y="216"/>
                </a:lnTo>
                <a:lnTo>
                  <a:pt x="889" y="219"/>
                </a:lnTo>
                <a:lnTo>
                  <a:pt x="893" y="213"/>
                </a:lnTo>
                <a:lnTo>
                  <a:pt x="898" y="223"/>
                </a:lnTo>
                <a:lnTo>
                  <a:pt x="899" y="217"/>
                </a:lnTo>
                <a:lnTo>
                  <a:pt x="903" y="219"/>
                </a:lnTo>
                <a:lnTo>
                  <a:pt x="903" y="217"/>
                </a:lnTo>
                <a:lnTo>
                  <a:pt x="907" y="201"/>
                </a:lnTo>
                <a:lnTo>
                  <a:pt x="909" y="205"/>
                </a:lnTo>
                <a:lnTo>
                  <a:pt x="912" y="197"/>
                </a:lnTo>
                <a:lnTo>
                  <a:pt x="916" y="204"/>
                </a:lnTo>
                <a:lnTo>
                  <a:pt x="917" y="173"/>
                </a:lnTo>
                <a:lnTo>
                  <a:pt x="921" y="128"/>
                </a:lnTo>
                <a:lnTo>
                  <a:pt x="922" y="160"/>
                </a:lnTo>
                <a:lnTo>
                  <a:pt x="925" y="137"/>
                </a:lnTo>
                <a:lnTo>
                  <a:pt x="930" y="203"/>
                </a:lnTo>
                <a:lnTo>
                  <a:pt x="930" y="183"/>
                </a:lnTo>
                <a:lnTo>
                  <a:pt x="935" y="196"/>
                </a:lnTo>
                <a:lnTo>
                  <a:pt x="936" y="212"/>
                </a:lnTo>
                <a:lnTo>
                  <a:pt x="940" y="216"/>
                </a:lnTo>
                <a:lnTo>
                  <a:pt x="942" y="224"/>
                </a:lnTo>
                <a:lnTo>
                  <a:pt x="945" y="215"/>
                </a:lnTo>
                <a:lnTo>
                  <a:pt x="948" y="208"/>
                </a:lnTo>
                <a:lnTo>
                  <a:pt x="951" y="223"/>
                </a:lnTo>
                <a:lnTo>
                  <a:pt x="954" y="212"/>
                </a:lnTo>
                <a:lnTo>
                  <a:pt x="955" y="223"/>
                </a:lnTo>
                <a:lnTo>
                  <a:pt x="959" y="225"/>
                </a:lnTo>
                <a:lnTo>
                  <a:pt x="963" y="223"/>
                </a:lnTo>
                <a:lnTo>
                  <a:pt x="967" y="224"/>
                </a:lnTo>
                <a:lnTo>
                  <a:pt x="969" y="225"/>
                </a:lnTo>
                <a:lnTo>
                  <a:pt x="972" y="215"/>
                </a:lnTo>
                <a:lnTo>
                  <a:pt x="977" y="228"/>
                </a:lnTo>
                <a:lnTo>
                  <a:pt x="977" y="225"/>
                </a:lnTo>
                <a:lnTo>
                  <a:pt x="982" y="207"/>
                </a:lnTo>
                <a:lnTo>
                  <a:pt x="982" y="208"/>
                </a:lnTo>
                <a:lnTo>
                  <a:pt x="987" y="197"/>
                </a:lnTo>
                <a:lnTo>
                  <a:pt x="988" y="213"/>
                </a:lnTo>
                <a:lnTo>
                  <a:pt x="991" y="63"/>
                </a:lnTo>
                <a:lnTo>
                  <a:pt x="994" y="171"/>
                </a:lnTo>
                <a:lnTo>
                  <a:pt x="996" y="83"/>
                </a:lnTo>
                <a:lnTo>
                  <a:pt x="1001" y="161"/>
                </a:lnTo>
                <a:lnTo>
                  <a:pt x="1001" y="175"/>
                </a:lnTo>
                <a:lnTo>
                  <a:pt x="1006" y="197"/>
                </a:lnTo>
                <a:lnTo>
                  <a:pt x="1007" y="213"/>
                </a:lnTo>
                <a:lnTo>
                  <a:pt x="1010" y="207"/>
                </a:lnTo>
                <a:lnTo>
                  <a:pt x="1014" y="217"/>
                </a:lnTo>
                <a:lnTo>
                  <a:pt x="1016" y="219"/>
                </a:lnTo>
                <a:lnTo>
                  <a:pt x="1019" y="207"/>
                </a:lnTo>
                <a:lnTo>
                  <a:pt x="1021" y="227"/>
                </a:lnTo>
                <a:lnTo>
                  <a:pt x="1024" y="215"/>
                </a:lnTo>
                <a:lnTo>
                  <a:pt x="1028" y="216"/>
                </a:lnTo>
                <a:lnTo>
                  <a:pt x="1028" y="215"/>
                </a:lnTo>
                <a:lnTo>
                  <a:pt x="1033" y="216"/>
                </a:lnTo>
                <a:lnTo>
                  <a:pt x="1034" y="228"/>
                </a:lnTo>
                <a:lnTo>
                  <a:pt x="1038" y="216"/>
                </a:lnTo>
                <a:lnTo>
                  <a:pt x="1042" y="221"/>
                </a:lnTo>
                <a:lnTo>
                  <a:pt x="1044" y="220"/>
                </a:lnTo>
                <a:lnTo>
                  <a:pt x="1048" y="216"/>
                </a:lnTo>
                <a:lnTo>
                  <a:pt x="1048" y="217"/>
                </a:lnTo>
                <a:lnTo>
                  <a:pt x="1052" y="208"/>
                </a:lnTo>
                <a:lnTo>
                  <a:pt x="1055" y="223"/>
                </a:lnTo>
                <a:lnTo>
                  <a:pt x="1057" y="205"/>
                </a:lnTo>
                <a:lnTo>
                  <a:pt x="1061" y="203"/>
                </a:lnTo>
                <a:lnTo>
                  <a:pt x="1061" y="216"/>
                </a:lnTo>
                <a:lnTo>
                  <a:pt x="1066" y="195"/>
                </a:lnTo>
                <a:lnTo>
                  <a:pt x="1068" y="220"/>
                </a:lnTo>
                <a:lnTo>
                  <a:pt x="1070" y="209"/>
                </a:lnTo>
                <a:lnTo>
                  <a:pt x="1075" y="207"/>
                </a:lnTo>
                <a:lnTo>
                  <a:pt x="1075" y="208"/>
                </a:lnTo>
                <a:lnTo>
                  <a:pt x="1080" y="215"/>
                </a:lnTo>
                <a:lnTo>
                  <a:pt x="1082" y="219"/>
                </a:lnTo>
                <a:lnTo>
                  <a:pt x="1084" y="201"/>
                </a:lnTo>
                <a:lnTo>
                  <a:pt x="1088" y="217"/>
                </a:lnTo>
                <a:lnTo>
                  <a:pt x="1088" y="216"/>
                </a:lnTo>
                <a:lnTo>
                  <a:pt x="1093" y="199"/>
                </a:lnTo>
                <a:lnTo>
                  <a:pt x="1094" y="215"/>
                </a:lnTo>
                <a:lnTo>
                  <a:pt x="1098" y="209"/>
                </a:lnTo>
                <a:lnTo>
                  <a:pt x="1103" y="220"/>
                </a:lnTo>
                <a:lnTo>
                  <a:pt x="1103" y="201"/>
                </a:lnTo>
                <a:lnTo>
                  <a:pt x="1108" y="212"/>
                </a:lnTo>
                <a:lnTo>
                  <a:pt x="1108" y="215"/>
                </a:lnTo>
                <a:lnTo>
                  <a:pt x="1112" y="168"/>
                </a:lnTo>
                <a:lnTo>
                  <a:pt x="1114" y="189"/>
                </a:lnTo>
                <a:lnTo>
                  <a:pt x="1117" y="159"/>
                </a:lnTo>
                <a:lnTo>
                  <a:pt x="1122" y="204"/>
                </a:lnTo>
                <a:lnTo>
                  <a:pt x="1122" y="164"/>
                </a:lnTo>
                <a:lnTo>
                  <a:pt x="1127" y="191"/>
                </a:lnTo>
                <a:lnTo>
                  <a:pt x="1127" y="179"/>
                </a:lnTo>
                <a:lnTo>
                  <a:pt x="1132" y="199"/>
                </a:lnTo>
                <a:lnTo>
                  <a:pt x="1133" y="211"/>
                </a:lnTo>
                <a:lnTo>
                  <a:pt x="1136" y="217"/>
                </a:lnTo>
                <a:lnTo>
                  <a:pt x="1140" y="215"/>
                </a:lnTo>
                <a:lnTo>
                  <a:pt x="1141" y="225"/>
                </a:lnTo>
                <a:lnTo>
                  <a:pt x="1145" y="220"/>
                </a:lnTo>
                <a:lnTo>
                  <a:pt x="1148" y="228"/>
                </a:lnTo>
                <a:lnTo>
                  <a:pt x="1150" y="212"/>
                </a:lnTo>
                <a:lnTo>
                  <a:pt x="1154" y="215"/>
                </a:lnTo>
                <a:lnTo>
                  <a:pt x="1154" y="219"/>
                </a:lnTo>
                <a:lnTo>
                  <a:pt x="1159" y="195"/>
                </a:lnTo>
                <a:lnTo>
                  <a:pt x="1161" y="225"/>
                </a:lnTo>
                <a:lnTo>
                  <a:pt x="1164" y="203"/>
                </a:lnTo>
                <a:lnTo>
                  <a:pt x="1167" y="191"/>
                </a:lnTo>
                <a:lnTo>
                  <a:pt x="1169" y="183"/>
                </a:lnTo>
                <a:lnTo>
                  <a:pt x="1173" y="201"/>
                </a:lnTo>
                <a:lnTo>
                  <a:pt x="1173" y="216"/>
                </a:lnTo>
                <a:lnTo>
                  <a:pt x="1177" y="184"/>
                </a:lnTo>
                <a:lnTo>
                  <a:pt x="1179" y="215"/>
                </a:lnTo>
                <a:lnTo>
                  <a:pt x="1182" y="188"/>
                </a:lnTo>
                <a:lnTo>
                  <a:pt x="1187" y="189"/>
                </a:lnTo>
                <a:lnTo>
                  <a:pt x="1187" y="188"/>
                </a:lnTo>
                <a:lnTo>
                  <a:pt x="1191" y="203"/>
                </a:lnTo>
                <a:lnTo>
                  <a:pt x="1194" y="221"/>
                </a:lnTo>
                <a:lnTo>
                  <a:pt x="1197" y="77"/>
                </a:lnTo>
                <a:lnTo>
                  <a:pt x="1199" y="156"/>
                </a:lnTo>
                <a:lnTo>
                  <a:pt x="1201" y="89"/>
                </a:lnTo>
                <a:lnTo>
                  <a:pt x="1206" y="163"/>
                </a:lnTo>
                <a:lnTo>
                  <a:pt x="1206" y="164"/>
                </a:lnTo>
                <a:lnTo>
                  <a:pt x="1209" y="192"/>
                </a:lnTo>
                <a:lnTo>
                  <a:pt x="1212" y="204"/>
                </a:lnTo>
                <a:lnTo>
                  <a:pt x="1215" y="199"/>
                </a:lnTo>
                <a:lnTo>
                  <a:pt x="1219" y="205"/>
                </a:lnTo>
                <a:lnTo>
                  <a:pt x="1220" y="208"/>
                </a:lnTo>
                <a:lnTo>
                  <a:pt x="1224" y="197"/>
                </a:lnTo>
                <a:lnTo>
                  <a:pt x="1225" y="217"/>
                </a:lnTo>
                <a:lnTo>
                  <a:pt x="1229" y="201"/>
                </a:lnTo>
                <a:lnTo>
                  <a:pt x="1233" y="183"/>
                </a:lnTo>
                <a:lnTo>
                  <a:pt x="1233" y="193"/>
                </a:lnTo>
                <a:lnTo>
                  <a:pt x="1238" y="177"/>
                </a:lnTo>
                <a:lnTo>
                  <a:pt x="1239" y="208"/>
                </a:lnTo>
                <a:lnTo>
                  <a:pt x="1243" y="164"/>
                </a:lnTo>
                <a:lnTo>
                  <a:pt x="1248" y="203"/>
                </a:lnTo>
                <a:lnTo>
                  <a:pt x="1248" y="192"/>
                </a:lnTo>
                <a:lnTo>
                  <a:pt x="1253" y="183"/>
                </a:lnTo>
                <a:lnTo>
                  <a:pt x="1253" y="204"/>
                </a:lnTo>
                <a:lnTo>
                  <a:pt x="1257" y="193"/>
                </a:lnTo>
                <a:lnTo>
                  <a:pt x="1259" y="220"/>
                </a:lnTo>
                <a:lnTo>
                  <a:pt x="1262" y="207"/>
                </a:lnTo>
                <a:lnTo>
                  <a:pt x="1266" y="220"/>
                </a:lnTo>
                <a:lnTo>
                  <a:pt x="1267" y="216"/>
                </a:lnTo>
                <a:lnTo>
                  <a:pt x="1271" y="212"/>
                </a:lnTo>
                <a:lnTo>
                  <a:pt x="1272" y="216"/>
                </a:lnTo>
                <a:lnTo>
                  <a:pt x="1275" y="211"/>
                </a:lnTo>
                <a:lnTo>
                  <a:pt x="1280" y="200"/>
                </a:lnTo>
                <a:lnTo>
                  <a:pt x="1280" y="199"/>
                </a:lnTo>
                <a:lnTo>
                  <a:pt x="1285" y="188"/>
                </a:lnTo>
                <a:lnTo>
                  <a:pt x="1286" y="213"/>
                </a:lnTo>
                <a:lnTo>
                  <a:pt x="1290" y="163"/>
                </a:lnTo>
                <a:lnTo>
                  <a:pt x="1293" y="203"/>
                </a:lnTo>
                <a:lnTo>
                  <a:pt x="1295" y="172"/>
                </a:lnTo>
                <a:lnTo>
                  <a:pt x="1298" y="149"/>
                </a:lnTo>
                <a:lnTo>
                  <a:pt x="1299" y="179"/>
                </a:lnTo>
                <a:lnTo>
                  <a:pt x="1303" y="153"/>
                </a:lnTo>
                <a:lnTo>
                  <a:pt x="1304" y="208"/>
                </a:lnTo>
                <a:lnTo>
                  <a:pt x="1308" y="177"/>
                </a:lnTo>
                <a:lnTo>
                  <a:pt x="1312" y="203"/>
                </a:lnTo>
                <a:lnTo>
                  <a:pt x="1312" y="207"/>
                </a:lnTo>
                <a:lnTo>
                  <a:pt x="1317" y="137"/>
                </a:lnTo>
                <a:lnTo>
                  <a:pt x="1318" y="163"/>
                </a:lnTo>
                <a:lnTo>
                  <a:pt x="1322" y="155"/>
                </a:lnTo>
                <a:lnTo>
                  <a:pt x="1327" y="197"/>
                </a:lnTo>
                <a:lnTo>
                  <a:pt x="1328" y="169"/>
                </a:lnTo>
                <a:lnTo>
                  <a:pt x="1332" y="192"/>
                </a:lnTo>
                <a:lnTo>
                  <a:pt x="1332" y="191"/>
                </a:lnTo>
                <a:lnTo>
                  <a:pt x="1336" y="201"/>
                </a:lnTo>
                <a:lnTo>
                  <a:pt x="1338" y="216"/>
                </a:lnTo>
                <a:lnTo>
                  <a:pt x="1341" y="216"/>
                </a:lnTo>
                <a:lnTo>
                  <a:pt x="1345" y="203"/>
                </a:lnTo>
                <a:lnTo>
                  <a:pt x="1346" y="207"/>
                </a:lnTo>
                <a:lnTo>
                  <a:pt x="1351" y="209"/>
                </a:lnTo>
                <a:lnTo>
                  <a:pt x="1351" y="215"/>
                </a:lnTo>
                <a:lnTo>
                  <a:pt x="1354" y="152"/>
                </a:lnTo>
                <a:lnTo>
                  <a:pt x="1359" y="163"/>
                </a:lnTo>
                <a:lnTo>
                  <a:pt x="1359" y="160"/>
                </a:lnTo>
                <a:lnTo>
                  <a:pt x="1364" y="73"/>
                </a:lnTo>
                <a:lnTo>
                  <a:pt x="1365" y="141"/>
                </a:lnTo>
                <a:lnTo>
                  <a:pt x="1369" y="96"/>
                </a:lnTo>
                <a:lnTo>
                  <a:pt x="1372" y="183"/>
                </a:lnTo>
                <a:lnTo>
                  <a:pt x="1374" y="140"/>
                </a:lnTo>
                <a:lnTo>
                  <a:pt x="1378" y="179"/>
                </a:lnTo>
                <a:lnTo>
                  <a:pt x="1378" y="189"/>
                </a:lnTo>
                <a:lnTo>
                  <a:pt x="1383" y="189"/>
                </a:lnTo>
                <a:lnTo>
                  <a:pt x="1384" y="213"/>
                </a:lnTo>
                <a:lnTo>
                  <a:pt x="1388" y="204"/>
                </a:lnTo>
                <a:lnTo>
                  <a:pt x="1392" y="207"/>
                </a:lnTo>
                <a:lnTo>
                  <a:pt x="1393" y="196"/>
                </a:lnTo>
                <a:lnTo>
                  <a:pt x="1398" y="197"/>
                </a:lnTo>
                <a:lnTo>
                  <a:pt x="1398" y="204"/>
                </a:lnTo>
                <a:lnTo>
                  <a:pt x="1402" y="80"/>
                </a:lnTo>
                <a:lnTo>
                  <a:pt x="1404" y="155"/>
                </a:lnTo>
                <a:lnTo>
                  <a:pt x="1407" y="96"/>
                </a:lnTo>
                <a:lnTo>
                  <a:pt x="1408" y="172"/>
                </a:lnTo>
                <a:lnTo>
                  <a:pt x="1412" y="151"/>
                </a:lnTo>
                <a:lnTo>
                  <a:pt x="1416" y="189"/>
                </a:lnTo>
                <a:lnTo>
                  <a:pt x="1419" y="211"/>
                </a:lnTo>
                <a:lnTo>
                  <a:pt x="1420" y="184"/>
                </a:lnTo>
                <a:lnTo>
                  <a:pt x="1425" y="185"/>
                </a:lnTo>
                <a:lnTo>
                  <a:pt x="1425" y="195"/>
                </a:lnTo>
                <a:lnTo>
                  <a:pt x="1430" y="21"/>
                </a:lnTo>
                <a:lnTo>
                  <a:pt x="1430" y="132"/>
                </a:lnTo>
                <a:lnTo>
                  <a:pt x="1434" y="21"/>
                </a:lnTo>
                <a:lnTo>
                  <a:pt x="1438" y="108"/>
                </a:lnTo>
                <a:lnTo>
                  <a:pt x="1438" y="101"/>
                </a:lnTo>
                <a:lnTo>
                  <a:pt x="1443" y="151"/>
                </a:lnTo>
                <a:lnTo>
                  <a:pt x="1444" y="187"/>
                </a:lnTo>
                <a:lnTo>
                  <a:pt x="1448" y="197"/>
                </a:lnTo>
                <a:lnTo>
                  <a:pt x="1450" y="217"/>
                </a:lnTo>
                <a:lnTo>
                  <a:pt x="1453" y="221"/>
                </a:lnTo>
                <a:lnTo>
                  <a:pt x="1458" y="205"/>
                </a:lnTo>
                <a:lnTo>
                  <a:pt x="1458" y="204"/>
                </a:lnTo>
                <a:lnTo>
                  <a:pt x="1462" y="203"/>
                </a:lnTo>
                <a:lnTo>
                  <a:pt x="1463" y="224"/>
                </a:lnTo>
                <a:lnTo>
                  <a:pt x="1467" y="203"/>
                </a:lnTo>
                <a:lnTo>
                  <a:pt x="1468" y="221"/>
                </a:lnTo>
                <a:lnTo>
                  <a:pt x="1472" y="208"/>
                </a:lnTo>
                <a:lnTo>
                  <a:pt x="1477" y="204"/>
                </a:lnTo>
                <a:lnTo>
                  <a:pt x="1477" y="212"/>
                </a:lnTo>
                <a:lnTo>
                  <a:pt x="1480" y="211"/>
                </a:lnTo>
                <a:lnTo>
                  <a:pt x="1485" y="197"/>
                </a:lnTo>
                <a:lnTo>
                  <a:pt x="1485" y="189"/>
                </a:lnTo>
                <a:lnTo>
                  <a:pt x="1490" y="187"/>
                </a:lnTo>
                <a:lnTo>
                  <a:pt x="1491" y="200"/>
                </a:lnTo>
                <a:lnTo>
                  <a:pt x="1495" y="139"/>
                </a:lnTo>
                <a:lnTo>
                  <a:pt x="1496" y="209"/>
                </a:lnTo>
                <a:lnTo>
                  <a:pt x="1499" y="167"/>
                </a:lnTo>
                <a:lnTo>
                  <a:pt x="1504" y="163"/>
                </a:lnTo>
                <a:lnTo>
                  <a:pt x="1509" y="151"/>
                </a:lnTo>
                <a:lnTo>
                  <a:pt x="1510" y="197"/>
                </a:lnTo>
                <a:lnTo>
                  <a:pt x="1514" y="179"/>
                </a:lnTo>
                <a:lnTo>
                  <a:pt x="1517" y="213"/>
                </a:lnTo>
                <a:lnTo>
                  <a:pt x="1517" y="216"/>
                </a:lnTo>
                <a:lnTo>
                  <a:pt x="1523" y="203"/>
                </a:lnTo>
                <a:lnTo>
                  <a:pt x="1523" y="204"/>
                </a:lnTo>
                <a:lnTo>
                  <a:pt x="1528" y="205"/>
                </a:lnTo>
                <a:lnTo>
                  <a:pt x="1532" y="220"/>
                </a:lnTo>
                <a:lnTo>
                  <a:pt x="1533" y="183"/>
                </a:lnTo>
                <a:lnTo>
                  <a:pt x="1534" y="215"/>
                </a:lnTo>
                <a:lnTo>
                  <a:pt x="1538" y="193"/>
                </a:lnTo>
                <a:lnTo>
                  <a:pt x="1543" y="216"/>
                </a:lnTo>
                <a:lnTo>
                  <a:pt x="1543" y="215"/>
                </a:lnTo>
                <a:lnTo>
                  <a:pt x="1546" y="217"/>
                </a:lnTo>
                <a:lnTo>
                  <a:pt x="1551" y="208"/>
                </a:lnTo>
                <a:lnTo>
                  <a:pt x="1551" y="211"/>
                </a:lnTo>
                <a:lnTo>
                  <a:pt x="1556" y="219"/>
                </a:lnTo>
                <a:lnTo>
                  <a:pt x="1556" y="221"/>
                </a:lnTo>
                <a:lnTo>
                  <a:pt x="1561" y="108"/>
                </a:lnTo>
                <a:lnTo>
                  <a:pt x="1564" y="168"/>
                </a:lnTo>
                <a:lnTo>
                  <a:pt x="1564" y="131"/>
                </a:lnTo>
                <a:lnTo>
                  <a:pt x="1569" y="127"/>
                </a:lnTo>
                <a:lnTo>
                  <a:pt x="1570" y="155"/>
                </a:lnTo>
                <a:lnTo>
                  <a:pt x="1574" y="176"/>
                </a:lnTo>
                <a:lnTo>
                  <a:pt x="1575" y="199"/>
                </a:lnTo>
                <a:lnTo>
                  <a:pt x="1579" y="187"/>
                </a:lnTo>
                <a:lnTo>
                  <a:pt x="1583" y="212"/>
                </a:lnTo>
                <a:lnTo>
                  <a:pt x="1583" y="213"/>
                </a:lnTo>
                <a:lnTo>
                  <a:pt x="1588" y="219"/>
                </a:lnTo>
                <a:lnTo>
                  <a:pt x="1589" y="225"/>
                </a:lnTo>
                <a:lnTo>
                  <a:pt x="1594" y="227"/>
                </a:lnTo>
                <a:lnTo>
                  <a:pt x="1597" y="227"/>
                </a:lnTo>
                <a:lnTo>
                  <a:pt x="1599" y="211"/>
                </a:lnTo>
                <a:lnTo>
                  <a:pt x="1603" y="220"/>
                </a:lnTo>
                <a:lnTo>
                  <a:pt x="1603" y="221"/>
                </a:lnTo>
                <a:lnTo>
                  <a:pt x="1607" y="76"/>
                </a:lnTo>
                <a:lnTo>
                  <a:pt x="1609" y="147"/>
                </a:lnTo>
                <a:lnTo>
                  <a:pt x="1612" y="93"/>
                </a:lnTo>
                <a:lnTo>
                  <a:pt x="1616" y="180"/>
                </a:lnTo>
                <a:lnTo>
                  <a:pt x="1617" y="153"/>
                </a:lnTo>
                <a:lnTo>
                  <a:pt x="1622" y="187"/>
                </a:lnTo>
                <a:lnTo>
                  <a:pt x="1622" y="205"/>
                </a:lnTo>
                <a:lnTo>
                  <a:pt x="1625" y="187"/>
                </a:lnTo>
                <a:lnTo>
                  <a:pt x="1630" y="181"/>
                </a:lnTo>
                <a:lnTo>
                  <a:pt x="1635" y="164"/>
                </a:lnTo>
                <a:lnTo>
                  <a:pt x="1636" y="197"/>
                </a:lnTo>
                <a:lnTo>
                  <a:pt x="1640" y="188"/>
                </a:lnTo>
                <a:lnTo>
                  <a:pt x="1643" y="208"/>
                </a:lnTo>
                <a:lnTo>
                  <a:pt x="1643" y="199"/>
                </a:lnTo>
                <a:lnTo>
                  <a:pt x="1649" y="204"/>
                </a:lnTo>
                <a:lnTo>
                  <a:pt x="1649" y="203"/>
                </a:lnTo>
                <a:lnTo>
                  <a:pt x="1653" y="213"/>
                </a:lnTo>
                <a:lnTo>
                  <a:pt x="1654" y="223"/>
                </a:lnTo>
                <a:lnTo>
                  <a:pt x="1658" y="224"/>
                </a:lnTo>
                <a:lnTo>
                  <a:pt x="1662" y="227"/>
                </a:lnTo>
                <a:lnTo>
                  <a:pt x="1664" y="220"/>
                </a:lnTo>
                <a:lnTo>
                  <a:pt x="1667" y="227"/>
                </a:lnTo>
                <a:lnTo>
                  <a:pt x="1668" y="225"/>
                </a:lnTo>
                <a:lnTo>
                  <a:pt x="1673" y="219"/>
                </a:lnTo>
                <a:lnTo>
                  <a:pt x="1677" y="221"/>
                </a:lnTo>
                <a:lnTo>
                  <a:pt x="1677" y="220"/>
                </a:lnTo>
                <a:lnTo>
                  <a:pt x="1682" y="220"/>
                </a:lnTo>
                <a:lnTo>
                  <a:pt x="1686" y="209"/>
                </a:lnTo>
                <a:lnTo>
                  <a:pt x="1690" y="217"/>
                </a:lnTo>
                <a:lnTo>
                  <a:pt x="1690" y="201"/>
                </a:lnTo>
                <a:lnTo>
                  <a:pt x="1695" y="196"/>
                </a:lnTo>
                <a:lnTo>
                  <a:pt x="1696" y="209"/>
                </a:lnTo>
                <a:lnTo>
                  <a:pt x="1700" y="156"/>
                </a:lnTo>
                <a:lnTo>
                  <a:pt x="1701" y="199"/>
                </a:lnTo>
                <a:lnTo>
                  <a:pt x="1704" y="148"/>
                </a:lnTo>
                <a:lnTo>
                  <a:pt x="1709" y="207"/>
                </a:lnTo>
                <a:lnTo>
                  <a:pt x="1709" y="199"/>
                </a:lnTo>
                <a:lnTo>
                  <a:pt x="1714" y="208"/>
                </a:lnTo>
                <a:lnTo>
                  <a:pt x="1715" y="221"/>
                </a:lnTo>
                <a:lnTo>
                  <a:pt x="1719" y="212"/>
                </a:lnTo>
                <a:lnTo>
                  <a:pt x="1720" y="223"/>
                </a:lnTo>
                <a:lnTo>
                  <a:pt x="1724" y="225"/>
                </a:lnTo>
                <a:lnTo>
                  <a:pt x="1728" y="215"/>
                </a:lnTo>
                <a:lnTo>
                  <a:pt x="1728" y="208"/>
                </a:lnTo>
                <a:lnTo>
                  <a:pt x="1733" y="223"/>
                </a:lnTo>
                <a:lnTo>
                  <a:pt x="1734" y="225"/>
                </a:lnTo>
                <a:lnTo>
                  <a:pt x="1738" y="185"/>
                </a:lnTo>
                <a:lnTo>
                  <a:pt x="1739" y="216"/>
                </a:lnTo>
                <a:lnTo>
                  <a:pt x="1743" y="197"/>
                </a:lnTo>
                <a:lnTo>
                  <a:pt x="1748" y="212"/>
                </a:lnTo>
                <a:lnTo>
                  <a:pt x="1748" y="213"/>
                </a:lnTo>
                <a:lnTo>
                  <a:pt x="1751" y="217"/>
                </a:lnTo>
                <a:lnTo>
                  <a:pt x="1756" y="216"/>
                </a:lnTo>
                <a:lnTo>
                  <a:pt x="1756" y="212"/>
                </a:lnTo>
                <a:lnTo>
                  <a:pt x="1761" y="224"/>
                </a:lnTo>
                <a:lnTo>
                  <a:pt x="1762" y="225"/>
                </a:lnTo>
                <a:lnTo>
                  <a:pt x="1766" y="192"/>
                </a:lnTo>
                <a:lnTo>
                  <a:pt x="1767" y="217"/>
                </a:lnTo>
                <a:lnTo>
                  <a:pt x="1770" y="212"/>
                </a:lnTo>
                <a:lnTo>
                  <a:pt x="1775" y="209"/>
                </a:lnTo>
                <a:lnTo>
                  <a:pt x="1775" y="211"/>
                </a:lnTo>
                <a:lnTo>
                  <a:pt x="1780" y="215"/>
                </a:lnTo>
                <a:lnTo>
                  <a:pt x="1780" y="220"/>
                </a:lnTo>
                <a:lnTo>
                  <a:pt x="1785" y="221"/>
                </a:lnTo>
                <a:lnTo>
                  <a:pt x="1788" y="229"/>
                </a:lnTo>
                <a:lnTo>
                  <a:pt x="1788" y="225"/>
                </a:lnTo>
                <a:lnTo>
                  <a:pt x="1793" y="220"/>
                </a:lnTo>
                <a:lnTo>
                  <a:pt x="1794" y="228"/>
                </a:lnTo>
                <a:lnTo>
                  <a:pt x="1798" y="225"/>
                </a:lnTo>
                <a:lnTo>
                  <a:pt x="1803" y="231"/>
                </a:lnTo>
                <a:lnTo>
                  <a:pt x="1803" y="215"/>
                </a:lnTo>
                <a:lnTo>
                  <a:pt x="1807" y="225"/>
                </a:lnTo>
                <a:lnTo>
                  <a:pt x="1809" y="216"/>
                </a:lnTo>
                <a:lnTo>
                  <a:pt x="1812" y="105"/>
                </a:lnTo>
                <a:lnTo>
                  <a:pt x="1813" y="139"/>
                </a:lnTo>
                <a:lnTo>
                  <a:pt x="1817" y="109"/>
                </a:lnTo>
                <a:lnTo>
                  <a:pt x="1818" y="177"/>
                </a:lnTo>
                <a:lnTo>
                  <a:pt x="1822" y="151"/>
                </a:lnTo>
                <a:lnTo>
                  <a:pt x="1827" y="199"/>
                </a:lnTo>
                <a:lnTo>
                  <a:pt x="1827" y="200"/>
                </a:lnTo>
                <a:lnTo>
                  <a:pt x="1831" y="209"/>
                </a:lnTo>
                <a:lnTo>
                  <a:pt x="1835" y="221"/>
                </a:lnTo>
                <a:lnTo>
                  <a:pt x="1835" y="219"/>
                </a:lnTo>
                <a:lnTo>
                  <a:pt x="1840" y="201"/>
                </a:lnTo>
                <a:lnTo>
                  <a:pt x="1841" y="209"/>
                </a:lnTo>
                <a:lnTo>
                  <a:pt x="1845" y="213"/>
                </a:lnTo>
                <a:lnTo>
                  <a:pt x="1846" y="225"/>
                </a:lnTo>
                <a:lnTo>
                  <a:pt x="1849" y="216"/>
                </a:lnTo>
                <a:lnTo>
                  <a:pt x="1854" y="225"/>
                </a:lnTo>
                <a:lnTo>
                  <a:pt x="1859" y="228"/>
                </a:lnTo>
                <a:lnTo>
                  <a:pt x="1860" y="227"/>
                </a:lnTo>
                <a:lnTo>
                  <a:pt x="1865" y="233"/>
                </a:lnTo>
                <a:lnTo>
                  <a:pt x="1867" y="229"/>
                </a:lnTo>
                <a:lnTo>
                  <a:pt x="1867" y="228"/>
                </a:lnTo>
                <a:lnTo>
                  <a:pt x="1873" y="224"/>
                </a:lnTo>
                <a:lnTo>
                  <a:pt x="1878" y="216"/>
                </a:lnTo>
                <a:lnTo>
                  <a:pt x="1879" y="223"/>
                </a:lnTo>
                <a:lnTo>
                  <a:pt x="1882" y="223"/>
                </a:lnTo>
                <a:lnTo>
                  <a:pt x="1887" y="209"/>
                </a:lnTo>
                <a:lnTo>
                  <a:pt x="1891" y="212"/>
                </a:lnTo>
                <a:lnTo>
                  <a:pt x="1893" y="229"/>
                </a:lnTo>
                <a:lnTo>
                  <a:pt x="1896" y="205"/>
                </a:lnTo>
                <a:lnTo>
                  <a:pt x="1901" y="216"/>
                </a:lnTo>
                <a:lnTo>
                  <a:pt x="1901" y="215"/>
                </a:lnTo>
                <a:lnTo>
                  <a:pt x="1906" y="213"/>
                </a:lnTo>
                <a:lnTo>
                  <a:pt x="1906" y="215"/>
                </a:lnTo>
                <a:lnTo>
                  <a:pt x="1909" y="224"/>
                </a:lnTo>
                <a:lnTo>
                  <a:pt x="1914" y="216"/>
                </a:lnTo>
                <a:lnTo>
                  <a:pt x="1915" y="215"/>
                </a:lnTo>
                <a:lnTo>
                  <a:pt x="1920" y="213"/>
                </a:lnTo>
                <a:lnTo>
                  <a:pt x="1920" y="207"/>
                </a:lnTo>
                <a:lnTo>
                  <a:pt x="1924" y="215"/>
                </a:lnTo>
                <a:lnTo>
                  <a:pt x="1926" y="231"/>
                </a:lnTo>
                <a:lnTo>
                  <a:pt x="1930" y="224"/>
                </a:lnTo>
                <a:lnTo>
                  <a:pt x="1933" y="219"/>
                </a:lnTo>
                <a:lnTo>
                  <a:pt x="1934" y="216"/>
                </a:lnTo>
                <a:lnTo>
                  <a:pt x="1938" y="216"/>
                </a:lnTo>
                <a:lnTo>
                  <a:pt x="1939" y="227"/>
                </a:lnTo>
                <a:lnTo>
                  <a:pt x="1943" y="195"/>
                </a:lnTo>
                <a:lnTo>
                  <a:pt x="1944" y="213"/>
                </a:lnTo>
                <a:lnTo>
                  <a:pt x="1948" y="205"/>
                </a:lnTo>
                <a:lnTo>
                  <a:pt x="1952" y="207"/>
                </a:lnTo>
                <a:lnTo>
                  <a:pt x="1957" y="219"/>
                </a:lnTo>
                <a:lnTo>
                  <a:pt x="1961" y="211"/>
                </a:lnTo>
                <a:lnTo>
                  <a:pt x="1961" y="203"/>
                </a:lnTo>
                <a:lnTo>
                  <a:pt x="1966" y="208"/>
                </a:lnTo>
                <a:lnTo>
                  <a:pt x="1966" y="221"/>
                </a:lnTo>
                <a:lnTo>
                  <a:pt x="1970" y="196"/>
                </a:lnTo>
                <a:lnTo>
                  <a:pt x="1972" y="228"/>
                </a:lnTo>
                <a:lnTo>
                  <a:pt x="1975" y="219"/>
                </a:lnTo>
                <a:lnTo>
                  <a:pt x="1980" y="209"/>
                </a:lnTo>
                <a:lnTo>
                  <a:pt x="1985" y="201"/>
                </a:lnTo>
                <a:lnTo>
                  <a:pt x="1986" y="217"/>
                </a:lnTo>
                <a:lnTo>
                  <a:pt x="1988" y="211"/>
                </a:lnTo>
                <a:lnTo>
                  <a:pt x="1993" y="229"/>
                </a:lnTo>
                <a:lnTo>
                  <a:pt x="1994" y="225"/>
                </a:lnTo>
                <a:lnTo>
                  <a:pt x="1999" y="213"/>
                </a:lnTo>
                <a:lnTo>
                  <a:pt x="1999" y="212"/>
                </a:lnTo>
                <a:lnTo>
                  <a:pt x="2004" y="217"/>
                </a:lnTo>
                <a:lnTo>
                  <a:pt x="2004" y="227"/>
                </a:lnTo>
                <a:lnTo>
                  <a:pt x="2009" y="211"/>
                </a:lnTo>
                <a:lnTo>
                  <a:pt x="2012" y="231"/>
                </a:lnTo>
                <a:lnTo>
                  <a:pt x="2015" y="225"/>
                </a:lnTo>
                <a:lnTo>
                  <a:pt x="2017" y="84"/>
                </a:lnTo>
                <a:lnTo>
                  <a:pt x="2018" y="112"/>
                </a:lnTo>
                <a:lnTo>
                  <a:pt x="2022" y="101"/>
                </a:lnTo>
                <a:lnTo>
                  <a:pt x="2023" y="163"/>
                </a:lnTo>
                <a:lnTo>
                  <a:pt x="2027" y="147"/>
                </a:lnTo>
                <a:lnTo>
                  <a:pt x="2032" y="195"/>
                </a:lnTo>
                <a:lnTo>
                  <a:pt x="2032" y="193"/>
                </a:lnTo>
                <a:lnTo>
                  <a:pt x="2036" y="205"/>
                </a:lnTo>
                <a:lnTo>
                  <a:pt x="2038" y="216"/>
                </a:lnTo>
                <a:lnTo>
                  <a:pt x="2040" y="215"/>
                </a:lnTo>
                <a:lnTo>
                  <a:pt x="2045" y="207"/>
                </a:lnTo>
                <a:lnTo>
                  <a:pt x="2046" y="216"/>
                </a:lnTo>
                <a:lnTo>
                  <a:pt x="2050" y="212"/>
                </a:lnTo>
                <a:lnTo>
                  <a:pt x="2051" y="228"/>
                </a:lnTo>
                <a:lnTo>
                  <a:pt x="2054" y="216"/>
                </a:lnTo>
                <a:lnTo>
                  <a:pt x="2059" y="221"/>
                </a:lnTo>
                <a:lnTo>
                  <a:pt x="2064" y="163"/>
                </a:lnTo>
                <a:lnTo>
                  <a:pt x="2065" y="207"/>
                </a:lnTo>
                <a:lnTo>
                  <a:pt x="2069" y="185"/>
                </a:lnTo>
                <a:lnTo>
                  <a:pt x="2072" y="207"/>
                </a:lnTo>
                <a:lnTo>
                  <a:pt x="2074" y="192"/>
                </a:lnTo>
                <a:lnTo>
                  <a:pt x="2078" y="215"/>
                </a:lnTo>
                <a:lnTo>
                  <a:pt x="2080" y="213"/>
                </a:lnTo>
                <a:lnTo>
                  <a:pt x="2083" y="207"/>
                </a:lnTo>
                <a:lnTo>
                  <a:pt x="2084" y="220"/>
                </a:lnTo>
                <a:lnTo>
                  <a:pt x="2088" y="217"/>
                </a:lnTo>
                <a:lnTo>
                  <a:pt x="2091" y="197"/>
                </a:lnTo>
                <a:lnTo>
                  <a:pt x="2091" y="199"/>
                </a:lnTo>
                <a:lnTo>
                  <a:pt x="2096" y="204"/>
                </a:lnTo>
                <a:lnTo>
                  <a:pt x="2097" y="216"/>
                </a:lnTo>
                <a:lnTo>
                  <a:pt x="2101" y="197"/>
                </a:lnTo>
                <a:lnTo>
                  <a:pt x="2106" y="212"/>
                </a:lnTo>
                <a:lnTo>
                  <a:pt x="2109" y="209"/>
                </a:lnTo>
                <a:lnTo>
                  <a:pt x="2111" y="220"/>
                </a:lnTo>
                <a:lnTo>
                  <a:pt x="2115" y="208"/>
                </a:lnTo>
                <a:lnTo>
                  <a:pt x="2119" y="208"/>
                </a:lnTo>
                <a:lnTo>
                  <a:pt x="2119" y="195"/>
                </a:lnTo>
                <a:lnTo>
                  <a:pt x="2125" y="205"/>
                </a:lnTo>
                <a:lnTo>
                  <a:pt x="2130" y="189"/>
                </a:lnTo>
                <a:lnTo>
                  <a:pt x="2130" y="209"/>
                </a:lnTo>
                <a:lnTo>
                  <a:pt x="2133" y="204"/>
                </a:lnTo>
                <a:lnTo>
                  <a:pt x="2138" y="197"/>
                </a:lnTo>
                <a:lnTo>
                  <a:pt x="2143" y="216"/>
                </a:lnTo>
                <a:lnTo>
                  <a:pt x="2144" y="219"/>
                </a:lnTo>
                <a:lnTo>
                  <a:pt x="2149" y="187"/>
                </a:lnTo>
                <a:lnTo>
                  <a:pt x="2149" y="204"/>
                </a:lnTo>
                <a:lnTo>
                  <a:pt x="2153" y="195"/>
                </a:lnTo>
                <a:lnTo>
                  <a:pt x="2157" y="191"/>
                </a:lnTo>
                <a:lnTo>
                  <a:pt x="2157" y="192"/>
                </a:lnTo>
                <a:lnTo>
                  <a:pt x="2162" y="201"/>
                </a:lnTo>
                <a:lnTo>
                  <a:pt x="2163" y="216"/>
                </a:lnTo>
                <a:lnTo>
                  <a:pt x="2166" y="180"/>
                </a:lnTo>
                <a:lnTo>
                  <a:pt x="2171" y="193"/>
                </a:lnTo>
                <a:lnTo>
                  <a:pt x="2172" y="201"/>
                </a:lnTo>
                <a:lnTo>
                  <a:pt x="2175" y="185"/>
                </a:lnTo>
                <a:lnTo>
                  <a:pt x="2177" y="212"/>
                </a:lnTo>
                <a:lnTo>
                  <a:pt x="2180" y="204"/>
                </a:lnTo>
                <a:lnTo>
                  <a:pt x="2185" y="204"/>
                </a:lnTo>
                <a:lnTo>
                  <a:pt x="2185" y="203"/>
                </a:lnTo>
                <a:lnTo>
                  <a:pt x="2190" y="200"/>
                </a:lnTo>
                <a:lnTo>
                  <a:pt x="2191" y="209"/>
                </a:lnTo>
                <a:lnTo>
                  <a:pt x="2195" y="204"/>
                </a:lnTo>
                <a:lnTo>
                  <a:pt x="2196" y="225"/>
                </a:lnTo>
                <a:lnTo>
                  <a:pt x="2199" y="221"/>
                </a:lnTo>
                <a:lnTo>
                  <a:pt x="2204" y="220"/>
                </a:lnTo>
                <a:lnTo>
                  <a:pt x="2209" y="221"/>
                </a:lnTo>
                <a:lnTo>
                  <a:pt x="2213" y="229"/>
                </a:lnTo>
                <a:lnTo>
                  <a:pt x="2214" y="204"/>
                </a:lnTo>
                <a:lnTo>
                  <a:pt x="2217" y="219"/>
                </a:lnTo>
                <a:lnTo>
                  <a:pt x="2219" y="203"/>
                </a:lnTo>
                <a:lnTo>
                  <a:pt x="2223" y="87"/>
                </a:lnTo>
                <a:lnTo>
                  <a:pt x="2223" y="83"/>
                </a:lnTo>
                <a:lnTo>
                  <a:pt x="2228" y="71"/>
                </a:lnTo>
                <a:lnTo>
                  <a:pt x="2229" y="143"/>
                </a:lnTo>
                <a:lnTo>
                  <a:pt x="2233" y="127"/>
                </a:lnTo>
                <a:lnTo>
                  <a:pt x="2237" y="165"/>
                </a:lnTo>
                <a:lnTo>
                  <a:pt x="2238" y="161"/>
                </a:lnTo>
                <a:lnTo>
                  <a:pt x="2241" y="133"/>
                </a:lnTo>
                <a:lnTo>
                  <a:pt x="2242" y="187"/>
                </a:lnTo>
                <a:lnTo>
                  <a:pt x="2246" y="165"/>
                </a:lnTo>
                <a:lnTo>
                  <a:pt x="2250" y="157"/>
                </a:lnTo>
                <a:lnTo>
                  <a:pt x="2251" y="184"/>
                </a:lnTo>
                <a:lnTo>
                  <a:pt x="2256" y="195"/>
                </a:lnTo>
                <a:lnTo>
                  <a:pt x="2256" y="212"/>
                </a:lnTo>
                <a:lnTo>
                  <a:pt x="2260" y="208"/>
                </a:lnTo>
                <a:lnTo>
                  <a:pt x="2264" y="215"/>
                </a:lnTo>
                <a:lnTo>
                  <a:pt x="2264" y="216"/>
                </a:lnTo>
                <a:lnTo>
                  <a:pt x="2269" y="211"/>
                </a:lnTo>
                <a:lnTo>
                  <a:pt x="2270" y="217"/>
                </a:lnTo>
                <a:lnTo>
                  <a:pt x="2274" y="215"/>
                </a:lnTo>
                <a:lnTo>
                  <a:pt x="2275" y="223"/>
                </a:lnTo>
                <a:lnTo>
                  <a:pt x="2278" y="212"/>
                </a:lnTo>
                <a:lnTo>
                  <a:pt x="2283" y="215"/>
                </a:lnTo>
                <a:lnTo>
                  <a:pt x="2283" y="212"/>
                </a:lnTo>
                <a:lnTo>
                  <a:pt x="2288" y="209"/>
                </a:lnTo>
                <a:lnTo>
                  <a:pt x="2289" y="224"/>
                </a:lnTo>
                <a:lnTo>
                  <a:pt x="2293" y="215"/>
                </a:lnTo>
                <a:lnTo>
                  <a:pt x="2296" y="199"/>
                </a:lnTo>
                <a:lnTo>
                  <a:pt x="2298" y="196"/>
                </a:lnTo>
                <a:lnTo>
                  <a:pt x="2302" y="197"/>
                </a:lnTo>
                <a:lnTo>
                  <a:pt x="2302" y="200"/>
                </a:lnTo>
                <a:lnTo>
                  <a:pt x="2306" y="164"/>
                </a:lnTo>
                <a:lnTo>
                  <a:pt x="2311" y="175"/>
                </a:lnTo>
                <a:lnTo>
                  <a:pt x="2311" y="167"/>
                </a:lnTo>
                <a:lnTo>
                  <a:pt x="2316" y="153"/>
                </a:lnTo>
                <a:lnTo>
                  <a:pt x="2317" y="171"/>
                </a:lnTo>
                <a:lnTo>
                  <a:pt x="2320" y="169"/>
                </a:lnTo>
                <a:lnTo>
                  <a:pt x="2322" y="205"/>
                </a:lnTo>
                <a:lnTo>
                  <a:pt x="2325" y="169"/>
                </a:lnTo>
                <a:lnTo>
                  <a:pt x="2330" y="205"/>
                </a:lnTo>
                <a:lnTo>
                  <a:pt x="2330" y="207"/>
                </a:lnTo>
                <a:lnTo>
                  <a:pt x="2335" y="213"/>
                </a:lnTo>
                <a:lnTo>
                  <a:pt x="2335" y="216"/>
                </a:lnTo>
                <a:lnTo>
                  <a:pt x="2338" y="220"/>
                </a:lnTo>
                <a:lnTo>
                  <a:pt x="2343" y="225"/>
                </a:lnTo>
                <a:lnTo>
                  <a:pt x="2344" y="224"/>
                </a:lnTo>
                <a:lnTo>
                  <a:pt x="2349" y="223"/>
                </a:lnTo>
                <a:lnTo>
                  <a:pt x="2349" y="220"/>
                </a:lnTo>
                <a:lnTo>
                  <a:pt x="2354" y="185"/>
                </a:lnTo>
                <a:lnTo>
                  <a:pt x="2354" y="208"/>
                </a:lnTo>
                <a:lnTo>
                  <a:pt x="2359" y="207"/>
                </a:lnTo>
                <a:lnTo>
                  <a:pt x="2362" y="207"/>
                </a:lnTo>
                <a:lnTo>
                  <a:pt x="2367" y="211"/>
                </a:lnTo>
                <a:lnTo>
                  <a:pt x="2368" y="216"/>
                </a:lnTo>
                <a:lnTo>
                  <a:pt x="2372" y="165"/>
                </a:lnTo>
                <a:lnTo>
                  <a:pt x="2376" y="193"/>
                </a:lnTo>
                <a:lnTo>
                  <a:pt x="2377" y="192"/>
                </a:lnTo>
                <a:lnTo>
                  <a:pt x="2382" y="76"/>
                </a:lnTo>
                <a:lnTo>
                  <a:pt x="2382" y="140"/>
                </a:lnTo>
                <a:lnTo>
                  <a:pt x="2385" y="95"/>
                </a:lnTo>
                <a:lnTo>
                  <a:pt x="2390" y="183"/>
                </a:lnTo>
                <a:lnTo>
                  <a:pt x="2390" y="152"/>
                </a:lnTo>
                <a:lnTo>
                  <a:pt x="2395" y="192"/>
                </a:lnTo>
                <a:lnTo>
                  <a:pt x="2396" y="208"/>
                </a:lnTo>
                <a:lnTo>
                  <a:pt x="2401" y="212"/>
                </a:lnTo>
                <a:lnTo>
                  <a:pt x="2401" y="220"/>
                </a:lnTo>
                <a:lnTo>
                  <a:pt x="2404" y="221"/>
                </a:lnTo>
                <a:lnTo>
                  <a:pt x="2409" y="227"/>
                </a:lnTo>
                <a:lnTo>
                  <a:pt x="2414" y="231"/>
                </a:lnTo>
                <a:lnTo>
                  <a:pt x="2415" y="235"/>
                </a:lnTo>
                <a:lnTo>
                  <a:pt x="2419" y="219"/>
                </a:lnTo>
                <a:lnTo>
                  <a:pt x="2422" y="229"/>
                </a:lnTo>
                <a:lnTo>
                  <a:pt x="2423" y="219"/>
                </a:lnTo>
                <a:lnTo>
                  <a:pt x="2428" y="125"/>
                </a:lnTo>
                <a:lnTo>
                  <a:pt x="2428" y="112"/>
                </a:lnTo>
                <a:lnTo>
                  <a:pt x="2433" y="109"/>
                </a:lnTo>
                <a:lnTo>
                  <a:pt x="2434" y="132"/>
                </a:lnTo>
                <a:lnTo>
                  <a:pt x="2438" y="140"/>
                </a:lnTo>
                <a:lnTo>
                  <a:pt x="2441" y="188"/>
                </a:lnTo>
                <a:lnTo>
                  <a:pt x="2443" y="187"/>
                </a:lnTo>
                <a:lnTo>
                  <a:pt x="2446" y="161"/>
                </a:lnTo>
                <a:lnTo>
                  <a:pt x="2447" y="185"/>
                </a:lnTo>
                <a:lnTo>
                  <a:pt x="2451" y="168"/>
                </a:lnTo>
                <a:lnTo>
                  <a:pt x="2456" y="199"/>
                </a:lnTo>
                <a:lnTo>
                  <a:pt x="2456" y="184"/>
                </a:lnTo>
                <a:lnTo>
                  <a:pt x="2461" y="205"/>
                </a:lnTo>
                <a:lnTo>
                  <a:pt x="2461" y="207"/>
                </a:lnTo>
                <a:lnTo>
                  <a:pt x="2465" y="215"/>
                </a:lnTo>
                <a:lnTo>
                  <a:pt x="2467" y="223"/>
                </a:lnTo>
                <a:lnTo>
                  <a:pt x="2470" y="225"/>
                </a:lnTo>
                <a:lnTo>
                  <a:pt x="2475" y="228"/>
                </a:lnTo>
                <a:lnTo>
                  <a:pt x="2480" y="240"/>
                </a:lnTo>
                <a:lnTo>
                  <a:pt x="2483" y="240"/>
                </a:lnTo>
                <a:lnTo>
                  <a:pt x="2485" y="233"/>
                </a:lnTo>
                <a:lnTo>
                  <a:pt x="2488" y="232"/>
                </a:lnTo>
                <a:lnTo>
                  <a:pt x="2489" y="228"/>
                </a:lnTo>
                <a:lnTo>
                  <a:pt x="2493" y="221"/>
                </a:lnTo>
                <a:lnTo>
                  <a:pt x="2494" y="223"/>
                </a:lnTo>
                <a:lnTo>
                  <a:pt x="2498" y="220"/>
                </a:lnTo>
                <a:lnTo>
                  <a:pt x="2501" y="203"/>
                </a:lnTo>
                <a:lnTo>
                  <a:pt x="2503" y="201"/>
                </a:lnTo>
                <a:lnTo>
                  <a:pt x="2507" y="207"/>
                </a:lnTo>
                <a:lnTo>
                  <a:pt x="2507" y="211"/>
                </a:lnTo>
                <a:lnTo>
                  <a:pt x="2512" y="163"/>
                </a:lnTo>
                <a:lnTo>
                  <a:pt x="2513" y="188"/>
                </a:lnTo>
                <a:lnTo>
                  <a:pt x="2517" y="147"/>
                </a:lnTo>
                <a:lnTo>
                  <a:pt x="2521" y="164"/>
                </a:lnTo>
                <a:lnTo>
                  <a:pt x="2522" y="169"/>
                </a:lnTo>
                <a:lnTo>
                  <a:pt x="2525" y="192"/>
                </a:lnTo>
                <a:lnTo>
                  <a:pt x="2527" y="211"/>
                </a:lnTo>
                <a:lnTo>
                  <a:pt x="2530" y="211"/>
                </a:lnTo>
                <a:lnTo>
                  <a:pt x="2535" y="227"/>
                </a:lnTo>
                <a:lnTo>
                  <a:pt x="2535" y="224"/>
                </a:lnTo>
                <a:lnTo>
                  <a:pt x="2540" y="225"/>
                </a:lnTo>
                <a:lnTo>
                  <a:pt x="2541" y="232"/>
                </a:lnTo>
                <a:lnTo>
                  <a:pt x="2545" y="239"/>
                </a:lnTo>
                <a:lnTo>
                  <a:pt x="2548" y="239"/>
                </a:lnTo>
                <a:lnTo>
                  <a:pt x="2549" y="221"/>
                </a:lnTo>
                <a:lnTo>
                  <a:pt x="2554" y="228"/>
                </a:lnTo>
                <a:lnTo>
                  <a:pt x="2554" y="227"/>
                </a:lnTo>
                <a:lnTo>
                  <a:pt x="2559" y="201"/>
                </a:lnTo>
                <a:lnTo>
                  <a:pt x="2559" y="209"/>
                </a:lnTo>
                <a:lnTo>
                  <a:pt x="2564" y="211"/>
                </a:lnTo>
                <a:lnTo>
                  <a:pt x="2567" y="213"/>
                </a:lnTo>
                <a:lnTo>
                  <a:pt x="2568" y="207"/>
                </a:lnTo>
                <a:lnTo>
                  <a:pt x="2573" y="215"/>
                </a:lnTo>
                <a:lnTo>
                  <a:pt x="2573" y="216"/>
                </a:lnTo>
                <a:lnTo>
                  <a:pt x="2577" y="199"/>
                </a:lnTo>
                <a:lnTo>
                  <a:pt x="2582" y="204"/>
                </a:lnTo>
                <a:lnTo>
                  <a:pt x="2586" y="193"/>
                </a:lnTo>
                <a:lnTo>
                  <a:pt x="2586" y="208"/>
                </a:lnTo>
                <a:lnTo>
                  <a:pt x="2591" y="207"/>
                </a:lnTo>
                <a:lnTo>
                  <a:pt x="2595" y="225"/>
                </a:lnTo>
                <a:lnTo>
                  <a:pt x="2596" y="212"/>
                </a:lnTo>
                <a:lnTo>
                  <a:pt x="2600" y="220"/>
                </a:lnTo>
                <a:lnTo>
                  <a:pt x="2601" y="224"/>
                </a:lnTo>
                <a:lnTo>
                  <a:pt x="2606" y="235"/>
                </a:lnTo>
                <a:lnTo>
                  <a:pt x="2610" y="239"/>
                </a:lnTo>
                <a:lnTo>
                  <a:pt x="2614" y="237"/>
                </a:lnTo>
                <a:lnTo>
                  <a:pt x="2614" y="236"/>
                </a:lnTo>
                <a:lnTo>
                  <a:pt x="2620" y="239"/>
                </a:lnTo>
                <a:lnTo>
                  <a:pt x="2620" y="237"/>
                </a:lnTo>
                <a:lnTo>
                  <a:pt x="2624" y="221"/>
                </a:lnTo>
                <a:lnTo>
                  <a:pt x="2625" y="232"/>
                </a:lnTo>
                <a:lnTo>
                  <a:pt x="2628" y="219"/>
                </a:lnTo>
                <a:lnTo>
                  <a:pt x="2633" y="173"/>
                </a:lnTo>
                <a:lnTo>
                  <a:pt x="2633" y="129"/>
                </a:lnTo>
                <a:lnTo>
                  <a:pt x="2638" y="105"/>
                </a:lnTo>
                <a:lnTo>
                  <a:pt x="2639" y="131"/>
                </a:lnTo>
                <a:lnTo>
                  <a:pt x="2643" y="171"/>
                </a:lnTo>
                <a:lnTo>
                  <a:pt x="2644" y="193"/>
                </a:lnTo>
                <a:lnTo>
                  <a:pt x="2648" y="191"/>
                </a:lnTo>
                <a:lnTo>
                  <a:pt x="2651" y="157"/>
                </a:lnTo>
                <a:lnTo>
                  <a:pt x="2652" y="189"/>
                </a:lnTo>
                <a:lnTo>
                  <a:pt x="2656" y="171"/>
                </a:lnTo>
                <a:lnTo>
                  <a:pt x="2661" y="211"/>
                </a:lnTo>
                <a:lnTo>
                  <a:pt x="2661" y="201"/>
                </a:lnTo>
                <a:lnTo>
                  <a:pt x="2666" y="217"/>
                </a:lnTo>
                <a:lnTo>
                  <a:pt x="2666" y="219"/>
                </a:lnTo>
                <a:lnTo>
                  <a:pt x="2670" y="232"/>
                </a:lnTo>
                <a:lnTo>
                  <a:pt x="2672" y="239"/>
                </a:lnTo>
                <a:lnTo>
                  <a:pt x="2676" y="237"/>
                </a:lnTo>
                <a:lnTo>
                  <a:pt x="2680" y="237"/>
                </a:lnTo>
                <a:lnTo>
                  <a:pt x="2680" y="236"/>
                </a:lnTo>
                <a:lnTo>
                  <a:pt x="2685" y="239"/>
                </a:lnTo>
                <a:lnTo>
                  <a:pt x="2685" y="240"/>
                </a:lnTo>
                <a:lnTo>
                  <a:pt x="2690" y="225"/>
                </a:lnTo>
                <a:lnTo>
                  <a:pt x="2693" y="241"/>
                </a:lnTo>
                <a:lnTo>
                  <a:pt x="2694" y="239"/>
                </a:lnTo>
                <a:lnTo>
                  <a:pt x="2699" y="227"/>
                </a:lnTo>
                <a:lnTo>
                  <a:pt x="2703" y="229"/>
                </a:lnTo>
                <a:lnTo>
                  <a:pt x="2708" y="221"/>
                </a:lnTo>
                <a:lnTo>
                  <a:pt x="2709" y="208"/>
                </a:lnTo>
                <a:lnTo>
                  <a:pt x="2712" y="219"/>
                </a:lnTo>
                <a:lnTo>
                  <a:pt x="2718" y="219"/>
                </a:lnTo>
                <a:lnTo>
                  <a:pt x="2718" y="223"/>
                </a:lnTo>
                <a:lnTo>
                  <a:pt x="2722" y="216"/>
                </a:lnTo>
                <a:lnTo>
                  <a:pt x="2725" y="217"/>
                </a:lnTo>
                <a:lnTo>
                  <a:pt x="2727" y="223"/>
                </a:lnTo>
                <a:lnTo>
                  <a:pt x="2730" y="229"/>
                </a:lnTo>
                <a:lnTo>
                  <a:pt x="2731" y="235"/>
                </a:lnTo>
                <a:lnTo>
                  <a:pt x="2736" y="229"/>
                </a:lnTo>
                <a:lnTo>
                  <a:pt x="2737" y="237"/>
                </a:lnTo>
                <a:lnTo>
                  <a:pt x="2741" y="236"/>
                </a:lnTo>
                <a:lnTo>
                  <a:pt x="2745" y="233"/>
                </a:lnTo>
                <a:lnTo>
                  <a:pt x="2746" y="233"/>
                </a:lnTo>
                <a:lnTo>
                  <a:pt x="2751" y="236"/>
                </a:lnTo>
                <a:lnTo>
                  <a:pt x="2751" y="241"/>
                </a:lnTo>
                <a:lnTo>
                  <a:pt x="2754" y="212"/>
                </a:lnTo>
                <a:lnTo>
                  <a:pt x="2759" y="237"/>
                </a:lnTo>
                <a:lnTo>
                  <a:pt x="2760" y="232"/>
                </a:lnTo>
                <a:lnTo>
                  <a:pt x="2764" y="208"/>
                </a:lnTo>
                <a:lnTo>
                  <a:pt x="2765" y="213"/>
                </a:lnTo>
                <a:lnTo>
                  <a:pt x="2769" y="191"/>
                </a:lnTo>
                <a:lnTo>
                  <a:pt x="2772" y="220"/>
                </a:lnTo>
                <a:lnTo>
                  <a:pt x="2773" y="215"/>
                </a:lnTo>
                <a:lnTo>
                  <a:pt x="2778" y="221"/>
                </a:lnTo>
                <a:lnTo>
                  <a:pt x="2782" y="223"/>
                </a:lnTo>
                <a:lnTo>
                  <a:pt x="2787" y="227"/>
                </a:lnTo>
                <a:lnTo>
                  <a:pt x="2787" y="219"/>
                </a:lnTo>
                <a:lnTo>
                  <a:pt x="2791" y="220"/>
                </a:lnTo>
                <a:lnTo>
                  <a:pt x="2791" y="221"/>
                </a:lnTo>
                <a:lnTo>
                  <a:pt x="2797" y="220"/>
                </a:lnTo>
                <a:lnTo>
                  <a:pt x="2797" y="224"/>
                </a:lnTo>
                <a:lnTo>
                  <a:pt x="2801" y="225"/>
                </a:lnTo>
              </a:path>
            </a:pathLst>
          </a:custGeom>
          <a:noFill/>
          <a:ln w="63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587" name="Freeform 484">
            <a:extLst>
              <a:ext uri="{FF2B5EF4-FFF2-40B4-BE49-F238E27FC236}">
                <a16:creationId xmlns:a16="http://schemas.microsoft.com/office/drawing/2014/main" id="{E9507C4C-C31B-2148-BD1F-88D24F0B186A}"/>
              </a:ext>
            </a:extLst>
          </p:cNvPr>
          <p:cNvSpPr>
            <a:spLocks/>
          </p:cNvSpPr>
          <p:nvPr/>
        </p:nvSpPr>
        <p:spPr bwMode="auto">
          <a:xfrm>
            <a:off x="1822242" y="5246552"/>
            <a:ext cx="1109662" cy="230187"/>
          </a:xfrm>
          <a:custGeom>
            <a:avLst/>
            <a:gdLst>
              <a:gd name="T0" fmla="*/ 17053 w 2798"/>
              <a:gd name="T1" fmla="*/ 186928 h 580"/>
              <a:gd name="T2" fmla="*/ 35693 w 2798"/>
              <a:gd name="T3" fmla="*/ 225425 h 580"/>
              <a:gd name="T4" fmla="*/ 53540 w 2798"/>
              <a:gd name="T5" fmla="*/ 222646 h 580"/>
              <a:gd name="T6" fmla="*/ 72180 w 2798"/>
              <a:gd name="T7" fmla="*/ 217884 h 580"/>
              <a:gd name="T8" fmla="*/ 90819 w 2798"/>
              <a:gd name="T9" fmla="*/ 220662 h 580"/>
              <a:gd name="T10" fmla="*/ 109459 w 2798"/>
              <a:gd name="T11" fmla="*/ 220265 h 580"/>
              <a:gd name="T12" fmla="*/ 127306 w 2798"/>
              <a:gd name="T13" fmla="*/ 211534 h 580"/>
              <a:gd name="T14" fmla="*/ 146342 w 2798"/>
              <a:gd name="T15" fmla="*/ 217487 h 580"/>
              <a:gd name="T16" fmla="*/ 164585 w 2798"/>
              <a:gd name="T17" fmla="*/ 217090 h 580"/>
              <a:gd name="T18" fmla="*/ 183622 w 2798"/>
              <a:gd name="T19" fmla="*/ 191690 h 580"/>
              <a:gd name="T20" fmla="*/ 201468 w 2798"/>
              <a:gd name="T21" fmla="*/ 209153 h 580"/>
              <a:gd name="T22" fmla="*/ 220108 w 2798"/>
              <a:gd name="T23" fmla="*/ 217884 h 580"/>
              <a:gd name="T24" fmla="*/ 238748 w 2798"/>
              <a:gd name="T25" fmla="*/ 205978 h 580"/>
              <a:gd name="T26" fmla="*/ 256991 w 2798"/>
              <a:gd name="T27" fmla="*/ 185340 h 580"/>
              <a:gd name="T28" fmla="*/ 275631 w 2798"/>
              <a:gd name="T29" fmla="*/ 223837 h 580"/>
              <a:gd name="T30" fmla="*/ 294271 w 2798"/>
              <a:gd name="T31" fmla="*/ 206375 h 580"/>
              <a:gd name="T32" fmla="*/ 312910 w 2798"/>
              <a:gd name="T33" fmla="*/ 200025 h 580"/>
              <a:gd name="T34" fmla="*/ 331154 w 2798"/>
              <a:gd name="T35" fmla="*/ 225425 h 580"/>
              <a:gd name="T36" fmla="*/ 349793 w 2798"/>
              <a:gd name="T37" fmla="*/ 221059 h 580"/>
              <a:gd name="T38" fmla="*/ 368433 w 2798"/>
              <a:gd name="T39" fmla="*/ 209550 h 580"/>
              <a:gd name="T40" fmla="*/ 386280 w 2798"/>
              <a:gd name="T41" fmla="*/ 226615 h 580"/>
              <a:gd name="T42" fmla="*/ 404920 w 2798"/>
              <a:gd name="T43" fmla="*/ 224234 h 580"/>
              <a:gd name="T44" fmla="*/ 422370 w 2798"/>
              <a:gd name="T45" fmla="*/ 203596 h 580"/>
              <a:gd name="T46" fmla="*/ 442199 w 2798"/>
              <a:gd name="T47" fmla="*/ 222646 h 580"/>
              <a:gd name="T48" fmla="*/ 460442 w 2798"/>
              <a:gd name="T49" fmla="*/ 225028 h 580"/>
              <a:gd name="T50" fmla="*/ 477496 w 2798"/>
              <a:gd name="T51" fmla="*/ 215503 h 580"/>
              <a:gd name="T52" fmla="*/ 497325 w 2798"/>
              <a:gd name="T53" fmla="*/ 223837 h 580"/>
              <a:gd name="T54" fmla="*/ 514775 w 2798"/>
              <a:gd name="T55" fmla="*/ 223837 h 580"/>
              <a:gd name="T56" fmla="*/ 533415 w 2798"/>
              <a:gd name="T57" fmla="*/ 211534 h 580"/>
              <a:gd name="T58" fmla="*/ 551262 w 2798"/>
              <a:gd name="T59" fmla="*/ 215503 h 580"/>
              <a:gd name="T60" fmla="*/ 569901 w 2798"/>
              <a:gd name="T61" fmla="*/ 221059 h 580"/>
              <a:gd name="T62" fmla="*/ 588541 w 2798"/>
              <a:gd name="T63" fmla="*/ 178196 h 580"/>
              <a:gd name="T64" fmla="*/ 606784 w 2798"/>
              <a:gd name="T65" fmla="*/ 192484 h 580"/>
              <a:gd name="T66" fmla="*/ 625424 w 2798"/>
              <a:gd name="T67" fmla="*/ 225028 h 580"/>
              <a:gd name="T68" fmla="*/ 643667 w 2798"/>
              <a:gd name="T69" fmla="*/ 192484 h 580"/>
              <a:gd name="T70" fmla="*/ 662704 w 2798"/>
              <a:gd name="T71" fmla="*/ 186134 h 580"/>
              <a:gd name="T72" fmla="*/ 680550 w 2798"/>
              <a:gd name="T73" fmla="*/ 222646 h 580"/>
              <a:gd name="T74" fmla="*/ 699190 w 2798"/>
              <a:gd name="T75" fmla="*/ 216296 h 580"/>
              <a:gd name="T76" fmla="*/ 718227 w 2798"/>
              <a:gd name="T77" fmla="*/ 199628 h 580"/>
              <a:gd name="T78" fmla="*/ 736073 w 2798"/>
              <a:gd name="T79" fmla="*/ 223837 h 580"/>
              <a:gd name="T80" fmla="*/ 754713 w 2798"/>
              <a:gd name="T81" fmla="*/ 216296 h 580"/>
              <a:gd name="T82" fmla="*/ 773353 w 2798"/>
              <a:gd name="T83" fmla="*/ 211137 h 580"/>
              <a:gd name="T84" fmla="*/ 791992 w 2798"/>
              <a:gd name="T85" fmla="*/ 223837 h 580"/>
              <a:gd name="T86" fmla="*/ 809839 w 2798"/>
              <a:gd name="T87" fmla="*/ 220265 h 580"/>
              <a:gd name="T88" fmla="*/ 828875 w 2798"/>
              <a:gd name="T89" fmla="*/ 202009 h 580"/>
              <a:gd name="T90" fmla="*/ 847119 w 2798"/>
              <a:gd name="T91" fmla="*/ 218678 h 580"/>
              <a:gd name="T92" fmla="*/ 865362 w 2798"/>
              <a:gd name="T93" fmla="*/ 223440 h 580"/>
              <a:gd name="T94" fmla="*/ 884002 w 2798"/>
              <a:gd name="T95" fmla="*/ 209946 h 580"/>
              <a:gd name="T96" fmla="*/ 902641 w 2798"/>
              <a:gd name="T97" fmla="*/ 217487 h 580"/>
              <a:gd name="T98" fmla="*/ 921281 w 2798"/>
              <a:gd name="T99" fmla="*/ 223440 h 580"/>
              <a:gd name="T100" fmla="*/ 938731 w 2798"/>
              <a:gd name="T101" fmla="*/ 196850 h 580"/>
              <a:gd name="T102" fmla="*/ 958164 w 2798"/>
              <a:gd name="T103" fmla="*/ 209153 h 580"/>
              <a:gd name="T104" fmla="*/ 975218 w 2798"/>
              <a:gd name="T105" fmla="*/ 227012 h 580"/>
              <a:gd name="T106" fmla="*/ 993857 w 2798"/>
              <a:gd name="T107" fmla="*/ 187721 h 580"/>
              <a:gd name="T108" fmla="*/ 1012497 w 2798"/>
              <a:gd name="T109" fmla="*/ 210740 h 580"/>
              <a:gd name="T110" fmla="*/ 1030740 w 2798"/>
              <a:gd name="T111" fmla="*/ 227012 h 580"/>
              <a:gd name="T112" fmla="*/ 1048984 w 2798"/>
              <a:gd name="T113" fmla="*/ 222646 h 580"/>
              <a:gd name="T114" fmla="*/ 1067623 w 2798"/>
              <a:gd name="T115" fmla="*/ 217090 h 580"/>
              <a:gd name="T116" fmla="*/ 1085867 w 2798"/>
              <a:gd name="T117" fmla="*/ 223837 h 580"/>
              <a:gd name="T118" fmla="*/ 1104506 w 2798"/>
              <a:gd name="T119" fmla="*/ 225028 h 5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98"/>
              <a:gd name="T181" fmla="*/ 0 h 580"/>
              <a:gd name="T182" fmla="*/ 2798 w 2798"/>
              <a:gd name="T183" fmla="*/ 580 h 5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98" h="580">
                <a:moveTo>
                  <a:pt x="0" y="557"/>
                </a:moveTo>
                <a:lnTo>
                  <a:pt x="5" y="568"/>
                </a:lnTo>
                <a:lnTo>
                  <a:pt x="5" y="560"/>
                </a:lnTo>
                <a:lnTo>
                  <a:pt x="10" y="567"/>
                </a:lnTo>
                <a:lnTo>
                  <a:pt x="10" y="565"/>
                </a:lnTo>
                <a:lnTo>
                  <a:pt x="14" y="560"/>
                </a:lnTo>
                <a:lnTo>
                  <a:pt x="18" y="572"/>
                </a:lnTo>
                <a:lnTo>
                  <a:pt x="19" y="568"/>
                </a:lnTo>
                <a:lnTo>
                  <a:pt x="23" y="569"/>
                </a:lnTo>
                <a:lnTo>
                  <a:pt x="24" y="571"/>
                </a:lnTo>
                <a:lnTo>
                  <a:pt x="29" y="557"/>
                </a:lnTo>
                <a:lnTo>
                  <a:pt x="29" y="564"/>
                </a:lnTo>
                <a:lnTo>
                  <a:pt x="34" y="561"/>
                </a:lnTo>
                <a:lnTo>
                  <a:pt x="37" y="552"/>
                </a:lnTo>
                <a:lnTo>
                  <a:pt x="38" y="455"/>
                </a:lnTo>
                <a:lnTo>
                  <a:pt x="43" y="467"/>
                </a:lnTo>
                <a:lnTo>
                  <a:pt x="43" y="471"/>
                </a:lnTo>
                <a:lnTo>
                  <a:pt x="47" y="499"/>
                </a:lnTo>
                <a:lnTo>
                  <a:pt x="48" y="527"/>
                </a:lnTo>
                <a:lnTo>
                  <a:pt x="52" y="539"/>
                </a:lnTo>
                <a:lnTo>
                  <a:pt x="56" y="541"/>
                </a:lnTo>
                <a:lnTo>
                  <a:pt x="56" y="540"/>
                </a:lnTo>
                <a:lnTo>
                  <a:pt x="60" y="548"/>
                </a:lnTo>
                <a:lnTo>
                  <a:pt x="65" y="569"/>
                </a:lnTo>
                <a:lnTo>
                  <a:pt x="65" y="563"/>
                </a:lnTo>
                <a:lnTo>
                  <a:pt x="69" y="567"/>
                </a:lnTo>
                <a:lnTo>
                  <a:pt x="71" y="569"/>
                </a:lnTo>
                <a:lnTo>
                  <a:pt x="74" y="564"/>
                </a:lnTo>
                <a:lnTo>
                  <a:pt x="75" y="568"/>
                </a:lnTo>
                <a:lnTo>
                  <a:pt x="79" y="568"/>
                </a:lnTo>
                <a:lnTo>
                  <a:pt x="84" y="565"/>
                </a:lnTo>
                <a:lnTo>
                  <a:pt x="84" y="569"/>
                </a:lnTo>
                <a:lnTo>
                  <a:pt x="89" y="560"/>
                </a:lnTo>
                <a:lnTo>
                  <a:pt x="90" y="568"/>
                </a:lnTo>
                <a:lnTo>
                  <a:pt x="93" y="556"/>
                </a:lnTo>
                <a:lnTo>
                  <a:pt x="97" y="569"/>
                </a:lnTo>
                <a:lnTo>
                  <a:pt x="98" y="556"/>
                </a:lnTo>
                <a:lnTo>
                  <a:pt x="103" y="553"/>
                </a:lnTo>
                <a:lnTo>
                  <a:pt x="103" y="551"/>
                </a:lnTo>
                <a:lnTo>
                  <a:pt x="108" y="555"/>
                </a:lnTo>
                <a:lnTo>
                  <a:pt x="109" y="565"/>
                </a:lnTo>
                <a:lnTo>
                  <a:pt x="113" y="551"/>
                </a:lnTo>
                <a:lnTo>
                  <a:pt x="116" y="553"/>
                </a:lnTo>
                <a:lnTo>
                  <a:pt x="116" y="552"/>
                </a:lnTo>
                <a:lnTo>
                  <a:pt x="121" y="553"/>
                </a:lnTo>
                <a:lnTo>
                  <a:pt x="122" y="557"/>
                </a:lnTo>
                <a:lnTo>
                  <a:pt x="126" y="567"/>
                </a:lnTo>
                <a:lnTo>
                  <a:pt x="131" y="559"/>
                </a:lnTo>
                <a:lnTo>
                  <a:pt x="131" y="556"/>
                </a:lnTo>
                <a:lnTo>
                  <a:pt x="135" y="561"/>
                </a:lnTo>
                <a:lnTo>
                  <a:pt x="140" y="561"/>
                </a:lnTo>
                <a:lnTo>
                  <a:pt x="141" y="565"/>
                </a:lnTo>
                <a:lnTo>
                  <a:pt x="145" y="567"/>
                </a:lnTo>
                <a:lnTo>
                  <a:pt x="149" y="564"/>
                </a:lnTo>
                <a:lnTo>
                  <a:pt x="150" y="565"/>
                </a:lnTo>
                <a:lnTo>
                  <a:pt x="155" y="565"/>
                </a:lnTo>
                <a:lnTo>
                  <a:pt x="158" y="571"/>
                </a:lnTo>
                <a:lnTo>
                  <a:pt x="159" y="561"/>
                </a:lnTo>
                <a:lnTo>
                  <a:pt x="163" y="560"/>
                </a:lnTo>
                <a:lnTo>
                  <a:pt x="164" y="556"/>
                </a:lnTo>
                <a:lnTo>
                  <a:pt x="169" y="535"/>
                </a:lnTo>
                <a:lnTo>
                  <a:pt x="174" y="544"/>
                </a:lnTo>
                <a:lnTo>
                  <a:pt x="176" y="552"/>
                </a:lnTo>
                <a:lnTo>
                  <a:pt x="177" y="543"/>
                </a:lnTo>
                <a:lnTo>
                  <a:pt x="182" y="544"/>
                </a:lnTo>
                <a:lnTo>
                  <a:pt x="182" y="549"/>
                </a:lnTo>
                <a:lnTo>
                  <a:pt x="187" y="552"/>
                </a:lnTo>
                <a:lnTo>
                  <a:pt x="188" y="563"/>
                </a:lnTo>
                <a:lnTo>
                  <a:pt x="192" y="559"/>
                </a:lnTo>
                <a:lnTo>
                  <a:pt x="195" y="556"/>
                </a:lnTo>
                <a:lnTo>
                  <a:pt x="197" y="556"/>
                </a:lnTo>
                <a:lnTo>
                  <a:pt x="200" y="557"/>
                </a:lnTo>
                <a:lnTo>
                  <a:pt x="201" y="565"/>
                </a:lnTo>
                <a:lnTo>
                  <a:pt x="205" y="556"/>
                </a:lnTo>
                <a:lnTo>
                  <a:pt x="210" y="561"/>
                </a:lnTo>
                <a:lnTo>
                  <a:pt x="210" y="555"/>
                </a:lnTo>
                <a:lnTo>
                  <a:pt x="215" y="556"/>
                </a:lnTo>
                <a:lnTo>
                  <a:pt x="215" y="559"/>
                </a:lnTo>
                <a:lnTo>
                  <a:pt x="219" y="556"/>
                </a:lnTo>
                <a:lnTo>
                  <a:pt x="223" y="573"/>
                </a:lnTo>
                <a:lnTo>
                  <a:pt x="225" y="561"/>
                </a:lnTo>
                <a:lnTo>
                  <a:pt x="229" y="556"/>
                </a:lnTo>
                <a:lnTo>
                  <a:pt x="234" y="551"/>
                </a:lnTo>
                <a:lnTo>
                  <a:pt x="234" y="555"/>
                </a:lnTo>
                <a:lnTo>
                  <a:pt x="237" y="544"/>
                </a:lnTo>
                <a:lnTo>
                  <a:pt x="242" y="532"/>
                </a:lnTo>
                <a:lnTo>
                  <a:pt x="243" y="469"/>
                </a:lnTo>
                <a:lnTo>
                  <a:pt x="248" y="447"/>
                </a:lnTo>
                <a:lnTo>
                  <a:pt x="248" y="441"/>
                </a:lnTo>
                <a:lnTo>
                  <a:pt x="253" y="493"/>
                </a:lnTo>
                <a:lnTo>
                  <a:pt x="253" y="516"/>
                </a:lnTo>
                <a:lnTo>
                  <a:pt x="258" y="520"/>
                </a:lnTo>
                <a:lnTo>
                  <a:pt x="261" y="537"/>
                </a:lnTo>
                <a:lnTo>
                  <a:pt x="261" y="539"/>
                </a:lnTo>
                <a:lnTo>
                  <a:pt x="266" y="547"/>
                </a:lnTo>
                <a:lnTo>
                  <a:pt x="267" y="551"/>
                </a:lnTo>
                <a:lnTo>
                  <a:pt x="271" y="543"/>
                </a:lnTo>
                <a:lnTo>
                  <a:pt x="274" y="552"/>
                </a:lnTo>
                <a:lnTo>
                  <a:pt x="276" y="555"/>
                </a:lnTo>
                <a:lnTo>
                  <a:pt x="279" y="532"/>
                </a:lnTo>
                <a:lnTo>
                  <a:pt x="280" y="553"/>
                </a:lnTo>
                <a:lnTo>
                  <a:pt x="285" y="544"/>
                </a:lnTo>
                <a:lnTo>
                  <a:pt x="289" y="556"/>
                </a:lnTo>
                <a:lnTo>
                  <a:pt x="289" y="548"/>
                </a:lnTo>
                <a:lnTo>
                  <a:pt x="294" y="555"/>
                </a:lnTo>
                <a:lnTo>
                  <a:pt x="295" y="556"/>
                </a:lnTo>
                <a:lnTo>
                  <a:pt x="298" y="549"/>
                </a:lnTo>
                <a:lnTo>
                  <a:pt x="302" y="556"/>
                </a:lnTo>
                <a:lnTo>
                  <a:pt x="303" y="551"/>
                </a:lnTo>
                <a:lnTo>
                  <a:pt x="308" y="547"/>
                </a:lnTo>
                <a:lnTo>
                  <a:pt x="308" y="544"/>
                </a:lnTo>
                <a:lnTo>
                  <a:pt x="312" y="544"/>
                </a:lnTo>
                <a:lnTo>
                  <a:pt x="314" y="551"/>
                </a:lnTo>
                <a:lnTo>
                  <a:pt x="318" y="532"/>
                </a:lnTo>
                <a:lnTo>
                  <a:pt x="321" y="533"/>
                </a:lnTo>
                <a:lnTo>
                  <a:pt x="326" y="527"/>
                </a:lnTo>
                <a:lnTo>
                  <a:pt x="327" y="543"/>
                </a:lnTo>
                <a:lnTo>
                  <a:pt x="331" y="547"/>
                </a:lnTo>
                <a:lnTo>
                  <a:pt x="336" y="556"/>
                </a:lnTo>
                <a:lnTo>
                  <a:pt x="336" y="549"/>
                </a:lnTo>
                <a:lnTo>
                  <a:pt x="340" y="547"/>
                </a:lnTo>
                <a:lnTo>
                  <a:pt x="340" y="560"/>
                </a:lnTo>
                <a:lnTo>
                  <a:pt x="345" y="555"/>
                </a:lnTo>
                <a:lnTo>
                  <a:pt x="346" y="564"/>
                </a:lnTo>
                <a:lnTo>
                  <a:pt x="350" y="553"/>
                </a:lnTo>
                <a:lnTo>
                  <a:pt x="355" y="557"/>
                </a:lnTo>
                <a:lnTo>
                  <a:pt x="355" y="556"/>
                </a:lnTo>
                <a:lnTo>
                  <a:pt x="358" y="559"/>
                </a:lnTo>
                <a:lnTo>
                  <a:pt x="360" y="564"/>
                </a:lnTo>
                <a:lnTo>
                  <a:pt x="363" y="555"/>
                </a:lnTo>
                <a:lnTo>
                  <a:pt x="368" y="556"/>
                </a:lnTo>
                <a:lnTo>
                  <a:pt x="369" y="548"/>
                </a:lnTo>
                <a:lnTo>
                  <a:pt x="374" y="527"/>
                </a:lnTo>
                <a:lnTo>
                  <a:pt x="374" y="523"/>
                </a:lnTo>
                <a:lnTo>
                  <a:pt x="379" y="525"/>
                </a:lnTo>
                <a:lnTo>
                  <a:pt x="381" y="529"/>
                </a:lnTo>
                <a:lnTo>
                  <a:pt x="382" y="512"/>
                </a:lnTo>
                <a:lnTo>
                  <a:pt x="386" y="512"/>
                </a:lnTo>
                <a:lnTo>
                  <a:pt x="387" y="527"/>
                </a:lnTo>
                <a:lnTo>
                  <a:pt x="392" y="509"/>
                </a:lnTo>
                <a:lnTo>
                  <a:pt x="393" y="536"/>
                </a:lnTo>
                <a:lnTo>
                  <a:pt x="397" y="509"/>
                </a:lnTo>
                <a:lnTo>
                  <a:pt x="400" y="521"/>
                </a:lnTo>
                <a:lnTo>
                  <a:pt x="401" y="524"/>
                </a:lnTo>
                <a:lnTo>
                  <a:pt x="406" y="531"/>
                </a:lnTo>
                <a:lnTo>
                  <a:pt x="406" y="544"/>
                </a:lnTo>
                <a:lnTo>
                  <a:pt x="410" y="533"/>
                </a:lnTo>
                <a:lnTo>
                  <a:pt x="415" y="555"/>
                </a:lnTo>
                <a:lnTo>
                  <a:pt x="415" y="547"/>
                </a:lnTo>
                <a:lnTo>
                  <a:pt x="419" y="547"/>
                </a:lnTo>
                <a:lnTo>
                  <a:pt x="421" y="552"/>
                </a:lnTo>
                <a:lnTo>
                  <a:pt x="424" y="540"/>
                </a:lnTo>
                <a:lnTo>
                  <a:pt x="425" y="559"/>
                </a:lnTo>
                <a:lnTo>
                  <a:pt x="429" y="535"/>
                </a:lnTo>
                <a:lnTo>
                  <a:pt x="434" y="537"/>
                </a:lnTo>
                <a:lnTo>
                  <a:pt x="434" y="536"/>
                </a:lnTo>
                <a:lnTo>
                  <a:pt x="439" y="537"/>
                </a:lnTo>
                <a:lnTo>
                  <a:pt x="440" y="536"/>
                </a:lnTo>
                <a:lnTo>
                  <a:pt x="443" y="533"/>
                </a:lnTo>
                <a:lnTo>
                  <a:pt x="447" y="533"/>
                </a:lnTo>
                <a:lnTo>
                  <a:pt x="448" y="471"/>
                </a:lnTo>
                <a:lnTo>
                  <a:pt x="453" y="449"/>
                </a:lnTo>
                <a:lnTo>
                  <a:pt x="453" y="435"/>
                </a:lnTo>
                <a:lnTo>
                  <a:pt x="458" y="456"/>
                </a:lnTo>
                <a:lnTo>
                  <a:pt x="458" y="469"/>
                </a:lnTo>
                <a:lnTo>
                  <a:pt x="463" y="483"/>
                </a:lnTo>
                <a:lnTo>
                  <a:pt x="466" y="489"/>
                </a:lnTo>
                <a:lnTo>
                  <a:pt x="466" y="491"/>
                </a:lnTo>
                <a:lnTo>
                  <a:pt x="471" y="487"/>
                </a:lnTo>
                <a:lnTo>
                  <a:pt x="472" y="520"/>
                </a:lnTo>
                <a:lnTo>
                  <a:pt x="476" y="516"/>
                </a:lnTo>
                <a:lnTo>
                  <a:pt x="481" y="547"/>
                </a:lnTo>
                <a:lnTo>
                  <a:pt x="481" y="535"/>
                </a:lnTo>
                <a:lnTo>
                  <a:pt x="485" y="551"/>
                </a:lnTo>
                <a:lnTo>
                  <a:pt x="485" y="555"/>
                </a:lnTo>
                <a:lnTo>
                  <a:pt x="490" y="555"/>
                </a:lnTo>
                <a:lnTo>
                  <a:pt x="494" y="552"/>
                </a:lnTo>
                <a:lnTo>
                  <a:pt x="494" y="545"/>
                </a:lnTo>
                <a:lnTo>
                  <a:pt x="500" y="536"/>
                </a:lnTo>
                <a:lnTo>
                  <a:pt x="500" y="537"/>
                </a:lnTo>
                <a:lnTo>
                  <a:pt x="503" y="533"/>
                </a:lnTo>
                <a:lnTo>
                  <a:pt x="505" y="545"/>
                </a:lnTo>
                <a:lnTo>
                  <a:pt x="508" y="527"/>
                </a:lnTo>
                <a:lnTo>
                  <a:pt x="513" y="528"/>
                </a:lnTo>
                <a:lnTo>
                  <a:pt x="513" y="523"/>
                </a:lnTo>
                <a:lnTo>
                  <a:pt x="518" y="519"/>
                </a:lnTo>
                <a:lnTo>
                  <a:pt x="519" y="528"/>
                </a:lnTo>
                <a:lnTo>
                  <a:pt x="523" y="513"/>
                </a:lnTo>
                <a:lnTo>
                  <a:pt x="526" y="517"/>
                </a:lnTo>
                <a:lnTo>
                  <a:pt x="527" y="515"/>
                </a:lnTo>
                <a:lnTo>
                  <a:pt x="531" y="433"/>
                </a:lnTo>
                <a:lnTo>
                  <a:pt x="532" y="465"/>
                </a:lnTo>
                <a:lnTo>
                  <a:pt x="536" y="448"/>
                </a:lnTo>
                <a:lnTo>
                  <a:pt x="538" y="497"/>
                </a:lnTo>
                <a:lnTo>
                  <a:pt x="540" y="491"/>
                </a:lnTo>
                <a:lnTo>
                  <a:pt x="545" y="523"/>
                </a:lnTo>
                <a:lnTo>
                  <a:pt x="545" y="524"/>
                </a:lnTo>
                <a:lnTo>
                  <a:pt x="550" y="547"/>
                </a:lnTo>
                <a:lnTo>
                  <a:pt x="551" y="556"/>
                </a:lnTo>
                <a:lnTo>
                  <a:pt x="555" y="549"/>
                </a:lnTo>
                <a:lnTo>
                  <a:pt x="560" y="559"/>
                </a:lnTo>
                <a:lnTo>
                  <a:pt x="564" y="537"/>
                </a:lnTo>
                <a:lnTo>
                  <a:pt x="564" y="544"/>
                </a:lnTo>
                <a:lnTo>
                  <a:pt x="569" y="525"/>
                </a:lnTo>
                <a:lnTo>
                  <a:pt x="573" y="531"/>
                </a:lnTo>
                <a:lnTo>
                  <a:pt x="574" y="512"/>
                </a:lnTo>
                <a:lnTo>
                  <a:pt x="579" y="504"/>
                </a:lnTo>
                <a:lnTo>
                  <a:pt x="584" y="495"/>
                </a:lnTo>
                <a:lnTo>
                  <a:pt x="584" y="508"/>
                </a:lnTo>
                <a:lnTo>
                  <a:pt x="587" y="497"/>
                </a:lnTo>
                <a:lnTo>
                  <a:pt x="592" y="488"/>
                </a:lnTo>
                <a:lnTo>
                  <a:pt x="592" y="489"/>
                </a:lnTo>
                <a:lnTo>
                  <a:pt x="597" y="493"/>
                </a:lnTo>
                <a:lnTo>
                  <a:pt x="598" y="515"/>
                </a:lnTo>
                <a:lnTo>
                  <a:pt x="602" y="519"/>
                </a:lnTo>
                <a:lnTo>
                  <a:pt x="606" y="543"/>
                </a:lnTo>
                <a:lnTo>
                  <a:pt x="606" y="540"/>
                </a:lnTo>
                <a:lnTo>
                  <a:pt x="611" y="544"/>
                </a:lnTo>
                <a:lnTo>
                  <a:pt x="611" y="547"/>
                </a:lnTo>
                <a:lnTo>
                  <a:pt x="615" y="548"/>
                </a:lnTo>
                <a:lnTo>
                  <a:pt x="620" y="563"/>
                </a:lnTo>
                <a:lnTo>
                  <a:pt x="620" y="556"/>
                </a:lnTo>
                <a:lnTo>
                  <a:pt x="624" y="552"/>
                </a:lnTo>
                <a:lnTo>
                  <a:pt x="626" y="552"/>
                </a:lnTo>
                <a:lnTo>
                  <a:pt x="629" y="547"/>
                </a:lnTo>
                <a:lnTo>
                  <a:pt x="630" y="564"/>
                </a:lnTo>
                <a:lnTo>
                  <a:pt x="635" y="548"/>
                </a:lnTo>
                <a:lnTo>
                  <a:pt x="639" y="521"/>
                </a:lnTo>
                <a:lnTo>
                  <a:pt x="639" y="516"/>
                </a:lnTo>
                <a:lnTo>
                  <a:pt x="644" y="511"/>
                </a:lnTo>
                <a:lnTo>
                  <a:pt x="645" y="524"/>
                </a:lnTo>
                <a:lnTo>
                  <a:pt x="648" y="467"/>
                </a:lnTo>
                <a:lnTo>
                  <a:pt x="652" y="507"/>
                </a:lnTo>
                <a:lnTo>
                  <a:pt x="653" y="403"/>
                </a:lnTo>
                <a:lnTo>
                  <a:pt x="658" y="408"/>
                </a:lnTo>
                <a:lnTo>
                  <a:pt x="659" y="381"/>
                </a:lnTo>
                <a:lnTo>
                  <a:pt x="663" y="391"/>
                </a:lnTo>
                <a:lnTo>
                  <a:pt x="664" y="427"/>
                </a:lnTo>
                <a:lnTo>
                  <a:pt x="666" y="448"/>
                </a:lnTo>
                <a:lnTo>
                  <a:pt x="671" y="499"/>
                </a:lnTo>
                <a:lnTo>
                  <a:pt x="671" y="504"/>
                </a:lnTo>
                <a:lnTo>
                  <a:pt x="676" y="523"/>
                </a:lnTo>
                <a:lnTo>
                  <a:pt x="677" y="529"/>
                </a:lnTo>
                <a:lnTo>
                  <a:pt x="681" y="539"/>
                </a:lnTo>
                <a:lnTo>
                  <a:pt x="683" y="552"/>
                </a:lnTo>
                <a:lnTo>
                  <a:pt x="686" y="557"/>
                </a:lnTo>
                <a:lnTo>
                  <a:pt x="690" y="559"/>
                </a:lnTo>
                <a:lnTo>
                  <a:pt x="690" y="567"/>
                </a:lnTo>
                <a:lnTo>
                  <a:pt x="695" y="564"/>
                </a:lnTo>
                <a:lnTo>
                  <a:pt x="699" y="564"/>
                </a:lnTo>
                <a:lnTo>
                  <a:pt x="700" y="555"/>
                </a:lnTo>
                <a:lnTo>
                  <a:pt x="705" y="548"/>
                </a:lnTo>
                <a:lnTo>
                  <a:pt x="705" y="537"/>
                </a:lnTo>
                <a:lnTo>
                  <a:pt x="708" y="527"/>
                </a:lnTo>
                <a:lnTo>
                  <a:pt x="709" y="541"/>
                </a:lnTo>
                <a:lnTo>
                  <a:pt x="713" y="491"/>
                </a:lnTo>
                <a:lnTo>
                  <a:pt x="718" y="484"/>
                </a:lnTo>
                <a:lnTo>
                  <a:pt x="718" y="487"/>
                </a:lnTo>
                <a:lnTo>
                  <a:pt x="723" y="304"/>
                </a:lnTo>
                <a:lnTo>
                  <a:pt x="724" y="325"/>
                </a:lnTo>
                <a:lnTo>
                  <a:pt x="727" y="301"/>
                </a:lnTo>
                <a:lnTo>
                  <a:pt x="729" y="399"/>
                </a:lnTo>
                <a:lnTo>
                  <a:pt x="732" y="381"/>
                </a:lnTo>
                <a:lnTo>
                  <a:pt x="737" y="437"/>
                </a:lnTo>
                <a:lnTo>
                  <a:pt x="737" y="465"/>
                </a:lnTo>
                <a:lnTo>
                  <a:pt x="742" y="520"/>
                </a:lnTo>
                <a:lnTo>
                  <a:pt x="743" y="525"/>
                </a:lnTo>
                <a:lnTo>
                  <a:pt x="748" y="548"/>
                </a:lnTo>
                <a:lnTo>
                  <a:pt x="750" y="559"/>
                </a:lnTo>
                <a:lnTo>
                  <a:pt x="751" y="559"/>
                </a:lnTo>
                <a:lnTo>
                  <a:pt x="756" y="564"/>
                </a:lnTo>
                <a:lnTo>
                  <a:pt x="756" y="565"/>
                </a:lnTo>
                <a:lnTo>
                  <a:pt x="760" y="563"/>
                </a:lnTo>
                <a:lnTo>
                  <a:pt x="765" y="567"/>
                </a:lnTo>
                <a:lnTo>
                  <a:pt x="769" y="553"/>
                </a:lnTo>
                <a:lnTo>
                  <a:pt x="771" y="552"/>
                </a:lnTo>
                <a:lnTo>
                  <a:pt x="775" y="544"/>
                </a:lnTo>
                <a:lnTo>
                  <a:pt x="778" y="552"/>
                </a:lnTo>
                <a:lnTo>
                  <a:pt x="779" y="543"/>
                </a:lnTo>
                <a:lnTo>
                  <a:pt x="784" y="527"/>
                </a:lnTo>
                <a:lnTo>
                  <a:pt x="784" y="517"/>
                </a:lnTo>
                <a:lnTo>
                  <a:pt x="789" y="504"/>
                </a:lnTo>
                <a:lnTo>
                  <a:pt x="790" y="505"/>
                </a:lnTo>
                <a:lnTo>
                  <a:pt x="793" y="504"/>
                </a:lnTo>
                <a:lnTo>
                  <a:pt x="797" y="503"/>
                </a:lnTo>
                <a:lnTo>
                  <a:pt x="802" y="517"/>
                </a:lnTo>
                <a:lnTo>
                  <a:pt x="803" y="524"/>
                </a:lnTo>
                <a:lnTo>
                  <a:pt x="807" y="539"/>
                </a:lnTo>
                <a:lnTo>
                  <a:pt x="808" y="555"/>
                </a:lnTo>
                <a:lnTo>
                  <a:pt x="813" y="555"/>
                </a:lnTo>
                <a:lnTo>
                  <a:pt x="816" y="563"/>
                </a:lnTo>
                <a:lnTo>
                  <a:pt x="817" y="563"/>
                </a:lnTo>
                <a:lnTo>
                  <a:pt x="821" y="572"/>
                </a:lnTo>
                <a:lnTo>
                  <a:pt x="822" y="572"/>
                </a:lnTo>
                <a:lnTo>
                  <a:pt x="826" y="571"/>
                </a:lnTo>
                <a:lnTo>
                  <a:pt x="831" y="571"/>
                </a:lnTo>
                <a:lnTo>
                  <a:pt x="835" y="568"/>
                </a:lnTo>
                <a:lnTo>
                  <a:pt x="839" y="561"/>
                </a:lnTo>
                <a:lnTo>
                  <a:pt x="844" y="568"/>
                </a:lnTo>
                <a:lnTo>
                  <a:pt x="845" y="557"/>
                </a:lnTo>
                <a:lnTo>
                  <a:pt x="848" y="544"/>
                </a:lnTo>
                <a:lnTo>
                  <a:pt x="850" y="551"/>
                </a:lnTo>
                <a:lnTo>
                  <a:pt x="854" y="528"/>
                </a:lnTo>
                <a:lnTo>
                  <a:pt x="857" y="544"/>
                </a:lnTo>
                <a:lnTo>
                  <a:pt x="859" y="467"/>
                </a:lnTo>
                <a:lnTo>
                  <a:pt x="863" y="483"/>
                </a:lnTo>
                <a:lnTo>
                  <a:pt x="863" y="441"/>
                </a:lnTo>
                <a:lnTo>
                  <a:pt x="868" y="451"/>
                </a:lnTo>
                <a:lnTo>
                  <a:pt x="869" y="457"/>
                </a:lnTo>
                <a:lnTo>
                  <a:pt x="872" y="509"/>
                </a:lnTo>
                <a:lnTo>
                  <a:pt x="874" y="531"/>
                </a:lnTo>
                <a:lnTo>
                  <a:pt x="877" y="537"/>
                </a:lnTo>
                <a:lnTo>
                  <a:pt x="882" y="557"/>
                </a:lnTo>
                <a:lnTo>
                  <a:pt x="882" y="559"/>
                </a:lnTo>
                <a:lnTo>
                  <a:pt x="887" y="565"/>
                </a:lnTo>
                <a:lnTo>
                  <a:pt x="889" y="573"/>
                </a:lnTo>
                <a:lnTo>
                  <a:pt x="890" y="569"/>
                </a:lnTo>
                <a:lnTo>
                  <a:pt x="895" y="564"/>
                </a:lnTo>
                <a:lnTo>
                  <a:pt x="895" y="568"/>
                </a:lnTo>
                <a:lnTo>
                  <a:pt x="900" y="568"/>
                </a:lnTo>
                <a:lnTo>
                  <a:pt x="901" y="571"/>
                </a:lnTo>
                <a:lnTo>
                  <a:pt x="905" y="569"/>
                </a:lnTo>
                <a:lnTo>
                  <a:pt x="910" y="568"/>
                </a:lnTo>
                <a:lnTo>
                  <a:pt x="910" y="567"/>
                </a:lnTo>
                <a:lnTo>
                  <a:pt x="914" y="556"/>
                </a:lnTo>
                <a:lnTo>
                  <a:pt x="914" y="557"/>
                </a:lnTo>
                <a:lnTo>
                  <a:pt x="918" y="545"/>
                </a:lnTo>
                <a:lnTo>
                  <a:pt x="923" y="553"/>
                </a:lnTo>
                <a:lnTo>
                  <a:pt x="924" y="548"/>
                </a:lnTo>
                <a:lnTo>
                  <a:pt x="929" y="528"/>
                </a:lnTo>
                <a:lnTo>
                  <a:pt x="934" y="535"/>
                </a:lnTo>
                <a:lnTo>
                  <a:pt x="934" y="545"/>
                </a:lnTo>
                <a:lnTo>
                  <a:pt x="937" y="543"/>
                </a:lnTo>
                <a:lnTo>
                  <a:pt x="942" y="547"/>
                </a:lnTo>
                <a:lnTo>
                  <a:pt x="947" y="548"/>
                </a:lnTo>
                <a:lnTo>
                  <a:pt x="948" y="564"/>
                </a:lnTo>
                <a:lnTo>
                  <a:pt x="952" y="561"/>
                </a:lnTo>
                <a:lnTo>
                  <a:pt x="956" y="568"/>
                </a:lnTo>
                <a:lnTo>
                  <a:pt x="956" y="565"/>
                </a:lnTo>
                <a:lnTo>
                  <a:pt x="961" y="567"/>
                </a:lnTo>
                <a:lnTo>
                  <a:pt x="961" y="568"/>
                </a:lnTo>
                <a:lnTo>
                  <a:pt x="966" y="568"/>
                </a:lnTo>
                <a:lnTo>
                  <a:pt x="970" y="576"/>
                </a:lnTo>
                <a:lnTo>
                  <a:pt x="971" y="567"/>
                </a:lnTo>
                <a:lnTo>
                  <a:pt x="974" y="571"/>
                </a:lnTo>
                <a:lnTo>
                  <a:pt x="976" y="571"/>
                </a:lnTo>
                <a:lnTo>
                  <a:pt x="980" y="563"/>
                </a:lnTo>
                <a:lnTo>
                  <a:pt x="980" y="564"/>
                </a:lnTo>
                <a:lnTo>
                  <a:pt x="985" y="548"/>
                </a:lnTo>
                <a:lnTo>
                  <a:pt x="989" y="548"/>
                </a:lnTo>
                <a:lnTo>
                  <a:pt x="990" y="533"/>
                </a:lnTo>
                <a:lnTo>
                  <a:pt x="994" y="528"/>
                </a:lnTo>
                <a:lnTo>
                  <a:pt x="995" y="532"/>
                </a:lnTo>
                <a:lnTo>
                  <a:pt x="998" y="537"/>
                </a:lnTo>
                <a:lnTo>
                  <a:pt x="1002" y="544"/>
                </a:lnTo>
                <a:lnTo>
                  <a:pt x="1008" y="548"/>
                </a:lnTo>
                <a:lnTo>
                  <a:pt x="1008" y="559"/>
                </a:lnTo>
                <a:lnTo>
                  <a:pt x="1011" y="564"/>
                </a:lnTo>
                <a:lnTo>
                  <a:pt x="1014" y="569"/>
                </a:lnTo>
                <a:lnTo>
                  <a:pt x="1017" y="567"/>
                </a:lnTo>
                <a:lnTo>
                  <a:pt x="1021" y="565"/>
                </a:lnTo>
                <a:lnTo>
                  <a:pt x="1021" y="567"/>
                </a:lnTo>
                <a:lnTo>
                  <a:pt x="1026" y="569"/>
                </a:lnTo>
                <a:lnTo>
                  <a:pt x="1027" y="580"/>
                </a:lnTo>
                <a:lnTo>
                  <a:pt x="1031" y="572"/>
                </a:lnTo>
                <a:lnTo>
                  <a:pt x="1035" y="571"/>
                </a:lnTo>
                <a:lnTo>
                  <a:pt x="1035" y="569"/>
                </a:lnTo>
                <a:lnTo>
                  <a:pt x="1040" y="571"/>
                </a:lnTo>
                <a:lnTo>
                  <a:pt x="1040" y="572"/>
                </a:lnTo>
                <a:lnTo>
                  <a:pt x="1045" y="563"/>
                </a:lnTo>
                <a:lnTo>
                  <a:pt x="1049" y="569"/>
                </a:lnTo>
                <a:lnTo>
                  <a:pt x="1050" y="559"/>
                </a:lnTo>
                <a:lnTo>
                  <a:pt x="1055" y="547"/>
                </a:lnTo>
                <a:lnTo>
                  <a:pt x="1059" y="552"/>
                </a:lnTo>
                <a:lnTo>
                  <a:pt x="1059" y="553"/>
                </a:lnTo>
                <a:lnTo>
                  <a:pt x="1064" y="495"/>
                </a:lnTo>
                <a:lnTo>
                  <a:pt x="1065" y="513"/>
                </a:lnTo>
                <a:lnTo>
                  <a:pt x="1069" y="483"/>
                </a:lnTo>
                <a:lnTo>
                  <a:pt x="1074" y="500"/>
                </a:lnTo>
                <a:lnTo>
                  <a:pt x="1074" y="487"/>
                </a:lnTo>
                <a:lnTo>
                  <a:pt x="1079" y="539"/>
                </a:lnTo>
                <a:lnTo>
                  <a:pt x="1079" y="545"/>
                </a:lnTo>
                <a:lnTo>
                  <a:pt x="1082" y="548"/>
                </a:lnTo>
                <a:lnTo>
                  <a:pt x="1087" y="559"/>
                </a:lnTo>
                <a:lnTo>
                  <a:pt x="1087" y="561"/>
                </a:lnTo>
                <a:lnTo>
                  <a:pt x="1092" y="567"/>
                </a:lnTo>
                <a:lnTo>
                  <a:pt x="1093" y="572"/>
                </a:lnTo>
                <a:lnTo>
                  <a:pt x="1097" y="569"/>
                </a:lnTo>
                <a:lnTo>
                  <a:pt x="1100" y="563"/>
                </a:lnTo>
                <a:lnTo>
                  <a:pt x="1101" y="559"/>
                </a:lnTo>
                <a:lnTo>
                  <a:pt x="1106" y="565"/>
                </a:lnTo>
                <a:lnTo>
                  <a:pt x="1106" y="569"/>
                </a:lnTo>
                <a:lnTo>
                  <a:pt x="1111" y="567"/>
                </a:lnTo>
                <a:lnTo>
                  <a:pt x="1115" y="561"/>
                </a:lnTo>
                <a:lnTo>
                  <a:pt x="1119" y="559"/>
                </a:lnTo>
                <a:lnTo>
                  <a:pt x="1121" y="559"/>
                </a:lnTo>
                <a:lnTo>
                  <a:pt x="1124" y="556"/>
                </a:lnTo>
                <a:lnTo>
                  <a:pt x="1125" y="565"/>
                </a:lnTo>
                <a:lnTo>
                  <a:pt x="1129" y="551"/>
                </a:lnTo>
                <a:lnTo>
                  <a:pt x="1134" y="549"/>
                </a:lnTo>
                <a:lnTo>
                  <a:pt x="1139" y="541"/>
                </a:lnTo>
                <a:lnTo>
                  <a:pt x="1139" y="547"/>
                </a:lnTo>
                <a:lnTo>
                  <a:pt x="1143" y="547"/>
                </a:lnTo>
                <a:lnTo>
                  <a:pt x="1147" y="547"/>
                </a:lnTo>
                <a:lnTo>
                  <a:pt x="1148" y="543"/>
                </a:lnTo>
                <a:lnTo>
                  <a:pt x="1152" y="557"/>
                </a:lnTo>
                <a:lnTo>
                  <a:pt x="1153" y="563"/>
                </a:lnTo>
                <a:lnTo>
                  <a:pt x="1158" y="563"/>
                </a:lnTo>
                <a:lnTo>
                  <a:pt x="1161" y="567"/>
                </a:lnTo>
                <a:lnTo>
                  <a:pt x="1161" y="565"/>
                </a:lnTo>
                <a:lnTo>
                  <a:pt x="1166" y="564"/>
                </a:lnTo>
                <a:lnTo>
                  <a:pt x="1166" y="563"/>
                </a:lnTo>
                <a:lnTo>
                  <a:pt x="1171" y="569"/>
                </a:lnTo>
                <a:lnTo>
                  <a:pt x="1174" y="572"/>
                </a:lnTo>
                <a:lnTo>
                  <a:pt x="1176" y="564"/>
                </a:lnTo>
                <a:lnTo>
                  <a:pt x="1180" y="553"/>
                </a:lnTo>
                <a:lnTo>
                  <a:pt x="1185" y="556"/>
                </a:lnTo>
                <a:lnTo>
                  <a:pt x="1185" y="555"/>
                </a:lnTo>
                <a:lnTo>
                  <a:pt x="1190" y="545"/>
                </a:lnTo>
                <a:lnTo>
                  <a:pt x="1194" y="544"/>
                </a:lnTo>
                <a:lnTo>
                  <a:pt x="1195" y="537"/>
                </a:lnTo>
                <a:lnTo>
                  <a:pt x="1198" y="532"/>
                </a:lnTo>
                <a:lnTo>
                  <a:pt x="1200" y="532"/>
                </a:lnTo>
                <a:lnTo>
                  <a:pt x="1204" y="533"/>
                </a:lnTo>
                <a:lnTo>
                  <a:pt x="1204" y="543"/>
                </a:lnTo>
                <a:lnTo>
                  <a:pt x="1208" y="536"/>
                </a:lnTo>
                <a:lnTo>
                  <a:pt x="1213" y="535"/>
                </a:lnTo>
                <a:lnTo>
                  <a:pt x="1214" y="537"/>
                </a:lnTo>
                <a:lnTo>
                  <a:pt x="1218" y="535"/>
                </a:lnTo>
                <a:lnTo>
                  <a:pt x="1219" y="552"/>
                </a:lnTo>
                <a:lnTo>
                  <a:pt x="1222" y="552"/>
                </a:lnTo>
                <a:lnTo>
                  <a:pt x="1226" y="561"/>
                </a:lnTo>
                <a:lnTo>
                  <a:pt x="1227" y="559"/>
                </a:lnTo>
                <a:lnTo>
                  <a:pt x="1231" y="555"/>
                </a:lnTo>
                <a:lnTo>
                  <a:pt x="1232" y="565"/>
                </a:lnTo>
                <a:lnTo>
                  <a:pt x="1236" y="556"/>
                </a:lnTo>
                <a:lnTo>
                  <a:pt x="1238" y="568"/>
                </a:lnTo>
                <a:lnTo>
                  <a:pt x="1242" y="564"/>
                </a:lnTo>
                <a:lnTo>
                  <a:pt x="1245" y="553"/>
                </a:lnTo>
                <a:lnTo>
                  <a:pt x="1245" y="552"/>
                </a:lnTo>
                <a:lnTo>
                  <a:pt x="1250" y="563"/>
                </a:lnTo>
                <a:lnTo>
                  <a:pt x="1254" y="564"/>
                </a:lnTo>
                <a:lnTo>
                  <a:pt x="1256" y="553"/>
                </a:lnTo>
                <a:lnTo>
                  <a:pt x="1260" y="553"/>
                </a:lnTo>
                <a:lnTo>
                  <a:pt x="1260" y="551"/>
                </a:lnTo>
                <a:lnTo>
                  <a:pt x="1264" y="540"/>
                </a:lnTo>
                <a:lnTo>
                  <a:pt x="1264" y="552"/>
                </a:lnTo>
                <a:lnTo>
                  <a:pt x="1269" y="501"/>
                </a:lnTo>
                <a:lnTo>
                  <a:pt x="1270" y="507"/>
                </a:lnTo>
                <a:lnTo>
                  <a:pt x="1274" y="471"/>
                </a:lnTo>
                <a:lnTo>
                  <a:pt x="1279" y="501"/>
                </a:lnTo>
                <a:lnTo>
                  <a:pt x="1279" y="500"/>
                </a:lnTo>
                <a:lnTo>
                  <a:pt x="1284" y="523"/>
                </a:lnTo>
                <a:lnTo>
                  <a:pt x="1284" y="533"/>
                </a:lnTo>
                <a:lnTo>
                  <a:pt x="1287" y="545"/>
                </a:lnTo>
                <a:lnTo>
                  <a:pt x="1292" y="555"/>
                </a:lnTo>
                <a:lnTo>
                  <a:pt x="1297" y="557"/>
                </a:lnTo>
                <a:lnTo>
                  <a:pt x="1298" y="564"/>
                </a:lnTo>
                <a:lnTo>
                  <a:pt x="1302" y="549"/>
                </a:lnTo>
                <a:lnTo>
                  <a:pt x="1303" y="569"/>
                </a:lnTo>
                <a:lnTo>
                  <a:pt x="1308" y="569"/>
                </a:lnTo>
                <a:lnTo>
                  <a:pt x="1310" y="555"/>
                </a:lnTo>
                <a:lnTo>
                  <a:pt x="1311" y="559"/>
                </a:lnTo>
                <a:lnTo>
                  <a:pt x="1316" y="557"/>
                </a:lnTo>
                <a:lnTo>
                  <a:pt x="1319" y="560"/>
                </a:lnTo>
                <a:lnTo>
                  <a:pt x="1321" y="548"/>
                </a:lnTo>
                <a:lnTo>
                  <a:pt x="1324" y="552"/>
                </a:lnTo>
                <a:lnTo>
                  <a:pt x="1325" y="555"/>
                </a:lnTo>
                <a:lnTo>
                  <a:pt x="1329" y="545"/>
                </a:lnTo>
                <a:lnTo>
                  <a:pt x="1330" y="555"/>
                </a:lnTo>
                <a:lnTo>
                  <a:pt x="1335" y="536"/>
                </a:lnTo>
                <a:lnTo>
                  <a:pt x="1339" y="540"/>
                </a:lnTo>
                <a:lnTo>
                  <a:pt x="1343" y="532"/>
                </a:lnTo>
                <a:lnTo>
                  <a:pt x="1345" y="533"/>
                </a:lnTo>
                <a:lnTo>
                  <a:pt x="1348" y="537"/>
                </a:lnTo>
                <a:lnTo>
                  <a:pt x="1352" y="547"/>
                </a:lnTo>
                <a:lnTo>
                  <a:pt x="1353" y="532"/>
                </a:lnTo>
                <a:lnTo>
                  <a:pt x="1357" y="537"/>
                </a:lnTo>
                <a:lnTo>
                  <a:pt x="1358" y="547"/>
                </a:lnTo>
                <a:lnTo>
                  <a:pt x="1361" y="547"/>
                </a:lnTo>
                <a:lnTo>
                  <a:pt x="1363" y="567"/>
                </a:lnTo>
                <a:lnTo>
                  <a:pt x="1366" y="564"/>
                </a:lnTo>
                <a:lnTo>
                  <a:pt x="1371" y="560"/>
                </a:lnTo>
                <a:lnTo>
                  <a:pt x="1371" y="561"/>
                </a:lnTo>
                <a:lnTo>
                  <a:pt x="1376" y="549"/>
                </a:lnTo>
                <a:lnTo>
                  <a:pt x="1377" y="555"/>
                </a:lnTo>
                <a:lnTo>
                  <a:pt x="1381" y="548"/>
                </a:lnTo>
                <a:lnTo>
                  <a:pt x="1385" y="541"/>
                </a:lnTo>
                <a:lnTo>
                  <a:pt x="1385" y="539"/>
                </a:lnTo>
                <a:lnTo>
                  <a:pt x="1390" y="541"/>
                </a:lnTo>
                <a:lnTo>
                  <a:pt x="1390" y="543"/>
                </a:lnTo>
                <a:lnTo>
                  <a:pt x="1394" y="529"/>
                </a:lnTo>
                <a:lnTo>
                  <a:pt x="1399" y="535"/>
                </a:lnTo>
                <a:lnTo>
                  <a:pt x="1400" y="527"/>
                </a:lnTo>
                <a:lnTo>
                  <a:pt x="1405" y="519"/>
                </a:lnTo>
                <a:lnTo>
                  <a:pt x="1405" y="507"/>
                </a:lnTo>
                <a:lnTo>
                  <a:pt x="1409" y="508"/>
                </a:lnTo>
                <a:lnTo>
                  <a:pt x="1409" y="523"/>
                </a:lnTo>
                <a:lnTo>
                  <a:pt x="1413" y="508"/>
                </a:lnTo>
                <a:lnTo>
                  <a:pt x="1418" y="517"/>
                </a:lnTo>
                <a:lnTo>
                  <a:pt x="1418" y="519"/>
                </a:lnTo>
                <a:lnTo>
                  <a:pt x="1423" y="517"/>
                </a:lnTo>
                <a:lnTo>
                  <a:pt x="1424" y="528"/>
                </a:lnTo>
                <a:lnTo>
                  <a:pt x="1427" y="519"/>
                </a:lnTo>
                <a:lnTo>
                  <a:pt x="1431" y="540"/>
                </a:lnTo>
                <a:lnTo>
                  <a:pt x="1432" y="533"/>
                </a:lnTo>
                <a:lnTo>
                  <a:pt x="1437" y="555"/>
                </a:lnTo>
                <a:lnTo>
                  <a:pt x="1437" y="557"/>
                </a:lnTo>
                <a:lnTo>
                  <a:pt x="1442" y="553"/>
                </a:lnTo>
                <a:lnTo>
                  <a:pt x="1443" y="561"/>
                </a:lnTo>
                <a:lnTo>
                  <a:pt x="1447" y="552"/>
                </a:lnTo>
                <a:lnTo>
                  <a:pt x="1450" y="535"/>
                </a:lnTo>
                <a:lnTo>
                  <a:pt x="1451" y="539"/>
                </a:lnTo>
                <a:lnTo>
                  <a:pt x="1455" y="532"/>
                </a:lnTo>
                <a:lnTo>
                  <a:pt x="1456" y="543"/>
                </a:lnTo>
                <a:lnTo>
                  <a:pt x="1460" y="515"/>
                </a:lnTo>
                <a:lnTo>
                  <a:pt x="1465" y="516"/>
                </a:lnTo>
                <a:lnTo>
                  <a:pt x="1469" y="492"/>
                </a:lnTo>
                <a:lnTo>
                  <a:pt x="1470" y="497"/>
                </a:lnTo>
                <a:lnTo>
                  <a:pt x="1475" y="445"/>
                </a:lnTo>
                <a:lnTo>
                  <a:pt x="1475" y="471"/>
                </a:lnTo>
                <a:lnTo>
                  <a:pt x="1479" y="439"/>
                </a:lnTo>
                <a:lnTo>
                  <a:pt x="1484" y="463"/>
                </a:lnTo>
                <a:lnTo>
                  <a:pt x="1484" y="449"/>
                </a:lnTo>
                <a:lnTo>
                  <a:pt x="1488" y="471"/>
                </a:lnTo>
                <a:lnTo>
                  <a:pt x="1488" y="483"/>
                </a:lnTo>
                <a:lnTo>
                  <a:pt x="1493" y="511"/>
                </a:lnTo>
                <a:lnTo>
                  <a:pt x="1494" y="531"/>
                </a:lnTo>
                <a:lnTo>
                  <a:pt x="1498" y="544"/>
                </a:lnTo>
                <a:lnTo>
                  <a:pt x="1502" y="553"/>
                </a:lnTo>
                <a:lnTo>
                  <a:pt x="1503" y="557"/>
                </a:lnTo>
                <a:lnTo>
                  <a:pt x="1506" y="553"/>
                </a:lnTo>
                <a:lnTo>
                  <a:pt x="1511" y="557"/>
                </a:lnTo>
                <a:lnTo>
                  <a:pt x="1511" y="553"/>
                </a:lnTo>
                <a:lnTo>
                  <a:pt x="1516" y="539"/>
                </a:lnTo>
                <a:lnTo>
                  <a:pt x="1517" y="539"/>
                </a:lnTo>
                <a:lnTo>
                  <a:pt x="1521" y="539"/>
                </a:lnTo>
                <a:lnTo>
                  <a:pt x="1524" y="532"/>
                </a:lnTo>
                <a:lnTo>
                  <a:pt x="1526" y="497"/>
                </a:lnTo>
                <a:lnTo>
                  <a:pt x="1529" y="481"/>
                </a:lnTo>
                <a:lnTo>
                  <a:pt x="1530" y="485"/>
                </a:lnTo>
                <a:lnTo>
                  <a:pt x="1535" y="432"/>
                </a:lnTo>
                <a:lnTo>
                  <a:pt x="1535" y="464"/>
                </a:lnTo>
                <a:lnTo>
                  <a:pt x="1539" y="448"/>
                </a:lnTo>
                <a:lnTo>
                  <a:pt x="1544" y="453"/>
                </a:lnTo>
                <a:lnTo>
                  <a:pt x="1544" y="457"/>
                </a:lnTo>
                <a:lnTo>
                  <a:pt x="1548" y="456"/>
                </a:lnTo>
                <a:lnTo>
                  <a:pt x="1550" y="465"/>
                </a:lnTo>
                <a:lnTo>
                  <a:pt x="1553" y="488"/>
                </a:lnTo>
                <a:lnTo>
                  <a:pt x="1554" y="519"/>
                </a:lnTo>
                <a:lnTo>
                  <a:pt x="1558" y="528"/>
                </a:lnTo>
                <a:lnTo>
                  <a:pt x="1563" y="536"/>
                </a:lnTo>
                <a:lnTo>
                  <a:pt x="1563" y="539"/>
                </a:lnTo>
                <a:lnTo>
                  <a:pt x="1566" y="552"/>
                </a:lnTo>
                <a:lnTo>
                  <a:pt x="1569" y="556"/>
                </a:lnTo>
                <a:lnTo>
                  <a:pt x="1571" y="556"/>
                </a:lnTo>
                <a:lnTo>
                  <a:pt x="1574" y="568"/>
                </a:lnTo>
                <a:lnTo>
                  <a:pt x="1577" y="567"/>
                </a:lnTo>
                <a:lnTo>
                  <a:pt x="1582" y="545"/>
                </a:lnTo>
                <a:lnTo>
                  <a:pt x="1582" y="553"/>
                </a:lnTo>
                <a:lnTo>
                  <a:pt x="1586" y="543"/>
                </a:lnTo>
                <a:lnTo>
                  <a:pt x="1590" y="520"/>
                </a:lnTo>
                <a:lnTo>
                  <a:pt x="1590" y="517"/>
                </a:lnTo>
                <a:lnTo>
                  <a:pt x="1595" y="511"/>
                </a:lnTo>
                <a:lnTo>
                  <a:pt x="1595" y="508"/>
                </a:lnTo>
                <a:lnTo>
                  <a:pt x="1600" y="439"/>
                </a:lnTo>
                <a:lnTo>
                  <a:pt x="1601" y="464"/>
                </a:lnTo>
                <a:lnTo>
                  <a:pt x="1605" y="413"/>
                </a:lnTo>
                <a:lnTo>
                  <a:pt x="1610" y="363"/>
                </a:lnTo>
                <a:lnTo>
                  <a:pt x="1610" y="356"/>
                </a:lnTo>
                <a:lnTo>
                  <a:pt x="1613" y="388"/>
                </a:lnTo>
                <a:lnTo>
                  <a:pt x="1614" y="419"/>
                </a:lnTo>
                <a:lnTo>
                  <a:pt x="1618" y="444"/>
                </a:lnTo>
                <a:lnTo>
                  <a:pt x="1620" y="485"/>
                </a:lnTo>
                <a:lnTo>
                  <a:pt x="1623" y="485"/>
                </a:lnTo>
                <a:lnTo>
                  <a:pt x="1627" y="525"/>
                </a:lnTo>
                <a:lnTo>
                  <a:pt x="1629" y="529"/>
                </a:lnTo>
                <a:lnTo>
                  <a:pt x="1632" y="537"/>
                </a:lnTo>
                <a:lnTo>
                  <a:pt x="1633" y="559"/>
                </a:lnTo>
                <a:lnTo>
                  <a:pt x="1637" y="560"/>
                </a:lnTo>
                <a:lnTo>
                  <a:pt x="1642" y="559"/>
                </a:lnTo>
                <a:lnTo>
                  <a:pt x="1642" y="564"/>
                </a:lnTo>
                <a:lnTo>
                  <a:pt x="1647" y="557"/>
                </a:lnTo>
                <a:lnTo>
                  <a:pt x="1648" y="564"/>
                </a:lnTo>
                <a:lnTo>
                  <a:pt x="1651" y="557"/>
                </a:lnTo>
                <a:lnTo>
                  <a:pt x="1655" y="547"/>
                </a:lnTo>
                <a:lnTo>
                  <a:pt x="1656" y="541"/>
                </a:lnTo>
                <a:lnTo>
                  <a:pt x="1661" y="532"/>
                </a:lnTo>
                <a:lnTo>
                  <a:pt x="1661" y="540"/>
                </a:lnTo>
                <a:lnTo>
                  <a:pt x="1666" y="484"/>
                </a:lnTo>
                <a:lnTo>
                  <a:pt x="1669" y="489"/>
                </a:lnTo>
                <a:lnTo>
                  <a:pt x="1671" y="469"/>
                </a:lnTo>
                <a:lnTo>
                  <a:pt x="1674" y="141"/>
                </a:lnTo>
                <a:lnTo>
                  <a:pt x="1675" y="145"/>
                </a:lnTo>
                <a:lnTo>
                  <a:pt x="1679" y="0"/>
                </a:lnTo>
                <a:lnTo>
                  <a:pt x="1680" y="72"/>
                </a:lnTo>
                <a:lnTo>
                  <a:pt x="1684" y="105"/>
                </a:lnTo>
                <a:lnTo>
                  <a:pt x="1686" y="296"/>
                </a:lnTo>
                <a:lnTo>
                  <a:pt x="1690" y="333"/>
                </a:lnTo>
                <a:lnTo>
                  <a:pt x="1693" y="452"/>
                </a:lnTo>
                <a:lnTo>
                  <a:pt x="1693" y="464"/>
                </a:lnTo>
                <a:lnTo>
                  <a:pt x="1698" y="512"/>
                </a:lnTo>
                <a:lnTo>
                  <a:pt x="1699" y="540"/>
                </a:lnTo>
                <a:lnTo>
                  <a:pt x="1703" y="545"/>
                </a:lnTo>
                <a:lnTo>
                  <a:pt x="1705" y="561"/>
                </a:lnTo>
                <a:lnTo>
                  <a:pt x="1708" y="563"/>
                </a:lnTo>
                <a:lnTo>
                  <a:pt x="1713" y="555"/>
                </a:lnTo>
                <a:lnTo>
                  <a:pt x="1714" y="560"/>
                </a:lnTo>
                <a:lnTo>
                  <a:pt x="1716" y="561"/>
                </a:lnTo>
                <a:lnTo>
                  <a:pt x="1721" y="549"/>
                </a:lnTo>
                <a:lnTo>
                  <a:pt x="1721" y="553"/>
                </a:lnTo>
                <a:lnTo>
                  <a:pt x="1726" y="547"/>
                </a:lnTo>
                <a:lnTo>
                  <a:pt x="1729" y="552"/>
                </a:lnTo>
                <a:lnTo>
                  <a:pt x="1731" y="529"/>
                </a:lnTo>
                <a:lnTo>
                  <a:pt x="1735" y="523"/>
                </a:lnTo>
                <a:lnTo>
                  <a:pt x="1735" y="516"/>
                </a:lnTo>
                <a:lnTo>
                  <a:pt x="1740" y="483"/>
                </a:lnTo>
                <a:lnTo>
                  <a:pt x="1740" y="488"/>
                </a:lnTo>
                <a:lnTo>
                  <a:pt x="1745" y="471"/>
                </a:lnTo>
                <a:lnTo>
                  <a:pt x="1749" y="471"/>
                </a:lnTo>
                <a:lnTo>
                  <a:pt x="1749" y="467"/>
                </a:lnTo>
                <a:lnTo>
                  <a:pt x="1753" y="476"/>
                </a:lnTo>
                <a:lnTo>
                  <a:pt x="1755" y="488"/>
                </a:lnTo>
                <a:lnTo>
                  <a:pt x="1759" y="507"/>
                </a:lnTo>
                <a:lnTo>
                  <a:pt x="1759" y="523"/>
                </a:lnTo>
                <a:lnTo>
                  <a:pt x="1763" y="545"/>
                </a:lnTo>
                <a:lnTo>
                  <a:pt x="1765" y="556"/>
                </a:lnTo>
                <a:lnTo>
                  <a:pt x="1768" y="559"/>
                </a:lnTo>
                <a:lnTo>
                  <a:pt x="1773" y="563"/>
                </a:lnTo>
                <a:lnTo>
                  <a:pt x="1774" y="571"/>
                </a:lnTo>
                <a:lnTo>
                  <a:pt x="1778" y="571"/>
                </a:lnTo>
                <a:lnTo>
                  <a:pt x="1781" y="571"/>
                </a:lnTo>
                <a:lnTo>
                  <a:pt x="1782" y="571"/>
                </a:lnTo>
                <a:lnTo>
                  <a:pt x="1787" y="563"/>
                </a:lnTo>
                <a:lnTo>
                  <a:pt x="1787" y="565"/>
                </a:lnTo>
                <a:lnTo>
                  <a:pt x="1792" y="564"/>
                </a:lnTo>
                <a:lnTo>
                  <a:pt x="1795" y="555"/>
                </a:lnTo>
                <a:lnTo>
                  <a:pt x="1795" y="544"/>
                </a:lnTo>
                <a:lnTo>
                  <a:pt x="1800" y="541"/>
                </a:lnTo>
                <a:lnTo>
                  <a:pt x="1801" y="536"/>
                </a:lnTo>
                <a:lnTo>
                  <a:pt x="1806" y="517"/>
                </a:lnTo>
                <a:lnTo>
                  <a:pt x="1806" y="524"/>
                </a:lnTo>
                <a:lnTo>
                  <a:pt x="1811" y="503"/>
                </a:lnTo>
                <a:lnTo>
                  <a:pt x="1814" y="452"/>
                </a:lnTo>
                <a:lnTo>
                  <a:pt x="1814" y="448"/>
                </a:lnTo>
                <a:lnTo>
                  <a:pt x="1819" y="440"/>
                </a:lnTo>
                <a:lnTo>
                  <a:pt x="1819" y="460"/>
                </a:lnTo>
                <a:lnTo>
                  <a:pt x="1823" y="481"/>
                </a:lnTo>
                <a:lnTo>
                  <a:pt x="1825" y="512"/>
                </a:lnTo>
                <a:lnTo>
                  <a:pt x="1829" y="525"/>
                </a:lnTo>
                <a:lnTo>
                  <a:pt x="1832" y="544"/>
                </a:lnTo>
                <a:lnTo>
                  <a:pt x="1834" y="552"/>
                </a:lnTo>
                <a:lnTo>
                  <a:pt x="1837" y="564"/>
                </a:lnTo>
                <a:lnTo>
                  <a:pt x="1838" y="568"/>
                </a:lnTo>
                <a:lnTo>
                  <a:pt x="1843" y="567"/>
                </a:lnTo>
                <a:lnTo>
                  <a:pt x="1847" y="567"/>
                </a:lnTo>
                <a:lnTo>
                  <a:pt x="1847" y="568"/>
                </a:lnTo>
                <a:lnTo>
                  <a:pt x="1852" y="571"/>
                </a:lnTo>
                <a:lnTo>
                  <a:pt x="1853" y="572"/>
                </a:lnTo>
                <a:lnTo>
                  <a:pt x="1856" y="564"/>
                </a:lnTo>
                <a:lnTo>
                  <a:pt x="1861" y="561"/>
                </a:lnTo>
                <a:lnTo>
                  <a:pt x="1861" y="552"/>
                </a:lnTo>
                <a:lnTo>
                  <a:pt x="1866" y="549"/>
                </a:lnTo>
                <a:lnTo>
                  <a:pt x="1872" y="539"/>
                </a:lnTo>
                <a:lnTo>
                  <a:pt x="1874" y="537"/>
                </a:lnTo>
                <a:lnTo>
                  <a:pt x="1874" y="529"/>
                </a:lnTo>
                <a:lnTo>
                  <a:pt x="1879" y="504"/>
                </a:lnTo>
                <a:lnTo>
                  <a:pt x="1880" y="505"/>
                </a:lnTo>
                <a:lnTo>
                  <a:pt x="1885" y="472"/>
                </a:lnTo>
                <a:lnTo>
                  <a:pt x="1885" y="479"/>
                </a:lnTo>
                <a:lnTo>
                  <a:pt x="1890" y="461"/>
                </a:lnTo>
                <a:lnTo>
                  <a:pt x="1891" y="492"/>
                </a:lnTo>
                <a:lnTo>
                  <a:pt x="1895" y="488"/>
                </a:lnTo>
                <a:lnTo>
                  <a:pt x="1898" y="507"/>
                </a:lnTo>
                <a:lnTo>
                  <a:pt x="1900" y="507"/>
                </a:lnTo>
                <a:lnTo>
                  <a:pt x="1903" y="545"/>
                </a:lnTo>
                <a:lnTo>
                  <a:pt x="1906" y="557"/>
                </a:lnTo>
                <a:lnTo>
                  <a:pt x="1909" y="557"/>
                </a:lnTo>
                <a:lnTo>
                  <a:pt x="1913" y="556"/>
                </a:lnTo>
                <a:lnTo>
                  <a:pt x="1913" y="560"/>
                </a:lnTo>
                <a:lnTo>
                  <a:pt x="1918" y="571"/>
                </a:lnTo>
                <a:lnTo>
                  <a:pt x="1919" y="573"/>
                </a:lnTo>
                <a:lnTo>
                  <a:pt x="1922" y="568"/>
                </a:lnTo>
                <a:lnTo>
                  <a:pt x="1926" y="564"/>
                </a:lnTo>
                <a:lnTo>
                  <a:pt x="1927" y="559"/>
                </a:lnTo>
                <a:lnTo>
                  <a:pt x="1931" y="563"/>
                </a:lnTo>
                <a:lnTo>
                  <a:pt x="1932" y="567"/>
                </a:lnTo>
                <a:lnTo>
                  <a:pt x="1935" y="552"/>
                </a:lnTo>
                <a:lnTo>
                  <a:pt x="1940" y="540"/>
                </a:lnTo>
                <a:lnTo>
                  <a:pt x="1940" y="535"/>
                </a:lnTo>
                <a:lnTo>
                  <a:pt x="1945" y="531"/>
                </a:lnTo>
                <a:lnTo>
                  <a:pt x="1946" y="529"/>
                </a:lnTo>
                <a:lnTo>
                  <a:pt x="1950" y="532"/>
                </a:lnTo>
                <a:lnTo>
                  <a:pt x="1953" y="540"/>
                </a:lnTo>
                <a:lnTo>
                  <a:pt x="1955" y="520"/>
                </a:lnTo>
                <a:lnTo>
                  <a:pt x="1959" y="525"/>
                </a:lnTo>
                <a:lnTo>
                  <a:pt x="1959" y="524"/>
                </a:lnTo>
                <a:lnTo>
                  <a:pt x="1964" y="531"/>
                </a:lnTo>
                <a:lnTo>
                  <a:pt x="1964" y="537"/>
                </a:lnTo>
                <a:lnTo>
                  <a:pt x="1968" y="548"/>
                </a:lnTo>
                <a:lnTo>
                  <a:pt x="1973" y="560"/>
                </a:lnTo>
                <a:lnTo>
                  <a:pt x="1973" y="559"/>
                </a:lnTo>
                <a:lnTo>
                  <a:pt x="1977" y="559"/>
                </a:lnTo>
                <a:lnTo>
                  <a:pt x="1979" y="561"/>
                </a:lnTo>
                <a:lnTo>
                  <a:pt x="1982" y="568"/>
                </a:lnTo>
                <a:lnTo>
                  <a:pt x="1986" y="567"/>
                </a:lnTo>
                <a:lnTo>
                  <a:pt x="1987" y="565"/>
                </a:lnTo>
                <a:lnTo>
                  <a:pt x="1992" y="569"/>
                </a:lnTo>
                <a:lnTo>
                  <a:pt x="1992" y="572"/>
                </a:lnTo>
                <a:lnTo>
                  <a:pt x="1997" y="564"/>
                </a:lnTo>
                <a:lnTo>
                  <a:pt x="1998" y="564"/>
                </a:lnTo>
                <a:lnTo>
                  <a:pt x="2001" y="556"/>
                </a:lnTo>
                <a:lnTo>
                  <a:pt x="2006" y="547"/>
                </a:lnTo>
                <a:lnTo>
                  <a:pt x="2006" y="544"/>
                </a:lnTo>
                <a:lnTo>
                  <a:pt x="2011" y="529"/>
                </a:lnTo>
                <a:lnTo>
                  <a:pt x="2011" y="535"/>
                </a:lnTo>
                <a:lnTo>
                  <a:pt x="2016" y="535"/>
                </a:lnTo>
                <a:lnTo>
                  <a:pt x="2019" y="536"/>
                </a:lnTo>
                <a:lnTo>
                  <a:pt x="2021" y="520"/>
                </a:lnTo>
                <a:lnTo>
                  <a:pt x="2024" y="537"/>
                </a:lnTo>
                <a:lnTo>
                  <a:pt x="2025" y="536"/>
                </a:lnTo>
                <a:lnTo>
                  <a:pt x="2029" y="543"/>
                </a:lnTo>
                <a:lnTo>
                  <a:pt x="2030" y="549"/>
                </a:lnTo>
                <a:lnTo>
                  <a:pt x="2034" y="536"/>
                </a:lnTo>
                <a:lnTo>
                  <a:pt x="2039" y="553"/>
                </a:lnTo>
                <a:lnTo>
                  <a:pt x="2039" y="549"/>
                </a:lnTo>
                <a:lnTo>
                  <a:pt x="2042" y="555"/>
                </a:lnTo>
                <a:lnTo>
                  <a:pt x="2043" y="557"/>
                </a:lnTo>
                <a:lnTo>
                  <a:pt x="2047" y="553"/>
                </a:lnTo>
                <a:lnTo>
                  <a:pt x="2052" y="571"/>
                </a:lnTo>
                <a:lnTo>
                  <a:pt x="2053" y="571"/>
                </a:lnTo>
                <a:lnTo>
                  <a:pt x="2057" y="563"/>
                </a:lnTo>
                <a:lnTo>
                  <a:pt x="2059" y="571"/>
                </a:lnTo>
                <a:lnTo>
                  <a:pt x="2061" y="561"/>
                </a:lnTo>
                <a:lnTo>
                  <a:pt x="2066" y="565"/>
                </a:lnTo>
                <a:lnTo>
                  <a:pt x="2066" y="556"/>
                </a:lnTo>
                <a:lnTo>
                  <a:pt x="2071" y="556"/>
                </a:lnTo>
                <a:lnTo>
                  <a:pt x="2072" y="551"/>
                </a:lnTo>
                <a:lnTo>
                  <a:pt x="2076" y="545"/>
                </a:lnTo>
                <a:lnTo>
                  <a:pt x="2077" y="553"/>
                </a:lnTo>
                <a:lnTo>
                  <a:pt x="2079" y="545"/>
                </a:lnTo>
                <a:lnTo>
                  <a:pt x="2085" y="541"/>
                </a:lnTo>
                <a:lnTo>
                  <a:pt x="2090" y="509"/>
                </a:lnTo>
                <a:lnTo>
                  <a:pt x="2090" y="508"/>
                </a:lnTo>
                <a:lnTo>
                  <a:pt x="2095" y="489"/>
                </a:lnTo>
                <a:lnTo>
                  <a:pt x="2096" y="501"/>
                </a:lnTo>
                <a:lnTo>
                  <a:pt x="2100" y="504"/>
                </a:lnTo>
                <a:lnTo>
                  <a:pt x="2103" y="473"/>
                </a:lnTo>
                <a:lnTo>
                  <a:pt x="2104" y="476"/>
                </a:lnTo>
                <a:lnTo>
                  <a:pt x="2108" y="465"/>
                </a:lnTo>
                <a:lnTo>
                  <a:pt x="2109" y="503"/>
                </a:lnTo>
                <a:lnTo>
                  <a:pt x="2113" y="499"/>
                </a:lnTo>
                <a:lnTo>
                  <a:pt x="2118" y="528"/>
                </a:lnTo>
                <a:lnTo>
                  <a:pt x="2122" y="551"/>
                </a:lnTo>
                <a:lnTo>
                  <a:pt x="2124" y="560"/>
                </a:lnTo>
                <a:lnTo>
                  <a:pt x="2127" y="563"/>
                </a:lnTo>
                <a:lnTo>
                  <a:pt x="2131" y="552"/>
                </a:lnTo>
                <a:lnTo>
                  <a:pt x="2132" y="548"/>
                </a:lnTo>
                <a:lnTo>
                  <a:pt x="2136" y="551"/>
                </a:lnTo>
                <a:lnTo>
                  <a:pt x="2137" y="559"/>
                </a:lnTo>
                <a:lnTo>
                  <a:pt x="2142" y="535"/>
                </a:lnTo>
                <a:lnTo>
                  <a:pt x="2145" y="539"/>
                </a:lnTo>
                <a:lnTo>
                  <a:pt x="2145" y="536"/>
                </a:lnTo>
                <a:lnTo>
                  <a:pt x="2150" y="531"/>
                </a:lnTo>
                <a:lnTo>
                  <a:pt x="2150" y="533"/>
                </a:lnTo>
                <a:lnTo>
                  <a:pt x="2156" y="543"/>
                </a:lnTo>
                <a:lnTo>
                  <a:pt x="2156" y="549"/>
                </a:lnTo>
                <a:lnTo>
                  <a:pt x="2161" y="545"/>
                </a:lnTo>
                <a:lnTo>
                  <a:pt x="2164" y="549"/>
                </a:lnTo>
                <a:lnTo>
                  <a:pt x="2169" y="551"/>
                </a:lnTo>
                <a:lnTo>
                  <a:pt x="2169" y="552"/>
                </a:lnTo>
                <a:lnTo>
                  <a:pt x="2174" y="556"/>
                </a:lnTo>
                <a:lnTo>
                  <a:pt x="2178" y="559"/>
                </a:lnTo>
                <a:lnTo>
                  <a:pt x="2182" y="563"/>
                </a:lnTo>
                <a:lnTo>
                  <a:pt x="2184" y="564"/>
                </a:lnTo>
                <a:lnTo>
                  <a:pt x="2188" y="559"/>
                </a:lnTo>
                <a:lnTo>
                  <a:pt x="2192" y="567"/>
                </a:lnTo>
                <a:lnTo>
                  <a:pt x="2192" y="564"/>
                </a:lnTo>
                <a:lnTo>
                  <a:pt x="2197" y="553"/>
                </a:lnTo>
                <a:lnTo>
                  <a:pt x="2202" y="553"/>
                </a:lnTo>
                <a:lnTo>
                  <a:pt x="2205" y="561"/>
                </a:lnTo>
                <a:lnTo>
                  <a:pt x="2206" y="536"/>
                </a:lnTo>
                <a:lnTo>
                  <a:pt x="2211" y="536"/>
                </a:lnTo>
                <a:lnTo>
                  <a:pt x="2211" y="527"/>
                </a:lnTo>
                <a:lnTo>
                  <a:pt x="2216" y="525"/>
                </a:lnTo>
                <a:lnTo>
                  <a:pt x="2216" y="527"/>
                </a:lnTo>
                <a:lnTo>
                  <a:pt x="2221" y="517"/>
                </a:lnTo>
                <a:lnTo>
                  <a:pt x="2224" y="527"/>
                </a:lnTo>
                <a:lnTo>
                  <a:pt x="2226" y="499"/>
                </a:lnTo>
                <a:lnTo>
                  <a:pt x="2229" y="529"/>
                </a:lnTo>
                <a:lnTo>
                  <a:pt x="2230" y="528"/>
                </a:lnTo>
                <a:lnTo>
                  <a:pt x="2234" y="540"/>
                </a:lnTo>
                <a:lnTo>
                  <a:pt x="2235" y="551"/>
                </a:lnTo>
                <a:lnTo>
                  <a:pt x="2239" y="544"/>
                </a:lnTo>
                <a:lnTo>
                  <a:pt x="2244" y="549"/>
                </a:lnTo>
                <a:lnTo>
                  <a:pt x="2248" y="552"/>
                </a:lnTo>
                <a:lnTo>
                  <a:pt x="2249" y="556"/>
                </a:lnTo>
                <a:lnTo>
                  <a:pt x="2253" y="561"/>
                </a:lnTo>
                <a:lnTo>
                  <a:pt x="2257" y="556"/>
                </a:lnTo>
                <a:lnTo>
                  <a:pt x="2257" y="557"/>
                </a:lnTo>
                <a:lnTo>
                  <a:pt x="2263" y="559"/>
                </a:lnTo>
                <a:lnTo>
                  <a:pt x="2267" y="564"/>
                </a:lnTo>
                <a:lnTo>
                  <a:pt x="2271" y="552"/>
                </a:lnTo>
                <a:lnTo>
                  <a:pt x="2271" y="549"/>
                </a:lnTo>
                <a:lnTo>
                  <a:pt x="2276" y="548"/>
                </a:lnTo>
                <a:lnTo>
                  <a:pt x="2277" y="547"/>
                </a:lnTo>
                <a:lnTo>
                  <a:pt x="2281" y="516"/>
                </a:lnTo>
                <a:lnTo>
                  <a:pt x="2282" y="525"/>
                </a:lnTo>
                <a:lnTo>
                  <a:pt x="2285" y="516"/>
                </a:lnTo>
                <a:lnTo>
                  <a:pt x="2290" y="497"/>
                </a:lnTo>
                <a:lnTo>
                  <a:pt x="2295" y="480"/>
                </a:lnTo>
                <a:lnTo>
                  <a:pt x="2296" y="469"/>
                </a:lnTo>
                <a:lnTo>
                  <a:pt x="2300" y="467"/>
                </a:lnTo>
                <a:lnTo>
                  <a:pt x="2301" y="485"/>
                </a:lnTo>
                <a:lnTo>
                  <a:pt x="2305" y="491"/>
                </a:lnTo>
                <a:lnTo>
                  <a:pt x="2306" y="520"/>
                </a:lnTo>
                <a:lnTo>
                  <a:pt x="2309" y="525"/>
                </a:lnTo>
                <a:lnTo>
                  <a:pt x="2313" y="547"/>
                </a:lnTo>
                <a:lnTo>
                  <a:pt x="2314" y="555"/>
                </a:lnTo>
                <a:lnTo>
                  <a:pt x="2318" y="549"/>
                </a:lnTo>
                <a:lnTo>
                  <a:pt x="2323" y="563"/>
                </a:lnTo>
                <a:lnTo>
                  <a:pt x="2323" y="564"/>
                </a:lnTo>
                <a:lnTo>
                  <a:pt x="2327" y="559"/>
                </a:lnTo>
                <a:lnTo>
                  <a:pt x="2329" y="559"/>
                </a:lnTo>
                <a:lnTo>
                  <a:pt x="2332" y="553"/>
                </a:lnTo>
                <a:lnTo>
                  <a:pt x="2336" y="552"/>
                </a:lnTo>
                <a:lnTo>
                  <a:pt x="2337" y="540"/>
                </a:lnTo>
                <a:lnTo>
                  <a:pt x="2342" y="543"/>
                </a:lnTo>
                <a:lnTo>
                  <a:pt x="2342" y="547"/>
                </a:lnTo>
                <a:lnTo>
                  <a:pt x="2347" y="517"/>
                </a:lnTo>
                <a:lnTo>
                  <a:pt x="2348" y="529"/>
                </a:lnTo>
                <a:lnTo>
                  <a:pt x="2351" y="509"/>
                </a:lnTo>
                <a:lnTo>
                  <a:pt x="2355" y="428"/>
                </a:lnTo>
                <a:lnTo>
                  <a:pt x="2356" y="420"/>
                </a:lnTo>
                <a:lnTo>
                  <a:pt x="2361" y="405"/>
                </a:lnTo>
                <a:lnTo>
                  <a:pt x="2361" y="416"/>
                </a:lnTo>
                <a:lnTo>
                  <a:pt x="2365" y="444"/>
                </a:lnTo>
                <a:lnTo>
                  <a:pt x="2367" y="496"/>
                </a:lnTo>
                <a:lnTo>
                  <a:pt x="2369" y="484"/>
                </a:lnTo>
                <a:lnTo>
                  <a:pt x="2374" y="532"/>
                </a:lnTo>
                <a:lnTo>
                  <a:pt x="2374" y="536"/>
                </a:lnTo>
                <a:lnTo>
                  <a:pt x="2379" y="552"/>
                </a:lnTo>
                <a:lnTo>
                  <a:pt x="2383" y="561"/>
                </a:lnTo>
                <a:lnTo>
                  <a:pt x="2384" y="556"/>
                </a:lnTo>
                <a:lnTo>
                  <a:pt x="2389" y="565"/>
                </a:lnTo>
                <a:lnTo>
                  <a:pt x="2393" y="563"/>
                </a:lnTo>
                <a:lnTo>
                  <a:pt x="2395" y="568"/>
                </a:lnTo>
                <a:lnTo>
                  <a:pt x="2398" y="559"/>
                </a:lnTo>
                <a:lnTo>
                  <a:pt x="2402" y="541"/>
                </a:lnTo>
                <a:lnTo>
                  <a:pt x="2402" y="545"/>
                </a:lnTo>
                <a:lnTo>
                  <a:pt x="2406" y="551"/>
                </a:lnTo>
                <a:lnTo>
                  <a:pt x="2408" y="559"/>
                </a:lnTo>
                <a:lnTo>
                  <a:pt x="2411" y="520"/>
                </a:lnTo>
                <a:lnTo>
                  <a:pt x="2416" y="527"/>
                </a:lnTo>
                <a:lnTo>
                  <a:pt x="2416" y="516"/>
                </a:lnTo>
                <a:lnTo>
                  <a:pt x="2421" y="496"/>
                </a:lnTo>
                <a:lnTo>
                  <a:pt x="2421" y="509"/>
                </a:lnTo>
                <a:lnTo>
                  <a:pt x="2426" y="493"/>
                </a:lnTo>
                <a:lnTo>
                  <a:pt x="2427" y="505"/>
                </a:lnTo>
                <a:lnTo>
                  <a:pt x="2430" y="504"/>
                </a:lnTo>
                <a:lnTo>
                  <a:pt x="2434" y="513"/>
                </a:lnTo>
                <a:lnTo>
                  <a:pt x="2435" y="508"/>
                </a:lnTo>
                <a:lnTo>
                  <a:pt x="2440" y="540"/>
                </a:lnTo>
                <a:lnTo>
                  <a:pt x="2440" y="541"/>
                </a:lnTo>
                <a:lnTo>
                  <a:pt x="2445" y="552"/>
                </a:lnTo>
                <a:lnTo>
                  <a:pt x="2446" y="561"/>
                </a:lnTo>
                <a:lnTo>
                  <a:pt x="2448" y="563"/>
                </a:lnTo>
                <a:lnTo>
                  <a:pt x="2453" y="569"/>
                </a:lnTo>
                <a:lnTo>
                  <a:pt x="2454" y="569"/>
                </a:lnTo>
                <a:lnTo>
                  <a:pt x="2457" y="567"/>
                </a:lnTo>
                <a:lnTo>
                  <a:pt x="2459" y="572"/>
                </a:lnTo>
                <a:lnTo>
                  <a:pt x="2463" y="564"/>
                </a:lnTo>
                <a:lnTo>
                  <a:pt x="2468" y="551"/>
                </a:lnTo>
                <a:lnTo>
                  <a:pt x="2468" y="559"/>
                </a:lnTo>
                <a:lnTo>
                  <a:pt x="2472" y="553"/>
                </a:lnTo>
                <a:lnTo>
                  <a:pt x="2474" y="563"/>
                </a:lnTo>
                <a:lnTo>
                  <a:pt x="2477" y="540"/>
                </a:lnTo>
                <a:lnTo>
                  <a:pt x="2481" y="532"/>
                </a:lnTo>
                <a:lnTo>
                  <a:pt x="2482" y="536"/>
                </a:lnTo>
                <a:lnTo>
                  <a:pt x="2486" y="455"/>
                </a:lnTo>
                <a:lnTo>
                  <a:pt x="2487" y="472"/>
                </a:lnTo>
                <a:lnTo>
                  <a:pt x="2490" y="445"/>
                </a:lnTo>
                <a:lnTo>
                  <a:pt x="2495" y="444"/>
                </a:lnTo>
                <a:lnTo>
                  <a:pt x="2495" y="433"/>
                </a:lnTo>
                <a:lnTo>
                  <a:pt x="2500" y="465"/>
                </a:lnTo>
                <a:lnTo>
                  <a:pt x="2501" y="459"/>
                </a:lnTo>
                <a:lnTo>
                  <a:pt x="2505" y="471"/>
                </a:lnTo>
                <a:lnTo>
                  <a:pt x="2506" y="473"/>
                </a:lnTo>
                <a:lnTo>
                  <a:pt x="2510" y="491"/>
                </a:lnTo>
                <a:lnTo>
                  <a:pt x="2512" y="520"/>
                </a:lnTo>
                <a:lnTo>
                  <a:pt x="2514" y="524"/>
                </a:lnTo>
                <a:lnTo>
                  <a:pt x="2519" y="543"/>
                </a:lnTo>
                <a:lnTo>
                  <a:pt x="2519" y="549"/>
                </a:lnTo>
                <a:lnTo>
                  <a:pt x="2524" y="555"/>
                </a:lnTo>
                <a:lnTo>
                  <a:pt x="2525" y="560"/>
                </a:lnTo>
                <a:lnTo>
                  <a:pt x="2529" y="559"/>
                </a:lnTo>
                <a:lnTo>
                  <a:pt x="2534" y="560"/>
                </a:lnTo>
                <a:lnTo>
                  <a:pt x="2534" y="559"/>
                </a:lnTo>
                <a:lnTo>
                  <a:pt x="2537" y="555"/>
                </a:lnTo>
                <a:lnTo>
                  <a:pt x="2542" y="557"/>
                </a:lnTo>
                <a:lnTo>
                  <a:pt x="2543" y="544"/>
                </a:lnTo>
                <a:lnTo>
                  <a:pt x="2547" y="533"/>
                </a:lnTo>
                <a:lnTo>
                  <a:pt x="2552" y="523"/>
                </a:lnTo>
                <a:lnTo>
                  <a:pt x="2553" y="531"/>
                </a:lnTo>
                <a:lnTo>
                  <a:pt x="2556" y="527"/>
                </a:lnTo>
                <a:lnTo>
                  <a:pt x="2560" y="529"/>
                </a:lnTo>
                <a:lnTo>
                  <a:pt x="2561" y="525"/>
                </a:lnTo>
                <a:lnTo>
                  <a:pt x="2566" y="532"/>
                </a:lnTo>
                <a:lnTo>
                  <a:pt x="2566" y="536"/>
                </a:lnTo>
                <a:lnTo>
                  <a:pt x="2569" y="536"/>
                </a:lnTo>
                <a:lnTo>
                  <a:pt x="2572" y="549"/>
                </a:lnTo>
                <a:lnTo>
                  <a:pt x="2574" y="541"/>
                </a:lnTo>
                <a:lnTo>
                  <a:pt x="2580" y="552"/>
                </a:lnTo>
                <a:lnTo>
                  <a:pt x="2580" y="549"/>
                </a:lnTo>
                <a:lnTo>
                  <a:pt x="2585" y="557"/>
                </a:lnTo>
                <a:lnTo>
                  <a:pt x="2585" y="568"/>
                </a:lnTo>
                <a:lnTo>
                  <a:pt x="2590" y="567"/>
                </a:lnTo>
                <a:lnTo>
                  <a:pt x="2593" y="564"/>
                </a:lnTo>
                <a:lnTo>
                  <a:pt x="2598" y="571"/>
                </a:lnTo>
                <a:lnTo>
                  <a:pt x="2599" y="572"/>
                </a:lnTo>
                <a:lnTo>
                  <a:pt x="2603" y="560"/>
                </a:lnTo>
                <a:lnTo>
                  <a:pt x="2607" y="559"/>
                </a:lnTo>
                <a:lnTo>
                  <a:pt x="2607" y="557"/>
                </a:lnTo>
                <a:lnTo>
                  <a:pt x="2611" y="555"/>
                </a:lnTo>
                <a:lnTo>
                  <a:pt x="2613" y="556"/>
                </a:lnTo>
                <a:lnTo>
                  <a:pt x="2616" y="548"/>
                </a:lnTo>
                <a:lnTo>
                  <a:pt x="2621" y="557"/>
                </a:lnTo>
                <a:lnTo>
                  <a:pt x="2622" y="543"/>
                </a:lnTo>
                <a:lnTo>
                  <a:pt x="2626" y="527"/>
                </a:lnTo>
                <a:lnTo>
                  <a:pt x="2627" y="524"/>
                </a:lnTo>
                <a:lnTo>
                  <a:pt x="2631" y="523"/>
                </a:lnTo>
                <a:lnTo>
                  <a:pt x="2632" y="528"/>
                </a:lnTo>
                <a:lnTo>
                  <a:pt x="2635" y="528"/>
                </a:lnTo>
                <a:lnTo>
                  <a:pt x="2637" y="540"/>
                </a:lnTo>
                <a:lnTo>
                  <a:pt x="2641" y="539"/>
                </a:lnTo>
                <a:lnTo>
                  <a:pt x="2645" y="555"/>
                </a:lnTo>
                <a:lnTo>
                  <a:pt x="2645" y="561"/>
                </a:lnTo>
                <a:lnTo>
                  <a:pt x="2650" y="560"/>
                </a:lnTo>
                <a:lnTo>
                  <a:pt x="2653" y="571"/>
                </a:lnTo>
                <a:lnTo>
                  <a:pt x="2653" y="569"/>
                </a:lnTo>
                <a:lnTo>
                  <a:pt x="2659" y="569"/>
                </a:lnTo>
                <a:lnTo>
                  <a:pt x="2664" y="571"/>
                </a:lnTo>
                <a:lnTo>
                  <a:pt x="2664" y="573"/>
                </a:lnTo>
                <a:lnTo>
                  <a:pt x="2669" y="568"/>
                </a:lnTo>
                <a:lnTo>
                  <a:pt x="2673" y="557"/>
                </a:lnTo>
                <a:lnTo>
                  <a:pt x="2673" y="559"/>
                </a:lnTo>
                <a:lnTo>
                  <a:pt x="2677" y="555"/>
                </a:lnTo>
                <a:lnTo>
                  <a:pt x="2679" y="557"/>
                </a:lnTo>
                <a:lnTo>
                  <a:pt x="2682" y="551"/>
                </a:lnTo>
                <a:lnTo>
                  <a:pt x="2686" y="556"/>
                </a:lnTo>
                <a:lnTo>
                  <a:pt x="2687" y="556"/>
                </a:lnTo>
                <a:lnTo>
                  <a:pt x="2692" y="545"/>
                </a:lnTo>
                <a:lnTo>
                  <a:pt x="2692" y="547"/>
                </a:lnTo>
                <a:lnTo>
                  <a:pt x="2695" y="548"/>
                </a:lnTo>
                <a:lnTo>
                  <a:pt x="2700" y="559"/>
                </a:lnTo>
                <a:lnTo>
                  <a:pt x="2701" y="547"/>
                </a:lnTo>
                <a:lnTo>
                  <a:pt x="2705" y="555"/>
                </a:lnTo>
                <a:lnTo>
                  <a:pt x="2706" y="529"/>
                </a:lnTo>
                <a:lnTo>
                  <a:pt x="2711" y="519"/>
                </a:lnTo>
                <a:lnTo>
                  <a:pt x="2716" y="533"/>
                </a:lnTo>
                <a:lnTo>
                  <a:pt x="2717" y="540"/>
                </a:lnTo>
                <a:lnTo>
                  <a:pt x="2719" y="545"/>
                </a:lnTo>
                <a:lnTo>
                  <a:pt x="2724" y="556"/>
                </a:lnTo>
                <a:lnTo>
                  <a:pt x="2724" y="557"/>
                </a:lnTo>
                <a:lnTo>
                  <a:pt x="2729" y="565"/>
                </a:lnTo>
                <a:lnTo>
                  <a:pt x="2732" y="567"/>
                </a:lnTo>
                <a:lnTo>
                  <a:pt x="2732" y="565"/>
                </a:lnTo>
                <a:lnTo>
                  <a:pt x="2738" y="563"/>
                </a:lnTo>
                <a:lnTo>
                  <a:pt x="2738" y="564"/>
                </a:lnTo>
                <a:lnTo>
                  <a:pt x="2742" y="564"/>
                </a:lnTo>
                <a:lnTo>
                  <a:pt x="2743" y="565"/>
                </a:lnTo>
                <a:lnTo>
                  <a:pt x="2748" y="560"/>
                </a:lnTo>
                <a:lnTo>
                  <a:pt x="2752" y="555"/>
                </a:lnTo>
                <a:lnTo>
                  <a:pt x="2752" y="556"/>
                </a:lnTo>
                <a:lnTo>
                  <a:pt x="2756" y="556"/>
                </a:lnTo>
                <a:lnTo>
                  <a:pt x="2758" y="560"/>
                </a:lnTo>
                <a:lnTo>
                  <a:pt x="2761" y="552"/>
                </a:lnTo>
                <a:lnTo>
                  <a:pt x="2766" y="553"/>
                </a:lnTo>
                <a:lnTo>
                  <a:pt x="2766" y="548"/>
                </a:lnTo>
                <a:lnTo>
                  <a:pt x="2771" y="555"/>
                </a:lnTo>
                <a:lnTo>
                  <a:pt x="2771" y="563"/>
                </a:lnTo>
                <a:lnTo>
                  <a:pt x="2776" y="560"/>
                </a:lnTo>
                <a:lnTo>
                  <a:pt x="2777" y="564"/>
                </a:lnTo>
                <a:lnTo>
                  <a:pt x="2780" y="557"/>
                </a:lnTo>
                <a:lnTo>
                  <a:pt x="2784" y="564"/>
                </a:lnTo>
                <a:lnTo>
                  <a:pt x="2785" y="567"/>
                </a:lnTo>
                <a:lnTo>
                  <a:pt x="2789" y="567"/>
                </a:lnTo>
                <a:lnTo>
                  <a:pt x="2790" y="572"/>
                </a:lnTo>
                <a:lnTo>
                  <a:pt x="2795" y="564"/>
                </a:lnTo>
                <a:lnTo>
                  <a:pt x="2798" y="569"/>
                </a:lnTo>
              </a:path>
            </a:pathLst>
          </a:custGeom>
          <a:noFill/>
          <a:ln w="63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588" name="Freeform 485">
            <a:extLst>
              <a:ext uri="{FF2B5EF4-FFF2-40B4-BE49-F238E27FC236}">
                <a16:creationId xmlns:a16="http://schemas.microsoft.com/office/drawing/2014/main" id="{5FBA2F79-D92B-8B4C-B167-026450595A97}"/>
              </a:ext>
            </a:extLst>
          </p:cNvPr>
          <p:cNvSpPr>
            <a:spLocks/>
          </p:cNvSpPr>
          <p:nvPr/>
        </p:nvSpPr>
        <p:spPr bwMode="auto">
          <a:xfrm>
            <a:off x="2931904" y="3779702"/>
            <a:ext cx="1111250" cy="1698625"/>
          </a:xfrm>
          <a:custGeom>
            <a:avLst/>
            <a:gdLst>
              <a:gd name="T0" fmla="*/ 18653 w 2800"/>
              <a:gd name="T1" fmla="*/ 1687110 h 4278"/>
              <a:gd name="T2" fmla="*/ 36909 w 2800"/>
              <a:gd name="T3" fmla="*/ 1689493 h 4278"/>
              <a:gd name="T4" fmla="*/ 55166 w 2800"/>
              <a:gd name="T5" fmla="*/ 1683934 h 4278"/>
              <a:gd name="T6" fmla="*/ 73819 w 2800"/>
              <a:gd name="T7" fmla="*/ 1689493 h 4278"/>
              <a:gd name="T8" fmla="*/ 91281 w 2800"/>
              <a:gd name="T9" fmla="*/ 1672816 h 4278"/>
              <a:gd name="T10" fmla="*/ 109934 w 2800"/>
              <a:gd name="T11" fmla="*/ 1685522 h 4278"/>
              <a:gd name="T12" fmla="*/ 128191 w 2800"/>
              <a:gd name="T13" fmla="*/ 1664875 h 4278"/>
              <a:gd name="T14" fmla="*/ 146844 w 2800"/>
              <a:gd name="T15" fmla="*/ 1668448 h 4278"/>
              <a:gd name="T16" fmla="*/ 165100 w 2800"/>
              <a:gd name="T17" fmla="*/ 1667257 h 4278"/>
              <a:gd name="T18" fmla="*/ 183753 w 2800"/>
              <a:gd name="T19" fmla="*/ 1652169 h 4278"/>
              <a:gd name="T20" fmla="*/ 202009 w 2800"/>
              <a:gd name="T21" fmla="*/ 1614051 h 4278"/>
              <a:gd name="T22" fmla="*/ 220266 w 2800"/>
              <a:gd name="T23" fmla="*/ 1560448 h 4278"/>
              <a:gd name="T24" fmla="*/ 238919 w 2800"/>
              <a:gd name="T25" fmla="*/ 1671625 h 4278"/>
              <a:gd name="T26" fmla="*/ 257572 w 2800"/>
              <a:gd name="T27" fmla="*/ 1496918 h 4278"/>
              <a:gd name="T28" fmla="*/ 276622 w 2800"/>
              <a:gd name="T29" fmla="*/ 1520742 h 4278"/>
              <a:gd name="T30" fmla="*/ 294481 w 2800"/>
              <a:gd name="T31" fmla="*/ 1650581 h 4278"/>
              <a:gd name="T32" fmla="*/ 313134 w 2800"/>
              <a:gd name="T33" fmla="*/ 1581095 h 4278"/>
              <a:gd name="T34" fmla="*/ 331788 w 2800"/>
              <a:gd name="T35" fmla="*/ 1587845 h 4278"/>
              <a:gd name="T36" fmla="*/ 349647 w 2800"/>
              <a:gd name="T37" fmla="*/ 1680757 h 4278"/>
              <a:gd name="T38" fmla="*/ 368300 w 2800"/>
              <a:gd name="T39" fmla="*/ 1659316 h 4278"/>
              <a:gd name="T40" fmla="*/ 386953 w 2800"/>
              <a:gd name="T41" fmla="*/ 1616036 h 4278"/>
              <a:gd name="T42" fmla="*/ 405209 w 2800"/>
              <a:gd name="T43" fmla="*/ 1684728 h 4278"/>
              <a:gd name="T44" fmla="*/ 423863 w 2800"/>
              <a:gd name="T45" fmla="*/ 1676390 h 4278"/>
              <a:gd name="T46" fmla="*/ 442913 w 2800"/>
              <a:gd name="T47" fmla="*/ 1660507 h 4278"/>
              <a:gd name="T48" fmla="*/ 461169 w 2800"/>
              <a:gd name="T49" fmla="*/ 1676787 h 4278"/>
              <a:gd name="T50" fmla="*/ 479425 w 2800"/>
              <a:gd name="T51" fmla="*/ 1684728 h 4278"/>
              <a:gd name="T52" fmla="*/ 498078 w 2800"/>
              <a:gd name="T53" fmla="*/ 1665669 h 4278"/>
              <a:gd name="T54" fmla="*/ 516731 w 2800"/>
              <a:gd name="T55" fmla="*/ 1673213 h 4278"/>
              <a:gd name="T56" fmla="*/ 533797 w 2800"/>
              <a:gd name="T57" fmla="*/ 1674801 h 4278"/>
              <a:gd name="T58" fmla="*/ 552450 w 2800"/>
              <a:gd name="T59" fmla="*/ 1648992 h 4278"/>
              <a:gd name="T60" fmla="*/ 571103 w 2800"/>
              <a:gd name="T61" fmla="*/ 1658522 h 4278"/>
              <a:gd name="T62" fmla="*/ 589359 w 2800"/>
              <a:gd name="T63" fmla="*/ 1677581 h 4278"/>
              <a:gd name="T64" fmla="*/ 608013 w 2800"/>
              <a:gd name="T65" fmla="*/ 1577522 h 4278"/>
              <a:gd name="T66" fmla="*/ 626269 w 2800"/>
              <a:gd name="T67" fmla="*/ 1651375 h 4278"/>
              <a:gd name="T68" fmla="*/ 644525 w 2800"/>
              <a:gd name="T69" fmla="*/ 1679566 h 4278"/>
              <a:gd name="T70" fmla="*/ 663178 w 2800"/>
              <a:gd name="T71" fmla="*/ 1664081 h 4278"/>
              <a:gd name="T72" fmla="*/ 681831 w 2800"/>
              <a:gd name="T73" fmla="*/ 1668448 h 4278"/>
              <a:gd name="T74" fmla="*/ 700484 w 2800"/>
              <a:gd name="T75" fmla="*/ 1671228 h 4278"/>
              <a:gd name="T76" fmla="*/ 718741 w 2800"/>
              <a:gd name="T77" fmla="*/ 1687904 h 4278"/>
              <a:gd name="T78" fmla="*/ 736997 w 2800"/>
              <a:gd name="T79" fmla="*/ 1683140 h 4278"/>
              <a:gd name="T80" fmla="*/ 755650 w 2800"/>
              <a:gd name="T81" fmla="*/ 1689096 h 4278"/>
              <a:gd name="T82" fmla="*/ 774303 w 2800"/>
              <a:gd name="T83" fmla="*/ 1693463 h 4278"/>
              <a:gd name="T84" fmla="*/ 792559 w 2800"/>
              <a:gd name="T85" fmla="*/ 1689096 h 4278"/>
              <a:gd name="T86" fmla="*/ 811213 w 2800"/>
              <a:gd name="T87" fmla="*/ 1689493 h 4278"/>
              <a:gd name="T88" fmla="*/ 829866 w 2800"/>
              <a:gd name="T89" fmla="*/ 1693463 h 4278"/>
              <a:gd name="T90" fmla="*/ 848122 w 2800"/>
              <a:gd name="T91" fmla="*/ 1690684 h 4278"/>
              <a:gd name="T92" fmla="*/ 866378 w 2800"/>
              <a:gd name="T93" fmla="*/ 1681154 h 4278"/>
              <a:gd name="T94" fmla="*/ 885031 w 2800"/>
              <a:gd name="T95" fmla="*/ 1693860 h 4278"/>
              <a:gd name="T96" fmla="*/ 903288 w 2800"/>
              <a:gd name="T97" fmla="*/ 1684331 h 4278"/>
              <a:gd name="T98" fmla="*/ 922338 w 2800"/>
              <a:gd name="T99" fmla="*/ 1683934 h 4278"/>
              <a:gd name="T100" fmla="*/ 940991 w 2800"/>
              <a:gd name="T101" fmla="*/ 1689096 h 4278"/>
              <a:gd name="T102" fmla="*/ 958453 w 2800"/>
              <a:gd name="T103" fmla="*/ 1689096 h 4278"/>
              <a:gd name="T104" fmla="*/ 977503 w 2800"/>
              <a:gd name="T105" fmla="*/ 1648992 h 4278"/>
              <a:gd name="T106" fmla="*/ 996156 w 2800"/>
              <a:gd name="T107" fmla="*/ 1683934 h 4278"/>
              <a:gd name="T108" fmla="*/ 1014413 w 2800"/>
              <a:gd name="T109" fmla="*/ 1685919 h 4278"/>
              <a:gd name="T110" fmla="*/ 1033066 w 2800"/>
              <a:gd name="T111" fmla="*/ 1658919 h 4278"/>
              <a:gd name="T112" fmla="*/ 1051322 w 2800"/>
              <a:gd name="T113" fmla="*/ 1691875 h 4278"/>
              <a:gd name="T114" fmla="*/ 1069578 w 2800"/>
              <a:gd name="T115" fmla="*/ 1695449 h 4278"/>
              <a:gd name="T116" fmla="*/ 1087438 w 2800"/>
              <a:gd name="T117" fmla="*/ 1679566 h 4278"/>
              <a:gd name="T118" fmla="*/ 1106091 w 2800"/>
              <a:gd name="T119" fmla="*/ 1681154 h 42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00"/>
              <a:gd name="T181" fmla="*/ 0 h 4278"/>
              <a:gd name="T182" fmla="*/ 2800 w 2800"/>
              <a:gd name="T183" fmla="*/ 4278 h 427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00" h="4278">
                <a:moveTo>
                  <a:pt x="0" y="4263"/>
                </a:moveTo>
                <a:lnTo>
                  <a:pt x="5" y="4255"/>
                </a:lnTo>
                <a:lnTo>
                  <a:pt x="6" y="4262"/>
                </a:lnTo>
                <a:lnTo>
                  <a:pt x="10" y="4257"/>
                </a:lnTo>
                <a:lnTo>
                  <a:pt x="14" y="4245"/>
                </a:lnTo>
                <a:lnTo>
                  <a:pt x="15" y="4245"/>
                </a:lnTo>
                <a:lnTo>
                  <a:pt x="20" y="4249"/>
                </a:lnTo>
                <a:lnTo>
                  <a:pt x="20" y="4250"/>
                </a:lnTo>
                <a:lnTo>
                  <a:pt x="23" y="4249"/>
                </a:lnTo>
                <a:lnTo>
                  <a:pt x="28" y="4255"/>
                </a:lnTo>
                <a:lnTo>
                  <a:pt x="28" y="4247"/>
                </a:lnTo>
                <a:lnTo>
                  <a:pt x="33" y="4254"/>
                </a:lnTo>
                <a:lnTo>
                  <a:pt x="34" y="4254"/>
                </a:lnTo>
                <a:lnTo>
                  <a:pt x="39" y="4251"/>
                </a:lnTo>
                <a:lnTo>
                  <a:pt x="39" y="4249"/>
                </a:lnTo>
                <a:lnTo>
                  <a:pt x="42" y="4247"/>
                </a:lnTo>
                <a:lnTo>
                  <a:pt x="47" y="4249"/>
                </a:lnTo>
                <a:lnTo>
                  <a:pt x="47" y="4243"/>
                </a:lnTo>
                <a:lnTo>
                  <a:pt x="52" y="4257"/>
                </a:lnTo>
                <a:lnTo>
                  <a:pt x="52" y="4258"/>
                </a:lnTo>
                <a:lnTo>
                  <a:pt x="57" y="4261"/>
                </a:lnTo>
                <a:lnTo>
                  <a:pt x="60" y="4262"/>
                </a:lnTo>
                <a:lnTo>
                  <a:pt x="65" y="4261"/>
                </a:lnTo>
                <a:lnTo>
                  <a:pt x="66" y="4263"/>
                </a:lnTo>
                <a:lnTo>
                  <a:pt x="70" y="4258"/>
                </a:lnTo>
                <a:lnTo>
                  <a:pt x="73" y="4259"/>
                </a:lnTo>
                <a:lnTo>
                  <a:pt x="75" y="4249"/>
                </a:lnTo>
                <a:lnTo>
                  <a:pt x="79" y="4251"/>
                </a:lnTo>
                <a:lnTo>
                  <a:pt x="79" y="4250"/>
                </a:lnTo>
                <a:lnTo>
                  <a:pt x="84" y="4242"/>
                </a:lnTo>
                <a:lnTo>
                  <a:pt x="85" y="4253"/>
                </a:lnTo>
                <a:lnTo>
                  <a:pt x="89" y="4249"/>
                </a:lnTo>
                <a:lnTo>
                  <a:pt x="93" y="4255"/>
                </a:lnTo>
                <a:lnTo>
                  <a:pt x="94" y="4254"/>
                </a:lnTo>
                <a:lnTo>
                  <a:pt x="99" y="4251"/>
                </a:lnTo>
                <a:lnTo>
                  <a:pt x="100" y="4251"/>
                </a:lnTo>
                <a:lnTo>
                  <a:pt x="103" y="4245"/>
                </a:lnTo>
                <a:lnTo>
                  <a:pt x="105" y="4250"/>
                </a:lnTo>
                <a:lnTo>
                  <a:pt x="108" y="4246"/>
                </a:lnTo>
                <a:lnTo>
                  <a:pt x="112" y="4243"/>
                </a:lnTo>
                <a:lnTo>
                  <a:pt x="114" y="4225"/>
                </a:lnTo>
                <a:lnTo>
                  <a:pt x="118" y="4226"/>
                </a:lnTo>
                <a:lnTo>
                  <a:pt x="118" y="4223"/>
                </a:lnTo>
                <a:lnTo>
                  <a:pt x="123" y="4223"/>
                </a:lnTo>
                <a:lnTo>
                  <a:pt x="124" y="4226"/>
                </a:lnTo>
                <a:lnTo>
                  <a:pt x="127" y="4243"/>
                </a:lnTo>
                <a:lnTo>
                  <a:pt x="131" y="4237"/>
                </a:lnTo>
                <a:lnTo>
                  <a:pt x="132" y="4235"/>
                </a:lnTo>
                <a:lnTo>
                  <a:pt x="136" y="4247"/>
                </a:lnTo>
                <a:lnTo>
                  <a:pt x="139" y="4241"/>
                </a:lnTo>
                <a:lnTo>
                  <a:pt x="141" y="4234"/>
                </a:lnTo>
                <a:lnTo>
                  <a:pt x="145" y="4241"/>
                </a:lnTo>
                <a:lnTo>
                  <a:pt x="145" y="4239"/>
                </a:lnTo>
                <a:lnTo>
                  <a:pt x="149" y="4231"/>
                </a:lnTo>
                <a:lnTo>
                  <a:pt x="151" y="4241"/>
                </a:lnTo>
                <a:lnTo>
                  <a:pt x="154" y="4238"/>
                </a:lnTo>
                <a:lnTo>
                  <a:pt x="156" y="4249"/>
                </a:lnTo>
                <a:lnTo>
                  <a:pt x="160" y="4227"/>
                </a:lnTo>
                <a:lnTo>
                  <a:pt x="163" y="4230"/>
                </a:lnTo>
                <a:lnTo>
                  <a:pt x="165" y="4242"/>
                </a:lnTo>
                <a:lnTo>
                  <a:pt x="169" y="4239"/>
                </a:lnTo>
                <a:lnTo>
                  <a:pt x="169" y="4251"/>
                </a:lnTo>
                <a:lnTo>
                  <a:pt x="173" y="4246"/>
                </a:lnTo>
                <a:lnTo>
                  <a:pt x="178" y="4245"/>
                </a:lnTo>
                <a:lnTo>
                  <a:pt x="178" y="4247"/>
                </a:lnTo>
                <a:lnTo>
                  <a:pt x="181" y="4254"/>
                </a:lnTo>
                <a:lnTo>
                  <a:pt x="186" y="4255"/>
                </a:lnTo>
                <a:lnTo>
                  <a:pt x="187" y="4250"/>
                </a:lnTo>
                <a:lnTo>
                  <a:pt x="191" y="4262"/>
                </a:lnTo>
                <a:lnTo>
                  <a:pt x="192" y="4263"/>
                </a:lnTo>
                <a:lnTo>
                  <a:pt x="197" y="4255"/>
                </a:lnTo>
                <a:lnTo>
                  <a:pt x="197" y="4258"/>
                </a:lnTo>
                <a:lnTo>
                  <a:pt x="202" y="4255"/>
                </a:lnTo>
                <a:lnTo>
                  <a:pt x="205" y="4247"/>
                </a:lnTo>
                <a:lnTo>
                  <a:pt x="207" y="4243"/>
                </a:lnTo>
                <a:lnTo>
                  <a:pt x="210" y="4247"/>
                </a:lnTo>
                <a:lnTo>
                  <a:pt x="211" y="4249"/>
                </a:lnTo>
                <a:lnTo>
                  <a:pt x="215" y="4218"/>
                </a:lnTo>
                <a:lnTo>
                  <a:pt x="219" y="4213"/>
                </a:lnTo>
                <a:lnTo>
                  <a:pt x="220" y="4202"/>
                </a:lnTo>
                <a:lnTo>
                  <a:pt x="225" y="4194"/>
                </a:lnTo>
                <a:lnTo>
                  <a:pt x="225" y="4195"/>
                </a:lnTo>
                <a:lnTo>
                  <a:pt x="229" y="4199"/>
                </a:lnTo>
                <a:lnTo>
                  <a:pt x="230" y="4213"/>
                </a:lnTo>
                <a:lnTo>
                  <a:pt x="234" y="4213"/>
                </a:lnTo>
                <a:lnTo>
                  <a:pt x="238" y="4215"/>
                </a:lnTo>
                <a:lnTo>
                  <a:pt x="239" y="4214"/>
                </a:lnTo>
                <a:lnTo>
                  <a:pt x="244" y="4209"/>
                </a:lnTo>
                <a:lnTo>
                  <a:pt x="244" y="4210"/>
                </a:lnTo>
                <a:lnTo>
                  <a:pt x="248" y="4218"/>
                </a:lnTo>
                <a:lnTo>
                  <a:pt x="252" y="4229"/>
                </a:lnTo>
                <a:lnTo>
                  <a:pt x="252" y="4226"/>
                </a:lnTo>
                <a:lnTo>
                  <a:pt x="257" y="4241"/>
                </a:lnTo>
                <a:lnTo>
                  <a:pt x="263" y="4245"/>
                </a:lnTo>
                <a:lnTo>
                  <a:pt x="263" y="4246"/>
                </a:lnTo>
                <a:lnTo>
                  <a:pt x="266" y="4255"/>
                </a:lnTo>
                <a:lnTo>
                  <a:pt x="271" y="4246"/>
                </a:lnTo>
                <a:lnTo>
                  <a:pt x="271" y="4247"/>
                </a:lnTo>
                <a:lnTo>
                  <a:pt x="276" y="4246"/>
                </a:lnTo>
                <a:lnTo>
                  <a:pt x="277" y="4245"/>
                </a:lnTo>
                <a:lnTo>
                  <a:pt x="281" y="4217"/>
                </a:lnTo>
                <a:lnTo>
                  <a:pt x="284" y="4207"/>
                </a:lnTo>
                <a:lnTo>
                  <a:pt x="284" y="4205"/>
                </a:lnTo>
                <a:lnTo>
                  <a:pt x="289" y="4197"/>
                </a:lnTo>
                <a:lnTo>
                  <a:pt x="290" y="4198"/>
                </a:lnTo>
                <a:lnTo>
                  <a:pt x="294" y="4205"/>
                </a:lnTo>
                <a:lnTo>
                  <a:pt x="299" y="4209"/>
                </a:lnTo>
                <a:lnTo>
                  <a:pt x="300" y="4186"/>
                </a:lnTo>
                <a:lnTo>
                  <a:pt x="304" y="4169"/>
                </a:lnTo>
                <a:lnTo>
                  <a:pt x="304" y="4170"/>
                </a:lnTo>
                <a:lnTo>
                  <a:pt x="308" y="4187"/>
                </a:lnTo>
                <a:lnTo>
                  <a:pt x="310" y="4198"/>
                </a:lnTo>
                <a:lnTo>
                  <a:pt x="314" y="4202"/>
                </a:lnTo>
                <a:lnTo>
                  <a:pt x="318" y="4218"/>
                </a:lnTo>
                <a:lnTo>
                  <a:pt x="319" y="4199"/>
                </a:lnTo>
                <a:lnTo>
                  <a:pt x="323" y="4197"/>
                </a:lnTo>
                <a:lnTo>
                  <a:pt x="323" y="4193"/>
                </a:lnTo>
                <a:lnTo>
                  <a:pt x="329" y="4210"/>
                </a:lnTo>
                <a:lnTo>
                  <a:pt x="329" y="4209"/>
                </a:lnTo>
                <a:lnTo>
                  <a:pt x="332" y="4226"/>
                </a:lnTo>
                <a:lnTo>
                  <a:pt x="336" y="4223"/>
                </a:lnTo>
                <a:lnTo>
                  <a:pt x="337" y="4223"/>
                </a:lnTo>
                <a:lnTo>
                  <a:pt x="342" y="4234"/>
                </a:lnTo>
                <a:lnTo>
                  <a:pt x="347" y="4218"/>
                </a:lnTo>
                <a:lnTo>
                  <a:pt x="350" y="4213"/>
                </a:lnTo>
                <a:lnTo>
                  <a:pt x="350" y="4211"/>
                </a:lnTo>
                <a:lnTo>
                  <a:pt x="355" y="4182"/>
                </a:lnTo>
                <a:lnTo>
                  <a:pt x="356" y="4197"/>
                </a:lnTo>
                <a:lnTo>
                  <a:pt x="360" y="4182"/>
                </a:lnTo>
                <a:lnTo>
                  <a:pt x="364" y="4175"/>
                </a:lnTo>
                <a:lnTo>
                  <a:pt x="365" y="4178"/>
                </a:lnTo>
                <a:lnTo>
                  <a:pt x="368" y="4187"/>
                </a:lnTo>
                <a:lnTo>
                  <a:pt x="370" y="4202"/>
                </a:lnTo>
                <a:lnTo>
                  <a:pt x="373" y="4171"/>
                </a:lnTo>
                <a:lnTo>
                  <a:pt x="378" y="4201"/>
                </a:lnTo>
                <a:lnTo>
                  <a:pt x="379" y="4183"/>
                </a:lnTo>
                <a:lnTo>
                  <a:pt x="383" y="4183"/>
                </a:lnTo>
                <a:lnTo>
                  <a:pt x="383" y="4185"/>
                </a:lnTo>
                <a:lnTo>
                  <a:pt x="387" y="4203"/>
                </a:lnTo>
                <a:lnTo>
                  <a:pt x="389" y="4226"/>
                </a:lnTo>
                <a:lnTo>
                  <a:pt x="392" y="4225"/>
                </a:lnTo>
                <a:lnTo>
                  <a:pt x="397" y="4234"/>
                </a:lnTo>
                <a:lnTo>
                  <a:pt x="397" y="4231"/>
                </a:lnTo>
                <a:lnTo>
                  <a:pt x="402" y="4229"/>
                </a:lnTo>
                <a:lnTo>
                  <a:pt x="402" y="4235"/>
                </a:lnTo>
                <a:lnTo>
                  <a:pt x="407" y="4223"/>
                </a:lnTo>
                <a:lnTo>
                  <a:pt x="410" y="4209"/>
                </a:lnTo>
                <a:lnTo>
                  <a:pt x="411" y="4205"/>
                </a:lnTo>
                <a:lnTo>
                  <a:pt x="415" y="4195"/>
                </a:lnTo>
                <a:lnTo>
                  <a:pt x="416" y="4199"/>
                </a:lnTo>
                <a:lnTo>
                  <a:pt x="421" y="4158"/>
                </a:lnTo>
                <a:lnTo>
                  <a:pt x="421" y="4167"/>
                </a:lnTo>
                <a:lnTo>
                  <a:pt x="425" y="4169"/>
                </a:lnTo>
                <a:lnTo>
                  <a:pt x="429" y="4143"/>
                </a:lnTo>
                <a:lnTo>
                  <a:pt x="429" y="4150"/>
                </a:lnTo>
                <a:lnTo>
                  <a:pt x="434" y="4123"/>
                </a:lnTo>
                <a:lnTo>
                  <a:pt x="435" y="4145"/>
                </a:lnTo>
                <a:lnTo>
                  <a:pt x="440" y="4106"/>
                </a:lnTo>
                <a:lnTo>
                  <a:pt x="443" y="4110"/>
                </a:lnTo>
                <a:lnTo>
                  <a:pt x="444" y="4081"/>
                </a:lnTo>
                <a:lnTo>
                  <a:pt x="449" y="4009"/>
                </a:lnTo>
                <a:lnTo>
                  <a:pt x="449" y="4013"/>
                </a:lnTo>
                <a:lnTo>
                  <a:pt x="453" y="3998"/>
                </a:lnTo>
                <a:lnTo>
                  <a:pt x="455" y="4045"/>
                </a:lnTo>
                <a:lnTo>
                  <a:pt x="458" y="4090"/>
                </a:lnTo>
                <a:lnTo>
                  <a:pt x="459" y="4142"/>
                </a:lnTo>
                <a:lnTo>
                  <a:pt x="463" y="4161"/>
                </a:lnTo>
                <a:lnTo>
                  <a:pt x="468" y="4193"/>
                </a:lnTo>
                <a:lnTo>
                  <a:pt x="468" y="4201"/>
                </a:lnTo>
                <a:lnTo>
                  <a:pt x="471" y="4215"/>
                </a:lnTo>
                <a:lnTo>
                  <a:pt x="476" y="4198"/>
                </a:lnTo>
                <a:lnTo>
                  <a:pt x="476" y="4194"/>
                </a:lnTo>
                <a:lnTo>
                  <a:pt x="481" y="4171"/>
                </a:lnTo>
                <a:lnTo>
                  <a:pt x="482" y="4173"/>
                </a:lnTo>
                <a:lnTo>
                  <a:pt x="486" y="4109"/>
                </a:lnTo>
                <a:lnTo>
                  <a:pt x="489" y="4115"/>
                </a:lnTo>
                <a:lnTo>
                  <a:pt x="491" y="4079"/>
                </a:lnTo>
                <a:lnTo>
                  <a:pt x="494" y="4029"/>
                </a:lnTo>
                <a:lnTo>
                  <a:pt x="495" y="4046"/>
                </a:lnTo>
                <a:lnTo>
                  <a:pt x="500" y="4059"/>
                </a:lnTo>
                <a:lnTo>
                  <a:pt x="501" y="4090"/>
                </a:lnTo>
                <a:lnTo>
                  <a:pt x="504" y="4054"/>
                </a:lnTo>
                <a:lnTo>
                  <a:pt x="509" y="4066"/>
                </a:lnTo>
                <a:lnTo>
                  <a:pt x="509" y="4065"/>
                </a:lnTo>
                <a:lnTo>
                  <a:pt x="513" y="4101"/>
                </a:lnTo>
                <a:lnTo>
                  <a:pt x="515" y="4106"/>
                </a:lnTo>
                <a:lnTo>
                  <a:pt x="518" y="4135"/>
                </a:lnTo>
                <a:lnTo>
                  <a:pt x="519" y="4166"/>
                </a:lnTo>
                <a:lnTo>
                  <a:pt x="524" y="4159"/>
                </a:lnTo>
                <a:lnTo>
                  <a:pt x="528" y="4167"/>
                </a:lnTo>
                <a:lnTo>
                  <a:pt x="529" y="4157"/>
                </a:lnTo>
                <a:lnTo>
                  <a:pt x="533" y="4185"/>
                </a:lnTo>
                <a:lnTo>
                  <a:pt x="534" y="4191"/>
                </a:lnTo>
                <a:lnTo>
                  <a:pt x="537" y="4190"/>
                </a:lnTo>
                <a:lnTo>
                  <a:pt x="542" y="4185"/>
                </a:lnTo>
                <a:lnTo>
                  <a:pt x="542" y="4181"/>
                </a:lnTo>
                <a:lnTo>
                  <a:pt x="546" y="4171"/>
                </a:lnTo>
                <a:lnTo>
                  <a:pt x="549" y="4135"/>
                </a:lnTo>
                <a:lnTo>
                  <a:pt x="552" y="4018"/>
                </a:lnTo>
                <a:lnTo>
                  <a:pt x="555" y="3946"/>
                </a:lnTo>
                <a:lnTo>
                  <a:pt x="555" y="3930"/>
                </a:lnTo>
                <a:lnTo>
                  <a:pt x="560" y="3806"/>
                </a:lnTo>
                <a:lnTo>
                  <a:pt x="561" y="3835"/>
                </a:lnTo>
                <a:lnTo>
                  <a:pt x="565" y="3814"/>
                </a:lnTo>
                <a:lnTo>
                  <a:pt x="568" y="3786"/>
                </a:lnTo>
                <a:lnTo>
                  <a:pt x="570" y="3706"/>
                </a:lnTo>
                <a:lnTo>
                  <a:pt x="574" y="3704"/>
                </a:lnTo>
                <a:lnTo>
                  <a:pt x="574" y="3720"/>
                </a:lnTo>
                <a:lnTo>
                  <a:pt x="578" y="3843"/>
                </a:lnTo>
                <a:lnTo>
                  <a:pt x="580" y="3927"/>
                </a:lnTo>
                <a:lnTo>
                  <a:pt x="584" y="4011"/>
                </a:lnTo>
                <a:lnTo>
                  <a:pt x="585" y="4091"/>
                </a:lnTo>
                <a:lnTo>
                  <a:pt x="588" y="4114"/>
                </a:lnTo>
                <a:lnTo>
                  <a:pt x="594" y="4165"/>
                </a:lnTo>
                <a:lnTo>
                  <a:pt x="594" y="4171"/>
                </a:lnTo>
                <a:lnTo>
                  <a:pt x="598" y="4190"/>
                </a:lnTo>
                <a:lnTo>
                  <a:pt x="600" y="4211"/>
                </a:lnTo>
                <a:lnTo>
                  <a:pt x="602" y="4210"/>
                </a:lnTo>
                <a:lnTo>
                  <a:pt x="607" y="4209"/>
                </a:lnTo>
                <a:lnTo>
                  <a:pt x="608" y="4205"/>
                </a:lnTo>
                <a:lnTo>
                  <a:pt x="613" y="4187"/>
                </a:lnTo>
                <a:lnTo>
                  <a:pt x="615" y="4171"/>
                </a:lnTo>
                <a:lnTo>
                  <a:pt x="616" y="4130"/>
                </a:lnTo>
                <a:lnTo>
                  <a:pt x="621" y="4089"/>
                </a:lnTo>
                <a:lnTo>
                  <a:pt x="626" y="3817"/>
                </a:lnTo>
                <a:lnTo>
                  <a:pt x="626" y="3851"/>
                </a:lnTo>
                <a:lnTo>
                  <a:pt x="631" y="3600"/>
                </a:lnTo>
                <a:lnTo>
                  <a:pt x="634" y="3245"/>
                </a:lnTo>
                <a:lnTo>
                  <a:pt x="634" y="3212"/>
                </a:lnTo>
                <a:lnTo>
                  <a:pt x="639" y="3136"/>
                </a:lnTo>
                <a:lnTo>
                  <a:pt x="640" y="3220"/>
                </a:lnTo>
                <a:lnTo>
                  <a:pt x="644" y="3457"/>
                </a:lnTo>
                <a:lnTo>
                  <a:pt x="645" y="3553"/>
                </a:lnTo>
                <a:lnTo>
                  <a:pt x="649" y="3770"/>
                </a:lnTo>
                <a:lnTo>
                  <a:pt x="651" y="3950"/>
                </a:lnTo>
                <a:lnTo>
                  <a:pt x="655" y="3991"/>
                </a:lnTo>
                <a:lnTo>
                  <a:pt x="658" y="4121"/>
                </a:lnTo>
                <a:lnTo>
                  <a:pt x="660" y="4126"/>
                </a:lnTo>
                <a:lnTo>
                  <a:pt x="662" y="4162"/>
                </a:lnTo>
                <a:lnTo>
                  <a:pt x="664" y="4198"/>
                </a:lnTo>
                <a:lnTo>
                  <a:pt x="668" y="4213"/>
                </a:lnTo>
                <a:lnTo>
                  <a:pt x="673" y="4213"/>
                </a:lnTo>
                <a:lnTo>
                  <a:pt x="673" y="4210"/>
                </a:lnTo>
                <a:lnTo>
                  <a:pt x="676" y="4205"/>
                </a:lnTo>
                <a:lnTo>
                  <a:pt x="681" y="4173"/>
                </a:lnTo>
                <a:lnTo>
                  <a:pt x="686" y="4145"/>
                </a:lnTo>
                <a:lnTo>
                  <a:pt x="687" y="4143"/>
                </a:lnTo>
                <a:lnTo>
                  <a:pt x="691" y="3981"/>
                </a:lnTo>
                <a:lnTo>
                  <a:pt x="694" y="3967"/>
                </a:lnTo>
                <a:lnTo>
                  <a:pt x="697" y="3830"/>
                </a:lnTo>
                <a:lnTo>
                  <a:pt x="700" y="1713"/>
                </a:lnTo>
                <a:lnTo>
                  <a:pt x="701" y="1470"/>
                </a:lnTo>
                <a:lnTo>
                  <a:pt x="705" y="0"/>
                </a:lnTo>
                <a:lnTo>
                  <a:pt x="706" y="113"/>
                </a:lnTo>
                <a:lnTo>
                  <a:pt x="710" y="494"/>
                </a:lnTo>
                <a:lnTo>
                  <a:pt x="711" y="1269"/>
                </a:lnTo>
                <a:lnTo>
                  <a:pt x="713" y="1819"/>
                </a:lnTo>
                <a:lnTo>
                  <a:pt x="717" y="2883"/>
                </a:lnTo>
                <a:lnTo>
                  <a:pt x="719" y="3197"/>
                </a:lnTo>
                <a:lnTo>
                  <a:pt x="723" y="3701"/>
                </a:lnTo>
                <a:lnTo>
                  <a:pt x="724" y="3871"/>
                </a:lnTo>
                <a:lnTo>
                  <a:pt x="728" y="3990"/>
                </a:lnTo>
                <a:lnTo>
                  <a:pt x="730" y="4074"/>
                </a:lnTo>
                <a:lnTo>
                  <a:pt x="734" y="4110"/>
                </a:lnTo>
                <a:lnTo>
                  <a:pt x="736" y="4137"/>
                </a:lnTo>
                <a:lnTo>
                  <a:pt x="739" y="4141"/>
                </a:lnTo>
                <a:lnTo>
                  <a:pt x="742" y="4157"/>
                </a:lnTo>
                <a:lnTo>
                  <a:pt x="747" y="4162"/>
                </a:lnTo>
                <a:lnTo>
                  <a:pt x="747" y="4159"/>
                </a:lnTo>
                <a:lnTo>
                  <a:pt x="752" y="4166"/>
                </a:lnTo>
                <a:lnTo>
                  <a:pt x="752" y="4171"/>
                </a:lnTo>
                <a:lnTo>
                  <a:pt x="755" y="4119"/>
                </a:lnTo>
                <a:lnTo>
                  <a:pt x="760" y="4053"/>
                </a:lnTo>
                <a:lnTo>
                  <a:pt x="761" y="4034"/>
                </a:lnTo>
                <a:lnTo>
                  <a:pt x="766" y="3831"/>
                </a:lnTo>
                <a:lnTo>
                  <a:pt x="766" y="3814"/>
                </a:lnTo>
                <a:lnTo>
                  <a:pt x="771" y="3734"/>
                </a:lnTo>
                <a:lnTo>
                  <a:pt x="775" y="3721"/>
                </a:lnTo>
                <a:lnTo>
                  <a:pt x="776" y="3585"/>
                </a:lnTo>
                <a:lnTo>
                  <a:pt x="779" y="3681"/>
                </a:lnTo>
                <a:lnTo>
                  <a:pt x="779" y="3686"/>
                </a:lnTo>
                <a:lnTo>
                  <a:pt x="784" y="3878"/>
                </a:lnTo>
                <a:lnTo>
                  <a:pt x="785" y="3899"/>
                </a:lnTo>
                <a:lnTo>
                  <a:pt x="789" y="3982"/>
                </a:lnTo>
                <a:lnTo>
                  <a:pt x="790" y="4082"/>
                </a:lnTo>
                <a:lnTo>
                  <a:pt x="794" y="4114"/>
                </a:lnTo>
                <a:lnTo>
                  <a:pt x="796" y="4182"/>
                </a:lnTo>
                <a:lnTo>
                  <a:pt x="799" y="4189"/>
                </a:lnTo>
                <a:lnTo>
                  <a:pt x="802" y="4215"/>
                </a:lnTo>
                <a:lnTo>
                  <a:pt x="805" y="4226"/>
                </a:lnTo>
                <a:lnTo>
                  <a:pt x="807" y="4231"/>
                </a:lnTo>
                <a:lnTo>
                  <a:pt x="812" y="4233"/>
                </a:lnTo>
                <a:lnTo>
                  <a:pt x="813" y="4227"/>
                </a:lnTo>
                <a:lnTo>
                  <a:pt x="817" y="4213"/>
                </a:lnTo>
                <a:lnTo>
                  <a:pt x="820" y="4221"/>
                </a:lnTo>
                <a:lnTo>
                  <a:pt x="821" y="4194"/>
                </a:lnTo>
                <a:lnTo>
                  <a:pt x="826" y="4170"/>
                </a:lnTo>
                <a:lnTo>
                  <a:pt x="826" y="4166"/>
                </a:lnTo>
                <a:lnTo>
                  <a:pt x="831" y="4085"/>
                </a:lnTo>
                <a:lnTo>
                  <a:pt x="832" y="4085"/>
                </a:lnTo>
                <a:lnTo>
                  <a:pt x="836" y="3999"/>
                </a:lnTo>
                <a:lnTo>
                  <a:pt x="839" y="3809"/>
                </a:lnTo>
                <a:lnTo>
                  <a:pt x="841" y="3669"/>
                </a:lnTo>
                <a:lnTo>
                  <a:pt x="845" y="3533"/>
                </a:lnTo>
                <a:lnTo>
                  <a:pt x="845" y="3530"/>
                </a:lnTo>
                <a:lnTo>
                  <a:pt x="849" y="3674"/>
                </a:lnTo>
                <a:lnTo>
                  <a:pt x="850" y="3746"/>
                </a:lnTo>
                <a:lnTo>
                  <a:pt x="854" y="3879"/>
                </a:lnTo>
                <a:lnTo>
                  <a:pt x="856" y="4022"/>
                </a:lnTo>
                <a:lnTo>
                  <a:pt x="860" y="4075"/>
                </a:lnTo>
                <a:lnTo>
                  <a:pt x="863" y="4157"/>
                </a:lnTo>
                <a:lnTo>
                  <a:pt x="864" y="4169"/>
                </a:lnTo>
                <a:lnTo>
                  <a:pt x="867" y="4203"/>
                </a:lnTo>
                <a:lnTo>
                  <a:pt x="869" y="4207"/>
                </a:lnTo>
                <a:lnTo>
                  <a:pt x="873" y="4230"/>
                </a:lnTo>
                <a:lnTo>
                  <a:pt x="878" y="4229"/>
                </a:lnTo>
                <a:lnTo>
                  <a:pt x="878" y="4231"/>
                </a:lnTo>
                <a:lnTo>
                  <a:pt x="881" y="4233"/>
                </a:lnTo>
                <a:lnTo>
                  <a:pt x="886" y="4226"/>
                </a:lnTo>
                <a:lnTo>
                  <a:pt x="887" y="4210"/>
                </a:lnTo>
                <a:lnTo>
                  <a:pt x="892" y="4197"/>
                </a:lnTo>
                <a:lnTo>
                  <a:pt x="892" y="4198"/>
                </a:lnTo>
                <a:lnTo>
                  <a:pt x="896" y="4158"/>
                </a:lnTo>
                <a:lnTo>
                  <a:pt x="899" y="4163"/>
                </a:lnTo>
                <a:lnTo>
                  <a:pt x="900" y="4111"/>
                </a:lnTo>
                <a:lnTo>
                  <a:pt x="905" y="4046"/>
                </a:lnTo>
                <a:lnTo>
                  <a:pt x="906" y="4023"/>
                </a:lnTo>
                <a:lnTo>
                  <a:pt x="910" y="3967"/>
                </a:lnTo>
                <a:lnTo>
                  <a:pt x="911" y="3989"/>
                </a:lnTo>
                <a:lnTo>
                  <a:pt x="915" y="3993"/>
                </a:lnTo>
                <a:lnTo>
                  <a:pt x="916" y="4053"/>
                </a:lnTo>
                <a:lnTo>
                  <a:pt x="918" y="4047"/>
                </a:lnTo>
                <a:lnTo>
                  <a:pt x="922" y="4109"/>
                </a:lnTo>
                <a:lnTo>
                  <a:pt x="926" y="4114"/>
                </a:lnTo>
                <a:lnTo>
                  <a:pt x="928" y="4179"/>
                </a:lnTo>
                <a:lnTo>
                  <a:pt x="930" y="4186"/>
                </a:lnTo>
                <a:lnTo>
                  <a:pt x="934" y="4190"/>
                </a:lnTo>
                <a:lnTo>
                  <a:pt x="935" y="4198"/>
                </a:lnTo>
                <a:lnTo>
                  <a:pt x="939" y="4191"/>
                </a:lnTo>
                <a:lnTo>
                  <a:pt x="944" y="4213"/>
                </a:lnTo>
                <a:lnTo>
                  <a:pt x="945" y="4211"/>
                </a:lnTo>
                <a:lnTo>
                  <a:pt x="948" y="4203"/>
                </a:lnTo>
                <a:lnTo>
                  <a:pt x="950" y="4221"/>
                </a:lnTo>
                <a:lnTo>
                  <a:pt x="953" y="4225"/>
                </a:lnTo>
                <a:lnTo>
                  <a:pt x="957" y="4217"/>
                </a:lnTo>
                <a:lnTo>
                  <a:pt x="957" y="4218"/>
                </a:lnTo>
                <a:lnTo>
                  <a:pt x="960" y="4209"/>
                </a:lnTo>
                <a:lnTo>
                  <a:pt x="965" y="4178"/>
                </a:lnTo>
                <a:lnTo>
                  <a:pt x="968" y="4147"/>
                </a:lnTo>
                <a:lnTo>
                  <a:pt x="971" y="4058"/>
                </a:lnTo>
                <a:lnTo>
                  <a:pt x="971" y="4059"/>
                </a:lnTo>
                <a:lnTo>
                  <a:pt x="975" y="4070"/>
                </a:lnTo>
                <a:lnTo>
                  <a:pt x="976" y="4085"/>
                </a:lnTo>
                <a:lnTo>
                  <a:pt x="980" y="4041"/>
                </a:lnTo>
                <a:lnTo>
                  <a:pt x="984" y="4070"/>
                </a:lnTo>
                <a:lnTo>
                  <a:pt x="986" y="4063"/>
                </a:lnTo>
                <a:lnTo>
                  <a:pt x="990" y="4109"/>
                </a:lnTo>
                <a:lnTo>
                  <a:pt x="994" y="4162"/>
                </a:lnTo>
                <a:lnTo>
                  <a:pt x="995" y="4183"/>
                </a:lnTo>
                <a:lnTo>
                  <a:pt x="999" y="4206"/>
                </a:lnTo>
                <a:lnTo>
                  <a:pt x="1001" y="4226"/>
                </a:lnTo>
                <a:lnTo>
                  <a:pt x="1004" y="4245"/>
                </a:lnTo>
                <a:lnTo>
                  <a:pt x="1007" y="4237"/>
                </a:lnTo>
                <a:lnTo>
                  <a:pt x="1012" y="4242"/>
                </a:lnTo>
                <a:lnTo>
                  <a:pt x="1013" y="4235"/>
                </a:lnTo>
                <a:lnTo>
                  <a:pt x="1017" y="4241"/>
                </a:lnTo>
                <a:lnTo>
                  <a:pt x="1018" y="4243"/>
                </a:lnTo>
                <a:lnTo>
                  <a:pt x="1021" y="4243"/>
                </a:lnTo>
                <a:lnTo>
                  <a:pt x="1025" y="4242"/>
                </a:lnTo>
                <a:lnTo>
                  <a:pt x="1026" y="4229"/>
                </a:lnTo>
                <a:lnTo>
                  <a:pt x="1031" y="4221"/>
                </a:lnTo>
                <a:lnTo>
                  <a:pt x="1032" y="4213"/>
                </a:lnTo>
                <a:lnTo>
                  <a:pt x="1036" y="4185"/>
                </a:lnTo>
                <a:lnTo>
                  <a:pt x="1037" y="4183"/>
                </a:lnTo>
                <a:lnTo>
                  <a:pt x="1042" y="4175"/>
                </a:lnTo>
                <a:lnTo>
                  <a:pt x="1044" y="4182"/>
                </a:lnTo>
                <a:lnTo>
                  <a:pt x="1045" y="4174"/>
                </a:lnTo>
                <a:lnTo>
                  <a:pt x="1050" y="4162"/>
                </a:lnTo>
                <a:lnTo>
                  <a:pt x="1050" y="4154"/>
                </a:lnTo>
                <a:lnTo>
                  <a:pt x="1055" y="4177"/>
                </a:lnTo>
                <a:lnTo>
                  <a:pt x="1056" y="4177"/>
                </a:lnTo>
                <a:lnTo>
                  <a:pt x="1059" y="4201"/>
                </a:lnTo>
                <a:lnTo>
                  <a:pt x="1063" y="4210"/>
                </a:lnTo>
                <a:lnTo>
                  <a:pt x="1065" y="4202"/>
                </a:lnTo>
                <a:lnTo>
                  <a:pt x="1068" y="4222"/>
                </a:lnTo>
                <a:lnTo>
                  <a:pt x="1069" y="4223"/>
                </a:lnTo>
                <a:lnTo>
                  <a:pt x="1073" y="4233"/>
                </a:lnTo>
                <a:lnTo>
                  <a:pt x="1075" y="4239"/>
                </a:lnTo>
                <a:lnTo>
                  <a:pt x="1078" y="4239"/>
                </a:lnTo>
                <a:lnTo>
                  <a:pt x="1083" y="4241"/>
                </a:lnTo>
                <a:lnTo>
                  <a:pt x="1083" y="4242"/>
                </a:lnTo>
                <a:lnTo>
                  <a:pt x="1087" y="4251"/>
                </a:lnTo>
                <a:lnTo>
                  <a:pt x="1091" y="4247"/>
                </a:lnTo>
                <a:lnTo>
                  <a:pt x="1092" y="4238"/>
                </a:lnTo>
                <a:lnTo>
                  <a:pt x="1097" y="4235"/>
                </a:lnTo>
                <a:lnTo>
                  <a:pt x="1097" y="4231"/>
                </a:lnTo>
                <a:lnTo>
                  <a:pt x="1102" y="4221"/>
                </a:lnTo>
                <a:lnTo>
                  <a:pt x="1102" y="4223"/>
                </a:lnTo>
                <a:lnTo>
                  <a:pt x="1107" y="4202"/>
                </a:lnTo>
                <a:lnTo>
                  <a:pt x="1110" y="4202"/>
                </a:lnTo>
                <a:lnTo>
                  <a:pt x="1111" y="4186"/>
                </a:lnTo>
                <a:lnTo>
                  <a:pt x="1116" y="4182"/>
                </a:lnTo>
                <a:lnTo>
                  <a:pt x="1116" y="4186"/>
                </a:lnTo>
                <a:lnTo>
                  <a:pt x="1121" y="4175"/>
                </a:lnTo>
                <a:lnTo>
                  <a:pt x="1121" y="4189"/>
                </a:lnTo>
                <a:lnTo>
                  <a:pt x="1125" y="4175"/>
                </a:lnTo>
                <a:lnTo>
                  <a:pt x="1129" y="4194"/>
                </a:lnTo>
                <a:lnTo>
                  <a:pt x="1129" y="4195"/>
                </a:lnTo>
                <a:lnTo>
                  <a:pt x="1134" y="4206"/>
                </a:lnTo>
                <a:lnTo>
                  <a:pt x="1135" y="4222"/>
                </a:lnTo>
                <a:lnTo>
                  <a:pt x="1140" y="4214"/>
                </a:lnTo>
                <a:lnTo>
                  <a:pt x="1143" y="4218"/>
                </a:lnTo>
                <a:lnTo>
                  <a:pt x="1145" y="4199"/>
                </a:lnTo>
                <a:lnTo>
                  <a:pt x="1149" y="4207"/>
                </a:lnTo>
                <a:lnTo>
                  <a:pt x="1152" y="4217"/>
                </a:lnTo>
                <a:lnTo>
                  <a:pt x="1155" y="4223"/>
                </a:lnTo>
                <a:lnTo>
                  <a:pt x="1158" y="4222"/>
                </a:lnTo>
                <a:lnTo>
                  <a:pt x="1162" y="4223"/>
                </a:lnTo>
                <a:lnTo>
                  <a:pt x="1163" y="4230"/>
                </a:lnTo>
                <a:lnTo>
                  <a:pt x="1168" y="4222"/>
                </a:lnTo>
                <a:lnTo>
                  <a:pt x="1171" y="4222"/>
                </a:lnTo>
                <a:lnTo>
                  <a:pt x="1176" y="4213"/>
                </a:lnTo>
                <a:lnTo>
                  <a:pt x="1176" y="4205"/>
                </a:lnTo>
                <a:lnTo>
                  <a:pt x="1180" y="4198"/>
                </a:lnTo>
                <a:lnTo>
                  <a:pt x="1182" y="4205"/>
                </a:lnTo>
                <a:lnTo>
                  <a:pt x="1186" y="4199"/>
                </a:lnTo>
                <a:lnTo>
                  <a:pt x="1189" y="4215"/>
                </a:lnTo>
                <a:lnTo>
                  <a:pt x="1189" y="4214"/>
                </a:lnTo>
                <a:lnTo>
                  <a:pt x="1194" y="4210"/>
                </a:lnTo>
                <a:lnTo>
                  <a:pt x="1195" y="4218"/>
                </a:lnTo>
                <a:lnTo>
                  <a:pt x="1200" y="4229"/>
                </a:lnTo>
                <a:lnTo>
                  <a:pt x="1200" y="4234"/>
                </a:lnTo>
                <a:lnTo>
                  <a:pt x="1205" y="4229"/>
                </a:lnTo>
                <a:lnTo>
                  <a:pt x="1208" y="4243"/>
                </a:lnTo>
                <a:lnTo>
                  <a:pt x="1210" y="4242"/>
                </a:lnTo>
                <a:lnTo>
                  <a:pt x="1213" y="4239"/>
                </a:lnTo>
                <a:lnTo>
                  <a:pt x="1214" y="4241"/>
                </a:lnTo>
                <a:lnTo>
                  <a:pt x="1219" y="4239"/>
                </a:lnTo>
                <a:lnTo>
                  <a:pt x="1223" y="4242"/>
                </a:lnTo>
                <a:lnTo>
                  <a:pt x="1223" y="4235"/>
                </a:lnTo>
                <a:lnTo>
                  <a:pt x="1228" y="4234"/>
                </a:lnTo>
                <a:lnTo>
                  <a:pt x="1228" y="4237"/>
                </a:lnTo>
                <a:lnTo>
                  <a:pt x="1231" y="4219"/>
                </a:lnTo>
                <a:lnTo>
                  <a:pt x="1236" y="4221"/>
                </a:lnTo>
                <a:lnTo>
                  <a:pt x="1236" y="4215"/>
                </a:lnTo>
                <a:lnTo>
                  <a:pt x="1242" y="4197"/>
                </a:lnTo>
                <a:lnTo>
                  <a:pt x="1242" y="4194"/>
                </a:lnTo>
                <a:lnTo>
                  <a:pt x="1246" y="4199"/>
                </a:lnTo>
                <a:lnTo>
                  <a:pt x="1247" y="4207"/>
                </a:lnTo>
                <a:lnTo>
                  <a:pt x="1250" y="4194"/>
                </a:lnTo>
                <a:lnTo>
                  <a:pt x="1255" y="4195"/>
                </a:lnTo>
                <a:lnTo>
                  <a:pt x="1256" y="4185"/>
                </a:lnTo>
                <a:lnTo>
                  <a:pt x="1260" y="4195"/>
                </a:lnTo>
                <a:lnTo>
                  <a:pt x="1261" y="4195"/>
                </a:lnTo>
                <a:lnTo>
                  <a:pt x="1265" y="4189"/>
                </a:lnTo>
                <a:lnTo>
                  <a:pt x="1266" y="4215"/>
                </a:lnTo>
                <a:lnTo>
                  <a:pt x="1270" y="4215"/>
                </a:lnTo>
                <a:lnTo>
                  <a:pt x="1272" y="4223"/>
                </a:lnTo>
                <a:lnTo>
                  <a:pt x="1274" y="4223"/>
                </a:lnTo>
                <a:lnTo>
                  <a:pt x="1278" y="4234"/>
                </a:lnTo>
                <a:lnTo>
                  <a:pt x="1280" y="4237"/>
                </a:lnTo>
                <a:lnTo>
                  <a:pt x="1285" y="4241"/>
                </a:lnTo>
                <a:lnTo>
                  <a:pt x="1288" y="4233"/>
                </a:lnTo>
                <a:lnTo>
                  <a:pt x="1292" y="4237"/>
                </a:lnTo>
                <a:lnTo>
                  <a:pt x="1294" y="4238"/>
                </a:lnTo>
                <a:lnTo>
                  <a:pt x="1298" y="4219"/>
                </a:lnTo>
                <a:lnTo>
                  <a:pt x="1302" y="4214"/>
                </a:lnTo>
                <a:lnTo>
                  <a:pt x="1307" y="4194"/>
                </a:lnTo>
                <a:lnTo>
                  <a:pt x="1308" y="4202"/>
                </a:lnTo>
                <a:lnTo>
                  <a:pt x="1312" y="4207"/>
                </a:lnTo>
                <a:lnTo>
                  <a:pt x="1315" y="4206"/>
                </a:lnTo>
                <a:lnTo>
                  <a:pt x="1316" y="4195"/>
                </a:lnTo>
                <a:lnTo>
                  <a:pt x="1320" y="4189"/>
                </a:lnTo>
                <a:lnTo>
                  <a:pt x="1321" y="4191"/>
                </a:lnTo>
                <a:lnTo>
                  <a:pt x="1325" y="4202"/>
                </a:lnTo>
                <a:lnTo>
                  <a:pt x="1326" y="4215"/>
                </a:lnTo>
                <a:lnTo>
                  <a:pt x="1331" y="4215"/>
                </a:lnTo>
                <a:lnTo>
                  <a:pt x="1334" y="4226"/>
                </a:lnTo>
                <a:lnTo>
                  <a:pt x="1335" y="4219"/>
                </a:lnTo>
                <a:lnTo>
                  <a:pt x="1339" y="4230"/>
                </a:lnTo>
                <a:lnTo>
                  <a:pt x="1340" y="4235"/>
                </a:lnTo>
                <a:lnTo>
                  <a:pt x="1345" y="4221"/>
                </a:lnTo>
                <a:lnTo>
                  <a:pt x="1345" y="4218"/>
                </a:lnTo>
                <a:lnTo>
                  <a:pt x="1350" y="4198"/>
                </a:lnTo>
                <a:lnTo>
                  <a:pt x="1353" y="4210"/>
                </a:lnTo>
                <a:lnTo>
                  <a:pt x="1355" y="4191"/>
                </a:lnTo>
                <a:lnTo>
                  <a:pt x="1357" y="4213"/>
                </a:lnTo>
                <a:lnTo>
                  <a:pt x="1359" y="4215"/>
                </a:lnTo>
                <a:lnTo>
                  <a:pt x="1363" y="4193"/>
                </a:lnTo>
                <a:lnTo>
                  <a:pt x="1367" y="4190"/>
                </a:lnTo>
                <a:lnTo>
                  <a:pt x="1368" y="4190"/>
                </a:lnTo>
                <a:lnTo>
                  <a:pt x="1373" y="4170"/>
                </a:lnTo>
                <a:lnTo>
                  <a:pt x="1376" y="4147"/>
                </a:lnTo>
                <a:lnTo>
                  <a:pt x="1381" y="4123"/>
                </a:lnTo>
                <a:lnTo>
                  <a:pt x="1381" y="4117"/>
                </a:lnTo>
                <a:lnTo>
                  <a:pt x="1386" y="4106"/>
                </a:lnTo>
                <a:lnTo>
                  <a:pt x="1387" y="4102"/>
                </a:lnTo>
                <a:lnTo>
                  <a:pt x="1391" y="4123"/>
                </a:lnTo>
                <a:lnTo>
                  <a:pt x="1392" y="4153"/>
                </a:lnTo>
                <a:lnTo>
                  <a:pt x="1395" y="4170"/>
                </a:lnTo>
                <a:lnTo>
                  <a:pt x="1400" y="4191"/>
                </a:lnTo>
                <a:lnTo>
                  <a:pt x="1401" y="4189"/>
                </a:lnTo>
                <a:lnTo>
                  <a:pt x="1405" y="4207"/>
                </a:lnTo>
                <a:lnTo>
                  <a:pt x="1406" y="4223"/>
                </a:lnTo>
                <a:lnTo>
                  <a:pt x="1409" y="4226"/>
                </a:lnTo>
                <a:lnTo>
                  <a:pt x="1413" y="4241"/>
                </a:lnTo>
                <a:lnTo>
                  <a:pt x="1415" y="4235"/>
                </a:lnTo>
                <a:lnTo>
                  <a:pt x="1419" y="4233"/>
                </a:lnTo>
                <a:lnTo>
                  <a:pt x="1419" y="4235"/>
                </a:lnTo>
                <a:lnTo>
                  <a:pt x="1423" y="4238"/>
                </a:lnTo>
                <a:lnTo>
                  <a:pt x="1428" y="4222"/>
                </a:lnTo>
                <a:lnTo>
                  <a:pt x="1428" y="4219"/>
                </a:lnTo>
                <a:lnTo>
                  <a:pt x="1433" y="4209"/>
                </a:lnTo>
                <a:lnTo>
                  <a:pt x="1437" y="4158"/>
                </a:lnTo>
                <a:lnTo>
                  <a:pt x="1439" y="4177"/>
                </a:lnTo>
                <a:lnTo>
                  <a:pt x="1442" y="4131"/>
                </a:lnTo>
                <a:lnTo>
                  <a:pt x="1447" y="4095"/>
                </a:lnTo>
                <a:lnTo>
                  <a:pt x="1447" y="4094"/>
                </a:lnTo>
                <a:lnTo>
                  <a:pt x="1452" y="4071"/>
                </a:lnTo>
                <a:lnTo>
                  <a:pt x="1452" y="4069"/>
                </a:lnTo>
                <a:lnTo>
                  <a:pt x="1457" y="4086"/>
                </a:lnTo>
                <a:lnTo>
                  <a:pt x="1460" y="4127"/>
                </a:lnTo>
                <a:lnTo>
                  <a:pt x="1461" y="4119"/>
                </a:lnTo>
                <a:lnTo>
                  <a:pt x="1465" y="4177"/>
                </a:lnTo>
                <a:lnTo>
                  <a:pt x="1466" y="4181"/>
                </a:lnTo>
                <a:lnTo>
                  <a:pt x="1471" y="4195"/>
                </a:lnTo>
                <a:lnTo>
                  <a:pt x="1471" y="4206"/>
                </a:lnTo>
                <a:lnTo>
                  <a:pt x="1474" y="4213"/>
                </a:lnTo>
                <a:lnTo>
                  <a:pt x="1479" y="4227"/>
                </a:lnTo>
                <a:lnTo>
                  <a:pt x="1480" y="4226"/>
                </a:lnTo>
                <a:lnTo>
                  <a:pt x="1485" y="4225"/>
                </a:lnTo>
                <a:lnTo>
                  <a:pt x="1488" y="4234"/>
                </a:lnTo>
                <a:lnTo>
                  <a:pt x="1492" y="4227"/>
                </a:lnTo>
                <a:lnTo>
                  <a:pt x="1494" y="4229"/>
                </a:lnTo>
                <a:lnTo>
                  <a:pt x="1498" y="4225"/>
                </a:lnTo>
                <a:lnTo>
                  <a:pt x="1498" y="4227"/>
                </a:lnTo>
                <a:lnTo>
                  <a:pt x="1502" y="4186"/>
                </a:lnTo>
                <a:lnTo>
                  <a:pt x="1507" y="4171"/>
                </a:lnTo>
                <a:lnTo>
                  <a:pt x="1508" y="4153"/>
                </a:lnTo>
                <a:lnTo>
                  <a:pt x="1512" y="3750"/>
                </a:lnTo>
                <a:lnTo>
                  <a:pt x="1513" y="3752"/>
                </a:lnTo>
                <a:lnTo>
                  <a:pt x="1516" y="3404"/>
                </a:lnTo>
                <a:lnTo>
                  <a:pt x="1518" y="3437"/>
                </a:lnTo>
                <a:lnTo>
                  <a:pt x="1521" y="3432"/>
                </a:lnTo>
                <a:lnTo>
                  <a:pt x="1524" y="3653"/>
                </a:lnTo>
                <a:lnTo>
                  <a:pt x="1526" y="3718"/>
                </a:lnTo>
                <a:lnTo>
                  <a:pt x="1531" y="3937"/>
                </a:lnTo>
                <a:lnTo>
                  <a:pt x="1532" y="3973"/>
                </a:lnTo>
                <a:lnTo>
                  <a:pt x="1534" y="4091"/>
                </a:lnTo>
                <a:lnTo>
                  <a:pt x="1537" y="4149"/>
                </a:lnTo>
                <a:lnTo>
                  <a:pt x="1539" y="4161"/>
                </a:lnTo>
                <a:lnTo>
                  <a:pt x="1545" y="4195"/>
                </a:lnTo>
                <a:lnTo>
                  <a:pt x="1545" y="4199"/>
                </a:lnTo>
                <a:lnTo>
                  <a:pt x="1550" y="4198"/>
                </a:lnTo>
                <a:lnTo>
                  <a:pt x="1550" y="4199"/>
                </a:lnTo>
                <a:lnTo>
                  <a:pt x="1555" y="4186"/>
                </a:lnTo>
                <a:lnTo>
                  <a:pt x="1556" y="4194"/>
                </a:lnTo>
                <a:lnTo>
                  <a:pt x="1560" y="4191"/>
                </a:lnTo>
                <a:lnTo>
                  <a:pt x="1563" y="4197"/>
                </a:lnTo>
                <a:lnTo>
                  <a:pt x="1564" y="4205"/>
                </a:lnTo>
                <a:lnTo>
                  <a:pt x="1568" y="4195"/>
                </a:lnTo>
                <a:lnTo>
                  <a:pt x="1573" y="4194"/>
                </a:lnTo>
                <a:lnTo>
                  <a:pt x="1573" y="4189"/>
                </a:lnTo>
                <a:lnTo>
                  <a:pt x="1576" y="4159"/>
                </a:lnTo>
                <a:lnTo>
                  <a:pt x="1578" y="4159"/>
                </a:lnTo>
                <a:lnTo>
                  <a:pt x="1582" y="4145"/>
                </a:lnTo>
                <a:lnTo>
                  <a:pt x="1586" y="4134"/>
                </a:lnTo>
                <a:lnTo>
                  <a:pt x="1587" y="4119"/>
                </a:lnTo>
                <a:lnTo>
                  <a:pt x="1591" y="4125"/>
                </a:lnTo>
                <a:lnTo>
                  <a:pt x="1592" y="4126"/>
                </a:lnTo>
                <a:lnTo>
                  <a:pt x="1596" y="4147"/>
                </a:lnTo>
                <a:lnTo>
                  <a:pt x="1597" y="4159"/>
                </a:lnTo>
                <a:lnTo>
                  <a:pt x="1600" y="4162"/>
                </a:lnTo>
                <a:lnTo>
                  <a:pt x="1605" y="4202"/>
                </a:lnTo>
                <a:lnTo>
                  <a:pt x="1605" y="4201"/>
                </a:lnTo>
                <a:lnTo>
                  <a:pt x="1610" y="4209"/>
                </a:lnTo>
                <a:lnTo>
                  <a:pt x="1611" y="4217"/>
                </a:lnTo>
                <a:lnTo>
                  <a:pt x="1615" y="4217"/>
                </a:lnTo>
                <a:lnTo>
                  <a:pt x="1618" y="4214"/>
                </a:lnTo>
                <a:lnTo>
                  <a:pt x="1618" y="4218"/>
                </a:lnTo>
                <a:lnTo>
                  <a:pt x="1623" y="4229"/>
                </a:lnTo>
                <a:lnTo>
                  <a:pt x="1624" y="4230"/>
                </a:lnTo>
                <a:lnTo>
                  <a:pt x="1628" y="4237"/>
                </a:lnTo>
                <a:lnTo>
                  <a:pt x="1633" y="4242"/>
                </a:lnTo>
                <a:lnTo>
                  <a:pt x="1634" y="4235"/>
                </a:lnTo>
                <a:lnTo>
                  <a:pt x="1637" y="4234"/>
                </a:lnTo>
                <a:lnTo>
                  <a:pt x="1639" y="4230"/>
                </a:lnTo>
                <a:lnTo>
                  <a:pt x="1643" y="4209"/>
                </a:lnTo>
                <a:lnTo>
                  <a:pt x="1643" y="4206"/>
                </a:lnTo>
                <a:lnTo>
                  <a:pt x="1647" y="4195"/>
                </a:lnTo>
                <a:lnTo>
                  <a:pt x="1652" y="4147"/>
                </a:lnTo>
                <a:lnTo>
                  <a:pt x="1653" y="4130"/>
                </a:lnTo>
                <a:lnTo>
                  <a:pt x="1657" y="4079"/>
                </a:lnTo>
                <a:lnTo>
                  <a:pt x="1658" y="4078"/>
                </a:lnTo>
                <a:lnTo>
                  <a:pt x="1661" y="4098"/>
                </a:lnTo>
                <a:lnTo>
                  <a:pt x="1663" y="4123"/>
                </a:lnTo>
                <a:lnTo>
                  <a:pt x="1666" y="4137"/>
                </a:lnTo>
                <a:lnTo>
                  <a:pt x="1670" y="4187"/>
                </a:lnTo>
                <a:lnTo>
                  <a:pt x="1671" y="4191"/>
                </a:lnTo>
                <a:lnTo>
                  <a:pt x="1676" y="4218"/>
                </a:lnTo>
                <a:lnTo>
                  <a:pt x="1676" y="4226"/>
                </a:lnTo>
                <a:lnTo>
                  <a:pt x="1681" y="4229"/>
                </a:lnTo>
                <a:lnTo>
                  <a:pt x="1684" y="4230"/>
                </a:lnTo>
                <a:lnTo>
                  <a:pt x="1685" y="4222"/>
                </a:lnTo>
                <a:lnTo>
                  <a:pt x="1690" y="4225"/>
                </a:lnTo>
                <a:lnTo>
                  <a:pt x="1690" y="4226"/>
                </a:lnTo>
                <a:lnTo>
                  <a:pt x="1695" y="4230"/>
                </a:lnTo>
                <a:lnTo>
                  <a:pt x="1697" y="4239"/>
                </a:lnTo>
                <a:lnTo>
                  <a:pt x="1699" y="4233"/>
                </a:lnTo>
                <a:lnTo>
                  <a:pt x="1702" y="4239"/>
                </a:lnTo>
                <a:lnTo>
                  <a:pt x="1705" y="4243"/>
                </a:lnTo>
                <a:lnTo>
                  <a:pt x="1708" y="4235"/>
                </a:lnTo>
                <a:lnTo>
                  <a:pt x="1709" y="4242"/>
                </a:lnTo>
                <a:lnTo>
                  <a:pt x="1713" y="4229"/>
                </a:lnTo>
                <a:lnTo>
                  <a:pt x="1717" y="4199"/>
                </a:lnTo>
                <a:lnTo>
                  <a:pt x="1718" y="4202"/>
                </a:lnTo>
                <a:lnTo>
                  <a:pt x="1721" y="4205"/>
                </a:lnTo>
                <a:lnTo>
                  <a:pt x="1723" y="4206"/>
                </a:lnTo>
                <a:lnTo>
                  <a:pt x="1726" y="4183"/>
                </a:lnTo>
                <a:lnTo>
                  <a:pt x="1731" y="4205"/>
                </a:lnTo>
                <a:lnTo>
                  <a:pt x="1731" y="4203"/>
                </a:lnTo>
                <a:lnTo>
                  <a:pt x="1736" y="4211"/>
                </a:lnTo>
                <a:lnTo>
                  <a:pt x="1737" y="4217"/>
                </a:lnTo>
                <a:lnTo>
                  <a:pt x="1741" y="4231"/>
                </a:lnTo>
                <a:lnTo>
                  <a:pt x="1744" y="4242"/>
                </a:lnTo>
                <a:lnTo>
                  <a:pt x="1745" y="4235"/>
                </a:lnTo>
                <a:lnTo>
                  <a:pt x="1750" y="4243"/>
                </a:lnTo>
                <a:lnTo>
                  <a:pt x="1750" y="4242"/>
                </a:lnTo>
                <a:lnTo>
                  <a:pt x="1755" y="4231"/>
                </a:lnTo>
                <a:lnTo>
                  <a:pt x="1759" y="4234"/>
                </a:lnTo>
                <a:lnTo>
                  <a:pt x="1761" y="4217"/>
                </a:lnTo>
                <a:lnTo>
                  <a:pt x="1761" y="4221"/>
                </a:lnTo>
                <a:lnTo>
                  <a:pt x="1765" y="4209"/>
                </a:lnTo>
                <a:lnTo>
                  <a:pt x="1767" y="4217"/>
                </a:lnTo>
                <a:lnTo>
                  <a:pt x="1769" y="4225"/>
                </a:lnTo>
                <a:lnTo>
                  <a:pt x="1774" y="4230"/>
                </a:lnTo>
                <a:lnTo>
                  <a:pt x="1778" y="4227"/>
                </a:lnTo>
                <a:lnTo>
                  <a:pt x="1778" y="4226"/>
                </a:lnTo>
                <a:lnTo>
                  <a:pt x="1783" y="4230"/>
                </a:lnTo>
                <a:lnTo>
                  <a:pt x="1783" y="4229"/>
                </a:lnTo>
                <a:lnTo>
                  <a:pt x="1788" y="4233"/>
                </a:lnTo>
                <a:lnTo>
                  <a:pt x="1788" y="4231"/>
                </a:lnTo>
                <a:lnTo>
                  <a:pt x="1792" y="4218"/>
                </a:lnTo>
                <a:lnTo>
                  <a:pt x="1797" y="4214"/>
                </a:lnTo>
                <a:lnTo>
                  <a:pt x="1797" y="4213"/>
                </a:lnTo>
                <a:lnTo>
                  <a:pt x="1800" y="4225"/>
                </a:lnTo>
                <a:lnTo>
                  <a:pt x="1802" y="4230"/>
                </a:lnTo>
                <a:lnTo>
                  <a:pt x="1805" y="4238"/>
                </a:lnTo>
                <a:lnTo>
                  <a:pt x="1810" y="4254"/>
                </a:lnTo>
                <a:lnTo>
                  <a:pt x="1811" y="4251"/>
                </a:lnTo>
                <a:lnTo>
                  <a:pt x="1814" y="4258"/>
                </a:lnTo>
                <a:lnTo>
                  <a:pt x="1816" y="4257"/>
                </a:lnTo>
                <a:lnTo>
                  <a:pt x="1820" y="4254"/>
                </a:lnTo>
                <a:lnTo>
                  <a:pt x="1823" y="4253"/>
                </a:lnTo>
                <a:lnTo>
                  <a:pt x="1829" y="4251"/>
                </a:lnTo>
                <a:lnTo>
                  <a:pt x="1834" y="4250"/>
                </a:lnTo>
                <a:lnTo>
                  <a:pt x="1838" y="4251"/>
                </a:lnTo>
                <a:lnTo>
                  <a:pt x="1839" y="4243"/>
                </a:lnTo>
                <a:lnTo>
                  <a:pt x="1842" y="4249"/>
                </a:lnTo>
                <a:lnTo>
                  <a:pt x="1844" y="4250"/>
                </a:lnTo>
                <a:lnTo>
                  <a:pt x="1848" y="4241"/>
                </a:lnTo>
                <a:lnTo>
                  <a:pt x="1852" y="4241"/>
                </a:lnTo>
                <a:lnTo>
                  <a:pt x="1857" y="4241"/>
                </a:lnTo>
                <a:lnTo>
                  <a:pt x="1857" y="4239"/>
                </a:lnTo>
                <a:lnTo>
                  <a:pt x="1862" y="4243"/>
                </a:lnTo>
                <a:lnTo>
                  <a:pt x="1862" y="4245"/>
                </a:lnTo>
                <a:lnTo>
                  <a:pt x="1865" y="4246"/>
                </a:lnTo>
                <a:lnTo>
                  <a:pt x="1870" y="4251"/>
                </a:lnTo>
                <a:lnTo>
                  <a:pt x="1871" y="4249"/>
                </a:lnTo>
                <a:lnTo>
                  <a:pt x="1876" y="4253"/>
                </a:lnTo>
                <a:lnTo>
                  <a:pt x="1876" y="4249"/>
                </a:lnTo>
                <a:lnTo>
                  <a:pt x="1880" y="4253"/>
                </a:lnTo>
                <a:lnTo>
                  <a:pt x="1882" y="4261"/>
                </a:lnTo>
                <a:lnTo>
                  <a:pt x="1887" y="4258"/>
                </a:lnTo>
                <a:lnTo>
                  <a:pt x="1889" y="4254"/>
                </a:lnTo>
                <a:lnTo>
                  <a:pt x="1889" y="4255"/>
                </a:lnTo>
                <a:lnTo>
                  <a:pt x="1895" y="4251"/>
                </a:lnTo>
                <a:lnTo>
                  <a:pt x="1895" y="4249"/>
                </a:lnTo>
                <a:lnTo>
                  <a:pt x="1899" y="4255"/>
                </a:lnTo>
                <a:lnTo>
                  <a:pt x="1900" y="4261"/>
                </a:lnTo>
                <a:lnTo>
                  <a:pt x="1904" y="4254"/>
                </a:lnTo>
                <a:lnTo>
                  <a:pt x="1908" y="4258"/>
                </a:lnTo>
                <a:lnTo>
                  <a:pt x="1910" y="4255"/>
                </a:lnTo>
                <a:lnTo>
                  <a:pt x="1913" y="4262"/>
                </a:lnTo>
                <a:lnTo>
                  <a:pt x="1917" y="4263"/>
                </a:lnTo>
                <a:lnTo>
                  <a:pt x="1918" y="4259"/>
                </a:lnTo>
                <a:lnTo>
                  <a:pt x="1922" y="4251"/>
                </a:lnTo>
                <a:lnTo>
                  <a:pt x="1923" y="4253"/>
                </a:lnTo>
                <a:lnTo>
                  <a:pt x="1926" y="4257"/>
                </a:lnTo>
                <a:lnTo>
                  <a:pt x="1928" y="4262"/>
                </a:lnTo>
                <a:lnTo>
                  <a:pt x="1931" y="4250"/>
                </a:lnTo>
                <a:lnTo>
                  <a:pt x="1934" y="4255"/>
                </a:lnTo>
                <a:lnTo>
                  <a:pt x="1937" y="4246"/>
                </a:lnTo>
                <a:lnTo>
                  <a:pt x="1941" y="4255"/>
                </a:lnTo>
                <a:lnTo>
                  <a:pt x="1942" y="4261"/>
                </a:lnTo>
                <a:lnTo>
                  <a:pt x="1947" y="4257"/>
                </a:lnTo>
                <a:lnTo>
                  <a:pt x="1947" y="4265"/>
                </a:lnTo>
                <a:lnTo>
                  <a:pt x="1951" y="4265"/>
                </a:lnTo>
                <a:lnTo>
                  <a:pt x="1954" y="4263"/>
                </a:lnTo>
                <a:lnTo>
                  <a:pt x="1956" y="4259"/>
                </a:lnTo>
                <a:lnTo>
                  <a:pt x="1960" y="4253"/>
                </a:lnTo>
                <a:lnTo>
                  <a:pt x="1962" y="4249"/>
                </a:lnTo>
                <a:lnTo>
                  <a:pt x="1966" y="4230"/>
                </a:lnTo>
                <a:lnTo>
                  <a:pt x="1966" y="4231"/>
                </a:lnTo>
                <a:lnTo>
                  <a:pt x="1971" y="4223"/>
                </a:lnTo>
                <a:lnTo>
                  <a:pt x="1973" y="4231"/>
                </a:lnTo>
                <a:lnTo>
                  <a:pt x="1974" y="4233"/>
                </a:lnTo>
                <a:lnTo>
                  <a:pt x="1978" y="4237"/>
                </a:lnTo>
                <a:lnTo>
                  <a:pt x="1980" y="4243"/>
                </a:lnTo>
                <a:lnTo>
                  <a:pt x="1983" y="4250"/>
                </a:lnTo>
                <a:lnTo>
                  <a:pt x="1987" y="4253"/>
                </a:lnTo>
                <a:lnTo>
                  <a:pt x="1987" y="4251"/>
                </a:lnTo>
                <a:lnTo>
                  <a:pt x="1992" y="4254"/>
                </a:lnTo>
                <a:lnTo>
                  <a:pt x="1993" y="4257"/>
                </a:lnTo>
                <a:lnTo>
                  <a:pt x="1997" y="4254"/>
                </a:lnTo>
                <a:lnTo>
                  <a:pt x="2002" y="4259"/>
                </a:lnTo>
                <a:lnTo>
                  <a:pt x="2007" y="4262"/>
                </a:lnTo>
                <a:lnTo>
                  <a:pt x="2008" y="4261"/>
                </a:lnTo>
                <a:lnTo>
                  <a:pt x="2010" y="4258"/>
                </a:lnTo>
                <a:lnTo>
                  <a:pt x="2015" y="4263"/>
                </a:lnTo>
                <a:lnTo>
                  <a:pt x="2015" y="4262"/>
                </a:lnTo>
                <a:lnTo>
                  <a:pt x="2021" y="4267"/>
                </a:lnTo>
                <a:lnTo>
                  <a:pt x="2021" y="4266"/>
                </a:lnTo>
                <a:lnTo>
                  <a:pt x="2025" y="4267"/>
                </a:lnTo>
                <a:lnTo>
                  <a:pt x="2028" y="4267"/>
                </a:lnTo>
                <a:lnTo>
                  <a:pt x="2029" y="4261"/>
                </a:lnTo>
                <a:lnTo>
                  <a:pt x="2033" y="4261"/>
                </a:lnTo>
                <a:lnTo>
                  <a:pt x="2035" y="4262"/>
                </a:lnTo>
                <a:lnTo>
                  <a:pt x="2039" y="4254"/>
                </a:lnTo>
                <a:lnTo>
                  <a:pt x="2040" y="4254"/>
                </a:lnTo>
                <a:lnTo>
                  <a:pt x="2044" y="4255"/>
                </a:lnTo>
                <a:lnTo>
                  <a:pt x="2049" y="4258"/>
                </a:lnTo>
                <a:lnTo>
                  <a:pt x="2049" y="4247"/>
                </a:lnTo>
                <a:lnTo>
                  <a:pt x="2053" y="4258"/>
                </a:lnTo>
                <a:lnTo>
                  <a:pt x="2053" y="4257"/>
                </a:lnTo>
                <a:lnTo>
                  <a:pt x="2057" y="4251"/>
                </a:lnTo>
                <a:lnTo>
                  <a:pt x="2062" y="4265"/>
                </a:lnTo>
                <a:lnTo>
                  <a:pt x="2063" y="4262"/>
                </a:lnTo>
                <a:lnTo>
                  <a:pt x="2067" y="4261"/>
                </a:lnTo>
                <a:lnTo>
                  <a:pt x="2068" y="4258"/>
                </a:lnTo>
                <a:lnTo>
                  <a:pt x="2073" y="4258"/>
                </a:lnTo>
                <a:lnTo>
                  <a:pt x="2073" y="4261"/>
                </a:lnTo>
                <a:lnTo>
                  <a:pt x="2077" y="4265"/>
                </a:lnTo>
                <a:lnTo>
                  <a:pt x="2081" y="4263"/>
                </a:lnTo>
                <a:lnTo>
                  <a:pt x="2081" y="4261"/>
                </a:lnTo>
                <a:lnTo>
                  <a:pt x="2086" y="4262"/>
                </a:lnTo>
                <a:lnTo>
                  <a:pt x="2087" y="4265"/>
                </a:lnTo>
                <a:lnTo>
                  <a:pt x="2091" y="4265"/>
                </a:lnTo>
                <a:lnTo>
                  <a:pt x="2094" y="4261"/>
                </a:lnTo>
                <a:lnTo>
                  <a:pt x="2095" y="4254"/>
                </a:lnTo>
                <a:lnTo>
                  <a:pt x="2100" y="4258"/>
                </a:lnTo>
                <a:lnTo>
                  <a:pt x="2101" y="4258"/>
                </a:lnTo>
                <a:lnTo>
                  <a:pt x="2105" y="4254"/>
                </a:lnTo>
                <a:lnTo>
                  <a:pt x="2105" y="4261"/>
                </a:lnTo>
                <a:lnTo>
                  <a:pt x="2108" y="4257"/>
                </a:lnTo>
                <a:lnTo>
                  <a:pt x="2113" y="4255"/>
                </a:lnTo>
                <a:lnTo>
                  <a:pt x="2113" y="4258"/>
                </a:lnTo>
                <a:lnTo>
                  <a:pt x="2118" y="4255"/>
                </a:lnTo>
                <a:lnTo>
                  <a:pt x="2119" y="4258"/>
                </a:lnTo>
                <a:lnTo>
                  <a:pt x="2123" y="4258"/>
                </a:lnTo>
                <a:lnTo>
                  <a:pt x="2126" y="4261"/>
                </a:lnTo>
                <a:lnTo>
                  <a:pt x="2130" y="4253"/>
                </a:lnTo>
                <a:lnTo>
                  <a:pt x="2132" y="4254"/>
                </a:lnTo>
                <a:lnTo>
                  <a:pt x="2134" y="4257"/>
                </a:lnTo>
                <a:lnTo>
                  <a:pt x="2137" y="4258"/>
                </a:lnTo>
                <a:lnTo>
                  <a:pt x="2138" y="4259"/>
                </a:lnTo>
                <a:lnTo>
                  <a:pt x="2141" y="4261"/>
                </a:lnTo>
                <a:lnTo>
                  <a:pt x="2147" y="4265"/>
                </a:lnTo>
                <a:lnTo>
                  <a:pt x="2147" y="4263"/>
                </a:lnTo>
                <a:lnTo>
                  <a:pt x="2150" y="4265"/>
                </a:lnTo>
                <a:lnTo>
                  <a:pt x="2153" y="4265"/>
                </a:lnTo>
                <a:lnTo>
                  <a:pt x="2155" y="4269"/>
                </a:lnTo>
                <a:lnTo>
                  <a:pt x="2159" y="4267"/>
                </a:lnTo>
                <a:lnTo>
                  <a:pt x="2161" y="4265"/>
                </a:lnTo>
                <a:lnTo>
                  <a:pt x="2166" y="4255"/>
                </a:lnTo>
                <a:lnTo>
                  <a:pt x="2166" y="4251"/>
                </a:lnTo>
                <a:lnTo>
                  <a:pt x="2171" y="4231"/>
                </a:lnTo>
                <a:lnTo>
                  <a:pt x="2177" y="4221"/>
                </a:lnTo>
                <a:lnTo>
                  <a:pt x="2179" y="4229"/>
                </a:lnTo>
                <a:lnTo>
                  <a:pt x="2183" y="4234"/>
                </a:lnTo>
                <a:lnTo>
                  <a:pt x="2185" y="4245"/>
                </a:lnTo>
                <a:lnTo>
                  <a:pt x="2188" y="4246"/>
                </a:lnTo>
                <a:lnTo>
                  <a:pt x="2192" y="4251"/>
                </a:lnTo>
                <a:lnTo>
                  <a:pt x="2192" y="4254"/>
                </a:lnTo>
                <a:lnTo>
                  <a:pt x="2197" y="4246"/>
                </a:lnTo>
                <a:lnTo>
                  <a:pt x="2198" y="4257"/>
                </a:lnTo>
                <a:lnTo>
                  <a:pt x="2201" y="4261"/>
                </a:lnTo>
                <a:lnTo>
                  <a:pt x="2207" y="4261"/>
                </a:lnTo>
                <a:lnTo>
                  <a:pt x="2210" y="4255"/>
                </a:lnTo>
                <a:lnTo>
                  <a:pt x="2212" y="4267"/>
                </a:lnTo>
                <a:lnTo>
                  <a:pt x="2218" y="4265"/>
                </a:lnTo>
                <a:lnTo>
                  <a:pt x="2221" y="4269"/>
                </a:lnTo>
                <a:lnTo>
                  <a:pt x="2226" y="4263"/>
                </a:lnTo>
                <a:lnTo>
                  <a:pt x="2230" y="4266"/>
                </a:lnTo>
                <a:lnTo>
                  <a:pt x="2234" y="4267"/>
                </a:lnTo>
                <a:lnTo>
                  <a:pt x="2236" y="4250"/>
                </a:lnTo>
                <a:lnTo>
                  <a:pt x="2239" y="4261"/>
                </a:lnTo>
                <a:lnTo>
                  <a:pt x="2240" y="4259"/>
                </a:lnTo>
                <a:lnTo>
                  <a:pt x="2245" y="4254"/>
                </a:lnTo>
                <a:lnTo>
                  <a:pt x="2250" y="4247"/>
                </a:lnTo>
                <a:lnTo>
                  <a:pt x="2252" y="4251"/>
                </a:lnTo>
                <a:lnTo>
                  <a:pt x="2255" y="4246"/>
                </a:lnTo>
                <a:lnTo>
                  <a:pt x="2258" y="4253"/>
                </a:lnTo>
                <a:lnTo>
                  <a:pt x="2259" y="4251"/>
                </a:lnTo>
                <a:lnTo>
                  <a:pt x="2263" y="4245"/>
                </a:lnTo>
                <a:lnTo>
                  <a:pt x="2267" y="4249"/>
                </a:lnTo>
                <a:lnTo>
                  <a:pt x="2267" y="4247"/>
                </a:lnTo>
                <a:lnTo>
                  <a:pt x="2271" y="4242"/>
                </a:lnTo>
                <a:lnTo>
                  <a:pt x="2273" y="4243"/>
                </a:lnTo>
                <a:lnTo>
                  <a:pt x="2276" y="4242"/>
                </a:lnTo>
                <a:lnTo>
                  <a:pt x="2277" y="4246"/>
                </a:lnTo>
                <a:lnTo>
                  <a:pt x="2282" y="4251"/>
                </a:lnTo>
                <a:lnTo>
                  <a:pt x="2283" y="4258"/>
                </a:lnTo>
                <a:lnTo>
                  <a:pt x="2287" y="4257"/>
                </a:lnTo>
                <a:lnTo>
                  <a:pt x="2292" y="4262"/>
                </a:lnTo>
                <a:lnTo>
                  <a:pt x="2292" y="4259"/>
                </a:lnTo>
                <a:lnTo>
                  <a:pt x="2297" y="4263"/>
                </a:lnTo>
                <a:lnTo>
                  <a:pt x="2299" y="4251"/>
                </a:lnTo>
                <a:lnTo>
                  <a:pt x="2300" y="4257"/>
                </a:lnTo>
                <a:lnTo>
                  <a:pt x="2305" y="4254"/>
                </a:lnTo>
                <a:lnTo>
                  <a:pt x="2305" y="4250"/>
                </a:lnTo>
                <a:lnTo>
                  <a:pt x="2310" y="4237"/>
                </a:lnTo>
                <a:lnTo>
                  <a:pt x="2313" y="4239"/>
                </a:lnTo>
                <a:lnTo>
                  <a:pt x="2313" y="4237"/>
                </a:lnTo>
                <a:lnTo>
                  <a:pt x="2318" y="4241"/>
                </a:lnTo>
                <a:lnTo>
                  <a:pt x="2319" y="4235"/>
                </a:lnTo>
                <a:lnTo>
                  <a:pt x="2324" y="4241"/>
                </a:lnTo>
                <a:lnTo>
                  <a:pt x="2329" y="4243"/>
                </a:lnTo>
                <a:lnTo>
                  <a:pt x="2333" y="4245"/>
                </a:lnTo>
                <a:lnTo>
                  <a:pt x="2337" y="4250"/>
                </a:lnTo>
                <a:lnTo>
                  <a:pt x="2337" y="4251"/>
                </a:lnTo>
                <a:lnTo>
                  <a:pt x="2342" y="4251"/>
                </a:lnTo>
                <a:lnTo>
                  <a:pt x="2343" y="4254"/>
                </a:lnTo>
                <a:lnTo>
                  <a:pt x="2347" y="4261"/>
                </a:lnTo>
                <a:lnTo>
                  <a:pt x="2349" y="4266"/>
                </a:lnTo>
                <a:lnTo>
                  <a:pt x="2353" y="4265"/>
                </a:lnTo>
                <a:lnTo>
                  <a:pt x="2355" y="4266"/>
                </a:lnTo>
                <a:lnTo>
                  <a:pt x="2357" y="4266"/>
                </a:lnTo>
                <a:lnTo>
                  <a:pt x="2360" y="4263"/>
                </a:lnTo>
                <a:lnTo>
                  <a:pt x="2364" y="4266"/>
                </a:lnTo>
                <a:lnTo>
                  <a:pt x="2367" y="4259"/>
                </a:lnTo>
                <a:lnTo>
                  <a:pt x="2371" y="4254"/>
                </a:lnTo>
                <a:lnTo>
                  <a:pt x="2372" y="4239"/>
                </a:lnTo>
                <a:lnTo>
                  <a:pt x="2376" y="4214"/>
                </a:lnTo>
                <a:lnTo>
                  <a:pt x="2377" y="4207"/>
                </a:lnTo>
                <a:lnTo>
                  <a:pt x="2381" y="4197"/>
                </a:lnTo>
                <a:lnTo>
                  <a:pt x="2384" y="4185"/>
                </a:lnTo>
                <a:lnTo>
                  <a:pt x="2385" y="4179"/>
                </a:lnTo>
                <a:lnTo>
                  <a:pt x="2389" y="4190"/>
                </a:lnTo>
                <a:lnTo>
                  <a:pt x="2390" y="4195"/>
                </a:lnTo>
                <a:lnTo>
                  <a:pt x="2395" y="4193"/>
                </a:lnTo>
                <a:lnTo>
                  <a:pt x="2397" y="4198"/>
                </a:lnTo>
                <a:lnTo>
                  <a:pt x="2399" y="4199"/>
                </a:lnTo>
                <a:lnTo>
                  <a:pt x="2403" y="4201"/>
                </a:lnTo>
                <a:lnTo>
                  <a:pt x="2403" y="4202"/>
                </a:lnTo>
                <a:lnTo>
                  <a:pt x="2408" y="4218"/>
                </a:lnTo>
                <a:lnTo>
                  <a:pt x="2409" y="4237"/>
                </a:lnTo>
                <a:lnTo>
                  <a:pt x="2413" y="4242"/>
                </a:lnTo>
                <a:lnTo>
                  <a:pt x="2415" y="4254"/>
                </a:lnTo>
                <a:lnTo>
                  <a:pt x="2418" y="4253"/>
                </a:lnTo>
                <a:lnTo>
                  <a:pt x="2422" y="4261"/>
                </a:lnTo>
                <a:lnTo>
                  <a:pt x="2426" y="4263"/>
                </a:lnTo>
                <a:lnTo>
                  <a:pt x="2431" y="4261"/>
                </a:lnTo>
                <a:lnTo>
                  <a:pt x="2431" y="4259"/>
                </a:lnTo>
                <a:lnTo>
                  <a:pt x="2434" y="4263"/>
                </a:lnTo>
                <a:lnTo>
                  <a:pt x="2439" y="4266"/>
                </a:lnTo>
                <a:lnTo>
                  <a:pt x="2440" y="4247"/>
                </a:lnTo>
                <a:lnTo>
                  <a:pt x="2444" y="4250"/>
                </a:lnTo>
                <a:lnTo>
                  <a:pt x="2445" y="4246"/>
                </a:lnTo>
                <a:lnTo>
                  <a:pt x="2450" y="4222"/>
                </a:lnTo>
                <a:lnTo>
                  <a:pt x="2450" y="4218"/>
                </a:lnTo>
                <a:lnTo>
                  <a:pt x="2455" y="4197"/>
                </a:lnTo>
                <a:lnTo>
                  <a:pt x="2458" y="4185"/>
                </a:lnTo>
                <a:lnTo>
                  <a:pt x="2458" y="4170"/>
                </a:lnTo>
                <a:lnTo>
                  <a:pt x="2463" y="4153"/>
                </a:lnTo>
                <a:lnTo>
                  <a:pt x="2464" y="4155"/>
                </a:lnTo>
                <a:lnTo>
                  <a:pt x="2468" y="4162"/>
                </a:lnTo>
                <a:lnTo>
                  <a:pt x="2469" y="4186"/>
                </a:lnTo>
                <a:lnTo>
                  <a:pt x="2473" y="4195"/>
                </a:lnTo>
                <a:lnTo>
                  <a:pt x="2474" y="4222"/>
                </a:lnTo>
                <a:lnTo>
                  <a:pt x="2478" y="4233"/>
                </a:lnTo>
                <a:lnTo>
                  <a:pt x="2480" y="4250"/>
                </a:lnTo>
                <a:lnTo>
                  <a:pt x="2484" y="4249"/>
                </a:lnTo>
                <a:lnTo>
                  <a:pt x="2487" y="4258"/>
                </a:lnTo>
                <a:lnTo>
                  <a:pt x="2491" y="4266"/>
                </a:lnTo>
                <a:lnTo>
                  <a:pt x="2493" y="4262"/>
                </a:lnTo>
                <a:lnTo>
                  <a:pt x="2497" y="4266"/>
                </a:lnTo>
                <a:lnTo>
                  <a:pt x="2498" y="4261"/>
                </a:lnTo>
                <a:lnTo>
                  <a:pt x="2502" y="4259"/>
                </a:lnTo>
                <a:lnTo>
                  <a:pt x="2504" y="4257"/>
                </a:lnTo>
                <a:lnTo>
                  <a:pt x="2506" y="4247"/>
                </a:lnTo>
                <a:lnTo>
                  <a:pt x="2510" y="4241"/>
                </a:lnTo>
                <a:lnTo>
                  <a:pt x="2515" y="4230"/>
                </a:lnTo>
                <a:lnTo>
                  <a:pt x="2516" y="4231"/>
                </a:lnTo>
                <a:lnTo>
                  <a:pt x="2521" y="4215"/>
                </a:lnTo>
                <a:lnTo>
                  <a:pt x="2523" y="4097"/>
                </a:lnTo>
                <a:lnTo>
                  <a:pt x="2524" y="4066"/>
                </a:lnTo>
                <a:lnTo>
                  <a:pt x="2529" y="3890"/>
                </a:lnTo>
                <a:lnTo>
                  <a:pt x="2529" y="3891"/>
                </a:lnTo>
                <a:lnTo>
                  <a:pt x="2534" y="3890"/>
                </a:lnTo>
                <a:lnTo>
                  <a:pt x="2535" y="3937"/>
                </a:lnTo>
                <a:lnTo>
                  <a:pt x="2539" y="3997"/>
                </a:lnTo>
                <a:lnTo>
                  <a:pt x="2540" y="4074"/>
                </a:lnTo>
                <a:lnTo>
                  <a:pt x="2544" y="4117"/>
                </a:lnTo>
                <a:lnTo>
                  <a:pt x="2546" y="4183"/>
                </a:lnTo>
                <a:lnTo>
                  <a:pt x="2548" y="4207"/>
                </a:lnTo>
                <a:lnTo>
                  <a:pt x="2552" y="4230"/>
                </a:lnTo>
                <a:lnTo>
                  <a:pt x="2556" y="4246"/>
                </a:lnTo>
                <a:lnTo>
                  <a:pt x="2557" y="4253"/>
                </a:lnTo>
                <a:lnTo>
                  <a:pt x="2560" y="4257"/>
                </a:lnTo>
                <a:lnTo>
                  <a:pt x="2562" y="4263"/>
                </a:lnTo>
                <a:lnTo>
                  <a:pt x="2567" y="4261"/>
                </a:lnTo>
                <a:lnTo>
                  <a:pt x="2572" y="4262"/>
                </a:lnTo>
                <a:lnTo>
                  <a:pt x="2576" y="4254"/>
                </a:lnTo>
                <a:lnTo>
                  <a:pt x="2577" y="4242"/>
                </a:lnTo>
                <a:lnTo>
                  <a:pt x="2581" y="4222"/>
                </a:lnTo>
                <a:lnTo>
                  <a:pt x="2584" y="4218"/>
                </a:lnTo>
                <a:lnTo>
                  <a:pt x="2585" y="4202"/>
                </a:lnTo>
                <a:lnTo>
                  <a:pt x="2589" y="4187"/>
                </a:lnTo>
                <a:lnTo>
                  <a:pt x="2590" y="4178"/>
                </a:lnTo>
                <a:lnTo>
                  <a:pt x="2594" y="4178"/>
                </a:lnTo>
                <a:lnTo>
                  <a:pt x="2595" y="4181"/>
                </a:lnTo>
                <a:lnTo>
                  <a:pt x="2599" y="4179"/>
                </a:lnTo>
                <a:lnTo>
                  <a:pt x="2603" y="4178"/>
                </a:lnTo>
                <a:lnTo>
                  <a:pt x="2603" y="4171"/>
                </a:lnTo>
                <a:lnTo>
                  <a:pt x="2606" y="4210"/>
                </a:lnTo>
                <a:lnTo>
                  <a:pt x="2609" y="4211"/>
                </a:lnTo>
                <a:lnTo>
                  <a:pt x="2613" y="4221"/>
                </a:lnTo>
                <a:lnTo>
                  <a:pt x="2614" y="4237"/>
                </a:lnTo>
                <a:lnTo>
                  <a:pt x="2617" y="4251"/>
                </a:lnTo>
                <a:lnTo>
                  <a:pt x="2621" y="4258"/>
                </a:lnTo>
                <a:lnTo>
                  <a:pt x="2623" y="4262"/>
                </a:lnTo>
                <a:lnTo>
                  <a:pt x="2626" y="4269"/>
                </a:lnTo>
                <a:lnTo>
                  <a:pt x="2627" y="4273"/>
                </a:lnTo>
                <a:lnTo>
                  <a:pt x="2632" y="4270"/>
                </a:lnTo>
                <a:lnTo>
                  <a:pt x="2636" y="4274"/>
                </a:lnTo>
                <a:lnTo>
                  <a:pt x="2637" y="4273"/>
                </a:lnTo>
                <a:lnTo>
                  <a:pt x="2641" y="4270"/>
                </a:lnTo>
                <a:lnTo>
                  <a:pt x="2642" y="4269"/>
                </a:lnTo>
                <a:lnTo>
                  <a:pt x="2645" y="4259"/>
                </a:lnTo>
                <a:lnTo>
                  <a:pt x="2649" y="4261"/>
                </a:lnTo>
                <a:lnTo>
                  <a:pt x="2650" y="4247"/>
                </a:lnTo>
                <a:lnTo>
                  <a:pt x="2655" y="4238"/>
                </a:lnTo>
                <a:lnTo>
                  <a:pt x="2655" y="4235"/>
                </a:lnTo>
                <a:lnTo>
                  <a:pt x="2659" y="4223"/>
                </a:lnTo>
                <a:lnTo>
                  <a:pt x="2663" y="4221"/>
                </a:lnTo>
                <a:lnTo>
                  <a:pt x="2665" y="4198"/>
                </a:lnTo>
                <a:lnTo>
                  <a:pt x="2668" y="4177"/>
                </a:lnTo>
                <a:lnTo>
                  <a:pt x="2671" y="4191"/>
                </a:lnTo>
                <a:lnTo>
                  <a:pt x="2673" y="4197"/>
                </a:lnTo>
                <a:lnTo>
                  <a:pt x="2674" y="4189"/>
                </a:lnTo>
                <a:lnTo>
                  <a:pt x="2677" y="4222"/>
                </a:lnTo>
                <a:lnTo>
                  <a:pt x="2680" y="4234"/>
                </a:lnTo>
                <a:lnTo>
                  <a:pt x="2683" y="4245"/>
                </a:lnTo>
                <a:lnTo>
                  <a:pt x="2685" y="4253"/>
                </a:lnTo>
                <a:lnTo>
                  <a:pt x="2689" y="4259"/>
                </a:lnTo>
                <a:lnTo>
                  <a:pt x="2691" y="4267"/>
                </a:lnTo>
                <a:lnTo>
                  <a:pt x="2695" y="4270"/>
                </a:lnTo>
                <a:lnTo>
                  <a:pt x="2696" y="4271"/>
                </a:lnTo>
                <a:lnTo>
                  <a:pt x="2702" y="4271"/>
                </a:lnTo>
                <a:lnTo>
                  <a:pt x="2703" y="4270"/>
                </a:lnTo>
                <a:lnTo>
                  <a:pt x="2707" y="4267"/>
                </a:lnTo>
                <a:lnTo>
                  <a:pt x="2708" y="4265"/>
                </a:lnTo>
                <a:lnTo>
                  <a:pt x="2713" y="4265"/>
                </a:lnTo>
                <a:lnTo>
                  <a:pt x="2715" y="4257"/>
                </a:lnTo>
                <a:lnTo>
                  <a:pt x="2715" y="4255"/>
                </a:lnTo>
                <a:lnTo>
                  <a:pt x="2721" y="4250"/>
                </a:lnTo>
                <a:lnTo>
                  <a:pt x="2726" y="4242"/>
                </a:lnTo>
                <a:lnTo>
                  <a:pt x="2728" y="4242"/>
                </a:lnTo>
                <a:lnTo>
                  <a:pt x="2730" y="4229"/>
                </a:lnTo>
                <a:lnTo>
                  <a:pt x="2734" y="4225"/>
                </a:lnTo>
                <a:lnTo>
                  <a:pt x="2734" y="4222"/>
                </a:lnTo>
                <a:lnTo>
                  <a:pt x="2739" y="4225"/>
                </a:lnTo>
                <a:lnTo>
                  <a:pt x="2740" y="4230"/>
                </a:lnTo>
                <a:lnTo>
                  <a:pt x="2742" y="4230"/>
                </a:lnTo>
                <a:lnTo>
                  <a:pt x="2747" y="4253"/>
                </a:lnTo>
                <a:lnTo>
                  <a:pt x="2748" y="4258"/>
                </a:lnTo>
                <a:lnTo>
                  <a:pt x="2751" y="4262"/>
                </a:lnTo>
                <a:lnTo>
                  <a:pt x="2753" y="4265"/>
                </a:lnTo>
                <a:lnTo>
                  <a:pt x="2757" y="4270"/>
                </a:lnTo>
                <a:lnTo>
                  <a:pt x="2762" y="4265"/>
                </a:lnTo>
                <a:lnTo>
                  <a:pt x="2762" y="4267"/>
                </a:lnTo>
                <a:lnTo>
                  <a:pt x="2766" y="4277"/>
                </a:lnTo>
                <a:lnTo>
                  <a:pt x="2770" y="4277"/>
                </a:lnTo>
                <a:lnTo>
                  <a:pt x="2770" y="4275"/>
                </a:lnTo>
                <a:lnTo>
                  <a:pt x="2772" y="4278"/>
                </a:lnTo>
                <a:lnTo>
                  <a:pt x="2777" y="4273"/>
                </a:lnTo>
                <a:lnTo>
                  <a:pt x="2780" y="4261"/>
                </a:lnTo>
                <a:lnTo>
                  <a:pt x="2783" y="4257"/>
                </a:lnTo>
                <a:lnTo>
                  <a:pt x="2786" y="4241"/>
                </a:lnTo>
                <a:lnTo>
                  <a:pt x="2787" y="4234"/>
                </a:lnTo>
                <a:lnTo>
                  <a:pt x="2792" y="4222"/>
                </a:lnTo>
                <a:lnTo>
                  <a:pt x="2794" y="4211"/>
                </a:lnTo>
                <a:lnTo>
                  <a:pt x="2795" y="4195"/>
                </a:lnTo>
                <a:lnTo>
                  <a:pt x="2799" y="4197"/>
                </a:lnTo>
                <a:lnTo>
                  <a:pt x="2800" y="4197"/>
                </a:lnTo>
              </a:path>
            </a:pathLst>
          </a:custGeom>
          <a:noFill/>
          <a:ln w="63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589" name="Freeform 486">
            <a:extLst>
              <a:ext uri="{FF2B5EF4-FFF2-40B4-BE49-F238E27FC236}">
                <a16:creationId xmlns:a16="http://schemas.microsoft.com/office/drawing/2014/main" id="{F173EF4E-2607-3D44-9D05-541160BCB549}"/>
              </a:ext>
            </a:extLst>
          </p:cNvPr>
          <p:cNvSpPr>
            <a:spLocks/>
          </p:cNvSpPr>
          <p:nvPr/>
        </p:nvSpPr>
        <p:spPr bwMode="auto">
          <a:xfrm>
            <a:off x="4043154" y="5378314"/>
            <a:ext cx="1111250" cy="106363"/>
          </a:xfrm>
          <a:custGeom>
            <a:avLst/>
            <a:gdLst>
              <a:gd name="T0" fmla="*/ 18653 w 2800"/>
              <a:gd name="T1" fmla="*/ 96838 h 268"/>
              <a:gd name="T2" fmla="*/ 35719 w 2800"/>
              <a:gd name="T3" fmla="*/ 98822 h 268"/>
              <a:gd name="T4" fmla="*/ 55166 w 2800"/>
              <a:gd name="T5" fmla="*/ 90885 h 268"/>
              <a:gd name="T6" fmla="*/ 73819 w 2800"/>
              <a:gd name="T7" fmla="*/ 96044 h 268"/>
              <a:gd name="T8" fmla="*/ 91281 w 2800"/>
              <a:gd name="T9" fmla="*/ 99219 h 268"/>
              <a:gd name="T10" fmla="*/ 110331 w 2800"/>
              <a:gd name="T11" fmla="*/ 93663 h 268"/>
              <a:gd name="T12" fmla="*/ 128984 w 2800"/>
              <a:gd name="T13" fmla="*/ 96044 h 268"/>
              <a:gd name="T14" fmla="*/ 146844 w 2800"/>
              <a:gd name="T15" fmla="*/ 97632 h 268"/>
              <a:gd name="T16" fmla="*/ 165100 w 2800"/>
              <a:gd name="T17" fmla="*/ 91282 h 268"/>
              <a:gd name="T18" fmla="*/ 182959 w 2800"/>
              <a:gd name="T19" fmla="*/ 95250 h 268"/>
              <a:gd name="T20" fmla="*/ 201613 w 2800"/>
              <a:gd name="T21" fmla="*/ 99219 h 268"/>
              <a:gd name="T22" fmla="*/ 220266 w 2800"/>
              <a:gd name="T23" fmla="*/ 85725 h 268"/>
              <a:gd name="T24" fmla="*/ 239316 w 2800"/>
              <a:gd name="T25" fmla="*/ 87313 h 268"/>
              <a:gd name="T26" fmla="*/ 257175 w 2800"/>
              <a:gd name="T27" fmla="*/ 99219 h 268"/>
              <a:gd name="T28" fmla="*/ 275431 w 2800"/>
              <a:gd name="T29" fmla="*/ 96044 h 268"/>
              <a:gd name="T30" fmla="*/ 294481 w 2800"/>
              <a:gd name="T31" fmla="*/ 95250 h 268"/>
              <a:gd name="T32" fmla="*/ 313134 w 2800"/>
              <a:gd name="T33" fmla="*/ 101997 h 268"/>
              <a:gd name="T34" fmla="*/ 330994 w 2800"/>
              <a:gd name="T35" fmla="*/ 99219 h 268"/>
              <a:gd name="T36" fmla="*/ 349647 w 2800"/>
              <a:gd name="T37" fmla="*/ 98425 h 268"/>
              <a:gd name="T38" fmla="*/ 368300 w 2800"/>
              <a:gd name="T39" fmla="*/ 102394 h 268"/>
              <a:gd name="T40" fmla="*/ 386556 w 2800"/>
              <a:gd name="T41" fmla="*/ 103188 h 268"/>
              <a:gd name="T42" fmla="*/ 405606 w 2800"/>
              <a:gd name="T43" fmla="*/ 90885 h 268"/>
              <a:gd name="T44" fmla="*/ 423863 w 2800"/>
              <a:gd name="T45" fmla="*/ 102394 h 268"/>
              <a:gd name="T46" fmla="*/ 442516 w 2800"/>
              <a:gd name="T47" fmla="*/ 101600 h 268"/>
              <a:gd name="T48" fmla="*/ 460772 w 2800"/>
              <a:gd name="T49" fmla="*/ 101600 h 268"/>
              <a:gd name="T50" fmla="*/ 478631 w 2800"/>
              <a:gd name="T51" fmla="*/ 100807 h 268"/>
              <a:gd name="T52" fmla="*/ 498078 w 2800"/>
              <a:gd name="T53" fmla="*/ 102394 h 268"/>
              <a:gd name="T54" fmla="*/ 516731 w 2800"/>
              <a:gd name="T55" fmla="*/ 102394 h 268"/>
              <a:gd name="T56" fmla="*/ 534591 w 2800"/>
              <a:gd name="T57" fmla="*/ 97235 h 268"/>
              <a:gd name="T58" fmla="*/ 553244 w 2800"/>
              <a:gd name="T59" fmla="*/ 103188 h 268"/>
              <a:gd name="T60" fmla="*/ 570706 w 2800"/>
              <a:gd name="T61" fmla="*/ 93663 h 268"/>
              <a:gd name="T62" fmla="*/ 589756 w 2800"/>
              <a:gd name="T63" fmla="*/ 97235 h 268"/>
              <a:gd name="T64" fmla="*/ 608409 w 2800"/>
              <a:gd name="T65" fmla="*/ 100410 h 268"/>
              <a:gd name="T66" fmla="*/ 625872 w 2800"/>
              <a:gd name="T67" fmla="*/ 96838 h 268"/>
              <a:gd name="T68" fmla="*/ 644525 w 2800"/>
              <a:gd name="T69" fmla="*/ 84932 h 268"/>
              <a:gd name="T70" fmla="*/ 663972 w 2800"/>
              <a:gd name="T71" fmla="*/ 94457 h 268"/>
              <a:gd name="T72" fmla="*/ 681434 w 2800"/>
              <a:gd name="T73" fmla="*/ 98822 h 268"/>
              <a:gd name="T74" fmla="*/ 699691 w 2800"/>
              <a:gd name="T75" fmla="*/ 70644 h 268"/>
              <a:gd name="T76" fmla="*/ 718741 w 2800"/>
              <a:gd name="T77" fmla="*/ 95250 h 268"/>
              <a:gd name="T78" fmla="*/ 736600 w 2800"/>
              <a:gd name="T79" fmla="*/ 97235 h 268"/>
              <a:gd name="T80" fmla="*/ 754856 w 2800"/>
              <a:gd name="T81" fmla="*/ 86122 h 268"/>
              <a:gd name="T82" fmla="*/ 774303 w 2800"/>
              <a:gd name="T83" fmla="*/ 96838 h 268"/>
              <a:gd name="T84" fmla="*/ 792956 w 2800"/>
              <a:gd name="T85" fmla="*/ 103188 h 268"/>
              <a:gd name="T86" fmla="*/ 810816 w 2800"/>
              <a:gd name="T87" fmla="*/ 89297 h 268"/>
              <a:gd name="T88" fmla="*/ 829072 w 2800"/>
              <a:gd name="T89" fmla="*/ 99219 h 268"/>
              <a:gd name="T90" fmla="*/ 847725 w 2800"/>
              <a:gd name="T91" fmla="*/ 103982 h 268"/>
              <a:gd name="T92" fmla="*/ 866775 w 2800"/>
              <a:gd name="T93" fmla="*/ 99219 h 268"/>
              <a:gd name="T94" fmla="*/ 884238 w 2800"/>
              <a:gd name="T95" fmla="*/ 103188 h 268"/>
              <a:gd name="T96" fmla="*/ 903288 w 2800"/>
              <a:gd name="T97" fmla="*/ 103585 h 268"/>
              <a:gd name="T98" fmla="*/ 920750 w 2800"/>
              <a:gd name="T99" fmla="*/ 102394 h 268"/>
              <a:gd name="T100" fmla="*/ 940197 w 2800"/>
              <a:gd name="T101" fmla="*/ 101997 h 268"/>
              <a:gd name="T102" fmla="*/ 958453 w 2800"/>
              <a:gd name="T103" fmla="*/ 105172 h 268"/>
              <a:gd name="T104" fmla="*/ 976313 w 2800"/>
              <a:gd name="T105" fmla="*/ 96044 h 268"/>
              <a:gd name="T106" fmla="*/ 996156 w 2800"/>
              <a:gd name="T107" fmla="*/ 98822 h 268"/>
              <a:gd name="T108" fmla="*/ 1014413 w 2800"/>
              <a:gd name="T109" fmla="*/ 104775 h 268"/>
              <a:gd name="T110" fmla="*/ 1032669 w 2800"/>
              <a:gd name="T111" fmla="*/ 104775 h 268"/>
              <a:gd name="T112" fmla="*/ 1051322 w 2800"/>
              <a:gd name="T113" fmla="*/ 88900 h 268"/>
              <a:gd name="T114" fmla="*/ 1069578 w 2800"/>
              <a:gd name="T115" fmla="*/ 104775 h 268"/>
              <a:gd name="T116" fmla="*/ 1087438 w 2800"/>
              <a:gd name="T117" fmla="*/ 103982 h 268"/>
              <a:gd name="T118" fmla="*/ 1105297 w 2800"/>
              <a:gd name="T119" fmla="*/ 100807 h 2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00"/>
              <a:gd name="T181" fmla="*/ 0 h 268"/>
              <a:gd name="T182" fmla="*/ 2800 w 2800"/>
              <a:gd name="T183" fmla="*/ 268 h 26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00" h="268">
                <a:moveTo>
                  <a:pt x="0" y="168"/>
                </a:moveTo>
                <a:lnTo>
                  <a:pt x="5" y="149"/>
                </a:lnTo>
                <a:lnTo>
                  <a:pt x="5" y="162"/>
                </a:lnTo>
                <a:lnTo>
                  <a:pt x="8" y="176"/>
                </a:lnTo>
                <a:lnTo>
                  <a:pt x="13" y="190"/>
                </a:lnTo>
                <a:lnTo>
                  <a:pt x="13" y="194"/>
                </a:lnTo>
                <a:lnTo>
                  <a:pt x="18" y="214"/>
                </a:lnTo>
                <a:lnTo>
                  <a:pt x="19" y="230"/>
                </a:lnTo>
                <a:lnTo>
                  <a:pt x="23" y="237"/>
                </a:lnTo>
                <a:lnTo>
                  <a:pt x="26" y="241"/>
                </a:lnTo>
                <a:lnTo>
                  <a:pt x="28" y="241"/>
                </a:lnTo>
                <a:lnTo>
                  <a:pt x="32" y="246"/>
                </a:lnTo>
                <a:lnTo>
                  <a:pt x="32" y="248"/>
                </a:lnTo>
                <a:lnTo>
                  <a:pt x="38" y="245"/>
                </a:lnTo>
                <a:lnTo>
                  <a:pt x="42" y="246"/>
                </a:lnTo>
                <a:lnTo>
                  <a:pt x="47" y="244"/>
                </a:lnTo>
                <a:lnTo>
                  <a:pt x="52" y="238"/>
                </a:lnTo>
                <a:lnTo>
                  <a:pt x="54" y="230"/>
                </a:lnTo>
                <a:lnTo>
                  <a:pt x="55" y="229"/>
                </a:lnTo>
                <a:lnTo>
                  <a:pt x="59" y="234"/>
                </a:lnTo>
                <a:lnTo>
                  <a:pt x="61" y="232"/>
                </a:lnTo>
                <a:lnTo>
                  <a:pt x="66" y="228"/>
                </a:lnTo>
                <a:lnTo>
                  <a:pt x="71" y="225"/>
                </a:lnTo>
                <a:lnTo>
                  <a:pt x="73" y="224"/>
                </a:lnTo>
                <a:lnTo>
                  <a:pt x="74" y="222"/>
                </a:lnTo>
                <a:lnTo>
                  <a:pt x="78" y="232"/>
                </a:lnTo>
                <a:lnTo>
                  <a:pt x="80" y="230"/>
                </a:lnTo>
                <a:lnTo>
                  <a:pt x="84" y="234"/>
                </a:lnTo>
                <a:lnTo>
                  <a:pt x="85" y="238"/>
                </a:lnTo>
                <a:lnTo>
                  <a:pt x="89" y="242"/>
                </a:lnTo>
                <a:lnTo>
                  <a:pt x="90" y="249"/>
                </a:lnTo>
                <a:lnTo>
                  <a:pt x="93" y="248"/>
                </a:lnTo>
                <a:lnTo>
                  <a:pt x="96" y="246"/>
                </a:lnTo>
                <a:lnTo>
                  <a:pt x="98" y="252"/>
                </a:lnTo>
                <a:lnTo>
                  <a:pt x="101" y="253"/>
                </a:lnTo>
                <a:lnTo>
                  <a:pt x="107" y="252"/>
                </a:lnTo>
                <a:lnTo>
                  <a:pt x="107" y="250"/>
                </a:lnTo>
                <a:lnTo>
                  <a:pt x="111" y="249"/>
                </a:lnTo>
                <a:lnTo>
                  <a:pt x="113" y="245"/>
                </a:lnTo>
                <a:lnTo>
                  <a:pt x="117" y="241"/>
                </a:lnTo>
                <a:lnTo>
                  <a:pt x="119" y="240"/>
                </a:lnTo>
                <a:lnTo>
                  <a:pt x="121" y="237"/>
                </a:lnTo>
                <a:lnTo>
                  <a:pt x="126" y="240"/>
                </a:lnTo>
                <a:lnTo>
                  <a:pt x="127" y="240"/>
                </a:lnTo>
                <a:lnTo>
                  <a:pt x="129" y="233"/>
                </a:lnTo>
                <a:lnTo>
                  <a:pt x="131" y="236"/>
                </a:lnTo>
                <a:lnTo>
                  <a:pt x="134" y="232"/>
                </a:lnTo>
                <a:lnTo>
                  <a:pt x="139" y="229"/>
                </a:lnTo>
                <a:lnTo>
                  <a:pt x="139" y="233"/>
                </a:lnTo>
                <a:lnTo>
                  <a:pt x="144" y="224"/>
                </a:lnTo>
                <a:lnTo>
                  <a:pt x="145" y="225"/>
                </a:lnTo>
                <a:lnTo>
                  <a:pt x="147" y="230"/>
                </a:lnTo>
                <a:lnTo>
                  <a:pt x="150" y="241"/>
                </a:lnTo>
                <a:lnTo>
                  <a:pt x="153" y="240"/>
                </a:lnTo>
                <a:lnTo>
                  <a:pt x="158" y="238"/>
                </a:lnTo>
                <a:lnTo>
                  <a:pt x="158" y="236"/>
                </a:lnTo>
                <a:lnTo>
                  <a:pt x="163" y="248"/>
                </a:lnTo>
                <a:lnTo>
                  <a:pt x="164" y="249"/>
                </a:lnTo>
                <a:lnTo>
                  <a:pt x="167" y="249"/>
                </a:lnTo>
                <a:lnTo>
                  <a:pt x="171" y="250"/>
                </a:lnTo>
                <a:lnTo>
                  <a:pt x="173" y="253"/>
                </a:lnTo>
                <a:lnTo>
                  <a:pt x="176" y="248"/>
                </a:lnTo>
                <a:lnTo>
                  <a:pt x="179" y="252"/>
                </a:lnTo>
                <a:lnTo>
                  <a:pt x="183" y="246"/>
                </a:lnTo>
                <a:lnTo>
                  <a:pt x="186" y="242"/>
                </a:lnTo>
                <a:lnTo>
                  <a:pt x="188" y="236"/>
                </a:lnTo>
                <a:lnTo>
                  <a:pt x="191" y="218"/>
                </a:lnTo>
                <a:lnTo>
                  <a:pt x="192" y="216"/>
                </a:lnTo>
                <a:lnTo>
                  <a:pt x="197" y="218"/>
                </a:lnTo>
                <a:lnTo>
                  <a:pt x="199" y="210"/>
                </a:lnTo>
                <a:lnTo>
                  <a:pt x="200" y="214"/>
                </a:lnTo>
                <a:lnTo>
                  <a:pt x="203" y="221"/>
                </a:lnTo>
                <a:lnTo>
                  <a:pt x="206" y="220"/>
                </a:lnTo>
                <a:lnTo>
                  <a:pt x="210" y="230"/>
                </a:lnTo>
                <a:lnTo>
                  <a:pt x="211" y="232"/>
                </a:lnTo>
                <a:lnTo>
                  <a:pt x="215" y="236"/>
                </a:lnTo>
                <a:lnTo>
                  <a:pt x="218" y="244"/>
                </a:lnTo>
                <a:lnTo>
                  <a:pt x="219" y="241"/>
                </a:lnTo>
                <a:lnTo>
                  <a:pt x="223" y="244"/>
                </a:lnTo>
                <a:lnTo>
                  <a:pt x="227" y="249"/>
                </a:lnTo>
                <a:lnTo>
                  <a:pt x="230" y="250"/>
                </a:lnTo>
                <a:lnTo>
                  <a:pt x="235" y="250"/>
                </a:lnTo>
                <a:lnTo>
                  <a:pt x="235" y="249"/>
                </a:lnTo>
                <a:lnTo>
                  <a:pt x="240" y="254"/>
                </a:lnTo>
                <a:lnTo>
                  <a:pt x="241" y="250"/>
                </a:lnTo>
                <a:lnTo>
                  <a:pt x="246" y="254"/>
                </a:lnTo>
                <a:lnTo>
                  <a:pt x="247" y="249"/>
                </a:lnTo>
                <a:lnTo>
                  <a:pt x="250" y="252"/>
                </a:lnTo>
                <a:lnTo>
                  <a:pt x="252" y="252"/>
                </a:lnTo>
                <a:lnTo>
                  <a:pt x="254" y="248"/>
                </a:lnTo>
                <a:lnTo>
                  <a:pt x="259" y="241"/>
                </a:lnTo>
                <a:lnTo>
                  <a:pt x="260" y="233"/>
                </a:lnTo>
                <a:lnTo>
                  <a:pt x="265" y="244"/>
                </a:lnTo>
                <a:lnTo>
                  <a:pt x="266" y="238"/>
                </a:lnTo>
                <a:lnTo>
                  <a:pt x="271" y="237"/>
                </a:lnTo>
                <a:lnTo>
                  <a:pt x="271" y="234"/>
                </a:lnTo>
                <a:lnTo>
                  <a:pt x="274" y="236"/>
                </a:lnTo>
                <a:lnTo>
                  <a:pt x="278" y="236"/>
                </a:lnTo>
                <a:lnTo>
                  <a:pt x="279" y="234"/>
                </a:lnTo>
                <a:lnTo>
                  <a:pt x="283" y="240"/>
                </a:lnTo>
                <a:lnTo>
                  <a:pt x="285" y="242"/>
                </a:lnTo>
                <a:lnTo>
                  <a:pt x="288" y="245"/>
                </a:lnTo>
                <a:lnTo>
                  <a:pt x="290" y="246"/>
                </a:lnTo>
                <a:lnTo>
                  <a:pt x="294" y="248"/>
                </a:lnTo>
                <a:lnTo>
                  <a:pt x="296" y="249"/>
                </a:lnTo>
                <a:lnTo>
                  <a:pt x="298" y="248"/>
                </a:lnTo>
                <a:lnTo>
                  <a:pt x="302" y="246"/>
                </a:lnTo>
                <a:lnTo>
                  <a:pt x="303" y="253"/>
                </a:lnTo>
                <a:lnTo>
                  <a:pt x="308" y="250"/>
                </a:lnTo>
                <a:lnTo>
                  <a:pt x="309" y="253"/>
                </a:lnTo>
                <a:lnTo>
                  <a:pt x="313" y="252"/>
                </a:lnTo>
                <a:lnTo>
                  <a:pt x="316" y="250"/>
                </a:lnTo>
                <a:lnTo>
                  <a:pt x="318" y="242"/>
                </a:lnTo>
                <a:lnTo>
                  <a:pt x="321" y="238"/>
                </a:lnTo>
                <a:lnTo>
                  <a:pt x="325" y="242"/>
                </a:lnTo>
                <a:lnTo>
                  <a:pt x="326" y="236"/>
                </a:lnTo>
                <a:lnTo>
                  <a:pt x="328" y="242"/>
                </a:lnTo>
                <a:lnTo>
                  <a:pt x="332" y="242"/>
                </a:lnTo>
                <a:lnTo>
                  <a:pt x="336" y="241"/>
                </a:lnTo>
                <a:lnTo>
                  <a:pt x="337" y="241"/>
                </a:lnTo>
                <a:lnTo>
                  <a:pt x="340" y="234"/>
                </a:lnTo>
                <a:lnTo>
                  <a:pt x="344" y="234"/>
                </a:lnTo>
                <a:lnTo>
                  <a:pt x="344" y="237"/>
                </a:lnTo>
                <a:lnTo>
                  <a:pt x="350" y="244"/>
                </a:lnTo>
                <a:lnTo>
                  <a:pt x="350" y="241"/>
                </a:lnTo>
                <a:lnTo>
                  <a:pt x="355" y="248"/>
                </a:lnTo>
                <a:lnTo>
                  <a:pt x="356" y="246"/>
                </a:lnTo>
                <a:lnTo>
                  <a:pt x="358" y="246"/>
                </a:lnTo>
                <a:lnTo>
                  <a:pt x="361" y="248"/>
                </a:lnTo>
                <a:lnTo>
                  <a:pt x="363" y="250"/>
                </a:lnTo>
                <a:lnTo>
                  <a:pt x="369" y="253"/>
                </a:lnTo>
                <a:lnTo>
                  <a:pt x="370" y="246"/>
                </a:lnTo>
                <a:lnTo>
                  <a:pt x="373" y="253"/>
                </a:lnTo>
                <a:lnTo>
                  <a:pt x="374" y="254"/>
                </a:lnTo>
                <a:lnTo>
                  <a:pt x="380" y="254"/>
                </a:lnTo>
                <a:lnTo>
                  <a:pt x="380" y="253"/>
                </a:lnTo>
                <a:lnTo>
                  <a:pt x="385" y="252"/>
                </a:lnTo>
                <a:lnTo>
                  <a:pt x="387" y="242"/>
                </a:lnTo>
                <a:lnTo>
                  <a:pt x="388" y="245"/>
                </a:lnTo>
                <a:lnTo>
                  <a:pt x="393" y="233"/>
                </a:lnTo>
                <a:lnTo>
                  <a:pt x="397" y="225"/>
                </a:lnTo>
                <a:lnTo>
                  <a:pt x="398" y="209"/>
                </a:lnTo>
                <a:lnTo>
                  <a:pt x="401" y="213"/>
                </a:lnTo>
                <a:lnTo>
                  <a:pt x="403" y="210"/>
                </a:lnTo>
                <a:lnTo>
                  <a:pt x="405" y="208"/>
                </a:lnTo>
                <a:lnTo>
                  <a:pt x="407" y="216"/>
                </a:lnTo>
                <a:lnTo>
                  <a:pt x="410" y="220"/>
                </a:lnTo>
                <a:lnTo>
                  <a:pt x="413" y="226"/>
                </a:lnTo>
                <a:lnTo>
                  <a:pt x="416" y="230"/>
                </a:lnTo>
                <a:lnTo>
                  <a:pt x="421" y="234"/>
                </a:lnTo>
                <a:lnTo>
                  <a:pt x="421" y="230"/>
                </a:lnTo>
                <a:lnTo>
                  <a:pt x="424" y="242"/>
                </a:lnTo>
                <a:lnTo>
                  <a:pt x="427" y="246"/>
                </a:lnTo>
                <a:lnTo>
                  <a:pt x="431" y="244"/>
                </a:lnTo>
                <a:lnTo>
                  <a:pt x="435" y="249"/>
                </a:lnTo>
                <a:lnTo>
                  <a:pt x="439" y="252"/>
                </a:lnTo>
                <a:lnTo>
                  <a:pt x="441" y="249"/>
                </a:lnTo>
                <a:lnTo>
                  <a:pt x="443" y="249"/>
                </a:lnTo>
                <a:lnTo>
                  <a:pt x="447" y="250"/>
                </a:lnTo>
                <a:lnTo>
                  <a:pt x="451" y="252"/>
                </a:lnTo>
                <a:lnTo>
                  <a:pt x="452" y="252"/>
                </a:lnTo>
                <a:lnTo>
                  <a:pt x="457" y="248"/>
                </a:lnTo>
                <a:lnTo>
                  <a:pt x="461" y="240"/>
                </a:lnTo>
                <a:lnTo>
                  <a:pt x="466" y="238"/>
                </a:lnTo>
                <a:lnTo>
                  <a:pt x="470" y="232"/>
                </a:lnTo>
                <a:lnTo>
                  <a:pt x="471" y="228"/>
                </a:lnTo>
                <a:lnTo>
                  <a:pt x="475" y="228"/>
                </a:lnTo>
                <a:lnTo>
                  <a:pt x="476" y="229"/>
                </a:lnTo>
                <a:lnTo>
                  <a:pt x="481" y="225"/>
                </a:lnTo>
                <a:lnTo>
                  <a:pt x="481" y="230"/>
                </a:lnTo>
                <a:lnTo>
                  <a:pt x="484" y="233"/>
                </a:lnTo>
                <a:lnTo>
                  <a:pt x="488" y="238"/>
                </a:lnTo>
                <a:lnTo>
                  <a:pt x="489" y="241"/>
                </a:lnTo>
                <a:lnTo>
                  <a:pt x="493" y="249"/>
                </a:lnTo>
                <a:lnTo>
                  <a:pt x="497" y="249"/>
                </a:lnTo>
                <a:lnTo>
                  <a:pt x="499" y="249"/>
                </a:lnTo>
                <a:lnTo>
                  <a:pt x="502" y="250"/>
                </a:lnTo>
                <a:lnTo>
                  <a:pt x="505" y="252"/>
                </a:lnTo>
                <a:lnTo>
                  <a:pt x="508" y="250"/>
                </a:lnTo>
                <a:lnTo>
                  <a:pt x="514" y="253"/>
                </a:lnTo>
                <a:lnTo>
                  <a:pt x="514" y="252"/>
                </a:lnTo>
                <a:lnTo>
                  <a:pt x="519" y="253"/>
                </a:lnTo>
                <a:lnTo>
                  <a:pt x="520" y="248"/>
                </a:lnTo>
                <a:lnTo>
                  <a:pt x="523" y="249"/>
                </a:lnTo>
                <a:lnTo>
                  <a:pt x="526" y="240"/>
                </a:lnTo>
                <a:lnTo>
                  <a:pt x="530" y="237"/>
                </a:lnTo>
                <a:lnTo>
                  <a:pt x="531" y="236"/>
                </a:lnTo>
                <a:lnTo>
                  <a:pt x="536" y="216"/>
                </a:lnTo>
                <a:lnTo>
                  <a:pt x="538" y="208"/>
                </a:lnTo>
                <a:lnTo>
                  <a:pt x="541" y="193"/>
                </a:lnTo>
                <a:lnTo>
                  <a:pt x="542" y="186"/>
                </a:lnTo>
                <a:lnTo>
                  <a:pt x="545" y="176"/>
                </a:lnTo>
                <a:lnTo>
                  <a:pt x="549" y="188"/>
                </a:lnTo>
                <a:lnTo>
                  <a:pt x="549" y="186"/>
                </a:lnTo>
                <a:lnTo>
                  <a:pt x="554" y="206"/>
                </a:lnTo>
                <a:lnTo>
                  <a:pt x="555" y="216"/>
                </a:lnTo>
                <a:lnTo>
                  <a:pt x="557" y="229"/>
                </a:lnTo>
                <a:lnTo>
                  <a:pt x="561" y="234"/>
                </a:lnTo>
                <a:lnTo>
                  <a:pt x="564" y="238"/>
                </a:lnTo>
                <a:lnTo>
                  <a:pt x="566" y="244"/>
                </a:lnTo>
                <a:lnTo>
                  <a:pt x="568" y="245"/>
                </a:lnTo>
                <a:lnTo>
                  <a:pt x="572" y="249"/>
                </a:lnTo>
                <a:lnTo>
                  <a:pt x="575" y="250"/>
                </a:lnTo>
                <a:lnTo>
                  <a:pt x="576" y="252"/>
                </a:lnTo>
                <a:lnTo>
                  <a:pt x="582" y="250"/>
                </a:lnTo>
                <a:lnTo>
                  <a:pt x="584" y="248"/>
                </a:lnTo>
                <a:lnTo>
                  <a:pt x="586" y="249"/>
                </a:lnTo>
                <a:lnTo>
                  <a:pt x="588" y="249"/>
                </a:lnTo>
                <a:lnTo>
                  <a:pt x="592" y="245"/>
                </a:lnTo>
                <a:lnTo>
                  <a:pt x="593" y="246"/>
                </a:lnTo>
                <a:lnTo>
                  <a:pt x="598" y="236"/>
                </a:lnTo>
                <a:lnTo>
                  <a:pt x="600" y="229"/>
                </a:lnTo>
                <a:lnTo>
                  <a:pt x="603" y="220"/>
                </a:lnTo>
                <a:lnTo>
                  <a:pt x="606" y="209"/>
                </a:lnTo>
                <a:lnTo>
                  <a:pt x="606" y="200"/>
                </a:lnTo>
                <a:lnTo>
                  <a:pt x="611" y="212"/>
                </a:lnTo>
                <a:lnTo>
                  <a:pt x="614" y="217"/>
                </a:lnTo>
                <a:lnTo>
                  <a:pt x="616" y="225"/>
                </a:lnTo>
                <a:lnTo>
                  <a:pt x="620" y="226"/>
                </a:lnTo>
                <a:lnTo>
                  <a:pt x="621" y="232"/>
                </a:lnTo>
                <a:lnTo>
                  <a:pt x="623" y="232"/>
                </a:lnTo>
                <a:lnTo>
                  <a:pt x="626" y="238"/>
                </a:lnTo>
                <a:lnTo>
                  <a:pt x="629" y="244"/>
                </a:lnTo>
                <a:lnTo>
                  <a:pt x="632" y="244"/>
                </a:lnTo>
                <a:lnTo>
                  <a:pt x="634" y="248"/>
                </a:lnTo>
                <a:lnTo>
                  <a:pt x="639" y="241"/>
                </a:lnTo>
                <a:lnTo>
                  <a:pt x="640" y="252"/>
                </a:lnTo>
                <a:lnTo>
                  <a:pt x="645" y="250"/>
                </a:lnTo>
                <a:lnTo>
                  <a:pt x="647" y="252"/>
                </a:lnTo>
                <a:lnTo>
                  <a:pt x="648" y="250"/>
                </a:lnTo>
                <a:lnTo>
                  <a:pt x="652" y="254"/>
                </a:lnTo>
                <a:lnTo>
                  <a:pt x="654" y="252"/>
                </a:lnTo>
                <a:lnTo>
                  <a:pt x="657" y="248"/>
                </a:lnTo>
                <a:lnTo>
                  <a:pt x="660" y="252"/>
                </a:lnTo>
                <a:lnTo>
                  <a:pt x="663" y="249"/>
                </a:lnTo>
                <a:lnTo>
                  <a:pt x="666" y="248"/>
                </a:lnTo>
                <a:lnTo>
                  <a:pt x="669" y="244"/>
                </a:lnTo>
                <a:lnTo>
                  <a:pt x="672" y="240"/>
                </a:lnTo>
                <a:lnTo>
                  <a:pt x="675" y="233"/>
                </a:lnTo>
                <a:lnTo>
                  <a:pt x="681" y="233"/>
                </a:lnTo>
                <a:lnTo>
                  <a:pt x="682" y="221"/>
                </a:lnTo>
                <a:lnTo>
                  <a:pt x="684" y="222"/>
                </a:lnTo>
                <a:lnTo>
                  <a:pt x="686" y="228"/>
                </a:lnTo>
                <a:lnTo>
                  <a:pt x="689" y="233"/>
                </a:lnTo>
                <a:lnTo>
                  <a:pt x="692" y="234"/>
                </a:lnTo>
                <a:lnTo>
                  <a:pt x="694" y="242"/>
                </a:lnTo>
                <a:lnTo>
                  <a:pt x="697" y="245"/>
                </a:lnTo>
                <a:lnTo>
                  <a:pt x="701" y="249"/>
                </a:lnTo>
                <a:lnTo>
                  <a:pt x="702" y="250"/>
                </a:lnTo>
                <a:lnTo>
                  <a:pt x="706" y="250"/>
                </a:lnTo>
                <a:lnTo>
                  <a:pt x="708" y="253"/>
                </a:lnTo>
                <a:lnTo>
                  <a:pt x="713" y="254"/>
                </a:lnTo>
                <a:lnTo>
                  <a:pt x="714" y="252"/>
                </a:lnTo>
                <a:lnTo>
                  <a:pt x="718" y="250"/>
                </a:lnTo>
                <a:lnTo>
                  <a:pt x="719" y="252"/>
                </a:lnTo>
                <a:lnTo>
                  <a:pt x="724" y="250"/>
                </a:lnTo>
                <a:lnTo>
                  <a:pt x="726" y="248"/>
                </a:lnTo>
                <a:lnTo>
                  <a:pt x="730" y="248"/>
                </a:lnTo>
                <a:lnTo>
                  <a:pt x="732" y="245"/>
                </a:lnTo>
                <a:lnTo>
                  <a:pt x="735" y="245"/>
                </a:lnTo>
                <a:lnTo>
                  <a:pt x="738" y="244"/>
                </a:lnTo>
                <a:lnTo>
                  <a:pt x="738" y="242"/>
                </a:lnTo>
                <a:lnTo>
                  <a:pt x="742" y="240"/>
                </a:lnTo>
                <a:lnTo>
                  <a:pt x="745" y="241"/>
                </a:lnTo>
                <a:lnTo>
                  <a:pt x="747" y="244"/>
                </a:lnTo>
                <a:lnTo>
                  <a:pt x="750" y="242"/>
                </a:lnTo>
                <a:lnTo>
                  <a:pt x="751" y="244"/>
                </a:lnTo>
                <a:lnTo>
                  <a:pt x="755" y="249"/>
                </a:lnTo>
                <a:lnTo>
                  <a:pt x="760" y="248"/>
                </a:lnTo>
                <a:lnTo>
                  <a:pt x="765" y="253"/>
                </a:lnTo>
                <a:lnTo>
                  <a:pt x="767" y="256"/>
                </a:lnTo>
                <a:lnTo>
                  <a:pt x="769" y="256"/>
                </a:lnTo>
                <a:lnTo>
                  <a:pt x="773" y="252"/>
                </a:lnTo>
                <a:lnTo>
                  <a:pt x="778" y="250"/>
                </a:lnTo>
                <a:lnTo>
                  <a:pt x="781" y="256"/>
                </a:lnTo>
                <a:lnTo>
                  <a:pt x="784" y="254"/>
                </a:lnTo>
                <a:lnTo>
                  <a:pt x="786" y="252"/>
                </a:lnTo>
                <a:lnTo>
                  <a:pt x="789" y="257"/>
                </a:lnTo>
                <a:lnTo>
                  <a:pt x="792" y="254"/>
                </a:lnTo>
                <a:lnTo>
                  <a:pt x="793" y="249"/>
                </a:lnTo>
                <a:lnTo>
                  <a:pt x="796" y="253"/>
                </a:lnTo>
                <a:lnTo>
                  <a:pt x="799" y="253"/>
                </a:lnTo>
                <a:lnTo>
                  <a:pt x="803" y="242"/>
                </a:lnTo>
                <a:lnTo>
                  <a:pt x="807" y="232"/>
                </a:lnTo>
                <a:lnTo>
                  <a:pt x="809" y="228"/>
                </a:lnTo>
                <a:lnTo>
                  <a:pt x="811" y="221"/>
                </a:lnTo>
                <a:lnTo>
                  <a:pt x="815" y="217"/>
                </a:lnTo>
                <a:lnTo>
                  <a:pt x="816" y="209"/>
                </a:lnTo>
                <a:lnTo>
                  <a:pt x="817" y="221"/>
                </a:lnTo>
                <a:lnTo>
                  <a:pt x="821" y="217"/>
                </a:lnTo>
                <a:lnTo>
                  <a:pt x="823" y="232"/>
                </a:lnTo>
                <a:lnTo>
                  <a:pt x="826" y="241"/>
                </a:lnTo>
                <a:lnTo>
                  <a:pt x="829" y="242"/>
                </a:lnTo>
                <a:lnTo>
                  <a:pt x="831" y="249"/>
                </a:lnTo>
                <a:lnTo>
                  <a:pt x="834" y="250"/>
                </a:lnTo>
                <a:lnTo>
                  <a:pt x="838" y="252"/>
                </a:lnTo>
                <a:lnTo>
                  <a:pt x="840" y="256"/>
                </a:lnTo>
                <a:lnTo>
                  <a:pt x="841" y="258"/>
                </a:lnTo>
                <a:lnTo>
                  <a:pt x="847" y="258"/>
                </a:lnTo>
                <a:lnTo>
                  <a:pt x="849" y="254"/>
                </a:lnTo>
                <a:lnTo>
                  <a:pt x="851" y="258"/>
                </a:lnTo>
                <a:lnTo>
                  <a:pt x="853" y="258"/>
                </a:lnTo>
                <a:lnTo>
                  <a:pt x="856" y="258"/>
                </a:lnTo>
                <a:lnTo>
                  <a:pt x="859" y="256"/>
                </a:lnTo>
                <a:lnTo>
                  <a:pt x="863" y="254"/>
                </a:lnTo>
                <a:lnTo>
                  <a:pt x="864" y="253"/>
                </a:lnTo>
                <a:lnTo>
                  <a:pt x="868" y="250"/>
                </a:lnTo>
                <a:lnTo>
                  <a:pt x="871" y="250"/>
                </a:lnTo>
                <a:lnTo>
                  <a:pt x="872" y="250"/>
                </a:lnTo>
                <a:lnTo>
                  <a:pt x="875" y="253"/>
                </a:lnTo>
                <a:lnTo>
                  <a:pt x="880" y="252"/>
                </a:lnTo>
                <a:lnTo>
                  <a:pt x="881" y="248"/>
                </a:lnTo>
                <a:lnTo>
                  <a:pt x="886" y="250"/>
                </a:lnTo>
                <a:lnTo>
                  <a:pt x="887" y="248"/>
                </a:lnTo>
                <a:lnTo>
                  <a:pt x="890" y="250"/>
                </a:lnTo>
                <a:lnTo>
                  <a:pt x="892" y="250"/>
                </a:lnTo>
                <a:lnTo>
                  <a:pt x="895" y="250"/>
                </a:lnTo>
                <a:lnTo>
                  <a:pt x="899" y="254"/>
                </a:lnTo>
                <a:lnTo>
                  <a:pt x="900" y="257"/>
                </a:lnTo>
                <a:lnTo>
                  <a:pt x="902" y="258"/>
                </a:lnTo>
                <a:lnTo>
                  <a:pt x="907" y="257"/>
                </a:lnTo>
                <a:lnTo>
                  <a:pt x="908" y="257"/>
                </a:lnTo>
                <a:lnTo>
                  <a:pt x="911" y="258"/>
                </a:lnTo>
                <a:lnTo>
                  <a:pt x="914" y="258"/>
                </a:lnTo>
                <a:lnTo>
                  <a:pt x="917" y="261"/>
                </a:lnTo>
                <a:lnTo>
                  <a:pt x="920" y="253"/>
                </a:lnTo>
                <a:lnTo>
                  <a:pt x="922" y="256"/>
                </a:lnTo>
                <a:lnTo>
                  <a:pt x="924" y="258"/>
                </a:lnTo>
                <a:lnTo>
                  <a:pt x="928" y="258"/>
                </a:lnTo>
                <a:lnTo>
                  <a:pt x="932" y="258"/>
                </a:lnTo>
                <a:lnTo>
                  <a:pt x="934" y="254"/>
                </a:lnTo>
                <a:lnTo>
                  <a:pt x="937" y="253"/>
                </a:lnTo>
                <a:lnTo>
                  <a:pt x="943" y="253"/>
                </a:lnTo>
                <a:lnTo>
                  <a:pt x="948" y="250"/>
                </a:lnTo>
                <a:lnTo>
                  <a:pt x="949" y="248"/>
                </a:lnTo>
                <a:lnTo>
                  <a:pt x="952" y="250"/>
                </a:lnTo>
                <a:lnTo>
                  <a:pt x="955" y="252"/>
                </a:lnTo>
                <a:lnTo>
                  <a:pt x="959" y="253"/>
                </a:lnTo>
                <a:lnTo>
                  <a:pt x="960" y="256"/>
                </a:lnTo>
                <a:lnTo>
                  <a:pt x="962" y="256"/>
                </a:lnTo>
                <a:lnTo>
                  <a:pt x="967" y="256"/>
                </a:lnTo>
                <a:lnTo>
                  <a:pt x="967" y="257"/>
                </a:lnTo>
                <a:lnTo>
                  <a:pt x="971" y="258"/>
                </a:lnTo>
                <a:lnTo>
                  <a:pt x="974" y="260"/>
                </a:lnTo>
                <a:lnTo>
                  <a:pt x="978" y="260"/>
                </a:lnTo>
                <a:lnTo>
                  <a:pt x="979" y="260"/>
                </a:lnTo>
                <a:lnTo>
                  <a:pt x="982" y="261"/>
                </a:lnTo>
                <a:lnTo>
                  <a:pt x="985" y="261"/>
                </a:lnTo>
                <a:lnTo>
                  <a:pt x="989" y="260"/>
                </a:lnTo>
                <a:lnTo>
                  <a:pt x="990" y="260"/>
                </a:lnTo>
                <a:lnTo>
                  <a:pt x="994" y="257"/>
                </a:lnTo>
                <a:lnTo>
                  <a:pt x="997" y="261"/>
                </a:lnTo>
                <a:lnTo>
                  <a:pt x="1001" y="258"/>
                </a:lnTo>
                <a:lnTo>
                  <a:pt x="1003" y="256"/>
                </a:lnTo>
                <a:lnTo>
                  <a:pt x="1008" y="246"/>
                </a:lnTo>
                <a:lnTo>
                  <a:pt x="1010" y="240"/>
                </a:lnTo>
                <a:lnTo>
                  <a:pt x="1014" y="233"/>
                </a:lnTo>
                <a:lnTo>
                  <a:pt x="1015" y="224"/>
                </a:lnTo>
                <a:lnTo>
                  <a:pt x="1016" y="226"/>
                </a:lnTo>
                <a:lnTo>
                  <a:pt x="1022" y="229"/>
                </a:lnTo>
                <a:lnTo>
                  <a:pt x="1022" y="228"/>
                </a:lnTo>
                <a:lnTo>
                  <a:pt x="1026" y="236"/>
                </a:lnTo>
                <a:lnTo>
                  <a:pt x="1027" y="244"/>
                </a:lnTo>
                <a:lnTo>
                  <a:pt x="1032" y="250"/>
                </a:lnTo>
                <a:lnTo>
                  <a:pt x="1033" y="252"/>
                </a:lnTo>
                <a:lnTo>
                  <a:pt x="1037" y="257"/>
                </a:lnTo>
                <a:lnTo>
                  <a:pt x="1039" y="258"/>
                </a:lnTo>
                <a:lnTo>
                  <a:pt x="1043" y="260"/>
                </a:lnTo>
                <a:lnTo>
                  <a:pt x="1046" y="260"/>
                </a:lnTo>
                <a:lnTo>
                  <a:pt x="1050" y="258"/>
                </a:lnTo>
                <a:lnTo>
                  <a:pt x="1053" y="258"/>
                </a:lnTo>
                <a:lnTo>
                  <a:pt x="1056" y="258"/>
                </a:lnTo>
                <a:lnTo>
                  <a:pt x="1058" y="262"/>
                </a:lnTo>
                <a:lnTo>
                  <a:pt x="1062" y="258"/>
                </a:lnTo>
                <a:lnTo>
                  <a:pt x="1063" y="261"/>
                </a:lnTo>
                <a:lnTo>
                  <a:pt x="1068" y="258"/>
                </a:lnTo>
                <a:lnTo>
                  <a:pt x="1069" y="257"/>
                </a:lnTo>
                <a:lnTo>
                  <a:pt x="1073" y="258"/>
                </a:lnTo>
                <a:lnTo>
                  <a:pt x="1076" y="254"/>
                </a:lnTo>
                <a:lnTo>
                  <a:pt x="1077" y="256"/>
                </a:lnTo>
                <a:lnTo>
                  <a:pt x="1082" y="256"/>
                </a:lnTo>
                <a:lnTo>
                  <a:pt x="1082" y="257"/>
                </a:lnTo>
                <a:lnTo>
                  <a:pt x="1086" y="254"/>
                </a:lnTo>
                <a:lnTo>
                  <a:pt x="1089" y="257"/>
                </a:lnTo>
                <a:lnTo>
                  <a:pt x="1092" y="254"/>
                </a:lnTo>
                <a:lnTo>
                  <a:pt x="1094" y="256"/>
                </a:lnTo>
                <a:lnTo>
                  <a:pt x="1097" y="257"/>
                </a:lnTo>
                <a:lnTo>
                  <a:pt x="1099" y="258"/>
                </a:lnTo>
                <a:lnTo>
                  <a:pt x="1104" y="257"/>
                </a:lnTo>
                <a:lnTo>
                  <a:pt x="1107" y="257"/>
                </a:lnTo>
                <a:lnTo>
                  <a:pt x="1110" y="258"/>
                </a:lnTo>
                <a:lnTo>
                  <a:pt x="1115" y="256"/>
                </a:lnTo>
                <a:lnTo>
                  <a:pt x="1116" y="258"/>
                </a:lnTo>
                <a:lnTo>
                  <a:pt x="1119" y="261"/>
                </a:lnTo>
                <a:lnTo>
                  <a:pt x="1123" y="261"/>
                </a:lnTo>
                <a:lnTo>
                  <a:pt x="1125" y="256"/>
                </a:lnTo>
                <a:lnTo>
                  <a:pt x="1127" y="260"/>
                </a:lnTo>
                <a:lnTo>
                  <a:pt x="1130" y="257"/>
                </a:lnTo>
                <a:lnTo>
                  <a:pt x="1134" y="253"/>
                </a:lnTo>
                <a:lnTo>
                  <a:pt x="1134" y="257"/>
                </a:lnTo>
                <a:lnTo>
                  <a:pt x="1140" y="256"/>
                </a:lnTo>
                <a:lnTo>
                  <a:pt x="1142" y="249"/>
                </a:lnTo>
                <a:lnTo>
                  <a:pt x="1143" y="244"/>
                </a:lnTo>
                <a:lnTo>
                  <a:pt x="1146" y="250"/>
                </a:lnTo>
                <a:lnTo>
                  <a:pt x="1151" y="254"/>
                </a:lnTo>
                <a:lnTo>
                  <a:pt x="1151" y="256"/>
                </a:lnTo>
                <a:lnTo>
                  <a:pt x="1155" y="253"/>
                </a:lnTo>
                <a:lnTo>
                  <a:pt x="1157" y="254"/>
                </a:lnTo>
                <a:lnTo>
                  <a:pt x="1161" y="256"/>
                </a:lnTo>
                <a:lnTo>
                  <a:pt x="1161" y="258"/>
                </a:lnTo>
                <a:lnTo>
                  <a:pt x="1165" y="258"/>
                </a:lnTo>
                <a:lnTo>
                  <a:pt x="1167" y="258"/>
                </a:lnTo>
                <a:lnTo>
                  <a:pt x="1170" y="260"/>
                </a:lnTo>
                <a:lnTo>
                  <a:pt x="1174" y="257"/>
                </a:lnTo>
                <a:lnTo>
                  <a:pt x="1178" y="258"/>
                </a:lnTo>
                <a:lnTo>
                  <a:pt x="1183" y="260"/>
                </a:lnTo>
                <a:lnTo>
                  <a:pt x="1184" y="261"/>
                </a:lnTo>
                <a:lnTo>
                  <a:pt x="1186" y="264"/>
                </a:lnTo>
                <a:lnTo>
                  <a:pt x="1190" y="262"/>
                </a:lnTo>
                <a:lnTo>
                  <a:pt x="1195" y="258"/>
                </a:lnTo>
                <a:lnTo>
                  <a:pt x="1197" y="258"/>
                </a:lnTo>
                <a:lnTo>
                  <a:pt x="1202" y="261"/>
                </a:lnTo>
                <a:lnTo>
                  <a:pt x="1206" y="256"/>
                </a:lnTo>
                <a:lnTo>
                  <a:pt x="1206" y="254"/>
                </a:lnTo>
                <a:lnTo>
                  <a:pt x="1210" y="252"/>
                </a:lnTo>
                <a:lnTo>
                  <a:pt x="1213" y="252"/>
                </a:lnTo>
                <a:lnTo>
                  <a:pt x="1215" y="249"/>
                </a:lnTo>
                <a:lnTo>
                  <a:pt x="1219" y="229"/>
                </a:lnTo>
                <a:lnTo>
                  <a:pt x="1221" y="230"/>
                </a:lnTo>
                <a:lnTo>
                  <a:pt x="1222" y="225"/>
                </a:lnTo>
                <a:lnTo>
                  <a:pt x="1226" y="233"/>
                </a:lnTo>
                <a:lnTo>
                  <a:pt x="1227" y="236"/>
                </a:lnTo>
                <a:lnTo>
                  <a:pt x="1230" y="240"/>
                </a:lnTo>
                <a:lnTo>
                  <a:pt x="1233" y="248"/>
                </a:lnTo>
                <a:lnTo>
                  <a:pt x="1237" y="248"/>
                </a:lnTo>
                <a:lnTo>
                  <a:pt x="1239" y="252"/>
                </a:lnTo>
                <a:lnTo>
                  <a:pt x="1243" y="257"/>
                </a:lnTo>
                <a:lnTo>
                  <a:pt x="1244" y="257"/>
                </a:lnTo>
                <a:lnTo>
                  <a:pt x="1249" y="258"/>
                </a:lnTo>
                <a:lnTo>
                  <a:pt x="1250" y="257"/>
                </a:lnTo>
                <a:lnTo>
                  <a:pt x="1255" y="258"/>
                </a:lnTo>
                <a:lnTo>
                  <a:pt x="1258" y="257"/>
                </a:lnTo>
                <a:lnTo>
                  <a:pt x="1261" y="260"/>
                </a:lnTo>
                <a:lnTo>
                  <a:pt x="1266" y="258"/>
                </a:lnTo>
                <a:lnTo>
                  <a:pt x="1268" y="256"/>
                </a:lnTo>
                <a:lnTo>
                  <a:pt x="1269" y="256"/>
                </a:lnTo>
                <a:lnTo>
                  <a:pt x="1273" y="256"/>
                </a:lnTo>
                <a:lnTo>
                  <a:pt x="1276" y="257"/>
                </a:lnTo>
                <a:lnTo>
                  <a:pt x="1282" y="254"/>
                </a:lnTo>
                <a:lnTo>
                  <a:pt x="1282" y="253"/>
                </a:lnTo>
                <a:lnTo>
                  <a:pt x="1285" y="256"/>
                </a:lnTo>
                <a:lnTo>
                  <a:pt x="1290" y="254"/>
                </a:lnTo>
                <a:lnTo>
                  <a:pt x="1291" y="254"/>
                </a:lnTo>
                <a:lnTo>
                  <a:pt x="1296" y="258"/>
                </a:lnTo>
                <a:lnTo>
                  <a:pt x="1297" y="252"/>
                </a:lnTo>
                <a:lnTo>
                  <a:pt x="1302" y="258"/>
                </a:lnTo>
                <a:lnTo>
                  <a:pt x="1302" y="256"/>
                </a:lnTo>
                <a:lnTo>
                  <a:pt x="1305" y="257"/>
                </a:lnTo>
                <a:lnTo>
                  <a:pt x="1308" y="258"/>
                </a:lnTo>
                <a:lnTo>
                  <a:pt x="1310" y="257"/>
                </a:lnTo>
                <a:lnTo>
                  <a:pt x="1315" y="261"/>
                </a:lnTo>
                <a:lnTo>
                  <a:pt x="1316" y="258"/>
                </a:lnTo>
                <a:lnTo>
                  <a:pt x="1320" y="258"/>
                </a:lnTo>
                <a:lnTo>
                  <a:pt x="1322" y="260"/>
                </a:lnTo>
                <a:lnTo>
                  <a:pt x="1323" y="261"/>
                </a:lnTo>
                <a:lnTo>
                  <a:pt x="1327" y="258"/>
                </a:lnTo>
                <a:lnTo>
                  <a:pt x="1329" y="257"/>
                </a:lnTo>
                <a:lnTo>
                  <a:pt x="1334" y="254"/>
                </a:lnTo>
                <a:lnTo>
                  <a:pt x="1334" y="253"/>
                </a:lnTo>
                <a:lnTo>
                  <a:pt x="1337" y="252"/>
                </a:lnTo>
                <a:lnTo>
                  <a:pt x="1342" y="252"/>
                </a:lnTo>
                <a:lnTo>
                  <a:pt x="1343" y="248"/>
                </a:lnTo>
                <a:lnTo>
                  <a:pt x="1347" y="245"/>
                </a:lnTo>
                <a:lnTo>
                  <a:pt x="1348" y="240"/>
                </a:lnTo>
                <a:lnTo>
                  <a:pt x="1352" y="248"/>
                </a:lnTo>
                <a:lnTo>
                  <a:pt x="1355" y="248"/>
                </a:lnTo>
                <a:lnTo>
                  <a:pt x="1358" y="246"/>
                </a:lnTo>
                <a:lnTo>
                  <a:pt x="1359" y="248"/>
                </a:lnTo>
                <a:lnTo>
                  <a:pt x="1361" y="250"/>
                </a:lnTo>
                <a:lnTo>
                  <a:pt x="1365" y="250"/>
                </a:lnTo>
                <a:lnTo>
                  <a:pt x="1366" y="254"/>
                </a:lnTo>
                <a:lnTo>
                  <a:pt x="1370" y="257"/>
                </a:lnTo>
                <a:lnTo>
                  <a:pt x="1375" y="257"/>
                </a:lnTo>
                <a:lnTo>
                  <a:pt x="1376" y="254"/>
                </a:lnTo>
                <a:lnTo>
                  <a:pt x="1378" y="260"/>
                </a:lnTo>
                <a:lnTo>
                  <a:pt x="1382" y="260"/>
                </a:lnTo>
                <a:lnTo>
                  <a:pt x="1385" y="258"/>
                </a:lnTo>
                <a:lnTo>
                  <a:pt x="1385" y="260"/>
                </a:lnTo>
                <a:lnTo>
                  <a:pt x="1390" y="261"/>
                </a:lnTo>
                <a:lnTo>
                  <a:pt x="1394" y="260"/>
                </a:lnTo>
                <a:lnTo>
                  <a:pt x="1395" y="258"/>
                </a:lnTo>
                <a:lnTo>
                  <a:pt x="1399" y="253"/>
                </a:lnTo>
                <a:lnTo>
                  <a:pt x="1400" y="256"/>
                </a:lnTo>
                <a:lnTo>
                  <a:pt x="1403" y="252"/>
                </a:lnTo>
                <a:lnTo>
                  <a:pt x="1405" y="253"/>
                </a:lnTo>
                <a:lnTo>
                  <a:pt x="1409" y="248"/>
                </a:lnTo>
                <a:lnTo>
                  <a:pt x="1412" y="246"/>
                </a:lnTo>
                <a:lnTo>
                  <a:pt x="1415" y="248"/>
                </a:lnTo>
                <a:lnTo>
                  <a:pt x="1419" y="240"/>
                </a:lnTo>
                <a:lnTo>
                  <a:pt x="1424" y="228"/>
                </a:lnTo>
                <a:lnTo>
                  <a:pt x="1424" y="229"/>
                </a:lnTo>
                <a:lnTo>
                  <a:pt x="1429" y="221"/>
                </a:lnTo>
                <a:lnTo>
                  <a:pt x="1430" y="224"/>
                </a:lnTo>
                <a:lnTo>
                  <a:pt x="1433" y="226"/>
                </a:lnTo>
                <a:lnTo>
                  <a:pt x="1436" y="232"/>
                </a:lnTo>
                <a:lnTo>
                  <a:pt x="1438" y="236"/>
                </a:lnTo>
                <a:lnTo>
                  <a:pt x="1441" y="248"/>
                </a:lnTo>
                <a:lnTo>
                  <a:pt x="1445" y="249"/>
                </a:lnTo>
                <a:lnTo>
                  <a:pt x="1447" y="249"/>
                </a:lnTo>
                <a:lnTo>
                  <a:pt x="1450" y="256"/>
                </a:lnTo>
                <a:lnTo>
                  <a:pt x="1454" y="256"/>
                </a:lnTo>
                <a:lnTo>
                  <a:pt x="1457" y="257"/>
                </a:lnTo>
                <a:lnTo>
                  <a:pt x="1462" y="261"/>
                </a:lnTo>
                <a:lnTo>
                  <a:pt x="1463" y="256"/>
                </a:lnTo>
                <a:lnTo>
                  <a:pt x="1467" y="254"/>
                </a:lnTo>
                <a:lnTo>
                  <a:pt x="1471" y="256"/>
                </a:lnTo>
                <a:lnTo>
                  <a:pt x="1472" y="252"/>
                </a:lnTo>
                <a:lnTo>
                  <a:pt x="1476" y="253"/>
                </a:lnTo>
                <a:lnTo>
                  <a:pt x="1479" y="245"/>
                </a:lnTo>
                <a:lnTo>
                  <a:pt x="1484" y="245"/>
                </a:lnTo>
                <a:lnTo>
                  <a:pt x="1486" y="245"/>
                </a:lnTo>
                <a:lnTo>
                  <a:pt x="1487" y="245"/>
                </a:lnTo>
                <a:lnTo>
                  <a:pt x="1491" y="238"/>
                </a:lnTo>
                <a:lnTo>
                  <a:pt x="1492" y="242"/>
                </a:lnTo>
                <a:lnTo>
                  <a:pt x="1496" y="245"/>
                </a:lnTo>
                <a:lnTo>
                  <a:pt x="1499" y="246"/>
                </a:lnTo>
                <a:lnTo>
                  <a:pt x="1500" y="250"/>
                </a:lnTo>
                <a:lnTo>
                  <a:pt x="1504" y="253"/>
                </a:lnTo>
                <a:lnTo>
                  <a:pt x="1506" y="253"/>
                </a:lnTo>
                <a:lnTo>
                  <a:pt x="1510" y="254"/>
                </a:lnTo>
                <a:lnTo>
                  <a:pt x="1512" y="257"/>
                </a:lnTo>
                <a:lnTo>
                  <a:pt x="1515" y="258"/>
                </a:lnTo>
                <a:lnTo>
                  <a:pt x="1517" y="258"/>
                </a:lnTo>
                <a:lnTo>
                  <a:pt x="1522" y="258"/>
                </a:lnTo>
                <a:lnTo>
                  <a:pt x="1524" y="257"/>
                </a:lnTo>
                <a:lnTo>
                  <a:pt x="1528" y="256"/>
                </a:lnTo>
                <a:lnTo>
                  <a:pt x="1530" y="252"/>
                </a:lnTo>
                <a:lnTo>
                  <a:pt x="1533" y="253"/>
                </a:lnTo>
                <a:lnTo>
                  <a:pt x="1535" y="252"/>
                </a:lnTo>
                <a:lnTo>
                  <a:pt x="1539" y="249"/>
                </a:lnTo>
                <a:lnTo>
                  <a:pt x="1540" y="246"/>
                </a:lnTo>
                <a:lnTo>
                  <a:pt x="1544" y="242"/>
                </a:lnTo>
                <a:lnTo>
                  <a:pt x="1547" y="242"/>
                </a:lnTo>
                <a:lnTo>
                  <a:pt x="1550" y="238"/>
                </a:lnTo>
                <a:lnTo>
                  <a:pt x="1552" y="236"/>
                </a:lnTo>
                <a:lnTo>
                  <a:pt x="1554" y="232"/>
                </a:lnTo>
                <a:lnTo>
                  <a:pt x="1557" y="222"/>
                </a:lnTo>
                <a:lnTo>
                  <a:pt x="1560" y="226"/>
                </a:lnTo>
                <a:lnTo>
                  <a:pt x="1560" y="224"/>
                </a:lnTo>
                <a:lnTo>
                  <a:pt x="1566" y="237"/>
                </a:lnTo>
                <a:lnTo>
                  <a:pt x="1568" y="233"/>
                </a:lnTo>
                <a:lnTo>
                  <a:pt x="1571" y="234"/>
                </a:lnTo>
                <a:lnTo>
                  <a:pt x="1572" y="238"/>
                </a:lnTo>
                <a:lnTo>
                  <a:pt x="1575" y="240"/>
                </a:lnTo>
                <a:lnTo>
                  <a:pt x="1577" y="244"/>
                </a:lnTo>
                <a:lnTo>
                  <a:pt x="1580" y="249"/>
                </a:lnTo>
                <a:lnTo>
                  <a:pt x="1583" y="252"/>
                </a:lnTo>
                <a:lnTo>
                  <a:pt x="1587" y="258"/>
                </a:lnTo>
                <a:lnTo>
                  <a:pt x="1590" y="254"/>
                </a:lnTo>
                <a:lnTo>
                  <a:pt x="1592" y="256"/>
                </a:lnTo>
                <a:lnTo>
                  <a:pt x="1596" y="253"/>
                </a:lnTo>
                <a:lnTo>
                  <a:pt x="1596" y="256"/>
                </a:lnTo>
                <a:lnTo>
                  <a:pt x="1601" y="252"/>
                </a:lnTo>
                <a:lnTo>
                  <a:pt x="1605" y="246"/>
                </a:lnTo>
                <a:lnTo>
                  <a:pt x="1606" y="245"/>
                </a:lnTo>
                <a:lnTo>
                  <a:pt x="1610" y="241"/>
                </a:lnTo>
                <a:lnTo>
                  <a:pt x="1613" y="237"/>
                </a:lnTo>
                <a:lnTo>
                  <a:pt x="1613" y="232"/>
                </a:lnTo>
                <a:lnTo>
                  <a:pt x="1618" y="234"/>
                </a:lnTo>
                <a:lnTo>
                  <a:pt x="1624" y="222"/>
                </a:lnTo>
                <a:lnTo>
                  <a:pt x="1624" y="214"/>
                </a:lnTo>
                <a:lnTo>
                  <a:pt x="1629" y="218"/>
                </a:lnTo>
                <a:lnTo>
                  <a:pt x="1633" y="210"/>
                </a:lnTo>
                <a:lnTo>
                  <a:pt x="1637" y="210"/>
                </a:lnTo>
                <a:lnTo>
                  <a:pt x="1637" y="217"/>
                </a:lnTo>
                <a:lnTo>
                  <a:pt x="1641" y="222"/>
                </a:lnTo>
                <a:lnTo>
                  <a:pt x="1643" y="238"/>
                </a:lnTo>
                <a:lnTo>
                  <a:pt x="1645" y="242"/>
                </a:lnTo>
                <a:lnTo>
                  <a:pt x="1649" y="248"/>
                </a:lnTo>
                <a:lnTo>
                  <a:pt x="1651" y="250"/>
                </a:lnTo>
                <a:lnTo>
                  <a:pt x="1654" y="252"/>
                </a:lnTo>
                <a:lnTo>
                  <a:pt x="1659" y="253"/>
                </a:lnTo>
                <a:lnTo>
                  <a:pt x="1660" y="253"/>
                </a:lnTo>
                <a:lnTo>
                  <a:pt x="1665" y="254"/>
                </a:lnTo>
                <a:lnTo>
                  <a:pt x="1667" y="253"/>
                </a:lnTo>
                <a:lnTo>
                  <a:pt x="1669" y="241"/>
                </a:lnTo>
                <a:lnTo>
                  <a:pt x="1673" y="238"/>
                </a:lnTo>
                <a:lnTo>
                  <a:pt x="1673" y="232"/>
                </a:lnTo>
                <a:lnTo>
                  <a:pt x="1678" y="222"/>
                </a:lnTo>
                <a:lnTo>
                  <a:pt x="1679" y="225"/>
                </a:lnTo>
                <a:lnTo>
                  <a:pt x="1684" y="214"/>
                </a:lnTo>
                <a:lnTo>
                  <a:pt x="1689" y="213"/>
                </a:lnTo>
                <a:lnTo>
                  <a:pt x="1692" y="212"/>
                </a:lnTo>
                <a:lnTo>
                  <a:pt x="1693" y="208"/>
                </a:lnTo>
                <a:lnTo>
                  <a:pt x="1696" y="209"/>
                </a:lnTo>
                <a:lnTo>
                  <a:pt x="1698" y="209"/>
                </a:lnTo>
                <a:lnTo>
                  <a:pt x="1703" y="220"/>
                </a:lnTo>
                <a:lnTo>
                  <a:pt x="1703" y="210"/>
                </a:lnTo>
                <a:lnTo>
                  <a:pt x="1707" y="230"/>
                </a:lnTo>
                <a:lnTo>
                  <a:pt x="1710" y="238"/>
                </a:lnTo>
                <a:lnTo>
                  <a:pt x="1711" y="244"/>
                </a:lnTo>
                <a:lnTo>
                  <a:pt x="1716" y="252"/>
                </a:lnTo>
                <a:lnTo>
                  <a:pt x="1717" y="249"/>
                </a:lnTo>
                <a:lnTo>
                  <a:pt x="1720" y="252"/>
                </a:lnTo>
                <a:lnTo>
                  <a:pt x="1723" y="257"/>
                </a:lnTo>
                <a:lnTo>
                  <a:pt x="1726" y="253"/>
                </a:lnTo>
                <a:lnTo>
                  <a:pt x="1728" y="257"/>
                </a:lnTo>
                <a:lnTo>
                  <a:pt x="1732" y="257"/>
                </a:lnTo>
                <a:lnTo>
                  <a:pt x="1735" y="250"/>
                </a:lnTo>
                <a:lnTo>
                  <a:pt x="1737" y="250"/>
                </a:lnTo>
                <a:lnTo>
                  <a:pt x="1740" y="242"/>
                </a:lnTo>
                <a:lnTo>
                  <a:pt x="1744" y="233"/>
                </a:lnTo>
                <a:lnTo>
                  <a:pt x="1749" y="224"/>
                </a:lnTo>
                <a:lnTo>
                  <a:pt x="1751" y="221"/>
                </a:lnTo>
                <a:lnTo>
                  <a:pt x="1753" y="193"/>
                </a:lnTo>
                <a:lnTo>
                  <a:pt x="1757" y="186"/>
                </a:lnTo>
                <a:lnTo>
                  <a:pt x="1758" y="178"/>
                </a:lnTo>
                <a:lnTo>
                  <a:pt x="1763" y="180"/>
                </a:lnTo>
                <a:lnTo>
                  <a:pt x="1763" y="178"/>
                </a:lnTo>
                <a:lnTo>
                  <a:pt x="1768" y="197"/>
                </a:lnTo>
                <a:lnTo>
                  <a:pt x="1769" y="208"/>
                </a:lnTo>
                <a:lnTo>
                  <a:pt x="1773" y="214"/>
                </a:lnTo>
                <a:lnTo>
                  <a:pt x="1776" y="229"/>
                </a:lnTo>
                <a:lnTo>
                  <a:pt x="1777" y="237"/>
                </a:lnTo>
                <a:lnTo>
                  <a:pt x="1782" y="249"/>
                </a:lnTo>
                <a:lnTo>
                  <a:pt x="1785" y="248"/>
                </a:lnTo>
                <a:lnTo>
                  <a:pt x="1785" y="252"/>
                </a:lnTo>
                <a:lnTo>
                  <a:pt x="1790" y="257"/>
                </a:lnTo>
                <a:lnTo>
                  <a:pt x="1793" y="256"/>
                </a:lnTo>
                <a:lnTo>
                  <a:pt x="1795" y="256"/>
                </a:lnTo>
                <a:lnTo>
                  <a:pt x="1796" y="257"/>
                </a:lnTo>
                <a:lnTo>
                  <a:pt x="1800" y="258"/>
                </a:lnTo>
                <a:lnTo>
                  <a:pt x="1804" y="257"/>
                </a:lnTo>
                <a:lnTo>
                  <a:pt x="1806" y="253"/>
                </a:lnTo>
                <a:lnTo>
                  <a:pt x="1810" y="242"/>
                </a:lnTo>
                <a:lnTo>
                  <a:pt x="1811" y="240"/>
                </a:lnTo>
                <a:lnTo>
                  <a:pt x="1814" y="233"/>
                </a:lnTo>
                <a:lnTo>
                  <a:pt x="1818" y="198"/>
                </a:lnTo>
                <a:lnTo>
                  <a:pt x="1820" y="152"/>
                </a:lnTo>
                <a:lnTo>
                  <a:pt x="1823" y="74"/>
                </a:lnTo>
                <a:lnTo>
                  <a:pt x="1824" y="34"/>
                </a:lnTo>
                <a:lnTo>
                  <a:pt x="1829" y="0"/>
                </a:lnTo>
                <a:lnTo>
                  <a:pt x="1829" y="4"/>
                </a:lnTo>
                <a:lnTo>
                  <a:pt x="1832" y="13"/>
                </a:lnTo>
                <a:lnTo>
                  <a:pt x="1834" y="44"/>
                </a:lnTo>
                <a:lnTo>
                  <a:pt x="1837" y="97"/>
                </a:lnTo>
                <a:lnTo>
                  <a:pt x="1840" y="121"/>
                </a:lnTo>
                <a:lnTo>
                  <a:pt x="1842" y="144"/>
                </a:lnTo>
                <a:lnTo>
                  <a:pt x="1846" y="182"/>
                </a:lnTo>
                <a:lnTo>
                  <a:pt x="1848" y="210"/>
                </a:lnTo>
                <a:lnTo>
                  <a:pt x="1852" y="229"/>
                </a:lnTo>
                <a:lnTo>
                  <a:pt x="1854" y="236"/>
                </a:lnTo>
                <a:lnTo>
                  <a:pt x="1856" y="245"/>
                </a:lnTo>
                <a:lnTo>
                  <a:pt x="1861" y="249"/>
                </a:lnTo>
                <a:lnTo>
                  <a:pt x="1862" y="253"/>
                </a:lnTo>
                <a:lnTo>
                  <a:pt x="1866" y="250"/>
                </a:lnTo>
                <a:lnTo>
                  <a:pt x="1867" y="256"/>
                </a:lnTo>
                <a:lnTo>
                  <a:pt x="1872" y="254"/>
                </a:lnTo>
                <a:lnTo>
                  <a:pt x="1873" y="254"/>
                </a:lnTo>
                <a:lnTo>
                  <a:pt x="1878" y="249"/>
                </a:lnTo>
                <a:lnTo>
                  <a:pt x="1879" y="245"/>
                </a:lnTo>
                <a:lnTo>
                  <a:pt x="1883" y="237"/>
                </a:lnTo>
                <a:lnTo>
                  <a:pt x="1885" y="233"/>
                </a:lnTo>
                <a:lnTo>
                  <a:pt x="1889" y="214"/>
                </a:lnTo>
                <a:lnTo>
                  <a:pt x="1889" y="209"/>
                </a:lnTo>
                <a:lnTo>
                  <a:pt x="1894" y="213"/>
                </a:lnTo>
                <a:lnTo>
                  <a:pt x="1895" y="208"/>
                </a:lnTo>
                <a:lnTo>
                  <a:pt x="1897" y="208"/>
                </a:lnTo>
                <a:lnTo>
                  <a:pt x="1900" y="216"/>
                </a:lnTo>
                <a:lnTo>
                  <a:pt x="1902" y="217"/>
                </a:lnTo>
                <a:lnTo>
                  <a:pt x="1907" y="230"/>
                </a:lnTo>
                <a:lnTo>
                  <a:pt x="1908" y="232"/>
                </a:lnTo>
                <a:lnTo>
                  <a:pt x="1910" y="237"/>
                </a:lnTo>
                <a:lnTo>
                  <a:pt x="1914" y="245"/>
                </a:lnTo>
                <a:lnTo>
                  <a:pt x="1919" y="250"/>
                </a:lnTo>
                <a:lnTo>
                  <a:pt x="1922" y="258"/>
                </a:lnTo>
                <a:lnTo>
                  <a:pt x="1925" y="260"/>
                </a:lnTo>
                <a:lnTo>
                  <a:pt x="1930" y="258"/>
                </a:lnTo>
                <a:lnTo>
                  <a:pt x="1933" y="258"/>
                </a:lnTo>
                <a:lnTo>
                  <a:pt x="1933" y="260"/>
                </a:lnTo>
                <a:lnTo>
                  <a:pt x="1937" y="257"/>
                </a:lnTo>
                <a:lnTo>
                  <a:pt x="1939" y="258"/>
                </a:lnTo>
                <a:lnTo>
                  <a:pt x="1942" y="257"/>
                </a:lnTo>
                <a:lnTo>
                  <a:pt x="1946" y="254"/>
                </a:lnTo>
                <a:lnTo>
                  <a:pt x="1949" y="249"/>
                </a:lnTo>
                <a:lnTo>
                  <a:pt x="1951" y="244"/>
                </a:lnTo>
                <a:lnTo>
                  <a:pt x="1952" y="241"/>
                </a:lnTo>
                <a:lnTo>
                  <a:pt x="1957" y="240"/>
                </a:lnTo>
                <a:lnTo>
                  <a:pt x="1959" y="226"/>
                </a:lnTo>
                <a:lnTo>
                  <a:pt x="1963" y="221"/>
                </a:lnTo>
                <a:lnTo>
                  <a:pt x="1963" y="213"/>
                </a:lnTo>
                <a:lnTo>
                  <a:pt x="1968" y="210"/>
                </a:lnTo>
                <a:lnTo>
                  <a:pt x="1971" y="221"/>
                </a:lnTo>
                <a:lnTo>
                  <a:pt x="1974" y="230"/>
                </a:lnTo>
                <a:lnTo>
                  <a:pt x="1979" y="232"/>
                </a:lnTo>
                <a:lnTo>
                  <a:pt x="1979" y="237"/>
                </a:lnTo>
                <a:lnTo>
                  <a:pt x="1982" y="244"/>
                </a:lnTo>
                <a:lnTo>
                  <a:pt x="1987" y="252"/>
                </a:lnTo>
                <a:lnTo>
                  <a:pt x="1987" y="253"/>
                </a:lnTo>
                <a:lnTo>
                  <a:pt x="1989" y="256"/>
                </a:lnTo>
                <a:lnTo>
                  <a:pt x="1993" y="262"/>
                </a:lnTo>
                <a:lnTo>
                  <a:pt x="1998" y="260"/>
                </a:lnTo>
                <a:lnTo>
                  <a:pt x="2000" y="258"/>
                </a:lnTo>
                <a:lnTo>
                  <a:pt x="2003" y="260"/>
                </a:lnTo>
                <a:lnTo>
                  <a:pt x="2006" y="261"/>
                </a:lnTo>
                <a:lnTo>
                  <a:pt x="2007" y="260"/>
                </a:lnTo>
                <a:lnTo>
                  <a:pt x="2012" y="256"/>
                </a:lnTo>
                <a:lnTo>
                  <a:pt x="2013" y="253"/>
                </a:lnTo>
                <a:lnTo>
                  <a:pt x="2016" y="252"/>
                </a:lnTo>
                <a:lnTo>
                  <a:pt x="2019" y="256"/>
                </a:lnTo>
                <a:lnTo>
                  <a:pt x="2023" y="250"/>
                </a:lnTo>
                <a:lnTo>
                  <a:pt x="2024" y="245"/>
                </a:lnTo>
                <a:lnTo>
                  <a:pt x="2028" y="242"/>
                </a:lnTo>
                <a:lnTo>
                  <a:pt x="2029" y="242"/>
                </a:lnTo>
                <a:lnTo>
                  <a:pt x="2034" y="230"/>
                </a:lnTo>
                <a:lnTo>
                  <a:pt x="2034" y="226"/>
                </a:lnTo>
                <a:lnTo>
                  <a:pt x="2039" y="225"/>
                </a:lnTo>
                <a:lnTo>
                  <a:pt x="2040" y="225"/>
                </a:lnTo>
                <a:lnTo>
                  <a:pt x="2043" y="225"/>
                </a:lnTo>
                <a:lnTo>
                  <a:pt x="2046" y="229"/>
                </a:lnTo>
                <a:lnTo>
                  <a:pt x="2047" y="226"/>
                </a:lnTo>
                <a:lnTo>
                  <a:pt x="2051" y="230"/>
                </a:lnTo>
                <a:lnTo>
                  <a:pt x="2054" y="242"/>
                </a:lnTo>
                <a:lnTo>
                  <a:pt x="2058" y="248"/>
                </a:lnTo>
                <a:lnTo>
                  <a:pt x="2059" y="249"/>
                </a:lnTo>
                <a:lnTo>
                  <a:pt x="2061" y="256"/>
                </a:lnTo>
                <a:lnTo>
                  <a:pt x="2064" y="258"/>
                </a:lnTo>
                <a:lnTo>
                  <a:pt x="2066" y="260"/>
                </a:lnTo>
                <a:lnTo>
                  <a:pt x="2071" y="260"/>
                </a:lnTo>
                <a:lnTo>
                  <a:pt x="2075" y="260"/>
                </a:lnTo>
                <a:lnTo>
                  <a:pt x="2077" y="258"/>
                </a:lnTo>
                <a:lnTo>
                  <a:pt x="2078" y="258"/>
                </a:lnTo>
                <a:lnTo>
                  <a:pt x="2081" y="260"/>
                </a:lnTo>
                <a:lnTo>
                  <a:pt x="2084" y="256"/>
                </a:lnTo>
                <a:lnTo>
                  <a:pt x="2088" y="252"/>
                </a:lnTo>
                <a:lnTo>
                  <a:pt x="2089" y="250"/>
                </a:lnTo>
                <a:lnTo>
                  <a:pt x="2093" y="249"/>
                </a:lnTo>
                <a:lnTo>
                  <a:pt x="2095" y="248"/>
                </a:lnTo>
                <a:lnTo>
                  <a:pt x="2097" y="242"/>
                </a:lnTo>
                <a:lnTo>
                  <a:pt x="2100" y="241"/>
                </a:lnTo>
                <a:lnTo>
                  <a:pt x="2103" y="242"/>
                </a:lnTo>
                <a:lnTo>
                  <a:pt x="2104" y="248"/>
                </a:lnTo>
                <a:lnTo>
                  <a:pt x="2109" y="246"/>
                </a:lnTo>
                <a:lnTo>
                  <a:pt x="2110" y="252"/>
                </a:lnTo>
                <a:lnTo>
                  <a:pt x="2113" y="253"/>
                </a:lnTo>
                <a:lnTo>
                  <a:pt x="2116" y="252"/>
                </a:lnTo>
                <a:lnTo>
                  <a:pt x="2120" y="256"/>
                </a:lnTo>
                <a:lnTo>
                  <a:pt x="2121" y="258"/>
                </a:lnTo>
                <a:lnTo>
                  <a:pt x="2124" y="262"/>
                </a:lnTo>
                <a:lnTo>
                  <a:pt x="2128" y="262"/>
                </a:lnTo>
                <a:lnTo>
                  <a:pt x="2131" y="264"/>
                </a:lnTo>
                <a:lnTo>
                  <a:pt x="2134" y="262"/>
                </a:lnTo>
                <a:lnTo>
                  <a:pt x="2136" y="262"/>
                </a:lnTo>
                <a:lnTo>
                  <a:pt x="2139" y="262"/>
                </a:lnTo>
                <a:lnTo>
                  <a:pt x="2140" y="261"/>
                </a:lnTo>
                <a:lnTo>
                  <a:pt x="2144" y="260"/>
                </a:lnTo>
                <a:lnTo>
                  <a:pt x="2146" y="261"/>
                </a:lnTo>
                <a:lnTo>
                  <a:pt x="2150" y="261"/>
                </a:lnTo>
                <a:lnTo>
                  <a:pt x="2152" y="260"/>
                </a:lnTo>
                <a:lnTo>
                  <a:pt x="2156" y="258"/>
                </a:lnTo>
                <a:lnTo>
                  <a:pt x="2158" y="252"/>
                </a:lnTo>
                <a:lnTo>
                  <a:pt x="2160" y="256"/>
                </a:lnTo>
                <a:lnTo>
                  <a:pt x="2163" y="250"/>
                </a:lnTo>
                <a:lnTo>
                  <a:pt x="2166" y="256"/>
                </a:lnTo>
                <a:lnTo>
                  <a:pt x="2170" y="250"/>
                </a:lnTo>
                <a:lnTo>
                  <a:pt x="2170" y="252"/>
                </a:lnTo>
                <a:lnTo>
                  <a:pt x="2173" y="252"/>
                </a:lnTo>
                <a:lnTo>
                  <a:pt x="2176" y="254"/>
                </a:lnTo>
                <a:lnTo>
                  <a:pt x="2181" y="257"/>
                </a:lnTo>
                <a:lnTo>
                  <a:pt x="2184" y="250"/>
                </a:lnTo>
                <a:lnTo>
                  <a:pt x="2184" y="253"/>
                </a:lnTo>
                <a:lnTo>
                  <a:pt x="2187" y="260"/>
                </a:lnTo>
                <a:lnTo>
                  <a:pt x="2192" y="261"/>
                </a:lnTo>
                <a:lnTo>
                  <a:pt x="2193" y="258"/>
                </a:lnTo>
                <a:lnTo>
                  <a:pt x="2198" y="261"/>
                </a:lnTo>
                <a:lnTo>
                  <a:pt x="2203" y="261"/>
                </a:lnTo>
                <a:lnTo>
                  <a:pt x="2206" y="265"/>
                </a:lnTo>
                <a:lnTo>
                  <a:pt x="2210" y="266"/>
                </a:lnTo>
                <a:lnTo>
                  <a:pt x="2214" y="266"/>
                </a:lnTo>
                <a:lnTo>
                  <a:pt x="2215" y="264"/>
                </a:lnTo>
                <a:lnTo>
                  <a:pt x="2220" y="262"/>
                </a:lnTo>
                <a:lnTo>
                  <a:pt x="2222" y="261"/>
                </a:lnTo>
                <a:lnTo>
                  <a:pt x="2223" y="261"/>
                </a:lnTo>
                <a:lnTo>
                  <a:pt x="2228" y="260"/>
                </a:lnTo>
                <a:lnTo>
                  <a:pt x="2233" y="254"/>
                </a:lnTo>
                <a:lnTo>
                  <a:pt x="2234" y="254"/>
                </a:lnTo>
                <a:lnTo>
                  <a:pt x="2239" y="257"/>
                </a:lnTo>
                <a:lnTo>
                  <a:pt x="2241" y="246"/>
                </a:lnTo>
                <a:lnTo>
                  <a:pt x="2244" y="240"/>
                </a:lnTo>
                <a:lnTo>
                  <a:pt x="2247" y="238"/>
                </a:lnTo>
                <a:lnTo>
                  <a:pt x="2250" y="234"/>
                </a:lnTo>
                <a:lnTo>
                  <a:pt x="2251" y="234"/>
                </a:lnTo>
                <a:lnTo>
                  <a:pt x="2253" y="238"/>
                </a:lnTo>
                <a:lnTo>
                  <a:pt x="2255" y="238"/>
                </a:lnTo>
                <a:lnTo>
                  <a:pt x="2258" y="242"/>
                </a:lnTo>
                <a:lnTo>
                  <a:pt x="2263" y="252"/>
                </a:lnTo>
                <a:lnTo>
                  <a:pt x="2264" y="253"/>
                </a:lnTo>
                <a:lnTo>
                  <a:pt x="2266" y="256"/>
                </a:lnTo>
                <a:lnTo>
                  <a:pt x="2271" y="258"/>
                </a:lnTo>
                <a:lnTo>
                  <a:pt x="2276" y="261"/>
                </a:lnTo>
                <a:lnTo>
                  <a:pt x="2278" y="261"/>
                </a:lnTo>
                <a:lnTo>
                  <a:pt x="2282" y="262"/>
                </a:lnTo>
                <a:lnTo>
                  <a:pt x="2282" y="264"/>
                </a:lnTo>
                <a:lnTo>
                  <a:pt x="2288" y="261"/>
                </a:lnTo>
                <a:lnTo>
                  <a:pt x="2291" y="261"/>
                </a:lnTo>
                <a:lnTo>
                  <a:pt x="2294" y="260"/>
                </a:lnTo>
                <a:lnTo>
                  <a:pt x="2299" y="260"/>
                </a:lnTo>
                <a:lnTo>
                  <a:pt x="2301" y="260"/>
                </a:lnTo>
                <a:lnTo>
                  <a:pt x="2303" y="257"/>
                </a:lnTo>
                <a:lnTo>
                  <a:pt x="2305" y="260"/>
                </a:lnTo>
                <a:lnTo>
                  <a:pt x="2309" y="260"/>
                </a:lnTo>
                <a:lnTo>
                  <a:pt x="2313" y="260"/>
                </a:lnTo>
                <a:lnTo>
                  <a:pt x="2318" y="258"/>
                </a:lnTo>
                <a:lnTo>
                  <a:pt x="2320" y="258"/>
                </a:lnTo>
                <a:lnTo>
                  <a:pt x="2325" y="261"/>
                </a:lnTo>
                <a:lnTo>
                  <a:pt x="2327" y="261"/>
                </a:lnTo>
                <a:lnTo>
                  <a:pt x="2330" y="260"/>
                </a:lnTo>
                <a:lnTo>
                  <a:pt x="2332" y="262"/>
                </a:lnTo>
                <a:lnTo>
                  <a:pt x="2335" y="264"/>
                </a:lnTo>
                <a:lnTo>
                  <a:pt x="2339" y="264"/>
                </a:lnTo>
                <a:lnTo>
                  <a:pt x="2342" y="265"/>
                </a:lnTo>
                <a:lnTo>
                  <a:pt x="2343" y="265"/>
                </a:lnTo>
                <a:lnTo>
                  <a:pt x="2348" y="265"/>
                </a:lnTo>
                <a:lnTo>
                  <a:pt x="2350" y="262"/>
                </a:lnTo>
                <a:lnTo>
                  <a:pt x="2353" y="260"/>
                </a:lnTo>
                <a:lnTo>
                  <a:pt x="2355" y="261"/>
                </a:lnTo>
                <a:lnTo>
                  <a:pt x="2359" y="261"/>
                </a:lnTo>
                <a:lnTo>
                  <a:pt x="2360" y="261"/>
                </a:lnTo>
                <a:lnTo>
                  <a:pt x="2363" y="257"/>
                </a:lnTo>
                <a:lnTo>
                  <a:pt x="2365" y="258"/>
                </a:lnTo>
                <a:lnTo>
                  <a:pt x="2369" y="257"/>
                </a:lnTo>
                <a:lnTo>
                  <a:pt x="2371" y="254"/>
                </a:lnTo>
                <a:lnTo>
                  <a:pt x="2374" y="254"/>
                </a:lnTo>
                <a:lnTo>
                  <a:pt x="2377" y="254"/>
                </a:lnTo>
                <a:lnTo>
                  <a:pt x="2380" y="256"/>
                </a:lnTo>
                <a:lnTo>
                  <a:pt x="2383" y="253"/>
                </a:lnTo>
                <a:lnTo>
                  <a:pt x="2384" y="253"/>
                </a:lnTo>
                <a:lnTo>
                  <a:pt x="2389" y="258"/>
                </a:lnTo>
                <a:lnTo>
                  <a:pt x="2390" y="258"/>
                </a:lnTo>
                <a:lnTo>
                  <a:pt x="2392" y="260"/>
                </a:lnTo>
                <a:lnTo>
                  <a:pt x="2396" y="262"/>
                </a:lnTo>
                <a:lnTo>
                  <a:pt x="2398" y="265"/>
                </a:lnTo>
                <a:lnTo>
                  <a:pt x="2401" y="264"/>
                </a:lnTo>
                <a:lnTo>
                  <a:pt x="2405" y="261"/>
                </a:lnTo>
                <a:lnTo>
                  <a:pt x="2409" y="265"/>
                </a:lnTo>
                <a:lnTo>
                  <a:pt x="2412" y="265"/>
                </a:lnTo>
                <a:lnTo>
                  <a:pt x="2415" y="265"/>
                </a:lnTo>
                <a:lnTo>
                  <a:pt x="2420" y="264"/>
                </a:lnTo>
                <a:lnTo>
                  <a:pt x="2420" y="261"/>
                </a:lnTo>
                <a:lnTo>
                  <a:pt x="2423" y="260"/>
                </a:lnTo>
                <a:lnTo>
                  <a:pt x="2424" y="261"/>
                </a:lnTo>
                <a:lnTo>
                  <a:pt x="2428" y="261"/>
                </a:lnTo>
                <a:lnTo>
                  <a:pt x="2432" y="261"/>
                </a:lnTo>
                <a:lnTo>
                  <a:pt x="2435" y="262"/>
                </a:lnTo>
                <a:lnTo>
                  <a:pt x="2438" y="258"/>
                </a:lnTo>
                <a:lnTo>
                  <a:pt x="2439" y="258"/>
                </a:lnTo>
                <a:lnTo>
                  <a:pt x="2441" y="257"/>
                </a:lnTo>
                <a:lnTo>
                  <a:pt x="2445" y="250"/>
                </a:lnTo>
                <a:lnTo>
                  <a:pt x="2450" y="249"/>
                </a:lnTo>
                <a:lnTo>
                  <a:pt x="2452" y="245"/>
                </a:lnTo>
                <a:lnTo>
                  <a:pt x="2454" y="242"/>
                </a:lnTo>
                <a:lnTo>
                  <a:pt x="2456" y="241"/>
                </a:lnTo>
                <a:lnTo>
                  <a:pt x="2459" y="237"/>
                </a:lnTo>
                <a:lnTo>
                  <a:pt x="2460" y="242"/>
                </a:lnTo>
                <a:lnTo>
                  <a:pt x="2465" y="250"/>
                </a:lnTo>
                <a:lnTo>
                  <a:pt x="2469" y="253"/>
                </a:lnTo>
                <a:lnTo>
                  <a:pt x="2471" y="257"/>
                </a:lnTo>
                <a:lnTo>
                  <a:pt x="2476" y="258"/>
                </a:lnTo>
                <a:lnTo>
                  <a:pt x="2477" y="258"/>
                </a:lnTo>
                <a:lnTo>
                  <a:pt x="2480" y="261"/>
                </a:lnTo>
                <a:lnTo>
                  <a:pt x="2484" y="261"/>
                </a:lnTo>
                <a:lnTo>
                  <a:pt x="2487" y="261"/>
                </a:lnTo>
                <a:lnTo>
                  <a:pt x="2488" y="262"/>
                </a:lnTo>
                <a:lnTo>
                  <a:pt x="2492" y="258"/>
                </a:lnTo>
                <a:lnTo>
                  <a:pt x="2495" y="257"/>
                </a:lnTo>
                <a:lnTo>
                  <a:pt x="2499" y="257"/>
                </a:lnTo>
                <a:lnTo>
                  <a:pt x="2500" y="248"/>
                </a:lnTo>
                <a:lnTo>
                  <a:pt x="2502" y="254"/>
                </a:lnTo>
                <a:lnTo>
                  <a:pt x="2505" y="254"/>
                </a:lnTo>
                <a:lnTo>
                  <a:pt x="2510" y="249"/>
                </a:lnTo>
                <a:lnTo>
                  <a:pt x="2510" y="250"/>
                </a:lnTo>
                <a:lnTo>
                  <a:pt x="2514" y="245"/>
                </a:lnTo>
                <a:lnTo>
                  <a:pt x="2516" y="256"/>
                </a:lnTo>
                <a:lnTo>
                  <a:pt x="2520" y="252"/>
                </a:lnTo>
                <a:lnTo>
                  <a:pt x="2520" y="254"/>
                </a:lnTo>
                <a:lnTo>
                  <a:pt x="2523" y="256"/>
                </a:lnTo>
                <a:lnTo>
                  <a:pt x="2528" y="257"/>
                </a:lnTo>
                <a:lnTo>
                  <a:pt x="2529" y="260"/>
                </a:lnTo>
                <a:lnTo>
                  <a:pt x="2531" y="261"/>
                </a:lnTo>
                <a:lnTo>
                  <a:pt x="2537" y="264"/>
                </a:lnTo>
                <a:lnTo>
                  <a:pt x="2540" y="262"/>
                </a:lnTo>
                <a:lnTo>
                  <a:pt x="2542" y="260"/>
                </a:lnTo>
                <a:lnTo>
                  <a:pt x="2547" y="262"/>
                </a:lnTo>
                <a:lnTo>
                  <a:pt x="2548" y="264"/>
                </a:lnTo>
                <a:lnTo>
                  <a:pt x="2552" y="262"/>
                </a:lnTo>
                <a:lnTo>
                  <a:pt x="2556" y="264"/>
                </a:lnTo>
                <a:lnTo>
                  <a:pt x="2561" y="261"/>
                </a:lnTo>
                <a:lnTo>
                  <a:pt x="2564" y="258"/>
                </a:lnTo>
                <a:lnTo>
                  <a:pt x="2567" y="258"/>
                </a:lnTo>
                <a:lnTo>
                  <a:pt x="2568" y="257"/>
                </a:lnTo>
                <a:lnTo>
                  <a:pt x="2571" y="257"/>
                </a:lnTo>
                <a:lnTo>
                  <a:pt x="2574" y="252"/>
                </a:lnTo>
                <a:lnTo>
                  <a:pt x="2575" y="252"/>
                </a:lnTo>
                <a:lnTo>
                  <a:pt x="2579" y="252"/>
                </a:lnTo>
                <a:lnTo>
                  <a:pt x="2583" y="254"/>
                </a:lnTo>
                <a:lnTo>
                  <a:pt x="2585" y="250"/>
                </a:lnTo>
                <a:lnTo>
                  <a:pt x="2586" y="252"/>
                </a:lnTo>
                <a:lnTo>
                  <a:pt x="2590" y="254"/>
                </a:lnTo>
                <a:lnTo>
                  <a:pt x="2591" y="256"/>
                </a:lnTo>
                <a:lnTo>
                  <a:pt x="2595" y="260"/>
                </a:lnTo>
                <a:lnTo>
                  <a:pt x="2597" y="262"/>
                </a:lnTo>
                <a:lnTo>
                  <a:pt x="2602" y="264"/>
                </a:lnTo>
                <a:lnTo>
                  <a:pt x="2603" y="261"/>
                </a:lnTo>
                <a:lnTo>
                  <a:pt x="2605" y="264"/>
                </a:lnTo>
                <a:lnTo>
                  <a:pt x="2610" y="264"/>
                </a:lnTo>
                <a:lnTo>
                  <a:pt x="2611" y="262"/>
                </a:lnTo>
                <a:lnTo>
                  <a:pt x="2615" y="264"/>
                </a:lnTo>
                <a:lnTo>
                  <a:pt x="2616" y="266"/>
                </a:lnTo>
                <a:lnTo>
                  <a:pt x="2620" y="268"/>
                </a:lnTo>
                <a:lnTo>
                  <a:pt x="2625" y="264"/>
                </a:lnTo>
                <a:lnTo>
                  <a:pt x="2625" y="262"/>
                </a:lnTo>
                <a:lnTo>
                  <a:pt x="2629" y="254"/>
                </a:lnTo>
                <a:lnTo>
                  <a:pt x="2632" y="246"/>
                </a:lnTo>
                <a:lnTo>
                  <a:pt x="2635" y="238"/>
                </a:lnTo>
                <a:lnTo>
                  <a:pt x="2638" y="226"/>
                </a:lnTo>
                <a:lnTo>
                  <a:pt x="2639" y="225"/>
                </a:lnTo>
                <a:lnTo>
                  <a:pt x="2643" y="224"/>
                </a:lnTo>
                <a:lnTo>
                  <a:pt x="2644" y="220"/>
                </a:lnTo>
                <a:lnTo>
                  <a:pt x="2649" y="224"/>
                </a:lnTo>
                <a:lnTo>
                  <a:pt x="2651" y="230"/>
                </a:lnTo>
                <a:lnTo>
                  <a:pt x="2655" y="234"/>
                </a:lnTo>
                <a:lnTo>
                  <a:pt x="2656" y="232"/>
                </a:lnTo>
                <a:lnTo>
                  <a:pt x="2659" y="230"/>
                </a:lnTo>
                <a:lnTo>
                  <a:pt x="2664" y="238"/>
                </a:lnTo>
                <a:lnTo>
                  <a:pt x="2665" y="241"/>
                </a:lnTo>
                <a:lnTo>
                  <a:pt x="2668" y="245"/>
                </a:lnTo>
                <a:lnTo>
                  <a:pt x="2670" y="250"/>
                </a:lnTo>
                <a:lnTo>
                  <a:pt x="2674" y="253"/>
                </a:lnTo>
                <a:lnTo>
                  <a:pt x="2676" y="258"/>
                </a:lnTo>
                <a:lnTo>
                  <a:pt x="2681" y="258"/>
                </a:lnTo>
                <a:lnTo>
                  <a:pt x="2682" y="261"/>
                </a:lnTo>
                <a:lnTo>
                  <a:pt x="2685" y="260"/>
                </a:lnTo>
                <a:lnTo>
                  <a:pt x="2687" y="261"/>
                </a:lnTo>
                <a:lnTo>
                  <a:pt x="2691" y="262"/>
                </a:lnTo>
                <a:lnTo>
                  <a:pt x="2695" y="264"/>
                </a:lnTo>
                <a:lnTo>
                  <a:pt x="2697" y="261"/>
                </a:lnTo>
                <a:lnTo>
                  <a:pt x="2699" y="261"/>
                </a:lnTo>
                <a:lnTo>
                  <a:pt x="2704" y="261"/>
                </a:lnTo>
                <a:lnTo>
                  <a:pt x="2704" y="260"/>
                </a:lnTo>
                <a:lnTo>
                  <a:pt x="2709" y="260"/>
                </a:lnTo>
                <a:lnTo>
                  <a:pt x="2711" y="258"/>
                </a:lnTo>
                <a:lnTo>
                  <a:pt x="2713" y="256"/>
                </a:lnTo>
                <a:lnTo>
                  <a:pt x="2717" y="257"/>
                </a:lnTo>
                <a:lnTo>
                  <a:pt x="2717" y="260"/>
                </a:lnTo>
                <a:lnTo>
                  <a:pt x="2723" y="261"/>
                </a:lnTo>
                <a:lnTo>
                  <a:pt x="2724" y="257"/>
                </a:lnTo>
                <a:lnTo>
                  <a:pt x="2728" y="258"/>
                </a:lnTo>
                <a:lnTo>
                  <a:pt x="2731" y="260"/>
                </a:lnTo>
                <a:lnTo>
                  <a:pt x="2731" y="258"/>
                </a:lnTo>
                <a:lnTo>
                  <a:pt x="2734" y="261"/>
                </a:lnTo>
                <a:lnTo>
                  <a:pt x="2738" y="258"/>
                </a:lnTo>
                <a:lnTo>
                  <a:pt x="2740" y="262"/>
                </a:lnTo>
                <a:lnTo>
                  <a:pt x="2742" y="264"/>
                </a:lnTo>
                <a:lnTo>
                  <a:pt x="2747" y="265"/>
                </a:lnTo>
                <a:lnTo>
                  <a:pt x="2748" y="265"/>
                </a:lnTo>
                <a:lnTo>
                  <a:pt x="2753" y="265"/>
                </a:lnTo>
                <a:lnTo>
                  <a:pt x="2756" y="265"/>
                </a:lnTo>
                <a:lnTo>
                  <a:pt x="2761" y="265"/>
                </a:lnTo>
                <a:lnTo>
                  <a:pt x="2764" y="262"/>
                </a:lnTo>
                <a:lnTo>
                  <a:pt x="2766" y="262"/>
                </a:lnTo>
                <a:lnTo>
                  <a:pt x="2767" y="260"/>
                </a:lnTo>
                <a:lnTo>
                  <a:pt x="2772" y="260"/>
                </a:lnTo>
                <a:lnTo>
                  <a:pt x="2773" y="256"/>
                </a:lnTo>
                <a:lnTo>
                  <a:pt x="2776" y="256"/>
                </a:lnTo>
                <a:lnTo>
                  <a:pt x="2780" y="254"/>
                </a:lnTo>
                <a:lnTo>
                  <a:pt x="2783" y="250"/>
                </a:lnTo>
                <a:lnTo>
                  <a:pt x="2785" y="254"/>
                </a:lnTo>
                <a:lnTo>
                  <a:pt x="2790" y="258"/>
                </a:lnTo>
                <a:lnTo>
                  <a:pt x="2791" y="258"/>
                </a:lnTo>
                <a:lnTo>
                  <a:pt x="2796" y="260"/>
                </a:lnTo>
                <a:lnTo>
                  <a:pt x="2798" y="260"/>
                </a:lnTo>
                <a:lnTo>
                  <a:pt x="2800" y="261"/>
                </a:lnTo>
              </a:path>
            </a:pathLst>
          </a:custGeom>
          <a:noFill/>
          <a:ln w="63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590" name="Freeform 487">
            <a:extLst>
              <a:ext uri="{FF2B5EF4-FFF2-40B4-BE49-F238E27FC236}">
                <a16:creationId xmlns:a16="http://schemas.microsoft.com/office/drawing/2014/main" id="{43D06047-9EC5-7248-9AB0-5553B5C034D1}"/>
              </a:ext>
            </a:extLst>
          </p:cNvPr>
          <p:cNvSpPr>
            <a:spLocks/>
          </p:cNvSpPr>
          <p:nvPr/>
        </p:nvSpPr>
        <p:spPr bwMode="auto">
          <a:xfrm>
            <a:off x="5154404" y="5473564"/>
            <a:ext cx="1109663" cy="14288"/>
          </a:xfrm>
          <a:custGeom>
            <a:avLst/>
            <a:gdLst>
              <a:gd name="T0" fmla="*/ 17463 w 2796"/>
              <a:gd name="T1" fmla="*/ 9525 h 36"/>
              <a:gd name="T2" fmla="*/ 36116 w 2796"/>
              <a:gd name="T3" fmla="*/ 9525 h 36"/>
              <a:gd name="T4" fmla="*/ 54372 w 2796"/>
              <a:gd name="T5" fmla="*/ 9525 h 36"/>
              <a:gd name="T6" fmla="*/ 72231 w 2796"/>
              <a:gd name="T7" fmla="*/ 10319 h 36"/>
              <a:gd name="T8" fmla="*/ 91281 w 2796"/>
              <a:gd name="T9" fmla="*/ 11113 h 36"/>
              <a:gd name="T10" fmla="*/ 109538 w 2796"/>
              <a:gd name="T11" fmla="*/ 3572 h 36"/>
              <a:gd name="T12" fmla="*/ 128191 w 2796"/>
              <a:gd name="T13" fmla="*/ 10319 h 36"/>
              <a:gd name="T14" fmla="*/ 147241 w 2796"/>
              <a:gd name="T15" fmla="*/ 10319 h 36"/>
              <a:gd name="T16" fmla="*/ 165497 w 2796"/>
              <a:gd name="T17" fmla="*/ 11113 h 36"/>
              <a:gd name="T18" fmla="*/ 183356 w 2796"/>
              <a:gd name="T19" fmla="*/ 9525 h 36"/>
              <a:gd name="T20" fmla="*/ 201613 w 2796"/>
              <a:gd name="T21" fmla="*/ 9922 h 36"/>
              <a:gd name="T22" fmla="*/ 221059 w 2796"/>
              <a:gd name="T23" fmla="*/ 9922 h 36"/>
              <a:gd name="T24" fmla="*/ 239713 w 2796"/>
              <a:gd name="T25" fmla="*/ 9525 h 36"/>
              <a:gd name="T26" fmla="*/ 256778 w 2796"/>
              <a:gd name="T27" fmla="*/ 8335 h 36"/>
              <a:gd name="T28" fmla="*/ 275431 w 2796"/>
              <a:gd name="T29" fmla="*/ 3969 h 36"/>
              <a:gd name="T30" fmla="*/ 294085 w 2796"/>
              <a:gd name="T31" fmla="*/ 9922 h 36"/>
              <a:gd name="T32" fmla="*/ 313135 w 2796"/>
              <a:gd name="T33" fmla="*/ 6747 h 36"/>
              <a:gd name="T34" fmla="*/ 330994 w 2796"/>
              <a:gd name="T35" fmla="*/ 10319 h 36"/>
              <a:gd name="T36" fmla="*/ 349250 w 2796"/>
              <a:gd name="T37" fmla="*/ 6747 h 36"/>
              <a:gd name="T38" fmla="*/ 367903 w 2796"/>
              <a:gd name="T39" fmla="*/ 7938 h 36"/>
              <a:gd name="T40" fmla="*/ 386953 w 2796"/>
              <a:gd name="T41" fmla="*/ 10319 h 36"/>
              <a:gd name="T42" fmla="*/ 404416 w 2796"/>
              <a:gd name="T43" fmla="*/ 10319 h 36"/>
              <a:gd name="T44" fmla="*/ 423466 w 2796"/>
              <a:gd name="T45" fmla="*/ 10319 h 36"/>
              <a:gd name="T46" fmla="*/ 442119 w 2796"/>
              <a:gd name="T47" fmla="*/ 8732 h 36"/>
              <a:gd name="T48" fmla="*/ 460772 w 2796"/>
              <a:gd name="T49" fmla="*/ 11113 h 36"/>
              <a:gd name="T50" fmla="*/ 478631 w 2796"/>
              <a:gd name="T51" fmla="*/ 11113 h 36"/>
              <a:gd name="T52" fmla="*/ 496888 w 2796"/>
              <a:gd name="T53" fmla="*/ 11113 h 36"/>
              <a:gd name="T54" fmla="*/ 515541 w 2796"/>
              <a:gd name="T55" fmla="*/ 4763 h 36"/>
              <a:gd name="T56" fmla="*/ 534591 w 2796"/>
              <a:gd name="T57" fmla="*/ 11510 h 36"/>
              <a:gd name="T58" fmla="*/ 552450 w 2796"/>
              <a:gd name="T59" fmla="*/ 12700 h 36"/>
              <a:gd name="T60" fmla="*/ 570707 w 2796"/>
              <a:gd name="T61" fmla="*/ 11510 h 36"/>
              <a:gd name="T62" fmla="*/ 588963 w 2796"/>
              <a:gd name="T63" fmla="*/ 11907 h 36"/>
              <a:gd name="T64" fmla="*/ 608013 w 2796"/>
              <a:gd name="T65" fmla="*/ 11510 h 36"/>
              <a:gd name="T66" fmla="*/ 625872 w 2796"/>
              <a:gd name="T67" fmla="*/ 11510 h 36"/>
              <a:gd name="T68" fmla="*/ 644922 w 2796"/>
              <a:gd name="T69" fmla="*/ 11113 h 36"/>
              <a:gd name="T70" fmla="*/ 663178 w 2796"/>
              <a:gd name="T71" fmla="*/ 11907 h 36"/>
              <a:gd name="T72" fmla="*/ 681038 w 2796"/>
              <a:gd name="T73" fmla="*/ 8732 h 36"/>
              <a:gd name="T74" fmla="*/ 700088 w 2796"/>
              <a:gd name="T75" fmla="*/ 11907 h 36"/>
              <a:gd name="T76" fmla="*/ 718344 w 2796"/>
              <a:gd name="T77" fmla="*/ 11907 h 36"/>
              <a:gd name="T78" fmla="*/ 737394 w 2796"/>
              <a:gd name="T79" fmla="*/ 12700 h 36"/>
              <a:gd name="T80" fmla="*/ 755253 w 2796"/>
              <a:gd name="T81" fmla="*/ 11113 h 36"/>
              <a:gd name="T82" fmla="*/ 773510 w 2796"/>
              <a:gd name="T83" fmla="*/ 12700 h 36"/>
              <a:gd name="T84" fmla="*/ 791766 w 2796"/>
              <a:gd name="T85" fmla="*/ 11907 h 36"/>
              <a:gd name="T86" fmla="*/ 810816 w 2796"/>
              <a:gd name="T87" fmla="*/ 11510 h 36"/>
              <a:gd name="T88" fmla="*/ 828278 w 2796"/>
              <a:gd name="T89" fmla="*/ 12700 h 36"/>
              <a:gd name="T90" fmla="*/ 846932 w 2796"/>
              <a:gd name="T91" fmla="*/ 9922 h 36"/>
              <a:gd name="T92" fmla="*/ 865982 w 2796"/>
              <a:gd name="T93" fmla="*/ 12700 h 36"/>
              <a:gd name="T94" fmla="*/ 885032 w 2796"/>
              <a:gd name="T95" fmla="*/ 12700 h 36"/>
              <a:gd name="T96" fmla="*/ 902494 w 2796"/>
              <a:gd name="T97" fmla="*/ 13097 h 36"/>
              <a:gd name="T98" fmla="*/ 921544 w 2796"/>
              <a:gd name="T99" fmla="*/ 8732 h 36"/>
              <a:gd name="T100" fmla="*/ 939404 w 2796"/>
              <a:gd name="T101" fmla="*/ 13097 h 36"/>
              <a:gd name="T102" fmla="*/ 957660 w 2796"/>
              <a:gd name="T103" fmla="*/ 12700 h 36"/>
              <a:gd name="T104" fmla="*/ 976313 w 2796"/>
              <a:gd name="T105" fmla="*/ 12700 h 36"/>
              <a:gd name="T106" fmla="*/ 995363 w 2796"/>
              <a:gd name="T107" fmla="*/ 13097 h 36"/>
              <a:gd name="T108" fmla="*/ 1012825 w 2796"/>
              <a:gd name="T109" fmla="*/ 12700 h 36"/>
              <a:gd name="T110" fmla="*/ 1032272 w 2796"/>
              <a:gd name="T111" fmla="*/ 11907 h 36"/>
              <a:gd name="T112" fmla="*/ 1050925 w 2796"/>
              <a:gd name="T113" fmla="*/ 12700 h 36"/>
              <a:gd name="T114" fmla="*/ 1068785 w 2796"/>
              <a:gd name="T115" fmla="*/ 13494 h 36"/>
              <a:gd name="T116" fmla="*/ 1087041 w 2796"/>
              <a:gd name="T117" fmla="*/ 7938 h 36"/>
              <a:gd name="T118" fmla="*/ 1106091 w 2796"/>
              <a:gd name="T119" fmla="*/ 13097 h 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96"/>
              <a:gd name="T181" fmla="*/ 0 h 36"/>
              <a:gd name="T182" fmla="*/ 2796 w 2796"/>
              <a:gd name="T183" fmla="*/ 36 h 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96" h="36">
                <a:moveTo>
                  <a:pt x="0" y="21"/>
                </a:moveTo>
                <a:lnTo>
                  <a:pt x="4" y="22"/>
                </a:lnTo>
                <a:lnTo>
                  <a:pt x="4" y="24"/>
                </a:lnTo>
                <a:lnTo>
                  <a:pt x="8" y="24"/>
                </a:lnTo>
                <a:lnTo>
                  <a:pt x="13" y="25"/>
                </a:lnTo>
                <a:lnTo>
                  <a:pt x="16" y="24"/>
                </a:lnTo>
                <a:lnTo>
                  <a:pt x="19" y="26"/>
                </a:lnTo>
                <a:lnTo>
                  <a:pt x="24" y="26"/>
                </a:lnTo>
                <a:lnTo>
                  <a:pt x="25" y="22"/>
                </a:lnTo>
                <a:lnTo>
                  <a:pt x="30" y="25"/>
                </a:lnTo>
                <a:lnTo>
                  <a:pt x="31" y="24"/>
                </a:lnTo>
                <a:lnTo>
                  <a:pt x="34" y="26"/>
                </a:lnTo>
                <a:lnTo>
                  <a:pt x="37" y="24"/>
                </a:lnTo>
                <a:lnTo>
                  <a:pt x="38" y="24"/>
                </a:lnTo>
                <a:lnTo>
                  <a:pt x="42" y="21"/>
                </a:lnTo>
                <a:lnTo>
                  <a:pt x="44" y="24"/>
                </a:lnTo>
                <a:lnTo>
                  <a:pt x="49" y="22"/>
                </a:lnTo>
                <a:lnTo>
                  <a:pt x="52" y="24"/>
                </a:lnTo>
                <a:lnTo>
                  <a:pt x="55" y="18"/>
                </a:lnTo>
                <a:lnTo>
                  <a:pt x="60" y="12"/>
                </a:lnTo>
                <a:lnTo>
                  <a:pt x="61" y="6"/>
                </a:lnTo>
                <a:lnTo>
                  <a:pt x="64" y="4"/>
                </a:lnTo>
                <a:lnTo>
                  <a:pt x="66" y="1"/>
                </a:lnTo>
                <a:lnTo>
                  <a:pt x="68" y="5"/>
                </a:lnTo>
                <a:lnTo>
                  <a:pt x="73" y="6"/>
                </a:lnTo>
                <a:lnTo>
                  <a:pt x="76" y="14"/>
                </a:lnTo>
                <a:lnTo>
                  <a:pt x="80" y="17"/>
                </a:lnTo>
                <a:lnTo>
                  <a:pt x="82" y="18"/>
                </a:lnTo>
                <a:lnTo>
                  <a:pt x="86" y="21"/>
                </a:lnTo>
                <a:lnTo>
                  <a:pt x="87" y="25"/>
                </a:lnTo>
                <a:lnTo>
                  <a:pt x="91" y="24"/>
                </a:lnTo>
                <a:lnTo>
                  <a:pt x="94" y="26"/>
                </a:lnTo>
                <a:lnTo>
                  <a:pt x="98" y="26"/>
                </a:lnTo>
                <a:lnTo>
                  <a:pt x="100" y="25"/>
                </a:lnTo>
                <a:lnTo>
                  <a:pt x="105" y="25"/>
                </a:lnTo>
                <a:lnTo>
                  <a:pt x="109" y="25"/>
                </a:lnTo>
                <a:lnTo>
                  <a:pt x="109" y="21"/>
                </a:lnTo>
                <a:lnTo>
                  <a:pt x="111" y="24"/>
                </a:lnTo>
                <a:lnTo>
                  <a:pt x="117" y="26"/>
                </a:lnTo>
                <a:lnTo>
                  <a:pt x="117" y="25"/>
                </a:lnTo>
                <a:lnTo>
                  <a:pt x="121" y="25"/>
                </a:lnTo>
                <a:lnTo>
                  <a:pt x="123" y="28"/>
                </a:lnTo>
                <a:lnTo>
                  <a:pt x="125" y="24"/>
                </a:lnTo>
                <a:lnTo>
                  <a:pt x="128" y="25"/>
                </a:lnTo>
                <a:lnTo>
                  <a:pt x="133" y="22"/>
                </a:lnTo>
                <a:lnTo>
                  <a:pt x="137" y="24"/>
                </a:lnTo>
                <a:lnTo>
                  <a:pt x="140" y="22"/>
                </a:lnTo>
                <a:lnTo>
                  <a:pt x="143" y="22"/>
                </a:lnTo>
                <a:lnTo>
                  <a:pt x="145" y="22"/>
                </a:lnTo>
                <a:lnTo>
                  <a:pt x="149" y="24"/>
                </a:lnTo>
                <a:lnTo>
                  <a:pt x="149" y="22"/>
                </a:lnTo>
                <a:lnTo>
                  <a:pt x="153" y="26"/>
                </a:lnTo>
                <a:lnTo>
                  <a:pt x="157" y="26"/>
                </a:lnTo>
                <a:lnTo>
                  <a:pt x="160" y="29"/>
                </a:lnTo>
                <a:lnTo>
                  <a:pt x="161" y="26"/>
                </a:lnTo>
                <a:lnTo>
                  <a:pt x="164" y="25"/>
                </a:lnTo>
                <a:lnTo>
                  <a:pt x="169" y="26"/>
                </a:lnTo>
                <a:lnTo>
                  <a:pt x="172" y="28"/>
                </a:lnTo>
                <a:lnTo>
                  <a:pt x="176" y="28"/>
                </a:lnTo>
                <a:lnTo>
                  <a:pt x="177" y="28"/>
                </a:lnTo>
                <a:lnTo>
                  <a:pt x="182" y="26"/>
                </a:lnTo>
                <a:lnTo>
                  <a:pt x="187" y="26"/>
                </a:lnTo>
                <a:lnTo>
                  <a:pt x="190" y="21"/>
                </a:lnTo>
                <a:lnTo>
                  <a:pt x="190" y="22"/>
                </a:lnTo>
                <a:lnTo>
                  <a:pt x="196" y="24"/>
                </a:lnTo>
                <a:lnTo>
                  <a:pt x="200" y="22"/>
                </a:lnTo>
                <a:lnTo>
                  <a:pt x="203" y="24"/>
                </a:lnTo>
                <a:lnTo>
                  <a:pt x="206" y="24"/>
                </a:lnTo>
                <a:lnTo>
                  <a:pt x="209" y="26"/>
                </a:lnTo>
                <a:lnTo>
                  <a:pt x="211" y="25"/>
                </a:lnTo>
                <a:lnTo>
                  <a:pt x="214" y="25"/>
                </a:lnTo>
                <a:lnTo>
                  <a:pt x="215" y="26"/>
                </a:lnTo>
                <a:lnTo>
                  <a:pt x="219" y="28"/>
                </a:lnTo>
                <a:lnTo>
                  <a:pt x="223" y="28"/>
                </a:lnTo>
                <a:lnTo>
                  <a:pt x="224" y="28"/>
                </a:lnTo>
                <a:lnTo>
                  <a:pt x="229" y="26"/>
                </a:lnTo>
                <a:lnTo>
                  <a:pt x="230" y="28"/>
                </a:lnTo>
                <a:lnTo>
                  <a:pt x="233" y="29"/>
                </a:lnTo>
                <a:lnTo>
                  <a:pt x="237" y="25"/>
                </a:lnTo>
                <a:lnTo>
                  <a:pt x="243" y="29"/>
                </a:lnTo>
                <a:lnTo>
                  <a:pt x="244" y="28"/>
                </a:lnTo>
                <a:lnTo>
                  <a:pt x="246" y="28"/>
                </a:lnTo>
                <a:lnTo>
                  <a:pt x="250" y="25"/>
                </a:lnTo>
                <a:lnTo>
                  <a:pt x="252" y="21"/>
                </a:lnTo>
                <a:lnTo>
                  <a:pt x="254" y="22"/>
                </a:lnTo>
                <a:lnTo>
                  <a:pt x="258" y="26"/>
                </a:lnTo>
                <a:lnTo>
                  <a:pt x="261" y="21"/>
                </a:lnTo>
                <a:lnTo>
                  <a:pt x="264" y="18"/>
                </a:lnTo>
                <a:lnTo>
                  <a:pt x="267" y="12"/>
                </a:lnTo>
                <a:lnTo>
                  <a:pt x="269" y="6"/>
                </a:lnTo>
                <a:lnTo>
                  <a:pt x="270" y="4"/>
                </a:lnTo>
                <a:lnTo>
                  <a:pt x="274" y="2"/>
                </a:lnTo>
                <a:lnTo>
                  <a:pt x="276" y="9"/>
                </a:lnTo>
                <a:lnTo>
                  <a:pt x="280" y="13"/>
                </a:lnTo>
                <a:lnTo>
                  <a:pt x="281" y="14"/>
                </a:lnTo>
                <a:lnTo>
                  <a:pt x="285" y="16"/>
                </a:lnTo>
                <a:lnTo>
                  <a:pt x="286" y="20"/>
                </a:lnTo>
                <a:lnTo>
                  <a:pt x="291" y="24"/>
                </a:lnTo>
                <a:lnTo>
                  <a:pt x="293" y="22"/>
                </a:lnTo>
                <a:lnTo>
                  <a:pt x="294" y="26"/>
                </a:lnTo>
                <a:lnTo>
                  <a:pt x="298" y="26"/>
                </a:lnTo>
                <a:lnTo>
                  <a:pt x="300" y="26"/>
                </a:lnTo>
                <a:lnTo>
                  <a:pt x="304" y="26"/>
                </a:lnTo>
                <a:lnTo>
                  <a:pt x="306" y="26"/>
                </a:lnTo>
                <a:lnTo>
                  <a:pt x="310" y="25"/>
                </a:lnTo>
                <a:lnTo>
                  <a:pt x="311" y="26"/>
                </a:lnTo>
                <a:lnTo>
                  <a:pt x="316" y="26"/>
                </a:lnTo>
                <a:lnTo>
                  <a:pt x="321" y="24"/>
                </a:lnTo>
                <a:lnTo>
                  <a:pt x="323" y="26"/>
                </a:lnTo>
                <a:lnTo>
                  <a:pt x="326" y="28"/>
                </a:lnTo>
                <a:lnTo>
                  <a:pt x="329" y="24"/>
                </a:lnTo>
                <a:lnTo>
                  <a:pt x="330" y="24"/>
                </a:lnTo>
                <a:lnTo>
                  <a:pt x="333" y="28"/>
                </a:lnTo>
                <a:lnTo>
                  <a:pt x="336" y="29"/>
                </a:lnTo>
                <a:lnTo>
                  <a:pt x="340" y="28"/>
                </a:lnTo>
                <a:lnTo>
                  <a:pt x="342" y="21"/>
                </a:lnTo>
                <a:lnTo>
                  <a:pt x="344" y="24"/>
                </a:lnTo>
                <a:lnTo>
                  <a:pt x="348" y="25"/>
                </a:lnTo>
                <a:lnTo>
                  <a:pt x="350" y="25"/>
                </a:lnTo>
                <a:lnTo>
                  <a:pt x="353" y="25"/>
                </a:lnTo>
                <a:lnTo>
                  <a:pt x="354" y="28"/>
                </a:lnTo>
                <a:lnTo>
                  <a:pt x="360" y="25"/>
                </a:lnTo>
                <a:lnTo>
                  <a:pt x="362" y="26"/>
                </a:lnTo>
                <a:lnTo>
                  <a:pt x="364" y="24"/>
                </a:lnTo>
                <a:lnTo>
                  <a:pt x="369" y="28"/>
                </a:lnTo>
                <a:lnTo>
                  <a:pt x="371" y="26"/>
                </a:lnTo>
                <a:lnTo>
                  <a:pt x="372" y="26"/>
                </a:lnTo>
                <a:lnTo>
                  <a:pt x="375" y="25"/>
                </a:lnTo>
                <a:lnTo>
                  <a:pt x="378" y="26"/>
                </a:lnTo>
                <a:lnTo>
                  <a:pt x="381" y="26"/>
                </a:lnTo>
                <a:lnTo>
                  <a:pt x="384" y="28"/>
                </a:lnTo>
                <a:lnTo>
                  <a:pt x="386" y="26"/>
                </a:lnTo>
                <a:lnTo>
                  <a:pt x="390" y="28"/>
                </a:lnTo>
                <a:lnTo>
                  <a:pt x="391" y="24"/>
                </a:lnTo>
                <a:lnTo>
                  <a:pt x="394" y="24"/>
                </a:lnTo>
                <a:lnTo>
                  <a:pt x="397" y="24"/>
                </a:lnTo>
                <a:lnTo>
                  <a:pt x="401" y="24"/>
                </a:lnTo>
                <a:lnTo>
                  <a:pt x="403" y="22"/>
                </a:lnTo>
                <a:lnTo>
                  <a:pt x="405" y="21"/>
                </a:lnTo>
                <a:lnTo>
                  <a:pt x="407" y="25"/>
                </a:lnTo>
                <a:lnTo>
                  <a:pt x="412" y="26"/>
                </a:lnTo>
                <a:lnTo>
                  <a:pt x="417" y="28"/>
                </a:lnTo>
                <a:lnTo>
                  <a:pt x="420" y="28"/>
                </a:lnTo>
                <a:lnTo>
                  <a:pt x="424" y="22"/>
                </a:lnTo>
                <a:lnTo>
                  <a:pt x="427" y="29"/>
                </a:lnTo>
                <a:lnTo>
                  <a:pt x="430" y="28"/>
                </a:lnTo>
                <a:lnTo>
                  <a:pt x="432" y="26"/>
                </a:lnTo>
                <a:lnTo>
                  <a:pt x="436" y="25"/>
                </a:lnTo>
                <a:lnTo>
                  <a:pt x="437" y="28"/>
                </a:lnTo>
                <a:lnTo>
                  <a:pt x="439" y="26"/>
                </a:lnTo>
                <a:lnTo>
                  <a:pt x="444" y="26"/>
                </a:lnTo>
                <a:lnTo>
                  <a:pt x="448" y="26"/>
                </a:lnTo>
                <a:lnTo>
                  <a:pt x="450" y="28"/>
                </a:lnTo>
                <a:lnTo>
                  <a:pt x="455" y="26"/>
                </a:lnTo>
                <a:lnTo>
                  <a:pt x="456" y="26"/>
                </a:lnTo>
                <a:lnTo>
                  <a:pt x="460" y="28"/>
                </a:lnTo>
                <a:lnTo>
                  <a:pt x="462" y="24"/>
                </a:lnTo>
                <a:lnTo>
                  <a:pt x="467" y="22"/>
                </a:lnTo>
                <a:lnTo>
                  <a:pt x="469" y="21"/>
                </a:lnTo>
                <a:lnTo>
                  <a:pt x="471" y="10"/>
                </a:lnTo>
                <a:lnTo>
                  <a:pt x="474" y="10"/>
                </a:lnTo>
                <a:lnTo>
                  <a:pt x="477" y="4"/>
                </a:lnTo>
                <a:lnTo>
                  <a:pt x="480" y="8"/>
                </a:lnTo>
                <a:lnTo>
                  <a:pt x="480" y="10"/>
                </a:lnTo>
                <a:lnTo>
                  <a:pt x="486" y="13"/>
                </a:lnTo>
                <a:lnTo>
                  <a:pt x="486" y="12"/>
                </a:lnTo>
                <a:lnTo>
                  <a:pt x="489" y="20"/>
                </a:lnTo>
                <a:lnTo>
                  <a:pt x="491" y="20"/>
                </a:lnTo>
                <a:lnTo>
                  <a:pt x="495" y="24"/>
                </a:lnTo>
                <a:lnTo>
                  <a:pt x="499" y="24"/>
                </a:lnTo>
                <a:lnTo>
                  <a:pt x="505" y="28"/>
                </a:lnTo>
                <a:lnTo>
                  <a:pt x="508" y="25"/>
                </a:lnTo>
                <a:lnTo>
                  <a:pt x="513" y="26"/>
                </a:lnTo>
                <a:lnTo>
                  <a:pt x="514" y="25"/>
                </a:lnTo>
                <a:lnTo>
                  <a:pt x="517" y="26"/>
                </a:lnTo>
                <a:lnTo>
                  <a:pt x="521" y="26"/>
                </a:lnTo>
                <a:lnTo>
                  <a:pt x="521" y="28"/>
                </a:lnTo>
                <a:lnTo>
                  <a:pt x="526" y="29"/>
                </a:lnTo>
                <a:lnTo>
                  <a:pt x="529" y="24"/>
                </a:lnTo>
                <a:lnTo>
                  <a:pt x="529" y="25"/>
                </a:lnTo>
                <a:lnTo>
                  <a:pt x="532" y="28"/>
                </a:lnTo>
                <a:lnTo>
                  <a:pt x="535" y="28"/>
                </a:lnTo>
                <a:lnTo>
                  <a:pt x="538" y="29"/>
                </a:lnTo>
                <a:lnTo>
                  <a:pt x="543" y="26"/>
                </a:lnTo>
                <a:lnTo>
                  <a:pt x="544" y="26"/>
                </a:lnTo>
                <a:lnTo>
                  <a:pt x="548" y="28"/>
                </a:lnTo>
                <a:lnTo>
                  <a:pt x="551" y="28"/>
                </a:lnTo>
                <a:lnTo>
                  <a:pt x="554" y="28"/>
                </a:lnTo>
                <a:lnTo>
                  <a:pt x="557" y="25"/>
                </a:lnTo>
                <a:lnTo>
                  <a:pt x="557" y="24"/>
                </a:lnTo>
                <a:lnTo>
                  <a:pt x="559" y="24"/>
                </a:lnTo>
                <a:lnTo>
                  <a:pt x="563" y="25"/>
                </a:lnTo>
                <a:lnTo>
                  <a:pt x="566" y="25"/>
                </a:lnTo>
                <a:lnTo>
                  <a:pt x="568" y="25"/>
                </a:lnTo>
                <a:lnTo>
                  <a:pt x="571" y="26"/>
                </a:lnTo>
                <a:lnTo>
                  <a:pt x="575" y="24"/>
                </a:lnTo>
                <a:lnTo>
                  <a:pt x="577" y="26"/>
                </a:lnTo>
                <a:lnTo>
                  <a:pt x="580" y="21"/>
                </a:lnTo>
                <a:lnTo>
                  <a:pt x="583" y="24"/>
                </a:lnTo>
                <a:lnTo>
                  <a:pt x="587" y="24"/>
                </a:lnTo>
                <a:lnTo>
                  <a:pt x="592" y="21"/>
                </a:lnTo>
                <a:lnTo>
                  <a:pt x="594" y="20"/>
                </a:lnTo>
                <a:lnTo>
                  <a:pt x="598" y="20"/>
                </a:lnTo>
                <a:lnTo>
                  <a:pt x="600" y="22"/>
                </a:lnTo>
                <a:lnTo>
                  <a:pt x="604" y="24"/>
                </a:lnTo>
                <a:lnTo>
                  <a:pt x="605" y="21"/>
                </a:lnTo>
                <a:lnTo>
                  <a:pt x="606" y="24"/>
                </a:lnTo>
                <a:lnTo>
                  <a:pt x="611" y="25"/>
                </a:lnTo>
                <a:lnTo>
                  <a:pt x="612" y="24"/>
                </a:lnTo>
                <a:lnTo>
                  <a:pt x="616" y="22"/>
                </a:lnTo>
                <a:lnTo>
                  <a:pt x="619" y="24"/>
                </a:lnTo>
                <a:lnTo>
                  <a:pt x="624" y="28"/>
                </a:lnTo>
                <a:lnTo>
                  <a:pt x="626" y="28"/>
                </a:lnTo>
                <a:lnTo>
                  <a:pt x="630" y="25"/>
                </a:lnTo>
                <a:lnTo>
                  <a:pt x="631" y="25"/>
                </a:lnTo>
                <a:lnTo>
                  <a:pt x="634" y="26"/>
                </a:lnTo>
                <a:lnTo>
                  <a:pt x="638" y="25"/>
                </a:lnTo>
                <a:lnTo>
                  <a:pt x="640" y="24"/>
                </a:lnTo>
                <a:lnTo>
                  <a:pt x="642" y="26"/>
                </a:lnTo>
                <a:lnTo>
                  <a:pt x="647" y="20"/>
                </a:lnTo>
                <a:lnTo>
                  <a:pt x="647" y="21"/>
                </a:lnTo>
                <a:lnTo>
                  <a:pt x="652" y="24"/>
                </a:lnTo>
                <a:lnTo>
                  <a:pt x="653" y="25"/>
                </a:lnTo>
                <a:lnTo>
                  <a:pt x="656" y="26"/>
                </a:lnTo>
                <a:lnTo>
                  <a:pt x="660" y="25"/>
                </a:lnTo>
                <a:lnTo>
                  <a:pt x="661" y="26"/>
                </a:lnTo>
                <a:lnTo>
                  <a:pt x="666" y="26"/>
                </a:lnTo>
                <a:lnTo>
                  <a:pt x="671" y="22"/>
                </a:lnTo>
                <a:lnTo>
                  <a:pt x="674" y="21"/>
                </a:lnTo>
                <a:lnTo>
                  <a:pt x="677" y="18"/>
                </a:lnTo>
                <a:lnTo>
                  <a:pt x="678" y="16"/>
                </a:lnTo>
                <a:lnTo>
                  <a:pt x="683" y="9"/>
                </a:lnTo>
                <a:lnTo>
                  <a:pt x="685" y="6"/>
                </a:lnTo>
                <a:lnTo>
                  <a:pt x="685" y="8"/>
                </a:lnTo>
                <a:lnTo>
                  <a:pt x="688" y="13"/>
                </a:lnTo>
                <a:lnTo>
                  <a:pt x="692" y="14"/>
                </a:lnTo>
                <a:lnTo>
                  <a:pt x="694" y="10"/>
                </a:lnTo>
                <a:lnTo>
                  <a:pt x="698" y="17"/>
                </a:lnTo>
                <a:lnTo>
                  <a:pt x="700" y="20"/>
                </a:lnTo>
                <a:lnTo>
                  <a:pt x="703" y="17"/>
                </a:lnTo>
                <a:lnTo>
                  <a:pt x="707" y="17"/>
                </a:lnTo>
                <a:lnTo>
                  <a:pt x="709" y="18"/>
                </a:lnTo>
                <a:lnTo>
                  <a:pt x="710" y="20"/>
                </a:lnTo>
                <a:lnTo>
                  <a:pt x="715" y="14"/>
                </a:lnTo>
                <a:lnTo>
                  <a:pt x="715" y="16"/>
                </a:lnTo>
                <a:lnTo>
                  <a:pt x="719" y="21"/>
                </a:lnTo>
                <a:lnTo>
                  <a:pt x="723" y="21"/>
                </a:lnTo>
                <a:lnTo>
                  <a:pt x="727" y="25"/>
                </a:lnTo>
                <a:lnTo>
                  <a:pt x="731" y="25"/>
                </a:lnTo>
                <a:lnTo>
                  <a:pt x="734" y="25"/>
                </a:lnTo>
                <a:lnTo>
                  <a:pt x="735" y="24"/>
                </a:lnTo>
                <a:lnTo>
                  <a:pt x="738" y="26"/>
                </a:lnTo>
                <a:lnTo>
                  <a:pt x="741" y="25"/>
                </a:lnTo>
                <a:lnTo>
                  <a:pt x="745" y="26"/>
                </a:lnTo>
                <a:lnTo>
                  <a:pt x="747" y="26"/>
                </a:lnTo>
                <a:lnTo>
                  <a:pt x="750" y="25"/>
                </a:lnTo>
                <a:lnTo>
                  <a:pt x="751" y="25"/>
                </a:lnTo>
                <a:lnTo>
                  <a:pt x="756" y="26"/>
                </a:lnTo>
                <a:lnTo>
                  <a:pt x="762" y="22"/>
                </a:lnTo>
                <a:lnTo>
                  <a:pt x="762" y="24"/>
                </a:lnTo>
                <a:lnTo>
                  <a:pt x="768" y="28"/>
                </a:lnTo>
                <a:lnTo>
                  <a:pt x="769" y="24"/>
                </a:lnTo>
                <a:lnTo>
                  <a:pt x="773" y="24"/>
                </a:lnTo>
                <a:lnTo>
                  <a:pt x="775" y="24"/>
                </a:lnTo>
                <a:lnTo>
                  <a:pt x="779" y="21"/>
                </a:lnTo>
                <a:lnTo>
                  <a:pt x="780" y="17"/>
                </a:lnTo>
                <a:lnTo>
                  <a:pt x="783" y="17"/>
                </a:lnTo>
                <a:lnTo>
                  <a:pt x="783" y="14"/>
                </a:lnTo>
                <a:lnTo>
                  <a:pt x="789" y="17"/>
                </a:lnTo>
                <a:lnTo>
                  <a:pt x="792" y="14"/>
                </a:lnTo>
                <a:lnTo>
                  <a:pt x="792" y="16"/>
                </a:lnTo>
                <a:lnTo>
                  <a:pt x="795" y="16"/>
                </a:lnTo>
                <a:lnTo>
                  <a:pt x="798" y="24"/>
                </a:lnTo>
                <a:lnTo>
                  <a:pt x="803" y="22"/>
                </a:lnTo>
                <a:lnTo>
                  <a:pt x="805" y="24"/>
                </a:lnTo>
                <a:lnTo>
                  <a:pt x="807" y="24"/>
                </a:lnTo>
                <a:lnTo>
                  <a:pt x="809" y="24"/>
                </a:lnTo>
                <a:lnTo>
                  <a:pt x="812" y="24"/>
                </a:lnTo>
                <a:lnTo>
                  <a:pt x="816" y="24"/>
                </a:lnTo>
                <a:lnTo>
                  <a:pt x="817" y="25"/>
                </a:lnTo>
                <a:lnTo>
                  <a:pt x="819" y="25"/>
                </a:lnTo>
                <a:lnTo>
                  <a:pt x="822" y="30"/>
                </a:lnTo>
                <a:lnTo>
                  <a:pt x="828" y="29"/>
                </a:lnTo>
                <a:lnTo>
                  <a:pt x="828" y="28"/>
                </a:lnTo>
                <a:lnTo>
                  <a:pt x="833" y="29"/>
                </a:lnTo>
                <a:lnTo>
                  <a:pt x="834" y="26"/>
                </a:lnTo>
                <a:lnTo>
                  <a:pt x="839" y="26"/>
                </a:lnTo>
                <a:lnTo>
                  <a:pt x="841" y="18"/>
                </a:lnTo>
                <a:lnTo>
                  <a:pt x="843" y="18"/>
                </a:lnTo>
                <a:lnTo>
                  <a:pt x="847" y="9"/>
                </a:lnTo>
                <a:lnTo>
                  <a:pt x="848" y="8"/>
                </a:lnTo>
                <a:lnTo>
                  <a:pt x="852" y="1"/>
                </a:lnTo>
                <a:lnTo>
                  <a:pt x="852" y="0"/>
                </a:lnTo>
                <a:lnTo>
                  <a:pt x="855" y="0"/>
                </a:lnTo>
                <a:lnTo>
                  <a:pt x="858" y="9"/>
                </a:lnTo>
                <a:lnTo>
                  <a:pt x="860" y="10"/>
                </a:lnTo>
                <a:lnTo>
                  <a:pt x="864" y="12"/>
                </a:lnTo>
                <a:lnTo>
                  <a:pt x="866" y="17"/>
                </a:lnTo>
                <a:lnTo>
                  <a:pt x="870" y="20"/>
                </a:lnTo>
                <a:lnTo>
                  <a:pt x="871" y="22"/>
                </a:lnTo>
                <a:lnTo>
                  <a:pt x="876" y="20"/>
                </a:lnTo>
                <a:lnTo>
                  <a:pt x="877" y="21"/>
                </a:lnTo>
                <a:lnTo>
                  <a:pt x="880" y="17"/>
                </a:lnTo>
                <a:lnTo>
                  <a:pt x="885" y="10"/>
                </a:lnTo>
                <a:lnTo>
                  <a:pt x="886" y="6"/>
                </a:lnTo>
                <a:lnTo>
                  <a:pt x="888" y="9"/>
                </a:lnTo>
                <a:lnTo>
                  <a:pt x="891" y="12"/>
                </a:lnTo>
                <a:lnTo>
                  <a:pt x="896" y="14"/>
                </a:lnTo>
                <a:lnTo>
                  <a:pt x="900" y="16"/>
                </a:lnTo>
                <a:lnTo>
                  <a:pt x="901" y="20"/>
                </a:lnTo>
                <a:lnTo>
                  <a:pt x="906" y="21"/>
                </a:lnTo>
                <a:lnTo>
                  <a:pt x="907" y="22"/>
                </a:lnTo>
                <a:lnTo>
                  <a:pt x="912" y="20"/>
                </a:lnTo>
                <a:lnTo>
                  <a:pt x="913" y="21"/>
                </a:lnTo>
                <a:lnTo>
                  <a:pt x="916" y="16"/>
                </a:lnTo>
                <a:lnTo>
                  <a:pt x="918" y="21"/>
                </a:lnTo>
                <a:lnTo>
                  <a:pt x="921" y="21"/>
                </a:lnTo>
                <a:lnTo>
                  <a:pt x="924" y="22"/>
                </a:lnTo>
                <a:lnTo>
                  <a:pt x="927" y="20"/>
                </a:lnTo>
                <a:lnTo>
                  <a:pt x="928" y="21"/>
                </a:lnTo>
                <a:lnTo>
                  <a:pt x="932" y="20"/>
                </a:lnTo>
                <a:lnTo>
                  <a:pt x="934" y="26"/>
                </a:lnTo>
                <a:lnTo>
                  <a:pt x="939" y="26"/>
                </a:lnTo>
                <a:lnTo>
                  <a:pt x="940" y="25"/>
                </a:lnTo>
                <a:lnTo>
                  <a:pt x="945" y="26"/>
                </a:lnTo>
                <a:lnTo>
                  <a:pt x="945" y="25"/>
                </a:lnTo>
                <a:lnTo>
                  <a:pt x="948" y="26"/>
                </a:lnTo>
                <a:lnTo>
                  <a:pt x="951" y="29"/>
                </a:lnTo>
                <a:lnTo>
                  <a:pt x="956" y="28"/>
                </a:lnTo>
                <a:lnTo>
                  <a:pt x="957" y="25"/>
                </a:lnTo>
                <a:lnTo>
                  <a:pt x="961" y="29"/>
                </a:lnTo>
                <a:lnTo>
                  <a:pt x="964" y="26"/>
                </a:lnTo>
                <a:lnTo>
                  <a:pt x="967" y="26"/>
                </a:lnTo>
                <a:lnTo>
                  <a:pt x="972" y="26"/>
                </a:lnTo>
                <a:lnTo>
                  <a:pt x="975" y="26"/>
                </a:lnTo>
                <a:lnTo>
                  <a:pt x="980" y="26"/>
                </a:lnTo>
                <a:lnTo>
                  <a:pt x="981" y="22"/>
                </a:lnTo>
                <a:lnTo>
                  <a:pt x="984" y="21"/>
                </a:lnTo>
                <a:lnTo>
                  <a:pt x="986" y="24"/>
                </a:lnTo>
                <a:lnTo>
                  <a:pt x="991" y="22"/>
                </a:lnTo>
                <a:lnTo>
                  <a:pt x="993" y="20"/>
                </a:lnTo>
                <a:lnTo>
                  <a:pt x="996" y="22"/>
                </a:lnTo>
                <a:lnTo>
                  <a:pt x="998" y="22"/>
                </a:lnTo>
                <a:lnTo>
                  <a:pt x="1003" y="21"/>
                </a:lnTo>
                <a:lnTo>
                  <a:pt x="1003" y="22"/>
                </a:lnTo>
                <a:lnTo>
                  <a:pt x="1008" y="25"/>
                </a:lnTo>
                <a:lnTo>
                  <a:pt x="1009" y="24"/>
                </a:lnTo>
                <a:lnTo>
                  <a:pt x="1011" y="25"/>
                </a:lnTo>
                <a:lnTo>
                  <a:pt x="1016" y="25"/>
                </a:lnTo>
                <a:lnTo>
                  <a:pt x="1016" y="26"/>
                </a:lnTo>
                <a:lnTo>
                  <a:pt x="1019" y="26"/>
                </a:lnTo>
                <a:lnTo>
                  <a:pt x="1023" y="25"/>
                </a:lnTo>
                <a:lnTo>
                  <a:pt x="1025" y="28"/>
                </a:lnTo>
                <a:lnTo>
                  <a:pt x="1028" y="29"/>
                </a:lnTo>
                <a:lnTo>
                  <a:pt x="1033" y="29"/>
                </a:lnTo>
                <a:lnTo>
                  <a:pt x="1035" y="29"/>
                </a:lnTo>
                <a:lnTo>
                  <a:pt x="1039" y="29"/>
                </a:lnTo>
                <a:lnTo>
                  <a:pt x="1043" y="28"/>
                </a:lnTo>
                <a:lnTo>
                  <a:pt x="1043" y="26"/>
                </a:lnTo>
                <a:lnTo>
                  <a:pt x="1048" y="28"/>
                </a:lnTo>
                <a:lnTo>
                  <a:pt x="1052" y="28"/>
                </a:lnTo>
                <a:lnTo>
                  <a:pt x="1054" y="25"/>
                </a:lnTo>
                <a:lnTo>
                  <a:pt x="1055" y="22"/>
                </a:lnTo>
                <a:lnTo>
                  <a:pt x="1058" y="26"/>
                </a:lnTo>
                <a:lnTo>
                  <a:pt x="1061" y="25"/>
                </a:lnTo>
                <a:lnTo>
                  <a:pt x="1063" y="28"/>
                </a:lnTo>
                <a:lnTo>
                  <a:pt x="1067" y="26"/>
                </a:lnTo>
                <a:lnTo>
                  <a:pt x="1069" y="28"/>
                </a:lnTo>
                <a:lnTo>
                  <a:pt x="1071" y="29"/>
                </a:lnTo>
                <a:lnTo>
                  <a:pt x="1076" y="25"/>
                </a:lnTo>
                <a:lnTo>
                  <a:pt x="1076" y="26"/>
                </a:lnTo>
                <a:lnTo>
                  <a:pt x="1082" y="25"/>
                </a:lnTo>
                <a:lnTo>
                  <a:pt x="1083" y="24"/>
                </a:lnTo>
                <a:lnTo>
                  <a:pt x="1087" y="17"/>
                </a:lnTo>
                <a:lnTo>
                  <a:pt x="1090" y="17"/>
                </a:lnTo>
                <a:lnTo>
                  <a:pt x="1091" y="13"/>
                </a:lnTo>
                <a:lnTo>
                  <a:pt x="1095" y="12"/>
                </a:lnTo>
                <a:lnTo>
                  <a:pt x="1095" y="10"/>
                </a:lnTo>
                <a:lnTo>
                  <a:pt x="1100" y="14"/>
                </a:lnTo>
                <a:lnTo>
                  <a:pt x="1101" y="16"/>
                </a:lnTo>
                <a:lnTo>
                  <a:pt x="1106" y="20"/>
                </a:lnTo>
                <a:lnTo>
                  <a:pt x="1107" y="18"/>
                </a:lnTo>
                <a:lnTo>
                  <a:pt x="1112" y="24"/>
                </a:lnTo>
                <a:lnTo>
                  <a:pt x="1114" y="22"/>
                </a:lnTo>
                <a:lnTo>
                  <a:pt x="1115" y="22"/>
                </a:lnTo>
                <a:lnTo>
                  <a:pt x="1118" y="22"/>
                </a:lnTo>
                <a:lnTo>
                  <a:pt x="1123" y="24"/>
                </a:lnTo>
                <a:lnTo>
                  <a:pt x="1125" y="22"/>
                </a:lnTo>
                <a:lnTo>
                  <a:pt x="1127" y="24"/>
                </a:lnTo>
                <a:lnTo>
                  <a:pt x="1129" y="25"/>
                </a:lnTo>
                <a:lnTo>
                  <a:pt x="1131" y="26"/>
                </a:lnTo>
                <a:lnTo>
                  <a:pt x="1136" y="28"/>
                </a:lnTo>
                <a:lnTo>
                  <a:pt x="1137" y="28"/>
                </a:lnTo>
                <a:lnTo>
                  <a:pt x="1139" y="29"/>
                </a:lnTo>
                <a:lnTo>
                  <a:pt x="1142" y="30"/>
                </a:lnTo>
                <a:lnTo>
                  <a:pt x="1147" y="29"/>
                </a:lnTo>
                <a:lnTo>
                  <a:pt x="1148" y="29"/>
                </a:lnTo>
                <a:lnTo>
                  <a:pt x="1151" y="29"/>
                </a:lnTo>
                <a:lnTo>
                  <a:pt x="1155" y="28"/>
                </a:lnTo>
                <a:lnTo>
                  <a:pt x="1157" y="26"/>
                </a:lnTo>
                <a:lnTo>
                  <a:pt x="1161" y="28"/>
                </a:lnTo>
                <a:lnTo>
                  <a:pt x="1166" y="28"/>
                </a:lnTo>
                <a:lnTo>
                  <a:pt x="1167" y="28"/>
                </a:lnTo>
                <a:lnTo>
                  <a:pt x="1172" y="25"/>
                </a:lnTo>
                <a:lnTo>
                  <a:pt x="1175" y="29"/>
                </a:lnTo>
                <a:lnTo>
                  <a:pt x="1180" y="30"/>
                </a:lnTo>
                <a:lnTo>
                  <a:pt x="1182" y="28"/>
                </a:lnTo>
                <a:lnTo>
                  <a:pt x="1185" y="28"/>
                </a:lnTo>
                <a:lnTo>
                  <a:pt x="1187" y="30"/>
                </a:lnTo>
                <a:lnTo>
                  <a:pt x="1190" y="29"/>
                </a:lnTo>
                <a:lnTo>
                  <a:pt x="1193" y="28"/>
                </a:lnTo>
                <a:lnTo>
                  <a:pt x="1194" y="28"/>
                </a:lnTo>
                <a:lnTo>
                  <a:pt x="1197" y="30"/>
                </a:lnTo>
                <a:lnTo>
                  <a:pt x="1200" y="29"/>
                </a:lnTo>
                <a:lnTo>
                  <a:pt x="1204" y="28"/>
                </a:lnTo>
                <a:lnTo>
                  <a:pt x="1206" y="28"/>
                </a:lnTo>
                <a:lnTo>
                  <a:pt x="1208" y="29"/>
                </a:lnTo>
                <a:lnTo>
                  <a:pt x="1212" y="25"/>
                </a:lnTo>
                <a:lnTo>
                  <a:pt x="1212" y="26"/>
                </a:lnTo>
                <a:lnTo>
                  <a:pt x="1217" y="29"/>
                </a:lnTo>
                <a:lnTo>
                  <a:pt x="1220" y="29"/>
                </a:lnTo>
                <a:lnTo>
                  <a:pt x="1223" y="28"/>
                </a:lnTo>
                <a:lnTo>
                  <a:pt x="1226" y="28"/>
                </a:lnTo>
                <a:lnTo>
                  <a:pt x="1227" y="29"/>
                </a:lnTo>
                <a:lnTo>
                  <a:pt x="1232" y="28"/>
                </a:lnTo>
                <a:lnTo>
                  <a:pt x="1235" y="28"/>
                </a:lnTo>
                <a:lnTo>
                  <a:pt x="1240" y="33"/>
                </a:lnTo>
                <a:lnTo>
                  <a:pt x="1242" y="30"/>
                </a:lnTo>
                <a:lnTo>
                  <a:pt x="1245" y="29"/>
                </a:lnTo>
                <a:lnTo>
                  <a:pt x="1246" y="29"/>
                </a:lnTo>
                <a:lnTo>
                  <a:pt x="1250" y="29"/>
                </a:lnTo>
                <a:lnTo>
                  <a:pt x="1252" y="28"/>
                </a:lnTo>
                <a:lnTo>
                  <a:pt x="1256" y="32"/>
                </a:lnTo>
                <a:lnTo>
                  <a:pt x="1258" y="29"/>
                </a:lnTo>
                <a:lnTo>
                  <a:pt x="1262" y="30"/>
                </a:lnTo>
                <a:lnTo>
                  <a:pt x="1264" y="26"/>
                </a:lnTo>
                <a:lnTo>
                  <a:pt x="1265" y="28"/>
                </a:lnTo>
                <a:lnTo>
                  <a:pt x="1270" y="29"/>
                </a:lnTo>
                <a:lnTo>
                  <a:pt x="1276" y="33"/>
                </a:lnTo>
                <a:lnTo>
                  <a:pt x="1277" y="32"/>
                </a:lnTo>
                <a:lnTo>
                  <a:pt x="1280" y="30"/>
                </a:lnTo>
                <a:lnTo>
                  <a:pt x="1283" y="29"/>
                </a:lnTo>
                <a:lnTo>
                  <a:pt x="1287" y="28"/>
                </a:lnTo>
                <a:lnTo>
                  <a:pt x="1289" y="25"/>
                </a:lnTo>
                <a:lnTo>
                  <a:pt x="1292" y="14"/>
                </a:lnTo>
                <a:lnTo>
                  <a:pt x="1295" y="18"/>
                </a:lnTo>
                <a:lnTo>
                  <a:pt x="1298" y="14"/>
                </a:lnTo>
                <a:lnTo>
                  <a:pt x="1299" y="12"/>
                </a:lnTo>
                <a:lnTo>
                  <a:pt x="1301" y="13"/>
                </a:lnTo>
                <a:lnTo>
                  <a:pt x="1304" y="14"/>
                </a:lnTo>
                <a:lnTo>
                  <a:pt x="1306" y="17"/>
                </a:lnTo>
                <a:lnTo>
                  <a:pt x="1310" y="22"/>
                </a:lnTo>
                <a:lnTo>
                  <a:pt x="1312" y="22"/>
                </a:lnTo>
                <a:lnTo>
                  <a:pt x="1316" y="21"/>
                </a:lnTo>
                <a:lnTo>
                  <a:pt x="1319" y="26"/>
                </a:lnTo>
                <a:lnTo>
                  <a:pt x="1320" y="26"/>
                </a:lnTo>
                <a:lnTo>
                  <a:pt x="1325" y="28"/>
                </a:lnTo>
                <a:lnTo>
                  <a:pt x="1325" y="29"/>
                </a:lnTo>
                <a:lnTo>
                  <a:pt x="1327" y="30"/>
                </a:lnTo>
                <a:lnTo>
                  <a:pt x="1333" y="30"/>
                </a:lnTo>
                <a:lnTo>
                  <a:pt x="1336" y="30"/>
                </a:lnTo>
                <a:lnTo>
                  <a:pt x="1342" y="29"/>
                </a:lnTo>
                <a:lnTo>
                  <a:pt x="1347" y="29"/>
                </a:lnTo>
                <a:lnTo>
                  <a:pt x="1347" y="32"/>
                </a:lnTo>
                <a:lnTo>
                  <a:pt x="1350" y="26"/>
                </a:lnTo>
                <a:lnTo>
                  <a:pt x="1354" y="30"/>
                </a:lnTo>
                <a:lnTo>
                  <a:pt x="1356" y="30"/>
                </a:lnTo>
                <a:lnTo>
                  <a:pt x="1361" y="30"/>
                </a:lnTo>
                <a:lnTo>
                  <a:pt x="1362" y="30"/>
                </a:lnTo>
                <a:lnTo>
                  <a:pt x="1365" y="29"/>
                </a:lnTo>
                <a:lnTo>
                  <a:pt x="1367" y="29"/>
                </a:lnTo>
                <a:lnTo>
                  <a:pt x="1371" y="30"/>
                </a:lnTo>
                <a:lnTo>
                  <a:pt x="1373" y="30"/>
                </a:lnTo>
                <a:lnTo>
                  <a:pt x="1374" y="32"/>
                </a:lnTo>
                <a:lnTo>
                  <a:pt x="1379" y="30"/>
                </a:lnTo>
                <a:lnTo>
                  <a:pt x="1380" y="32"/>
                </a:lnTo>
                <a:lnTo>
                  <a:pt x="1383" y="32"/>
                </a:lnTo>
                <a:lnTo>
                  <a:pt x="1386" y="30"/>
                </a:lnTo>
                <a:lnTo>
                  <a:pt x="1390" y="30"/>
                </a:lnTo>
                <a:lnTo>
                  <a:pt x="1392" y="32"/>
                </a:lnTo>
                <a:lnTo>
                  <a:pt x="1395" y="30"/>
                </a:lnTo>
                <a:lnTo>
                  <a:pt x="1398" y="30"/>
                </a:lnTo>
                <a:lnTo>
                  <a:pt x="1401" y="29"/>
                </a:lnTo>
                <a:lnTo>
                  <a:pt x="1402" y="29"/>
                </a:lnTo>
                <a:lnTo>
                  <a:pt x="1404" y="32"/>
                </a:lnTo>
                <a:lnTo>
                  <a:pt x="1408" y="30"/>
                </a:lnTo>
                <a:lnTo>
                  <a:pt x="1413" y="30"/>
                </a:lnTo>
                <a:lnTo>
                  <a:pt x="1414" y="29"/>
                </a:lnTo>
                <a:lnTo>
                  <a:pt x="1417" y="29"/>
                </a:lnTo>
                <a:lnTo>
                  <a:pt x="1421" y="30"/>
                </a:lnTo>
                <a:lnTo>
                  <a:pt x="1422" y="28"/>
                </a:lnTo>
                <a:lnTo>
                  <a:pt x="1426" y="29"/>
                </a:lnTo>
                <a:lnTo>
                  <a:pt x="1427" y="28"/>
                </a:lnTo>
                <a:lnTo>
                  <a:pt x="1431" y="25"/>
                </a:lnTo>
                <a:lnTo>
                  <a:pt x="1432" y="29"/>
                </a:lnTo>
                <a:lnTo>
                  <a:pt x="1434" y="29"/>
                </a:lnTo>
                <a:lnTo>
                  <a:pt x="1438" y="29"/>
                </a:lnTo>
                <a:lnTo>
                  <a:pt x="1443" y="30"/>
                </a:lnTo>
                <a:lnTo>
                  <a:pt x="1443" y="29"/>
                </a:lnTo>
                <a:lnTo>
                  <a:pt x="1446" y="29"/>
                </a:lnTo>
                <a:lnTo>
                  <a:pt x="1450" y="30"/>
                </a:lnTo>
                <a:lnTo>
                  <a:pt x="1451" y="30"/>
                </a:lnTo>
                <a:lnTo>
                  <a:pt x="1453" y="30"/>
                </a:lnTo>
                <a:lnTo>
                  <a:pt x="1459" y="29"/>
                </a:lnTo>
                <a:lnTo>
                  <a:pt x="1464" y="30"/>
                </a:lnTo>
                <a:lnTo>
                  <a:pt x="1464" y="32"/>
                </a:lnTo>
                <a:lnTo>
                  <a:pt x="1468" y="30"/>
                </a:lnTo>
                <a:lnTo>
                  <a:pt x="1473" y="32"/>
                </a:lnTo>
                <a:lnTo>
                  <a:pt x="1475" y="29"/>
                </a:lnTo>
                <a:lnTo>
                  <a:pt x="1475" y="30"/>
                </a:lnTo>
                <a:lnTo>
                  <a:pt x="1481" y="29"/>
                </a:lnTo>
                <a:lnTo>
                  <a:pt x="1481" y="28"/>
                </a:lnTo>
                <a:lnTo>
                  <a:pt x="1484" y="30"/>
                </a:lnTo>
                <a:lnTo>
                  <a:pt x="1489" y="29"/>
                </a:lnTo>
                <a:lnTo>
                  <a:pt x="1489" y="30"/>
                </a:lnTo>
                <a:lnTo>
                  <a:pt x="1494" y="21"/>
                </a:lnTo>
                <a:lnTo>
                  <a:pt x="1496" y="20"/>
                </a:lnTo>
                <a:lnTo>
                  <a:pt x="1500" y="20"/>
                </a:lnTo>
                <a:lnTo>
                  <a:pt x="1500" y="17"/>
                </a:lnTo>
                <a:lnTo>
                  <a:pt x="1502" y="17"/>
                </a:lnTo>
                <a:lnTo>
                  <a:pt x="1507" y="14"/>
                </a:lnTo>
                <a:lnTo>
                  <a:pt x="1508" y="17"/>
                </a:lnTo>
                <a:lnTo>
                  <a:pt x="1511" y="17"/>
                </a:lnTo>
                <a:lnTo>
                  <a:pt x="1514" y="22"/>
                </a:lnTo>
                <a:lnTo>
                  <a:pt x="1518" y="24"/>
                </a:lnTo>
                <a:lnTo>
                  <a:pt x="1519" y="26"/>
                </a:lnTo>
                <a:lnTo>
                  <a:pt x="1524" y="26"/>
                </a:lnTo>
                <a:lnTo>
                  <a:pt x="1526" y="26"/>
                </a:lnTo>
                <a:lnTo>
                  <a:pt x="1528" y="26"/>
                </a:lnTo>
                <a:lnTo>
                  <a:pt x="1532" y="29"/>
                </a:lnTo>
                <a:lnTo>
                  <a:pt x="1535" y="29"/>
                </a:lnTo>
                <a:lnTo>
                  <a:pt x="1536" y="29"/>
                </a:lnTo>
                <a:lnTo>
                  <a:pt x="1540" y="29"/>
                </a:lnTo>
                <a:lnTo>
                  <a:pt x="1543" y="30"/>
                </a:lnTo>
                <a:lnTo>
                  <a:pt x="1544" y="30"/>
                </a:lnTo>
                <a:lnTo>
                  <a:pt x="1549" y="30"/>
                </a:lnTo>
                <a:lnTo>
                  <a:pt x="1550" y="29"/>
                </a:lnTo>
                <a:lnTo>
                  <a:pt x="1554" y="32"/>
                </a:lnTo>
                <a:lnTo>
                  <a:pt x="1556" y="30"/>
                </a:lnTo>
                <a:lnTo>
                  <a:pt x="1560" y="29"/>
                </a:lnTo>
                <a:lnTo>
                  <a:pt x="1560" y="30"/>
                </a:lnTo>
                <a:lnTo>
                  <a:pt x="1562" y="32"/>
                </a:lnTo>
                <a:lnTo>
                  <a:pt x="1568" y="30"/>
                </a:lnTo>
                <a:lnTo>
                  <a:pt x="1568" y="29"/>
                </a:lnTo>
                <a:lnTo>
                  <a:pt x="1572" y="28"/>
                </a:lnTo>
                <a:lnTo>
                  <a:pt x="1577" y="29"/>
                </a:lnTo>
                <a:lnTo>
                  <a:pt x="1582" y="29"/>
                </a:lnTo>
                <a:lnTo>
                  <a:pt x="1583" y="29"/>
                </a:lnTo>
                <a:lnTo>
                  <a:pt x="1586" y="30"/>
                </a:lnTo>
                <a:lnTo>
                  <a:pt x="1588" y="30"/>
                </a:lnTo>
                <a:lnTo>
                  <a:pt x="1592" y="30"/>
                </a:lnTo>
                <a:lnTo>
                  <a:pt x="1594" y="30"/>
                </a:lnTo>
                <a:lnTo>
                  <a:pt x="1596" y="29"/>
                </a:lnTo>
                <a:lnTo>
                  <a:pt x="1601" y="29"/>
                </a:lnTo>
                <a:lnTo>
                  <a:pt x="1602" y="29"/>
                </a:lnTo>
                <a:lnTo>
                  <a:pt x="1606" y="32"/>
                </a:lnTo>
                <a:lnTo>
                  <a:pt x="1607" y="32"/>
                </a:lnTo>
                <a:lnTo>
                  <a:pt x="1612" y="30"/>
                </a:lnTo>
                <a:lnTo>
                  <a:pt x="1613" y="29"/>
                </a:lnTo>
                <a:lnTo>
                  <a:pt x="1618" y="32"/>
                </a:lnTo>
                <a:lnTo>
                  <a:pt x="1620" y="29"/>
                </a:lnTo>
                <a:lnTo>
                  <a:pt x="1625" y="28"/>
                </a:lnTo>
                <a:lnTo>
                  <a:pt x="1626" y="29"/>
                </a:lnTo>
                <a:lnTo>
                  <a:pt x="1631" y="26"/>
                </a:lnTo>
                <a:lnTo>
                  <a:pt x="1632" y="28"/>
                </a:lnTo>
                <a:lnTo>
                  <a:pt x="1636" y="28"/>
                </a:lnTo>
                <a:lnTo>
                  <a:pt x="1638" y="28"/>
                </a:lnTo>
                <a:lnTo>
                  <a:pt x="1639" y="29"/>
                </a:lnTo>
                <a:lnTo>
                  <a:pt x="1644" y="29"/>
                </a:lnTo>
                <a:lnTo>
                  <a:pt x="1646" y="28"/>
                </a:lnTo>
                <a:lnTo>
                  <a:pt x="1650" y="28"/>
                </a:lnTo>
                <a:lnTo>
                  <a:pt x="1655" y="30"/>
                </a:lnTo>
                <a:lnTo>
                  <a:pt x="1657" y="29"/>
                </a:lnTo>
                <a:lnTo>
                  <a:pt x="1658" y="30"/>
                </a:lnTo>
                <a:lnTo>
                  <a:pt x="1664" y="28"/>
                </a:lnTo>
                <a:lnTo>
                  <a:pt x="1664" y="26"/>
                </a:lnTo>
                <a:lnTo>
                  <a:pt x="1667" y="28"/>
                </a:lnTo>
                <a:lnTo>
                  <a:pt x="1671" y="30"/>
                </a:lnTo>
                <a:lnTo>
                  <a:pt x="1674" y="29"/>
                </a:lnTo>
                <a:lnTo>
                  <a:pt x="1675" y="30"/>
                </a:lnTo>
                <a:lnTo>
                  <a:pt x="1680" y="29"/>
                </a:lnTo>
                <a:lnTo>
                  <a:pt x="1680" y="30"/>
                </a:lnTo>
                <a:lnTo>
                  <a:pt x="1685" y="29"/>
                </a:lnTo>
                <a:lnTo>
                  <a:pt x="1686" y="30"/>
                </a:lnTo>
                <a:lnTo>
                  <a:pt x="1691" y="30"/>
                </a:lnTo>
                <a:lnTo>
                  <a:pt x="1692" y="30"/>
                </a:lnTo>
                <a:lnTo>
                  <a:pt x="1697" y="29"/>
                </a:lnTo>
                <a:lnTo>
                  <a:pt x="1699" y="28"/>
                </a:lnTo>
                <a:lnTo>
                  <a:pt x="1703" y="24"/>
                </a:lnTo>
                <a:lnTo>
                  <a:pt x="1705" y="20"/>
                </a:lnTo>
                <a:lnTo>
                  <a:pt x="1707" y="17"/>
                </a:lnTo>
                <a:lnTo>
                  <a:pt x="1711" y="17"/>
                </a:lnTo>
                <a:lnTo>
                  <a:pt x="1711" y="12"/>
                </a:lnTo>
                <a:lnTo>
                  <a:pt x="1715" y="20"/>
                </a:lnTo>
                <a:lnTo>
                  <a:pt x="1716" y="22"/>
                </a:lnTo>
                <a:lnTo>
                  <a:pt x="1719" y="22"/>
                </a:lnTo>
                <a:lnTo>
                  <a:pt x="1722" y="25"/>
                </a:lnTo>
                <a:lnTo>
                  <a:pt x="1725" y="25"/>
                </a:lnTo>
                <a:lnTo>
                  <a:pt x="1728" y="26"/>
                </a:lnTo>
                <a:lnTo>
                  <a:pt x="1730" y="28"/>
                </a:lnTo>
                <a:lnTo>
                  <a:pt x="1733" y="28"/>
                </a:lnTo>
                <a:lnTo>
                  <a:pt x="1736" y="29"/>
                </a:lnTo>
                <a:lnTo>
                  <a:pt x="1737" y="32"/>
                </a:lnTo>
                <a:lnTo>
                  <a:pt x="1742" y="30"/>
                </a:lnTo>
                <a:lnTo>
                  <a:pt x="1746" y="29"/>
                </a:lnTo>
                <a:lnTo>
                  <a:pt x="1746" y="30"/>
                </a:lnTo>
                <a:lnTo>
                  <a:pt x="1749" y="32"/>
                </a:lnTo>
                <a:lnTo>
                  <a:pt x="1753" y="32"/>
                </a:lnTo>
                <a:lnTo>
                  <a:pt x="1755" y="32"/>
                </a:lnTo>
                <a:lnTo>
                  <a:pt x="1758" y="30"/>
                </a:lnTo>
                <a:lnTo>
                  <a:pt x="1760" y="32"/>
                </a:lnTo>
                <a:lnTo>
                  <a:pt x="1764" y="30"/>
                </a:lnTo>
                <a:lnTo>
                  <a:pt x="1766" y="32"/>
                </a:lnTo>
                <a:lnTo>
                  <a:pt x="1771" y="30"/>
                </a:lnTo>
                <a:lnTo>
                  <a:pt x="1771" y="29"/>
                </a:lnTo>
                <a:lnTo>
                  <a:pt x="1773" y="30"/>
                </a:lnTo>
                <a:lnTo>
                  <a:pt x="1777" y="32"/>
                </a:lnTo>
                <a:lnTo>
                  <a:pt x="1782" y="30"/>
                </a:lnTo>
                <a:lnTo>
                  <a:pt x="1782" y="29"/>
                </a:lnTo>
                <a:lnTo>
                  <a:pt x="1784" y="30"/>
                </a:lnTo>
                <a:lnTo>
                  <a:pt x="1789" y="29"/>
                </a:lnTo>
                <a:lnTo>
                  <a:pt x="1792" y="30"/>
                </a:lnTo>
                <a:lnTo>
                  <a:pt x="1796" y="29"/>
                </a:lnTo>
                <a:lnTo>
                  <a:pt x="1800" y="30"/>
                </a:lnTo>
                <a:lnTo>
                  <a:pt x="1801" y="32"/>
                </a:lnTo>
                <a:lnTo>
                  <a:pt x="1806" y="32"/>
                </a:lnTo>
                <a:lnTo>
                  <a:pt x="1807" y="32"/>
                </a:lnTo>
                <a:lnTo>
                  <a:pt x="1810" y="30"/>
                </a:lnTo>
                <a:lnTo>
                  <a:pt x="1814" y="30"/>
                </a:lnTo>
                <a:lnTo>
                  <a:pt x="1815" y="30"/>
                </a:lnTo>
                <a:lnTo>
                  <a:pt x="1818" y="33"/>
                </a:lnTo>
                <a:lnTo>
                  <a:pt x="1822" y="32"/>
                </a:lnTo>
                <a:lnTo>
                  <a:pt x="1825" y="32"/>
                </a:lnTo>
                <a:lnTo>
                  <a:pt x="1826" y="30"/>
                </a:lnTo>
                <a:lnTo>
                  <a:pt x="1830" y="30"/>
                </a:lnTo>
                <a:lnTo>
                  <a:pt x="1833" y="30"/>
                </a:lnTo>
                <a:lnTo>
                  <a:pt x="1836" y="29"/>
                </a:lnTo>
                <a:lnTo>
                  <a:pt x="1838" y="28"/>
                </a:lnTo>
                <a:lnTo>
                  <a:pt x="1839" y="28"/>
                </a:lnTo>
                <a:lnTo>
                  <a:pt x="1842" y="29"/>
                </a:lnTo>
                <a:lnTo>
                  <a:pt x="1846" y="29"/>
                </a:lnTo>
                <a:lnTo>
                  <a:pt x="1848" y="29"/>
                </a:lnTo>
                <a:lnTo>
                  <a:pt x="1850" y="30"/>
                </a:lnTo>
                <a:lnTo>
                  <a:pt x="1855" y="30"/>
                </a:lnTo>
                <a:lnTo>
                  <a:pt x="1858" y="32"/>
                </a:lnTo>
                <a:lnTo>
                  <a:pt x="1861" y="32"/>
                </a:lnTo>
                <a:lnTo>
                  <a:pt x="1866" y="33"/>
                </a:lnTo>
                <a:lnTo>
                  <a:pt x="1869" y="33"/>
                </a:lnTo>
                <a:lnTo>
                  <a:pt x="1873" y="33"/>
                </a:lnTo>
                <a:lnTo>
                  <a:pt x="1878" y="32"/>
                </a:lnTo>
                <a:lnTo>
                  <a:pt x="1882" y="32"/>
                </a:lnTo>
                <a:lnTo>
                  <a:pt x="1886" y="32"/>
                </a:lnTo>
                <a:lnTo>
                  <a:pt x="1888" y="30"/>
                </a:lnTo>
                <a:lnTo>
                  <a:pt x="1891" y="32"/>
                </a:lnTo>
                <a:lnTo>
                  <a:pt x="1897" y="33"/>
                </a:lnTo>
                <a:lnTo>
                  <a:pt x="1897" y="30"/>
                </a:lnTo>
                <a:lnTo>
                  <a:pt x="1902" y="30"/>
                </a:lnTo>
                <a:lnTo>
                  <a:pt x="1903" y="28"/>
                </a:lnTo>
                <a:lnTo>
                  <a:pt x="1906" y="22"/>
                </a:lnTo>
                <a:lnTo>
                  <a:pt x="1909" y="21"/>
                </a:lnTo>
                <a:lnTo>
                  <a:pt x="1911" y="18"/>
                </a:lnTo>
                <a:lnTo>
                  <a:pt x="1914" y="20"/>
                </a:lnTo>
                <a:lnTo>
                  <a:pt x="1918" y="10"/>
                </a:lnTo>
                <a:lnTo>
                  <a:pt x="1918" y="13"/>
                </a:lnTo>
                <a:lnTo>
                  <a:pt x="1922" y="22"/>
                </a:lnTo>
                <a:lnTo>
                  <a:pt x="1926" y="24"/>
                </a:lnTo>
                <a:lnTo>
                  <a:pt x="1927" y="25"/>
                </a:lnTo>
                <a:lnTo>
                  <a:pt x="1929" y="26"/>
                </a:lnTo>
                <a:lnTo>
                  <a:pt x="1933" y="26"/>
                </a:lnTo>
                <a:lnTo>
                  <a:pt x="1935" y="26"/>
                </a:lnTo>
                <a:lnTo>
                  <a:pt x="1940" y="26"/>
                </a:lnTo>
                <a:lnTo>
                  <a:pt x="1940" y="29"/>
                </a:lnTo>
                <a:lnTo>
                  <a:pt x="1945" y="30"/>
                </a:lnTo>
                <a:lnTo>
                  <a:pt x="1946" y="32"/>
                </a:lnTo>
                <a:lnTo>
                  <a:pt x="1949" y="32"/>
                </a:lnTo>
                <a:lnTo>
                  <a:pt x="1952" y="30"/>
                </a:lnTo>
                <a:lnTo>
                  <a:pt x="1955" y="32"/>
                </a:lnTo>
                <a:lnTo>
                  <a:pt x="1958" y="29"/>
                </a:lnTo>
                <a:lnTo>
                  <a:pt x="1961" y="32"/>
                </a:lnTo>
                <a:lnTo>
                  <a:pt x="1963" y="30"/>
                </a:lnTo>
                <a:lnTo>
                  <a:pt x="1967" y="32"/>
                </a:lnTo>
                <a:lnTo>
                  <a:pt x="1971" y="32"/>
                </a:lnTo>
                <a:lnTo>
                  <a:pt x="1975" y="32"/>
                </a:lnTo>
                <a:lnTo>
                  <a:pt x="1978" y="32"/>
                </a:lnTo>
                <a:lnTo>
                  <a:pt x="1981" y="29"/>
                </a:lnTo>
                <a:lnTo>
                  <a:pt x="1981" y="30"/>
                </a:lnTo>
                <a:lnTo>
                  <a:pt x="1987" y="32"/>
                </a:lnTo>
                <a:lnTo>
                  <a:pt x="1991" y="32"/>
                </a:lnTo>
                <a:lnTo>
                  <a:pt x="1995" y="32"/>
                </a:lnTo>
                <a:lnTo>
                  <a:pt x="1995" y="30"/>
                </a:lnTo>
                <a:lnTo>
                  <a:pt x="1997" y="32"/>
                </a:lnTo>
                <a:lnTo>
                  <a:pt x="2002" y="32"/>
                </a:lnTo>
                <a:lnTo>
                  <a:pt x="2003" y="33"/>
                </a:lnTo>
                <a:lnTo>
                  <a:pt x="2008" y="32"/>
                </a:lnTo>
                <a:lnTo>
                  <a:pt x="2011" y="30"/>
                </a:lnTo>
                <a:lnTo>
                  <a:pt x="2017" y="33"/>
                </a:lnTo>
                <a:lnTo>
                  <a:pt x="2018" y="32"/>
                </a:lnTo>
                <a:lnTo>
                  <a:pt x="2019" y="33"/>
                </a:lnTo>
                <a:lnTo>
                  <a:pt x="2025" y="34"/>
                </a:lnTo>
                <a:lnTo>
                  <a:pt x="2027" y="33"/>
                </a:lnTo>
                <a:lnTo>
                  <a:pt x="2030" y="33"/>
                </a:lnTo>
                <a:lnTo>
                  <a:pt x="2031" y="33"/>
                </a:lnTo>
                <a:lnTo>
                  <a:pt x="2036" y="32"/>
                </a:lnTo>
                <a:lnTo>
                  <a:pt x="2037" y="32"/>
                </a:lnTo>
                <a:lnTo>
                  <a:pt x="2041" y="30"/>
                </a:lnTo>
                <a:lnTo>
                  <a:pt x="2043" y="29"/>
                </a:lnTo>
                <a:lnTo>
                  <a:pt x="2047" y="30"/>
                </a:lnTo>
                <a:lnTo>
                  <a:pt x="2048" y="30"/>
                </a:lnTo>
                <a:lnTo>
                  <a:pt x="2050" y="30"/>
                </a:lnTo>
                <a:lnTo>
                  <a:pt x="2053" y="32"/>
                </a:lnTo>
                <a:lnTo>
                  <a:pt x="2055" y="32"/>
                </a:lnTo>
                <a:lnTo>
                  <a:pt x="2059" y="32"/>
                </a:lnTo>
                <a:lnTo>
                  <a:pt x="2063" y="32"/>
                </a:lnTo>
                <a:lnTo>
                  <a:pt x="2066" y="33"/>
                </a:lnTo>
                <a:lnTo>
                  <a:pt x="2072" y="30"/>
                </a:lnTo>
                <a:lnTo>
                  <a:pt x="2077" y="33"/>
                </a:lnTo>
                <a:lnTo>
                  <a:pt x="2079" y="33"/>
                </a:lnTo>
                <a:lnTo>
                  <a:pt x="2083" y="33"/>
                </a:lnTo>
                <a:lnTo>
                  <a:pt x="2083" y="32"/>
                </a:lnTo>
                <a:lnTo>
                  <a:pt x="2087" y="32"/>
                </a:lnTo>
                <a:lnTo>
                  <a:pt x="2092" y="33"/>
                </a:lnTo>
                <a:lnTo>
                  <a:pt x="2096" y="32"/>
                </a:lnTo>
                <a:lnTo>
                  <a:pt x="2096" y="33"/>
                </a:lnTo>
                <a:lnTo>
                  <a:pt x="2101" y="33"/>
                </a:lnTo>
                <a:lnTo>
                  <a:pt x="2103" y="32"/>
                </a:lnTo>
                <a:lnTo>
                  <a:pt x="2106" y="32"/>
                </a:lnTo>
                <a:lnTo>
                  <a:pt x="2108" y="30"/>
                </a:lnTo>
                <a:lnTo>
                  <a:pt x="2112" y="26"/>
                </a:lnTo>
                <a:lnTo>
                  <a:pt x="2114" y="21"/>
                </a:lnTo>
                <a:lnTo>
                  <a:pt x="2117" y="22"/>
                </a:lnTo>
                <a:lnTo>
                  <a:pt x="2118" y="20"/>
                </a:lnTo>
                <a:lnTo>
                  <a:pt x="2122" y="18"/>
                </a:lnTo>
                <a:lnTo>
                  <a:pt x="2123" y="22"/>
                </a:lnTo>
                <a:lnTo>
                  <a:pt x="2127" y="21"/>
                </a:lnTo>
                <a:lnTo>
                  <a:pt x="2129" y="22"/>
                </a:lnTo>
                <a:lnTo>
                  <a:pt x="2134" y="25"/>
                </a:lnTo>
                <a:lnTo>
                  <a:pt x="2136" y="30"/>
                </a:lnTo>
                <a:lnTo>
                  <a:pt x="2141" y="28"/>
                </a:lnTo>
                <a:lnTo>
                  <a:pt x="2142" y="30"/>
                </a:lnTo>
                <a:lnTo>
                  <a:pt x="2146" y="33"/>
                </a:lnTo>
                <a:lnTo>
                  <a:pt x="2151" y="33"/>
                </a:lnTo>
                <a:lnTo>
                  <a:pt x="2153" y="32"/>
                </a:lnTo>
                <a:lnTo>
                  <a:pt x="2154" y="30"/>
                </a:lnTo>
                <a:lnTo>
                  <a:pt x="2156" y="33"/>
                </a:lnTo>
                <a:lnTo>
                  <a:pt x="2160" y="33"/>
                </a:lnTo>
                <a:lnTo>
                  <a:pt x="2164" y="33"/>
                </a:lnTo>
                <a:lnTo>
                  <a:pt x="2169" y="32"/>
                </a:lnTo>
                <a:lnTo>
                  <a:pt x="2172" y="32"/>
                </a:lnTo>
                <a:lnTo>
                  <a:pt x="2177" y="32"/>
                </a:lnTo>
                <a:lnTo>
                  <a:pt x="2178" y="32"/>
                </a:lnTo>
                <a:lnTo>
                  <a:pt x="2182" y="32"/>
                </a:lnTo>
                <a:lnTo>
                  <a:pt x="2186" y="32"/>
                </a:lnTo>
                <a:lnTo>
                  <a:pt x="2187" y="32"/>
                </a:lnTo>
                <a:lnTo>
                  <a:pt x="2190" y="33"/>
                </a:lnTo>
                <a:lnTo>
                  <a:pt x="2193" y="30"/>
                </a:lnTo>
                <a:lnTo>
                  <a:pt x="2195" y="32"/>
                </a:lnTo>
                <a:lnTo>
                  <a:pt x="2199" y="30"/>
                </a:lnTo>
                <a:lnTo>
                  <a:pt x="2201" y="32"/>
                </a:lnTo>
                <a:lnTo>
                  <a:pt x="2202" y="33"/>
                </a:lnTo>
                <a:lnTo>
                  <a:pt x="2207" y="33"/>
                </a:lnTo>
                <a:lnTo>
                  <a:pt x="2210" y="32"/>
                </a:lnTo>
                <a:lnTo>
                  <a:pt x="2211" y="33"/>
                </a:lnTo>
                <a:lnTo>
                  <a:pt x="2216" y="33"/>
                </a:lnTo>
                <a:lnTo>
                  <a:pt x="2217" y="33"/>
                </a:lnTo>
                <a:lnTo>
                  <a:pt x="2220" y="34"/>
                </a:lnTo>
                <a:lnTo>
                  <a:pt x="2223" y="36"/>
                </a:lnTo>
                <a:lnTo>
                  <a:pt x="2226" y="33"/>
                </a:lnTo>
                <a:lnTo>
                  <a:pt x="2230" y="32"/>
                </a:lnTo>
                <a:lnTo>
                  <a:pt x="2232" y="29"/>
                </a:lnTo>
                <a:lnTo>
                  <a:pt x="2238" y="33"/>
                </a:lnTo>
                <a:lnTo>
                  <a:pt x="2238" y="32"/>
                </a:lnTo>
                <a:lnTo>
                  <a:pt x="2243" y="32"/>
                </a:lnTo>
                <a:lnTo>
                  <a:pt x="2244" y="30"/>
                </a:lnTo>
                <a:lnTo>
                  <a:pt x="2247" y="30"/>
                </a:lnTo>
                <a:lnTo>
                  <a:pt x="2250" y="30"/>
                </a:lnTo>
                <a:lnTo>
                  <a:pt x="2253" y="30"/>
                </a:lnTo>
                <a:lnTo>
                  <a:pt x="2255" y="32"/>
                </a:lnTo>
                <a:lnTo>
                  <a:pt x="2258" y="32"/>
                </a:lnTo>
                <a:lnTo>
                  <a:pt x="2260" y="32"/>
                </a:lnTo>
                <a:lnTo>
                  <a:pt x="2266" y="33"/>
                </a:lnTo>
                <a:lnTo>
                  <a:pt x="2266" y="32"/>
                </a:lnTo>
                <a:lnTo>
                  <a:pt x="2271" y="33"/>
                </a:lnTo>
                <a:lnTo>
                  <a:pt x="2273" y="33"/>
                </a:lnTo>
                <a:lnTo>
                  <a:pt x="2274" y="33"/>
                </a:lnTo>
                <a:lnTo>
                  <a:pt x="2277" y="33"/>
                </a:lnTo>
                <a:lnTo>
                  <a:pt x="2281" y="33"/>
                </a:lnTo>
                <a:lnTo>
                  <a:pt x="2284" y="33"/>
                </a:lnTo>
                <a:lnTo>
                  <a:pt x="2285" y="33"/>
                </a:lnTo>
                <a:lnTo>
                  <a:pt x="2289" y="34"/>
                </a:lnTo>
                <a:lnTo>
                  <a:pt x="2292" y="34"/>
                </a:lnTo>
                <a:lnTo>
                  <a:pt x="2296" y="34"/>
                </a:lnTo>
                <a:lnTo>
                  <a:pt x="2298" y="33"/>
                </a:lnTo>
                <a:lnTo>
                  <a:pt x="2303" y="32"/>
                </a:lnTo>
                <a:lnTo>
                  <a:pt x="2304" y="33"/>
                </a:lnTo>
                <a:lnTo>
                  <a:pt x="2308" y="33"/>
                </a:lnTo>
                <a:lnTo>
                  <a:pt x="2311" y="30"/>
                </a:lnTo>
                <a:lnTo>
                  <a:pt x="2313" y="29"/>
                </a:lnTo>
                <a:lnTo>
                  <a:pt x="2317" y="29"/>
                </a:lnTo>
                <a:lnTo>
                  <a:pt x="2320" y="25"/>
                </a:lnTo>
                <a:lnTo>
                  <a:pt x="2322" y="22"/>
                </a:lnTo>
                <a:lnTo>
                  <a:pt x="2326" y="22"/>
                </a:lnTo>
                <a:lnTo>
                  <a:pt x="2327" y="20"/>
                </a:lnTo>
                <a:lnTo>
                  <a:pt x="2329" y="17"/>
                </a:lnTo>
                <a:lnTo>
                  <a:pt x="2332" y="21"/>
                </a:lnTo>
                <a:lnTo>
                  <a:pt x="2335" y="22"/>
                </a:lnTo>
                <a:lnTo>
                  <a:pt x="2337" y="25"/>
                </a:lnTo>
                <a:lnTo>
                  <a:pt x="2339" y="26"/>
                </a:lnTo>
                <a:lnTo>
                  <a:pt x="2344" y="28"/>
                </a:lnTo>
                <a:lnTo>
                  <a:pt x="2345" y="28"/>
                </a:lnTo>
                <a:lnTo>
                  <a:pt x="2350" y="32"/>
                </a:lnTo>
                <a:lnTo>
                  <a:pt x="2353" y="33"/>
                </a:lnTo>
                <a:lnTo>
                  <a:pt x="2357" y="34"/>
                </a:lnTo>
                <a:lnTo>
                  <a:pt x="2361" y="34"/>
                </a:lnTo>
                <a:lnTo>
                  <a:pt x="2363" y="32"/>
                </a:lnTo>
                <a:lnTo>
                  <a:pt x="2367" y="33"/>
                </a:lnTo>
                <a:lnTo>
                  <a:pt x="2371" y="34"/>
                </a:lnTo>
                <a:lnTo>
                  <a:pt x="2374" y="34"/>
                </a:lnTo>
                <a:lnTo>
                  <a:pt x="2377" y="34"/>
                </a:lnTo>
                <a:lnTo>
                  <a:pt x="2380" y="33"/>
                </a:lnTo>
                <a:lnTo>
                  <a:pt x="2382" y="32"/>
                </a:lnTo>
                <a:lnTo>
                  <a:pt x="2383" y="33"/>
                </a:lnTo>
                <a:lnTo>
                  <a:pt x="2388" y="33"/>
                </a:lnTo>
                <a:lnTo>
                  <a:pt x="2393" y="34"/>
                </a:lnTo>
                <a:lnTo>
                  <a:pt x="2397" y="32"/>
                </a:lnTo>
                <a:lnTo>
                  <a:pt x="2398" y="32"/>
                </a:lnTo>
                <a:lnTo>
                  <a:pt x="2400" y="30"/>
                </a:lnTo>
                <a:lnTo>
                  <a:pt x="2404" y="33"/>
                </a:lnTo>
                <a:lnTo>
                  <a:pt x="2406" y="33"/>
                </a:lnTo>
                <a:lnTo>
                  <a:pt x="2409" y="33"/>
                </a:lnTo>
                <a:lnTo>
                  <a:pt x="2412" y="32"/>
                </a:lnTo>
                <a:lnTo>
                  <a:pt x="2413" y="32"/>
                </a:lnTo>
                <a:lnTo>
                  <a:pt x="2417" y="33"/>
                </a:lnTo>
                <a:lnTo>
                  <a:pt x="2420" y="33"/>
                </a:lnTo>
                <a:lnTo>
                  <a:pt x="2422" y="34"/>
                </a:lnTo>
                <a:lnTo>
                  <a:pt x="2426" y="32"/>
                </a:lnTo>
                <a:lnTo>
                  <a:pt x="2428" y="30"/>
                </a:lnTo>
                <a:lnTo>
                  <a:pt x="2432" y="34"/>
                </a:lnTo>
                <a:lnTo>
                  <a:pt x="2434" y="28"/>
                </a:lnTo>
                <a:lnTo>
                  <a:pt x="2437" y="33"/>
                </a:lnTo>
                <a:lnTo>
                  <a:pt x="2437" y="32"/>
                </a:lnTo>
                <a:lnTo>
                  <a:pt x="2441" y="32"/>
                </a:lnTo>
                <a:lnTo>
                  <a:pt x="2446" y="33"/>
                </a:lnTo>
                <a:lnTo>
                  <a:pt x="2448" y="33"/>
                </a:lnTo>
                <a:lnTo>
                  <a:pt x="2450" y="32"/>
                </a:lnTo>
                <a:lnTo>
                  <a:pt x="2452" y="32"/>
                </a:lnTo>
                <a:lnTo>
                  <a:pt x="2456" y="30"/>
                </a:lnTo>
                <a:lnTo>
                  <a:pt x="2460" y="32"/>
                </a:lnTo>
                <a:lnTo>
                  <a:pt x="2464" y="32"/>
                </a:lnTo>
                <a:lnTo>
                  <a:pt x="2467" y="32"/>
                </a:lnTo>
                <a:lnTo>
                  <a:pt x="2468" y="32"/>
                </a:lnTo>
                <a:lnTo>
                  <a:pt x="2473" y="34"/>
                </a:lnTo>
                <a:lnTo>
                  <a:pt x="2474" y="33"/>
                </a:lnTo>
                <a:lnTo>
                  <a:pt x="2477" y="33"/>
                </a:lnTo>
                <a:lnTo>
                  <a:pt x="2479" y="33"/>
                </a:lnTo>
                <a:lnTo>
                  <a:pt x="2482" y="34"/>
                </a:lnTo>
                <a:lnTo>
                  <a:pt x="2485" y="33"/>
                </a:lnTo>
                <a:lnTo>
                  <a:pt x="2489" y="34"/>
                </a:lnTo>
                <a:lnTo>
                  <a:pt x="2490" y="36"/>
                </a:lnTo>
                <a:lnTo>
                  <a:pt x="2494" y="34"/>
                </a:lnTo>
                <a:lnTo>
                  <a:pt x="2497" y="33"/>
                </a:lnTo>
                <a:lnTo>
                  <a:pt x="2498" y="34"/>
                </a:lnTo>
                <a:lnTo>
                  <a:pt x="2501" y="33"/>
                </a:lnTo>
                <a:lnTo>
                  <a:pt x="2506" y="33"/>
                </a:lnTo>
                <a:lnTo>
                  <a:pt x="2508" y="33"/>
                </a:lnTo>
                <a:lnTo>
                  <a:pt x="2510" y="33"/>
                </a:lnTo>
                <a:lnTo>
                  <a:pt x="2512" y="33"/>
                </a:lnTo>
                <a:lnTo>
                  <a:pt x="2516" y="30"/>
                </a:lnTo>
                <a:lnTo>
                  <a:pt x="2518" y="30"/>
                </a:lnTo>
                <a:lnTo>
                  <a:pt x="2521" y="29"/>
                </a:lnTo>
                <a:lnTo>
                  <a:pt x="2525" y="26"/>
                </a:lnTo>
                <a:lnTo>
                  <a:pt x="2528" y="21"/>
                </a:lnTo>
                <a:lnTo>
                  <a:pt x="2530" y="21"/>
                </a:lnTo>
                <a:lnTo>
                  <a:pt x="2533" y="21"/>
                </a:lnTo>
                <a:lnTo>
                  <a:pt x="2537" y="25"/>
                </a:lnTo>
                <a:lnTo>
                  <a:pt x="2539" y="25"/>
                </a:lnTo>
                <a:lnTo>
                  <a:pt x="2542" y="25"/>
                </a:lnTo>
                <a:lnTo>
                  <a:pt x="2546" y="26"/>
                </a:lnTo>
                <a:lnTo>
                  <a:pt x="2548" y="28"/>
                </a:lnTo>
                <a:lnTo>
                  <a:pt x="2551" y="28"/>
                </a:lnTo>
                <a:lnTo>
                  <a:pt x="2552" y="32"/>
                </a:lnTo>
                <a:lnTo>
                  <a:pt x="2558" y="33"/>
                </a:lnTo>
                <a:lnTo>
                  <a:pt x="2560" y="33"/>
                </a:lnTo>
                <a:lnTo>
                  <a:pt x="2561" y="34"/>
                </a:lnTo>
                <a:lnTo>
                  <a:pt x="2566" y="34"/>
                </a:lnTo>
                <a:lnTo>
                  <a:pt x="2567" y="33"/>
                </a:lnTo>
                <a:lnTo>
                  <a:pt x="2570" y="33"/>
                </a:lnTo>
                <a:lnTo>
                  <a:pt x="2574" y="33"/>
                </a:lnTo>
                <a:lnTo>
                  <a:pt x="2575" y="34"/>
                </a:lnTo>
                <a:lnTo>
                  <a:pt x="2580" y="33"/>
                </a:lnTo>
                <a:lnTo>
                  <a:pt x="2582" y="33"/>
                </a:lnTo>
                <a:lnTo>
                  <a:pt x="2583" y="33"/>
                </a:lnTo>
                <a:lnTo>
                  <a:pt x="2588" y="33"/>
                </a:lnTo>
                <a:lnTo>
                  <a:pt x="2593" y="33"/>
                </a:lnTo>
                <a:lnTo>
                  <a:pt x="2595" y="32"/>
                </a:lnTo>
                <a:lnTo>
                  <a:pt x="2599" y="33"/>
                </a:lnTo>
                <a:lnTo>
                  <a:pt x="2601" y="30"/>
                </a:lnTo>
                <a:lnTo>
                  <a:pt x="2603" y="32"/>
                </a:lnTo>
                <a:lnTo>
                  <a:pt x="2606" y="30"/>
                </a:lnTo>
                <a:lnTo>
                  <a:pt x="2607" y="30"/>
                </a:lnTo>
                <a:lnTo>
                  <a:pt x="2611" y="32"/>
                </a:lnTo>
                <a:lnTo>
                  <a:pt x="2612" y="33"/>
                </a:lnTo>
                <a:lnTo>
                  <a:pt x="2617" y="33"/>
                </a:lnTo>
                <a:lnTo>
                  <a:pt x="2619" y="32"/>
                </a:lnTo>
                <a:lnTo>
                  <a:pt x="2621" y="33"/>
                </a:lnTo>
                <a:lnTo>
                  <a:pt x="2627" y="33"/>
                </a:lnTo>
                <a:lnTo>
                  <a:pt x="2631" y="34"/>
                </a:lnTo>
                <a:lnTo>
                  <a:pt x="2633" y="33"/>
                </a:lnTo>
                <a:lnTo>
                  <a:pt x="2637" y="33"/>
                </a:lnTo>
                <a:lnTo>
                  <a:pt x="2637" y="32"/>
                </a:lnTo>
                <a:lnTo>
                  <a:pt x="2641" y="32"/>
                </a:lnTo>
                <a:lnTo>
                  <a:pt x="2643" y="33"/>
                </a:lnTo>
                <a:lnTo>
                  <a:pt x="2648" y="32"/>
                </a:lnTo>
                <a:lnTo>
                  <a:pt x="2648" y="30"/>
                </a:lnTo>
                <a:lnTo>
                  <a:pt x="2654" y="33"/>
                </a:lnTo>
                <a:lnTo>
                  <a:pt x="2655" y="32"/>
                </a:lnTo>
                <a:lnTo>
                  <a:pt x="2658" y="29"/>
                </a:lnTo>
                <a:lnTo>
                  <a:pt x="2661" y="30"/>
                </a:lnTo>
                <a:lnTo>
                  <a:pt x="2663" y="32"/>
                </a:lnTo>
                <a:lnTo>
                  <a:pt x="2665" y="32"/>
                </a:lnTo>
                <a:lnTo>
                  <a:pt x="2670" y="30"/>
                </a:lnTo>
                <a:lnTo>
                  <a:pt x="2672" y="32"/>
                </a:lnTo>
                <a:lnTo>
                  <a:pt x="2673" y="30"/>
                </a:lnTo>
                <a:lnTo>
                  <a:pt x="2676" y="30"/>
                </a:lnTo>
                <a:lnTo>
                  <a:pt x="2681" y="32"/>
                </a:lnTo>
                <a:lnTo>
                  <a:pt x="2681" y="33"/>
                </a:lnTo>
                <a:lnTo>
                  <a:pt x="2685" y="34"/>
                </a:lnTo>
                <a:lnTo>
                  <a:pt x="2688" y="33"/>
                </a:lnTo>
                <a:lnTo>
                  <a:pt x="2690" y="32"/>
                </a:lnTo>
                <a:lnTo>
                  <a:pt x="2693" y="34"/>
                </a:lnTo>
                <a:lnTo>
                  <a:pt x="2696" y="33"/>
                </a:lnTo>
                <a:lnTo>
                  <a:pt x="2699" y="34"/>
                </a:lnTo>
                <a:lnTo>
                  <a:pt x="2702" y="36"/>
                </a:lnTo>
                <a:lnTo>
                  <a:pt x="2706" y="36"/>
                </a:lnTo>
                <a:lnTo>
                  <a:pt x="2708" y="34"/>
                </a:lnTo>
                <a:lnTo>
                  <a:pt x="2711" y="33"/>
                </a:lnTo>
                <a:lnTo>
                  <a:pt x="2712" y="32"/>
                </a:lnTo>
                <a:lnTo>
                  <a:pt x="2714" y="32"/>
                </a:lnTo>
                <a:lnTo>
                  <a:pt x="2719" y="33"/>
                </a:lnTo>
                <a:lnTo>
                  <a:pt x="2721" y="32"/>
                </a:lnTo>
                <a:lnTo>
                  <a:pt x="2725" y="30"/>
                </a:lnTo>
                <a:lnTo>
                  <a:pt x="2727" y="29"/>
                </a:lnTo>
                <a:lnTo>
                  <a:pt x="2730" y="26"/>
                </a:lnTo>
                <a:lnTo>
                  <a:pt x="2732" y="21"/>
                </a:lnTo>
                <a:lnTo>
                  <a:pt x="2733" y="22"/>
                </a:lnTo>
                <a:lnTo>
                  <a:pt x="2738" y="24"/>
                </a:lnTo>
                <a:lnTo>
                  <a:pt x="2739" y="20"/>
                </a:lnTo>
                <a:lnTo>
                  <a:pt x="2742" y="22"/>
                </a:lnTo>
                <a:lnTo>
                  <a:pt x="2744" y="21"/>
                </a:lnTo>
                <a:lnTo>
                  <a:pt x="2749" y="26"/>
                </a:lnTo>
                <a:lnTo>
                  <a:pt x="2751" y="28"/>
                </a:lnTo>
                <a:lnTo>
                  <a:pt x="2752" y="30"/>
                </a:lnTo>
                <a:lnTo>
                  <a:pt x="2756" y="28"/>
                </a:lnTo>
                <a:lnTo>
                  <a:pt x="2758" y="30"/>
                </a:lnTo>
                <a:lnTo>
                  <a:pt x="2763" y="34"/>
                </a:lnTo>
                <a:lnTo>
                  <a:pt x="2766" y="33"/>
                </a:lnTo>
                <a:lnTo>
                  <a:pt x="2766" y="32"/>
                </a:lnTo>
                <a:lnTo>
                  <a:pt x="2770" y="34"/>
                </a:lnTo>
                <a:lnTo>
                  <a:pt x="2773" y="34"/>
                </a:lnTo>
                <a:lnTo>
                  <a:pt x="2775" y="34"/>
                </a:lnTo>
                <a:lnTo>
                  <a:pt x="2778" y="33"/>
                </a:lnTo>
                <a:lnTo>
                  <a:pt x="2781" y="34"/>
                </a:lnTo>
                <a:lnTo>
                  <a:pt x="2784" y="33"/>
                </a:lnTo>
                <a:lnTo>
                  <a:pt x="2787" y="33"/>
                </a:lnTo>
                <a:lnTo>
                  <a:pt x="2787" y="34"/>
                </a:lnTo>
                <a:lnTo>
                  <a:pt x="2792" y="34"/>
                </a:lnTo>
                <a:lnTo>
                  <a:pt x="2794" y="32"/>
                </a:lnTo>
                <a:lnTo>
                  <a:pt x="2796" y="33"/>
                </a:lnTo>
              </a:path>
            </a:pathLst>
          </a:custGeom>
          <a:noFill/>
          <a:ln w="63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591" name="Line 488">
            <a:extLst>
              <a:ext uri="{FF2B5EF4-FFF2-40B4-BE49-F238E27FC236}">
                <a16:creationId xmlns:a16="http://schemas.microsoft.com/office/drawing/2014/main" id="{E0030133-59AF-7D45-988A-048ACEF8D2DF}"/>
              </a:ext>
            </a:extLst>
          </p:cNvPr>
          <p:cNvSpPr>
            <a:spLocks noChangeShapeType="1"/>
          </p:cNvSpPr>
          <p:nvPr/>
        </p:nvSpPr>
        <p:spPr bwMode="auto">
          <a:xfrm>
            <a:off x="710992" y="5491027"/>
            <a:ext cx="5554662"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92" name="Line 489">
            <a:extLst>
              <a:ext uri="{FF2B5EF4-FFF2-40B4-BE49-F238E27FC236}">
                <a16:creationId xmlns:a16="http://schemas.microsoft.com/office/drawing/2014/main" id="{EC1F79EA-3868-B146-BBBB-F56428EA5C4C}"/>
              </a:ext>
            </a:extLst>
          </p:cNvPr>
          <p:cNvSpPr>
            <a:spLocks noChangeShapeType="1"/>
          </p:cNvSpPr>
          <p:nvPr/>
        </p:nvSpPr>
        <p:spPr bwMode="auto">
          <a:xfrm>
            <a:off x="6265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93" name="Line 490">
            <a:extLst>
              <a:ext uri="{FF2B5EF4-FFF2-40B4-BE49-F238E27FC236}">
                <a16:creationId xmlns:a16="http://schemas.microsoft.com/office/drawing/2014/main" id="{D4FB2062-41E3-DA48-A202-98C6BD34E341}"/>
              </a:ext>
            </a:extLst>
          </p:cNvPr>
          <p:cNvSpPr>
            <a:spLocks noChangeShapeType="1"/>
          </p:cNvSpPr>
          <p:nvPr/>
        </p:nvSpPr>
        <p:spPr bwMode="auto">
          <a:xfrm>
            <a:off x="5710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94" name="Line 491">
            <a:extLst>
              <a:ext uri="{FF2B5EF4-FFF2-40B4-BE49-F238E27FC236}">
                <a16:creationId xmlns:a16="http://schemas.microsoft.com/office/drawing/2014/main" id="{83D3E9BF-7D1D-0A45-9286-64F5F0801CF4}"/>
              </a:ext>
            </a:extLst>
          </p:cNvPr>
          <p:cNvSpPr>
            <a:spLocks noChangeShapeType="1"/>
          </p:cNvSpPr>
          <p:nvPr/>
        </p:nvSpPr>
        <p:spPr bwMode="auto">
          <a:xfrm>
            <a:off x="51544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95" name="Line 492">
            <a:extLst>
              <a:ext uri="{FF2B5EF4-FFF2-40B4-BE49-F238E27FC236}">
                <a16:creationId xmlns:a16="http://schemas.microsoft.com/office/drawing/2014/main" id="{3667EAD1-4957-A749-8D8D-A4BB10622626}"/>
              </a:ext>
            </a:extLst>
          </p:cNvPr>
          <p:cNvSpPr>
            <a:spLocks noChangeShapeType="1"/>
          </p:cNvSpPr>
          <p:nvPr/>
        </p:nvSpPr>
        <p:spPr bwMode="auto">
          <a:xfrm>
            <a:off x="45987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96" name="Line 493">
            <a:extLst>
              <a:ext uri="{FF2B5EF4-FFF2-40B4-BE49-F238E27FC236}">
                <a16:creationId xmlns:a16="http://schemas.microsoft.com/office/drawing/2014/main" id="{4EA05881-F773-2048-B327-16D53D540388}"/>
              </a:ext>
            </a:extLst>
          </p:cNvPr>
          <p:cNvSpPr>
            <a:spLocks noChangeShapeType="1"/>
          </p:cNvSpPr>
          <p:nvPr/>
        </p:nvSpPr>
        <p:spPr bwMode="auto">
          <a:xfrm>
            <a:off x="40431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97" name="Line 494">
            <a:extLst>
              <a:ext uri="{FF2B5EF4-FFF2-40B4-BE49-F238E27FC236}">
                <a16:creationId xmlns:a16="http://schemas.microsoft.com/office/drawing/2014/main" id="{74238A93-BBE1-8841-818F-D99207F5437A}"/>
              </a:ext>
            </a:extLst>
          </p:cNvPr>
          <p:cNvSpPr>
            <a:spLocks noChangeShapeType="1"/>
          </p:cNvSpPr>
          <p:nvPr/>
        </p:nvSpPr>
        <p:spPr bwMode="auto">
          <a:xfrm>
            <a:off x="34875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98" name="Line 495">
            <a:extLst>
              <a:ext uri="{FF2B5EF4-FFF2-40B4-BE49-F238E27FC236}">
                <a16:creationId xmlns:a16="http://schemas.microsoft.com/office/drawing/2014/main" id="{983F4461-2097-FC4F-9B7D-3F3A06AF3F53}"/>
              </a:ext>
            </a:extLst>
          </p:cNvPr>
          <p:cNvSpPr>
            <a:spLocks noChangeShapeType="1"/>
          </p:cNvSpPr>
          <p:nvPr/>
        </p:nvSpPr>
        <p:spPr bwMode="auto">
          <a:xfrm>
            <a:off x="29319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99" name="Line 496">
            <a:extLst>
              <a:ext uri="{FF2B5EF4-FFF2-40B4-BE49-F238E27FC236}">
                <a16:creationId xmlns:a16="http://schemas.microsoft.com/office/drawing/2014/main" id="{97CA9724-979D-7E45-95F2-4921A0DEB442}"/>
              </a:ext>
            </a:extLst>
          </p:cNvPr>
          <p:cNvSpPr>
            <a:spLocks noChangeShapeType="1"/>
          </p:cNvSpPr>
          <p:nvPr/>
        </p:nvSpPr>
        <p:spPr bwMode="auto">
          <a:xfrm>
            <a:off x="23762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00" name="Line 497">
            <a:extLst>
              <a:ext uri="{FF2B5EF4-FFF2-40B4-BE49-F238E27FC236}">
                <a16:creationId xmlns:a16="http://schemas.microsoft.com/office/drawing/2014/main" id="{D63CD17A-96E1-CD4E-8559-F227C6060397}"/>
              </a:ext>
            </a:extLst>
          </p:cNvPr>
          <p:cNvSpPr>
            <a:spLocks noChangeShapeType="1"/>
          </p:cNvSpPr>
          <p:nvPr/>
        </p:nvSpPr>
        <p:spPr bwMode="auto">
          <a:xfrm>
            <a:off x="1820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01" name="Line 498">
            <a:extLst>
              <a:ext uri="{FF2B5EF4-FFF2-40B4-BE49-F238E27FC236}">
                <a16:creationId xmlns:a16="http://schemas.microsoft.com/office/drawing/2014/main" id="{5803B0F2-ADAD-E544-88C3-A9C9F0391EEC}"/>
              </a:ext>
            </a:extLst>
          </p:cNvPr>
          <p:cNvSpPr>
            <a:spLocks noChangeShapeType="1"/>
          </p:cNvSpPr>
          <p:nvPr/>
        </p:nvSpPr>
        <p:spPr bwMode="auto">
          <a:xfrm>
            <a:off x="1265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02" name="Line 499">
            <a:extLst>
              <a:ext uri="{FF2B5EF4-FFF2-40B4-BE49-F238E27FC236}">
                <a16:creationId xmlns:a16="http://schemas.microsoft.com/office/drawing/2014/main" id="{CC248291-AA55-5F40-B84F-38AAC43B6ECC}"/>
              </a:ext>
            </a:extLst>
          </p:cNvPr>
          <p:cNvSpPr>
            <a:spLocks noChangeShapeType="1"/>
          </p:cNvSpPr>
          <p:nvPr/>
        </p:nvSpPr>
        <p:spPr bwMode="auto">
          <a:xfrm>
            <a:off x="710992" y="5491027"/>
            <a:ext cx="1587"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03" name="Line 501">
            <a:extLst>
              <a:ext uri="{FF2B5EF4-FFF2-40B4-BE49-F238E27FC236}">
                <a16:creationId xmlns:a16="http://schemas.microsoft.com/office/drawing/2014/main" id="{2ADFD923-5668-9A49-8756-F669A326C3CA}"/>
              </a:ext>
            </a:extLst>
          </p:cNvPr>
          <p:cNvSpPr>
            <a:spLocks noChangeShapeType="1"/>
          </p:cNvSpPr>
          <p:nvPr/>
        </p:nvSpPr>
        <p:spPr bwMode="auto">
          <a:xfrm>
            <a:off x="6265654"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05" name="Line 503">
            <a:extLst>
              <a:ext uri="{FF2B5EF4-FFF2-40B4-BE49-F238E27FC236}">
                <a16:creationId xmlns:a16="http://schemas.microsoft.com/office/drawing/2014/main" id="{B5F1473C-F2C8-B240-B63E-549E170AEB52}"/>
              </a:ext>
            </a:extLst>
          </p:cNvPr>
          <p:cNvSpPr>
            <a:spLocks noChangeShapeType="1"/>
          </p:cNvSpPr>
          <p:nvPr/>
        </p:nvSpPr>
        <p:spPr bwMode="auto">
          <a:xfrm>
            <a:off x="710992"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06" name="Line 504">
            <a:extLst>
              <a:ext uri="{FF2B5EF4-FFF2-40B4-BE49-F238E27FC236}">
                <a16:creationId xmlns:a16="http://schemas.microsoft.com/office/drawing/2014/main" id="{E2C2336A-77DA-2146-8B3E-7A960E395A4C}"/>
              </a:ext>
            </a:extLst>
          </p:cNvPr>
          <p:cNvSpPr>
            <a:spLocks noChangeShapeType="1"/>
          </p:cNvSpPr>
          <p:nvPr/>
        </p:nvSpPr>
        <p:spPr bwMode="auto">
          <a:xfrm>
            <a:off x="710992" y="54053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07" name="Line 505">
            <a:extLst>
              <a:ext uri="{FF2B5EF4-FFF2-40B4-BE49-F238E27FC236}">
                <a16:creationId xmlns:a16="http://schemas.microsoft.com/office/drawing/2014/main" id="{3F8093EA-8AEE-E84C-B054-9EAD745EC347}"/>
              </a:ext>
            </a:extLst>
          </p:cNvPr>
          <p:cNvSpPr>
            <a:spLocks noChangeShapeType="1"/>
          </p:cNvSpPr>
          <p:nvPr/>
        </p:nvSpPr>
        <p:spPr bwMode="auto">
          <a:xfrm>
            <a:off x="710992" y="53195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08" name="Line 506">
            <a:extLst>
              <a:ext uri="{FF2B5EF4-FFF2-40B4-BE49-F238E27FC236}">
                <a16:creationId xmlns:a16="http://schemas.microsoft.com/office/drawing/2014/main" id="{3B1F857F-A3B1-734B-B536-7AB5FD4AB7A2}"/>
              </a:ext>
            </a:extLst>
          </p:cNvPr>
          <p:cNvSpPr>
            <a:spLocks noChangeShapeType="1"/>
          </p:cNvSpPr>
          <p:nvPr/>
        </p:nvSpPr>
        <p:spPr bwMode="auto">
          <a:xfrm>
            <a:off x="710992" y="52338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09" name="Line 507">
            <a:extLst>
              <a:ext uri="{FF2B5EF4-FFF2-40B4-BE49-F238E27FC236}">
                <a16:creationId xmlns:a16="http://schemas.microsoft.com/office/drawing/2014/main" id="{7EB8AC14-C047-2345-ADBE-57EEC8706CBF}"/>
              </a:ext>
            </a:extLst>
          </p:cNvPr>
          <p:cNvSpPr>
            <a:spLocks noChangeShapeType="1"/>
          </p:cNvSpPr>
          <p:nvPr/>
        </p:nvSpPr>
        <p:spPr bwMode="auto">
          <a:xfrm>
            <a:off x="710992" y="51481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0" name="Line 508">
            <a:extLst>
              <a:ext uri="{FF2B5EF4-FFF2-40B4-BE49-F238E27FC236}">
                <a16:creationId xmlns:a16="http://schemas.microsoft.com/office/drawing/2014/main" id="{68C95C69-E750-C94D-97EC-3631327D29A5}"/>
              </a:ext>
            </a:extLst>
          </p:cNvPr>
          <p:cNvSpPr>
            <a:spLocks noChangeShapeType="1"/>
          </p:cNvSpPr>
          <p:nvPr/>
        </p:nvSpPr>
        <p:spPr bwMode="auto">
          <a:xfrm>
            <a:off x="710992" y="50639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1" name="Line 509">
            <a:extLst>
              <a:ext uri="{FF2B5EF4-FFF2-40B4-BE49-F238E27FC236}">
                <a16:creationId xmlns:a16="http://schemas.microsoft.com/office/drawing/2014/main" id="{450888D0-2000-FE45-AA03-42C91F1283AE}"/>
              </a:ext>
            </a:extLst>
          </p:cNvPr>
          <p:cNvSpPr>
            <a:spLocks noChangeShapeType="1"/>
          </p:cNvSpPr>
          <p:nvPr/>
        </p:nvSpPr>
        <p:spPr bwMode="auto">
          <a:xfrm>
            <a:off x="710992" y="49782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2" name="Line 510">
            <a:extLst>
              <a:ext uri="{FF2B5EF4-FFF2-40B4-BE49-F238E27FC236}">
                <a16:creationId xmlns:a16="http://schemas.microsoft.com/office/drawing/2014/main" id="{BA47CD9E-C963-6A42-B1E2-0342FE3BFF79}"/>
              </a:ext>
            </a:extLst>
          </p:cNvPr>
          <p:cNvSpPr>
            <a:spLocks noChangeShapeType="1"/>
          </p:cNvSpPr>
          <p:nvPr/>
        </p:nvSpPr>
        <p:spPr bwMode="auto">
          <a:xfrm>
            <a:off x="710992" y="48925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3" name="Line 511">
            <a:extLst>
              <a:ext uri="{FF2B5EF4-FFF2-40B4-BE49-F238E27FC236}">
                <a16:creationId xmlns:a16="http://schemas.microsoft.com/office/drawing/2014/main" id="{C3D2DD8F-2766-0649-BA3D-48CA44A686FE}"/>
              </a:ext>
            </a:extLst>
          </p:cNvPr>
          <p:cNvSpPr>
            <a:spLocks noChangeShapeType="1"/>
          </p:cNvSpPr>
          <p:nvPr/>
        </p:nvSpPr>
        <p:spPr bwMode="auto">
          <a:xfrm>
            <a:off x="710992" y="48068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4" name="Line 512">
            <a:extLst>
              <a:ext uri="{FF2B5EF4-FFF2-40B4-BE49-F238E27FC236}">
                <a16:creationId xmlns:a16="http://schemas.microsoft.com/office/drawing/2014/main" id="{CEFF889B-96E3-E24A-9EC2-3F152F6AFE8F}"/>
              </a:ext>
            </a:extLst>
          </p:cNvPr>
          <p:cNvSpPr>
            <a:spLocks noChangeShapeType="1"/>
          </p:cNvSpPr>
          <p:nvPr/>
        </p:nvSpPr>
        <p:spPr bwMode="auto">
          <a:xfrm>
            <a:off x="710992" y="47210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5" name="Line 513">
            <a:extLst>
              <a:ext uri="{FF2B5EF4-FFF2-40B4-BE49-F238E27FC236}">
                <a16:creationId xmlns:a16="http://schemas.microsoft.com/office/drawing/2014/main" id="{E08A831B-C6ED-C147-B8E6-C71894E4C278}"/>
              </a:ext>
            </a:extLst>
          </p:cNvPr>
          <p:cNvSpPr>
            <a:spLocks noChangeShapeType="1"/>
          </p:cNvSpPr>
          <p:nvPr/>
        </p:nvSpPr>
        <p:spPr bwMode="auto">
          <a:xfrm>
            <a:off x="710992" y="46353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6" name="Line 514">
            <a:extLst>
              <a:ext uri="{FF2B5EF4-FFF2-40B4-BE49-F238E27FC236}">
                <a16:creationId xmlns:a16="http://schemas.microsoft.com/office/drawing/2014/main" id="{F531D3F6-8AC5-7A4C-9642-5FD4998DE31D}"/>
              </a:ext>
            </a:extLst>
          </p:cNvPr>
          <p:cNvSpPr>
            <a:spLocks noChangeShapeType="1"/>
          </p:cNvSpPr>
          <p:nvPr/>
        </p:nvSpPr>
        <p:spPr bwMode="auto">
          <a:xfrm>
            <a:off x="710992" y="45496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7" name="Line 515">
            <a:extLst>
              <a:ext uri="{FF2B5EF4-FFF2-40B4-BE49-F238E27FC236}">
                <a16:creationId xmlns:a16="http://schemas.microsoft.com/office/drawing/2014/main" id="{2A68CBA8-1486-1C43-9E22-548B1FDC420B}"/>
              </a:ext>
            </a:extLst>
          </p:cNvPr>
          <p:cNvSpPr>
            <a:spLocks noChangeShapeType="1"/>
          </p:cNvSpPr>
          <p:nvPr/>
        </p:nvSpPr>
        <p:spPr bwMode="auto">
          <a:xfrm>
            <a:off x="710992" y="44639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8" name="Line 516">
            <a:extLst>
              <a:ext uri="{FF2B5EF4-FFF2-40B4-BE49-F238E27FC236}">
                <a16:creationId xmlns:a16="http://schemas.microsoft.com/office/drawing/2014/main" id="{8C4D50D2-CC4B-7843-A13E-97BA1175DA04}"/>
              </a:ext>
            </a:extLst>
          </p:cNvPr>
          <p:cNvSpPr>
            <a:spLocks noChangeShapeType="1"/>
          </p:cNvSpPr>
          <p:nvPr/>
        </p:nvSpPr>
        <p:spPr bwMode="auto">
          <a:xfrm>
            <a:off x="710992" y="43797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9" name="Line 517">
            <a:extLst>
              <a:ext uri="{FF2B5EF4-FFF2-40B4-BE49-F238E27FC236}">
                <a16:creationId xmlns:a16="http://schemas.microsoft.com/office/drawing/2014/main" id="{0C3BE904-8D77-4346-B30E-E3B8AC35D14E}"/>
              </a:ext>
            </a:extLst>
          </p:cNvPr>
          <p:cNvSpPr>
            <a:spLocks noChangeShapeType="1"/>
          </p:cNvSpPr>
          <p:nvPr/>
        </p:nvSpPr>
        <p:spPr bwMode="auto">
          <a:xfrm>
            <a:off x="710992" y="42940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20" name="Line 518">
            <a:extLst>
              <a:ext uri="{FF2B5EF4-FFF2-40B4-BE49-F238E27FC236}">
                <a16:creationId xmlns:a16="http://schemas.microsoft.com/office/drawing/2014/main" id="{12AB7396-6C6F-1C46-8500-F57F8E2B1A8F}"/>
              </a:ext>
            </a:extLst>
          </p:cNvPr>
          <p:cNvSpPr>
            <a:spLocks noChangeShapeType="1"/>
          </p:cNvSpPr>
          <p:nvPr/>
        </p:nvSpPr>
        <p:spPr bwMode="auto">
          <a:xfrm>
            <a:off x="710992" y="42083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21" name="Line 519">
            <a:extLst>
              <a:ext uri="{FF2B5EF4-FFF2-40B4-BE49-F238E27FC236}">
                <a16:creationId xmlns:a16="http://schemas.microsoft.com/office/drawing/2014/main" id="{3A56EA76-C3FD-D64B-B17A-720EED68D399}"/>
              </a:ext>
            </a:extLst>
          </p:cNvPr>
          <p:cNvSpPr>
            <a:spLocks noChangeShapeType="1"/>
          </p:cNvSpPr>
          <p:nvPr/>
        </p:nvSpPr>
        <p:spPr bwMode="auto">
          <a:xfrm>
            <a:off x="710992" y="41226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22" name="Line 520">
            <a:extLst>
              <a:ext uri="{FF2B5EF4-FFF2-40B4-BE49-F238E27FC236}">
                <a16:creationId xmlns:a16="http://schemas.microsoft.com/office/drawing/2014/main" id="{6BB544F2-CC2F-A14E-AB99-8547FFFCE675}"/>
              </a:ext>
            </a:extLst>
          </p:cNvPr>
          <p:cNvSpPr>
            <a:spLocks noChangeShapeType="1"/>
          </p:cNvSpPr>
          <p:nvPr/>
        </p:nvSpPr>
        <p:spPr bwMode="auto">
          <a:xfrm>
            <a:off x="710992" y="40368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23" name="Line 521">
            <a:extLst>
              <a:ext uri="{FF2B5EF4-FFF2-40B4-BE49-F238E27FC236}">
                <a16:creationId xmlns:a16="http://schemas.microsoft.com/office/drawing/2014/main" id="{14C88344-906C-4447-9633-3ACAC14C1DFC}"/>
              </a:ext>
            </a:extLst>
          </p:cNvPr>
          <p:cNvSpPr>
            <a:spLocks noChangeShapeType="1"/>
          </p:cNvSpPr>
          <p:nvPr/>
        </p:nvSpPr>
        <p:spPr bwMode="auto">
          <a:xfrm>
            <a:off x="710992" y="39511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24" name="Line 522">
            <a:extLst>
              <a:ext uri="{FF2B5EF4-FFF2-40B4-BE49-F238E27FC236}">
                <a16:creationId xmlns:a16="http://schemas.microsoft.com/office/drawing/2014/main" id="{7FCCB46C-DFA9-D54A-84FF-60260F337588}"/>
              </a:ext>
            </a:extLst>
          </p:cNvPr>
          <p:cNvSpPr>
            <a:spLocks noChangeShapeType="1"/>
          </p:cNvSpPr>
          <p:nvPr/>
        </p:nvSpPr>
        <p:spPr bwMode="auto">
          <a:xfrm>
            <a:off x="710992" y="38654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25" name="Line 523">
            <a:extLst>
              <a:ext uri="{FF2B5EF4-FFF2-40B4-BE49-F238E27FC236}">
                <a16:creationId xmlns:a16="http://schemas.microsoft.com/office/drawing/2014/main" id="{14A654C6-6CAB-884A-99BB-C091935E1BFE}"/>
              </a:ext>
            </a:extLst>
          </p:cNvPr>
          <p:cNvSpPr>
            <a:spLocks noChangeShapeType="1"/>
          </p:cNvSpPr>
          <p:nvPr/>
        </p:nvSpPr>
        <p:spPr bwMode="auto">
          <a:xfrm>
            <a:off x="710992" y="37797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26" name="Line 529">
            <a:extLst>
              <a:ext uri="{FF2B5EF4-FFF2-40B4-BE49-F238E27FC236}">
                <a16:creationId xmlns:a16="http://schemas.microsoft.com/office/drawing/2014/main" id="{9A962DA3-D813-174B-8427-4D9DDD022541}"/>
              </a:ext>
            </a:extLst>
          </p:cNvPr>
          <p:cNvSpPr>
            <a:spLocks noChangeShapeType="1"/>
          </p:cNvSpPr>
          <p:nvPr/>
        </p:nvSpPr>
        <p:spPr bwMode="auto">
          <a:xfrm>
            <a:off x="710992" y="5491027"/>
            <a:ext cx="5554662"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27" name="Line 530">
            <a:extLst>
              <a:ext uri="{FF2B5EF4-FFF2-40B4-BE49-F238E27FC236}">
                <a16:creationId xmlns:a16="http://schemas.microsoft.com/office/drawing/2014/main" id="{3756D815-ECAA-734E-A030-4B6ECA8427C3}"/>
              </a:ext>
            </a:extLst>
          </p:cNvPr>
          <p:cNvSpPr>
            <a:spLocks noChangeShapeType="1"/>
          </p:cNvSpPr>
          <p:nvPr/>
        </p:nvSpPr>
        <p:spPr bwMode="auto">
          <a:xfrm>
            <a:off x="6265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28" name="Line 531">
            <a:extLst>
              <a:ext uri="{FF2B5EF4-FFF2-40B4-BE49-F238E27FC236}">
                <a16:creationId xmlns:a16="http://schemas.microsoft.com/office/drawing/2014/main" id="{DADA924F-42F9-3240-A70A-B97E8B3C1140}"/>
              </a:ext>
            </a:extLst>
          </p:cNvPr>
          <p:cNvSpPr>
            <a:spLocks noChangeShapeType="1"/>
          </p:cNvSpPr>
          <p:nvPr/>
        </p:nvSpPr>
        <p:spPr bwMode="auto">
          <a:xfrm>
            <a:off x="5710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29" name="Line 532">
            <a:extLst>
              <a:ext uri="{FF2B5EF4-FFF2-40B4-BE49-F238E27FC236}">
                <a16:creationId xmlns:a16="http://schemas.microsoft.com/office/drawing/2014/main" id="{233D4F53-DE24-BE4D-B6B2-D976863C3548}"/>
              </a:ext>
            </a:extLst>
          </p:cNvPr>
          <p:cNvSpPr>
            <a:spLocks noChangeShapeType="1"/>
          </p:cNvSpPr>
          <p:nvPr/>
        </p:nvSpPr>
        <p:spPr bwMode="auto">
          <a:xfrm>
            <a:off x="51544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30" name="Line 533">
            <a:extLst>
              <a:ext uri="{FF2B5EF4-FFF2-40B4-BE49-F238E27FC236}">
                <a16:creationId xmlns:a16="http://schemas.microsoft.com/office/drawing/2014/main" id="{98BF48A1-59AF-E249-B28F-BF6F2711B8ED}"/>
              </a:ext>
            </a:extLst>
          </p:cNvPr>
          <p:cNvSpPr>
            <a:spLocks noChangeShapeType="1"/>
          </p:cNvSpPr>
          <p:nvPr/>
        </p:nvSpPr>
        <p:spPr bwMode="auto">
          <a:xfrm>
            <a:off x="45987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31" name="Line 534">
            <a:extLst>
              <a:ext uri="{FF2B5EF4-FFF2-40B4-BE49-F238E27FC236}">
                <a16:creationId xmlns:a16="http://schemas.microsoft.com/office/drawing/2014/main" id="{BD3FDA1F-7020-DB49-950D-156C369213EF}"/>
              </a:ext>
            </a:extLst>
          </p:cNvPr>
          <p:cNvSpPr>
            <a:spLocks noChangeShapeType="1"/>
          </p:cNvSpPr>
          <p:nvPr/>
        </p:nvSpPr>
        <p:spPr bwMode="auto">
          <a:xfrm>
            <a:off x="40431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32" name="Line 535">
            <a:extLst>
              <a:ext uri="{FF2B5EF4-FFF2-40B4-BE49-F238E27FC236}">
                <a16:creationId xmlns:a16="http://schemas.microsoft.com/office/drawing/2014/main" id="{07017E3E-6769-A74C-AF26-A5932AE1B769}"/>
              </a:ext>
            </a:extLst>
          </p:cNvPr>
          <p:cNvSpPr>
            <a:spLocks noChangeShapeType="1"/>
          </p:cNvSpPr>
          <p:nvPr/>
        </p:nvSpPr>
        <p:spPr bwMode="auto">
          <a:xfrm>
            <a:off x="34875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33" name="Line 536">
            <a:extLst>
              <a:ext uri="{FF2B5EF4-FFF2-40B4-BE49-F238E27FC236}">
                <a16:creationId xmlns:a16="http://schemas.microsoft.com/office/drawing/2014/main" id="{CC1B2A37-8C4D-F443-956C-B0E7099E5385}"/>
              </a:ext>
            </a:extLst>
          </p:cNvPr>
          <p:cNvSpPr>
            <a:spLocks noChangeShapeType="1"/>
          </p:cNvSpPr>
          <p:nvPr/>
        </p:nvSpPr>
        <p:spPr bwMode="auto">
          <a:xfrm>
            <a:off x="29319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34" name="Line 537">
            <a:extLst>
              <a:ext uri="{FF2B5EF4-FFF2-40B4-BE49-F238E27FC236}">
                <a16:creationId xmlns:a16="http://schemas.microsoft.com/office/drawing/2014/main" id="{D37BE3AA-73F7-AC43-989D-BDB00F9B53B8}"/>
              </a:ext>
            </a:extLst>
          </p:cNvPr>
          <p:cNvSpPr>
            <a:spLocks noChangeShapeType="1"/>
          </p:cNvSpPr>
          <p:nvPr/>
        </p:nvSpPr>
        <p:spPr bwMode="auto">
          <a:xfrm>
            <a:off x="23762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35" name="Line 538">
            <a:extLst>
              <a:ext uri="{FF2B5EF4-FFF2-40B4-BE49-F238E27FC236}">
                <a16:creationId xmlns:a16="http://schemas.microsoft.com/office/drawing/2014/main" id="{441EC440-A98C-6945-A09C-3E1AD2051665}"/>
              </a:ext>
            </a:extLst>
          </p:cNvPr>
          <p:cNvSpPr>
            <a:spLocks noChangeShapeType="1"/>
          </p:cNvSpPr>
          <p:nvPr/>
        </p:nvSpPr>
        <p:spPr bwMode="auto">
          <a:xfrm>
            <a:off x="1820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36" name="Line 539">
            <a:extLst>
              <a:ext uri="{FF2B5EF4-FFF2-40B4-BE49-F238E27FC236}">
                <a16:creationId xmlns:a16="http://schemas.microsoft.com/office/drawing/2014/main" id="{C852C81E-B619-6E4A-978F-1A67B2E5E79B}"/>
              </a:ext>
            </a:extLst>
          </p:cNvPr>
          <p:cNvSpPr>
            <a:spLocks noChangeShapeType="1"/>
          </p:cNvSpPr>
          <p:nvPr/>
        </p:nvSpPr>
        <p:spPr bwMode="auto">
          <a:xfrm>
            <a:off x="1265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37" name="Line 540">
            <a:extLst>
              <a:ext uri="{FF2B5EF4-FFF2-40B4-BE49-F238E27FC236}">
                <a16:creationId xmlns:a16="http://schemas.microsoft.com/office/drawing/2014/main" id="{804CBF17-475B-B64A-BD08-2AC15E3B3646}"/>
              </a:ext>
            </a:extLst>
          </p:cNvPr>
          <p:cNvSpPr>
            <a:spLocks noChangeShapeType="1"/>
          </p:cNvSpPr>
          <p:nvPr/>
        </p:nvSpPr>
        <p:spPr bwMode="auto">
          <a:xfrm>
            <a:off x="710992" y="5491027"/>
            <a:ext cx="1587"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38" name="Line 542">
            <a:extLst>
              <a:ext uri="{FF2B5EF4-FFF2-40B4-BE49-F238E27FC236}">
                <a16:creationId xmlns:a16="http://schemas.microsoft.com/office/drawing/2014/main" id="{A52C736C-E4ED-E54F-907D-C985244ED982}"/>
              </a:ext>
            </a:extLst>
          </p:cNvPr>
          <p:cNvSpPr>
            <a:spLocks noChangeShapeType="1"/>
          </p:cNvSpPr>
          <p:nvPr/>
        </p:nvSpPr>
        <p:spPr bwMode="auto">
          <a:xfrm>
            <a:off x="6265654"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40" name="Line 544">
            <a:extLst>
              <a:ext uri="{FF2B5EF4-FFF2-40B4-BE49-F238E27FC236}">
                <a16:creationId xmlns:a16="http://schemas.microsoft.com/office/drawing/2014/main" id="{C83C55DA-E9EB-0E46-8F22-03FF143E9317}"/>
              </a:ext>
            </a:extLst>
          </p:cNvPr>
          <p:cNvSpPr>
            <a:spLocks noChangeShapeType="1"/>
          </p:cNvSpPr>
          <p:nvPr/>
        </p:nvSpPr>
        <p:spPr bwMode="auto">
          <a:xfrm>
            <a:off x="710992"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41" name="Line 545">
            <a:extLst>
              <a:ext uri="{FF2B5EF4-FFF2-40B4-BE49-F238E27FC236}">
                <a16:creationId xmlns:a16="http://schemas.microsoft.com/office/drawing/2014/main" id="{01CF12B0-07EA-5741-AFAD-67124FD8BDFB}"/>
              </a:ext>
            </a:extLst>
          </p:cNvPr>
          <p:cNvSpPr>
            <a:spLocks noChangeShapeType="1"/>
          </p:cNvSpPr>
          <p:nvPr/>
        </p:nvSpPr>
        <p:spPr bwMode="auto">
          <a:xfrm>
            <a:off x="710992" y="54053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42" name="Line 546">
            <a:extLst>
              <a:ext uri="{FF2B5EF4-FFF2-40B4-BE49-F238E27FC236}">
                <a16:creationId xmlns:a16="http://schemas.microsoft.com/office/drawing/2014/main" id="{FEBACC17-FF4A-4B48-A573-7304EC107128}"/>
              </a:ext>
            </a:extLst>
          </p:cNvPr>
          <p:cNvSpPr>
            <a:spLocks noChangeShapeType="1"/>
          </p:cNvSpPr>
          <p:nvPr/>
        </p:nvSpPr>
        <p:spPr bwMode="auto">
          <a:xfrm>
            <a:off x="710992" y="53195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43" name="Line 547">
            <a:extLst>
              <a:ext uri="{FF2B5EF4-FFF2-40B4-BE49-F238E27FC236}">
                <a16:creationId xmlns:a16="http://schemas.microsoft.com/office/drawing/2014/main" id="{31255E5A-F6A7-C64A-80A0-AC866E91AA18}"/>
              </a:ext>
            </a:extLst>
          </p:cNvPr>
          <p:cNvSpPr>
            <a:spLocks noChangeShapeType="1"/>
          </p:cNvSpPr>
          <p:nvPr/>
        </p:nvSpPr>
        <p:spPr bwMode="auto">
          <a:xfrm>
            <a:off x="710992" y="52338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44" name="Line 548">
            <a:extLst>
              <a:ext uri="{FF2B5EF4-FFF2-40B4-BE49-F238E27FC236}">
                <a16:creationId xmlns:a16="http://schemas.microsoft.com/office/drawing/2014/main" id="{D564D127-462D-0F43-A0EC-88207C8E5FEB}"/>
              </a:ext>
            </a:extLst>
          </p:cNvPr>
          <p:cNvSpPr>
            <a:spLocks noChangeShapeType="1"/>
          </p:cNvSpPr>
          <p:nvPr/>
        </p:nvSpPr>
        <p:spPr bwMode="auto">
          <a:xfrm>
            <a:off x="710992" y="51481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45" name="Line 549">
            <a:extLst>
              <a:ext uri="{FF2B5EF4-FFF2-40B4-BE49-F238E27FC236}">
                <a16:creationId xmlns:a16="http://schemas.microsoft.com/office/drawing/2014/main" id="{C56ED22B-8676-3E49-8172-BF88DA1F777F}"/>
              </a:ext>
            </a:extLst>
          </p:cNvPr>
          <p:cNvSpPr>
            <a:spLocks noChangeShapeType="1"/>
          </p:cNvSpPr>
          <p:nvPr/>
        </p:nvSpPr>
        <p:spPr bwMode="auto">
          <a:xfrm>
            <a:off x="710992" y="50639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46" name="Line 550">
            <a:extLst>
              <a:ext uri="{FF2B5EF4-FFF2-40B4-BE49-F238E27FC236}">
                <a16:creationId xmlns:a16="http://schemas.microsoft.com/office/drawing/2014/main" id="{AEE12C13-D7F6-BE41-99EF-A2FE73F80152}"/>
              </a:ext>
            </a:extLst>
          </p:cNvPr>
          <p:cNvSpPr>
            <a:spLocks noChangeShapeType="1"/>
          </p:cNvSpPr>
          <p:nvPr/>
        </p:nvSpPr>
        <p:spPr bwMode="auto">
          <a:xfrm>
            <a:off x="710992" y="49782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47" name="Line 551">
            <a:extLst>
              <a:ext uri="{FF2B5EF4-FFF2-40B4-BE49-F238E27FC236}">
                <a16:creationId xmlns:a16="http://schemas.microsoft.com/office/drawing/2014/main" id="{E7355104-43FF-6349-AB50-D67A84E5A6DF}"/>
              </a:ext>
            </a:extLst>
          </p:cNvPr>
          <p:cNvSpPr>
            <a:spLocks noChangeShapeType="1"/>
          </p:cNvSpPr>
          <p:nvPr/>
        </p:nvSpPr>
        <p:spPr bwMode="auto">
          <a:xfrm>
            <a:off x="710992" y="48925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48" name="Line 552">
            <a:extLst>
              <a:ext uri="{FF2B5EF4-FFF2-40B4-BE49-F238E27FC236}">
                <a16:creationId xmlns:a16="http://schemas.microsoft.com/office/drawing/2014/main" id="{E7B96804-505B-1E4E-B4A5-6350F1878EB0}"/>
              </a:ext>
            </a:extLst>
          </p:cNvPr>
          <p:cNvSpPr>
            <a:spLocks noChangeShapeType="1"/>
          </p:cNvSpPr>
          <p:nvPr/>
        </p:nvSpPr>
        <p:spPr bwMode="auto">
          <a:xfrm>
            <a:off x="710992" y="48068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49" name="Line 553">
            <a:extLst>
              <a:ext uri="{FF2B5EF4-FFF2-40B4-BE49-F238E27FC236}">
                <a16:creationId xmlns:a16="http://schemas.microsoft.com/office/drawing/2014/main" id="{BE5618AA-F9E8-984D-8624-BE064EB8FF64}"/>
              </a:ext>
            </a:extLst>
          </p:cNvPr>
          <p:cNvSpPr>
            <a:spLocks noChangeShapeType="1"/>
          </p:cNvSpPr>
          <p:nvPr/>
        </p:nvSpPr>
        <p:spPr bwMode="auto">
          <a:xfrm>
            <a:off x="710992" y="47210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50" name="Line 554">
            <a:extLst>
              <a:ext uri="{FF2B5EF4-FFF2-40B4-BE49-F238E27FC236}">
                <a16:creationId xmlns:a16="http://schemas.microsoft.com/office/drawing/2014/main" id="{8326E626-00C9-6E49-AC3C-D0DC63FE83E6}"/>
              </a:ext>
            </a:extLst>
          </p:cNvPr>
          <p:cNvSpPr>
            <a:spLocks noChangeShapeType="1"/>
          </p:cNvSpPr>
          <p:nvPr/>
        </p:nvSpPr>
        <p:spPr bwMode="auto">
          <a:xfrm>
            <a:off x="710992" y="46353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51" name="Line 555">
            <a:extLst>
              <a:ext uri="{FF2B5EF4-FFF2-40B4-BE49-F238E27FC236}">
                <a16:creationId xmlns:a16="http://schemas.microsoft.com/office/drawing/2014/main" id="{132C5A54-3010-F44D-8901-D0F845F50528}"/>
              </a:ext>
            </a:extLst>
          </p:cNvPr>
          <p:cNvSpPr>
            <a:spLocks noChangeShapeType="1"/>
          </p:cNvSpPr>
          <p:nvPr/>
        </p:nvSpPr>
        <p:spPr bwMode="auto">
          <a:xfrm>
            <a:off x="710992" y="45496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52" name="Line 556">
            <a:extLst>
              <a:ext uri="{FF2B5EF4-FFF2-40B4-BE49-F238E27FC236}">
                <a16:creationId xmlns:a16="http://schemas.microsoft.com/office/drawing/2014/main" id="{0A2A9D9E-28B3-4E47-AEB2-DB333D51F171}"/>
              </a:ext>
            </a:extLst>
          </p:cNvPr>
          <p:cNvSpPr>
            <a:spLocks noChangeShapeType="1"/>
          </p:cNvSpPr>
          <p:nvPr/>
        </p:nvSpPr>
        <p:spPr bwMode="auto">
          <a:xfrm>
            <a:off x="710992" y="44639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53" name="Line 557">
            <a:extLst>
              <a:ext uri="{FF2B5EF4-FFF2-40B4-BE49-F238E27FC236}">
                <a16:creationId xmlns:a16="http://schemas.microsoft.com/office/drawing/2014/main" id="{4F598EEB-D7D4-3B43-8ACB-6BCA12413567}"/>
              </a:ext>
            </a:extLst>
          </p:cNvPr>
          <p:cNvSpPr>
            <a:spLocks noChangeShapeType="1"/>
          </p:cNvSpPr>
          <p:nvPr/>
        </p:nvSpPr>
        <p:spPr bwMode="auto">
          <a:xfrm>
            <a:off x="710992" y="43797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54" name="Line 558">
            <a:extLst>
              <a:ext uri="{FF2B5EF4-FFF2-40B4-BE49-F238E27FC236}">
                <a16:creationId xmlns:a16="http://schemas.microsoft.com/office/drawing/2014/main" id="{9DB369D1-88A3-EF40-A7FD-31552E9F4F27}"/>
              </a:ext>
            </a:extLst>
          </p:cNvPr>
          <p:cNvSpPr>
            <a:spLocks noChangeShapeType="1"/>
          </p:cNvSpPr>
          <p:nvPr/>
        </p:nvSpPr>
        <p:spPr bwMode="auto">
          <a:xfrm>
            <a:off x="710992" y="42940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55" name="Line 559">
            <a:extLst>
              <a:ext uri="{FF2B5EF4-FFF2-40B4-BE49-F238E27FC236}">
                <a16:creationId xmlns:a16="http://schemas.microsoft.com/office/drawing/2014/main" id="{5746BE5D-F1CD-EF42-80AD-628A4871199B}"/>
              </a:ext>
            </a:extLst>
          </p:cNvPr>
          <p:cNvSpPr>
            <a:spLocks noChangeShapeType="1"/>
          </p:cNvSpPr>
          <p:nvPr/>
        </p:nvSpPr>
        <p:spPr bwMode="auto">
          <a:xfrm>
            <a:off x="710992" y="42083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56" name="Line 560">
            <a:extLst>
              <a:ext uri="{FF2B5EF4-FFF2-40B4-BE49-F238E27FC236}">
                <a16:creationId xmlns:a16="http://schemas.microsoft.com/office/drawing/2014/main" id="{7A822312-A21E-DD45-A83F-BB92D4939359}"/>
              </a:ext>
            </a:extLst>
          </p:cNvPr>
          <p:cNvSpPr>
            <a:spLocks noChangeShapeType="1"/>
          </p:cNvSpPr>
          <p:nvPr/>
        </p:nvSpPr>
        <p:spPr bwMode="auto">
          <a:xfrm>
            <a:off x="710992" y="41226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57" name="Line 561">
            <a:extLst>
              <a:ext uri="{FF2B5EF4-FFF2-40B4-BE49-F238E27FC236}">
                <a16:creationId xmlns:a16="http://schemas.microsoft.com/office/drawing/2014/main" id="{12463E4F-0FB3-4347-BD1F-C74BFE337CA4}"/>
              </a:ext>
            </a:extLst>
          </p:cNvPr>
          <p:cNvSpPr>
            <a:spLocks noChangeShapeType="1"/>
          </p:cNvSpPr>
          <p:nvPr/>
        </p:nvSpPr>
        <p:spPr bwMode="auto">
          <a:xfrm>
            <a:off x="710992" y="40368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58" name="Line 562">
            <a:extLst>
              <a:ext uri="{FF2B5EF4-FFF2-40B4-BE49-F238E27FC236}">
                <a16:creationId xmlns:a16="http://schemas.microsoft.com/office/drawing/2014/main" id="{CDCC06E8-71DD-CC45-9A5A-F974EEDF602D}"/>
              </a:ext>
            </a:extLst>
          </p:cNvPr>
          <p:cNvSpPr>
            <a:spLocks noChangeShapeType="1"/>
          </p:cNvSpPr>
          <p:nvPr/>
        </p:nvSpPr>
        <p:spPr bwMode="auto">
          <a:xfrm>
            <a:off x="710992" y="39511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59" name="Line 563">
            <a:extLst>
              <a:ext uri="{FF2B5EF4-FFF2-40B4-BE49-F238E27FC236}">
                <a16:creationId xmlns:a16="http://schemas.microsoft.com/office/drawing/2014/main" id="{B6BED407-2C2F-D046-94FA-BCB359403B59}"/>
              </a:ext>
            </a:extLst>
          </p:cNvPr>
          <p:cNvSpPr>
            <a:spLocks noChangeShapeType="1"/>
          </p:cNvSpPr>
          <p:nvPr/>
        </p:nvSpPr>
        <p:spPr bwMode="auto">
          <a:xfrm>
            <a:off x="710992" y="38654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60" name="Line 564">
            <a:extLst>
              <a:ext uri="{FF2B5EF4-FFF2-40B4-BE49-F238E27FC236}">
                <a16:creationId xmlns:a16="http://schemas.microsoft.com/office/drawing/2014/main" id="{8DCD183E-1BF3-6945-8901-EA627125A340}"/>
              </a:ext>
            </a:extLst>
          </p:cNvPr>
          <p:cNvSpPr>
            <a:spLocks noChangeShapeType="1"/>
          </p:cNvSpPr>
          <p:nvPr/>
        </p:nvSpPr>
        <p:spPr bwMode="auto">
          <a:xfrm>
            <a:off x="710992" y="37797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61" name="Line 570">
            <a:extLst>
              <a:ext uri="{FF2B5EF4-FFF2-40B4-BE49-F238E27FC236}">
                <a16:creationId xmlns:a16="http://schemas.microsoft.com/office/drawing/2014/main" id="{9F788ABA-BDBE-454F-A17F-FFB0776A9BF0}"/>
              </a:ext>
            </a:extLst>
          </p:cNvPr>
          <p:cNvSpPr>
            <a:spLocks noChangeShapeType="1"/>
          </p:cNvSpPr>
          <p:nvPr/>
        </p:nvSpPr>
        <p:spPr bwMode="auto">
          <a:xfrm>
            <a:off x="710992" y="5491027"/>
            <a:ext cx="5554662"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62" name="Line 571">
            <a:extLst>
              <a:ext uri="{FF2B5EF4-FFF2-40B4-BE49-F238E27FC236}">
                <a16:creationId xmlns:a16="http://schemas.microsoft.com/office/drawing/2014/main" id="{CC092034-F21D-8A48-994D-586B23290723}"/>
              </a:ext>
            </a:extLst>
          </p:cNvPr>
          <p:cNvSpPr>
            <a:spLocks noChangeShapeType="1"/>
          </p:cNvSpPr>
          <p:nvPr/>
        </p:nvSpPr>
        <p:spPr bwMode="auto">
          <a:xfrm>
            <a:off x="6265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63" name="Line 572">
            <a:extLst>
              <a:ext uri="{FF2B5EF4-FFF2-40B4-BE49-F238E27FC236}">
                <a16:creationId xmlns:a16="http://schemas.microsoft.com/office/drawing/2014/main" id="{472295D0-5EF5-A243-B1C9-EA56FCD7EDC7}"/>
              </a:ext>
            </a:extLst>
          </p:cNvPr>
          <p:cNvSpPr>
            <a:spLocks noChangeShapeType="1"/>
          </p:cNvSpPr>
          <p:nvPr/>
        </p:nvSpPr>
        <p:spPr bwMode="auto">
          <a:xfrm>
            <a:off x="5710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64" name="Line 573">
            <a:extLst>
              <a:ext uri="{FF2B5EF4-FFF2-40B4-BE49-F238E27FC236}">
                <a16:creationId xmlns:a16="http://schemas.microsoft.com/office/drawing/2014/main" id="{0DA209D8-6FAE-314A-9AA3-E99B2E92950C}"/>
              </a:ext>
            </a:extLst>
          </p:cNvPr>
          <p:cNvSpPr>
            <a:spLocks noChangeShapeType="1"/>
          </p:cNvSpPr>
          <p:nvPr/>
        </p:nvSpPr>
        <p:spPr bwMode="auto">
          <a:xfrm>
            <a:off x="51544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65" name="Line 574">
            <a:extLst>
              <a:ext uri="{FF2B5EF4-FFF2-40B4-BE49-F238E27FC236}">
                <a16:creationId xmlns:a16="http://schemas.microsoft.com/office/drawing/2014/main" id="{757EA76C-CBF2-3343-8B26-B3D37425C916}"/>
              </a:ext>
            </a:extLst>
          </p:cNvPr>
          <p:cNvSpPr>
            <a:spLocks noChangeShapeType="1"/>
          </p:cNvSpPr>
          <p:nvPr/>
        </p:nvSpPr>
        <p:spPr bwMode="auto">
          <a:xfrm>
            <a:off x="45987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66" name="Line 575">
            <a:extLst>
              <a:ext uri="{FF2B5EF4-FFF2-40B4-BE49-F238E27FC236}">
                <a16:creationId xmlns:a16="http://schemas.microsoft.com/office/drawing/2014/main" id="{0038ED45-ABB5-FF4D-ABFB-80DB28C3A75B}"/>
              </a:ext>
            </a:extLst>
          </p:cNvPr>
          <p:cNvSpPr>
            <a:spLocks noChangeShapeType="1"/>
          </p:cNvSpPr>
          <p:nvPr/>
        </p:nvSpPr>
        <p:spPr bwMode="auto">
          <a:xfrm>
            <a:off x="40431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67" name="Line 576">
            <a:extLst>
              <a:ext uri="{FF2B5EF4-FFF2-40B4-BE49-F238E27FC236}">
                <a16:creationId xmlns:a16="http://schemas.microsoft.com/office/drawing/2014/main" id="{737942DF-CEF9-EB49-919D-9497E2150855}"/>
              </a:ext>
            </a:extLst>
          </p:cNvPr>
          <p:cNvSpPr>
            <a:spLocks noChangeShapeType="1"/>
          </p:cNvSpPr>
          <p:nvPr/>
        </p:nvSpPr>
        <p:spPr bwMode="auto">
          <a:xfrm>
            <a:off x="34875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68" name="Line 577">
            <a:extLst>
              <a:ext uri="{FF2B5EF4-FFF2-40B4-BE49-F238E27FC236}">
                <a16:creationId xmlns:a16="http://schemas.microsoft.com/office/drawing/2014/main" id="{65C41AE6-3455-9147-A75F-7EEDF60CEA62}"/>
              </a:ext>
            </a:extLst>
          </p:cNvPr>
          <p:cNvSpPr>
            <a:spLocks noChangeShapeType="1"/>
          </p:cNvSpPr>
          <p:nvPr/>
        </p:nvSpPr>
        <p:spPr bwMode="auto">
          <a:xfrm>
            <a:off x="29319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69" name="Line 578">
            <a:extLst>
              <a:ext uri="{FF2B5EF4-FFF2-40B4-BE49-F238E27FC236}">
                <a16:creationId xmlns:a16="http://schemas.microsoft.com/office/drawing/2014/main" id="{694A9A68-4749-4244-A1B2-E1512C0874CE}"/>
              </a:ext>
            </a:extLst>
          </p:cNvPr>
          <p:cNvSpPr>
            <a:spLocks noChangeShapeType="1"/>
          </p:cNvSpPr>
          <p:nvPr/>
        </p:nvSpPr>
        <p:spPr bwMode="auto">
          <a:xfrm>
            <a:off x="23762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70" name="Line 579">
            <a:extLst>
              <a:ext uri="{FF2B5EF4-FFF2-40B4-BE49-F238E27FC236}">
                <a16:creationId xmlns:a16="http://schemas.microsoft.com/office/drawing/2014/main" id="{C4C79EAD-197C-964C-AEA8-9E0FF18D84FB}"/>
              </a:ext>
            </a:extLst>
          </p:cNvPr>
          <p:cNvSpPr>
            <a:spLocks noChangeShapeType="1"/>
          </p:cNvSpPr>
          <p:nvPr/>
        </p:nvSpPr>
        <p:spPr bwMode="auto">
          <a:xfrm>
            <a:off x="1820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71" name="Line 580">
            <a:extLst>
              <a:ext uri="{FF2B5EF4-FFF2-40B4-BE49-F238E27FC236}">
                <a16:creationId xmlns:a16="http://schemas.microsoft.com/office/drawing/2014/main" id="{A6A8F86D-0D2A-FA4E-A625-F31BA73ABFF6}"/>
              </a:ext>
            </a:extLst>
          </p:cNvPr>
          <p:cNvSpPr>
            <a:spLocks noChangeShapeType="1"/>
          </p:cNvSpPr>
          <p:nvPr/>
        </p:nvSpPr>
        <p:spPr bwMode="auto">
          <a:xfrm>
            <a:off x="1265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72" name="Line 581">
            <a:extLst>
              <a:ext uri="{FF2B5EF4-FFF2-40B4-BE49-F238E27FC236}">
                <a16:creationId xmlns:a16="http://schemas.microsoft.com/office/drawing/2014/main" id="{8D739C3F-78F0-2240-B694-C6AAD6E0103C}"/>
              </a:ext>
            </a:extLst>
          </p:cNvPr>
          <p:cNvSpPr>
            <a:spLocks noChangeShapeType="1"/>
          </p:cNvSpPr>
          <p:nvPr/>
        </p:nvSpPr>
        <p:spPr bwMode="auto">
          <a:xfrm>
            <a:off x="710992" y="5491027"/>
            <a:ext cx="1587"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73" name="Line 583">
            <a:extLst>
              <a:ext uri="{FF2B5EF4-FFF2-40B4-BE49-F238E27FC236}">
                <a16:creationId xmlns:a16="http://schemas.microsoft.com/office/drawing/2014/main" id="{FBF66D3B-96A3-0C4A-B511-D28415219E1A}"/>
              </a:ext>
            </a:extLst>
          </p:cNvPr>
          <p:cNvSpPr>
            <a:spLocks noChangeShapeType="1"/>
          </p:cNvSpPr>
          <p:nvPr/>
        </p:nvSpPr>
        <p:spPr bwMode="auto">
          <a:xfrm>
            <a:off x="6265654"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75" name="Line 585">
            <a:extLst>
              <a:ext uri="{FF2B5EF4-FFF2-40B4-BE49-F238E27FC236}">
                <a16:creationId xmlns:a16="http://schemas.microsoft.com/office/drawing/2014/main" id="{A9F7A250-6DDA-A243-A819-8707B791AA58}"/>
              </a:ext>
            </a:extLst>
          </p:cNvPr>
          <p:cNvSpPr>
            <a:spLocks noChangeShapeType="1"/>
          </p:cNvSpPr>
          <p:nvPr/>
        </p:nvSpPr>
        <p:spPr bwMode="auto">
          <a:xfrm>
            <a:off x="710992"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76" name="Line 586">
            <a:extLst>
              <a:ext uri="{FF2B5EF4-FFF2-40B4-BE49-F238E27FC236}">
                <a16:creationId xmlns:a16="http://schemas.microsoft.com/office/drawing/2014/main" id="{7822AC96-9773-C446-89E1-E2CB6450F621}"/>
              </a:ext>
            </a:extLst>
          </p:cNvPr>
          <p:cNvSpPr>
            <a:spLocks noChangeShapeType="1"/>
          </p:cNvSpPr>
          <p:nvPr/>
        </p:nvSpPr>
        <p:spPr bwMode="auto">
          <a:xfrm>
            <a:off x="710992" y="54053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77" name="Line 587">
            <a:extLst>
              <a:ext uri="{FF2B5EF4-FFF2-40B4-BE49-F238E27FC236}">
                <a16:creationId xmlns:a16="http://schemas.microsoft.com/office/drawing/2014/main" id="{DEF79EA6-A196-AE4B-BA95-0C14000C2A0D}"/>
              </a:ext>
            </a:extLst>
          </p:cNvPr>
          <p:cNvSpPr>
            <a:spLocks noChangeShapeType="1"/>
          </p:cNvSpPr>
          <p:nvPr/>
        </p:nvSpPr>
        <p:spPr bwMode="auto">
          <a:xfrm>
            <a:off x="710992" y="53195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78" name="Line 588">
            <a:extLst>
              <a:ext uri="{FF2B5EF4-FFF2-40B4-BE49-F238E27FC236}">
                <a16:creationId xmlns:a16="http://schemas.microsoft.com/office/drawing/2014/main" id="{A24B3590-304C-3440-9B21-A7F7A6159273}"/>
              </a:ext>
            </a:extLst>
          </p:cNvPr>
          <p:cNvSpPr>
            <a:spLocks noChangeShapeType="1"/>
          </p:cNvSpPr>
          <p:nvPr/>
        </p:nvSpPr>
        <p:spPr bwMode="auto">
          <a:xfrm>
            <a:off x="710992" y="52338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79" name="Line 589">
            <a:extLst>
              <a:ext uri="{FF2B5EF4-FFF2-40B4-BE49-F238E27FC236}">
                <a16:creationId xmlns:a16="http://schemas.microsoft.com/office/drawing/2014/main" id="{491CF36E-CAF9-B343-B245-5B54C5A0854F}"/>
              </a:ext>
            </a:extLst>
          </p:cNvPr>
          <p:cNvSpPr>
            <a:spLocks noChangeShapeType="1"/>
          </p:cNvSpPr>
          <p:nvPr/>
        </p:nvSpPr>
        <p:spPr bwMode="auto">
          <a:xfrm>
            <a:off x="710992" y="51481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80" name="Line 590">
            <a:extLst>
              <a:ext uri="{FF2B5EF4-FFF2-40B4-BE49-F238E27FC236}">
                <a16:creationId xmlns:a16="http://schemas.microsoft.com/office/drawing/2014/main" id="{851E6C6B-47AD-9741-88BB-DB7FC3E826EE}"/>
              </a:ext>
            </a:extLst>
          </p:cNvPr>
          <p:cNvSpPr>
            <a:spLocks noChangeShapeType="1"/>
          </p:cNvSpPr>
          <p:nvPr/>
        </p:nvSpPr>
        <p:spPr bwMode="auto">
          <a:xfrm>
            <a:off x="710992" y="50639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81" name="Line 591">
            <a:extLst>
              <a:ext uri="{FF2B5EF4-FFF2-40B4-BE49-F238E27FC236}">
                <a16:creationId xmlns:a16="http://schemas.microsoft.com/office/drawing/2014/main" id="{836E7016-FEFB-7B49-8D40-9A71D0579FDC}"/>
              </a:ext>
            </a:extLst>
          </p:cNvPr>
          <p:cNvSpPr>
            <a:spLocks noChangeShapeType="1"/>
          </p:cNvSpPr>
          <p:nvPr/>
        </p:nvSpPr>
        <p:spPr bwMode="auto">
          <a:xfrm>
            <a:off x="710992" y="49782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82" name="Line 592">
            <a:extLst>
              <a:ext uri="{FF2B5EF4-FFF2-40B4-BE49-F238E27FC236}">
                <a16:creationId xmlns:a16="http://schemas.microsoft.com/office/drawing/2014/main" id="{C8D5897E-2C6E-3248-9195-4F93FB4B98AE}"/>
              </a:ext>
            </a:extLst>
          </p:cNvPr>
          <p:cNvSpPr>
            <a:spLocks noChangeShapeType="1"/>
          </p:cNvSpPr>
          <p:nvPr/>
        </p:nvSpPr>
        <p:spPr bwMode="auto">
          <a:xfrm>
            <a:off x="710992" y="48925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83" name="Line 593">
            <a:extLst>
              <a:ext uri="{FF2B5EF4-FFF2-40B4-BE49-F238E27FC236}">
                <a16:creationId xmlns:a16="http://schemas.microsoft.com/office/drawing/2014/main" id="{34156871-44CA-A341-A3F4-A5A70C568326}"/>
              </a:ext>
            </a:extLst>
          </p:cNvPr>
          <p:cNvSpPr>
            <a:spLocks noChangeShapeType="1"/>
          </p:cNvSpPr>
          <p:nvPr/>
        </p:nvSpPr>
        <p:spPr bwMode="auto">
          <a:xfrm>
            <a:off x="710992" y="48068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84" name="Line 594">
            <a:extLst>
              <a:ext uri="{FF2B5EF4-FFF2-40B4-BE49-F238E27FC236}">
                <a16:creationId xmlns:a16="http://schemas.microsoft.com/office/drawing/2014/main" id="{8680E7E0-1566-4140-BAC3-DFDB7E9A7426}"/>
              </a:ext>
            </a:extLst>
          </p:cNvPr>
          <p:cNvSpPr>
            <a:spLocks noChangeShapeType="1"/>
          </p:cNvSpPr>
          <p:nvPr/>
        </p:nvSpPr>
        <p:spPr bwMode="auto">
          <a:xfrm>
            <a:off x="710992" y="47210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85" name="Line 595">
            <a:extLst>
              <a:ext uri="{FF2B5EF4-FFF2-40B4-BE49-F238E27FC236}">
                <a16:creationId xmlns:a16="http://schemas.microsoft.com/office/drawing/2014/main" id="{4C424725-4184-B743-9B60-92B2CCCA0664}"/>
              </a:ext>
            </a:extLst>
          </p:cNvPr>
          <p:cNvSpPr>
            <a:spLocks noChangeShapeType="1"/>
          </p:cNvSpPr>
          <p:nvPr/>
        </p:nvSpPr>
        <p:spPr bwMode="auto">
          <a:xfrm>
            <a:off x="710992" y="46353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86" name="Line 596">
            <a:extLst>
              <a:ext uri="{FF2B5EF4-FFF2-40B4-BE49-F238E27FC236}">
                <a16:creationId xmlns:a16="http://schemas.microsoft.com/office/drawing/2014/main" id="{4A64D0A7-57C1-E340-96A1-BF2471718E15}"/>
              </a:ext>
            </a:extLst>
          </p:cNvPr>
          <p:cNvSpPr>
            <a:spLocks noChangeShapeType="1"/>
          </p:cNvSpPr>
          <p:nvPr/>
        </p:nvSpPr>
        <p:spPr bwMode="auto">
          <a:xfrm>
            <a:off x="710992" y="45496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87" name="Line 597">
            <a:extLst>
              <a:ext uri="{FF2B5EF4-FFF2-40B4-BE49-F238E27FC236}">
                <a16:creationId xmlns:a16="http://schemas.microsoft.com/office/drawing/2014/main" id="{B754857F-8EDA-4F4B-BA07-3C16D94B63D6}"/>
              </a:ext>
            </a:extLst>
          </p:cNvPr>
          <p:cNvSpPr>
            <a:spLocks noChangeShapeType="1"/>
          </p:cNvSpPr>
          <p:nvPr/>
        </p:nvSpPr>
        <p:spPr bwMode="auto">
          <a:xfrm>
            <a:off x="710992" y="44639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88" name="Line 598">
            <a:extLst>
              <a:ext uri="{FF2B5EF4-FFF2-40B4-BE49-F238E27FC236}">
                <a16:creationId xmlns:a16="http://schemas.microsoft.com/office/drawing/2014/main" id="{FC6CF82B-4A69-594A-A006-F8FE15EDA1A9}"/>
              </a:ext>
            </a:extLst>
          </p:cNvPr>
          <p:cNvSpPr>
            <a:spLocks noChangeShapeType="1"/>
          </p:cNvSpPr>
          <p:nvPr/>
        </p:nvSpPr>
        <p:spPr bwMode="auto">
          <a:xfrm>
            <a:off x="710992" y="43797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89" name="Line 599">
            <a:extLst>
              <a:ext uri="{FF2B5EF4-FFF2-40B4-BE49-F238E27FC236}">
                <a16:creationId xmlns:a16="http://schemas.microsoft.com/office/drawing/2014/main" id="{671CBC70-B566-9545-842E-BBFF8A49849D}"/>
              </a:ext>
            </a:extLst>
          </p:cNvPr>
          <p:cNvSpPr>
            <a:spLocks noChangeShapeType="1"/>
          </p:cNvSpPr>
          <p:nvPr/>
        </p:nvSpPr>
        <p:spPr bwMode="auto">
          <a:xfrm>
            <a:off x="710992" y="42940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90" name="Line 600">
            <a:extLst>
              <a:ext uri="{FF2B5EF4-FFF2-40B4-BE49-F238E27FC236}">
                <a16:creationId xmlns:a16="http://schemas.microsoft.com/office/drawing/2014/main" id="{CB7324F6-1D00-8349-B713-F8F199015783}"/>
              </a:ext>
            </a:extLst>
          </p:cNvPr>
          <p:cNvSpPr>
            <a:spLocks noChangeShapeType="1"/>
          </p:cNvSpPr>
          <p:nvPr/>
        </p:nvSpPr>
        <p:spPr bwMode="auto">
          <a:xfrm>
            <a:off x="710992" y="42083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91" name="Line 601">
            <a:extLst>
              <a:ext uri="{FF2B5EF4-FFF2-40B4-BE49-F238E27FC236}">
                <a16:creationId xmlns:a16="http://schemas.microsoft.com/office/drawing/2014/main" id="{FA2177C7-09C5-C34F-A3C1-4582949B59E0}"/>
              </a:ext>
            </a:extLst>
          </p:cNvPr>
          <p:cNvSpPr>
            <a:spLocks noChangeShapeType="1"/>
          </p:cNvSpPr>
          <p:nvPr/>
        </p:nvSpPr>
        <p:spPr bwMode="auto">
          <a:xfrm>
            <a:off x="710992" y="41226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92" name="Line 602">
            <a:extLst>
              <a:ext uri="{FF2B5EF4-FFF2-40B4-BE49-F238E27FC236}">
                <a16:creationId xmlns:a16="http://schemas.microsoft.com/office/drawing/2014/main" id="{F617401D-A76E-A845-BCDF-13E7D1A8F09C}"/>
              </a:ext>
            </a:extLst>
          </p:cNvPr>
          <p:cNvSpPr>
            <a:spLocks noChangeShapeType="1"/>
          </p:cNvSpPr>
          <p:nvPr/>
        </p:nvSpPr>
        <p:spPr bwMode="auto">
          <a:xfrm>
            <a:off x="710992" y="40368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93" name="Line 603">
            <a:extLst>
              <a:ext uri="{FF2B5EF4-FFF2-40B4-BE49-F238E27FC236}">
                <a16:creationId xmlns:a16="http://schemas.microsoft.com/office/drawing/2014/main" id="{A22986AB-A59F-B34B-8B8D-8037FC70E727}"/>
              </a:ext>
            </a:extLst>
          </p:cNvPr>
          <p:cNvSpPr>
            <a:spLocks noChangeShapeType="1"/>
          </p:cNvSpPr>
          <p:nvPr/>
        </p:nvSpPr>
        <p:spPr bwMode="auto">
          <a:xfrm>
            <a:off x="710992" y="39511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94" name="Line 604">
            <a:extLst>
              <a:ext uri="{FF2B5EF4-FFF2-40B4-BE49-F238E27FC236}">
                <a16:creationId xmlns:a16="http://schemas.microsoft.com/office/drawing/2014/main" id="{BD156161-0AB2-074E-860C-2074723D3CED}"/>
              </a:ext>
            </a:extLst>
          </p:cNvPr>
          <p:cNvSpPr>
            <a:spLocks noChangeShapeType="1"/>
          </p:cNvSpPr>
          <p:nvPr/>
        </p:nvSpPr>
        <p:spPr bwMode="auto">
          <a:xfrm>
            <a:off x="710992" y="38654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95" name="Line 605">
            <a:extLst>
              <a:ext uri="{FF2B5EF4-FFF2-40B4-BE49-F238E27FC236}">
                <a16:creationId xmlns:a16="http://schemas.microsoft.com/office/drawing/2014/main" id="{CF09AE83-E5CF-3D45-BB37-34A19A0E537D}"/>
              </a:ext>
            </a:extLst>
          </p:cNvPr>
          <p:cNvSpPr>
            <a:spLocks noChangeShapeType="1"/>
          </p:cNvSpPr>
          <p:nvPr/>
        </p:nvSpPr>
        <p:spPr bwMode="auto">
          <a:xfrm>
            <a:off x="710992" y="37797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96" name="Line 611">
            <a:extLst>
              <a:ext uri="{FF2B5EF4-FFF2-40B4-BE49-F238E27FC236}">
                <a16:creationId xmlns:a16="http://schemas.microsoft.com/office/drawing/2014/main" id="{971AE5E1-E87B-114E-ACA9-0266F80CFAE8}"/>
              </a:ext>
            </a:extLst>
          </p:cNvPr>
          <p:cNvSpPr>
            <a:spLocks noChangeShapeType="1"/>
          </p:cNvSpPr>
          <p:nvPr/>
        </p:nvSpPr>
        <p:spPr bwMode="auto">
          <a:xfrm>
            <a:off x="710992" y="5491027"/>
            <a:ext cx="5554662"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97" name="Line 612">
            <a:extLst>
              <a:ext uri="{FF2B5EF4-FFF2-40B4-BE49-F238E27FC236}">
                <a16:creationId xmlns:a16="http://schemas.microsoft.com/office/drawing/2014/main" id="{892E0B1E-A30E-1D48-B540-946533077C48}"/>
              </a:ext>
            </a:extLst>
          </p:cNvPr>
          <p:cNvSpPr>
            <a:spLocks noChangeShapeType="1"/>
          </p:cNvSpPr>
          <p:nvPr/>
        </p:nvSpPr>
        <p:spPr bwMode="auto">
          <a:xfrm>
            <a:off x="6265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98" name="Line 613">
            <a:extLst>
              <a:ext uri="{FF2B5EF4-FFF2-40B4-BE49-F238E27FC236}">
                <a16:creationId xmlns:a16="http://schemas.microsoft.com/office/drawing/2014/main" id="{97945261-01BB-F040-9CAE-B22E48772161}"/>
              </a:ext>
            </a:extLst>
          </p:cNvPr>
          <p:cNvSpPr>
            <a:spLocks noChangeShapeType="1"/>
          </p:cNvSpPr>
          <p:nvPr/>
        </p:nvSpPr>
        <p:spPr bwMode="auto">
          <a:xfrm>
            <a:off x="5710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99" name="Line 614">
            <a:extLst>
              <a:ext uri="{FF2B5EF4-FFF2-40B4-BE49-F238E27FC236}">
                <a16:creationId xmlns:a16="http://schemas.microsoft.com/office/drawing/2014/main" id="{3A577FE1-8E73-0442-95C9-913FE718976D}"/>
              </a:ext>
            </a:extLst>
          </p:cNvPr>
          <p:cNvSpPr>
            <a:spLocks noChangeShapeType="1"/>
          </p:cNvSpPr>
          <p:nvPr/>
        </p:nvSpPr>
        <p:spPr bwMode="auto">
          <a:xfrm>
            <a:off x="51544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00" name="Line 615">
            <a:extLst>
              <a:ext uri="{FF2B5EF4-FFF2-40B4-BE49-F238E27FC236}">
                <a16:creationId xmlns:a16="http://schemas.microsoft.com/office/drawing/2014/main" id="{54A5563E-0D26-834E-9B74-47B6E827DB17}"/>
              </a:ext>
            </a:extLst>
          </p:cNvPr>
          <p:cNvSpPr>
            <a:spLocks noChangeShapeType="1"/>
          </p:cNvSpPr>
          <p:nvPr/>
        </p:nvSpPr>
        <p:spPr bwMode="auto">
          <a:xfrm>
            <a:off x="45987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01" name="Line 616">
            <a:extLst>
              <a:ext uri="{FF2B5EF4-FFF2-40B4-BE49-F238E27FC236}">
                <a16:creationId xmlns:a16="http://schemas.microsoft.com/office/drawing/2014/main" id="{C7FF2C6D-C546-B443-96B6-49CC0F371AB3}"/>
              </a:ext>
            </a:extLst>
          </p:cNvPr>
          <p:cNvSpPr>
            <a:spLocks noChangeShapeType="1"/>
          </p:cNvSpPr>
          <p:nvPr/>
        </p:nvSpPr>
        <p:spPr bwMode="auto">
          <a:xfrm>
            <a:off x="40431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02" name="Line 617">
            <a:extLst>
              <a:ext uri="{FF2B5EF4-FFF2-40B4-BE49-F238E27FC236}">
                <a16:creationId xmlns:a16="http://schemas.microsoft.com/office/drawing/2014/main" id="{8C4B66FC-770E-BC4A-A42C-16CF76950EC5}"/>
              </a:ext>
            </a:extLst>
          </p:cNvPr>
          <p:cNvSpPr>
            <a:spLocks noChangeShapeType="1"/>
          </p:cNvSpPr>
          <p:nvPr/>
        </p:nvSpPr>
        <p:spPr bwMode="auto">
          <a:xfrm>
            <a:off x="34875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03" name="Line 618">
            <a:extLst>
              <a:ext uri="{FF2B5EF4-FFF2-40B4-BE49-F238E27FC236}">
                <a16:creationId xmlns:a16="http://schemas.microsoft.com/office/drawing/2014/main" id="{C69B5FD3-256D-6E41-B8D9-C1455857008A}"/>
              </a:ext>
            </a:extLst>
          </p:cNvPr>
          <p:cNvSpPr>
            <a:spLocks noChangeShapeType="1"/>
          </p:cNvSpPr>
          <p:nvPr/>
        </p:nvSpPr>
        <p:spPr bwMode="auto">
          <a:xfrm>
            <a:off x="29319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04" name="Line 619">
            <a:extLst>
              <a:ext uri="{FF2B5EF4-FFF2-40B4-BE49-F238E27FC236}">
                <a16:creationId xmlns:a16="http://schemas.microsoft.com/office/drawing/2014/main" id="{AC848DF1-C8B3-B347-9218-6504C6851C96}"/>
              </a:ext>
            </a:extLst>
          </p:cNvPr>
          <p:cNvSpPr>
            <a:spLocks noChangeShapeType="1"/>
          </p:cNvSpPr>
          <p:nvPr/>
        </p:nvSpPr>
        <p:spPr bwMode="auto">
          <a:xfrm>
            <a:off x="23762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05" name="Line 620">
            <a:extLst>
              <a:ext uri="{FF2B5EF4-FFF2-40B4-BE49-F238E27FC236}">
                <a16:creationId xmlns:a16="http://schemas.microsoft.com/office/drawing/2014/main" id="{09E81C3B-1CD6-6948-B19C-C28A2B5DE031}"/>
              </a:ext>
            </a:extLst>
          </p:cNvPr>
          <p:cNvSpPr>
            <a:spLocks noChangeShapeType="1"/>
          </p:cNvSpPr>
          <p:nvPr/>
        </p:nvSpPr>
        <p:spPr bwMode="auto">
          <a:xfrm>
            <a:off x="1820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06" name="Line 621">
            <a:extLst>
              <a:ext uri="{FF2B5EF4-FFF2-40B4-BE49-F238E27FC236}">
                <a16:creationId xmlns:a16="http://schemas.microsoft.com/office/drawing/2014/main" id="{0B5182C5-7139-434E-8C0C-C0F82A813607}"/>
              </a:ext>
            </a:extLst>
          </p:cNvPr>
          <p:cNvSpPr>
            <a:spLocks noChangeShapeType="1"/>
          </p:cNvSpPr>
          <p:nvPr/>
        </p:nvSpPr>
        <p:spPr bwMode="auto">
          <a:xfrm>
            <a:off x="1265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07" name="Line 622">
            <a:extLst>
              <a:ext uri="{FF2B5EF4-FFF2-40B4-BE49-F238E27FC236}">
                <a16:creationId xmlns:a16="http://schemas.microsoft.com/office/drawing/2014/main" id="{7C404AB2-2DF3-AC45-BB80-A3F7CD344102}"/>
              </a:ext>
            </a:extLst>
          </p:cNvPr>
          <p:cNvSpPr>
            <a:spLocks noChangeShapeType="1"/>
          </p:cNvSpPr>
          <p:nvPr/>
        </p:nvSpPr>
        <p:spPr bwMode="auto">
          <a:xfrm>
            <a:off x="710992" y="5491027"/>
            <a:ext cx="1587"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08" name="Line 624">
            <a:extLst>
              <a:ext uri="{FF2B5EF4-FFF2-40B4-BE49-F238E27FC236}">
                <a16:creationId xmlns:a16="http://schemas.microsoft.com/office/drawing/2014/main" id="{B52B6258-F231-DD4A-B69E-61A7FAFE158B}"/>
              </a:ext>
            </a:extLst>
          </p:cNvPr>
          <p:cNvSpPr>
            <a:spLocks noChangeShapeType="1"/>
          </p:cNvSpPr>
          <p:nvPr/>
        </p:nvSpPr>
        <p:spPr bwMode="auto">
          <a:xfrm>
            <a:off x="6265654"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0" name="Line 627">
            <a:extLst>
              <a:ext uri="{FF2B5EF4-FFF2-40B4-BE49-F238E27FC236}">
                <a16:creationId xmlns:a16="http://schemas.microsoft.com/office/drawing/2014/main" id="{2684B329-8074-4645-97F8-2C7A1596019B}"/>
              </a:ext>
            </a:extLst>
          </p:cNvPr>
          <p:cNvSpPr>
            <a:spLocks noChangeShapeType="1"/>
          </p:cNvSpPr>
          <p:nvPr/>
        </p:nvSpPr>
        <p:spPr bwMode="auto">
          <a:xfrm>
            <a:off x="710992"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1" name="Line 628">
            <a:extLst>
              <a:ext uri="{FF2B5EF4-FFF2-40B4-BE49-F238E27FC236}">
                <a16:creationId xmlns:a16="http://schemas.microsoft.com/office/drawing/2014/main" id="{E036D2BC-0E50-7A43-86E7-A997E3E9349D}"/>
              </a:ext>
            </a:extLst>
          </p:cNvPr>
          <p:cNvSpPr>
            <a:spLocks noChangeShapeType="1"/>
          </p:cNvSpPr>
          <p:nvPr/>
        </p:nvSpPr>
        <p:spPr bwMode="auto">
          <a:xfrm>
            <a:off x="710992" y="54053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2" name="Line 629">
            <a:extLst>
              <a:ext uri="{FF2B5EF4-FFF2-40B4-BE49-F238E27FC236}">
                <a16:creationId xmlns:a16="http://schemas.microsoft.com/office/drawing/2014/main" id="{979C7028-A73E-8447-B4A7-E44A1E033B4D}"/>
              </a:ext>
            </a:extLst>
          </p:cNvPr>
          <p:cNvSpPr>
            <a:spLocks noChangeShapeType="1"/>
          </p:cNvSpPr>
          <p:nvPr/>
        </p:nvSpPr>
        <p:spPr bwMode="auto">
          <a:xfrm>
            <a:off x="710992" y="53195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3" name="Line 630">
            <a:extLst>
              <a:ext uri="{FF2B5EF4-FFF2-40B4-BE49-F238E27FC236}">
                <a16:creationId xmlns:a16="http://schemas.microsoft.com/office/drawing/2014/main" id="{AA4FB19B-212A-8A4B-A95D-283BB12B4052}"/>
              </a:ext>
            </a:extLst>
          </p:cNvPr>
          <p:cNvSpPr>
            <a:spLocks noChangeShapeType="1"/>
          </p:cNvSpPr>
          <p:nvPr/>
        </p:nvSpPr>
        <p:spPr bwMode="auto">
          <a:xfrm>
            <a:off x="710992" y="52338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4" name="Line 631">
            <a:extLst>
              <a:ext uri="{FF2B5EF4-FFF2-40B4-BE49-F238E27FC236}">
                <a16:creationId xmlns:a16="http://schemas.microsoft.com/office/drawing/2014/main" id="{2E42599F-9EBB-8846-8686-87C972A4A7CF}"/>
              </a:ext>
            </a:extLst>
          </p:cNvPr>
          <p:cNvSpPr>
            <a:spLocks noChangeShapeType="1"/>
          </p:cNvSpPr>
          <p:nvPr/>
        </p:nvSpPr>
        <p:spPr bwMode="auto">
          <a:xfrm>
            <a:off x="710992" y="51481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5" name="Line 632">
            <a:extLst>
              <a:ext uri="{FF2B5EF4-FFF2-40B4-BE49-F238E27FC236}">
                <a16:creationId xmlns:a16="http://schemas.microsoft.com/office/drawing/2014/main" id="{4BAB7869-7E92-6D4D-AFC9-CC089635A20B}"/>
              </a:ext>
            </a:extLst>
          </p:cNvPr>
          <p:cNvSpPr>
            <a:spLocks noChangeShapeType="1"/>
          </p:cNvSpPr>
          <p:nvPr/>
        </p:nvSpPr>
        <p:spPr bwMode="auto">
          <a:xfrm>
            <a:off x="710992" y="50639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6" name="Line 633">
            <a:extLst>
              <a:ext uri="{FF2B5EF4-FFF2-40B4-BE49-F238E27FC236}">
                <a16:creationId xmlns:a16="http://schemas.microsoft.com/office/drawing/2014/main" id="{EF6F7F1E-995E-6C42-8513-2EB6553EB162}"/>
              </a:ext>
            </a:extLst>
          </p:cNvPr>
          <p:cNvSpPr>
            <a:spLocks noChangeShapeType="1"/>
          </p:cNvSpPr>
          <p:nvPr/>
        </p:nvSpPr>
        <p:spPr bwMode="auto">
          <a:xfrm>
            <a:off x="710992" y="49782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7" name="Line 634">
            <a:extLst>
              <a:ext uri="{FF2B5EF4-FFF2-40B4-BE49-F238E27FC236}">
                <a16:creationId xmlns:a16="http://schemas.microsoft.com/office/drawing/2014/main" id="{C42FE5BA-08E6-B847-86C1-0C6F6950B6B2}"/>
              </a:ext>
            </a:extLst>
          </p:cNvPr>
          <p:cNvSpPr>
            <a:spLocks noChangeShapeType="1"/>
          </p:cNvSpPr>
          <p:nvPr/>
        </p:nvSpPr>
        <p:spPr bwMode="auto">
          <a:xfrm>
            <a:off x="710992" y="48925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8" name="Line 635">
            <a:extLst>
              <a:ext uri="{FF2B5EF4-FFF2-40B4-BE49-F238E27FC236}">
                <a16:creationId xmlns:a16="http://schemas.microsoft.com/office/drawing/2014/main" id="{700112DA-CC58-1043-9565-A12DF53EC029}"/>
              </a:ext>
            </a:extLst>
          </p:cNvPr>
          <p:cNvSpPr>
            <a:spLocks noChangeShapeType="1"/>
          </p:cNvSpPr>
          <p:nvPr/>
        </p:nvSpPr>
        <p:spPr bwMode="auto">
          <a:xfrm>
            <a:off x="710992" y="48068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19" name="Line 636">
            <a:extLst>
              <a:ext uri="{FF2B5EF4-FFF2-40B4-BE49-F238E27FC236}">
                <a16:creationId xmlns:a16="http://schemas.microsoft.com/office/drawing/2014/main" id="{3C7D254A-236D-CC40-B28F-0E45D1C66AFE}"/>
              </a:ext>
            </a:extLst>
          </p:cNvPr>
          <p:cNvSpPr>
            <a:spLocks noChangeShapeType="1"/>
          </p:cNvSpPr>
          <p:nvPr/>
        </p:nvSpPr>
        <p:spPr bwMode="auto">
          <a:xfrm>
            <a:off x="710992" y="47210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20" name="Line 637">
            <a:extLst>
              <a:ext uri="{FF2B5EF4-FFF2-40B4-BE49-F238E27FC236}">
                <a16:creationId xmlns:a16="http://schemas.microsoft.com/office/drawing/2014/main" id="{413C9DD2-2775-C648-8925-9801DF1CDA19}"/>
              </a:ext>
            </a:extLst>
          </p:cNvPr>
          <p:cNvSpPr>
            <a:spLocks noChangeShapeType="1"/>
          </p:cNvSpPr>
          <p:nvPr/>
        </p:nvSpPr>
        <p:spPr bwMode="auto">
          <a:xfrm>
            <a:off x="710992" y="46353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21" name="Line 638">
            <a:extLst>
              <a:ext uri="{FF2B5EF4-FFF2-40B4-BE49-F238E27FC236}">
                <a16:creationId xmlns:a16="http://schemas.microsoft.com/office/drawing/2014/main" id="{075683E4-E33B-5842-8025-724FB44D225A}"/>
              </a:ext>
            </a:extLst>
          </p:cNvPr>
          <p:cNvSpPr>
            <a:spLocks noChangeShapeType="1"/>
          </p:cNvSpPr>
          <p:nvPr/>
        </p:nvSpPr>
        <p:spPr bwMode="auto">
          <a:xfrm>
            <a:off x="710992" y="45496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22" name="Line 639">
            <a:extLst>
              <a:ext uri="{FF2B5EF4-FFF2-40B4-BE49-F238E27FC236}">
                <a16:creationId xmlns:a16="http://schemas.microsoft.com/office/drawing/2014/main" id="{992B4FC8-8864-4F47-98F9-ED18553C9EA6}"/>
              </a:ext>
            </a:extLst>
          </p:cNvPr>
          <p:cNvSpPr>
            <a:spLocks noChangeShapeType="1"/>
          </p:cNvSpPr>
          <p:nvPr/>
        </p:nvSpPr>
        <p:spPr bwMode="auto">
          <a:xfrm>
            <a:off x="710992" y="44639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23" name="Line 640">
            <a:extLst>
              <a:ext uri="{FF2B5EF4-FFF2-40B4-BE49-F238E27FC236}">
                <a16:creationId xmlns:a16="http://schemas.microsoft.com/office/drawing/2014/main" id="{45A6BC5F-78F3-E747-97B4-87751FF4F3AF}"/>
              </a:ext>
            </a:extLst>
          </p:cNvPr>
          <p:cNvSpPr>
            <a:spLocks noChangeShapeType="1"/>
          </p:cNvSpPr>
          <p:nvPr/>
        </p:nvSpPr>
        <p:spPr bwMode="auto">
          <a:xfrm>
            <a:off x="710992" y="43797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24" name="Line 641">
            <a:extLst>
              <a:ext uri="{FF2B5EF4-FFF2-40B4-BE49-F238E27FC236}">
                <a16:creationId xmlns:a16="http://schemas.microsoft.com/office/drawing/2014/main" id="{47852B78-0FAE-E24F-A815-B9E249067271}"/>
              </a:ext>
            </a:extLst>
          </p:cNvPr>
          <p:cNvSpPr>
            <a:spLocks noChangeShapeType="1"/>
          </p:cNvSpPr>
          <p:nvPr/>
        </p:nvSpPr>
        <p:spPr bwMode="auto">
          <a:xfrm>
            <a:off x="710992" y="42940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25" name="Line 642">
            <a:extLst>
              <a:ext uri="{FF2B5EF4-FFF2-40B4-BE49-F238E27FC236}">
                <a16:creationId xmlns:a16="http://schemas.microsoft.com/office/drawing/2014/main" id="{EF736120-72CE-D842-BBED-543AA9D10F37}"/>
              </a:ext>
            </a:extLst>
          </p:cNvPr>
          <p:cNvSpPr>
            <a:spLocks noChangeShapeType="1"/>
          </p:cNvSpPr>
          <p:nvPr/>
        </p:nvSpPr>
        <p:spPr bwMode="auto">
          <a:xfrm>
            <a:off x="710992" y="42083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26" name="Line 643">
            <a:extLst>
              <a:ext uri="{FF2B5EF4-FFF2-40B4-BE49-F238E27FC236}">
                <a16:creationId xmlns:a16="http://schemas.microsoft.com/office/drawing/2014/main" id="{4D2082BF-6B3A-5047-8A15-88A8A15B87C2}"/>
              </a:ext>
            </a:extLst>
          </p:cNvPr>
          <p:cNvSpPr>
            <a:spLocks noChangeShapeType="1"/>
          </p:cNvSpPr>
          <p:nvPr/>
        </p:nvSpPr>
        <p:spPr bwMode="auto">
          <a:xfrm>
            <a:off x="710992" y="41226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27" name="Line 644">
            <a:extLst>
              <a:ext uri="{FF2B5EF4-FFF2-40B4-BE49-F238E27FC236}">
                <a16:creationId xmlns:a16="http://schemas.microsoft.com/office/drawing/2014/main" id="{B3DA0276-668C-E24A-9F66-AEBF39C72692}"/>
              </a:ext>
            </a:extLst>
          </p:cNvPr>
          <p:cNvSpPr>
            <a:spLocks noChangeShapeType="1"/>
          </p:cNvSpPr>
          <p:nvPr/>
        </p:nvSpPr>
        <p:spPr bwMode="auto">
          <a:xfrm>
            <a:off x="710992" y="40368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28" name="Line 645">
            <a:extLst>
              <a:ext uri="{FF2B5EF4-FFF2-40B4-BE49-F238E27FC236}">
                <a16:creationId xmlns:a16="http://schemas.microsoft.com/office/drawing/2014/main" id="{5D752537-0465-434C-BAAA-E5E08460C508}"/>
              </a:ext>
            </a:extLst>
          </p:cNvPr>
          <p:cNvSpPr>
            <a:spLocks noChangeShapeType="1"/>
          </p:cNvSpPr>
          <p:nvPr/>
        </p:nvSpPr>
        <p:spPr bwMode="auto">
          <a:xfrm>
            <a:off x="710992" y="39511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29" name="Line 646">
            <a:extLst>
              <a:ext uri="{FF2B5EF4-FFF2-40B4-BE49-F238E27FC236}">
                <a16:creationId xmlns:a16="http://schemas.microsoft.com/office/drawing/2014/main" id="{F29E8506-8DB8-CB4B-AF34-6596786F1BE6}"/>
              </a:ext>
            </a:extLst>
          </p:cNvPr>
          <p:cNvSpPr>
            <a:spLocks noChangeShapeType="1"/>
          </p:cNvSpPr>
          <p:nvPr/>
        </p:nvSpPr>
        <p:spPr bwMode="auto">
          <a:xfrm>
            <a:off x="710992" y="38654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0" name="Line 647">
            <a:extLst>
              <a:ext uri="{FF2B5EF4-FFF2-40B4-BE49-F238E27FC236}">
                <a16:creationId xmlns:a16="http://schemas.microsoft.com/office/drawing/2014/main" id="{39110405-EF5F-934D-8106-6A8CA3BFE1BE}"/>
              </a:ext>
            </a:extLst>
          </p:cNvPr>
          <p:cNvSpPr>
            <a:spLocks noChangeShapeType="1"/>
          </p:cNvSpPr>
          <p:nvPr/>
        </p:nvSpPr>
        <p:spPr bwMode="auto">
          <a:xfrm>
            <a:off x="710992" y="37797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1" name="Line 653">
            <a:extLst>
              <a:ext uri="{FF2B5EF4-FFF2-40B4-BE49-F238E27FC236}">
                <a16:creationId xmlns:a16="http://schemas.microsoft.com/office/drawing/2014/main" id="{4A1EB91F-BA6C-F946-93B6-C6C8EC055AC4}"/>
              </a:ext>
            </a:extLst>
          </p:cNvPr>
          <p:cNvSpPr>
            <a:spLocks noChangeShapeType="1"/>
          </p:cNvSpPr>
          <p:nvPr/>
        </p:nvSpPr>
        <p:spPr bwMode="auto">
          <a:xfrm>
            <a:off x="710992" y="5491027"/>
            <a:ext cx="5554662"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2" name="Line 654">
            <a:extLst>
              <a:ext uri="{FF2B5EF4-FFF2-40B4-BE49-F238E27FC236}">
                <a16:creationId xmlns:a16="http://schemas.microsoft.com/office/drawing/2014/main" id="{6692FD14-6AA0-184D-879C-9FD66CBD3905}"/>
              </a:ext>
            </a:extLst>
          </p:cNvPr>
          <p:cNvSpPr>
            <a:spLocks noChangeShapeType="1"/>
          </p:cNvSpPr>
          <p:nvPr/>
        </p:nvSpPr>
        <p:spPr bwMode="auto">
          <a:xfrm>
            <a:off x="6265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3" name="Line 655">
            <a:extLst>
              <a:ext uri="{FF2B5EF4-FFF2-40B4-BE49-F238E27FC236}">
                <a16:creationId xmlns:a16="http://schemas.microsoft.com/office/drawing/2014/main" id="{0C38DB7B-100D-9B40-B3C8-21D94D969874}"/>
              </a:ext>
            </a:extLst>
          </p:cNvPr>
          <p:cNvSpPr>
            <a:spLocks noChangeShapeType="1"/>
          </p:cNvSpPr>
          <p:nvPr/>
        </p:nvSpPr>
        <p:spPr bwMode="auto">
          <a:xfrm>
            <a:off x="5710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4" name="Line 656">
            <a:extLst>
              <a:ext uri="{FF2B5EF4-FFF2-40B4-BE49-F238E27FC236}">
                <a16:creationId xmlns:a16="http://schemas.microsoft.com/office/drawing/2014/main" id="{23BF3C38-4611-0A41-85BF-7A979D6814C7}"/>
              </a:ext>
            </a:extLst>
          </p:cNvPr>
          <p:cNvSpPr>
            <a:spLocks noChangeShapeType="1"/>
          </p:cNvSpPr>
          <p:nvPr/>
        </p:nvSpPr>
        <p:spPr bwMode="auto">
          <a:xfrm>
            <a:off x="51544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5" name="Line 657">
            <a:extLst>
              <a:ext uri="{FF2B5EF4-FFF2-40B4-BE49-F238E27FC236}">
                <a16:creationId xmlns:a16="http://schemas.microsoft.com/office/drawing/2014/main" id="{CA53DD98-A975-DA46-982E-79084881A59E}"/>
              </a:ext>
            </a:extLst>
          </p:cNvPr>
          <p:cNvSpPr>
            <a:spLocks noChangeShapeType="1"/>
          </p:cNvSpPr>
          <p:nvPr/>
        </p:nvSpPr>
        <p:spPr bwMode="auto">
          <a:xfrm>
            <a:off x="45987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6" name="Line 658">
            <a:extLst>
              <a:ext uri="{FF2B5EF4-FFF2-40B4-BE49-F238E27FC236}">
                <a16:creationId xmlns:a16="http://schemas.microsoft.com/office/drawing/2014/main" id="{7CDDF006-86E4-0940-8CFB-D91D03D62E0E}"/>
              </a:ext>
            </a:extLst>
          </p:cNvPr>
          <p:cNvSpPr>
            <a:spLocks noChangeShapeType="1"/>
          </p:cNvSpPr>
          <p:nvPr/>
        </p:nvSpPr>
        <p:spPr bwMode="auto">
          <a:xfrm>
            <a:off x="40431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7" name="Line 659">
            <a:extLst>
              <a:ext uri="{FF2B5EF4-FFF2-40B4-BE49-F238E27FC236}">
                <a16:creationId xmlns:a16="http://schemas.microsoft.com/office/drawing/2014/main" id="{FE92E4C1-0D49-AD44-9BF4-0FDA097B0554}"/>
              </a:ext>
            </a:extLst>
          </p:cNvPr>
          <p:cNvSpPr>
            <a:spLocks noChangeShapeType="1"/>
          </p:cNvSpPr>
          <p:nvPr/>
        </p:nvSpPr>
        <p:spPr bwMode="auto">
          <a:xfrm>
            <a:off x="34875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8" name="Line 660">
            <a:extLst>
              <a:ext uri="{FF2B5EF4-FFF2-40B4-BE49-F238E27FC236}">
                <a16:creationId xmlns:a16="http://schemas.microsoft.com/office/drawing/2014/main" id="{BC726F27-9407-C144-A6ED-116F10C1E5E6}"/>
              </a:ext>
            </a:extLst>
          </p:cNvPr>
          <p:cNvSpPr>
            <a:spLocks noChangeShapeType="1"/>
          </p:cNvSpPr>
          <p:nvPr/>
        </p:nvSpPr>
        <p:spPr bwMode="auto">
          <a:xfrm>
            <a:off x="29319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9" name="Line 661">
            <a:extLst>
              <a:ext uri="{FF2B5EF4-FFF2-40B4-BE49-F238E27FC236}">
                <a16:creationId xmlns:a16="http://schemas.microsoft.com/office/drawing/2014/main" id="{61092C50-817D-DB41-9061-7256E6C862A6}"/>
              </a:ext>
            </a:extLst>
          </p:cNvPr>
          <p:cNvSpPr>
            <a:spLocks noChangeShapeType="1"/>
          </p:cNvSpPr>
          <p:nvPr/>
        </p:nvSpPr>
        <p:spPr bwMode="auto">
          <a:xfrm>
            <a:off x="23762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40" name="Line 662">
            <a:extLst>
              <a:ext uri="{FF2B5EF4-FFF2-40B4-BE49-F238E27FC236}">
                <a16:creationId xmlns:a16="http://schemas.microsoft.com/office/drawing/2014/main" id="{088EE776-8D45-D543-8D4A-E6606E35A92F}"/>
              </a:ext>
            </a:extLst>
          </p:cNvPr>
          <p:cNvSpPr>
            <a:spLocks noChangeShapeType="1"/>
          </p:cNvSpPr>
          <p:nvPr/>
        </p:nvSpPr>
        <p:spPr bwMode="auto">
          <a:xfrm>
            <a:off x="1820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41" name="Line 663">
            <a:extLst>
              <a:ext uri="{FF2B5EF4-FFF2-40B4-BE49-F238E27FC236}">
                <a16:creationId xmlns:a16="http://schemas.microsoft.com/office/drawing/2014/main" id="{79EFF877-B381-0744-B1B1-14A1CFCD97D5}"/>
              </a:ext>
            </a:extLst>
          </p:cNvPr>
          <p:cNvSpPr>
            <a:spLocks noChangeShapeType="1"/>
          </p:cNvSpPr>
          <p:nvPr/>
        </p:nvSpPr>
        <p:spPr bwMode="auto">
          <a:xfrm>
            <a:off x="1265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42" name="Line 664">
            <a:extLst>
              <a:ext uri="{FF2B5EF4-FFF2-40B4-BE49-F238E27FC236}">
                <a16:creationId xmlns:a16="http://schemas.microsoft.com/office/drawing/2014/main" id="{548BBE3A-87ED-324D-A054-6C89C90C9B71}"/>
              </a:ext>
            </a:extLst>
          </p:cNvPr>
          <p:cNvSpPr>
            <a:spLocks noChangeShapeType="1"/>
          </p:cNvSpPr>
          <p:nvPr/>
        </p:nvSpPr>
        <p:spPr bwMode="auto">
          <a:xfrm>
            <a:off x="710992" y="5491027"/>
            <a:ext cx="1587"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43" name="Line 666">
            <a:extLst>
              <a:ext uri="{FF2B5EF4-FFF2-40B4-BE49-F238E27FC236}">
                <a16:creationId xmlns:a16="http://schemas.microsoft.com/office/drawing/2014/main" id="{A7DEAD2F-B636-A146-9149-A8C95DDBDCC6}"/>
              </a:ext>
            </a:extLst>
          </p:cNvPr>
          <p:cNvSpPr>
            <a:spLocks noChangeShapeType="1"/>
          </p:cNvSpPr>
          <p:nvPr/>
        </p:nvSpPr>
        <p:spPr bwMode="auto">
          <a:xfrm>
            <a:off x="6265654"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45" name="Line 668">
            <a:extLst>
              <a:ext uri="{FF2B5EF4-FFF2-40B4-BE49-F238E27FC236}">
                <a16:creationId xmlns:a16="http://schemas.microsoft.com/office/drawing/2014/main" id="{4CA8BDD6-C645-E449-925F-CFB740DF1FD9}"/>
              </a:ext>
            </a:extLst>
          </p:cNvPr>
          <p:cNvSpPr>
            <a:spLocks noChangeShapeType="1"/>
          </p:cNvSpPr>
          <p:nvPr/>
        </p:nvSpPr>
        <p:spPr bwMode="auto">
          <a:xfrm>
            <a:off x="710992"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46" name="Line 669">
            <a:extLst>
              <a:ext uri="{FF2B5EF4-FFF2-40B4-BE49-F238E27FC236}">
                <a16:creationId xmlns:a16="http://schemas.microsoft.com/office/drawing/2014/main" id="{5EEFC558-E4B3-CC48-8496-3A936B56B2B1}"/>
              </a:ext>
            </a:extLst>
          </p:cNvPr>
          <p:cNvSpPr>
            <a:spLocks noChangeShapeType="1"/>
          </p:cNvSpPr>
          <p:nvPr/>
        </p:nvSpPr>
        <p:spPr bwMode="auto">
          <a:xfrm>
            <a:off x="710992" y="54053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47" name="Line 670">
            <a:extLst>
              <a:ext uri="{FF2B5EF4-FFF2-40B4-BE49-F238E27FC236}">
                <a16:creationId xmlns:a16="http://schemas.microsoft.com/office/drawing/2014/main" id="{389C10EE-FE49-6A4B-8E45-F6C143D2664C}"/>
              </a:ext>
            </a:extLst>
          </p:cNvPr>
          <p:cNvSpPr>
            <a:spLocks noChangeShapeType="1"/>
          </p:cNvSpPr>
          <p:nvPr/>
        </p:nvSpPr>
        <p:spPr bwMode="auto">
          <a:xfrm>
            <a:off x="710992" y="53195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48" name="Line 671">
            <a:extLst>
              <a:ext uri="{FF2B5EF4-FFF2-40B4-BE49-F238E27FC236}">
                <a16:creationId xmlns:a16="http://schemas.microsoft.com/office/drawing/2014/main" id="{C7C7B53A-1589-124C-9CAB-A34345632340}"/>
              </a:ext>
            </a:extLst>
          </p:cNvPr>
          <p:cNvSpPr>
            <a:spLocks noChangeShapeType="1"/>
          </p:cNvSpPr>
          <p:nvPr/>
        </p:nvSpPr>
        <p:spPr bwMode="auto">
          <a:xfrm>
            <a:off x="710992" y="52338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49" name="Line 672">
            <a:extLst>
              <a:ext uri="{FF2B5EF4-FFF2-40B4-BE49-F238E27FC236}">
                <a16:creationId xmlns:a16="http://schemas.microsoft.com/office/drawing/2014/main" id="{49D52773-356B-3C41-AF46-4A165782DE4E}"/>
              </a:ext>
            </a:extLst>
          </p:cNvPr>
          <p:cNvSpPr>
            <a:spLocks noChangeShapeType="1"/>
          </p:cNvSpPr>
          <p:nvPr/>
        </p:nvSpPr>
        <p:spPr bwMode="auto">
          <a:xfrm>
            <a:off x="710992" y="51481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50" name="Line 673">
            <a:extLst>
              <a:ext uri="{FF2B5EF4-FFF2-40B4-BE49-F238E27FC236}">
                <a16:creationId xmlns:a16="http://schemas.microsoft.com/office/drawing/2014/main" id="{581B0A42-A7EE-BC40-9A27-96F5B0676656}"/>
              </a:ext>
            </a:extLst>
          </p:cNvPr>
          <p:cNvSpPr>
            <a:spLocks noChangeShapeType="1"/>
          </p:cNvSpPr>
          <p:nvPr/>
        </p:nvSpPr>
        <p:spPr bwMode="auto">
          <a:xfrm>
            <a:off x="710992" y="50639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51" name="Line 674">
            <a:extLst>
              <a:ext uri="{FF2B5EF4-FFF2-40B4-BE49-F238E27FC236}">
                <a16:creationId xmlns:a16="http://schemas.microsoft.com/office/drawing/2014/main" id="{453A3810-CE7D-D745-A469-533BEC68539B}"/>
              </a:ext>
            </a:extLst>
          </p:cNvPr>
          <p:cNvSpPr>
            <a:spLocks noChangeShapeType="1"/>
          </p:cNvSpPr>
          <p:nvPr/>
        </p:nvSpPr>
        <p:spPr bwMode="auto">
          <a:xfrm>
            <a:off x="710992" y="49782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52" name="Line 675">
            <a:extLst>
              <a:ext uri="{FF2B5EF4-FFF2-40B4-BE49-F238E27FC236}">
                <a16:creationId xmlns:a16="http://schemas.microsoft.com/office/drawing/2014/main" id="{E4AC260F-8A22-384B-B9FC-5499AE0ABAAD}"/>
              </a:ext>
            </a:extLst>
          </p:cNvPr>
          <p:cNvSpPr>
            <a:spLocks noChangeShapeType="1"/>
          </p:cNvSpPr>
          <p:nvPr/>
        </p:nvSpPr>
        <p:spPr bwMode="auto">
          <a:xfrm>
            <a:off x="710992" y="48925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53" name="Line 676">
            <a:extLst>
              <a:ext uri="{FF2B5EF4-FFF2-40B4-BE49-F238E27FC236}">
                <a16:creationId xmlns:a16="http://schemas.microsoft.com/office/drawing/2014/main" id="{C1A72DE4-A0AE-8B46-ABAE-90F0FA9920D2}"/>
              </a:ext>
            </a:extLst>
          </p:cNvPr>
          <p:cNvSpPr>
            <a:spLocks noChangeShapeType="1"/>
          </p:cNvSpPr>
          <p:nvPr/>
        </p:nvSpPr>
        <p:spPr bwMode="auto">
          <a:xfrm>
            <a:off x="710992" y="48068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54" name="Line 677">
            <a:extLst>
              <a:ext uri="{FF2B5EF4-FFF2-40B4-BE49-F238E27FC236}">
                <a16:creationId xmlns:a16="http://schemas.microsoft.com/office/drawing/2014/main" id="{AE8950D2-B7DB-AC4F-8973-8E432B9757A7}"/>
              </a:ext>
            </a:extLst>
          </p:cNvPr>
          <p:cNvSpPr>
            <a:spLocks noChangeShapeType="1"/>
          </p:cNvSpPr>
          <p:nvPr/>
        </p:nvSpPr>
        <p:spPr bwMode="auto">
          <a:xfrm>
            <a:off x="710992" y="47210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55" name="Line 678">
            <a:extLst>
              <a:ext uri="{FF2B5EF4-FFF2-40B4-BE49-F238E27FC236}">
                <a16:creationId xmlns:a16="http://schemas.microsoft.com/office/drawing/2014/main" id="{95DAF6A5-FBD2-7244-8710-015DA4E54B29}"/>
              </a:ext>
            </a:extLst>
          </p:cNvPr>
          <p:cNvSpPr>
            <a:spLocks noChangeShapeType="1"/>
          </p:cNvSpPr>
          <p:nvPr/>
        </p:nvSpPr>
        <p:spPr bwMode="auto">
          <a:xfrm>
            <a:off x="710992" y="46353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56" name="Line 679">
            <a:extLst>
              <a:ext uri="{FF2B5EF4-FFF2-40B4-BE49-F238E27FC236}">
                <a16:creationId xmlns:a16="http://schemas.microsoft.com/office/drawing/2014/main" id="{B3A13A5B-080D-2D40-87AE-2CD7EBFD938B}"/>
              </a:ext>
            </a:extLst>
          </p:cNvPr>
          <p:cNvSpPr>
            <a:spLocks noChangeShapeType="1"/>
          </p:cNvSpPr>
          <p:nvPr/>
        </p:nvSpPr>
        <p:spPr bwMode="auto">
          <a:xfrm>
            <a:off x="710992" y="45496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57" name="Line 680">
            <a:extLst>
              <a:ext uri="{FF2B5EF4-FFF2-40B4-BE49-F238E27FC236}">
                <a16:creationId xmlns:a16="http://schemas.microsoft.com/office/drawing/2014/main" id="{C5971C4A-E097-7540-A008-A666FB0BAFD8}"/>
              </a:ext>
            </a:extLst>
          </p:cNvPr>
          <p:cNvSpPr>
            <a:spLocks noChangeShapeType="1"/>
          </p:cNvSpPr>
          <p:nvPr/>
        </p:nvSpPr>
        <p:spPr bwMode="auto">
          <a:xfrm>
            <a:off x="710992" y="44639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58" name="Line 681">
            <a:extLst>
              <a:ext uri="{FF2B5EF4-FFF2-40B4-BE49-F238E27FC236}">
                <a16:creationId xmlns:a16="http://schemas.microsoft.com/office/drawing/2014/main" id="{D6282FD4-E07C-274D-AF52-F8F91B06938A}"/>
              </a:ext>
            </a:extLst>
          </p:cNvPr>
          <p:cNvSpPr>
            <a:spLocks noChangeShapeType="1"/>
          </p:cNvSpPr>
          <p:nvPr/>
        </p:nvSpPr>
        <p:spPr bwMode="auto">
          <a:xfrm>
            <a:off x="710992" y="43797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59" name="Line 682">
            <a:extLst>
              <a:ext uri="{FF2B5EF4-FFF2-40B4-BE49-F238E27FC236}">
                <a16:creationId xmlns:a16="http://schemas.microsoft.com/office/drawing/2014/main" id="{970D7625-8033-F34C-AA69-9E824FF61CFE}"/>
              </a:ext>
            </a:extLst>
          </p:cNvPr>
          <p:cNvSpPr>
            <a:spLocks noChangeShapeType="1"/>
          </p:cNvSpPr>
          <p:nvPr/>
        </p:nvSpPr>
        <p:spPr bwMode="auto">
          <a:xfrm>
            <a:off x="710992" y="42940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60" name="Line 683">
            <a:extLst>
              <a:ext uri="{FF2B5EF4-FFF2-40B4-BE49-F238E27FC236}">
                <a16:creationId xmlns:a16="http://schemas.microsoft.com/office/drawing/2014/main" id="{FB04D90A-AF32-4949-8EAF-71DB371DEB18}"/>
              </a:ext>
            </a:extLst>
          </p:cNvPr>
          <p:cNvSpPr>
            <a:spLocks noChangeShapeType="1"/>
          </p:cNvSpPr>
          <p:nvPr/>
        </p:nvSpPr>
        <p:spPr bwMode="auto">
          <a:xfrm>
            <a:off x="710992" y="42083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61" name="Line 684">
            <a:extLst>
              <a:ext uri="{FF2B5EF4-FFF2-40B4-BE49-F238E27FC236}">
                <a16:creationId xmlns:a16="http://schemas.microsoft.com/office/drawing/2014/main" id="{D8D84AB5-870E-EC48-809F-7A5BD0467E59}"/>
              </a:ext>
            </a:extLst>
          </p:cNvPr>
          <p:cNvSpPr>
            <a:spLocks noChangeShapeType="1"/>
          </p:cNvSpPr>
          <p:nvPr/>
        </p:nvSpPr>
        <p:spPr bwMode="auto">
          <a:xfrm>
            <a:off x="710992" y="41226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62" name="Line 685">
            <a:extLst>
              <a:ext uri="{FF2B5EF4-FFF2-40B4-BE49-F238E27FC236}">
                <a16:creationId xmlns:a16="http://schemas.microsoft.com/office/drawing/2014/main" id="{1F06F12C-6C3A-034C-A7AE-E1DA6F7B0C64}"/>
              </a:ext>
            </a:extLst>
          </p:cNvPr>
          <p:cNvSpPr>
            <a:spLocks noChangeShapeType="1"/>
          </p:cNvSpPr>
          <p:nvPr/>
        </p:nvSpPr>
        <p:spPr bwMode="auto">
          <a:xfrm>
            <a:off x="710992" y="40368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63" name="Line 686">
            <a:extLst>
              <a:ext uri="{FF2B5EF4-FFF2-40B4-BE49-F238E27FC236}">
                <a16:creationId xmlns:a16="http://schemas.microsoft.com/office/drawing/2014/main" id="{DD1B67D4-9D73-DA4A-B02B-A88F34A47DCF}"/>
              </a:ext>
            </a:extLst>
          </p:cNvPr>
          <p:cNvSpPr>
            <a:spLocks noChangeShapeType="1"/>
          </p:cNvSpPr>
          <p:nvPr/>
        </p:nvSpPr>
        <p:spPr bwMode="auto">
          <a:xfrm>
            <a:off x="710992" y="39511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64" name="Line 687">
            <a:extLst>
              <a:ext uri="{FF2B5EF4-FFF2-40B4-BE49-F238E27FC236}">
                <a16:creationId xmlns:a16="http://schemas.microsoft.com/office/drawing/2014/main" id="{B30B0FEC-61DA-6B49-A5A4-702C8E72A612}"/>
              </a:ext>
            </a:extLst>
          </p:cNvPr>
          <p:cNvSpPr>
            <a:spLocks noChangeShapeType="1"/>
          </p:cNvSpPr>
          <p:nvPr/>
        </p:nvSpPr>
        <p:spPr bwMode="auto">
          <a:xfrm>
            <a:off x="710992" y="38654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65" name="Line 688">
            <a:extLst>
              <a:ext uri="{FF2B5EF4-FFF2-40B4-BE49-F238E27FC236}">
                <a16:creationId xmlns:a16="http://schemas.microsoft.com/office/drawing/2014/main" id="{82C25149-9F02-8E46-B46A-74B6EEA774BA}"/>
              </a:ext>
            </a:extLst>
          </p:cNvPr>
          <p:cNvSpPr>
            <a:spLocks noChangeShapeType="1"/>
          </p:cNvSpPr>
          <p:nvPr/>
        </p:nvSpPr>
        <p:spPr bwMode="auto">
          <a:xfrm>
            <a:off x="710992" y="37797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66" name="Line 694">
            <a:extLst>
              <a:ext uri="{FF2B5EF4-FFF2-40B4-BE49-F238E27FC236}">
                <a16:creationId xmlns:a16="http://schemas.microsoft.com/office/drawing/2014/main" id="{2DFAB1D9-7A47-F940-9C11-269C8AC33E5C}"/>
              </a:ext>
            </a:extLst>
          </p:cNvPr>
          <p:cNvSpPr>
            <a:spLocks noChangeShapeType="1"/>
          </p:cNvSpPr>
          <p:nvPr/>
        </p:nvSpPr>
        <p:spPr bwMode="auto">
          <a:xfrm>
            <a:off x="710992" y="5491027"/>
            <a:ext cx="5554662"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67" name="Line 695">
            <a:extLst>
              <a:ext uri="{FF2B5EF4-FFF2-40B4-BE49-F238E27FC236}">
                <a16:creationId xmlns:a16="http://schemas.microsoft.com/office/drawing/2014/main" id="{8BB814D4-F199-D34B-B8D7-8E949EE3E9D3}"/>
              </a:ext>
            </a:extLst>
          </p:cNvPr>
          <p:cNvSpPr>
            <a:spLocks noChangeShapeType="1"/>
          </p:cNvSpPr>
          <p:nvPr/>
        </p:nvSpPr>
        <p:spPr bwMode="auto">
          <a:xfrm>
            <a:off x="6265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68" name="Line 696">
            <a:extLst>
              <a:ext uri="{FF2B5EF4-FFF2-40B4-BE49-F238E27FC236}">
                <a16:creationId xmlns:a16="http://schemas.microsoft.com/office/drawing/2014/main" id="{0F18F3DF-5FC8-384A-A802-CB3FA88BFE4A}"/>
              </a:ext>
            </a:extLst>
          </p:cNvPr>
          <p:cNvSpPr>
            <a:spLocks noChangeShapeType="1"/>
          </p:cNvSpPr>
          <p:nvPr/>
        </p:nvSpPr>
        <p:spPr bwMode="auto">
          <a:xfrm>
            <a:off x="5710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69" name="Line 697">
            <a:extLst>
              <a:ext uri="{FF2B5EF4-FFF2-40B4-BE49-F238E27FC236}">
                <a16:creationId xmlns:a16="http://schemas.microsoft.com/office/drawing/2014/main" id="{E824AA40-558E-4B44-9099-0E739A4CF1DE}"/>
              </a:ext>
            </a:extLst>
          </p:cNvPr>
          <p:cNvSpPr>
            <a:spLocks noChangeShapeType="1"/>
          </p:cNvSpPr>
          <p:nvPr/>
        </p:nvSpPr>
        <p:spPr bwMode="auto">
          <a:xfrm>
            <a:off x="51544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70" name="Line 698">
            <a:extLst>
              <a:ext uri="{FF2B5EF4-FFF2-40B4-BE49-F238E27FC236}">
                <a16:creationId xmlns:a16="http://schemas.microsoft.com/office/drawing/2014/main" id="{A3AC5112-73D3-F34B-88DB-5BCD1E806C57}"/>
              </a:ext>
            </a:extLst>
          </p:cNvPr>
          <p:cNvSpPr>
            <a:spLocks noChangeShapeType="1"/>
          </p:cNvSpPr>
          <p:nvPr/>
        </p:nvSpPr>
        <p:spPr bwMode="auto">
          <a:xfrm>
            <a:off x="45987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71" name="Line 699">
            <a:extLst>
              <a:ext uri="{FF2B5EF4-FFF2-40B4-BE49-F238E27FC236}">
                <a16:creationId xmlns:a16="http://schemas.microsoft.com/office/drawing/2014/main" id="{91B68A95-C3A8-C94E-8362-AB8DFE0C0D74}"/>
              </a:ext>
            </a:extLst>
          </p:cNvPr>
          <p:cNvSpPr>
            <a:spLocks noChangeShapeType="1"/>
          </p:cNvSpPr>
          <p:nvPr/>
        </p:nvSpPr>
        <p:spPr bwMode="auto">
          <a:xfrm>
            <a:off x="40431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72" name="Line 700">
            <a:extLst>
              <a:ext uri="{FF2B5EF4-FFF2-40B4-BE49-F238E27FC236}">
                <a16:creationId xmlns:a16="http://schemas.microsoft.com/office/drawing/2014/main" id="{6E59A0D0-1E08-F642-B8AF-90A370889ACC}"/>
              </a:ext>
            </a:extLst>
          </p:cNvPr>
          <p:cNvSpPr>
            <a:spLocks noChangeShapeType="1"/>
          </p:cNvSpPr>
          <p:nvPr/>
        </p:nvSpPr>
        <p:spPr bwMode="auto">
          <a:xfrm>
            <a:off x="34875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73" name="Line 701">
            <a:extLst>
              <a:ext uri="{FF2B5EF4-FFF2-40B4-BE49-F238E27FC236}">
                <a16:creationId xmlns:a16="http://schemas.microsoft.com/office/drawing/2014/main" id="{B1E7B28E-D6D1-0A4C-9DC3-E10AE81B1119}"/>
              </a:ext>
            </a:extLst>
          </p:cNvPr>
          <p:cNvSpPr>
            <a:spLocks noChangeShapeType="1"/>
          </p:cNvSpPr>
          <p:nvPr/>
        </p:nvSpPr>
        <p:spPr bwMode="auto">
          <a:xfrm>
            <a:off x="29319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74" name="Line 702">
            <a:extLst>
              <a:ext uri="{FF2B5EF4-FFF2-40B4-BE49-F238E27FC236}">
                <a16:creationId xmlns:a16="http://schemas.microsoft.com/office/drawing/2014/main" id="{74184154-6DC6-8C48-BF0D-BCEFDCCEB5B7}"/>
              </a:ext>
            </a:extLst>
          </p:cNvPr>
          <p:cNvSpPr>
            <a:spLocks noChangeShapeType="1"/>
          </p:cNvSpPr>
          <p:nvPr/>
        </p:nvSpPr>
        <p:spPr bwMode="auto">
          <a:xfrm>
            <a:off x="23762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75" name="Line 703">
            <a:extLst>
              <a:ext uri="{FF2B5EF4-FFF2-40B4-BE49-F238E27FC236}">
                <a16:creationId xmlns:a16="http://schemas.microsoft.com/office/drawing/2014/main" id="{AA38D851-FB4E-6244-81A4-A69442D7984F}"/>
              </a:ext>
            </a:extLst>
          </p:cNvPr>
          <p:cNvSpPr>
            <a:spLocks noChangeShapeType="1"/>
          </p:cNvSpPr>
          <p:nvPr/>
        </p:nvSpPr>
        <p:spPr bwMode="auto">
          <a:xfrm>
            <a:off x="1820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76" name="Line 704">
            <a:extLst>
              <a:ext uri="{FF2B5EF4-FFF2-40B4-BE49-F238E27FC236}">
                <a16:creationId xmlns:a16="http://schemas.microsoft.com/office/drawing/2014/main" id="{2D3410D6-81E2-054B-BBE2-C146D5724017}"/>
              </a:ext>
            </a:extLst>
          </p:cNvPr>
          <p:cNvSpPr>
            <a:spLocks noChangeShapeType="1"/>
          </p:cNvSpPr>
          <p:nvPr/>
        </p:nvSpPr>
        <p:spPr bwMode="auto">
          <a:xfrm>
            <a:off x="1265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77" name="Line 705">
            <a:extLst>
              <a:ext uri="{FF2B5EF4-FFF2-40B4-BE49-F238E27FC236}">
                <a16:creationId xmlns:a16="http://schemas.microsoft.com/office/drawing/2014/main" id="{FB8B6498-4490-C24B-B0A1-19C4AB97C46D}"/>
              </a:ext>
            </a:extLst>
          </p:cNvPr>
          <p:cNvSpPr>
            <a:spLocks noChangeShapeType="1"/>
          </p:cNvSpPr>
          <p:nvPr/>
        </p:nvSpPr>
        <p:spPr bwMode="auto">
          <a:xfrm>
            <a:off x="710992" y="5491027"/>
            <a:ext cx="1587"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78" name="Line 707">
            <a:extLst>
              <a:ext uri="{FF2B5EF4-FFF2-40B4-BE49-F238E27FC236}">
                <a16:creationId xmlns:a16="http://schemas.microsoft.com/office/drawing/2014/main" id="{5EE08036-D056-B746-94FA-97C270BC210A}"/>
              </a:ext>
            </a:extLst>
          </p:cNvPr>
          <p:cNvSpPr>
            <a:spLocks noChangeShapeType="1"/>
          </p:cNvSpPr>
          <p:nvPr/>
        </p:nvSpPr>
        <p:spPr bwMode="auto">
          <a:xfrm>
            <a:off x="6265654"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80" name="Line 709">
            <a:extLst>
              <a:ext uri="{FF2B5EF4-FFF2-40B4-BE49-F238E27FC236}">
                <a16:creationId xmlns:a16="http://schemas.microsoft.com/office/drawing/2014/main" id="{0B19EBC2-389F-1745-ABC3-350A1FBEB0AB}"/>
              </a:ext>
            </a:extLst>
          </p:cNvPr>
          <p:cNvSpPr>
            <a:spLocks noChangeShapeType="1"/>
          </p:cNvSpPr>
          <p:nvPr/>
        </p:nvSpPr>
        <p:spPr bwMode="auto">
          <a:xfrm>
            <a:off x="710992"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81" name="Line 710">
            <a:extLst>
              <a:ext uri="{FF2B5EF4-FFF2-40B4-BE49-F238E27FC236}">
                <a16:creationId xmlns:a16="http://schemas.microsoft.com/office/drawing/2014/main" id="{0C5C7969-389A-9247-A572-3BAE164E9C66}"/>
              </a:ext>
            </a:extLst>
          </p:cNvPr>
          <p:cNvSpPr>
            <a:spLocks noChangeShapeType="1"/>
          </p:cNvSpPr>
          <p:nvPr/>
        </p:nvSpPr>
        <p:spPr bwMode="auto">
          <a:xfrm>
            <a:off x="710992" y="54053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82" name="Line 711">
            <a:extLst>
              <a:ext uri="{FF2B5EF4-FFF2-40B4-BE49-F238E27FC236}">
                <a16:creationId xmlns:a16="http://schemas.microsoft.com/office/drawing/2014/main" id="{190F025D-FD22-1245-AF05-088A07AC2225}"/>
              </a:ext>
            </a:extLst>
          </p:cNvPr>
          <p:cNvSpPr>
            <a:spLocks noChangeShapeType="1"/>
          </p:cNvSpPr>
          <p:nvPr/>
        </p:nvSpPr>
        <p:spPr bwMode="auto">
          <a:xfrm>
            <a:off x="710992" y="53195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83" name="Line 712">
            <a:extLst>
              <a:ext uri="{FF2B5EF4-FFF2-40B4-BE49-F238E27FC236}">
                <a16:creationId xmlns:a16="http://schemas.microsoft.com/office/drawing/2014/main" id="{3706E184-6919-5F42-8E85-482CCD8F8C95}"/>
              </a:ext>
            </a:extLst>
          </p:cNvPr>
          <p:cNvSpPr>
            <a:spLocks noChangeShapeType="1"/>
          </p:cNvSpPr>
          <p:nvPr/>
        </p:nvSpPr>
        <p:spPr bwMode="auto">
          <a:xfrm>
            <a:off x="710992" y="52338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84" name="Line 713">
            <a:extLst>
              <a:ext uri="{FF2B5EF4-FFF2-40B4-BE49-F238E27FC236}">
                <a16:creationId xmlns:a16="http://schemas.microsoft.com/office/drawing/2014/main" id="{5558416F-1738-7041-9831-62ADFC2586BF}"/>
              </a:ext>
            </a:extLst>
          </p:cNvPr>
          <p:cNvSpPr>
            <a:spLocks noChangeShapeType="1"/>
          </p:cNvSpPr>
          <p:nvPr/>
        </p:nvSpPr>
        <p:spPr bwMode="auto">
          <a:xfrm>
            <a:off x="710992" y="51481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85" name="Line 714">
            <a:extLst>
              <a:ext uri="{FF2B5EF4-FFF2-40B4-BE49-F238E27FC236}">
                <a16:creationId xmlns:a16="http://schemas.microsoft.com/office/drawing/2014/main" id="{90982624-3226-9D49-B096-0F3BAE9FC26F}"/>
              </a:ext>
            </a:extLst>
          </p:cNvPr>
          <p:cNvSpPr>
            <a:spLocks noChangeShapeType="1"/>
          </p:cNvSpPr>
          <p:nvPr/>
        </p:nvSpPr>
        <p:spPr bwMode="auto">
          <a:xfrm>
            <a:off x="710992" y="50639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86" name="Line 715">
            <a:extLst>
              <a:ext uri="{FF2B5EF4-FFF2-40B4-BE49-F238E27FC236}">
                <a16:creationId xmlns:a16="http://schemas.microsoft.com/office/drawing/2014/main" id="{E5359F0F-B631-0E4F-8009-4D53E6D2EF1C}"/>
              </a:ext>
            </a:extLst>
          </p:cNvPr>
          <p:cNvSpPr>
            <a:spLocks noChangeShapeType="1"/>
          </p:cNvSpPr>
          <p:nvPr/>
        </p:nvSpPr>
        <p:spPr bwMode="auto">
          <a:xfrm>
            <a:off x="710992" y="49782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87" name="Line 716">
            <a:extLst>
              <a:ext uri="{FF2B5EF4-FFF2-40B4-BE49-F238E27FC236}">
                <a16:creationId xmlns:a16="http://schemas.microsoft.com/office/drawing/2014/main" id="{50AE4330-BCE9-4242-A7C7-37B19FC1EF0A}"/>
              </a:ext>
            </a:extLst>
          </p:cNvPr>
          <p:cNvSpPr>
            <a:spLocks noChangeShapeType="1"/>
          </p:cNvSpPr>
          <p:nvPr/>
        </p:nvSpPr>
        <p:spPr bwMode="auto">
          <a:xfrm>
            <a:off x="710992" y="48925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88" name="Line 717">
            <a:extLst>
              <a:ext uri="{FF2B5EF4-FFF2-40B4-BE49-F238E27FC236}">
                <a16:creationId xmlns:a16="http://schemas.microsoft.com/office/drawing/2014/main" id="{41B29F0F-50BD-7B4F-9F15-7A18930CA7B2}"/>
              </a:ext>
            </a:extLst>
          </p:cNvPr>
          <p:cNvSpPr>
            <a:spLocks noChangeShapeType="1"/>
          </p:cNvSpPr>
          <p:nvPr/>
        </p:nvSpPr>
        <p:spPr bwMode="auto">
          <a:xfrm>
            <a:off x="710992" y="48068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89" name="Line 718">
            <a:extLst>
              <a:ext uri="{FF2B5EF4-FFF2-40B4-BE49-F238E27FC236}">
                <a16:creationId xmlns:a16="http://schemas.microsoft.com/office/drawing/2014/main" id="{7EE40CD2-4C5A-F84A-8768-C16E8E5F8C50}"/>
              </a:ext>
            </a:extLst>
          </p:cNvPr>
          <p:cNvSpPr>
            <a:spLocks noChangeShapeType="1"/>
          </p:cNvSpPr>
          <p:nvPr/>
        </p:nvSpPr>
        <p:spPr bwMode="auto">
          <a:xfrm>
            <a:off x="710992" y="47210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90" name="Line 719">
            <a:extLst>
              <a:ext uri="{FF2B5EF4-FFF2-40B4-BE49-F238E27FC236}">
                <a16:creationId xmlns:a16="http://schemas.microsoft.com/office/drawing/2014/main" id="{1CD35E89-3B9E-174F-A8FF-1EC12491519D}"/>
              </a:ext>
            </a:extLst>
          </p:cNvPr>
          <p:cNvSpPr>
            <a:spLocks noChangeShapeType="1"/>
          </p:cNvSpPr>
          <p:nvPr/>
        </p:nvSpPr>
        <p:spPr bwMode="auto">
          <a:xfrm>
            <a:off x="710992" y="46353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91" name="Line 720">
            <a:extLst>
              <a:ext uri="{FF2B5EF4-FFF2-40B4-BE49-F238E27FC236}">
                <a16:creationId xmlns:a16="http://schemas.microsoft.com/office/drawing/2014/main" id="{376DCA32-2458-5F4C-8462-B497BE57DDD3}"/>
              </a:ext>
            </a:extLst>
          </p:cNvPr>
          <p:cNvSpPr>
            <a:spLocks noChangeShapeType="1"/>
          </p:cNvSpPr>
          <p:nvPr/>
        </p:nvSpPr>
        <p:spPr bwMode="auto">
          <a:xfrm>
            <a:off x="710992" y="45496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92" name="Line 721">
            <a:extLst>
              <a:ext uri="{FF2B5EF4-FFF2-40B4-BE49-F238E27FC236}">
                <a16:creationId xmlns:a16="http://schemas.microsoft.com/office/drawing/2014/main" id="{460A7514-A56E-DF48-A68B-1B8A62E96D00}"/>
              </a:ext>
            </a:extLst>
          </p:cNvPr>
          <p:cNvSpPr>
            <a:spLocks noChangeShapeType="1"/>
          </p:cNvSpPr>
          <p:nvPr/>
        </p:nvSpPr>
        <p:spPr bwMode="auto">
          <a:xfrm>
            <a:off x="710992" y="44639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93" name="Line 722">
            <a:extLst>
              <a:ext uri="{FF2B5EF4-FFF2-40B4-BE49-F238E27FC236}">
                <a16:creationId xmlns:a16="http://schemas.microsoft.com/office/drawing/2014/main" id="{9F491EEF-4E0A-574F-A4E7-03A72FD5902B}"/>
              </a:ext>
            </a:extLst>
          </p:cNvPr>
          <p:cNvSpPr>
            <a:spLocks noChangeShapeType="1"/>
          </p:cNvSpPr>
          <p:nvPr/>
        </p:nvSpPr>
        <p:spPr bwMode="auto">
          <a:xfrm>
            <a:off x="710992" y="43797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94" name="Line 723">
            <a:extLst>
              <a:ext uri="{FF2B5EF4-FFF2-40B4-BE49-F238E27FC236}">
                <a16:creationId xmlns:a16="http://schemas.microsoft.com/office/drawing/2014/main" id="{E7718041-97A4-384E-A4A7-EC4C51A2D553}"/>
              </a:ext>
            </a:extLst>
          </p:cNvPr>
          <p:cNvSpPr>
            <a:spLocks noChangeShapeType="1"/>
          </p:cNvSpPr>
          <p:nvPr/>
        </p:nvSpPr>
        <p:spPr bwMode="auto">
          <a:xfrm>
            <a:off x="710992" y="42940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95" name="Line 724">
            <a:extLst>
              <a:ext uri="{FF2B5EF4-FFF2-40B4-BE49-F238E27FC236}">
                <a16:creationId xmlns:a16="http://schemas.microsoft.com/office/drawing/2014/main" id="{AE28F314-32A2-2A4D-8B48-E6E23AB0D5B5}"/>
              </a:ext>
            </a:extLst>
          </p:cNvPr>
          <p:cNvSpPr>
            <a:spLocks noChangeShapeType="1"/>
          </p:cNvSpPr>
          <p:nvPr/>
        </p:nvSpPr>
        <p:spPr bwMode="auto">
          <a:xfrm>
            <a:off x="710992" y="42083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96" name="Line 725">
            <a:extLst>
              <a:ext uri="{FF2B5EF4-FFF2-40B4-BE49-F238E27FC236}">
                <a16:creationId xmlns:a16="http://schemas.microsoft.com/office/drawing/2014/main" id="{7F7E076F-570E-634B-9FE9-310F68532C0D}"/>
              </a:ext>
            </a:extLst>
          </p:cNvPr>
          <p:cNvSpPr>
            <a:spLocks noChangeShapeType="1"/>
          </p:cNvSpPr>
          <p:nvPr/>
        </p:nvSpPr>
        <p:spPr bwMode="auto">
          <a:xfrm>
            <a:off x="710992" y="41226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97" name="Line 726">
            <a:extLst>
              <a:ext uri="{FF2B5EF4-FFF2-40B4-BE49-F238E27FC236}">
                <a16:creationId xmlns:a16="http://schemas.microsoft.com/office/drawing/2014/main" id="{5B22E322-6855-024D-BF2B-313D980C0765}"/>
              </a:ext>
            </a:extLst>
          </p:cNvPr>
          <p:cNvSpPr>
            <a:spLocks noChangeShapeType="1"/>
          </p:cNvSpPr>
          <p:nvPr/>
        </p:nvSpPr>
        <p:spPr bwMode="auto">
          <a:xfrm>
            <a:off x="710992" y="40368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98" name="Line 727">
            <a:extLst>
              <a:ext uri="{FF2B5EF4-FFF2-40B4-BE49-F238E27FC236}">
                <a16:creationId xmlns:a16="http://schemas.microsoft.com/office/drawing/2014/main" id="{6DCEA606-926F-D640-900F-BE8E313C12A2}"/>
              </a:ext>
            </a:extLst>
          </p:cNvPr>
          <p:cNvSpPr>
            <a:spLocks noChangeShapeType="1"/>
          </p:cNvSpPr>
          <p:nvPr/>
        </p:nvSpPr>
        <p:spPr bwMode="auto">
          <a:xfrm>
            <a:off x="710992" y="39511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99" name="Line 728">
            <a:extLst>
              <a:ext uri="{FF2B5EF4-FFF2-40B4-BE49-F238E27FC236}">
                <a16:creationId xmlns:a16="http://schemas.microsoft.com/office/drawing/2014/main" id="{7BC97664-C521-A94F-A306-066027E50F09}"/>
              </a:ext>
            </a:extLst>
          </p:cNvPr>
          <p:cNvSpPr>
            <a:spLocks noChangeShapeType="1"/>
          </p:cNvSpPr>
          <p:nvPr/>
        </p:nvSpPr>
        <p:spPr bwMode="auto">
          <a:xfrm>
            <a:off x="710992" y="38654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00" name="Line 729">
            <a:extLst>
              <a:ext uri="{FF2B5EF4-FFF2-40B4-BE49-F238E27FC236}">
                <a16:creationId xmlns:a16="http://schemas.microsoft.com/office/drawing/2014/main" id="{F0785A10-7862-F446-B5A8-AD12E186F679}"/>
              </a:ext>
            </a:extLst>
          </p:cNvPr>
          <p:cNvSpPr>
            <a:spLocks noChangeShapeType="1"/>
          </p:cNvSpPr>
          <p:nvPr/>
        </p:nvSpPr>
        <p:spPr bwMode="auto">
          <a:xfrm>
            <a:off x="710992" y="37797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01" name="Line 735">
            <a:extLst>
              <a:ext uri="{FF2B5EF4-FFF2-40B4-BE49-F238E27FC236}">
                <a16:creationId xmlns:a16="http://schemas.microsoft.com/office/drawing/2014/main" id="{5ADA97F6-33CA-5345-AEE7-AB18A977538A}"/>
              </a:ext>
            </a:extLst>
          </p:cNvPr>
          <p:cNvSpPr>
            <a:spLocks noChangeShapeType="1"/>
          </p:cNvSpPr>
          <p:nvPr/>
        </p:nvSpPr>
        <p:spPr bwMode="auto">
          <a:xfrm>
            <a:off x="710992" y="5491027"/>
            <a:ext cx="5554662"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02" name="Line 736">
            <a:extLst>
              <a:ext uri="{FF2B5EF4-FFF2-40B4-BE49-F238E27FC236}">
                <a16:creationId xmlns:a16="http://schemas.microsoft.com/office/drawing/2014/main" id="{C7FAF140-5E36-8044-9987-2D0CD4BF90A0}"/>
              </a:ext>
            </a:extLst>
          </p:cNvPr>
          <p:cNvSpPr>
            <a:spLocks noChangeShapeType="1"/>
          </p:cNvSpPr>
          <p:nvPr/>
        </p:nvSpPr>
        <p:spPr bwMode="auto">
          <a:xfrm>
            <a:off x="6265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03" name="Line 737">
            <a:extLst>
              <a:ext uri="{FF2B5EF4-FFF2-40B4-BE49-F238E27FC236}">
                <a16:creationId xmlns:a16="http://schemas.microsoft.com/office/drawing/2014/main" id="{98ECFE0B-A46D-B343-B213-6AF423C76109}"/>
              </a:ext>
            </a:extLst>
          </p:cNvPr>
          <p:cNvSpPr>
            <a:spLocks noChangeShapeType="1"/>
          </p:cNvSpPr>
          <p:nvPr/>
        </p:nvSpPr>
        <p:spPr bwMode="auto">
          <a:xfrm>
            <a:off x="5710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04" name="Line 738">
            <a:extLst>
              <a:ext uri="{FF2B5EF4-FFF2-40B4-BE49-F238E27FC236}">
                <a16:creationId xmlns:a16="http://schemas.microsoft.com/office/drawing/2014/main" id="{6EF6DCE8-0C99-424D-93EC-4E2A2C5EAE11}"/>
              </a:ext>
            </a:extLst>
          </p:cNvPr>
          <p:cNvSpPr>
            <a:spLocks noChangeShapeType="1"/>
          </p:cNvSpPr>
          <p:nvPr/>
        </p:nvSpPr>
        <p:spPr bwMode="auto">
          <a:xfrm>
            <a:off x="51544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05" name="Line 739">
            <a:extLst>
              <a:ext uri="{FF2B5EF4-FFF2-40B4-BE49-F238E27FC236}">
                <a16:creationId xmlns:a16="http://schemas.microsoft.com/office/drawing/2014/main" id="{37E6E03A-CC46-144B-A76E-E5F1AA55CDEB}"/>
              </a:ext>
            </a:extLst>
          </p:cNvPr>
          <p:cNvSpPr>
            <a:spLocks noChangeShapeType="1"/>
          </p:cNvSpPr>
          <p:nvPr/>
        </p:nvSpPr>
        <p:spPr bwMode="auto">
          <a:xfrm>
            <a:off x="45987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06" name="Line 740">
            <a:extLst>
              <a:ext uri="{FF2B5EF4-FFF2-40B4-BE49-F238E27FC236}">
                <a16:creationId xmlns:a16="http://schemas.microsoft.com/office/drawing/2014/main" id="{FB33F63E-5802-8243-8026-8CEB4870E0EB}"/>
              </a:ext>
            </a:extLst>
          </p:cNvPr>
          <p:cNvSpPr>
            <a:spLocks noChangeShapeType="1"/>
          </p:cNvSpPr>
          <p:nvPr/>
        </p:nvSpPr>
        <p:spPr bwMode="auto">
          <a:xfrm>
            <a:off x="40431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07" name="Line 741">
            <a:extLst>
              <a:ext uri="{FF2B5EF4-FFF2-40B4-BE49-F238E27FC236}">
                <a16:creationId xmlns:a16="http://schemas.microsoft.com/office/drawing/2014/main" id="{47312FF5-A218-2A46-8966-5545BCCB3A16}"/>
              </a:ext>
            </a:extLst>
          </p:cNvPr>
          <p:cNvSpPr>
            <a:spLocks noChangeShapeType="1"/>
          </p:cNvSpPr>
          <p:nvPr/>
        </p:nvSpPr>
        <p:spPr bwMode="auto">
          <a:xfrm>
            <a:off x="34875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08" name="Line 742">
            <a:extLst>
              <a:ext uri="{FF2B5EF4-FFF2-40B4-BE49-F238E27FC236}">
                <a16:creationId xmlns:a16="http://schemas.microsoft.com/office/drawing/2014/main" id="{28B3048B-055C-604A-9F13-A8DCFD207C06}"/>
              </a:ext>
            </a:extLst>
          </p:cNvPr>
          <p:cNvSpPr>
            <a:spLocks noChangeShapeType="1"/>
          </p:cNvSpPr>
          <p:nvPr/>
        </p:nvSpPr>
        <p:spPr bwMode="auto">
          <a:xfrm>
            <a:off x="29319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09" name="Line 743">
            <a:extLst>
              <a:ext uri="{FF2B5EF4-FFF2-40B4-BE49-F238E27FC236}">
                <a16:creationId xmlns:a16="http://schemas.microsoft.com/office/drawing/2014/main" id="{195C4B78-8D07-6F4E-B585-BCDA4DC519FF}"/>
              </a:ext>
            </a:extLst>
          </p:cNvPr>
          <p:cNvSpPr>
            <a:spLocks noChangeShapeType="1"/>
          </p:cNvSpPr>
          <p:nvPr/>
        </p:nvSpPr>
        <p:spPr bwMode="auto">
          <a:xfrm>
            <a:off x="23762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10" name="Line 744">
            <a:extLst>
              <a:ext uri="{FF2B5EF4-FFF2-40B4-BE49-F238E27FC236}">
                <a16:creationId xmlns:a16="http://schemas.microsoft.com/office/drawing/2014/main" id="{13AD43A9-2F5D-1F4E-A97D-B81AD344DD56}"/>
              </a:ext>
            </a:extLst>
          </p:cNvPr>
          <p:cNvSpPr>
            <a:spLocks noChangeShapeType="1"/>
          </p:cNvSpPr>
          <p:nvPr/>
        </p:nvSpPr>
        <p:spPr bwMode="auto">
          <a:xfrm>
            <a:off x="1820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11" name="Line 745">
            <a:extLst>
              <a:ext uri="{FF2B5EF4-FFF2-40B4-BE49-F238E27FC236}">
                <a16:creationId xmlns:a16="http://schemas.microsoft.com/office/drawing/2014/main" id="{B8B384A8-C9DF-AC45-8F92-68B17B478414}"/>
              </a:ext>
            </a:extLst>
          </p:cNvPr>
          <p:cNvSpPr>
            <a:spLocks noChangeShapeType="1"/>
          </p:cNvSpPr>
          <p:nvPr/>
        </p:nvSpPr>
        <p:spPr bwMode="auto">
          <a:xfrm>
            <a:off x="1265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12" name="Line 746">
            <a:extLst>
              <a:ext uri="{FF2B5EF4-FFF2-40B4-BE49-F238E27FC236}">
                <a16:creationId xmlns:a16="http://schemas.microsoft.com/office/drawing/2014/main" id="{428F62BE-57AE-734A-8D77-F5663FDA7A13}"/>
              </a:ext>
            </a:extLst>
          </p:cNvPr>
          <p:cNvSpPr>
            <a:spLocks noChangeShapeType="1"/>
          </p:cNvSpPr>
          <p:nvPr/>
        </p:nvSpPr>
        <p:spPr bwMode="auto">
          <a:xfrm>
            <a:off x="710992" y="5491027"/>
            <a:ext cx="1587"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13" name="Line 748">
            <a:extLst>
              <a:ext uri="{FF2B5EF4-FFF2-40B4-BE49-F238E27FC236}">
                <a16:creationId xmlns:a16="http://schemas.microsoft.com/office/drawing/2014/main" id="{BF1E28C3-8F25-8A4A-8AA3-8D83D2E90125}"/>
              </a:ext>
            </a:extLst>
          </p:cNvPr>
          <p:cNvSpPr>
            <a:spLocks noChangeShapeType="1"/>
          </p:cNvSpPr>
          <p:nvPr/>
        </p:nvSpPr>
        <p:spPr bwMode="auto">
          <a:xfrm>
            <a:off x="6265654"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15" name="Line 750">
            <a:extLst>
              <a:ext uri="{FF2B5EF4-FFF2-40B4-BE49-F238E27FC236}">
                <a16:creationId xmlns:a16="http://schemas.microsoft.com/office/drawing/2014/main" id="{410B6ED1-3ED1-0347-818E-D0EB2CEA212B}"/>
              </a:ext>
            </a:extLst>
          </p:cNvPr>
          <p:cNvSpPr>
            <a:spLocks noChangeShapeType="1"/>
          </p:cNvSpPr>
          <p:nvPr/>
        </p:nvSpPr>
        <p:spPr bwMode="auto">
          <a:xfrm>
            <a:off x="710992"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16" name="Line 751">
            <a:extLst>
              <a:ext uri="{FF2B5EF4-FFF2-40B4-BE49-F238E27FC236}">
                <a16:creationId xmlns:a16="http://schemas.microsoft.com/office/drawing/2014/main" id="{4C9C78E9-BDCD-2446-99E4-C0AB0A8B9C3B}"/>
              </a:ext>
            </a:extLst>
          </p:cNvPr>
          <p:cNvSpPr>
            <a:spLocks noChangeShapeType="1"/>
          </p:cNvSpPr>
          <p:nvPr/>
        </p:nvSpPr>
        <p:spPr bwMode="auto">
          <a:xfrm>
            <a:off x="710992" y="54053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17" name="Line 752">
            <a:extLst>
              <a:ext uri="{FF2B5EF4-FFF2-40B4-BE49-F238E27FC236}">
                <a16:creationId xmlns:a16="http://schemas.microsoft.com/office/drawing/2014/main" id="{8F7178F5-9C26-C247-A1F0-015CF5AAB3A2}"/>
              </a:ext>
            </a:extLst>
          </p:cNvPr>
          <p:cNvSpPr>
            <a:spLocks noChangeShapeType="1"/>
          </p:cNvSpPr>
          <p:nvPr/>
        </p:nvSpPr>
        <p:spPr bwMode="auto">
          <a:xfrm>
            <a:off x="710992" y="53195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18" name="Line 753">
            <a:extLst>
              <a:ext uri="{FF2B5EF4-FFF2-40B4-BE49-F238E27FC236}">
                <a16:creationId xmlns:a16="http://schemas.microsoft.com/office/drawing/2014/main" id="{E960C4B9-7193-8446-8F57-610DDB0100EB}"/>
              </a:ext>
            </a:extLst>
          </p:cNvPr>
          <p:cNvSpPr>
            <a:spLocks noChangeShapeType="1"/>
          </p:cNvSpPr>
          <p:nvPr/>
        </p:nvSpPr>
        <p:spPr bwMode="auto">
          <a:xfrm>
            <a:off x="710992" y="52338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19" name="Line 754">
            <a:extLst>
              <a:ext uri="{FF2B5EF4-FFF2-40B4-BE49-F238E27FC236}">
                <a16:creationId xmlns:a16="http://schemas.microsoft.com/office/drawing/2014/main" id="{28A26728-6869-DD4A-B8AD-D04CC599B3EF}"/>
              </a:ext>
            </a:extLst>
          </p:cNvPr>
          <p:cNvSpPr>
            <a:spLocks noChangeShapeType="1"/>
          </p:cNvSpPr>
          <p:nvPr/>
        </p:nvSpPr>
        <p:spPr bwMode="auto">
          <a:xfrm>
            <a:off x="710992" y="51481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20" name="Line 755">
            <a:extLst>
              <a:ext uri="{FF2B5EF4-FFF2-40B4-BE49-F238E27FC236}">
                <a16:creationId xmlns:a16="http://schemas.microsoft.com/office/drawing/2014/main" id="{B5773E4E-F64D-A345-A8C2-C0E386D5ABBD}"/>
              </a:ext>
            </a:extLst>
          </p:cNvPr>
          <p:cNvSpPr>
            <a:spLocks noChangeShapeType="1"/>
          </p:cNvSpPr>
          <p:nvPr/>
        </p:nvSpPr>
        <p:spPr bwMode="auto">
          <a:xfrm>
            <a:off x="710992" y="50639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21" name="Line 756">
            <a:extLst>
              <a:ext uri="{FF2B5EF4-FFF2-40B4-BE49-F238E27FC236}">
                <a16:creationId xmlns:a16="http://schemas.microsoft.com/office/drawing/2014/main" id="{A50697AB-A5BD-BE4F-8BBB-D3F90D0DE384}"/>
              </a:ext>
            </a:extLst>
          </p:cNvPr>
          <p:cNvSpPr>
            <a:spLocks noChangeShapeType="1"/>
          </p:cNvSpPr>
          <p:nvPr/>
        </p:nvSpPr>
        <p:spPr bwMode="auto">
          <a:xfrm>
            <a:off x="710992" y="49782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22" name="Line 757">
            <a:extLst>
              <a:ext uri="{FF2B5EF4-FFF2-40B4-BE49-F238E27FC236}">
                <a16:creationId xmlns:a16="http://schemas.microsoft.com/office/drawing/2014/main" id="{C217F4E5-9D38-884E-8901-54E2E5E82CD6}"/>
              </a:ext>
            </a:extLst>
          </p:cNvPr>
          <p:cNvSpPr>
            <a:spLocks noChangeShapeType="1"/>
          </p:cNvSpPr>
          <p:nvPr/>
        </p:nvSpPr>
        <p:spPr bwMode="auto">
          <a:xfrm>
            <a:off x="710992" y="48925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23" name="Line 758">
            <a:extLst>
              <a:ext uri="{FF2B5EF4-FFF2-40B4-BE49-F238E27FC236}">
                <a16:creationId xmlns:a16="http://schemas.microsoft.com/office/drawing/2014/main" id="{7B976051-3BCA-C546-998C-ABA5977B1490}"/>
              </a:ext>
            </a:extLst>
          </p:cNvPr>
          <p:cNvSpPr>
            <a:spLocks noChangeShapeType="1"/>
          </p:cNvSpPr>
          <p:nvPr/>
        </p:nvSpPr>
        <p:spPr bwMode="auto">
          <a:xfrm>
            <a:off x="710992" y="48068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24" name="Line 759">
            <a:extLst>
              <a:ext uri="{FF2B5EF4-FFF2-40B4-BE49-F238E27FC236}">
                <a16:creationId xmlns:a16="http://schemas.microsoft.com/office/drawing/2014/main" id="{6A0FFE2A-2581-7B4E-8ABF-38F43FF0B539}"/>
              </a:ext>
            </a:extLst>
          </p:cNvPr>
          <p:cNvSpPr>
            <a:spLocks noChangeShapeType="1"/>
          </p:cNvSpPr>
          <p:nvPr/>
        </p:nvSpPr>
        <p:spPr bwMode="auto">
          <a:xfrm>
            <a:off x="710992" y="47210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25" name="Line 760">
            <a:extLst>
              <a:ext uri="{FF2B5EF4-FFF2-40B4-BE49-F238E27FC236}">
                <a16:creationId xmlns:a16="http://schemas.microsoft.com/office/drawing/2014/main" id="{2A28A419-A682-4E4C-B7B8-D3DDF634C2A8}"/>
              </a:ext>
            </a:extLst>
          </p:cNvPr>
          <p:cNvSpPr>
            <a:spLocks noChangeShapeType="1"/>
          </p:cNvSpPr>
          <p:nvPr/>
        </p:nvSpPr>
        <p:spPr bwMode="auto">
          <a:xfrm>
            <a:off x="710992" y="46353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26" name="Line 761">
            <a:extLst>
              <a:ext uri="{FF2B5EF4-FFF2-40B4-BE49-F238E27FC236}">
                <a16:creationId xmlns:a16="http://schemas.microsoft.com/office/drawing/2014/main" id="{6BDDAB8A-C9D8-E841-B68B-D90981964448}"/>
              </a:ext>
            </a:extLst>
          </p:cNvPr>
          <p:cNvSpPr>
            <a:spLocks noChangeShapeType="1"/>
          </p:cNvSpPr>
          <p:nvPr/>
        </p:nvSpPr>
        <p:spPr bwMode="auto">
          <a:xfrm>
            <a:off x="710992" y="45496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27" name="Line 762">
            <a:extLst>
              <a:ext uri="{FF2B5EF4-FFF2-40B4-BE49-F238E27FC236}">
                <a16:creationId xmlns:a16="http://schemas.microsoft.com/office/drawing/2014/main" id="{A3C00CAC-1348-9746-91F1-075BDC42C389}"/>
              </a:ext>
            </a:extLst>
          </p:cNvPr>
          <p:cNvSpPr>
            <a:spLocks noChangeShapeType="1"/>
          </p:cNvSpPr>
          <p:nvPr/>
        </p:nvSpPr>
        <p:spPr bwMode="auto">
          <a:xfrm>
            <a:off x="710992" y="44639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28" name="Line 763">
            <a:extLst>
              <a:ext uri="{FF2B5EF4-FFF2-40B4-BE49-F238E27FC236}">
                <a16:creationId xmlns:a16="http://schemas.microsoft.com/office/drawing/2014/main" id="{F403EEB0-DB2A-9147-8204-78E33C54E850}"/>
              </a:ext>
            </a:extLst>
          </p:cNvPr>
          <p:cNvSpPr>
            <a:spLocks noChangeShapeType="1"/>
          </p:cNvSpPr>
          <p:nvPr/>
        </p:nvSpPr>
        <p:spPr bwMode="auto">
          <a:xfrm>
            <a:off x="710992" y="43797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29" name="Line 764">
            <a:extLst>
              <a:ext uri="{FF2B5EF4-FFF2-40B4-BE49-F238E27FC236}">
                <a16:creationId xmlns:a16="http://schemas.microsoft.com/office/drawing/2014/main" id="{D6EF2A37-1863-B447-8F16-BE509B0FD0F9}"/>
              </a:ext>
            </a:extLst>
          </p:cNvPr>
          <p:cNvSpPr>
            <a:spLocks noChangeShapeType="1"/>
          </p:cNvSpPr>
          <p:nvPr/>
        </p:nvSpPr>
        <p:spPr bwMode="auto">
          <a:xfrm>
            <a:off x="710992" y="42940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30" name="Line 765">
            <a:extLst>
              <a:ext uri="{FF2B5EF4-FFF2-40B4-BE49-F238E27FC236}">
                <a16:creationId xmlns:a16="http://schemas.microsoft.com/office/drawing/2014/main" id="{2A0A2052-6FE1-3447-94DE-0106D1AEC765}"/>
              </a:ext>
            </a:extLst>
          </p:cNvPr>
          <p:cNvSpPr>
            <a:spLocks noChangeShapeType="1"/>
          </p:cNvSpPr>
          <p:nvPr/>
        </p:nvSpPr>
        <p:spPr bwMode="auto">
          <a:xfrm>
            <a:off x="710992" y="42083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31" name="Line 766">
            <a:extLst>
              <a:ext uri="{FF2B5EF4-FFF2-40B4-BE49-F238E27FC236}">
                <a16:creationId xmlns:a16="http://schemas.microsoft.com/office/drawing/2014/main" id="{51093798-FD19-9D48-9FA8-91EFDE2E2E47}"/>
              </a:ext>
            </a:extLst>
          </p:cNvPr>
          <p:cNvSpPr>
            <a:spLocks noChangeShapeType="1"/>
          </p:cNvSpPr>
          <p:nvPr/>
        </p:nvSpPr>
        <p:spPr bwMode="auto">
          <a:xfrm>
            <a:off x="710992" y="41226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32" name="Line 767">
            <a:extLst>
              <a:ext uri="{FF2B5EF4-FFF2-40B4-BE49-F238E27FC236}">
                <a16:creationId xmlns:a16="http://schemas.microsoft.com/office/drawing/2014/main" id="{861F21A4-EF14-1E45-B3C6-A058D73E7F2A}"/>
              </a:ext>
            </a:extLst>
          </p:cNvPr>
          <p:cNvSpPr>
            <a:spLocks noChangeShapeType="1"/>
          </p:cNvSpPr>
          <p:nvPr/>
        </p:nvSpPr>
        <p:spPr bwMode="auto">
          <a:xfrm>
            <a:off x="710992" y="40368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33" name="Line 768">
            <a:extLst>
              <a:ext uri="{FF2B5EF4-FFF2-40B4-BE49-F238E27FC236}">
                <a16:creationId xmlns:a16="http://schemas.microsoft.com/office/drawing/2014/main" id="{546F1192-5490-824B-AC8F-66CCB0AA1678}"/>
              </a:ext>
            </a:extLst>
          </p:cNvPr>
          <p:cNvSpPr>
            <a:spLocks noChangeShapeType="1"/>
          </p:cNvSpPr>
          <p:nvPr/>
        </p:nvSpPr>
        <p:spPr bwMode="auto">
          <a:xfrm>
            <a:off x="710992" y="39511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34" name="Line 769">
            <a:extLst>
              <a:ext uri="{FF2B5EF4-FFF2-40B4-BE49-F238E27FC236}">
                <a16:creationId xmlns:a16="http://schemas.microsoft.com/office/drawing/2014/main" id="{7D60C55D-79F6-3F47-AF92-3B421EA325A3}"/>
              </a:ext>
            </a:extLst>
          </p:cNvPr>
          <p:cNvSpPr>
            <a:spLocks noChangeShapeType="1"/>
          </p:cNvSpPr>
          <p:nvPr/>
        </p:nvSpPr>
        <p:spPr bwMode="auto">
          <a:xfrm>
            <a:off x="710992" y="38654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35" name="Line 770">
            <a:extLst>
              <a:ext uri="{FF2B5EF4-FFF2-40B4-BE49-F238E27FC236}">
                <a16:creationId xmlns:a16="http://schemas.microsoft.com/office/drawing/2014/main" id="{2813EE1F-193C-004E-B721-58A2E93D90F1}"/>
              </a:ext>
            </a:extLst>
          </p:cNvPr>
          <p:cNvSpPr>
            <a:spLocks noChangeShapeType="1"/>
          </p:cNvSpPr>
          <p:nvPr/>
        </p:nvSpPr>
        <p:spPr bwMode="auto">
          <a:xfrm>
            <a:off x="710992" y="37797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36" name="Line 776">
            <a:extLst>
              <a:ext uri="{FF2B5EF4-FFF2-40B4-BE49-F238E27FC236}">
                <a16:creationId xmlns:a16="http://schemas.microsoft.com/office/drawing/2014/main" id="{78895FCE-D97C-ED41-9D85-B848D6A2FABB}"/>
              </a:ext>
            </a:extLst>
          </p:cNvPr>
          <p:cNvSpPr>
            <a:spLocks noChangeShapeType="1"/>
          </p:cNvSpPr>
          <p:nvPr/>
        </p:nvSpPr>
        <p:spPr bwMode="auto">
          <a:xfrm>
            <a:off x="710992" y="5491027"/>
            <a:ext cx="5554662"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37" name="Line 777">
            <a:extLst>
              <a:ext uri="{FF2B5EF4-FFF2-40B4-BE49-F238E27FC236}">
                <a16:creationId xmlns:a16="http://schemas.microsoft.com/office/drawing/2014/main" id="{BF31E847-8739-1248-9A4E-5EA2DEF369F2}"/>
              </a:ext>
            </a:extLst>
          </p:cNvPr>
          <p:cNvSpPr>
            <a:spLocks noChangeShapeType="1"/>
          </p:cNvSpPr>
          <p:nvPr/>
        </p:nvSpPr>
        <p:spPr bwMode="auto">
          <a:xfrm>
            <a:off x="6265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38" name="Line 778">
            <a:extLst>
              <a:ext uri="{FF2B5EF4-FFF2-40B4-BE49-F238E27FC236}">
                <a16:creationId xmlns:a16="http://schemas.microsoft.com/office/drawing/2014/main" id="{30721E8F-6AC0-1147-B284-FB0285D33213}"/>
              </a:ext>
            </a:extLst>
          </p:cNvPr>
          <p:cNvSpPr>
            <a:spLocks noChangeShapeType="1"/>
          </p:cNvSpPr>
          <p:nvPr/>
        </p:nvSpPr>
        <p:spPr bwMode="auto">
          <a:xfrm>
            <a:off x="5710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39" name="Line 779">
            <a:extLst>
              <a:ext uri="{FF2B5EF4-FFF2-40B4-BE49-F238E27FC236}">
                <a16:creationId xmlns:a16="http://schemas.microsoft.com/office/drawing/2014/main" id="{004543D6-F6E2-3B45-B175-9F58A733BC92}"/>
              </a:ext>
            </a:extLst>
          </p:cNvPr>
          <p:cNvSpPr>
            <a:spLocks noChangeShapeType="1"/>
          </p:cNvSpPr>
          <p:nvPr/>
        </p:nvSpPr>
        <p:spPr bwMode="auto">
          <a:xfrm>
            <a:off x="51544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40" name="Line 780">
            <a:extLst>
              <a:ext uri="{FF2B5EF4-FFF2-40B4-BE49-F238E27FC236}">
                <a16:creationId xmlns:a16="http://schemas.microsoft.com/office/drawing/2014/main" id="{9AADA301-6AA1-ED44-B9BA-3D0E86942CA5}"/>
              </a:ext>
            </a:extLst>
          </p:cNvPr>
          <p:cNvSpPr>
            <a:spLocks noChangeShapeType="1"/>
          </p:cNvSpPr>
          <p:nvPr/>
        </p:nvSpPr>
        <p:spPr bwMode="auto">
          <a:xfrm>
            <a:off x="45987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41" name="Line 781">
            <a:extLst>
              <a:ext uri="{FF2B5EF4-FFF2-40B4-BE49-F238E27FC236}">
                <a16:creationId xmlns:a16="http://schemas.microsoft.com/office/drawing/2014/main" id="{E419A794-BEE5-B94C-A45F-D2D49AE76F72}"/>
              </a:ext>
            </a:extLst>
          </p:cNvPr>
          <p:cNvSpPr>
            <a:spLocks noChangeShapeType="1"/>
          </p:cNvSpPr>
          <p:nvPr/>
        </p:nvSpPr>
        <p:spPr bwMode="auto">
          <a:xfrm>
            <a:off x="40431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42" name="Line 782">
            <a:extLst>
              <a:ext uri="{FF2B5EF4-FFF2-40B4-BE49-F238E27FC236}">
                <a16:creationId xmlns:a16="http://schemas.microsoft.com/office/drawing/2014/main" id="{FF67D55E-A194-5549-B747-4A0A3085A380}"/>
              </a:ext>
            </a:extLst>
          </p:cNvPr>
          <p:cNvSpPr>
            <a:spLocks noChangeShapeType="1"/>
          </p:cNvSpPr>
          <p:nvPr/>
        </p:nvSpPr>
        <p:spPr bwMode="auto">
          <a:xfrm>
            <a:off x="34875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43" name="Line 783">
            <a:extLst>
              <a:ext uri="{FF2B5EF4-FFF2-40B4-BE49-F238E27FC236}">
                <a16:creationId xmlns:a16="http://schemas.microsoft.com/office/drawing/2014/main" id="{50F95C0C-1E49-214E-AC73-E5B20D05D41F}"/>
              </a:ext>
            </a:extLst>
          </p:cNvPr>
          <p:cNvSpPr>
            <a:spLocks noChangeShapeType="1"/>
          </p:cNvSpPr>
          <p:nvPr/>
        </p:nvSpPr>
        <p:spPr bwMode="auto">
          <a:xfrm>
            <a:off x="293190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44" name="Line 784">
            <a:extLst>
              <a:ext uri="{FF2B5EF4-FFF2-40B4-BE49-F238E27FC236}">
                <a16:creationId xmlns:a16="http://schemas.microsoft.com/office/drawing/2014/main" id="{44E3FACB-D2F1-134D-901A-DF9329133CE4}"/>
              </a:ext>
            </a:extLst>
          </p:cNvPr>
          <p:cNvSpPr>
            <a:spLocks noChangeShapeType="1"/>
          </p:cNvSpPr>
          <p:nvPr/>
        </p:nvSpPr>
        <p:spPr bwMode="auto">
          <a:xfrm>
            <a:off x="237627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45" name="Line 785">
            <a:extLst>
              <a:ext uri="{FF2B5EF4-FFF2-40B4-BE49-F238E27FC236}">
                <a16:creationId xmlns:a16="http://schemas.microsoft.com/office/drawing/2014/main" id="{19C2A58E-43F5-6548-952B-7488B096045B}"/>
              </a:ext>
            </a:extLst>
          </p:cNvPr>
          <p:cNvSpPr>
            <a:spLocks noChangeShapeType="1"/>
          </p:cNvSpPr>
          <p:nvPr/>
        </p:nvSpPr>
        <p:spPr bwMode="auto">
          <a:xfrm>
            <a:off x="1820654"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46" name="Line 786">
            <a:extLst>
              <a:ext uri="{FF2B5EF4-FFF2-40B4-BE49-F238E27FC236}">
                <a16:creationId xmlns:a16="http://schemas.microsoft.com/office/drawing/2014/main" id="{C7726F1B-7852-4746-9E4D-422C96796172}"/>
              </a:ext>
            </a:extLst>
          </p:cNvPr>
          <p:cNvSpPr>
            <a:spLocks noChangeShapeType="1"/>
          </p:cNvSpPr>
          <p:nvPr/>
        </p:nvSpPr>
        <p:spPr bwMode="auto">
          <a:xfrm>
            <a:off x="1265029" y="5491027"/>
            <a:ext cx="1588"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47" name="Line 787">
            <a:extLst>
              <a:ext uri="{FF2B5EF4-FFF2-40B4-BE49-F238E27FC236}">
                <a16:creationId xmlns:a16="http://schemas.microsoft.com/office/drawing/2014/main" id="{749E4C18-74B1-B548-BA0B-11F41D781351}"/>
              </a:ext>
            </a:extLst>
          </p:cNvPr>
          <p:cNvSpPr>
            <a:spLocks noChangeShapeType="1"/>
          </p:cNvSpPr>
          <p:nvPr/>
        </p:nvSpPr>
        <p:spPr bwMode="auto">
          <a:xfrm>
            <a:off x="710992" y="5491027"/>
            <a:ext cx="1587" cy="47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48" name="Line 789">
            <a:extLst>
              <a:ext uri="{FF2B5EF4-FFF2-40B4-BE49-F238E27FC236}">
                <a16:creationId xmlns:a16="http://schemas.microsoft.com/office/drawing/2014/main" id="{A5B6B790-7B0E-B14D-98A3-16763FAE140B}"/>
              </a:ext>
            </a:extLst>
          </p:cNvPr>
          <p:cNvSpPr>
            <a:spLocks noChangeShapeType="1"/>
          </p:cNvSpPr>
          <p:nvPr/>
        </p:nvSpPr>
        <p:spPr bwMode="auto">
          <a:xfrm>
            <a:off x="6265654"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49" name="Line 790">
            <a:extLst>
              <a:ext uri="{FF2B5EF4-FFF2-40B4-BE49-F238E27FC236}">
                <a16:creationId xmlns:a16="http://schemas.microsoft.com/office/drawing/2014/main" id="{AEB88869-4273-6F43-8844-0E227A932F49}"/>
              </a:ext>
            </a:extLst>
          </p:cNvPr>
          <p:cNvSpPr>
            <a:spLocks noChangeShapeType="1"/>
          </p:cNvSpPr>
          <p:nvPr/>
        </p:nvSpPr>
        <p:spPr bwMode="auto">
          <a:xfrm flipV="1">
            <a:off x="710992" y="3779702"/>
            <a:ext cx="1587" cy="17113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50" name="Line 791">
            <a:extLst>
              <a:ext uri="{FF2B5EF4-FFF2-40B4-BE49-F238E27FC236}">
                <a16:creationId xmlns:a16="http://schemas.microsoft.com/office/drawing/2014/main" id="{719C44DF-2A39-4443-B183-8989C9BF42E4}"/>
              </a:ext>
            </a:extLst>
          </p:cNvPr>
          <p:cNvSpPr>
            <a:spLocks noChangeShapeType="1"/>
          </p:cNvSpPr>
          <p:nvPr/>
        </p:nvSpPr>
        <p:spPr bwMode="auto">
          <a:xfrm>
            <a:off x="710992" y="54910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51" name="Line 792">
            <a:extLst>
              <a:ext uri="{FF2B5EF4-FFF2-40B4-BE49-F238E27FC236}">
                <a16:creationId xmlns:a16="http://schemas.microsoft.com/office/drawing/2014/main" id="{8326E3C0-D43C-FD4E-B7FB-AD3571A38CAF}"/>
              </a:ext>
            </a:extLst>
          </p:cNvPr>
          <p:cNvSpPr>
            <a:spLocks noChangeShapeType="1"/>
          </p:cNvSpPr>
          <p:nvPr/>
        </p:nvSpPr>
        <p:spPr bwMode="auto">
          <a:xfrm>
            <a:off x="710992" y="54053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52" name="Line 793">
            <a:extLst>
              <a:ext uri="{FF2B5EF4-FFF2-40B4-BE49-F238E27FC236}">
                <a16:creationId xmlns:a16="http://schemas.microsoft.com/office/drawing/2014/main" id="{DB70B8EE-5D3C-0345-905D-E6112248C39E}"/>
              </a:ext>
            </a:extLst>
          </p:cNvPr>
          <p:cNvSpPr>
            <a:spLocks noChangeShapeType="1"/>
          </p:cNvSpPr>
          <p:nvPr/>
        </p:nvSpPr>
        <p:spPr bwMode="auto">
          <a:xfrm>
            <a:off x="710992" y="53195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53" name="Line 794">
            <a:extLst>
              <a:ext uri="{FF2B5EF4-FFF2-40B4-BE49-F238E27FC236}">
                <a16:creationId xmlns:a16="http://schemas.microsoft.com/office/drawing/2014/main" id="{EE637C2B-8513-734A-BB57-93B0A450B1D3}"/>
              </a:ext>
            </a:extLst>
          </p:cNvPr>
          <p:cNvSpPr>
            <a:spLocks noChangeShapeType="1"/>
          </p:cNvSpPr>
          <p:nvPr/>
        </p:nvSpPr>
        <p:spPr bwMode="auto">
          <a:xfrm>
            <a:off x="710992" y="52338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54" name="Line 795">
            <a:extLst>
              <a:ext uri="{FF2B5EF4-FFF2-40B4-BE49-F238E27FC236}">
                <a16:creationId xmlns:a16="http://schemas.microsoft.com/office/drawing/2014/main" id="{10763D64-229A-454A-8BBF-711FF6093749}"/>
              </a:ext>
            </a:extLst>
          </p:cNvPr>
          <p:cNvSpPr>
            <a:spLocks noChangeShapeType="1"/>
          </p:cNvSpPr>
          <p:nvPr/>
        </p:nvSpPr>
        <p:spPr bwMode="auto">
          <a:xfrm>
            <a:off x="710992" y="51481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55" name="Line 796">
            <a:extLst>
              <a:ext uri="{FF2B5EF4-FFF2-40B4-BE49-F238E27FC236}">
                <a16:creationId xmlns:a16="http://schemas.microsoft.com/office/drawing/2014/main" id="{8D0AB65C-5CFF-3B4A-80CE-88835D3255D4}"/>
              </a:ext>
            </a:extLst>
          </p:cNvPr>
          <p:cNvSpPr>
            <a:spLocks noChangeShapeType="1"/>
          </p:cNvSpPr>
          <p:nvPr/>
        </p:nvSpPr>
        <p:spPr bwMode="auto">
          <a:xfrm>
            <a:off x="710992" y="50639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56" name="Line 797">
            <a:extLst>
              <a:ext uri="{FF2B5EF4-FFF2-40B4-BE49-F238E27FC236}">
                <a16:creationId xmlns:a16="http://schemas.microsoft.com/office/drawing/2014/main" id="{B428928F-0D9E-0241-8FA5-477DE8513EF8}"/>
              </a:ext>
            </a:extLst>
          </p:cNvPr>
          <p:cNvSpPr>
            <a:spLocks noChangeShapeType="1"/>
          </p:cNvSpPr>
          <p:nvPr/>
        </p:nvSpPr>
        <p:spPr bwMode="auto">
          <a:xfrm>
            <a:off x="710992" y="49782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57" name="Line 798">
            <a:extLst>
              <a:ext uri="{FF2B5EF4-FFF2-40B4-BE49-F238E27FC236}">
                <a16:creationId xmlns:a16="http://schemas.microsoft.com/office/drawing/2014/main" id="{78372E33-9332-9848-84A0-D9F35274E511}"/>
              </a:ext>
            </a:extLst>
          </p:cNvPr>
          <p:cNvSpPr>
            <a:spLocks noChangeShapeType="1"/>
          </p:cNvSpPr>
          <p:nvPr/>
        </p:nvSpPr>
        <p:spPr bwMode="auto">
          <a:xfrm>
            <a:off x="710992" y="48925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58" name="Line 799">
            <a:extLst>
              <a:ext uri="{FF2B5EF4-FFF2-40B4-BE49-F238E27FC236}">
                <a16:creationId xmlns:a16="http://schemas.microsoft.com/office/drawing/2014/main" id="{2A806145-CD40-DE48-BA73-4DAD92743D67}"/>
              </a:ext>
            </a:extLst>
          </p:cNvPr>
          <p:cNvSpPr>
            <a:spLocks noChangeShapeType="1"/>
          </p:cNvSpPr>
          <p:nvPr/>
        </p:nvSpPr>
        <p:spPr bwMode="auto">
          <a:xfrm>
            <a:off x="710992" y="48068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59" name="Line 800">
            <a:extLst>
              <a:ext uri="{FF2B5EF4-FFF2-40B4-BE49-F238E27FC236}">
                <a16:creationId xmlns:a16="http://schemas.microsoft.com/office/drawing/2014/main" id="{2AB50787-98FC-8E47-9FC6-016C90E4B1B0}"/>
              </a:ext>
            </a:extLst>
          </p:cNvPr>
          <p:cNvSpPr>
            <a:spLocks noChangeShapeType="1"/>
          </p:cNvSpPr>
          <p:nvPr/>
        </p:nvSpPr>
        <p:spPr bwMode="auto">
          <a:xfrm>
            <a:off x="710992" y="472108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60" name="Line 801">
            <a:extLst>
              <a:ext uri="{FF2B5EF4-FFF2-40B4-BE49-F238E27FC236}">
                <a16:creationId xmlns:a16="http://schemas.microsoft.com/office/drawing/2014/main" id="{32B08FC7-D476-0E41-AC89-7019F18BB00F}"/>
              </a:ext>
            </a:extLst>
          </p:cNvPr>
          <p:cNvSpPr>
            <a:spLocks noChangeShapeType="1"/>
          </p:cNvSpPr>
          <p:nvPr/>
        </p:nvSpPr>
        <p:spPr bwMode="auto">
          <a:xfrm>
            <a:off x="710992" y="463536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61" name="Line 802">
            <a:extLst>
              <a:ext uri="{FF2B5EF4-FFF2-40B4-BE49-F238E27FC236}">
                <a16:creationId xmlns:a16="http://schemas.microsoft.com/office/drawing/2014/main" id="{845FC1C3-941F-1343-A2F6-CD348F79A545}"/>
              </a:ext>
            </a:extLst>
          </p:cNvPr>
          <p:cNvSpPr>
            <a:spLocks noChangeShapeType="1"/>
          </p:cNvSpPr>
          <p:nvPr/>
        </p:nvSpPr>
        <p:spPr bwMode="auto">
          <a:xfrm>
            <a:off x="710992" y="4549639"/>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62" name="Line 803">
            <a:extLst>
              <a:ext uri="{FF2B5EF4-FFF2-40B4-BE49-F238E27FC236}">
                <a16:creationId xmlns:a16="http://schemas.microsoft.com/office/drawing/2014/main" id="{DBFB4C12-0AEF-694E-B93F-2F032F7A8124}"/>
              </a:ext>
            </a:extLst>
          </p:cNvPr>
          <p:cNvSpPr>
            <a:spLocks noChangeShapeType="1"/>
          </p:cNvSpPr>
          <p:nvPr/>
        </p:nvSpPr>
        <p:spPr bwMode="auto">
          <a:xfrm>
            <a:off x="710992" y="4463914"/>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63" name="Line 804">
            <a:extLst>
              <a:ext uri="{FF2B5EF4-FFF2-40B4-BE49-F238E27FC236}">
                <a16:creationId xmlns:a16="http://schemas.microsoft.com/office/drawing/2014/main" id="{6A9AFFC7-8F84-C940-BB01-7647346CDE77}"/>
              </a:ext>
            </a:extLst>
          </p:cNvPr>
          <p:cNvSpPr>
            <a:spLocks noChangeShapeType="1"/>
          </p:cNvSpPr>
          <p:nvPr/>
        </p:nvSpPr>
        <p:spPr bwMode="auto">
          <a:xfrm>
            <a:off x="710992" y="43797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64" name="Line 805">
            <a:extLst>
              <a:ext uri="{FF2B5EF4-FFF2-40B4-BE49-F238E27FC236}">
                <a16:creationId xmlns:a16="http://schemas.microsoft.com/office/drawing/2014/main" id="{A8061D73-0E50-7F4C-AA8C-75644EBEEA3C}"/>
              </a:ext>
            </a:extLst>
          </p:cNvPr>
          <p:cNvSpPr>
            <a:spLocks noChangeShapeType="1"/>
          </p:cNvSpPr>
          <p:nvPr/>
        </p:nvSpPr>
        <p:spPr bwMode="auto">
          <a:xfrm>
            <a:off x="710992" y="42940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65" name="Line 806">
            <a:extLst>
              <a:ext uri="{FF2B5EF4-FFF2-40B4-BE49-F238E27FC236}">
                <a16:creationId xmlns:a16="http://schemas.microsoft.com/office/drawing/2014/main" id="{6E27A830-171A-7C45-891D-D25A4D9C66B2}"/>
              </a:ext>
            </a:extLst>
          </p:cNvPr>
          <p:cNvSpPr>
            <a:spLocks noChangeShapeType="1"/>
          </p:cNvSpPr>
          <p:nvPr/>
        </p:nvSpPr>
        <p:spPr bwMode="auto">
          <a:xfrm>
            <a:off x="710992" y="42083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66" name="Line 807">
            <a:extLst>
              <a:ext uri="{FF2B5EF4-FFF2-40B4-BE49-F238E27FC236}">
                <a16:creationId xmlns:a16="http://schemas.microsoft.com/office/drawing/2014/main" id="{E87EBF10-4C6A-6248-80C5-325A39DA0D31}"/>
              </a:ext>
            </a:extLst>
          </p:cNvPr>
          <p:cNvSpPr>
            <a:spLocks noChangeShapeType="1"/>
          </p:cNvSpPr>
          <p:nvPr/>
        </p:nvSpPr>
        <p:spPr bwMode="auto">
          <a:xfrm>
            <a:off x="710992" y="41226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67" name="Line 808">
            <a:extLst>
              <a:ext uri="{FF2B5EF4-FFF2-40B4-BE49-F238E27FC236}">
                <a16:creationId xmlns:a16="http://schemas.microsoft.com/office/drawing/2014/main" id="{5042AAA8-C99C-9C4A-8D4C-0287F6EF4944}"/>
              </a:ext>
            </a:extLst>
          </p:cNvPr>
          <p:cNvSpPr>
            <a:spLocks noChangeShapeType="1"/>
          </p:cNvSpPr>
          <p:nvPr/>
        </p:nvSpPr>
        <p:spPr bwMode="auto">
          <a:xfrm>
            <a:off x="710992" y="403687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68" name="Line 809">
            <a:extLst>
              <a:ext uri="{FF2B5EF4-FFF2-40B4-BE49-F238E27FC236}">
                <a16:creationId xmlns:a16="http://schemas.microsoft.com/office/drawing/2014/main" id="{B58C8378-49BE-8848-A1E2-C3D407623C42}"/>
              </a:ext>
            </a:extLst>
          </p:cNvPr>
          <p:cNvSpPr>
            <a:spLocks noChangeShapeType="1"/>
          </p:cNvSpPr>
          <p:nvPr/>
        </p:nvSpPr>
        <p:spPr bwMode="auto">
          <a:xfrm>
            <a:off x="710992" y="395115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69" name="Line 810">
            <a:extLst>
              <a:ext uri="{FF2B5EF4-FFF2-40B4-BE49-F238E27FC236}">
                <a16:creationId xmlns:a16="http://schemas.microsoft.com/office/drawing/2014/main" id="{8140215C-C955-5A42-978D-F4DBE2EEB398}"/>
              </a:ext>
            </a:extLst>
          </p:cNvPr>
          <p:cNvSpPr>
            <a:spLocks noChangeShapeType="1"/>
          </p:cNvSpPr>
          <p:nvPr/>
        </p:nvSpPr>
        <p:spPr bwMode="auto">
          <a:xfrm>
            <a:off x="710992" y="3865427"/>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70" name="Line 811">
            <a:extLst>
              <a:ext uri="{FF2B5EF4-FFF2-40B4-BE49-F238E27FC236}">
                <a16:creationId xmlns:a16="http://schemas.microsoft.com/office/drawing/2014/main" id="{F28893F3-B50B-644F-8936-98D604289C78}"/>
              </a:ext>
            </a:extLst>
          </p:cNvPr>
          <p:cNvSpPr>
            <a:spLocks noChangeShapeType="1"/>
          </p:cNvSpPr>
          <p:nvPr/>
        </p:nvSpPr>
        <p:spPr bwMode="auto">
          <a:xfrm>
            <a:off x="710992" y="3779702"/>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grpSp>
        <p:nvGrpSpPr>
          <p:cNvPr id="871" name="Groupe 2470">
            <a:extLst>
              <a:ext uri="{FF2B5EF4-FFF2-40B4-BE49-F238E27FC236}">
                <a16:creationId xmlns:a16="http://schemas.microsoft.com/office/drawing/2014/main" id="{338148DC-C2D3-5548-B0D4-E7BCA53A82FB}"/>
              </a:ext>
            </a:extLst>
          </p:cNvPr>
          <p:cNvGrpSpPr>
            <a:grpSpLocks/>
          </p:cNvGrpSpPr>
          <p:nvPr/>
        </p:nvGrpSpPr>
        <p:grpSpPr bwMode="auto">
          <a:xfrm>
            <a:off x="2017504" y="4582977"/>
            <a:ext cx="201613" cy="769937"/>
            <a:chOff x="985023" y="5636607"/>
            <a:chExt cx="200183" cy="770058"/>
          </a:xfrm>
        </p:grpSpPr>
        <p:sp>
          <p:nvSpPr>
            <p:cNvPr id="872" name="Line 2889">
              <a:extLst>
                <a:ext uri="{FF2B5EF4-FFF2-40B4-BE49-F238E27FC236}">
                  <a16:creationId xmlns:a16="http://schemas.microsoft.com/office/drawing/2014/main" id="{010B9276-FD94-A548-95BC-2BECF160B009}"/>
                </a:ext>
              </a:extLst>
            </p:cNvPr>
            <p:cNvSpPr>
              <a:spLocks noChangeAspect="1" noChangeShapeType="1"/>
            </p:cNvSpPr>
            <p:nvPr/>
          </p:nvSpPr>
          <p:spPr bwMode="auto">
            <a:xfrm flipV="1">
              <a:off x="1092823" y="6021889"/>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873" name="Line 2891">
              <a:extLst>
                <a:ext uri="{FF2B5EF4-FFF2-40B4-BE49-F238E27FC236}">
                  <a16:creationId xmlns:a16="http://schemas.microsoft.com/office/drawing/2014/main" id="{DEBA2AF4-0218-D844-9FB9-0FB1E2534E7B}"/>
                </a:ext>
              </a:extLst>
            </p:cNvPr>
            <p:cNvSpPr>
              <a:spLocks noChangeAspect="1" noChangeShapeType="1"/>
            </p:cNvSpPr>
            <p:nvPr/>
          </p:nvSpPr>
          <p:spPr bwMode="auto">
            <a:xfrm flipH="1" flipV="1">
              <a:off x="1039348" y="6021889"/>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874" name="Rectangle 2884">
              <a:extLst>
                <a:ext uri="{FF2B5EF4-FFF2-40B4-BE49-F238E27FC236}">
                  <a16:creationId xmlns:a16="http://schemas.microsoft.com/office/drawing/2014/main" id="{0A4FDED4-FE0B-CB4A-A821-D9694FE7EDFF}"/>
                </a:ext>
              </a:extLst>
            </p:cNvPr>
            <p:cNvSpPr>
              <a:spLocks noChangeAspect="1" noChangeArrowheads="1"/>
            </p:cNvSpPr>
            <p:nvPr/>
          </p:nvSpPr>
          <p:spPr bwMode="auto">
            <a:xfrm>
              <a:off x="1062928" y="6232162"/>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875" name="Rectangle 2885">
              <a:extLst>
                <a:ext uri="{FF2B5EF4-FFF2-40B4-BE49-F238E27FC236}">
                  <a16:creationId xmlns:a16="http://schemas.microsoft.com/office/drawing/2014/main" id="{BC7562BD-929A-BA47-8103-EA0A41418057}"/>
                </a:ext>
              </a:extLst>
            </p:cNvPr>
            <p:cNvSpPr>
              <a:spLocks noChangeAspect="1" noChangeArrowheads="1"/>
            </p:cNvSpPr>
            <p:nvPr/>
          </p:nvSpPr>
          <p:spPr bwMode="auto">
            <a:xfrm>
              <a:off x="1063563" y="6140160"/>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876" name="Line 2886">
              <a:extLst>
                <a:ext uri="{FF2B5EF4-FFF2-40B4-BE49-F238E27FC236}">
                  <a16:creationId xmlns:a16="http://schemas.microsoft.com/office/drawing/2014/main" id="{93EDD422-49F1-1C46-80D6-023FA7C8A650}"/>
                </a:ext>
              </a:extLst>
            </p:cNvPr>
            <p:cNvSpPr>
              <a:spLocks noChangeAspect="1" noChangeShapeType="1"/>
            </p:cNvSpPr>
            <p:nvPr/>
          </p:nvSpPr>
          <p:spPr bwMode="auto">
            <a:xfrm flipV="1">
              <a:off x="1087058" y="618930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877" name="Line 2887">
              <a:extLst>
                <a:ext uri="{FF2B5EF4-FFF2-40B4-BE49-F238E27FC236}">
                  <a16:creationId xmlns:a16="http://schemas.microsoft.com/office/drawing/2014/main" id="{0C8ABCB8-84F7-CA4B-B2BB-46F5B68CA941}"/>
                </a:ext>
              </a:extLst>
            </p:cNvPr>
            <p:cNvSpPr>
              <a:spLocks noChangeAspect="1" noChangeShapeType="1"/>
            </p:cNvSpPr>
            <p:nvPr/>
          </p:nvSpPr>
          <p:spPr bwMode="auto">
            <a:xfrm flipV="1">
              <a:off x="1087058" y="6098885"/>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878" name="Oval 2888">
              <a:extLst>
                <a:ext uri="{FF2B5EF4-FFF2-40B4-BE49-F238E27FC236}">
                  <a16:creationId xmlns:a16="http://schemas.microsoft.com/office/drawing/2014/main" id="{5C82E890-9862-7648-98E0-DDDAAF67EF6D}"/>
                </a:ext>
              </a:extLst>
            </p:cNvPr>
            <p:cNvSpPr>
              <a:spLocks noChangeAspect="1" noChangeArrowheads="1"/>
            </p:cNvSpPr>
            <p:nvPr/>
          </p:nvSpPr>
          <p:spPr bwMode="auto">
            <a:xfrm>
              <a:off x="1058782" y="6046571"/>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879" name="Oval 2890">
              <a:extLst>
                <a:ext uri="{FF2B5EF4-FFF2-40B4-BE49-F238E27FC236}">
                  <a16:creationId xmlns:a16="http://schemas.microsoft.com/office/drawing/2014/main" id="{F23319A4-4C86-B840-8A56-A9BBF2EECED7}"/>
                </a:ext>
              </a:extLst>
            </p:cNvPr>
            <p:cNvSpPr>
              <a:spLocks noChangeAspect="1" noChangeArrowheads="1"/>
            </p:cNvSpPr>
            <p:nvPr/>
          </p:nvSpPr>
          <p:spPr bwMode="auto">
            <a:xfrm>
              <a:off x="1001964" y="5971587"/>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880" name="Oval 2892">
              <a:extLst>
                <a:ext uri="{FF2B5EF4-FFF2-40B4-BE49-F238E27FC236}">
                  <a16:creationId xmlns:a16="http://schemas.microsoft.com/office/drawing/2014/main" id="{D7EF4036-AB4B-F44F-93F7-F95A99D5428C}"/>
                </a:ext>
              </a:extLst>
            </p:cNvPr>
            <p:cNvSpPr>
              <a:spLocks noChangeAspect="1" noChangeArrowheads="1"/>
            </p:cNvSpPr>
            <p:nvPr/>
          </p:nvSpPr>
          <p:spPr bwMode="auto">
            <a:xfrm>
              <a:off x="1115601" y="5971587"/>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881" name="Rectangle 405">
              <a:extLst>
                <a:ext uri="{FF2B5EF4-FFF2-40B4-BE49-F238E27FC236}">
                  <a16:creationId xmlns:a16="http://schemas.microsoft.com/office/drawing/2014/main" id="{B83C67FC-A82F-C043-9F1A-EE0A76613446}"/>
                </a:ext>
              </a:extLst>
            </p:cNvPr>
            <p:cNvSpPr>
              <a:spLocks noChangeArrowheads="1"/>
            </p:cNvSpPr>
            <p:nvPr/>
          </p:nvSpPr>
          <p:spPr bwMode="auto">
            <a:xfrm>
              <a:off x="986434" y="6298943"/>
              <a:ext cx="19877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2257</a:t>
              </a:r>
              <a:endParaRPr lang="fr-FR" altLang="de-DE" sz="700" b="1">
                <a:cs typeface="Arial" panose="020B0604020202020204" pitchFamily="34" charset="0"/>
              </a:endParaRPr>
            </a:p>
          </p:txBody>
        </p:sp>
        <p:sp>
          <p:nvSpPr>
            <p:cNvPr id="882" name="Line 2887">
              <a:extLst>
                <a:ext uri="{FF2B5EF4-FFF2-40B4-BE49-F238E27FC236}">
                  <a16:creationId xmlns:a16="http://schemas.microsoft.com/office/drawing/2014/main" id="{AB132405-0302-EE4B-803F-8A380105E676}"/>
                </a:ext>
              </a:extLst>
            </p:cNvPr>
            <p:cNvSpPr>
              <a:spLocks noChangeAspect="1" noChangeShapeType="1"/>
            </p:cNvSpPr>
            <p:nvPr/>
          </p:nvSpPr>
          <p:spPr bwMode="auto">
            <a:xfrm flipV="1">
              <a:off x="1027999" y="593053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883" name="Line 2887">
              <a:extLst>
                <a:ext uri="{FF2B5EF4-FFF2-40B4-BE49-F238E27FC236}">
                  <a16:creationId xmlns:a16="http://schemas.microsoft.com/office/drawing/2014/main" id="{1446F88F-FD4F-BE41-9FD0-7C89BFBA6ABC}"/>
                </a:ext>
              </a:extLst>
            </p:cNvPr>
            <p:cNvSpPr>
              <a:spLocks noChangeAspect="1" noChangeShapeType="1"/>
            </p:cNvSpPr>
            <p:nvPr/>
          </p:nvSpPr>
          <p:spPr bwMode="auto">
            <a:xfrm flipV="1">
              <a:off x="1141636" y="593053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884" name="Rectangle 2885">
              <a:extLst>
                <a:ext uri="{FF2B5EF4-FFF2-40B4-BE49-F238E27FC236}">
                  <a16:creationId xmlns:a16="http://schemas.microsoft.com/office/drawing/2014/main" id="{9EC39341-A856-E848-A891-65BE9075BEAD}"/>
                </a:ext>
              </a:extLst>
            </p:cNvPr>
            <p:cNvSpPr>
              <a:spLocks noChangeAspect="1" noChangeArrowheads="1"/>
            </p:cNvSpPr>
            <p:nvPr/>
          </p:nvSpPr>
          <p:spPr bwMode="auto">
            <a:xfrm>
              <a:off x="1001964" y="5881432"/>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885" name="Rectangle 2885">
              <a:extLst>
                <a:ext uri="{FF2B5EF4-FFF2-40B4-BE49-F238E27FC236}">
                  <a16:creationId xmlns:a16="http://schemas.microsoft.com/office/drawing/2014/main" id="{7C00D188-1E51-E348-8C42-E65EBB19036A}"/>
                </a:ext>
              </a:extLst>
            </p:cNvPr>
            <p:cNvSpPr>
              <a:spLocks noChangeAspect="1" noChangeArrowheads="1"/>
            </p:cNvSpPr>
            <p:nvPr/>
          </p:nvSpPr>
          <p:spPr bwMode="auto">
            <a:xfrm>
              <a:off x="1120681" y="5881432"/>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886" name="Line 2887">
              <a:extLst>
                <a:ext uri="{FF2B5EF4-FFF2-40B4-BE49-F238E27FC236}">
                  <a16:creationId xmlns:a16="http://schemas.microsoft.com/office/drawing/2014/main" id="{4ED696F5-20CD-7049-9DD0-35042B343D81}"/>
                </a:ext>
              </a:extLst>
            </p:cNvPr>
            <p:cNvSpPr>
              <a:spLocks noChangeAspect="1" noChangeShapeType="1"/>
            </p:cNvSpPr>
            <p:nvPr/>
          </p:nvSpPr>
          <p:spPr bwMode="auto">
            <a:xfrm flipV="1">
              <a:off x="1084224" y="5783896"/>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887" name="Oval 2888">
              <a:extLst>
                <a:ext uri="{FF2B5EF4-FFF2-40B4-BE49-F238E27FC236}">
                  <a16:creationId xmlns:a16="http://schemas.microsoft.com/office/drawing/2014/main" id="{733DED51-6656-2C40-A395-082352668B37}"/>
                </a:ext>
              </a:extLst>
            </p:cNvPr>
            <p:cNvSpPr>
              <a:spLocks noChangeAspect="1" noChangeArrowheads="1"/>
            </p:cNvSpPr>
            <p:nvPr/>
          </p:nvSpPr>
          <p:spPr bwMode="auto">
            <a:xfrm>
              <a:off x="1058189" y="5734387"/>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888" name="Line 1840">
              <a:extLst>
                <a:ext uri="{FF2B5EF4-FFF2-40B4-BE49-F238E27FC236}">
                  <a16:creationId xmlns:a16="http://schemas.microsoft.com/office/drawing/2014/main" id="{A98A8B19-EB4C-DA4F-A071-6BD3CDB26A9F}"/>
                </a:ext>
              </a:extLst>
            </p:cNvPr>
            <p:cNvSpPr>
              <a:spLocks noChangeAspect="1" noChangeShapeType="1"/>
            </p:cNvSpPr>
            <p:nvPr/>
          </p:nvSpPr>
          <p:spPr bwMode="auto">
            <a:xfrm flipV="1">
              <a:off x="1183023" y="5841418"/>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sp>
          <p:nvSpPr>
            <p:cNvPr id="889" name="Line 1842">
              <a:extLst>
                <a:ext uri="{FF2B5EF4-FFF2-40B4-BE49-F238E27FC236}">
                  <a16:creationId xmlns:a16="http://schemas.microsoft.com/office/drawing/2014/main" id="{CFCB2E75-ED06-D049-AD15-1B74C6872407}"/>
                </a:ext>
              </a:extLst>
            </p:cNvPr>
            <p:cNvSpPr>
              <a:spLocks noChangeAspect="1" noChangeShapeType="1"/>
            </p:cNvSpPr>
            <p:nvPr/>
          </p:nvSpPr>
          <p:spPr bwMode="auto">
            <a:xfrm flipV="1">
              <a:off x="987667" y="5841418"/>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cxnSp>
          <p:nvCxnSpPr>
            <p:cNvPr id="890" name="Connecteur droit 2904">
              <a:extLst>
                <a:ext uri="{FF2B5EF4-FFF2-40B4-BE49-F238E27FC236}">
                  <a16:creationId xmlns:a16="http://schemas.microsoft.com/office/drawing/2014/main" id="{3EED02A1-F619-5D4B-A952-139372A92916}"/>
                </a:ext>
              </a:extLst>
            </p:cNvPr>
            <p:cNvCxnSpPr/>
            <p:nvPr/>
          </p:nvCxnSpPr>
          <p:spPr>
            <a:xfrm>
              <a:off x="985023" y="5841426"/>
              <a:ext cx="198606"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91" name="Rectangle 2539">
              <a:extLst>
                <a:ext uri="{FF2B5EF4-FFF2-40B4-BE49-F238E27FC236}">
                  <a16:creationId xmlns:a16="http://schemas.microsoft.com/office/drawing/2014/main" id="{108A561B-52AA-1542-9823-A3BF5384961B}"/>
                </a:ext>
              </a:extLst>
            </p:cNvPr>
            <p:cNvSpPr>
              <a:spLocks noChangeAspect="1" noChangeArrowheads="1"/>
            </p:cNvSpPr>
            <p:nvPr/>
          </p:nvSpPr>
          <p:spPr bwMode="auto">
            <a:xfrm rot="2700000">
              <a:off x="1058478" y="5635972"/>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892" name="Line 2887">
              <a:extLst>
                <a:ext uri="{FF2B5EF4-FFF2-40B4-BE49-F238E27FC236}">
                  <a16:creationId xmlns:a16="http://schemas.microsoft.com/office/drawing/2014/main" id="{CD12E088-4626-074F-B476-4CD134D301B4}"/>
                </a:ext>
              </a:extLst>
            </p:cNvPr>
            <p:cNvSpPr>
              <a:spLocks noChangeAspect="1" noChangeShapeType="1"/>
            </p:cNvSpPr>
            <p:nvPr/>
          </p:nvSpPr>
          <p:spPr bwMode="auto">
            <a:xfrm flipV="1">
              <a:off x="1081973" y="5690656"/>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grpSp>
      <p:grpSp>
        <p:nvGrpSpPr>
          <p:cNvPr id="893" name="Groupe 2907">
            <a:extLst>
              <a:ext uri="{FF2B5EF4-FFF2-40B4-BE49-F238E27FC236}">
                <a16:creationId xmlns:a16="http://schemas.microsoft.com/office/drawing/2014/main" id="{2B6A6356-5897-224F-B90C-08C61F100A7D}"/>
              </a:ext>
            </a:extLst>
          </p:cNvPr>
          <p:cNvGrpSpPr>
            <a:grpSpLocks/>
          </p:cNvGrpSpPr>
          <p:nvPr/>
        </p:nvGrpSpPr>
        <p:grpSpPr bwMode="auto">
          <a:xfrm>
            <a:off x="1536492" y="4594089"/>
            <a:ext cx="207962" cy="769938"/>
            <a:chOff x="1581923" y="5738207"/>
            <a:chExt cx="208892" cy="770058"/>
          </a:xfrm>
        </p:grpSpPr>
        <p:sp>
          <p:nvSpPr>
            <p:cNvPr id="894" name="Line 2889">
              <a:extLst>
                <a:ext uri="{FF2B5EF4-FFF2-40B4-BE49-F238E27FC236}">
                  <a16:creationId xmlns:a16="http://schemas.microsoft.com/office/drawing/2014/main" id="{C8EE43FB-DE32-404B-A4B9-B65C52E22D3F}"/>
                </a:ext>
              </a:extLst>
            </p:cNvPr>
            <p:cNvSpPr>
              <a:spLocks noChangeAspect="1" noChangeShapeType="1"/>
            </p:cNvSpPr>
            <p:nvPr/>
          </p:nvSpPr>
          <p:spPr bwMode="auto">
            <a:xfrm flipV="1">
              <a:off x="1689723" y="6123489"/>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895" name="Line 2891">
              <a:extLst>
                <a:ext uri="{FF2B5EF4-FFF2-40B4-BE49-F238E27FC236}">
                  <a16:creationId xmlns:a16="http://schemas.microsoft.com/office/drawing/2014/main" id="{AFC44019-EC11-C245-927D-178C9E4999DD}"/>
                </a:ext>
              </a:extLst>
            </p:cNvPr>
            <p:cNvSpPr>
              <a:spLocks noChangeAspect="1" noChangeShapeType="1"/>
            </p:cNvSpPr>
            <p:nvPr/>
          </p:nvSpPr>
          <p:spPr bwMode="auto">
            <a:xfrm flipH="1" flipV="1">
              <a:off x="1636248" y="6123489"/>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896" name="Rectangle 2884">
              <a:extLst>
                <a:ext uri="{FF2B5EF4-FFF2-40B4-BE49-F238E27FC236}">
                  <a16:creationId xmlns:a16="http://schemas.microsoft.com/office/drawing/2014/main" id="{E9F24B38-2201-1045-AFFE-76F68CC0C6CB}"/>
                </a:ext>
              </a:extLst>
            </p:cNvPr>
            <p:cNvSpPr>
              <a:spLocks noChangeAspect="1" noChangeArrowheads="1"/>
            </p:cNvSpPr>
            <p:nvPr/>
          </p:nvSpPr>
          <p:spPr bwMode="auto">
            <a:xfrm>
              <a:off x="1659828" y="6333762"/>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897" name="Rectangle 2885">
              <a:extLst>
                <a:ext uri="{FF2B5EF4-FFF2-40B4-BE49-F238E27FC236}">
                  <a16:creationId xmlns:a16="http://schemas.microsoft.com/office/drawing/2014/main" id="{DDB52107-74C8-3E40-A6EE-37289C099E1B}"/>
                </a:ext>
              </a:extLst>
            </p:cNvPr>
            <p:cNvSpPr>
              <a:spLocks noChangeAspect="1" noChangeArrowheads="1"/>
            </p:cNvSpPr>
            <p:nvPr/>
          </p:nvSpPr>
          <p:spPr bwMode="auto">
            <a:xfrm>
              <a:off x="1660463" y="6241760"/>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898" name="Line 2886">
              <a:extLst>
                <a:ext uri="{FF2B5EF4-FFF2-40B4-BE49-F238E27FC236}">
                  <a16:creationId xmlns:a16="http://schemas.microsoft.com/office/drawing/2014/main" id="{A151A176-80E0-534A-8DEF-89EE7D8E251E}"/>
                </a:ext>
              </a:extLst>
            </p:cNvPr>
            <p:cNvSpPr>
              <a:spLocks noChangeAspect="1" noChangeShapeType="1"/>
            </p:cNvSpPr>
            <p:nvPr/>
          </p:nvSpPr>
          <p:spPr bwMode="auto">
            <a:xfrm flipV="1">
              <a:off x="1683958" y="629090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899" name="Line 2887">
              <a:extLst>
                <a:ext uri="{FF2B5EF4-FFF2-40B4-BE49-F238E27FC236}">
                  <a16:creationId xmlns:a16="http://schemas.microsoft.com/office/drawing/2014/main" id="{9674FE6A-4493-8E4D-BDC0-5CA820E04D8E}"/>
                </a:ext>
              </a:extLst>
            </p:cNvPr>
            <p:cNvSpPr>
              <a:spLocks noChangeAspect="1" noChangeShapeType="1"/>
            </p:cNvSpPr>
            <p:nvPr/>
          </p:nvSpPr>
          <p:spPr bwMode="auto">
            <a:xfrm flipV="1">
              <a:off x="1683958" y="6200485"/>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00" name="Oval 2888">
              <a:extLst>
                <a:ext uri="{FF2B5EF4-FFF2-40B4-BE49-F238E27FC236}">
                  <a16:creationId xmlns:a16="http://schemas.microsoft.com/office/drawing/2014/main" id="{22B3CFAB-1F40-274B-87CD-C1D4787CAF2B}"/>
                </a:ext>
              </a:extLst>
            </p:cNvPr>
            <p:cNvSpPr>
              <a:spLocks noChangeAspect="1" noChangeArrowheads="1"/>
            </p:cNvSpPr>
            <p:nvPr/>
          </p:nvSpPr>
          <p:spPr bwMode="auto">
            <a:xfrm>
              <a:off x="1655682" y="6148171"/>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01" name="Oval 2890">
              <a:extLst>
                <a:ext uri="{FF2B5EF4-FFF2-40B4-BE49-F238E27FC236}">
                  <a16:creationId xmlns:a16="http://schemas.microsoft.com/office/drawing/2014/main" id="{B719CCD2-662B-CD4B-AE6E-7D812C5041BC}"/>
                </a:ext>
              </a:extLst>
            </p:cNvPr>
            <p:cNvSpPr>
              <a:spLocks noChangeAspect="1" noChangeArrowheads="1"/>
            </p:cNvSpPr>
            <p:nvPr/>
          </p:nvSpPr>
          <p:spPr bwMode="auto">
            <a:xfrm>
              <a:off x="1598864" y="6073187"/>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02" name="Oval 2892">
              <a:extLst>
                <a:ext uri="{FF2B5EF4-FFF2-40B4-BE49-F238E27FC236}">
                  <a16:creationId xmlns:a16="http://schemas.microsoft.com/office/drawing/2014/main" id="{1B5862C7-4DAD-E243-8011-C176E552272F}"/>
                </a:ext>
              </a:extLst>
            </p:cNvPr>
            <p:cNvSpPr>
              <a:spLocks noChangeAspect="1" noChangeArrowheads="1"/>
            </p:cNvSpPr>
            <p:nvPr/>
          </p:nvSpPr>
          <p:spPr bwMode="auto">
            <a:xfrm>
              <a:off x="1712501" y="6073187"/>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03" name="Rectangle 405">
              <a:extLst>
                <a:ext uri="{FF2B5EF4-FFF2-40B4-BE49-F238E27FC236}">
                  <a16:creationId xmlns:a16="http://schemas.microsoft.com/office/drawing/2014/main" id="{AC4D09C4-9386-B24A-B2B8-34F405FCC613}"/>
                </a:ext>
              </a:extLst>
            </p:cNvPr>
            <p:cNvSpPr>
              <a:spLocks noChangeArrowheads="1"/>
            </p:cNvSpPr>
            <p:nvPr/>
          </p:nvSpPr>
          <p:spPr bwMode="auto">
            <a:xfrm>
              <a:off x="1592043" y="6400543"/>
              <a:ext cx="19877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2012</a:t>
              </a:r>
              <a:endParaRPr lang="fr-FR" altLang="de-DE" sz="700" b="1">
                <a:cs typeface="Arial" panose="020B0604020202020204" pitchFamily="34" charset="0"/>
              </a:endParaRPr>
            </a:p>
          </p:txBody>
        </p:sp>
        <p:sp>
          <p:nvSpPr>
            <p:cNvPr id="904" name="Line 2887">
              <a:extLst>
                <a:ext uri="{FF2B5EF4-FFF2-40B4-BE49-F238E27FC236}">
                  <a16:creationId xmlns:a16="http://schemas.microsoft.com/office/drawing/2014/main" id="{7E9762EC-692C-724E-9E17-DA3018553EED}"/>
                </a:ext>
              </a:extLst>
            </p:cNvPr>
            <p:cNvSpPr>
              <a:spLocks noChangeAspect="1" noChangeShapeType="1"/>
            </p:cNvSpPr>
            <p:nvPr/>
          </p:nvSpPr>
          <p:spPr bwMode="auto">
            <a:xfrm flipV="1">
              <a:off x="1685224" y="598451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05" name="Rectangle 2885">
              <a:extLst>
                <a:ext uri="{FF2B5EF4-FFF2-40B4-BE49-F238E27FC236}">
                  <a16:creationId xmlns:a16="http://schemas.microsoft.com/office/drawing/2014/main" id="{886F6C57-7CD3-4C4E-9158-7A6476F4CA81}"/>
                </a:ext>
              </a:extLst>
            </p:cNvPr>
            <p:cNvSpPr>
              <a:spLocks noChangeAspect="1" noChangeArrowheads="1"/>
            </p:cNvSpPr>
            <p:nvPr/>
          </p:nvSpPr>
          <p:spPr bwMode="auto">
            <a:xfrm>
              <a:off x="1659189" y="5935407"/>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06" name="Line 2887">
              <a:extLst>
                <a:ext uri="{FF2B5EF4-FFF2-40B4-BE49-F238E27FC236}">
                  <a16:creationId xmlns:a16="http://schemas.microsoft.com/office/drawing/2014/main" id="{2F4CCEF2-83A7-734F-A174-F7C43B019B1D}"/>
                </a:ext>
              </a:extLst>
            </p:cNvPr>
            <p:cNvSpPr>
              <a:spLocks noChangeAspect="1" noChangeShapeType="1"/>
            </p:cNvSpPr>
            <p:nvPr/>
          </p:nvSpPr>
          <p:spPr bwMode="auto">
            <a:xfrm flipV="1">
              <a:off x="1681124" y="5885496"/>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07" name="Oval 2888">
              <a:extLst>
                <a:ext uri="{FF2B5EF4-FFF2-40B4-BE49-F238E27FC236}">
                  <a16:creationId xmlns:a16="http://schemas.microsoft.com/office/drawing/2014/main" id="{7C4D8ADB-491D-3841-8827-A4B9B0EDB0C8}"/>
                </a:ext>
              </a:extLst>
            </p:cNvPr>
            <p:cNvSpPr>
              <a:spLocks noChangeAspect="1" noChangeArrowheads="1"/>
            </p:cNvSpPr>
            <p:nvPr/>
          </p:nvSpPr>
          <p:spPr bwMode="auto">
            <a:xfrm>
              <a:off x="1655089" y="5835987"/>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08" name="Line 1840">
              <a:extLst>
                <a:ext uri="{FF2B5EF4-FFF2-40B4-BE49-F238E27FC236}">
                  <a16:creationId xmlns:a16="http://schemas.microsoft.com/office/drawing/2014/main" id="{5BBEAC0D-12F6-F541-ADEB-BE75648C5E82}"/>
                </a:ext>
              </a:extLst>
            </p:cNvPr>
            <p:cNvSpPr>
              <a:spLocks noChangeAspect="1" noChangeShapeType="1"/>
            </p:cNvSpPr>
            <p:nvPr/>
          </p:nvSpPr>
          <p:spPr bwMode="auto">
            <a:xfrm flipV="1">
              <a:off x="1779923" y="6044618"/>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sp>
          <p:nvSpPr>
            <p:cNvPr id="909" name="Line 1842">
              <a:extLst>
                <a:ext uri="{FF2B5EF4-FFF2-40B4-BE49-F238E27FC236}">
                  <a16:creationId xmlns:a16="http://schemas.microsoft.com/office/drawing/2014/main" id="{A2FC7DB6-8E91-2C48-BE46-03B82844C1F5}"/>
                </a:ext>
              </a:extLst>
            </p:cNvPr>
            <p:cNvSpPr>
              <a:spLocks noChangeAspect="1" noChangeShapeType="1"/>
            </p:cNvSpPr>
            <p:nvPr/>
          </p:nvSpPr>
          <p:spPr bwMode="auto">
            <a:xfrm flipV="1">
              <a:off x="1584567" y="6044618"/>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cxnSp>
          <p:nvCxnSpPr>
            <p:cNvPr id="910" name="Connecteur droit 2924">
              <a:extLst>
                <a:ext uri="{FF2B5EF4-FFF2-40B4-BE49-F238E27FC236}">
                  <a16:creationId xmlns:a16="http://schemas.microsoft.com/office/drawing/2014/main" id="{E3ABBB19-EBB6-7041-B33F-CAE55A3981D5}"/>
                </a:ext>
              </a:extLst>
            </p:cNvPr>
            <p:cNvCxnSpPr/>
            <p:nvPr/>
          </p:nvCxnSpPr>
          <p:spPr>
            <a:xfrm>
              <a:off x="1581923" y="6044643"/>
              <a:ext cx="197730" cy="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11" name="Rectangle 2539">
              <a:extLst>
                <a:ext uri="{FF2B5EF4-FFF2-40B4-BE49-F238E27FC236}">
                  <a16:creationId xmlns:a16="http://schemas.microsoft.com/office/drawing/2014/main" id="{9050241A-704F-9D4C-8BC2-8EE351F8596F}"/>
                </a:ext>
              </a:extLst>
            </p:cNvPr>
            <p:cNvSpPr>
              <a:spLocks noChangeAspect="1" noChangeArrowheads="1"/>
            </p:cNvSpPr>
            <p:nvPr/>
          </p:nvSpPr>
          <p:spPr bwMode="auto">
            <a:xfrm rot="2700000">
              <a:off x="1655378" y="5737572"/>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12" name="Line 2887">
              <a:extLst>
                <a:ext uri="{FF2B5EF4-FFF2-40B4-BE49-F238E27FC236}">
                  <a16:creationId xmlns:a16="http://schemas.microsoft.com/office/drawing/2014/main" id="{261EC306-2754-5841-A5A4-E847DA31B366}"/>
                </a:ext>
              </a:extLst>
            </p:cNvPr>
            <p:cNvSpPr>
              <a:spLocks noChangeAspect="1" noChangeShapeType="1"/>
            </p:cNvSpPr>
            <p:nvPr/>
          </p:nvSpPr>
          <p:spPr bwMode="auto">
            <a:xfrm flipV="1">
              <a:off x="1678873" y="5792256"/>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grpSp>
      <p:grpSp>
        <p:nvGrpSpPr>
          <p:cNvPr id="913" name="Groupe 2927">
            <a:extLst>
              <a:ext uri="{FF2B5EF4-FFF2-40B4-BE49-F238E27FC236}">
                <a16:creationId xmlns:a16="http://schemas.microsoft.com/office/drawing/2014/main" id="{605E0DE5-7E19-F546-9799-A13274B792A4}"/>
              </a:ext>
            </a:extLst>
          </p:cNvPr>
          <p:cNvGrpSpPr>
            <a:grpSpLocks/>
          </p:cNvGrpSpPr>
          <p:nvPr/>
        </p:nvGrpSpPr>
        <p:grpSpPr bwMode="auto">
          <a:xfrm>
            <a:off x="2365167" y="4454389"/>
            <a:ext cx="201612" cy="777875"/>
            <a:chOff x="1445398" y="5688670"/>
            <a:chExt cx="202173" cy="778320"/>
          </a:xfrm>
        </p:grpSpPr>
        <p:sp>
          <p:nvSpPr>
            <p:cNvPr id="914" name="Line 2889">
              <a:extLst>
                <a:ext uri="{FF2B5EF4-FFF2-40B4-BE49-F238E27FC236}">
                  <a16:creationId xmlns:a16="http://schemas.microsoft.com/office/drawing/2014/main" id="{84B82DB2-C0E4-3E41-85DF-08CACF4EEBE7}"/>
                </a:ext>
              </a:extLst>
            </p:cNvPr>
            <p:cNvSpPr>
              <a:spLocks noChangeAspect="1" noChangeShapeType="1"/>
            </p:cNvSpPr>
            <p:nvPr/>
          </p:nvSpPr>
          <p:spPr bwMode="auto">
            <a:xfrm flipV="1">
              <a:off x="1553198" y="6082214"/>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915" name="Line 2891">
              <a:extLst>
                <a:ext uri="{FF2B5EF4-FFF2-40B4-BE49-F238E27FC236}">
                  <a16:creationId xmlns:a16="http://schemas.microsoft.com/office/drawing/2014/main" id="{627C4765-6EC0-604C-8DE3-8110E14791B4}"/>
                </a:ext>
              </a:extLst>
            </p:cNvPr>
            <p:cNvSpPr>
              <a:spLocks noChangeAspect="1" noChangeShapeType="1"/>
            </p:cNvSpPr>
            <p:nvPr/>
          </p:nvSpPr>
          <p:spPr bwMode="auto">
            <a:xfrm flipH="1" flipV="1">
              <a:off x="1499723" y="6082214"/>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916" name="Rectangle 2884">
              <a:extLst>
                <a:ext uri="{FF2B5EF4-FFF2-40B4-BE49-F238E27FC236}">
                  <a16:creationId xmlns:a16="http://schemas.microsoft.com/office/drawing/2014/main" id="{B68A2987-3EA9-7044-AD66-1BE367A9D335}"/>
                </a:ext>
              </a:extLst>
            </p:cNvPr>
            <p:cNvSpPr>
              <a:spLocks noChangeAspect="1" noChangeArrowheads="1"/>
            </p:cNvSpPr>
            <p:nvPr/>
          </p:nvSpPr>
          <p:spPr bwMode="auto">
            <a:xfrm>
              <a:off x="1523303" y="6292487"/>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17" name="Rectangle 2885">
              <a:extLst>
                <a:ext uri="{FF2B5EF4-FFF2-40B4-BE49-F238E27FC236}">
                  <a16:creationId xmlns:a16="http://schemas.microsoft.com/office/drawing/2014/main" id="{4853C3F9-EBFB-AD45-855C-0DAF322FCD53}"/>
                </a:ext>
              </a:extLst>
            </p:cNvPr>
            <p:cNvSpPr>
              <a:spLocks noChangeAspect="1" noChangeArrowheads="1"/>
            </p:cNvSpPr>
            <p:nvPr/>
          </p:nvSpPr>
          <p:spPr bwMode="auto">
            <a:xfrm>
              <a:off x="1523938" y="6200485"/>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18" name="Line 2886">
              <a:extLst>
                <a:ext uri="{FF2B5EF4-FFF2-40B4-BE49-F238E27FC236}">
                  <a16:creationId xmlns:a16="http://schemas.microsoft.com/office/drawing/2014/main" id="{67CA8759-C938-0B42-96BE-01BCEFB5F313}"/>
                </a:ext>
              </a:extLst>
            </p:cNvPr>
            <p:cNvSpPr>
              <a:spLocks noChangeAspect="1" noChangeShapeType="1"/>
            </p:cNvSpPr>
            <p:nvPr/>
          </p:nvSpPr>
          <p:spPr bwMode="auto">
            <a:xfrm flipV="1">
              <a:off x="1547433" y="6249625"/>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19" name="Line 2887">
              <a:extLst>
                <a:ext uri="{FF2B5EF4-FFF2-40B4-BE49-F238E27FC236}">
                  <a16:creationId xmlns:a16="http://schemas.microsoft.com/office/drawing/2014/main" id="{102D52D2-90DE-C443-AAF9-DEF0FC0D4AE3}"/>
                </a:ext>
              </a:extLst>
            </p:cNvPr>
            <p:cNvSpPr>
              <a:spLocks noChangeAspect="1" noChangeShapeType="1"/>
            </p:cNvSpPr>
            <p:nvPr/>
          </p:nvSpPr>
          <p:spPr bwMode="auto">
            <a:xfrm flipV="1">
              <a:off x="1547433" y="615921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20" name="Oval 2888">
              <a:extLst>
                <a:ext uri="{FF2B5EF4-FFF2-40B4-BE49-F238E27FC236}">
                  <a16:creationId xmlns:a16="http://schemas.microsoft.com/office/drawing/2014/main" id="{94CEC0E2-18EF-AB4F-B98D-7EC0406DECBC}"/>
                </a:ext>
              </a:extLst>
            </p:cNvPr>
            <p:cNvSpPr>
              <a:spLocks noChangeAspect="1" noChangeArrowheads="1"/>
            </p:cNvSpPr>
            <p:nvPr/>
          </p:nvSpPr>
          <p:spPr bwMode="auto">
            <a:xfrm>
              <a:off x="1519157" y="6106896"/>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21" name="Oval 2890">
              <a:extLst>
                <a:ext uri="{FF2B5EF4-FFF2-40B4-BE49-F238E27FC236}">
                  <a16:creationId xmlns:a16="http://schemas.microsoft.com/office/drawing/2014/main" id="{9E9C4CA6-77A3-3040-9F59-6169E40818A5}"/>
                </a:ext>
              </a:extLst>
            </p:cNvPr>
            <p:cNvSpPr>
              <a:spLocks noChangeAspect="1" noChangeArrowheads="1"/>
            </p:cNvSpPr>
            <p:nvPr/>
          </p:nvSpPr>
          <p:spPr bwMode="auto">
            <a:xfrm>
              <a:off x="1462339" y="6031912"/>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22" name="Oval 2892">
              <a:extLst>
                <a:ext uri="{FF2B5EF4-FFF2-40B4-BE49-F238E27FC236}">
                  <a16:creationId xmlns:a16="http://schemas.microsoft.com/office/drawing/2014/main" id="{6389F050-023D-8749-87DE-0C367192AF44}"/>
                </a:ext>
              </a:extLst>
            </p:cNvPr>
            <p:cNvSpPr>
              <a:spLocks noChangeAspect="1" noChangeArrowheads="1"/>
            </p:cNvSpPr>
            <p:nvPr/>
          </p:nvSpPr>
          <p:spPr bwMode="auto">
            <a:xfrm>
              <a:off x="1575976" y="6031912"/>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23" name="Rectangle 405">
              <a:extLst>
                <a:ext uri="{FF2B5EF4-FFF2-40B4-BE49-F238E27FC236}">
                  <a16:creationId xmlns:a16="http://schemas.microsoft.com/office/drawing/2014/main" id="{4CE706C6-BB7C-6A42-9D01-D16C95960326}"/>
                </a:ext>
              </a:extLst>
            </p:cNvPr>
            <p:cNvSpPr>
              <a:spLocks noChangeArrowheads="1"/>
            </p:cNvSpPr>
            <p:nvPr/>
          </p:nvSpPr>
          <p:spPr bwMode="auto">
            <a:xfrm>
              <a:off x="1468035" y="6359268"/>
              <a:ext cx="1795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2461</a:t>
              </a:r>
              <a:endParaRPr lang="fr-FR" altLang="de-DE" sz="700" b="1">
                <a:cs typeface="Arial" panose="020B0604020202020204" pitchFamily="34" charset="0"/>
              </a:endParaRPr>
            </a:p>
          </p:txBody>
        </p:sp>
        <p:sp>
          <p:nvSpPr>
            <p:cNvPr id="924" name="Line 2887">
              <a:extLst>
                <a:ext uri="{FF2B5EF4-FFF2-40B4-BE49-F238E27FC236}">
                  <a16:creationId xmlns:a16="http://schemas.microsoft.com/office/drawing/2014/main" id="{40EE2B90-BD89-2E45-A081-9A2453082AD1}"/>
                </a:ext>
              </a:extLst>
            </p:cNvPr>
            <p:cNvSpPr>
              <a:spLocks noChangeAspect="1" noChangeShapeType="1"/>
            </p:cNvSpPr>
            <p:nvPr/>
          </p:nvSpPr>
          <p:spPr bwMode="auto">
            <a:xfrm flipV="1">
              <a:off x="1488374" y="599086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25" name="Line 2887">
              <a:extLst>
                <a:ext uri="{FF2B5EF4-FFF2-40B4-BE49-F238E27FC236}">
                  <a16:creationId xmlns:a16="http://schemas.microsoft.com/office/drawing/2014/main" id="{411D17E8-1928-7346-AD8B-6621792B43A2}"/>
                </a:ext>
              </a:extLst>
            </p:cNvPr>
            <p:cNvSpPr>
              <a:spLocks noChangeAspect="1" noChangeShapeType="1"/>
            </p:cNvSpPr>
            <p:nvPr/>
          </p:nvSpPr>
          <p:spPr bwMode="auto">
            <a:xfrm flipV="1">
              <a:off x="1602011" y="599086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26" name="Rectangle 2885">
              <a:extLst>
                <a:ext uri="{FF2B5EF4-FFF2-40B4-BE49-F238E27FC236}">
                  <a16:creationId xmlns:a16="http://schemas.microsoft.com/office/drawing/2014/main" id="{9141C888-D6C1-B44C-81A0-EC96F067D1DA}"/>
                </a:ext>
              </a:extLst>
            </p:cNvPr>
            <p:cNvSpPr>
              <a:spLocks noChangeAspect="1" noChangeArrowheads="1"/>
            </p:cNvSpPr>
            <p:nvPr/>
          </p:nvSpPr>
          <p:spPr bwMode="auto">
            <a:xfrm>
              <a:off x="1462339" y="5941757"/>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27" name="Rectangle 2885">
              <a:extLst>
                <a:ext uri="{FF2B5EF4-FFF2-40B4-BE49-F238E27FC236}">
                  <a16:creationId xmlns:a16="http://schemas.microsoft.com/office/drawing/2014/main" id="{9EB062D1-4430-8849-9F81-FC9E88E4DA38}"/>
                </a:ext>
              </a:extLst>
            </p:cNvPr>
            <p:cNvSpPr>
              <a:spLocks noChangeAspect="1" noChangeArrowheads="1"/>
            </p:cNvSpPr>
            <p:nvPr/>
          </p:nvSpPr>
          <p:spPr bwMode="auto">
            <a:xfrm>
              <a:off x="1581056" y="5941757"/>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28" name="Line 1840">
              <a:extLst>
                <a:ext uri="{FF2B5EF4-FFF2-40B4-BE49-F238E27FC236}">
                  <a16:creationId xmlns:a16="http://schemas.microsoft.com/office/drawing/2014/main" id="{3881F841-4BD5-2E4A-8A62-7232FA58D629}"/>
                </a:ext>
              </a:extLst>
            </p:cNvPr>
            <p:cNvSpPr>
              <a:spLocks noChangeAspect="1" noChangeShapeType="1"/>
            </p:cNvSpPr>
            <p:nvPr/>
          </p:nvSpPr>
          <p:spPr bwMode="auto">
            <a:xfrm flipV="1">
              <a:off x="1643398" y="5810855"/>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sp>
          <p:nvSpPr>
            <p:cNvPr id="929" name="Line 1842">
              <a:extLst>
                <a:ext uri="{FF2B5EF4-FFF2-40B4-BE49-F238E27FC236}">
                  <a16:creationId xmlns:a16="http://schemas.microsoft.com/office/drawing/2014/main" id="{C275AE9B-0E20-5E4E-94C0-C08711B661EA}"/>
                </a:ext>
              </a:extLst>
            </p:cNvPr>
            <p:cNvSpPr>
              <a:spLocks noChangeAspect="1" noChangeShapeType="1"/>
            </p:cNvSpPr>
            <p:nvPr/>
          </p:nvSpPr>
          <p:spPr bwMode="auto">
            <a:xfrm flipV="1">
              <a:off x="1448042" y="5810855"/>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cxnSp>
          <p:nvCxnSpPr>
            <p:cNvPr id="930" name="Connecteur droit 2944">
              <a:extLst>
                <a:ext uri="{FF2B5EF4-FFF2-40B4-BE49-F238E27FC236}">
                  <a16:creationId xmlns:a16="http://schemas.microsoft.com/office/drawing/2014/main" id="{E8E517D6-2F7B-F84C-BA4F-0D7A6E3DBDF6}"/>
                </a:ext>
              </a:extLst>
            </p:cNvPr>
            <p:cNvCxnSpPr/>
            <p:nvPr/>
          </p:nvCxnSpPr>
          <p:spPr>
            <a:xfrm>
              <a:off x="1445398" y="5810978"/>
              <a:ext cx="197398"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31" name="Line 2887">
              <a:extLst>
                <a:ext uri="{FF2B5EF4-FFF2-40B4-BE49-F238E27FC236}">
                  <a16:creationId xmlns:a16="http://schemas.microsoft.com/office/drawing/2014/main" id="{F9D6D513-4912-0048-8358-7D3EEAC5B3DE}"/>
                </a:ext>
              </a:extLst>
            </p:cNvPr>
            <p:cNvSpPr>
              <a:spLocks noChangeAspect="1" noChangeShapeType="1"/>
            </p:cNvSpPr>
            <p:nvPr/>
          </p:nvSpPr>
          <p:spPr bwMode="auto">
            <a:xfrm flipV="1">
              <a:off x="1485958" y="589654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32" name="Oval 2888">
              <a:extLst>
                <a:ext uri="{FF2B5EF4-FFF2-40B4-BE49-F238E27FC236}">
                  <a16:creationId xmlns:a16="http://schemas.microsoft.com/office/drawing/2014/main" id="{2C2D027B-F4D7-854E-8048-9412A35AE533}"/>
                </a:ext>
              </a:extLst>
            </p:cNvPr>
            <p:cNvSpPr>
              <a:spLocks noChangeAspect="1" noChangeArrowheads="1"/>
            </p:cNvSpPr>
            <p:nvPr/>
          </p:nvSpPr>
          <p:spPr bwMode="auto">
            <a:xfrm>
              <a:off x="1459923" y="584703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33" name="Rectangle 2539">
              <a:extLst>
                <a:ext uri="{FF2B5EF4-FFF2-40B4-BE49-F238E27FC236}">
                  <a16:creationId xmlns:a16="http://schemas.microsoft.com/office/drawing/2014/main" id="{E23E9081-4C26-944E-A4F5-F1018D43BD1E}"/>
                </a:ext>
              </a:extLst>
            </p:cNvPr>
            <p:cNvSpPr>
              <a:spLocks noChangeAspect="1" noChangeArrowheads="1"/>
            </p:cNvSpPr>
            <p:nvPr/>
          </p:nvSpPr>
          <p:spPr bwMode="auto">
            <a:xfrm rot="2700000">
              <a:off x="1515292" y="5688035"/>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34" name="Line 2887">
              <a:extLst>
                <a:ext uri="{FF2B5EF4-FFF2-40B4-BE49-F238E27FC236}">
                  <a16:creationId xmlns:a16="http://schemas.microsoft.com/office/drawing/2014/main" id="{824DE021-A4A0-744C-95BE-C66BBC89679E}"/>
                </a:ext>
              </a:extLst>
            </p:cNvPr>
            <p:cNvSpPr>
              <a:spLocks noChangeAspect="1" noChangeShapeType="1"/>
            </p:cNvSpPr>
            <p:nvPr/>
          </p:nvSpPr>
          <p:spPr bwMode="auto">
            <a:xfrm flipV="1">
              <a:off x="1538787" y="5742719"/>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35" name="Line 2887">
              <a:extLst>
                <a:ext uri="{FF2B5EF4-FFF2-40B4-BE49-F238E27FC236}">
                  <a16:creationId xmlns:a16="http://schemas.microsoft.com/office/drawing/2014/main" id="{CBB305BD-3FC7-D04F-8E3C-6A2A8CDCC3AF}"/>
                </a:ext>
              </a:extLst>
            </p:cNvPr>
            <p:cNvSpPr>
              <a:spLocks noChangeAspect="1" noChangeShapeType="1"/>
            </p:cNvSpPr>
            <p:nvPr/>
          </p:nvSpPr>
          <p:spPr bwMode="auto">
            <a:xfrm flipV="1">
              <a:off x="1601749" y="589654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36" name="Oval 2888">
              <a:extLst>
                <a:ext uri="{FF2B5EF4-FFF2-40B4-BE49-F238E27FC236}">
                  <a16:creationId xmlns:a16="http://schemas.microsoft.com/office/drawing/2014/main" id="{01789703-9397-834C-8323-5AB73B588BCF}"/>
                </a:ext>
              </a:extLst>
            </p:cNvPr>
            <p:cNvSpPr>
              <a:spLocks noChangeAspect="1" noChangeArrowheads="1"/>
            </p:cNvSpPr>
            <p:nvPr/>
          </p:nvSpPr>
          <p:spPr bwMode="auto">
            <a:xfrm>
              <a:off x="1575714" y="584703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grpSp>
      <p:grpSp>
        <p:nvGrpSpPr>
          <p:cNvPr id="937" name="Groupe 2951">
            <a:extLst>
              <a:ext uri="{FF2B5EF4-FFF2-40B4-BE49-F238E27FC236}">
                <a16:creationId xmlns:a16="http://schemas.microsoft.com/office/drawing/2014/main" id="{38BAA4AB-EF80-484A-81D9-06277457DD78}"/>
              </a:ext>
            </a:extLst>
          </p:cNvPr>
          <p:cNvGrpSpPr>
            <a:grpSpLocks/>
          </p:cNvGrpSpPr>
          <p:nvPr/>
        </p:nvGrpSpPr>
        <p:grpSpPr bwMode="auto">
          <a:xfrm>
            <a:off x="2974767" y="3516177"/>
            <a:ext cx="179387" cy="704850"/>
            <a:chOff x="1100033" y="2485904"/>
            <a:chExt cx="179536" cy="705408"/>
          </a:xfrm>
        </p:grpSpPr>
        <p:sp>
          <p:nvSpPr>
            <p:cNvPr id="938" name="Line 2889">
              <a:extLst>
                <a:ext uri="{FF2B5EF4-FFF2-40B4-BE49-F238E27FC236}">
                  <a16:creationId xmlns:a16="http://schemas.microsoft.com/office/drawing/2014/main" id="{20B91887-38DA-C248-9650-7FA08A425AF4}"/>
                </a:ext>
              </a:extLst>
            </p:cNvPr>
            <p:cNvSpPr>
              <a:spLocks noChangeAspect="1" noChangeShapeType="1"/>
            </p:cNvSpPr>
            <p:nvPr/>
          </p:nvSpPr>
          <p:spPr bwMode="auto">
            <a:xfrm flipV="1">
              <a:off x="1191179" y="2806536"/>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939" name="Line 2891">
              <a:extLst>
                <a:ext uri="{FF2B5EF4-FFF2-40B4-BE49-F238E27FC236}">
                  <a16:creationId xmlns:a16="http://schemas.microsoft.com/office/drawing/2014/main" id="{8D9C85FA-8809-CE4C-8EFF-D9A524551024}"/>
                </a:ext>
              </a:extLst>
            </p:cNvPr>
            <p:cNvSpPr>
              <a:spLocks noChangeAspect="1" noChangeShapeType="1"/>
            </p:cNvSpPr>
            <p:nvPr/>
          </p:nvSpPr>
          <p:spPr bwMode="auto">
            <a:xfrm flipH="1" flipV="1">
              <a:off x="1137704" y="2806536"/>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940" name="Rectangle 2884">
              <a:extLst>
                <a:ext uri="{FF2B5EF4-FFF2-40B4-BE49-F238E27FC236}">
                  <a16:creationId xmlns:a16="http://schemas.microsoft.com/office/drawing/2014/main" id="{30950983-C2FF-7B49-84E9-E9FABFF984AF}"/>
                </a:ext>
              </a:extLst>
            </p:cNvPr>
            <p:cNvSpPr>
              <a:spLocks noChangeAspect="1" noChangeArrowheads="1"/>
            </p:cNvSpPr>
            <p:nvPr/>
          </p:nvSpPr>
          <p:spPr bwMode="auto">
            <a:xfrm>
              <a:off x="1161284" y="3016809"/>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41" name="Rectangle 2885">
              <a:extLst>
                <a:ext uri="{FF2B5EF4-FFF2-40B4-BE49-F238E27FC236}">
                  <a16:creationId xmlns:a16="http://schemas.microsoft.com/office/drawing/2014/main" id="{9A163B91-12B2-BF43-8660-756FB38ECCA8}"/>
                </a:ext>
              </a:extLst>
            </p:cNvPr>
            <p:cNvSpPr>
              <a:spLocks noChangeAspect="1" noChangeArrowheads="1"/>
            </p:cNvSpPr>
            <p:nvPr/>
          </p:nvSpPr>
          <p:spPr bwMode="auto">
            <a:xfrm>
              <a:off x="1161919" y="2924807"/>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42" name="Line 2886">
              <a:extLst>
                <a:ext uri="{FF2B5EF4-FFF2-40B4-BE49-F238E27FC236}">
                  <a16:creationId xmlns:a16="http://schemas.microsoft.com/office/drawing/2014/main" id="{8F6AD61D-70FD-C744-BE35-5EB2E357540B}"/>
                </a:ext>
              </a:extLst>
            </p:cNvPr>
            <p:cNvSpPr>
              <a:spLocks noChangeAspect="1" noChangeShapeType="1"/>
            </p:cNvSpPr>
            <p:nvPr/>
          </p:nvSpPr>
          <p:spPr bwMode="auto">
            <a:xfrm flipV="1">
              <a:off x="1185414" y="297394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43" name="Line 2887">
              <a:extLst>
                <a:ext uri="{FF2B5EF4-FFF2-40B4-BE49-F238E27FC236}">
                  <a16:creationId xmlns:a16="http://schemas.microsoft.com/office/drawing/2014/main" id="{694E4503-8B15-B541-8903-7378915FE171}"/>
                </a:ext>
              </a:extLst>
            </p:cNvPr>
            <p:cNvSpPr>
              <a:spLocks noChangeAspect="1" noChangeShapeType="1"/>
            </p:cNvSpPr>
            <p:nvPr/>
          </p:nvSpPr>
          <p:spPr bwMode="auto">
            <a:xfrm flipV="1">
              <a:off x="1185414" y="288353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44" name="Oval 2888">
              <a:extLst>
                <a:ext uri="{FF2B5EF4-FFF2-40B4-BE49-F238E27FC236}">
                  <a16:creationId xmlns:a16="http://schemas.microsoft.com/office/drawing/2014/main" id="{B637070C-8635-484D-B868-EFADB3E0D4A9}"/>
                </a:ext>
              </a:extLst>
            </p:cNvPr>
            <p:cNvSpPr>
              <a:spLocks noChangeAspect="1" noChangeArrowheads="1"/>
            </p:cNvSpPr>
            <p:nvPr/>
          </p:nvSpPr>
          <p:spPr bwMode="auto">
            <a:xfrm>
              <a:off x="1157138" y="2831218"/>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45" name="Oval 2890">
              <a:extLst>
                <a:ext uri="{FF2B5EF4-FFF2-40B4-BE49-F238E27FC236}">
                  <a16:creationId xmlns:a16="http://schemas.microsoft.com/office/drawing/2014/main" id="{C73AD791-8300-6B48-B4C8-FB010D86A481}"/>
                </a:ext>
              </a:extLst>
            </p:cNvPr>
            <p:cNvSpPr>
              <a:spLocks noChangeAspect="1" noChangeArrowheads="1"/>
            </p:cNvSpPr>
            <p:nvPr/>
          </p:nvSpPr>
          <p:spPr bwMode="auto">
            <a:xfrm>
              <a:off x="1100320" y="2756234"/>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46" name="Oval 2892">
              <a:extLst>
                <a:ext uri="{FF2B5EF4-FFF2-40B4-BE49-F238E27FC236}">
                  <a16:creationId xmlns:a16="http://schemas.microsoft.com/office/drawing/2014/main" id="{C09BC355-B4AC-604D-9EAA-F4904429A871}"/>
                </a:ext>
              </a:extLst>
            </p:cNvPr>
            <p:cNvSpPr>
              <a:spLocks noChangeAspect="1" noChangeArrowheads="1"/>
            </p:cNvSpPr>
            <p:nvPr/>
          </p:nvSpPr>
          <p:spPr bwMode="auto">
            <a:xfrm>
              <a:off x="1213957" y="2756234"/>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47" name="Rectangle 405">
              <a:extLst>
                <a:ext uri="{FF2B5EF4-FFF2-40B4-BE49-F238E27FC236}">
                  <a16:creationId xmlns:a16="http://schemas.microsoft.com/office/drawing/2014/main" id="{419B38F4-1DCB-F247-9220-3FF785376892}"/>
                </a:ext>
              </a:extLst>
            </p:cNvPr>
            <p:cNvSpPr>
              <a:spLocks noChangeArrowheads="1"/>
            </p:cNvSpPr>
            <p:nvPr/>
          </p:nvSpPr>
          <p:spPr bwMode="auto">
            <a:xfrm>
              <a:off x="1100033" y="3083590"/>
              <a:ext cx="1795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2852</a:t>
              </a:r>
              <a:endParaRPr lang="fr-FR" altLang="de-DE" sz="700" b="1">
                <a:cs typeface="Arial" panose="020B0604020202020204" pitchFamily="34" charset="0"/>
              </a:endParaRPr>
            </a:p>
          </p:txBody>
        </p:sp>
        <p:sp>
          <p:nvSpPr>
            <p:cNvPr id="948" name="Line 2887">
              <a:extLst>
                <a:ext uri="{FF2B5EF4-FFF2-40B4-BE49-F238E27FC236}">
                  <a16:creationId xmlns:a16="http://schemas.microsoft.com/office/drawing/2014/main" id="{D9E3C552-3924-6343-81F2-F7C33C4E1828}"/>
                </a:ext>
              </a:extLst>
            </p:cNvPr>
            <p:cNvSpPr>
              <a:spLocks noChangeAspect="1" noChangeShapeType="1"/>
            </p:cNvSpPr>
            <p:nvPr/>
          </p:nvSpPr>
          <p:spPr bwMode="auto">
            <a:xfrm flipV="1">
              <a:off x="1126355" y="271518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49" name="Line 2887">
              <a:extLst>
                <a:ext uri="{FF2B5EF4-FFF2-40B4-BE49-F238E27FC236}">
                  <a16:creationId xmlns:a16="http://schemas.microsoft.com/office/drawing/2014/main" id="{B899FD02-DEC9-2842-91B4-55959ABD64C3}"/>
                </a:ext>
              </a:extLst>
            </p:cNvPr>
            <p:cNvSpPr>
              <a:spLocks noChangeAspect="1" noChangeShapeType="1"/>
            </p:cNvSpPr>
            <p:nvPr/>
          </p:nvSpPr>
          <p:spPr bwMode="auto">
            <a:xfrm flipV="1">
              <a:off x="1239992" y="271518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50" name="Rectangle 2885">
              <a:extLst>
                <a:ext uri="{FF2B5EF4-FFF2-40B4-BE49-F238E27FC236}">
                  <a16:creationId xmlns:a16="http://schemas.microsoft.com/office/drawing/2014/main" id="{AADD4AC4-2D57-8547-AFDA-FF7E6BB644A6}"/>
                </a:ext>
              </a:extLst>
            </p:cNvPr>
            <p:cNvSpPr>
              <a:spLocks noChangeAspect="1" noChangeArrowheads="1"/>
            </p:cNvSpPr>
            <p:nvPr/>
          </p:nvSpPr>
          <p:spPr bwMode="auto">
            <a:xfrm>
              <a:off x="1100320" y="2666079"/>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51" name="Rectangle 2885">
              <a:extLst>
                <a:ext uri="{FF2B5EF4-FFF2-40B4-BE49-F238E27FC236}">
                  <a16:creationId xmlns:a16="http://schemas.microsoft.com/office/drawing/2014/main" id="{F2D95584-803A-E244-BEEA-C94C2B33C438}"/>
                </a:ext>
              </a:extLst>
            </p:cNvPr>
            <p:cNvSpPr>
              <a:spLocks noChangeAspect="1" noChangeArrowheads="1"/>
            </p:cNvSpPr>
            <p:nvPr/>
          </p:nvSpPr>
          <p:spPr bwMode="auto">
            <a:xfrm>
              <a:off x="1219037" y="2666079"/>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52" name="Line 2887">
              <a:extLst>
                <a:ext uri="{FF2B5EF4-FFF2-40B4-BE49-F238E27FC236}">
                  <a16:creationId xmlns:a16="http://schemas.microsoft.com/office/drawing/2014/main" id="{7613C73B-63D8-474E-98F3-67F23367DBDE}"/>
                </a:ext>
              </a:extLst>
            </p:cNvPr>
            <p:cNvSpPr>
              <a:spLocks noChangeAspect="1" noChangeShapeType="1"/>
            </p:cNvSpPr>
            <p:nvPr/>
          </p:nvSpPr>
          <p:spPr bwMode="auto">
            <a:xfrm flipV="1">
              <a:off x="1126355" y="262476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53" name="Oval 2888">
              <a:extLst>
                <a:ext uri="{FF2B5EF4-FFF2-40B4-BE49-F238E27FC236}">
                  <a16:creationId xmlns:a16="http://schemas.microsoft.com/office/drawing/2014/main" id="{AF5D39B4-3838-0048-8DB9-AECB8221E556}"/>
                </a:ext>
              </a:extLst>
            </p:cNvPr>
            <p:cNvSpPr>
              <a:spLocks noChangeAspect="1" noChangeArrowheads="1"/>
            </p:cNvSpPr>
            <p:nvPr/>
          </p:nvSpPr>
          <p:spPr bwMode="auto">
            <a:xfrm>
              <a:off x="1100320" y="257525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54" name="Line 2887">
              <a:extLst>
                <a:ext uri="{FF2B5EF4-FFF2-40B4-BE49-F238E27FC236}">
                  <a16:creationId xmlns:a16="http://schemas.microsoft.com/office/drawing/2014/main" id="{7FD5A1F0-9C48-044B-A7FF-DCCAF9AD6329}"/>
                </a:ext>
              </a:extLst>
            </p:cNvPr>
            <p:cNvSpPr>
              <a:spLocks noChangeAspect="1" noChangeShapeType="1"/>
            </p:cNvSpPr>
            <p:nvPr/>
          </p:nvSpPr>
          <p:spPr bwMode="auto">
            <a:xfrm flipV="1">
              <a:off x="1242267" y="262476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55" name="Oval 2888">
              <a:extLst>
                <a:ext uri="{FF2B5EF4-FFF2-40B4-BE49-F238E27FC236}">
                  <a16:creationId xmlns:a16="http://schemas.microsoft.com/office/drawing/2014/main" id="{30BB2294-6156-054C-A499-A44953DB2E75}"/>
                </a:ext>
              </a:extLst>
            </p:cNvPr>
            <p:cNvSpPr>
              <a:spLocks noChangeAspect="1" noChangeArrowheads="1"/>
            </p:cNvSpPr>
            <p:nvPr/>
          </p:nvSpPr>
          <p:spPr bwMode="auto">
            <a:xfrm>
              <a:off x="1216232" y="257525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56" name="Rectangle 2539">
              <a:extLst>
                <a:ext uri="{FF2B5EF4-FFF2-40B4-BE49-F238E27FC236}">
                  <a16:creationId xmlns:a16="http://schemas.microsoft.com/office/drawing/2014/main" id="{CF6AD261-8344-C244-B5E9-4E57661CD0DC}"/>
                </a:ext>
              </a:extLst>
            </p:cNvPr>
            <p:cNvSpPr>
              <a:spLocks noChangeAspect="1" noChangeArrowheads="1"/>
            </p:cNvSpPr>
            <p:nvPr/>
          </p:nvSpPr>
          <p:spPr bwMode="auto">
            <a:xfrm rot="2700000">
              <a:off x="1105410" y="2485269"/>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57" name="Line 2887">
              <a:extLst>
                <a:ext uri="{FF2B5EF4-FFF2-40B4-BE49-F238E27FC236}">
                  <a16:creationId xmlns:a16="http://schemas.microsoft.com/office/drawing/2014/main" id="{67492D22-2E9B-FF43-A1A3-F3B106C461C8}"/>
                </a:ext>
              </a:extLst>
            </p:cNvPr>
            <p:cNvSpPr>
              <a:spLocks noChangeAspect="1" noChangeShapeType="1"/>
            </p:cNvSpPr>
            <p:nvPr/>
          </p:nvSpPr>
          <p:spPr bwMode="auto">
            <a:xfrm flipV="1">
              <a:off x="1128905" y="2539953"/>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58" name="Rectangle 2539">
              <a:extLst>
                <a:ext uri="{FF2B5EF4-FFF2-40B4-BE49-F238E27FC236}">
                  <a16:creationId xmlns:a16="http://schemas.microsoft.com/office/drawing/2014/main" id="{F556313A-29C9-AB4B-A509-DEDFC7522280}"/>
                </a:ext>
              </a:extLst>
            </p:cNvPr>
            <p:cNvSpPr>
              <a:spLocks noChangeAspect="1" noChangeArrowheads="1"/>
            </p:cNvSpPr>
            <p:nvPr/>
          </p:nvSpPr>
          <p:spPr bwMode="auto">
            <a:xfrm rot="2700000">
              <a:off x="1219726" y="2485269"/>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59" name="Line 2887">
              <a:extLst>
                <a:ext uri="{FF2B5EF4-FFF2-40B4-BE49-F238E27FC236}">
                  <a16:creationId xmlns:a16="http://schemas.microsoft.com/office/drawing/2014/main" id="{7A02DCE6-D7F6-E645-A8A2-A86DCC92BD5D}"/>
                </a:ext>
              </a:extLst>
            </p:cNvPr>
            <p:cNvSpPr>
              <a:spLocks noChangeAspect="1" noChangeShapeType="1"/>
            </p:cNvSpPr>
            <p:nvPr/>
          </p:nvSpPr>
          <p:spPr bwMode="auto">
            <a:xfrm flipV="1">
              <a:off x="1243221" y="2539953"/>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grpSp>
      <p:grpSp>
        <p:nvGrpSpPr>
          <p:cNvPr id="960" name="Groupe 2974">
            <a:extLst>
              <a:ext uri="{FF2B5EF4-FFF2-40B4-BE49-F238E27FC236}">
                <a16:creationId xmlns:a16="http://schemas.microsoft.com/office/drawing/2014/main" id="{9173DDB9-068D-964E-B45E-87C357B7CD26}"/>
              </a:ext>
            </a:extLst>
          </p:cNvPr>
          <p:cNvGrpSpPr>
            <a:grpSpLocks/>
          </p:cNvGrpSpPr>
          <p:nvPr/>
        </p:nvGrpSpPr>
        <p:grpSpPr bwMode="auto">
          <a:xfrm>
            <a:off x="3443079" y="4408352"/>
            <a:ext cx="193675" cy="706437"/>
            <a:chOff x="1434417" y="2485904"/>
            <a:chExt cx="193202" cy="705408"/>
          </a:xfrm>
        </p:grpSpPr>
        <p:sp>
          <p:nvSpPr>
            <p:cNvPr id="961" name="Line 2889">
              <a:extLst>
                <a:ext uri="{FF2B5EF4-FFF2-40B4-BE49-F238E27FC236}">
                  <a16:creationId xmlns:a16="http://schemas.microsoft.com/office/drawing/2014/main" id="{38989524-439F-C242-B61A-A5CB9DF91618}"/>
                </a:ext>
              </a:extLst>
            </p:cNvPr>
            <p:cNvSpPr>
              <a:spLocks noChangeAspect="1" noChangeShapeType="1"/>
            </p:cNvSpPr>
            <p:nvPr/>
          </p:nvSpPr>
          <p:spPr bwMode="auto">
            <a:xfrm flipV="1">
              <a:off x="1525563" y="2806536"/>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962" name="Line 2891">
              <a:extLst>
                <a:ext uri="{FF2B5EF4-FFF2-40B4-BE49-F238E27FC236}">
                  <a16:creationId xmlns:a16="http://schemas.microsoft.com/office/drawing/2014/main" id="{73E5AECE-F1E8-3D44-AEFA-1805C8097963}"/>
                </a:ext>
              </a:extLst>
            </p:cNvPr>
            <p:cNvSpPr>
              <a:spLocks noChangeAspect="1" noChangeShapeType="1"/>
            </p:cNvSpPr>
            <p:nvPr/>
          </p:nvSpPr>
          <p:spPr bwMode="auto">
            <a:xfrm flipH="1" flipV="1">
              <a:off x="1472088" y="2806536"/>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963" name="Line 2899">
              <a:extLst>
                <a:ext uri="{FF2B5EF4-FFF2-40B4-BE49-F238E27FC236}">
                  <a16:creationId xmlns:a16="http://schemas.microsoft.com/office/drawing/2014/main" id="{2C7EA107-02F6-A444-957A-6F9628EEBBA7}"/>
                </a:ext>
              </a:extLst>
            </p:cNvPr>
            <p:cNvSpPr>
              <a:spLocks noChangeAspect="1" noChangeShapeType="1"/>
            </p:cNvSpPr>
            <p:nvPr/>
          </p:nvSpPr>
          <p:spPr bwMode="auto">
            <a:xfrm rot="5400000" flipV="1">
              <a:off x="1558876" y="3021435"/>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64" name="AutoShape 2900">
              <a:extLst>
                <a:ext uri="{FF2B5EF4-FFF2-40B4-BE49-F238E27FC236}">
                  <a16:creationId xmlns:a16="http://schemas.microsoft.com/office/drawing/2014/main" id="{2516083E-A146-0544-8CE9-BB1CDC5B9F30}"/>
                </a:ext>
              </a:extLst>
            </p:cNvPr>
            <p:cNvSpPr>
              <a:spLocks noChangeAspect="1" noChangeArrowheads="1"/>
            </p:cNvSpPr>
            <p:nvPr/>
          </p:nvSpPr>
          <p:spPr bwMode="auto">
            <a:xfrm rot="5400000">
              <a:off x="1581899" y="3019331"/>
              <a:ext cx="45720" cy="45720"/>
            </a:xfrm>
            <a:prstGeom prst="triangle">
              <a:avLst>
                <a:gd name="adj" fmla="val 50000"/>
              </a:avLst>
            </a:prstGeom>
            <a:solidFill>
              <a:srgbClr val="C00000"/>
            </a:solidFill>
            <a:ln w="12700" algn="ctr">
              <a:solidFill>
                <a:schemeClr val="tx1"/>
              </a:solidFill>
              <a:miter lim="800000"/>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65" name="Rectangle 2884">
              <a:extLst>
                <a:ext uri="{FF2B5EF4-FFF2-40B4-BE49-F238E27FC236}">
                  <a16:creationId xmlns:a16="http://schemas.microsoft.com/office/drawing/2014/main" id="{BF1F2036-090A-4D46-AF19-07F151B6D754}"/>
                </a:ext>
              </a:extLst>
            </p:cNvPr>
            <p:cNvSpPr>
              <a:spLocks noChangeAspect="1" noChangeArrowheads="1"/>
            </p:cNvSpPr>
            <p:nvPr/>
          </p:nvSpPr>
          <p:spPr bwMode="auto">
            <a:xfrm>
              <a:off x="1495668" y="3016809"/>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66" name="Rectangle 2885">
              <a:extLst>
                <a:ext uri="{FF2B5EF4-FFF2-40B4-BE49-F238E27FC236}">
                  <a16:creationId xmlns:a16="http://schemas.microsoft.com/office/drawing/2014/main" id="{F6374D52-89EE-384E-A8EC-979297216D06}"/>
                </a:ext>
              </a:extLst>
            </p:cNvPr>
            <p:cNvSpPr>
              <a:spLocks noChangeAspect="1" noChangeArrowheads="1"/>
            </p:cNvSpPr>
            <p:nvPr/>
          </p:nvSpPr>
          <p:spPr bwMode="auto">
            <a:xfrm>
              <a:off x="1496303" y="2924807"/>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67" name="Line 2886">
              <a:extLst>
                <a:ext uri="{FF2B5EF4-FFF2-40B4-BE49-F238E27FC236}">
                  <a16:creationId xmlns:a16="http://schemas.microsoft.com/office/drawing/2014/main" id="{6FE204E2-D2C8-144F-86F7-36B790176584}"/>
                </a:ext>
              </a:extLst>
            </p:cNvPr>
            <p:cNvSpPr>
              <a:spLocks noChangeAspect="1" noChangeShapeType="1"/>
            </p:cNvSpPr>
            <p:nvPr/>
          </p:nvSpPr>
          <p:spPr bwMode="auto">
            <a:xfrm flipV="1">
              <a:off x="1519798" y="297394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68" name="Line 2887">
              <a:extLst>
                <a:ext uri="{FF2B5EF4-FFF2-40B4-BE49-F238E27FC236}">
                  <a16:creationId xmlns:a16="http://schemas.microsoft.com/office/drawing/2014/main" id="{B88D5F68-64CF-934D-9D63-35F612C81949}"/>
                </a:ext>
              </a:extLst>
            </p:cNvPr>
            <p:cNvSpPr>
              <a:spLocks noChangeAspect="1" noChangeShapeType="1"/>
            </p:cNvSpPr>
            <p:nvPr/>
          </p:nvSpPr>
          <p:spPr bwMode="auto">
            <a:xfrm flipV="1">
              <a:off x="1519798" y="288353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69" name="Oval 2888">
              <a:extLst>
                <a:ext uri="{FF2B5EF4-FFF2-40B4-BE49-F238E27FC236}">
                  <a16:creationId xmlns:a16="http://schemas.microsoft.com/office/drawing/2014/main" id="{8EBCCD81-1AC1-5B48-A4D9-BEA9132028B7}"/>
                </a:ext>
              </a:extLst>
            </p:cNvPr>
            <p:cNvSpPr>
              <a:spLocks noChangeAspect="1" noChangeArrowheads="1"/>
            </p:cNvSpPr>
            <p:nvPr/>
          </p:nvSpPr>
          <p:spPr bwMode="auto">
            <a:xfrm>
              <a:off x="1491522" y="2831218"/>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70" name="Oval 2890">
              <a:extLst>
                <a:ext uri="{FF2B5EF4-FFF2-40B4-BE49-F238E27FC236}">
                  <a16:creationId xmlns:a16="http://schemas.microsoft.com/office/drawing/2014/main" id="{D05CEDB2-CB91-F64B-AF68-E53ACB12D63A}"/>
                </a:ext>
              </a:extLst>
            </p:cNvPr>
            <p:cNvSpPr>
              <a:spLocks noChangeAspect="1" noChangeArrowheads="1"/>
            </p:cNvSpPr>
            <p:nvPr/>
          </p:nvSpPr>
          <p:spPr bwMode="auto">
            <a:xfrm>
              <a:off x="1434704" y="2756234"/>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71" name="Oval 2892">
              <a:extLst>
                <a:ext uri="{FF2B5EF4-FFF2-40B4-BE49-F238E27FC236}">
                  <a16:creationId xmlns:a16="http://schemas.microsoft.com/office/drawing/2014/main" id="{23F3971A-F998-DF48-8326-2E1A0C353FE2}"/>
                </a:ext>
              </a:extLst>
            </p:cNvPr>
            <p:cNvSpPr>
              <a:spLocks noChangeAspect="1" noChangeArrowheads="1"/>
            </p:cNvSpPr>
            <p:nvPr/>
          </p:nvSpPr>
          <p:spPr bwMode="auto">
            <a:xfrm>
              <a:off x="1548341" y="2756234"/>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72" name="Rectangle 405">
              <a:extLst>
                <a:ext uri="{FF2B5EF4-FFF2-40B4-BE49-F238E27FC236}">
                  <a16:creationId xmlns:a16="http://schemas.microsoft.com/office/drawing/2014/main" id="{26737F62-A4B2-2E44-9546-3092E1362E0D}"/>
                </a:ext>
              </a:extLst>
            </p:cNvPr>
            <p:cNvSpPr>
              <a:spLocks noChangeArrowheads="1"/>
            </p:cNvSpPr>
            <p:nvPr/>
          </p:nvSpPr>
          <p:spPr bwMode="auto">
            <a:xfrm>
              <a:off x="1434417" y="3083590"/>
              <a:ext cx="1795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3026</a:t>
              </a:r>
              <a:endParaRPr lang="fr-FR" altLang="de-DE" sz="700" b="1">
                <a:cs typeface="Arial" panose="020B0604020202020204" pitchFamily="34" charset="0"/>
              </a:endParaRPr>
            </a:p>
          </p:txBody>
        </p:sp>
        <p:sp>
          <p:nvSpPr>
            <p:cNvPr id="973" name="Line 2887">
              <a:extLst>
                <a:ext uri="{FF2B5EF4-FFF2-40B4-BE49-F238E27FC236}">
                  <a16:creationId xmlns:a16="http://schemas.microsoft.com/office/drawing/2014/main" id="{455FF379-BC5C-FD41-90D1-B7F0D2E2F1CC}"/>
                </a:ext>
              </a:extLst>
            </p:cNvPr>
            <p:cNvSpPr>
              <a:spLocks noChangeAspect="1" noChangeShapeType="1"/>
            </p:cNvSpPr>
            <p:nvPr/>
          </p:nvSpPr>
          <p:spPr bwMode="auto">
            <a:xfrm flipV="1">
              <a:off x="1460739" y="271518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74" name="Line 2887">
              <a:extLst>
                <a:ext uri="{FF2B5EF4-FFF2-40B4-BE49-F238E27FC236}">
                  <a16:creationId xmlns:a16="http://schemas.microsoft.com/office/drawing/2014/main" id="{36862C9F-F188-4B42-B757-1F852B5B855C}"/>
                </a:ext>
              </a:extLst>
            </p:cNvPr>
            <p:cNvSpPr>
              <a:spLocks noChangeAspect="1" noChangeShapeType="1"/>
            </p:cNvSpPr>
            <p:nvPr/>
          </p:nvSpPr>
          <p:spPr bwMode="auto">
            <a:xfrm flipV="1">
              <a:off x="1574376" y="271518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75" name="Rectangle 2885">
              <a:extLst>
                <a:ext uri="{FF2B5EF4-FFF2-40B4-BE49-F238E27FC236}">
                  <a16:creationId xmlns:a16="http://schemas.microsoft.com/office/drawing/2014/main" id="{7764A875-BAA2-0C42-B0E8-F894A84BABFF}"/>
                </a:ext>
              </a:extLst>
            </p:cNvPr>
            <p:cNvSpPr>
              <a:spLocks noChangeAspect="1" noChangeArrowheads="1"/>
            </p:cNvSpPr>
            <p:nvPr/>
          </p:nvSpPr>
          <p:spPr bwMode="auto">
            <a:xfrm>
              <a:off x="1434704" y="2666079"/>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76" name="Rectangle 2885">
              <a:extLst>
                <a:ext uri="{FF2B5EF4-FFF2-40B4-BE49-F238E27FC236}">
                  <a16:creationId xmlns:a16="http://schemas.microsoft.com/office/drawing/2014/main" id="{545A1040-6005-734F-A0B2-C7409978ADB8}"/>
                </a:ext>
              </a:extLst>
            </p:cNvPr>
            <p:cNvSpPr>
              <a:spLocks noChangeAspect="1" noChangeArrowheads="1"/>
            </p:cNvSpPr>
            <p:nvPr/>
          </p:nvSpPr>
          <p:spPr bwMode="auto">
            <a:xfrm>
              <a:off x="1553421" y="2666079"/>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77" name="Line 2887">
              <a:extLst>
                <a:ext uri="{FF2B5EF4-FFF2-40B4-BE49-F238E27FC236}">
                  <a16:creationId xmlns:a16="http://schemas.microsoft.com/office/drawing/2014/main" id="{08A8F7E4-4C23-1F4F-A841-C6F69B72800F}"/>
                </a:ext>
              </a:extLst>
            </p:cNvPr>
            <p:cNvSpPr>
              <a:spLocks noChangeAspect="1" noChangeShapeType="1"/>
            </p:cNvSpPr>
            <p:nvPr/>
          </p:nvSpPr>
          <p:spPr bwMode="auto">
            <a:xfrm flipV="1">
              <a:off x="1460739" y="262476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78" name="Oval 2888">
              <a:extLst>
                <a:ext uri="{FF2B5EF4-FFF2-40B4-BE49-F238E27FC236}">
                  <a16:creationId xmlns:a16="http://schemas.microsoft.com/office/drawing/2014/main" id="{ADA85E38-3E42-7A48-856B-D2A28AE1986F}"/>
                </a:ext>
              </a:extLst>
            </p:cNvPr>
            <p:cNvSpPr>
              <a:spLocks noChangeAspect="1" noChangeArrowheads="1"/>
            </p:cNvSpPr>
            <p:nvPr/>
          </p:nvSpPr>
          <p:spPr bwMode="auto">
            <a:xfrm>
              <a:off x="1434704" y="257525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79" name="Line 2887">
              <a:extLst>
                <a:ext uri="{FF2B5EF4-FFF2-40B4-BE49-F238E27FC236}">
                  <a16:creationId xmlns:a16="http://schemas.microsoft.com/office/drawing/2014/main" id="{D9BAF4A0-0BA9-EA4F-BCE7-4DD2011ECF7A}"/>
                </a:ext>
              </a:extLst>
            </p:cNvPr>
            <p:cNvSpPr>
              <a:spLocks noChangeAspect="1" noChangeShapeType="1"/>
            </p:cNvSpPr>
            <p:nvPr/>
          </p:nvSpPr>
          <p:spPr bwMode="auto">
            <a:xfrm flipV="1">
              <a:off x="1576651" y="262476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80" name="Oval 2888">
              <a:extLst>
                <a:ext uri="{FF2B5EF4-FFF2-40B4-BE49-F238E27FC236}">
                  <a16:creationId xmlns:a16="http://schemas.microsoft.com/office/drawing/2014/main" id="{4E070DDD-EF20-9647-917F-7511E3DE2828}"/>
                </a:ext>
              </a:extLst>
            </p:cNvPr>
            <p:cNvSpPr>
              <a:spLocks noChangeAspect="1" noChangeArrowheads="1"/>
            </p:cNvSpPr>
            <p:nvPr/>
          </p:nvSpPr>
          <p:spPr bwMode="auto">
            <a:xfrm>
              <a:off x="1550616" y="257525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81" name="Rectangle 2539">
              <a:extLst>
                <a:ext uri="{FF2B5EF4-FFF2-40B4-BE49-F238E27FC236}">
                  <a16:creationId xmlns:a16="http://schemas.microsoft.com/office/drawing/2014/main" id="{6D060DA0-BF9C-F147-BEBC-00296F1A66DB}"/>
                </a:ext>
              </a:extLst>
            </p:cNvPr>
            <p:cNvSpPr>
              <a:spLocks noChangeAspect="1" noChangeArrowheads="1"/>
            </p:cNvSpPr>
            <p:nvPr/>
          </p:nvSpPr>
          <p:spPr bwMode="auto">
            <a:xfrm rot="2700000">
              <a:off x="1439794" y="2485269"/>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82" name="Line 2887">
              <a:extLst>
                <a:ext uri="{FF2B5EF4-FFF2-40B4-BE49-F238E27FC236}">
                  <a16:creationId xmlns:a16="http://schemas.microsoft.com/office/drawing/2014/main" id="{9E1FFBEE-6F63-A541-9294-7A6BE6E42D5E}"/>
                </a:ext>
              </a:extLst>
            </p:cNvPr>
            <p:cNvSpPr>
              <a:spLocks noChangeAspect="1" noChangeShapeType="1"/>
            </p:cNvSpPr>
            <p:nvPr/>
          </p:nvSpPr>
          <p:spPr bwMode="auto">
            <a:xfrm flipV="1">
              <a:off x="1463289" y="2539953"/>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83" name="Rectangle 2539">
              <a:extLst>
                <a:ext uri="{FF2B5EF4-FFF2-40B4-BE49-F238E27FC236}">
                  <a16:creationId xmlns:a16="http://schemas.microsoft.com/office/drawing/2014/main" id="{2F8D5DBB-E1A8-1C47-9458-C2F5A2304B4F}"/>
                </a:ext>
              </a:extLst>
            </p:cNvPr>
            <p:cNvSpPr>
              <a:spLocks noChangeAspect="1" noChangeArrowheads="1"/>
            </p:cNvSpPr>
            <p:nvPr/>
          </p:nvSpPr>
          <p:spPr bwMode="auto">
            <a:xfrm rot="2700000">
              <a:off x="1554110" y="2485269"/>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84" name="Line 2887">
              <a:extLst>
                <a:ext uri="{FF2B5EF4-FFF2-40B4-BE49-F238E27FC236}">
                  <a16:creationId xmlns:a16="http://schemas.microsoft.com/office/drawing/2014/main" id="{95B24607-E205-D943-9B93-2D297467A62F}"/>
                </a:ext>
              </a:extLst>
            </p:cNvPr>
            <p:cNvSpPr>
              <a:spLocks noChangeAspect="1" noChangeShapeType="1"/>
            </p:cNvSpPr>
            <p:nvPr/>
          </p:nvSpPr>
          <p:spPr bwMode="auto">
            <a:xfrm flipV="1">
              <a:off x="1577605" y="2539953"/>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grpSp>
      <p:grpSp>
        <p:nvGrpSpPr>
          <p:cNvPr id="985" name="Groupe 2999">
            <a:extLst>
              <a:ext uri="{FF2B5EF4-FFF2-40B4-BE49-F238E27FC236}">
                <a16:creationId xmlns:a16="http://schemas.microsoft.com/office/drawing/2014/main" id="{7F0CEA4B-0020-5B4A-9F7A-B43771D439D5}"/>
              </a:ext>
            </a:extLst>
          </p:cNvPr>
          <p:cNvGrpSpPr>
            <a:grpSpLocks/>
          </p:cNvGrpSpPr>
          <p:nvPr/>
        </p:nvGrpSpPr>
        <p:grpSpPr bwMode="auto">
          <a:xfrm>
            <a:off x="3857417" y="4606789"/>
            <a:ext cx="368300" cy="704850"/>
            <a:chOff x="2168921" y="6843789"/>
            <a:chExt cx="368698" cy="705408"/>
          </a:xfrm>
        </p:grpSpPr>
        <p:sp>
          <p:nvSpPr>
            <p:cNvPr id="986" name="Line 2889">
              <a:extLst>
                <a:ext uri="{FF2B5EF4-FFF2-40B4-BE49-F238E27FC236}">
                  <a16:creationId xmlns:a16="http://schemas.microsoft.com/office/drawing/2014/main" id="{61641F5F-86EE-8E4E-83EA-EF6A172965E0}"/>
                </a:ext>
              </a:extLst>
            </p:cNvPr>
            <p:cNvSpPr>
              <a:spLocks noChangeAspect="1" noChangeShapeType="1"/>
            </p:cNvSpPr>
            <p:nvPr/>
          </p:nvSpPr>
          <p:spPr bwMode="auto">
            <a:xfrm flipV="1">
              <a:off x="2260067" y="7164421"/>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987" name="Line 2891">
              <a:extLst>
                <a:ext uri="{FF2B5EF4-FFF2-40B4-BE49-F238E27FC236}">
                  <a16:creationId xmlns:a16="http://schemas.microsoft.com/office/drawing/2014/main" id="{E8CE3035-3EE2-0442-A644-855CF308479B}"/>
                </a:ext>
              </a:extLst>
            </p:cNvPr>
            <p:cNvSpPr>
              <a:spLocks noChangeAspect="1" noChangeShapeType="1"/>
            </p:cNvSpPr>
            <p:nvPr/>
          </p:nvSpPr>
          <p:spPr bwMode="auto">
            <a:xfrm flipH="1" flipV="1">
              <a:off x="2206592" y="7164421"/>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988" name="Rectangle 2884">
              <a:extLst>
                <a:ext uri="{FF2B5EF4-FFF2-40B4-BE49-F238E27FC236}">
                  <a16:creationId xmlns:a16="http://schemas.microsoft.com/office/drawing/2014/main" id="{B1D3344D-9DE1-144F-8775-E4F4E5FB173D}"/>
                </a:ext>
              </a:extLst>
            </p:cNvPr>
            <p:cNvSpPr>
              <a:spLocks noChangeAspect="1" noChangeArrowheads="1"/>
            </p:cNvSpPr>
            <p:nvPr/>
          </p:nvSpPr>
          <p:spPr bwMode="auto">
            <a:xfrm>
              <a:off x="2230172" y="7374694"/>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89" name="Rectangle 2885">
              <a:extLst>
                <a:ext uri="{FF2B5EF4-FFF2-40B4-BE49-F238E27FC236}">
                  <a16:creationId xmlns:a16="http://schemas.microsoft.com/office/drawing/2014/main" id="{98BC33A4-E780-8941-A637-EAEE44E7BEB7}"/>
                </a:ext>
              </a:extLst>
            </p:cNvPr>
            <p:cNvSpPr>
              <a:spLocks noChangeAspect="1" noChangeArrowheads="1"/>
            </p:cNvSpPr>
            <p:nvPr/>
          </p:nvSpPr>
          <p:spPr bwMode="auto">
            <a:xfrm>
              <a:off x="2230807" y="7282692"/>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90" name="Line 2886">
              <a:extLst>
                <a:ext uri="{FF2B5EF4-FFF2-40B4-BE49-F238E27FC236}">
                  <a16:creationId xmlns:a16="http://schemas.microsoft.com/office/drawing/2014/main" id="{5E16D01F-35A3-3542-9862-D60D3B529EB0}"/>
                </a:ext>
              </a:extLst>
            </p:cNvPr>
            <p:cNvSpPr>
              <a:spLocks noChangeAspect="1" noChangeShapeType="1"/>
            </p:cNvSpPr>
            <p:nvPr/>
          </p:nvSpPr>
          <p:spPr bwMode="auto">
            <a:xfrm flipV="1">
              <a:off x="2254302" y="733183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91" name="Line 2887">
              <a:extLst>
                <a:ext uri="{FF2B5EF4-FFF2-40B4-BE49-F238E27FC236}">
                  <a16:creationId xmlns:a16="http://schemas.microsoft.com/office/drawing/2014/main" id="{4D569F5E-0665-CE4B-AA4C-A556373CA984}"/>
                </a:ext>
              </a:extLst>
            </p:cNvPr>
            <p:cNvSpPr>
              <a:spLocks noChangeAspect="1" noChangeShapeType="1"/>
            </p:cNvSpPr>
            <p:nvPr/>
          </p:nvSpPr>
          <p:spPr bwMode="auto">
            <a:xfrm flipV="1">
              <a:off x="2254302" y="724141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92" name="Oval 2888">
              <a:extLst>
                <a:ext uri="{FF2B5EF4-FFF2-40B4-BE49-F238E27FC236}">
                  <a16:creationId xmlns:a16="http://schemas.microsoft.com/office/drawing/2014/main" id="{CE58E943-D365-4047-917B-16FA9D1439D4}"/>
                </a:ext>
              </a:extLst>
            </p:cNvPr>
            <p:cNvSpPr>
              <a:spLocks noChangeAspect="1" noChangeArrowheads="1"/>
            </p:cNvSpPr>
            <p:nvPr/>
          </p:nvSpPr>
          <p:spPr bwMode="auto">
            <a:xfrm>
              <a:off x="2226026" y="7189103"/>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93" name="Oval 2890">
              <a:extLst>
                <a:ext uri="{FF2B5EF4-FFF2-40B4-BE49-F238E27FC236}">
                  <a16:creationId xmlns:a16="http://schemas.microsoft.com/office/drawing/2014/main" id="{76A597A5-BBA2-4140-9B05-6D2B088D76FA}"/>
                </a:ext>
              </a:extLst>
            </p:cNvPr>
            <p:cNvSpPr>
              <a:spLocks noChangeAspect="1" noChangeArrowheads="1"/>
            </p:cNvSpPr>
            <p:nvPr/>
          </p:nvSpPr>
          <p:spPr bwMode="auto">
            <a:xfrm>
              <a:off x="2169208" y="7114119"/>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94" name="Oval 2892">
              <a:extLst>
                <a:ext uri="{FF2B5EF4-FFF2-40B4-BE49-F238E27FC236}">
                  <a16:creationId xmlns:a16="http://schemas.microsoft.com/office/drawing/2014/main" id="{F09764A1-57C7-5140-8958-157672364D79}"/>
                </a:ext>
              </a:extLst>
            </p:cNvPr>
            <p:cNvSpPr>
              <a:spLocks noChangeAspect="1" noChangeArrowheads="1"/>
            </p:cNvSpPr>
            <p:nvPr/>
          </p:nvSpPr>
          <p:spPr bwMode="auto">
            <a:xfrm>
              <a:off x="2282845" y="7114119"/>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95" name="Rectangle 405">
              <a:extLst>
                <a:ext uri="{FF2B5EF4-FFF2-40B4-BE49-F238E27FC236}">
                  <a16:creationId xmlns:a16="http://schemas.microsoft.com/office/drawing/2014/main" id="{994980F6-DEF4-2549-AFFD-B59309FA98FF}"/>
                </a:ext>
              </a:extLst>
            </p:cNvPr>
            <p:cNvSpPr>
              <a:spLocks noChangeArrowheads="1"/>
            </p:cNvSpPr>
            <p:nvPr/>
          </p:nvSpPr>
          <p:spPr bwMode="auto">
            <a:xfrm>
              <a:off x="2168921" y="7441475"/>
              <a:ext cx="1795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3243</a:t>
              </a:r>
              <a:endParaRPr lang="fr-FR" altLang="de-DE" sz="700" b="1">
                <a:cs typeface="Arial" panose="020B0604020202020204" pitchFamily="34" charset="0"/>
              </a:endParaRPr>
            </a:p>
          </p:txBody>
        </p:sp>
        <p:sp>
          <p:nvSpPr>
            <p:cNvPr id="996" name="Line 2887">
              <a:extLst>
                <a:ext uri="{FF2B5EF4-FFF2-40B4-BE49-F238E27FC236}">
                  <a16:creationId xmlns:a16="http://schemas.microsoft.com/office/drawing/2014/main" id="{34F61067-9E9E-6744-99C1-30BA70EDA388}"/>
                </a:ext>
              </a:extLst>
            </p:cNvPr>
            <p:cNvSpPr>
              <a:spLocks noChangeAspect="1" noChangeShapeType="1"/>
            </p:cNvSpPr>
            <p:nvPr/>
          </p:nvSpPr>
          <p:spPr bwMode="auto">
            <a:xfrm flipV="1">
              <a:off x="2195243" y="7073069"/>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97" name="Line 2887">
              <a:extLst>
                <a:ext uri="{FF2B5EF4-FFF2-40B4-BE49-F238E27FC236}">
                  <a16:creationId xmlns:a16="http://schemas.microsoft.com/office/drawing/2014/main" id="{A14CB30D-F0CF-D540-87FB-A3B25F60FA33}"/>
                </a:ext>
              </a:extLst>
            </p:cNvPr>
            <p:cNvSpPr>
              <a:spLocks noChangeAspect="1" noChangeShapeType="1"/>
            </p:cNvSpPr>
            <p:nvPr/>
          </p:nvSpPr>
          <p:spPr bwMode="auto">
            <a:xfrm flipV="1">
              <a:off x="2308880" y="7073069"/>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998" name="Rectangle 2885">
              <a:extLst>
                <a:ext uri="{FF2B5EF4-FFF2-40B4-BE49-F238E27FC236}">
                  <a16:creationId xmlns:a16="http://schemas.microsoft.com/office/drawing/2014/main" id="{8B65F4FF-A12B-EF41-8209-F67596D0B3EB}"/>
                </a:ext>
              </a:extLst>
            </p:cNvPr>
            <p:cNvSpPr>
              <a:spLocks noChangeAspect="1" noChangeArrowheads="1"/>
            </p:cNvSpPr>
            <p:nvPr/>
          </p:nvSpPr>
          <p:spPr bwMode="auto">
            <a:xfrm>
              <a:off x="2169208" y="7023964"/>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999" name="Rectangle 2885">
              <a:extLst>
                <a:ext uri="{FF2B5EF4-FFF2-40B4-BE49-F238E27FC236}">
                  <a16:creationId xmlns:a16="http://schemas.microsoft.com/office/drawing/2014/main" id="{3F17E708-EF04-6D4F-9BEE-9FCBEF5E8062}"/>
                </a:ext>
              </a:extLst>
            </p:cNvPr>
            <p:cNvSpPr>
              <a:spLocks noChangeAspect="1" noChangeArrowheads="1"/>
            </p:cNvSpPr>
            <p:nvPr/>
          </p:nvSpPr>
          <p:spPr bwMode="auto">
            <a:xfrm>
              <a:off x="2287925" y="7023964"/>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00" name="Line 2887">
              <a:extLst>
                <a:ext uri="{FF2B5EF4-FFF2-40B4-BE49-F238E27FC236}">
                  <a16:creationId xmlns:a16="http://schemas.microsoft.com/office/drawing/2014/main" id="{F4D03729-FC67-BA40-BFE0-AE3C3334173A}"/>
                </a:ext>
              </a:extLst>
            </p:cNvPr>
            <p:cNvSpPr>
              <a:spLocks noChangeAspect="1" noChangeShapeType="1"/>
            </p:cNvSpPr>
            <p:nvPr/>
          </p:nvSpPr>
          <p:spPr bwMode="auto">
            <a:xfrm flipV="1">
              <a:off x="2195243" y="698265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001" name="Oval 2888">
              <a:extLst>
                <a:ext uri="{FF2B5EF4-FFF2-40B4-BE49-F238E27FC236}">
                  <a16:creationId xmlns:a16="http://schemas.microsoft.com/office/drawing/2014/main" id="{07C9E3C9-89B3-DB40-BA32-51B39E619B31}"/>
                </a:ext>
              </a:extLst>
            </p:cNvPr>
            <p:cNvSpPr>
              <a:spLocks noChangeAspect="1" noChangeArrowheads="1"/>
            </p:cNvSpPr>
            <p:nvPr/>
          </p:nvSpPr>
          <p:spPr bwMode="auto">
            <a:xfrm>
              <a:off x="2169208" y="6933143"/>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02" name="Line 2887">
              <a:extLst>
                <a:ext uri="{FF2B5EF4-FFF2-40B4-BE49-F238E27FC236}">
                  <a16:creationId xmlns:a16="http://schemas.microsoft.com/office/drawing/2014/main" id="{030D8BE2-C9FD-494E-B104-0BAB82118CCD}"/>
                </a:ext>
              </a:extLst>
            </p:cNvPr>
            <p:cNvSpPr>
              <a:spLocks noChangeAspect="1" noChangeShapeType="1"/>
            </p:cNvSpPr>
            <p:nvPr/>
          </p:nvSpPr>
          <p:spPr bwMode="auto">
            <a:xfrm flipV="1">
              <a:off x="2311155" y="698265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003" name="Rectangle 2539">
              <a:extLst>
                <a:ext uri="{FF2B5EF4-FFF2-40B4-BE49-F238E27FC236}">
                  <a16:creationId xmlns:a16="http://schemas.microsoft.com/office/drawing/2014/main" id="{4F6BFCFD-2C32-0F4A-9CC7-32EB6BBFD09D}"/>
                </a:ext>
              </a:extLst>
            </p:cNvPr>
            <p:cNvSpPr>
              <a:spLocks noChangeAspect="1" noChangeArrowheads="1"/>
            </p:cNvSpPr>
            <p:nvPr/>
          </p:nvSpPr>
          <p:spPr bwMode="auto">
            <a:xfrm rot="2700000">
              <a:off x="2174298" y="6843154"/>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04" name="Line 2887">
              <a:extLst>
                <a:ext uri="{FF2B5EF4-FFF2-40B4-BE49-F238E27FC236}">
                  <a16:creationId xmlns:a16="http://schemas.microsoft.com/office/drawing/2014/main" id="{BFFAA0D7-4692-4340-9C50-C481F9578E50}"/>
                </a:ext>
              </a:extLst>
            </p:cNvPr>
            <p:cNvSpPr>
              <a:spLocks noChangeAspect="1" noChangeShapeType="1"/>
            </p:cNvSpPr>
            <p:nvPr/>
          </p:nvSpPr>
          <p:spPr bwMode="auto">
            <a:xfrm flipV="1">
              <a:off x="2197793" y="6897838"/>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005" name="Rectangle 2539">
              <a:extLst>
                <a:ext uri="{FF2B5EF4-FFF2-40B4-BE49-F238E27FC236}">
                  <a16:creationId xmlns:a16="http://schemas.microsoft.com/office/drawing/2014/main" id="{80A015D0-3C12-8341-8CA9-03D96578428E}"/>
                </a:ext>
              </a:extLst>
            </p:cNvPr>
            <p:cNvSpPr>
              <a:spLocks noChangeAspect="1" noChangeArrowheads="1"/>
            </p:cNvSpPr>
            <p:nvPr/>
          </p:nvSpPr>
          <p:spPr bwMode="auto">
            <a:xfrm rot="2700000">
              <a:off x="2288614" y="6843154"/>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06" name="Line 2887">
              <a:extLst>
                <a:ext uri="{FF2B5EF4-FFF2-40B4-BE49-F238E27FC236}">
                  <a16:creationId xmlns:a16="http://schemas.microsoft.com/office/drawing/2014/main" id="{7D149362-0C1D-F745-B6F4-14C7446FD315}"/>
                </a:ext>
              </a:extLst>
            </p:cNvPr>
            <p:cNvSpPr>
              <a:spLocks noChangeAspect="1" noChangeShapeType="1"/>
            </p:cNvSpPr>
            <p:nvPr/>
          </p:nvSpPr>
          <p:spPr bwMode="auto">
            <a:xfrm flipV="1">
              <a:off x="2312109" y="6897838"/>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007" name="Oval 2888">
              <a:extLst>
                <a:ext uri="{FF2B5EF4-FFF2-40B4-BE49-F238E27FC236}">
                  <a16:creationId xmlns:a16="http://schemas.microsoft.com/office/drawing/2014/main" id="{803E1813-6284-0A4A-9484-3971E2FD0CBC}"/>
                </a:ext>
              </a:extLst>
            </p:cNvPr>
            <p:cNvSpPr>
              <a:spLocks noChangeAspect="1" noChangeArrowheads="1"/>
            </p:cNvSpPr>
            <p:nvPr/>
          </p:nvSpPr>
          <p:spPr bwMode="auto">
            <a:xfrm>
              <a:off x="2285120" y="6933143"/>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08" name="Line 2887">
              <a:extLst>
                <a:ext uri="{FF2B5EF4-FFF2-40B4-BE49-F238E27FC236}">
                  <a16:creationId xmlns:a16="http://schemas.microsoft.com/office/drawing/2014/main" id="{9E4943BE-6686-EC4C-AC58-C78B1B5C24B9}"/>
                </a:ext>
              </a:extLst>
            </p:cNvPr>
            <p:cNvSpPr>
              <a:spLocks noChangeAspect="1" noChangeShapeType="1"/>
            </p:cNvSpPr>
            <p:nvPr/>
          </p:nvSpPr>
          <p:spPr bwMode="auto">
            <a:xfrm rot="5400000" flipV="1">
              <a:off x="2470409" y="698953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009" name="Rectangle 2539">
              <a:extLst>
                <a:ext uri="{FF2B5EF4-FFF2-40B4-BE49-F238E27FC236}">
                  <a16:creationId xmlns:a16="http://schemas.microsoft.com/office/drawing/2014/main" id="{4C89975C-805E-9E44-8EA0-DC667AEBA256}"/>
                </a:ext>
              </a:extLst>
            </p:cNvPr>
            <p:cNvSpPr>
              <a:spLocks noChangeAspect="1" noChangeArrowheads="1"/>
            </p:cNvSpPr>
            <p:nvPr/>
          </p:nvSpPr>
          <p:spPr bwMode="auto">
            <a:xfrm rot="8100000">
              <a:off x="2490629" y="6985000"/>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10" name="Line 1840">
              <a:extLst>
                <a:ext uri="{FF2B5EF4-FFF2-40B4-BE49-F238E27FC236}">
                  <a16:creationId xmlns:a16="http://schemas.microsoft.com/office/drawing/2014/main" id="{5D9F9AF8-F03C-884B-96F6-D538699E76C0}"/>
                </a:ext>
              </a:extLst>
            </p:cNvPr>
            <p:cNvSpPr>
              <a:spLocks noChangeAspect="1" noChangeShapeType="1"/>
            </p:cNvSpPr>
            <p:nvPr/>
          </p:nvSpPr>
          <p:spPr bwMode="auto">
            <a:xfrm rot="5400000" flipV="1">
              <a:off x="2403561" y="7088960"/>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sp>
          <p:nvSpPr>
            <p:cNvPr id="1011" name="Line 1841">
              <a:extLst>
                <a:ext uri="{FF2B5EF4-FFF2-40B4-BE49-F238E27FC236}">
                  <a16:creationId xmlns:a16="http://schemas.microsoft.com/office/drawing/2014/main" id="{B6DE57E7-596C-F447-898D-1AC31B9BFEC8}"/>
                </a:ext>
              </a:extLst>
            </p:cNvPr>
            <p:cNvSpPr>
              <a:spLocks noChangeAspect="1" noChangeShapeType="1"/>
            </p:cNvSpPr>
            <p:nvPr/>
          </p:nvSpPr>
          <p:spPr bwMode="auto">
            <a:xfrm rot="5400000" flipV="1">
              <a:off x="2326186" y="7013049"/>
              <a:ext cx="180000" cy="398"/>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sp>
          <p:nvSpPr>
            <p:cNvPr id="1012" name="Line 1842">
              <a:extLst>
                <a:ext uri="{FF2B5EF4-FFF2-40B4-BE49-F238E27FC236}">
                  <a16:creationId xmlns:a16="http://schemas.microsoft.com/office/drawing/2014/main" id="{51956F28-A8A8-B044-A62F-D2F67A77F61A}"/>
                </a:ext>
              </a:extLst>
            </p:cNvPr>
            <p:cNvSpPr>
              <a:spLocks noChangeAspect="1" noChangeShapeType="1"/>
            </p:cNvSpPr>
            <p:nvPr/>
          </p:nvSpPr>
          <p:spPr bwMode="auto">
            <a:xfrm rot="5400000" flipV="1">
              <a:off x="2403561" y="6908961"/>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grpSp>
      <p:grpSp>
        <p:nvGrpSpPr>
          <p:cNvPr id="1013" name="Groupe 3027">
            <a:extLst>
              <a:ext uri="{FF2B5EF4-FFF2-40B4-BE49-F238E27FC236}">
                <a16:creationId xmlns:a16="http://schemas.microsoft.com/office/drawing/2014/main" id="{6587A164-F99D-EE47-A44D-D9D352989167}"/>
              </a:ext>
            </a:extLst>
          </p:cNvPr>
          <p:cNvGrpSpPr>
            <a:grpSpLocks/>
          </p:cNvGrpSpPr>
          <p:nvPr/>
        </p:nvGrpSpPr>
        <p:grpSpPr bwMode="auto">
          <a:xfrm>
            <a:off x="4605129" y="4659177"/>
            <a:ext cx="246063" cy="704850"/>
            <a:chOff x="2932677" y="5330411"/>
            <a:chExt cx="245900" cy="705408"/>
          </a:xfrm>
        </p:grpSpPr>
        <p:sp>
          <p:nvSpPr>
            <p:cNvPr id="1014" name="Line 2891">
              <a:extLst>
                <a:ext uri="{FF2B5EF4-FFF2-40B4-BE49-F238E27FC236}">
                  <a16:creationId xmlns:a16="http://schemas.microsoft.com/office/drawing/2014/main" id="{FA14303B-A074-9847-95D0-FF354C5A02DF}"/>
                </a:ext>
              </a:extLst>
            </p:cNvPr>
            <p:cNvSpPr>
              <a:spLocks noChangeAspect="1" noChangeShapeType="1"/>
            </p:cNvSpPr>
            <p:nvPr/>
          </p:nvSpPr>
          <p:spPr bwMode="auto">
            <a:xfrm flipH="1" flipV="1">
              <a:off x="3015430" y="5636248"/>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015" name="Line 2889">
              <a:extLst>
                <a:ext uri="{FF2B5EF4-FFF2-40B4-BE49-F238E27FC236}">
                  <a16:creationId xmlns:a16="http://schemas.microsoft.com/office/drawing/2014/main" id="{DB46D538-C3B3-2149-A99A-712D2A7D4477}"/>
                </a:ext>
              </a:extLst>
            </p:cNvPr>
            <p:cNvSpPr>
              <a:spLocks noChangeAspect="1" noChangeShapeType="1"/>
            </p:cNvSpPr>
            <p:nvPr/>
          </p:nvSpPr>
          <p:spPr bwMode="auto">
            <a:xfrm flipV="1">
              <a:off x="3014159" y="5557827"/>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016" name="Line 2891">
              <a:extLst>
                <a:ext uri="{FF2B5EF4-FFF2-40B4-BE49-F238E27FC236}">
                  <a16:creationId xmlns:a16="http://schemas.microsoft.com/office/drawing/2014/main" id="{36D76025-AC0B-FC42-9B0A-18E7E0478347}"/>
                </a:ext>
              </a:extLst>
            </p:cNvPr>
            <p:cNvSpPr>
              <a:spLocks noChangeAspect="1" noChangeShapeType="1"/>
            </p:cNvSpPr>
            <p:nvPr/>
          </p:nvSpPr>
          <p:spPr bwMode="auto">
            <a:xfrm flipH="1" flipV="1">
              <a:off x="2960684" y="5557827"/>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017" name="Rectangle 2884">
              <a:extLst>
                <a:ext uri="{FF2B5EF4-FFF2-40B4-BE49-F238E27FC236}">
                  <a16:creationId xmlns:a16="http://schemas.microsoft.com/office/drawing/2014/main" id="{DF66C16E-CABF-6441-B65F-CE442BCE5120}"/>
                </a:ext>
              </a:extLst>
            </p:cNvPr>
            <p:cNvSpPr>
              <a:spLocks noChangeAspect="1" noChangeArrowheads="1"/>
            </p:cNvSpPr>
            <p:nvPr/>
          </p:nvSpPr>
          <p:spPr bwMode="auto">
            <a:xfrm>
              <a:off x="3059723" y="5861316"/>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18" name="Rectangle 2885">
              <a:extLst>
                <a:ext uri="{FF2B5EF4-FFF2-40B4-BE49-F238E27FC236}">
                  <a16:creationId xmlns:a16="http://schemas.microsoft.com/office/drawing/2014/main" id="{95B8196B-153B-234A-BCE1-745ACFB169B0}"/>
                </a:ext>
              </a:extLst>
            </p:cNvPr>
            <p:cNvSpPr>
              <a:spLocks noChangeAspect="1" noChangeArrowheads="1"/>
            </p:cNvSpPr>
            <p:nvPr/>
          </p:nvSpPr>
          <p:spPr bwMode="auto">
            <a:xfrm>
              <a:off x="3060358" y="5769314"/>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19" name="Line 2886">
              <a:extLst>
                <a:ext uri="{FF2B5EF4-FFF2-40B4-BE49-F238E27FC236}">
                  <a16:creationId xmlns:a16="http://schemas.microsoft.com/office/drawing/2014/main" id="{320F5428-52EA-1644-98D6-CE89E75B453F}"/>
                </a:ext>
              </a:extLst>
            </p:cNvPr>
            <p:cNvSpPr>
              <a:spLocks noChangeAspect="1" noChangeShapeType="1"/>
            </p:cNvSpPr>
            <p:nvPr/>
          </p:nvSpPr>
          <p:spPr bwMode="auto">
            <a:xfrm flipV="1">
              <a:off x="3083853" y="581845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020" name="Line 2887">
              <a:extLst>
                <a:ext uri="{FF2B5EF4-FFF2-40B4-BE49-F238E27FC236}">
                  <a16:creationId xmlns:a16="http://schemas.microsoft.com/office/drawing/2014/main" id="{77BB8937-02FB-9A4E-8B20-EA441E9101F3}"/>
                </a:ext>
              </a:extLst>
            </p:cNvPr>
            <p:cNvSpPr>
              <a:spLocks noChangeAspect="1" noChangeShapeType="1"/>
            </p:cNvSpPr>
            <p:nvPr/>
          </p:nvSpPr>
          <p:spPr bwMode="auto">
            <a:xfrm flipV="1">
              <a:off x="3083853" y="5728039"/>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021" name="Oval 2888">
              <a:extLst>
                <a:ext uri="{FF2B5EF4-FFF2-40B4-BE49-F238E27FC236}">
                  <a16:creationId xmlns:a16="http://schemas.microsoft.com/office/drawing/2014/main" id="{986BE113-D06B-FD4E-9C1C-52AC9A362E5A}"/>
                </a:ext>
              </a:extLst>
            </p:cNvPr>
            <p:cNvSpPr>
              <a:spLocks noChangeAspect="1" noChangeArrowheads="1"/>
            </p:cNvSpPr>
            <p:nvPr/>
          </p:nvSpPr>
          <p:spPr bwMode="auto">
            <a:xfrm>
              <a:off x="3055577" y="5675725"/>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22" name="Oval 2890">
              <a:extLst>
                <a:ext uri="{FF2B5EF4-FFF2-40B4-BE49-F238E27FC236}">
                  <a16:creationId xmlns:a16="http://schemas.microsoft.com/office/drawing/2014/main" id="{BE52AFE3-9746-3A4E-B627-EE083BBA1DDF}"/>
                </a:ext>
              </a:extLst>
            </p:cNvPr>
            <p:cNvSpPr>
              <a:spLocks noChangeAspect="1" noChangeArrowheads="1"/>
            </p:cNvSpPr>
            <p:nvPr/>
          </p:nvSpPr>
          <p:spPr bwMode="auto">
            <a:xfrm>
              <a:off x="2983964" y="5600741"/>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23" name="Line 2889">
              <a:extLst>
                <a:ext uri="{FF2B5EF4-FFF2-40B4-BE49-F238E27FC236}">
                  <a16:creationId xmlns:a16="http://schemas.microsoft.com/office/drawing/2014/main" id="{18149012-182A-8141-8300-521472982FE5}"/>
                </a:ext>
              </a:extLst>
            </p:cNvPr>
            <p:cNvSpPr>
              <a:spLocks noChangeAspect="1" noChangeShapeType="1"/>
            </p:cNvSpPr>
            <p:nvPr/>
          </p:nvSpPr>
          <p:spPr bwMode="auto">
            <a:xfrm flipV="1">
              <a:off x="3104413" y="5636248"/>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024" name="Oval 2892">
              <a:extLst>
                <a:ext uri="{FF2B5EF4-FFF2-40B4-BE49-F238E27FC236}">
                  <a16:creationId xmlns:a16="http://schemas.microsoft.com/office/drawing/2014/main" id="{C430A24F-6C8D-C842-BF38-8D12F833D9B5}"/>
                </a:ext>
              </a:extLst>
            </p:cNvPr>
            <p:cNvSpPr>
              <a:spLocks noChangeAspect="1" noChangeArrowheads="1"/>
            </p:cNvSpPr>
            <p:nvPr/>
          </p:nvSpPr>
          <p:spPr bwMode="auto">
            <a:xfrm>
              <a:off x="3124232" y="5600741"/>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25" name="Rectangle 405">
              <a:extLst>
                <a:ext uri="{FF2B5EF4-FFF2-40B4-BE49-F238E27FC236}">
                  <a16:creationId xmlns:a16="http://schemas.microsoft.com/office/drawing/2014/main" id="{FC277B08-7E3D-6248-A315-9828FEC53642}"/>
                </a:ext>
              </a:extLst>
            </p:cNvPr>
            <p:cNvSpPr>
              <a:spLocks noChangeArrowheads="1"/>
            </p:cNvSpPr>
            <p:nvPr/>
          </p:nvSpPr>
          <p:spPr bwMode="auto">
            <a:xfrm>
              <a:off x="2998472" y="5928097"/>
              <a:ext cx="1795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3693</a:t>
              </a:r>
              <a:endParaRPr lang="fr-FR" altLang="de-DE" sz="700" b="1">
                <a:cs typeface="Arial" panose="020B0604020202020204" pitchFamily="34" charset="0"/>
              </a:endParaRPr>
            </a:p>
          </p:txBody>
        </p:sp>
        <p:sp>
          <p:nvSpPr>
            <p:cNvPr id="1026" name="Line 2887">
              <a:extLst>
                <a:ext uri="{FF2B5EF4-FFF2-40B4-BE49-F238E27FC236}">
                  <a16:creationId xmlns:a16="http://schemas.microsoft.com/office/drawing/2014/main" id="{E087730F-DF49-E744-88EC-5D78F5A90249}"/>
                </a:ext>
              </a:extLst>
            </p:cNvPr>
            <p:cNvSpPr>
              <a:spLocks noChangeAspect="1" noChangeShapeType="1"/>
            </p:cNvSpPr>
            <p:nvPr/>
          </p:nvSpPr>
          <p:spPr bwMode="auto">
            <a:xfrm flipV="1">
              <a:off x="3150267" y="5559691"/>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027" name="Rectangle 2885">
              <a:extLst>
                <a:ext uri="{FF2B5EF4-FFF2-40B4-BE49-F238E27FC236}">
                  <a16:creationId xmlns:a16="http://schemas.microsoft.com/office/drawing/2014/main" id="{9EF3BCE6-C252-2744-BA9D-BA11AEE1AF0A}"/>
                </a:ext>
              </a:extLst>
            </p:cNvPr>
            <p:cNvSpPr>
              <a:spLocks noChangeAspect="1" noChangeArrowheads="1"/>
            </p:cNvSpPr>
            <p:nvPr/>
          </p:nvSpPr>
          <p:spPr bwMode="auto">
            <a:xfrm>
              <a:off x="3129312" y="5510586"/>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28" name="Line 2887">
              <a:extLst>
                <a:ext uri="{FF2B5EF4-FFF2-40B4-BE49-F238E27FC236}">
                  <a16:creationId xmlns:a16="http://schemas.microsoft.com/office/drawing/2014/main" id="{15897405-2F57-1949-AF56-5786CFAE4688}"/>
                </a:ext>
              </a:extLst>
            </p:cNvPr>
            <p:cNvSpPr>
              <a:spLocks noChangeAspect="1" noChangeShapeType="1"/>
            </p:cNvSpPr>
            <p:nvPr/>
          </p:nvSpPr>
          <p:spPr bwMode="auto">
            <a:xfrm flipV="1">
              <a:off x="3152542" y="546927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029" name="Rectangle 2539">
              <a:extLst>
                <a:ext uri="{FF2B5EF4-FFF2-40B4-BE49-F238E27FC236}">
                  <a16:creationId xmlns:a16="http://schemas.microsoft.com/office/drawing/2014/main" id="{17056BF3-8A7F-B64B-9C9F-6B632F90CCEC}"/>
                </a:ext>
              </a:extLst>
            </p:cNvPr>
            <p:cNvSpPr>
              <a:spLocks noChangeAspect="1" noChangeArrowheads="1"/>
            </p:cNvSpPr>
            <p:nvPr/>
          </p:nvSpPr>
          <p:spPr bwMode="auto">
            <a:xfrm rot="2700000">
              <a:off x="3130001" y="5329776"/>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30" name="Line 2887">
              <a:extLst>
                <a:ext uri="{FF2B5EF4-FFF2-40B4-BE49-F238E27FC236}">
                  <a16:creationId xmlns:a16="http://schemas.microsoft.com/office/drawing/2014/main" id="{B740C3F6-A2E4-C64C-8A3A-8518D7A25A85}"/>
                </a:ext>
              </a:extLst>
            </p:cNvPr>
            <p:cNvSpPr>
              <a:spLocks noChangeAspect="1" noChangeShapeType="1"/>
            </p:cNvSpPr>
            <p:nvPr/>
          </p:nvSpPr>
          <p:spPr bwMode="auto">
            <a:xfrm flipV="1">
              <a:off x="3153496" y="538446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031" name="Oval 2888">
              <a:extLst>
                <a:ext uri="{FF2B5EF4-FFF2-40B4-BE49-F238E27FC236}">
                  <a16:creationId xmlns:a16="http://schemas.microsoft.com/office/drawing/2014/main" id="{07095189-C4DD-504B-838A-47E5B1745373}"/>
                </a:ext>
              </a:extLst>
            </p:cNvPr>
            <p:cNvSpPr>
              <a:spLocks noChangeAspect="1" noChangeArrowheads="1"/>
            </p:cNvSpPr>
            <p:nvPr/>
          </p:nvSpPr>
          <p:spPr bwMode="auto">
            <a:xfrm>
              <a:off x="3126507" y="5419765"/>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32" name="Rectangle 2885">
              <a:extLst>
                <a:ext uri="{FF2B5EF4-FFF2-40B4-BE49-F238E27FC236}">
                  <a16:creationId xmlns:a16="http://schemas.microsoft.com/office/drawing/2014/main" id="{16E9F03D-0493-014E-B076-B5576890511E}"/>
                </a:ext>
              </a:extLst>
            </p:cNvPr>
            <p:cNvSpPr>
              <a:spLocks noChangeAspect="1" noChangeArrowheads="1"/>
            </p:cNvSpPr>
            <p:nvPr/>
          </p:nvSpPr>
          <p:spPr bwMode="auto">
            <a:xfrm>
              <a:off x="2935482" y="5510586"/>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33" name="Line 2887">
              <a:extLst>
                <a:ext uri="{FF2B5EF4-FFF2-40B4-BE49-F238E27FC236}">
                  <a16:creationId xmlns:a16="http://schemas.microsoft.com/office/drawing/2014/main" id="{690113D2-6836-4B49-8300-E51CC6D1E1D0}"/>
                </a:ext>
              </a:extLst>
            </p:cNvPr>
            <p:cNvSpPr>
              <a:spLocks noChangeAspect="1" noChangeShapeType="1"/>
            </p:cNvSpPr>
            <p:nvPr/>
          </p:nvSpPr>
          <p:spPr bwMode="auto">
            <a:xfrm flipV="1">
              <a:off x="2958712" y="546927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034" name="Rectangle 2539">
              <a:extLst>
                <a:ext uri="{FF2B5EF4-FFF2-40B4-BE49-F238E27FC236}">
                  <a16:creationId xmlns:a16="http://schemas.microsoft.com/office/drawing/2014/main" id="{B905EAE6-78CE-DF4E-97B4-FFA059382B20}"/>
                </a:ext>
              </a:extLst>
            </p:cNvPr>
            <p:cNvSpPr>
              <a:spLocks noChangeAspect="1" noChangeArrowheads="1"/>
            </p:cNvSpPr>
            <p:nvPr/>
          </p:nvSpPr>
          <p:spPr bwMode="auto">
            <a:xfrm rot="2700000">
              <a:off x="2936171" y="5329776"/>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35" name="Line 2887">
              <a:extLst>
                <a:ext uri="{FF2B5EF4-FFF2-40B4-BE49-F238E27FC236}">
                  <a16:creationId xmlns:a16="http://schemas.microsoft.com/office/drawing/2014/main" id="{B40FB78B-439C-1347-B5F9-A596B54B7996}"/>
                </a:ext>
              </a:extLst>
            </p:cNvPr>
            <p:cNvSpPr>
              <a:spLocks noChangeAspect="1" noChangeShapeType="1"/>
            </p:cNvSpPr>
            <p:nvPr/>
          </p:nvSpPr>
          <p:spPr bwMode="auto">
            <a:xfrm flipV="1">
              <a:off x="2959666" y="538446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036" name="Oval 2888">
              <a:extLst>
                <a:ext uri="{FF2B5EF4-FFF2-40B4-BE49-F238E27FC236}">
                  <a16:creationId xmlns:a16="http://schemas.microsoft.com/office/drawing/2014/main" id="{2C462F2E-ADB9-0741-9845-3C64C902D4CF}"/>
                </a:ext>
              </a:extLst>
            </p:cNvPr>
            <p:cNvSpPr>
              <a:spLocks noChangeAspect="1" noChangeArrowheads="1"/>
            </p:cNvSpPr>
            <p:nvPr/>
          </p:nvSpPr>
          <p:spPr bwMode="auto">
            <a:xfrm>
              <a:off x="2932677" y="5419765"/>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37" name="Rectangle 2885">
              <a:extLst>
                <a:ext uri="{FF2B5EF4-FFF2-40B4-BE49-F238E27FC236}">
                  <a16:creationId xmlns:a16="http://schemas.microsoft.com/office/drawing/2014/main" id="{1E00EC7A-F5B9-7445-B97F-C7C50BA8F3E8}"/>
                </a:ext>
              </a:extLst>
            </p:cNvPr>
            <p:cNvSpPr>
              <a:spLocks noChangeAspect="1" noChangeArrowheads="1"/>
            </p:cNvSpPr>
            <p:nvPr/>
          </p:nvSpPr>
          <p:spPr bwMode="auto">
            <a:xfrm>
              <a:off x="3028699" y="5510586"/>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38" name="Line 2887">
              <a:extLst>
                <a:ext uri="{FF2B5EF4-FFF2-40B4-BE49-F238E27FC236}">
                  <a16:creationId xmlns:a16="http://schemas.microsoft.com/office/drawing/2014/main" id="{BE441BDB-1394-164C-B0AD-DE2D77DF7957}"/>
                </a:ext>
              </a:extLst>
            </p:cNvPr>
            <p:cNvSpPr>
              <a:spLocks noChangeAspect="1" noChangeShapeType="1"/>
            </p:cNvSpPr>
            <p:nvPr/>
          </p:nvSpPr>
          <p:spPr bwMode="auto">
            <a:xfrm flipV="1">
              <a:off x="3051929" y="546927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039" name="Rectangle 2539">
              <a:extLst>
                <a:ext uri="{FF2B5EF4-FFF2-40B4-BE49-F238E27FC236}">
                  <a16:creationId xmlns:a16="http://schemas.microsoft.com/office/drawing/2014/main" id="{7A363225-5D36-0840-B8AE-9507E687E8BC}"/>
                </a:ext>
              </a:extLst>
            </p:cNvPr>
            <p:cNvSpPr>
              <a:spLocks noChangeAspect="1" noChangeArrowheads="1"/>
            </p:cNvSpPr>
            <p:nvPr/>
          </p:nvSpPr>
          <p:spPr bwMode="auto">
            <a:xfrm rot="2700000">
              <a:off x="3029388" y="5329776"/>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040" name="Line 2887">
              <a:extLst>
                <a:ext uri="{FF2B5EF4-FFF2-40B4-BE49-F238E27FC236}">
                  <a16:creationId xmlns:a16="http://schemas.microsoft.com/office/drawing/2014/main" id="{F097354A-A3B8-1543-A044-77B6A80FE3A4}"/>
                </a:ext>
              </a:extLst>
            </p:cNvPr>
            <p:cNvSpPr>
              <a:spLocks noChangeAspect="1" noChangeShapeType="1"/>
            </p:cNvSpPr>
            <p:nvPr/>
          </p:nvSpPr>
          <p:spPr bwMode="auto">
            <a:xfrm flipV="1">
              <a:off x="3052883" y="538446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041" name="Oval 2888">
              <a:extLst>
                <a:ext uri="{FF2B5EF4-FFF2-40B4-BE49-F238E27FC236}">
                  <a16:creationId xmlns:a16="http://schemas.microsoft.com/office/drawing/2014/main" id="{098A2E44-5728-174F-9DBF-C17A3F37BCE8}"/>
                </a:ext>
              </a:extLst>
            </p:cNvPr>
            <p:cNvSpPr>
              <a:spLocks noChangeAspect="1" noChangeArrowheads="1"/>
            </p:cNvSpPr>
            <p:nvPr/>
          </p:nvSpPr>
          <p:spPr bwMode="auto">
            <a:xfrm>
              <a:off x="3025894" y="5419765"/>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grpSp>
      <p:sp>
        <p:nvSpPr>
          <p:cNvPr id="1043" name="Line 843">
            <a:extLst>
              <a:ext uri="{FF2B5EF4-FFF2-40B4-BE49-F238E27FC236}">
                <a16:creationId xmlns:a16="http://schemas.microsoft.com/office/drawing/2014/main" id="{A8D4B5E8-E1F7-CE45-98E8-B6D921A22534}"/>
              </a:ext>
            </a:extLst>
          </p:cNvPr>
          <p:cNvSpPr>
            <a:spLocks noChangeShapeType="1"/>
          </p:cNvSpPr>
          <p:nvPr/>
        </p:nvSpPr>
        <p:spPr bwMode="auto">
          <a:xfrm>
            <a:off x="714167" y="7888080"/>
            <a:ext cx="55689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44" name="Line 844">
            <a:extLst>
              <a:ext uri="{FF2B5EF4-FFF2-40B4-BE49-F238E27FC236}">
                <a16:creationId xmlns:a16="http://schemas.microsoft.com/office/drawing/2014/main" id="{C88D87BC-6A1C-0D41-93B1-67F660547975}"/>
              </a:ext>
            </a:extLst>
          </p:cNvPr>
          <p:cNvSpPr>
            <a:spLocks noChangeShapeType="1"/>
          </p:cNvSpPr>
          <p:nvPr/>
        </p:nvSpPr>
        <p:spPr bwMode="auto">
          <a:xfrm>
            <a:off x="6283117" y="7888080"/>
            <a:ext cx="1587" cy="222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45" name="Line 845">
            <a:extLst>
              <a:ext uri="{FF2B5EF4-FFF2-40B4-BE49-F238E27FC236}">
                <a16:creationId xmlns:a16="http://schemas.microsoft.com/office/drawing/2014/main" id="{A60ECC82-11CC-124E-A52E-8AF834A1DD02}"/>
              </a:ext>
            </a:extLst>
          </p:cNvPr>
          <p:cNvSpPr>
            <a:spLocks noChangeShapeType="1"/>
          </p:cNvSpPr>
          <p:nvPr/>
        </p:nvSpPr>
        <p:spPr bwMode="auto">
          <a:xfrm>
            <a:off x="5725904" y="7888080"/>
            <a:ext cx="1588" cy="12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46" name="Line 846">
            <a:extLst>
              <a:ext uri="{FF2B5EF4-FFF2-40B4-BE49-F238E27FC236}">
                <a16:creationId xmlns:a16="http://schemas.microsoft.com/office/drawing/2014/main" id="{18931952-154B-FF49-BDA7-9790A2AB1ADD}"/>
              </a:ext>
            </a:extLst>
          </p:cNvPr>
          <p:cNvSpPr>
            <a:spLocks noChangeShapeType="1"/>
          </p:cNvSpPr>
          <p:nvPr/>
        </p:nvSpPr>
        <p:spPr bwMode="auto">
          <a:xfrm>
            <a:off x="5168692" y="7888080"/>
            <a:ext cx="1587" cy="222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47" name="Line 847">
            <a:extLst>
              <a:ext uri="{FF2B5EF4-FFF2-40B4-BE49-F238E27FC236}">
                <a16:creationId xmlns:a16="http://schemas.microsoft.com/office/drawing/2014/main" id="{3630F84E-84BE-CA4A-B5EF-02D06CAA72EE}"/>
              </a:ext>
            </a:extLst>
          </p:cNvPr>
          <p:cNvSpPr>
            <a:spLocks noChangeShapeType="1"/>
          </p:cNvSpPr>
          <p:nvPr/>
        </p:nvSpPr>
        <p:spPr bwMode="auto">
          <a:xfrm>
            <a:off x="4611479" y="7888080"/>
            <a:ext cx="1588" cy="12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48" name="Line 848">
            <a:extLst>
              <a:ext uri="{FF2B5EF4-FFF2-40B4-BE49-F238E27FC236}">
                <a16:creationId xmlns:a16="http://schemas.microsoft.com/office/drawing/2014/main" id="{E1E442F8-8166-2144-B90A-4A2F08A75741}"/>
              </a:ext>
            </a:extLst>
          </p:cNvPr>
          <p:cNvSpPr>
            <a:spLocks noChangeShapeType="1"/>
          </p:cNvSpPr>
          <p:nvPr/>
        </p:nvSpPr>
        <p:spPr bwMode="auto">
          <a:xfrm>
            <a:off x="4055854" y="7888080"/>
            <a:ext cx="1588" cy="222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49" name="Line 849">
            <a:extLst>
              <a:ext uri="{FF2B5EF4-FFF2-40B4-BE49-F238E27FC236}">
                <a16:creationId xmlns:a16="http://schemas.microsoft.com/office/drawing/2014/main" id="{C976F7EE-4026-6443-9B98-93BB18C99598}"/>
              </a:ext>
            </a:extLst>
          </p:cNvPr>
          <p:cNvSpPr>
            <a:spLocks noChangeShapeType="1"/>
          </p:cNvSpPr>
          <p:nvPr/>
        </p:nvSpPr>
        <p:spPr bwMode="auto">
          <a:xfrm>
            <a:off x="3498642" y="7888080"/>
            <a:ext cx="1587" cy="12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50" name="Line 850">
            <a:extLst>
              <a:ext uri="{FF2B5EF4-FFF2-40B4-BE49-F238E27FC236}">
                <a16:creationId xmlns:a16="http://schemas.microsoft.com/office/drawing/2014/main" id="{5807CBA4-C301-9B42-B57C-282A859BE4DB}"/>
              </a:ext>
            </a:extLst>
          </p:cNvPr>
          <p:cNvSpPr>
            <a:spLocks noChangeShapeType="1"/>
          </p:cNvSpPr>
          <p:nvPr/>
        </p:nvSpPr>
        <p:spPr bwMode="auto">
          <a:xfrm>
            <a:off x="2941429" y="7888080"/>
            <a:ext cx="1588" cy="222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51" name="Line 851">
            <a:extLst>
              <a:ext uri="{FF2B5EF4-FFF2-40B4-BE49-F238E27FC236}">
                <a16:creationId xmlns:a16="http://schemas.microsoft.com/office/drawing/2014/main" id="{0994AFAB-347B-034F-A172-73013C220A7E}"/>
              </a:ext>
            </a:extLst>
          </p:cNvPr>
          <p:cNvSpPr>
            <a:spLocks noChangeShapeType="1"/>
          </p:cNvSpPr>
          <p:nvPr/>
        </p:nvSpPr>
        <p:spPr bwMode="auto">
          <a:xfrm>
            <a:off x="2384217" y="7888080"/>
            <a:ext cx="1587" cy="12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52" name="Line 852">
            <a:extLst>
              <a:ext uri="{FF2B5EF4-FFF2-40B4-BE49-F238E27FC236}">
                <a16:creationId xmlns:a16="http://schemas.microsoft.com/office/drawing/2014/main" id="{97E2DD08-A612-0C4E-B927-01A0A809D703}"/>
              </a:ext>
            </a:extLst>
          </p:cNvPr>
          <p:cNvSpPr>
            <a:spLocks noChangeShapeType="1"/>
          </p:cNvSpPr>
          <p:nvPr/>
        </p:nvSpPr>
        <p:spPr bwMode="auto">
          <a:xfrm>
            <a:off x="1828592" y="7888080"/>
            <a:ext cx="1587" cy="222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53" name="Line 853">
            <a:extLst>
              <a:ext uri="{FF2B5EF4-FFF2-40B4-BE49-F238E27FC236}">
                <a16:creationId xmlns:a16="http://schemas.microsoft.com/office/drawing/2014/main" id="{1C9FF65E-1480-BA47-98BB-08AB2875ABBB}"/>
              </a:ext>
            </a:extLst>
          </p:cNvPr>
          <p:cNvSpPr>
            <a:spLocks noChangeShapeType="1"/>
          </p:cNvSpPr>
          <p:nvPr/>
        </p:nvSpPr>
        <p:spPr bwMode="auto">
          <a:xfrm>
            <a:off x="1271379" y="7888080"/>
            <a:ext cx="1588" cy="127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54" name="Line 854">
            <a:extLst>
              <a:ext uri="{FF2B5EF4-FFF2-40B4-BE49-F238E27FC236}">
                <a16:creationId xmlns:a16="http://schemas.microsoft.com/office/drawing/2014/main" id="{CC4CF39B-0E54-4B44-94BC-7DF4D0F25A24}"/>
              </a:ext>
            </a:extLst>
          </p:cNvPr>
          <p:cNvSpPr>
            <a:spLocks noChangeShapeType="1"/>
          </p:cNvSpPr>
          <p:nvPr/>
        </p:nvSpPr>
        <p:spPr bwMode="auto">
          <a:xfrm>
            <a:off x="714167" y="7888080"/>
            <a:ext cx="1587" cy="222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55" name="Rectangle 855">
            <a:extLst>
              <a:ext uri="{FF2B5EF4-FFF2-40B4-BE49-F238E27FC236}">
                <a16:creationId xmlns:a16="http://schemas.microsoft.com/office/drawing/2014/main" id="{234C97D3-6783-1540-BA5B-63BCA4B46524}"/>
              </a:ext>
            </a:extLst>
          </p:cNvPr>
          <p:cNvSpPr>
            <a:spLocks noChangeArrowheads="1"/>
          </p:cNvSpPr>
          <p:nvPr/>
        </p:nvSpPr>
        <p:spPr bwMode="auto">
          <a:xfrm>
            <a:off x="568117" y="7905543"/>
            <a:ext cx="28257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1500</a:t>
            </a:r>
            <a:endParaRPr lang="fr-FR" altLang="de-DE" sz="1000"/>
          </a:p>
        </p:txBody>
      </p:sp>
      <p:sp>
        <p:nvSpPr>
          <p:cNvPr id="1056" name="Rectangle 856">
            <a:extLst>
              <a:ext uri="{FF2B5EF4-FFF2-40B4-BE49-F238E27FC236}">
                <a16:creationId xmlns:a16="http://schemas.microsoft.com/office/drawing/2014/main" id="{90F65E78-D02D-894D-8E10-11E6DE16F8CD}"/>
              </a:ext>
            </a:extLst>
          </p:cNvPr>
          <p:cNvSpPr>
            <a:spLocks noChangeArrowheads="1"/>
          </p:cNvSpPr>
          <p:nvPr/>
        </p:nvSpPr>
        <p:spPr bwMode="auto">
          <a:xfrm>
            <a:off x="1682542" y="7905543"/>
            <a:ext cx="28257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2100</a:t>
            </a:r>
            <a:endParaRPr lang="fr-FR" altLang="de-DE" sz="1000"/>
          </a:p>
        </p:txBody>
      </p:sp>
      <p:sp>
        <p:nvSpPr>
          <p:cNvPr id="1057" name="Rectangle 857">
            <a:extLst>
              <a:ext uri="{FF2B5EF4-FFF2-40B4-BE49-F238E27FC236}">
                <a16:creationId xmlns:a16="http://schemas.microsoft.com/office/drawing/2014/main" id="{9454D853-9590-E84C-8DB6-6AE1456C1949}"/>
              </a:ext>
            </a:extLst>
          </p:cNvPr>
          <p:cNvSpPr>
            <a:spLocks noChangeArrowheads="1"/>
          </p:cNvSpPr>
          <p:nvPr/>
        </p:nvSpPr>
        <p:spPr bwMode="auto">
          <a:xfrm>
            <a:off x="2795379" y="7905543"/>
            <a:ext cx="28257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2700</a:t>
            </a:r>
            <a:endParaRPr lang="fr-FR" altLang="de-DE" sz="1000"/>
          </a:p>
        </p:txBody>
      </p:sp>
      <p:sp>
        <p:nvSpPr>
          <p:cNvPr id="1058" name="Rectangle 858">
            <a:extLst>
              <a:ext uri="{FF2B5EF4-FFF2-40B4-BE49-F238E27FC236}">
                <a16:creationId xmlns:a16="http://schemas.microsoft.com/office/drawing/2014/main" id="{CE7FDE15-3478-0B4F-9D0D-1A6867B59B0F}"/>
              </a:ext>
            </a:extLst>
          </p:cNvPr>
          <p:cNvSpPr>
            <a:spLocks noChangeArrowheads="1"/>
          </p:cNvSpPr>
          <p:nvPr/>
        </p:nvSpPr>
        <p:spPr bwMode="auto">
          <a:xfrm>
            <a:off x="3908217" y="7905543"/>
            <a:ext cx="28257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3300</a:t>
            </a:r>
            <a:endParaRPr lang="fr-FR" altLang="de-DE" sz="1000"/>
          </a:p>
        </p:txBody>
      </p:sp>
      <p:sp>
        <p:nvSpPr>
          <p:cNvPr id="1059" name="Rectangle 859">
            <a:extLst>
              <a:ext uri="{FF2B5EF4-FFF2-40B4-BE49-F238E27FC236}">
                <a16:creationId xmlns:a16="http://schemas.microsoft.com/office/drawing/2014/main" id="{4C86B152-4C3E-DF41-9337-1974958AE4C2}"/>
              </a:ext>
            </a:extLst>
          </p:cNvPr>
          <p:cNvSpPr>
            <a:spLocks noChangeArrowheads="1"/>
          </p:cNvSpPr>
          <p:nvPr/>
        </p:nvSpPr>
        <p:spPr bwMode="auto">
          <a:xfrm>
            <a:off x="5021054" y="7905543"/>
            <a:ext cx="28257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3900</a:t>
            </a:r>
            <a:endParaRPr lang="fr-FR" altLang="de-DE" sz="1000"/>
          </a:p>
        </p:txBody>
      </p:sp>
      <p:sp>
        <p:nvSpPr>
          <p:cNvPr id="1060" name="Rectangle 860">
            <a:extLst>
              <a:ext uri="{FF2B5EF4-FFF2-40B4-BE49-F238E27FC236}">
                <a16:creationId xmlns:a16="http://schemas.microsoft.com/office/drawing/2014/main" id="{5AF3D9D3-F224-9A45-A954-6D9D50884796}"/>
              </a:ext>
            </a:extLst>
          </p:cNvPr>
          <p:cNvSpPr>
            <a:spLocks noChangeArrowheads="1"/>
          </p:cNvSpPr>
          <p:nvPr/>
        </p:nvSpPr>
        <p:spPr bwMode="auto">
          <a:xfrm>
            <a:off x="6133892" y="7905543"/>
            <a:ext cx="282575"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4500</a:t>
            </a:r>
            <a:endParaRPr lang="fr-FR" altLang="de-DE" sz="1000"/>
          </a:p>
        </p:txBody>
      </p:sp>
      <p:sp>
        <p:nvSpPr>
          <p:cNvPr id="1061" name="Rectangle 861">
            <a:extLst>
              <a:ext uri="{FF2B5EF4-FFF2-40B4-BE49-F238E27FC236}">
                <a16:creationId xmlns:a16="http://schemas.microsoft.com/office/drawing/2014/main" id="{77DD3054-9AEB-4C43-A02E-BB8543E25E6F}"/>
              </a:ext>
            </a:extLst>
          </p:cNvPr>
          <p:cNvSpPr>
            <a:spLocks noChangeArrowheads="1"/>
          </p:cNvSpPr>
          <p:nvPr/>
        </p:nvSpPr>
        <p:spPr bwMode="auto">
          <a:xfrm>
            <a:off x="3411329" y="8002380"/>
            <a:ext cx="212725"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FF0000"/>
                </a:solidFill>
              </a:rPr>
              <a:t>m/z</a:t>
            </a:r>
            <a:endParaRPr lang="fr-FR" altLang="de-DE" sz="1000"/>
          </a:p>
        </p:txBody>
      </p:sp>
      <p:sp>
        <p:nvSpPr>
          <p:cNvPr id="1062" name="Line 863">
            <a:extLst>
              <a:ext uri="{FF2B5EF4-FFF2-40B4-BE49-F238E27FC236}">
                <a16:creationId xmlns:a16="http://schemas.microsoft.com/office/drawing/2014/main" id="{197404DE-3059-BC46-9216-8DBDB581FC2E}"/>
              </a:ext>
            </a:extLst>
          </p:cNvPr>
          <p:cNvSpPr>
            <a:spLocks noChangeShapeType="1"/>
          </p:cNvSpPr>
          <p:nvPr/>
        </p:nvSpPr>
        <p:spPr bwMode="auto">
          <a:xfrm>
            <a:off x="6283117" y="7888080"/>
            <a:ext cx="23812"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64" name="Line 866">
            <a:extLst>
              <a:ext uri="{FF2B5EF4-FFF2-40B4-BE49-F238E27FC236}">
                <a16:creationId xmlns:a16="http://schemas.microsoft.com/office/drawing/2014/main" id="{98DA95F6-6234-894F-B31E-59A4A3B28C8C}"/>
              </a:ext>
            </a:extLst>
          </p:cNvPr>
          <p:cNvSpPr>
            <a:spLocks noChangeShapeType="1"/>
          </p:cNvSpPr>
          <p:nvPr/>
        </p:nvSpPr>
        <p:spPr bwMode="auto">
          <a:xfrm>
            <a:off x="690354" y="7888080"/>
            <a:ext cx="30163"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65" name="Line 867">
            <a:extLst>
              <a:ext uri="{FF2B5EF4-FFF2-40B4-BE49-F238E27FC236}">
                <a16:creationId xmlns:a16="http://schemas.microsoft.com/office/drawing/2014/main" id="{09474441-9D1E-7549-879D-EFFF3FF31D77}"/>
              </a:ext>
            </a:extLst>
          </p:cNvPr>
          <p:cNvSpPr>
            <a:spLocks noChangeShapeType="1"/>
          </p:cNvSpPr>
          <p:nvPr/>
        </p:nvSpPr>
        <p:spPr bwMode="auto">
          <a:xfrm>
            <a:off x="701467" y="7802355"/>
            <a:ext cx="190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66" name="Line 868">
            <a:extLst>
              <a:ext uri="{FF2B5EF4-FFF2-40B4-BE49-F238E27FC236}">
                <a16:creationId xmlns:a16="http://schemas.microsoft.com/office/drawing/2014/main" id="{1673FBFF-8A26-304F-89F5-80B91E12133C}"/>
              </a:ext>
            </a:extLst>
          </p:cNvPr>
          <p:cNvSpPr>
            <a:spLocks noChangeShapeType="1"/>
          </p:cNvSpPr>
          <p:nvPr/>
        </p:nvSpPr>
        <p:spPr bwMode="auto">
          <a:xfrm>
            <a:off x="690354" y="7716630"/>
            <a:ext cx="30163"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67" name="Line 869">
            <a:extLst>
              <a:ext uri="{FF2B5EF4-FFF2-40B4-BE49-F238E27FC236}">
                <a16:creationId xmlns:a16="http://schemas.microsoft.com/office/drawing/2014/main" id="{3F1480E5-E767-FE46-9192-40D85DD7F7F5}"/>
              </a:ext>
            </a:extLst>
          </p:cNvPr>
          <p:cNvSpPr>
            <a:spLocks noChangeShapeType="1"/>
          </p:cNvSpPr>
          <p:nvPr/>
        </p:nvSpPr>
        <p:spPr bwMode="auto">
          <a:xfrm>
            <a:off x="701467" y="7630905"/>
            <a:ext cx="190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68" name="Line 870">
            <a:extLst>
              <a:ext uri="{FF2B5EF4-FFF2-40B4-BE49-F238E27FC236}">
                <a16:creationId xmlns:a16="http://schemas.microsoft.com/office/drawing/2014/main" id="{5A97EBCF-1C69-584D-B9A5-E61C42E4A69B}"/>
              </a:ext>
            </a:extLst>
          </p:cNvPr>
          <p:cNvSpPr>
            <a:spLocks noChangeShapeType="1"/>
          </p:cNvSpPr>
          <p:nvPr/>
        </p:nvSpPr>
        <p:spPr bwMode="auto">
          <a:xfrm>
            <a:off x="690354" y="7545180"/>
            <a:ext cx="30163"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69" name="Line 871">
            <a:extLst>
              <a:ext uri="{FF2B5EF4-FFF2-40B4-BE49-F238E27FC236}">
                <a16:creationId xmlns:a16="http://schemas.microsoft.com/office/drawing/2014/main" id="{03D0410C-47D4-4549-9446-A264667D4721}"/>
              </a:ext>
            </a:extLst>
          </p:cNvPr>
          <p:cNvSpPr>
            <a:spLocks noChangeShapeType="1"/>
          </p:cNvSpPr>
          <p:nvPr/>
        </p:nvSpPr>
        <p:spPr bwMode="auto">
          <a:xfrm>
            <a:off x="701467" y="7461043"/>
            <a:ext cx="190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70" name="Line 872">
            <a:extLst>
              <a:ext uri="{FF2B5EF4-FFF2-40B4-BE49-F238E27FC236}">
                <a16:creationId xmlns:a16="http://schemas.microsoft.com/office/drawing/2014/main" id="{B73BB9B3-DE80-984A-9D6C-D2D6093A4917}"/>
              </a:ext>
            </a:extLst>
          </p:cNvPr>
          <p:cNvSpPr>
            <a:spLocks noChangeShapeType="1"/>
          </p:cNvSpPr>
          <p:nvPr/>
        </p:nvSpPr>
        <p:spPr bwMode="auto">
          <a:xfrm>
            <a:off x="690354" y="7375318"/>
            <a:ext cx="30163"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71" name="Line 873">
            <a:extLst>
              <a:ext uri="{FF2B5EF4-FFF2-40B4-BE49-F238E27FC236}">
                <a16:creationId xmlns:a16="http://schemas.microsoft.com/office/drawing/2014/main" id="{E0BFC9BF-8BCC-B249-AAB0-9B1E36CB2B6B}"/>
              </a:ext>
            </a:extLst>
          </p:cNvPr>
          <p:cNvSpPr>
            <a:spLocks noChangeShapeType="1"/>
          </p:cNvSpPr>
          <p:nvPr/>
        </p:nvSpPr>
        <p:spPr bwMode="auto">
          <a:xfrm>
            <a:off x="701467" y="7289593"/>
            <a:ext cx="190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72" name="Line 874">
            <a:extLst>
              <a:ext uri="{FF2B5EF4-FFF2-40B4-BE49-F238E27FC236}">
                <a16:creationId xmlns:a16="http://schemas.microsoft.com/office/drawing/2014/main" id="{F84A4A0F-DB4C-4346-9CBE-779C2FED5B72}"/>
              </a:ext>
            </a:extLst>
          </p:cNvPr>
          <p:cNvSpPr>
            <a:spLocks noChangeShapeType="1"/>
          </p:cNvSpPr>
          <p:nvPr/>
        </p:nvSpPr>
        <p:spPr bwMode="auto">
          <a:xfrm>
            <a:off x="690354" y="7203868"/>
            <a:ext cx="30163"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73" name="Line 875">
            <a:extLst>
              <a:ext uri="{FF2B5EF4-FFF2-40B4-BE49-F238E27FC236}">
                <a16:creationId xmlns:a16="http://schemas.microsoft.com/office/drawing/2014/main" id="{2C53255F-7E3F-3745-8B6B-1ED64FD0E843}"/>
              </a:ext>
            </a:extLst>
          </p:cNvPr>
          <p:cNvSpPr>
            <a:spLocks noChangeShapeType="1"/>
          </p:cNvSpPr>
          <p:nvPr/>
        </p:nvSpPr>
        <p:spPr bwMode="auto">
          <a:xfrm>
            <a:off x="701467" y="7118143"/>
            <a:ext cx="190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74" name="Line 876">
            <a:extLst>
              <a:ext uri="{FF2B5EF4-FFF2-40B4-BE49-F238E27FC236}">
                <a16:creationId xmlns:a16="http://schemas.microsoft.com/office/drawing/2014/main" id="{7B317FA2-1089-D34F-891F-82D16D1AF3E9}"/>
              </a:ext>
            </a:extLst>
          </p:cNvPr>
          <p:cNvSpPr>
            <a:spLocks noChangeShapeType="1"/>
          </p:cNvSpPr>
          <p:nvPr/>
        </p:nvSpPr>
        <p:spPr bwMode="auto">
          <a:xfrm>
            <a:off x="690354" y="7032418"/>
            <a:ext cx="30163"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75" name="Line 877">
            <a:extLst>
              <a:ext uri="{FF2B5EF4-FFF2-40B4-BE49-F238E27FC236}">
                <a16:creationId xmlns:a16="http://schemas.microsoft.com/office/drawing/2014/main" id="{A94AA8F1-53DC-D74C-99B9-70AF5B0D235F}"/>
              </a:ext>
            </a:extLst>
          </p:cNvPr>
          <p:cNvSpPr>
            <a:spLocks noChangeShapeType="1"/>
          </p:cNvSpPr>
          <p:nvPr/>
        </p:nvSpPr>
        <p:spPr bwMode="auto">
          <a:xfrm>
            <a:off x="701467" y="6946693"/>
            <a:ext cx="190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76" name="Line 878">
            <a:extLst>
              <a:ext uri="{FF2B5EF4-FFF2-40B4-BE49-F238E27FC236}">
                <a16:creationId xmlns:a16="http://schemas.microsoft.com/office/drawing/2014/main" id="{4116E13A-CCD8-FC48-B16D-184272693C68}"/>
              </a:ext>
            </a:extLst>
          </p:cNvPr>
          <p:cNvSpPr>
            <a:spLocks noChangeShapeType="1"/>
          </p:cNvSpPr>
          <p:nvPr/>
        </p:nvSpPr>
        <p:spPr bwMode="auto">
          <a:xfrm>
            <a:off x="690354" y="6860968"/>
            <a:ext cx="30163"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77" name="Line 879">
            <a:extLst>
              <a:ext uri="{FF2B5EF4-FFF2-40B4-BE49-F238E27FC236}">
                <a16:creationId xmlns:a16="http://schemas.microsoft.com/office/drawing/2014/main" id="{7632C812-697D-874C-810B-7C9A1069A6F2}"/>
              </a:ext>
            </a:extLst>
          </p:cNvPr>
          <p:cNvSpPr>
            <a:spLocks noChangeShapeType="1"/>
          </p:cNvSpPr>
          <p:nvPr/>
        </p:nvSpPr>
        <p:spPr bwMode="auto">
          <a:xfrm>
            <a:off x="701467" y="6776830"/>
            <a:ext cx="190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78" name="Line 880">
            <a:extLst>
              <a:ext uri="{FF2B5EF4-FFF2-40B4-BE49-F238E27FC236}">
                <a16:creationId xmlns:a16="http://schemas.microsoft.com/office/drawing/2014/main" id="{AC13134D-0B20-624F-8812-DDF1922AA0E7}"/>
              </a:ext>
            </a:extLst>
          </p:cNvPr>
          <p:cNvSpPr>
            <a:spLocks noChangeShapeType="1"/>
          </p:cNvSpPr>
          <p:nvPr/>
        </p:nvSpPr>
        <p:spPr bwMode="auto">
          <a:xfrm>
            <a:off x="690354" y="6691105"/>
            <a:ext cx="30163"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79" name="Line 881">
            <a:extLst>
              <a:ext uri="{FF2B5EF4-FFF2-40B4-BE49-F238E27FC236}">
                <a16:creationId xmlns:a16="http://schemas.microsoft.com/office/drawing/2014/main" id="{CF4AF2F5-45D4-604B-9646-2C03D3D484CC}"/>
              </a:ext>
            </a:extLst>
          </p:cNvPr>
          <p:cNvSpPr>
            <a:spLocks noChangeShapeType="1"/>
          </p:cNvSpPr>
          <p:nvPr/>
        </p:nvSpPr>
        <p:spPr bwMode="auto">
          <a:xfrm>
            <a:off x="701467" y="6605380"/>
            <a:ext cx="190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81" name="Line 883">
            <a:extLst>
              <a:ext uri="{FF2B5EF4-FFF2-40B4-BE49-F238E27FC236}">
                <a16:creationId xmlns:a16="http://schemas.microsoft.com/office/drawing/2014/main" id="{542016B0-6009-314C-826F-370B1E0CFFA5}"/>
              </a:ext>
            </a:extLst>
          </p:cNvPr>
          <p:cNvSpPr>
            <a:spLocks noChangeShapeType="1"/>
          </p:cNvSpPr>
          <p:nvPr/>
        </p:nvSpPr>
        <p:spPr bwMode="auto">
          <a:xfrm>
            <a:off x="701467" y="6433930"/>
            <a:ext cx="190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82" name="Line 884">
            <a:extLst>
              <a:ext uri="{FF2B5EF4-FFF2-40B4-BE49-F238E27FC236}">
                <a16:creationId xmlns:a16="http://schemas.microsoft.com/office/drawing/2014/main" id="{79433910-FCE4-174F-9DA1-EB0EB94B20C3}"/>
              </a:ext>
            </a:extLst>
          </p:cNvPr>
          <p:cNvSpPr>
            <a:spLocks noChangeShapeType="1"/>
          </p:cNvSpPr>
          <p:nvPr/>
        </p:nvSpPr>
        <p:spPr bwMode="auto">
          <a:xfrm>
            <a:off x="690354" y="6348205"/>
            <a:ext cx="30163"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83" name="Line 885">
            <a:extLst>
              <a:ext uri="{FF2B5EF4-FFF2-40B4-BE49-F238E27FC236}">
                <a16:creationId xmlns:a16="http://schemas.microsoft.com/office/drawing/2014/main" id="{92501E50-8A69-9F47-AEEC-545B9898AFA3}"/>
              </a:ext>
            </a:extLst>
          </p:cNvPr>
          <p:cNvSpPr>
            <a:spLocks noChangeShapeType="1"/>
          </p:cNvSpPr>
          <p:nvPr/>
        </p:nvSpPr>
        <p:spPr bwMode="auto">
          <a:xfrm>
            <a:off x="701467" y="6262480"/>
            <a:ext cx="190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84" name="Line 886">
            <a:extLst>
              <a:ext uri="{FF2B5EF4-FFF2-40B4-BE49-F238E27FC236}">
                <a16:creationId xmlns:a16="http://schemas.microsoft.com/office/drawing/2014/main" id="{067F4A24-8E42-DA48-AF4F-02B5839DEA69}"/>
              </a:ext>
            </a:extLst>
          </p:cNvPr>
          <p:cNvSpPr>
            <a:spLocks noChangeShapeType="1"/>
          </p:cNvSpPr>
          <p:nvPr/>
        </p:nvSpPr>
        <p:spPr bwMode="auto">
          <a:xfrm>
            <a:off x="690354" y="6176755"/>
            <a:ext cx="30163"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85" name="Rectangle 892">
            <a:extLst>
              <a:ext uri="{FF2B5EF4-FFF2-40B4-BE49-F238E27FC236}">
                <a16:creationId xmlns:a16="http://schemas.microsoft.com/office/drawing/2014/main" id="{FBF1BDAC-429B-6443-B886-D60DF8E0B256}"/>
              </a:ext>
            </a:extLst>
          </p:cNvPr>
          <p:cNvSpPr>
            <a:spLocks noChangeArrowheads="1"/>
          </p:cNvSpPr>
          <p:nvPr/>
        </p:nvSpPr>
        <p:spPr bwMode="auto">
          <a:xfrm>
            <a:off x="498267" y="6948280"/>
            <a:ext cx="141287"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50</a:t>
            </a:r>
            <a:endParaRPr lang="fr-FR" altLang="de-DE" sz="1000"/>
          </a:p>
        </p:txBody>
      </p:sp>
      <p:sp>
        <p:nvSpPr>
          <p:cNvPr id="1086" name="Rectangle 897">
            <a:extLst>
              <a:ext uri="{FF2B5EF4-FFF2-40B4-BE49-F238E27FC236}">
                <a16:creationId xmlns:a16="http://schemas.microsoft.com/office/drawing/2014/main" id="{125C3A4F-B3FA-F84E-B024-908AA22899EB}"/>
              </a:ext>
            </a:extLst>
          </p:cNvPr>
          <p:cNvSpPr>
            <a:spLocks noChangeArrowheads="1"/>
          </p:cNvSpPr>
          <p:nvPr/>
        </p:nvSpPr>
        <p:spPr bwMode="auto">
          <a:xfrm>
            <a:off x="428417" y="6094205"/>
            <a:ext cx="211137"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000000"/>
                </a:solidFill>
              </a:rPr>
              <a:t>100</a:t>
            </a:r>
            <a:endParaRPr lang="fr-FR" altLang="de-DE" sz="1000"/>
          </a:p>
        </p:txBody>
      </p:sp>
      <p:sp>
        <p:nvSpPr>
          <p:cNvPr id="1087" name="Rectangle 898">
            <a:extLst>
              <a:ext uri="{FF2B5EF4-FFF2-40B4-BE49-F238E27FC236}">
                <a16:creationId xmlns:a16="http://schemas.microsoft.com/office/drawing/2014/main" id="{DC3ECA68-8CCB-F14A-BC95-92C596BBCEA1}"/>
              </a:ext>
            </a:extLst>
          </p:cNvPr>
          <p:cNvSpPr>
            <a:spLocks noChangeArrowheads="1"/>
          </p:cNvSpPr>
          <p:nvPr/>
        </p:nvSpPr>
        <p:spPr bwMode="auto">
          <a:xfrm rot="16200000">
            <a:off x="3760" y="6977649"/>
            <a:ext cx="674688"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1000" b="1">
                <a:solidFill>
                  <a:srgbClr val="FF0000"/>
                </a:solidFill>
              </a:rPr>
              <a:t>% Intensity</a:t>
            </a:r>
            <a:endParaRPr lang="fr-FR" altLang="de-DE" sz="1000"/>
          </a:p>
        </p:txBody>
      </p:sp>
      <p:sp>
        <p:nvSpPr>
          <p:cNvPr id="1088" name="Freeform 899">
            <a:extLst>
              <a:ext uri="{FF2B5EF4-FFF2-40B4-BE49-F238E27FC236}">
                <a16:creationId xmlns:a16="http://schemas.microsoft.com/office/drawing/2014/main" id="{CB631E7A-904F-F542-98DF-AA0C783BEDEF}"/>
              </a:ext>
            </a:extLst>
          </p:cNvPr>
          <p:cNvSpPr>
            <a:spLocks/>
          </p:cNvSpPr>
          <p:nvPr/>
        </p:nvSpPr>
        <p:spPr bwMode="auto">
          <a:xfrm>
            <a:off x="714167" y="7791243"/>
            <a:ext cx="1114425" cy="87312"/>
          </a:xfrm>
          <a:custGeom>
            <a:avLst/>
            <a:gdLst>
              <a:gd name="T0" fmla="*/ 18276 w 2805"/>
              <a:gd name="T1" fmla="*/ 67953 h 221"/>
              <a:gd name="T2" fmla="*/ 36949 w 2805"/>
              <a:gd name="T3" fmla="*/ 60052 h 221"/>
              <a:gd name="T4" fmla="*/ 54827 w 2805"/>
              <a:gd name="T5" fmla="*/ 79410 h 221"/>
              <a:gd name="T6" fmla="*/ 73898 w 2805"/>
              <a:gd name="T7" fmla="*/ 74670 h 221"/>
              <a:gd name="T8" fmla="*/ 92173 w 2805"/>
              <a:gd name="T9" fmla="*/ 73089 h 221"/>
              <a:gd name="T10" fmla="*/ 110847 w 2805"/>
              <a:gd name="T11" fmla="*/ 80201 h 221"/>
              <a:gd name="T12" fmla="*/ 129520 w 2805"/>
              <a:gd name="T13" fmla="*/ 82571 h 221"/>
              <a:gd name="T14" fmla="*/ 148193 w 2805"/>
              <a:gd name="T15" fmla="*/ 56496 h 221"/>
              <a:gd name="T16" fmla="*/ 166071 w 2805"/>
              <a:gd name="T17" fmla="*/ 83756 h 221"/>
              <a:gd name="T18" fmla="*/ 184744 w 2805"/>
              <a:gd name="T19" fmla="*/ 85337 h 221"/>
              <a:gd name="T20" fmla="*/ 202623 w 2805"/>
              <a:gd name="T21" fmla="*/ 75855 h 221"/>
              <a:gd name="T22" fmla="*/ 220899 w 2805"/>
              <a:gd name="T23" fmla="*/ 84942 h 221"/>
              <a:gd name="T24" fmla="*/ 239174 w 2805"/>
              <a:gd name="T25" fmla="*/ 82571 h 221"/>
              <a:gd name="T26" fmla="*/ 257847 w 2805"/>
              <a:gd name="T27" fmla="*/ 83361 h 221"/>
              <a:gd name="T28" fmla="*/ 276520 w 2805"/>
              <a:gd name="T29" fmla="*/ 83361 h 221"/>
              <a:gd name="T30" fmla="*/ 295194 w 2805"/>
              <a:gd name="T31" fmla="*/ 84942 h 221"/>
              <a:gd name="T32" fmla="*/ 313469 w 2805"/>
              <a:gd name="T33" fmla="*/ 77830 h 221"/>
              <a:gd name="T34" fmla="*/ 331745 w 2805"/>
              <a:gd name="T35" fmla="*/ 82571 h 221"/>
              <a:gd name="T36" fmla="*/ 350418 w 2805"/>
              <a:gd name="T37" fmla="*/ 83361 h 221"/>
              <a:gd name="T38" fmla="*/ 369091 w 2805"/>
              <a:gd name="T39" fmla="*/ 56496 h 221"/>
              <a:gd name="T40" fmla="*/ 387764 w 2805"/>
              <a:gd name="T41" fmla="*/ 82176 h 221"/>
              <a:gd name="T42" fmla="*/ 405643 w 2805"/>
              <a:gd name="T43" fmla="*/ 82176 h 221"/>
              <a:gd name="T44" fmla="*/ 424316 w 2805"/>
              <a:gd name="T45" fmla="*/ 75460 h 221"/>
              <a:gd name="T46" fmla="*/ 442989 w 2805"/>
              <a:gd name="T47" fmla="*/ 77435 h 221"/>
              <a:gd name="T48" fmla="*/ 461662 w 2805"/>
              <a:gd name="T49" fmla="*/ 77040 h 221"/>
              <a:gd name="T50" fmla="*/ 480335 w 2805"/>
              <a:gd name="T51" fmla="*/ 61237 h 221"/>
              <a:gd name="T52" fmla="*/ 499008 w 2805"/>
              <a:gd name="T53" fmla="*/ 72299 h 221"/>
              <a:gd name="T54" fmla="*/ 516887 w 2805"/>
              <a:gd name="T55" fmla="*/ 67953 h 221"/>
              <a:gd name="T56" fmla="*/ 535957 w 2805"/>
              <a:gd name="T57" fmla="*/ 79015 h 221"/>
              <a:gd name="T58" fmla="*/ 554233 w 2805"/>
              <a:gd name="T59" fmla="*/ 79015 h 221"/>
              <a:gd name="T60" fmla="*/ 572906 w 2805"/>
              <a:gd name="T61" fmla="*/ 0 h 221"/>
              <a:gd name="T62" fmla="*/ 591579 w 2805"/>
              <a:gd name="T63" fmla="*/ 77830 h 221"/>
              <a:gd name="T64" fmla="*/ 610649 w 2805"/>
              <a:gd name="T65" fmla="*/ 79015 h 221"/>
              <a:gd name="T66" fmla="*/ 628528 w 2805"/>
              <a:gd name="T67" fmla="*/ 56891 h 221"/>
              <a:gd name="T68" fmla="*/ 647201 w 2805"/>
              <a:gd name="T69" fmla="*/ 74670 h 221"/>
              <a:gd name="T70" fmla="*/ 665874 w 2805"/>
              <a:gd name="T71" fmla="*/ 83756 h 221"/>
              <a:gd name="T72" fmla="*/ 684150 w 2805"/>
              <a:gd name="T73" fmla="*/ 77040 h 221"/>
              <a:gd name="T74" fmla="*/ 702425 w 2805"/>
              <a:gd name="T75" fmla="*/ 78620 h 221"/>
              <a:gd name="T76" fmla="*/ 721496 w 2805"/>
              <a:gd name="T77" fmla="*/ 81781 h 221"/>
              <a:gd name="T78" fmla="*/ 739772 w 2805"/>
              <a:gd name="T79" fmla="*/ 82176 h 221"/>
              <a:gd name="T80" fmla="*/ 758445 w 2805"/>
              <a:gd name="T81" fmla="*/ 78620 h 221"/>
              <a:gd name="T82" fmla="*/ 777118 w 2805"/>
              <a:gd name="T83" fmla="*/ 79410 h 221"/>
              <a:gd name="T84" fmla="*/ 795791 w 2805"/>
              <a:gd name="T85" fmla="*/ 80991 h 221"/>
              <a:gd name="T86" fmla="*/ 814464 w 2805"/>
              <a:gd name="T87" fmla="*/ 77040 h 221"/>
              <a:gd name="T88" fmla="*/ 832342 w 2805"/>
              <a:gd name="T89" fmla="*/ 77435 h 221"/>
              <a:gd name="T90" fmla="*/ 851015 w 2805"/>
              <a:gd name="T91" fmla="*/ 77040 h 221"/>
              <a:gd name="T92" fmla="*/ 869689 w 2805"/>
              <a:gd name="T93" fmla="*/ 67953 h 221"/>
              <a:gd name="T94" fmla="*/ 888362 w 2805"/>
              <a:gd name="T95" fmla="*/ 66768 h 221"/>
              <a:gd name="T96" fmla="*/ 907035 w 2805"/>
              <a:gd name="T97" fmla="*/ 82571 h 221"/>
              <a:gd name="T98" fmla="*/ 924119 w 2805"/>
              <a:gd name="T99" fmla="*/ 74274 h 221"/>
              <a:gd name="T100" fmla="*/ 942792 w 2805"/>
              <a:gd name="T101" fmla="*/ 77435 h 221"/>
              <a:gd name="T102" fmla="*/ 961067 w 2805"/>
              <a:gd name="T103" fmla="*/ 85732 h 221"/>
              <a:gd name="T104" fmla="*/ 979343 w 2805"/>
              <a:gd name="T105" fmla="*/ 75460 h 221"/>
              <a:gd name="T106" fmla="*/ 998016 w 2805"/>
              <a:gd name="T107" fmla="*/ 77830 h 221"/>
              <a:gd name="T108" fmla="*/ 1016689 w 2805"/>
              <a:gd name="T109" fmla="*/ 84151 h 221"/>
              <a:gd name="T110" fmla="*/ 1035362 w 2805"/>
              <a:gd name="T111" fmla="*/ 80201 h 221"/>
              <a:gd name="T112" fmla="*/ 1054035 w 2805"/>
              <a:gd name="T113" fmla="*/ 67558 h 221"/>
              <a:gd name="T114" fmla="*/ 1071914 w 2805"/>
              <a:gd name="T115" fmla="*/ 86522 h 221"/>
              <a:gd name="T116" fmla="*/ 1090587 w 2805"/>
              <a:gd name="T117" fmla="*/ 82571 h 221"/>
              <a:gd name="T118" fmla="*/ 1109260 w 2805"/>
              <a:gd name="T119" fmla="*/ 80201 h 22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05"/>
              <a:gd name="T181" fmla="*/ 0 h 221"/>
              <a:gd name="T182" fmla="*/ 2805 w 2805"/>
              <a:gd name="T183" fmla="*/ 221 h 22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05" h="221">
                <a:moveTo>
                  <a:pt x="0" y="212"/>
                </a:moveTo>
                <a:lnTo>
                  <a:pt x="4" y="201"/>
                </a:lnTo>
                <a:lnTo>
                  <a:pt x="7" y="212"/>
                </a:lnTo>
                <a:lnTo>
                  <a:pt x="9" y="209"/>
                </a:lnTo>
                <a:lnTo>
                  <a:pt x="13" y="207"/>
                </a:lnTo>
                <a:lnTo>
                  <a:pt x="13" y="209"/>
                </a:lnTo>
                <a:lnTo>
                  <a:pt x="18" y="204"/>
                </a:lnTo>
                <a:lnTo>
                  <a:pt x="22" y="213"/>
                </a:lnTo>
                <a:lnTo>
                  <a:pt x="22" y="199"/>
                </a:lnTo>
                <a:lnTo>
                  <a:pt x="27" y="199"/>
                </a:lnTo>
                <a:lnTo>
                  <a:pt x="28" y="196"/>
                </a:lnTo>
                <a:lnTo>
                  <a:pt x="31" y="196"/>
                </a:lnTo>
                <a:lnTo>
                  <a:pt x="33" y="205"/>
                </a:lnTo>
                <a:lnTo>
                  <a:pt x="36" y="189"/>
                </a:lnTo>
                <a:lnTo>
                  <a:pt x="41" y="191"/>
                </a:lnTo>
                <a:lnTo>
                  <a:pt x="41" y="180"/>
                </a:lnTo>
                <a:lnTo>
                  <a:pt x="46" y="172"/>
                </a:lnTo>
                <a:lnTo>
                  <a:pt x="46" y="191"/>
                </a:lnTo>
                <a:lnTo>
                  <a:pt x="51" y="188"/>
                </a:lnTo>
                <a:lnTo>
                  <a:pt x="53" y="212"/>
                </a:lnTo>
                <a:lnTo>
                  <a:pt x="55" y="197"/>
                </a:lnTo>
                <a:lnTo>
                  <a:pt x="60" y="208"/>
                </a:lnTo>
                <a:lnTo>
                  <a:pt x="64" y="208"/>
                </a:lnTo>
                <a:lnTo>
                  <a:pt x="66" y="216"/>
                </a:lnTo>
                <a:lnTo>
                  <a:pt x="69" y="208"/>
                </a:lnTo>
                <a:lnTo>
                  <a:pt x="73" y="208"/>
                </a:lnTo>
                <a:lnTo>
                  <a:pt x="73" y="205"/>
                </a:lnTo>
                <a:lnTo>
                  <a:pt x="78" y="200"/>
                </a:lnTo>
                <a:lnTo>
                  <a:pt x="80" y="209"/>
                </a:lnTo>
                <a:lnTo>
                  <a:pt x="83" y="203"/>
                </a:lnTo>
                <a:lnTo>
                  <a:pt x="87" y="199"/>
                </a:lnTo>
                <a:lnTo>
                  <a:pt x="88" y="197"/>
                </a:lnTo>
                <a:lnTo>
                  <a:pt x="93" y="152"/>
                </a:lnTo>
                <a:lnTo>
                  <a:pt x="93" y="140"/>
                </a:lnTo>
                <a:lnTo>
                  <a:pt x="98" y="147"/>
                </a:lnTo>
                <a:lnTo>
                  <a:pt x="99" y="195"/>
                </a:lnTo>
                <a:lnTo>
                  <a:pt x="102" y="153"/>
                </a:lnTo>
                <a:lnTo>
                  <a:pt x="106" y="183"/>
                </a:lnTo>
                <a:lnTo>
                  <a:pt x="107" y="169"/>
                </a:lnTo>
                <a:lnTo>
                  <a:pt x="111" y="193"/>
                </a:lnTo>
                <a:lnTo>
                  <a:pt x="112" y="201"/>
                </a:lnTo>
                <a:lnTo>
                  <a:pt x="116" y="184"/>
                </a:lnTo>
                <a:lnTo>
                  <a:pt x="120" y="180"/>
                </a:lnTo>
                <a:lnTo>
                  <a:pt x="120" y="165"/>
                </a:lnTo>
                <a:lnTo>
                  <a:pt x="125" y="180"/>
                </a:lnTo>
                <a:lnTo>
                  <a:pt x="125" y="203"/>
                </a:lnTo>
                <a:lnTo>
                  <a:pt x="130" y="195"/>
                </a:lnTo>
                <a:lnTo>
                  <a:pt x="134" y="204"/>
                </a:lnTo>
                <a:lnTo>
                  <a:pt x="135" y="195"/>
                </a:lnTo>
                <a:lnTo>
                  <a:pt x="138" y="201"/>
                </a:lnTo>
                <a:lnTo>
                  <a:pt x="140" y="212"/>
                </a:lnTo>
                <a:lnTo>
                  <a:pt x="143" y="203"/>
                </a:lnTo>
                <a:lnTo>
                  <a:pt x="147" y="215"/>
                </a:lnTo>
                <a:lnTo>
                  <a:pt x="148" y="204"/>
                </a:lnTo>
                <a:lnTo>
                  <a:pt x="153" y="193"/>
                </a:lnTo>
                <a:lnTo>
                  <a:pt x="153" y="195"/>
                </a:lnTo>
                <a:lnTo>
                  <a:pt x="158" y="201"/>
                </a:lnTo>
                <a:lnTo>
                  <a:pt x="159" y="208"/>
                </a:lnTo>
                <a:lnTo>
                  <a:pt x="162" y="192"/>
                </a:lnTo>
                <a:lnTo>
                  <a:pt x="167" y="201"/>
                </a:lnTo>
                <a:lnTo>
                  <a:pt x="167" y="171"/>
                </a:lnTo>
                <a:lnTo>
                  <a:pt x="172" y="177"/>
                </a:lnTo>
                <a:lnTo>
                  <a:pt x="172" y="184"/>
                </a:lnTo>
                <a:lnTo>
                  <a:pt x="177" y="115"/>
                </a:lnTo>
                <a:lnTo>
                  <a:pt x="178" y="187"/>
                </a:lnTo>
                <a:lnTo>
                  <a:pt x="182" y="131"/>
                </a:lnTo>
                <a:lnTo>
                  <a:pt x="186" y="189"/>
                </a:lnTo>
                <a:lnTo>
                  <a:pt x="186" y="179"/>
                </a:lnTo>
                <a:lnTo>
                  <a:pt x="191" y="199"/>
                </a:lnTo>
                <a:lnTo>
                  <a:pt x="191" y="204"/>
                </a:lnTo>
                <a:lnTo>
                  <a:pt x="195" y="203"/>
                </a:lnTo>
                <a:lnTo>
                  <a:pt x="200" y="209"/>
                </a:lnTo>
                <a:lnTo>
                  <a:pt x="204" y="208"/>
                </a:lnTo>
                <a:lnTo>
                  <a:pt x="206" y="209"/>
                </a:lnTo>
                <a:lnTo>
                  <a:pt x="209" y="203"/>
                </a:lnTo>
                <a:lnTo>
                  <a:pt x="213" y="211"/>
                </a:lnTo>
                <a:lnTo>
                  <a:pt x="214" y="200"/>
                </a:lnTo>
                <a:lnTo>
                  <a:pt x="219" y="191"/>
                </a:lnTo>
                <a:lnTo>
                  <a:pt x="219" y="207"/>
                </a:lnTo>
                <a:lnTo>
                  <a:pt x="222" y="177"/>
                </a:lnTo>
                <a:lnTo>
                  <a:pt x="225" y="211"/>
                </a:lnTo>
                <a:lnTo>
                  <a:pt x="227" y="172"/>
                </a:lnTo>
                <a:lnTo>
                  <a:pt x="232" y="185"/>
                </a:lnTo>
                <a:lnTo>
                  <a:pt x="237" y="192"/>
                </a:lnTo>
                <a:lnTo>
                  <a:pt x="238" y="205"/>
                </a:lnTo>
                <a:lnTo>
                  <a:pt x="242" y="184"/>
                </a:lnTo>
                <a:lnTo>
                  <a:pt x="246" y="196"/>
                </a:lnTo>
                <a:lnTo>
                  <a:pt x="246" y="181"/>
                </a:lnTo>
                <a:lnTo>
                  <a:pt x="251" y="193"/>
                </a:lnTo>
                <a:lnTo>
                  <a:pt x="251" y="200"/>
                </a:lnTo>
                <a:lnTo>
                  <a:pt x="256" y="200"/>
                </a:lnTo>
                <a:lnTo>
                  <a:pt x="258" y="217"/>
                </a:lnTo>
                <a:lnTo>
                  <a:pt x="261" y="204"/>
                </a:lnTo>
                <a:lnTo>
                  <a:pt x="266" y="197"/>
                </a:lnTo>
                <a:lnTo>
                  <a:pt x="266" y="200"/>
                </a:lnTo>
                <a:lnTo>
                  <a:pt x="269" y="203"/>
                </a:lnTo>
                <a:lnTo>
                  <a:pt x="274" y="216"/>
                </a:lnTo>
                <a:lnTo>
                  <a:pt x="274" y="196"/>
                </a:lnTo>
                <a:lnTo>
                  <a:pt x="279" y="203"/>
                </a:lnTo>
                <a:lnTo>
                  <a:pt x="284" y="188"/>
                </a:lnTo>
                <a:lnTo>
                  <a:pt x="285" y="209"/>
                </a:lnTo>
                <a:lnTo>
                  <a:pt x="289" y="197"/>
                </a:lnTo>
                <a:lnTo>
                  <a:pt x="293" y="183"/>
                </a:lnTo>
                <a:lnTo>
                  <a:pt x="293" y="161"/>
                </a:lnTo>
                <a:lnTo>
                  <a:pt x="298" y="123"/>
                </a:lnTo>
                <a:lnTo>
                  <a:pt x="298" y="116"/>
                </a:lnTo>
                <a:lnTo>
                  <a:pt x="303" y="133"/>
                </a:lnTo>
                <a:lnTo>
                  <a:pt x="304" y="181"/>
                </a:lnTo>
                <a:lnTo>
                  <a:pt x="308" y="137"/>
                </a:lnTo>
                <a:lnTo>
                  <a:pt x="311" y="179"/>
                </a:lnTo>
                <a:lnTo>
                  <a:pt x="313" y="173"/>
                </a:lnTo>
                <a:lnTo>
                  <a:pt x="316" y="193"/>
                </a:lnTo>
                <a:lnTo>
                  <a:pt x="317" y="200"/>
                </a:lnTo>
                <a:lnTo>
                  <a:pt x="321" y="203"/>
                </a:lnTo>
                <a:lnTo>
                  <a:pt x="326" y="209"/>
                </a:lnTo>
                <a:lnTo>
                  <a:pt x="331" y="201"/>
                </a:lnTo>
                <a:lnTo>
                  <a:pt x="332" y="216"/>
                </a:lnTo>
                <a:lnTo>
                  <a:pt x="335" y="208"/>
                </a:lnTo>
                <a:lnTo>
                  <a:pt x="339" y="211"/>
                </a:lnTo>
                <a:lnTo>
                  <a:pt x="340" y="199"/>
                </a:lnTo>
                <a:lnTo>
                  <a:pt x="345" y="207"/>
                </a:lnTo>
                <a:lnTo>
                  <a:pt x="345" y="209"/>
                </a:lnTo>
                <a:lnTo>
                  <a:pt x="349" y="193"/>
                </a:lnTo>
                <a:lnTo>
                  <a:pt x="353" y="215"/>
                </a:lnTo>
                <a:lnTo>
                  <a:pt x="353" y="195"/>
                </a:lnTo>
                <a:lnTo>
                  <a:pt x="358" y="183"/>
                </a:lnTo>
                <a:lnTo>
                  <a:pt x="358" y="189"/>
                </a:lnTo>
                <a:lnTo>
                  <a:pt x="363" y="177"/>
                </a:lnTo>
                <a:lnTo>
                  <a:pt x="364" y="207"/>
                </a:lnTo>
                <a:lnTo>
                  <a:pt x="368" y="183"/>
                </a:lnTo>
                <a:lnTo>
                  <a:pt x="373" y="143"/>
                </a:lnTo>
                <a:lnTo>
                  <a:pt x="373" y="76"/>
                </a:lnTo>
                <a:lnTo>
                  <a:pt x="377" y="101"/>
                </a:lnTo>
                <a:lnTo>
                  <a:pt x="377" y="155"/>
                </a:lnTo>
                <a:lnTo>
                  <a:pt x="382" y="79"/>
                </a:lnTo>
                <a:lnTo>
                  <a:pt x="383" y="173"/>
                </a:lnTo>
                <a:lnTo>
                  <a:pt x="387" y="139"/>
                </a:lnTo>
                <a:lnTo>
                  <a:pt x="392" y="192"/>
                </a:lnTo>
                <a:lnTo>
                  <a:pt x="392" y="179"/>
                </a:lnTo>
                <a:lnTo>
                  <a:pt x="397" y="205"/>
                </a:lnTo>
                <a:lnTo>
                  <a:pt x="397" y="211"/>
                </a:lnTo>
                <a:lnTo>
                  <a:pt x="400" y="208"/>
                </a:lnTo>
                <a:lnTo>
                  <a:pt x="405" y="193"/>
                </a:lnTo>
                <a:lnTo>
                  <a:pt x="405" y="195"/>
                </a:lnTo>
                <a:lnTo>
                  <a:pt x="410" y="205"/>
                </a:lnTo>
                <a:lnTo>
                  <a:pt x="411" y="213"/>
                </a:lnTo>
                <a:lnTo>
                  <a:pt x="415" y="188"/>
                </a:lnTo>
                <a:lnTo>
                  <a:pt x="418" y="212"/>
                </a:lnTo>
                <a:lnTo>
                  <a:pt x="419" y="200"/>
                </a:lnTo>
                <a:lnTo>
                  <a:pt x="424" y="160"/>
                </a:lnTo>
                <a:lnTo>
                  <a:pt x="424" y="179"/>
                </a:lnTo>
                <a:lnTo>
                  <a:pt x="429" y="160"/>
                </a:lnTo>
                <a:lnTo>
                  <a:pt x="430" y="208"/>
                </a:lnTo>
                <a:lnTo>
                  <a:pt x="433" y="164"/>
                </a:lnTo>
                <a:lnTo>
                  <a:pt x="437" y="172"/>
                </a:lnTo>
                <a:lnTo>
                  <a:pt x="439" y="172"/>
                </a:lnTo>
                <a:lnTo>
                  <a:pt x="443" y="191"/>
                </a:lnTo>
                <a:lnTo>
                  <a:pt x="443" y="204"/>
                </a:lnTo>
                <a:lnTo>
                  <a:pt x="447" y="187"/>
                </a:lnTo>
                <a:lnTo>
                  <a:pt x="452" y="201"/>
                </a:lnTo>
                <a:lnTo>
                  <a:pt x="452" y="197"/>
                </a:lnTo>
                <a:lnTo>
                  <a:pt x="457" y="204"/>
                </a:lnTo>
                <a:lnTo>
                  <a:pt x="457" y="207"/>
                </a:lnTo>
                <a:lnTo>
                  <a:pt x="461" y="207"/>
                </a:lnTo>
                <a:lnTo>
                  <a:pt x="465" y="216"/>
                </a:lnTo>
                <a:lnTo>
                  <a:pt x="466" y="208"/>
                </a:lnTo>
                <a:lnTo>
                  <a:pt x="470" y="204"/>
                </a:lnTo>
                <a:lnTo>
                  <a:pt x="471" y="209"/>
                </a:lnTo>
                <a:lnTo>
                  <a:pt x="475" y="209"/>
                </a:lnTo>
                <a:lnTo>
                  <a:pt x="476" y="215"/>
                </a:lnTo>
                <a:lnTo>
                  <a:pt x="480" y="201"/>
                </a:lnTo>
                <a:lnTo>
                  <a:pt x="484" y="205"/>
                </a:lnTo>
                <a:lnTo>
                  <a:pt x="489" y="181"/>
                </a:lnTo>
                <a:lnTo>
                  <a:pt x="490" y="208"/>
                </a:lnTo>
                <a:lnTo>
                  <a:pt x="494" y="187"/>
                </a:lnTo>
                <a:lnTo>
                  <a:pt x="499" y="200"/>
                </a:lnTo>
                <a:lnTo>
                  <a:pt x="499" y="183"/>
                </a:lnTo>
                <a:lnTo>
                  <a:pt x="504" y="152"/>
                </a:lnTo>
                <a:lnTo>
                  <a:pt x="504" y="147"/>
                </a:lnTo>
                <a:lnTo>
                  <a:pt x="508" y="155"/>
                </a:lnTo>
                <a:lnTo>
                  <a:pt x="510" y="192"/>
                </a:lnTo>
                <a:lnTo>
                  <a:pt x="513" y="157"/>
                </a:lnTo>
                <a:lnTo>
                  <a:pt x="518" y="188"/>
                </a:lnTo>
                <a:lnTo>
                  <a:pt x="518" y="183"/>
                </a:lnTo>
                <a:lnTo>
                  <a:pt x="523" y="200"/>
                </a:lnTo>
                <a:lnTo>
                  <a:pt x="523" y="204"/>
                </a:lnTo>
                <a:lnTo>
                  <a:pt x="526" y="201"/>
                </a:lnTo>
                <a:lnTo>
                  <a:pt x="531" y="215"/>
                </a:lnTo>
                <a:lnTo>
                  <a:pt x="531" y="213"/>
                </a:lnTo>
                <a:lnTo>
                  <a:pt x="536" y="208"/>
                </a:lnTo>
                <a:lnTo>
                  <a:pt x="540" y="217"/>
                </a:lnTo>
                <a:lnTo>
                  <a:pt x="541" y="213"/>
                </a:lnTo>
                <a:lnTo>
                  <a:pt x="544" y="212"/>
                </a:lnTo>
                <a:lnTo>
                  <a:pt x="546" y="203"/>
                </a:lnTo>
                <a:lnTo>
                  <a:pt x="550" y="204"/>
                </a:lnTo>
                <a:lnTo>
                  <a:pt x="550" y="208"/>
                </a:lnTo>
                <a:lnTo>
                  <a:pt x="554" y="193"/>
                </a:lnTo>
                <a:lnTo>
                  <a:pt x="556" y="215"/>
                </a:lnTo>
                <a:lnTo>
                  <a:pt x="559" y="193"/>
                </a:lnTo>
                <a:lnTo>
                  <a:pt x="564" y="161"/>
                </a:lnTo>
                <a:lnTo>
                  <a:pt x="564" y="164"/>
                </a:lnTo>
                <a:lnTo>
                  <a:pt x="568" y="179"/>
                </a:lnTo>
                <a:lnTo>
                  <a:pt x="570" y="204"/>
                </a:lnTo>
                <a:lnTo>
                  <a:pt x="573" y="184"/>
                </a:lnTo>
                <a:lnTo>
                  <a:pt x="578" y="205"/>
                </a:lnTo>
                <a:lnTo>
                  <a:pt x="578" y="192"/>
                </a:lnTo>
                <a:lnTo>
                  <a:pt x="583" y="199"/>
                </a:lnTo>
                <a:lnTo>
                  <a:pt x="583" y="203"/>
                </a:lnTo>
                <a:lnTo>
                  <a:pt x="588" y="111"/>
                </a:lnTo>
                <a:lnTo>
                  <a:pt x="589" y="181"/>
                </a:lnTo>
                <a:lnTo>
                  <a:pt x="592" y="144"/>
                </a:lnTo>
                <a:lnTo>
                  <a:pt x="597" y="201"/>
                </a:lnTo>
                <a:lnTo>
                  <a:pt x="597" y="189"/>
                </a:lnTo>
                <a:lnTo>
                  <a:pt x="602" y="205"/>
                </a:lnTo>
                <a:lnTo>
                  <a:pt x="602" y="209"/>
                </a:lnTo>
                <a:lnTo>
                  <a:pt x="606" y="209"/>
                </a:lnTo>
                <a:lnTo>
                  <a:pt x="610" y="205"/>
                </a:lnTo>
                <a:lnTo>
                  <a:pt x="615" y="204"/>
                </a:lnTo>
                <a:lnTo>
                  <a:pt x="616" y="212"/>
                </a:lnTo>
                <a:lnTo>
                  <a:pt x="620" y="203"/>
                </a:lnTo>
                <a:lnTo>
                  <a:pt x="625" y="208"/>
                </a:lnTo>
                <a:lnTo>
                  <a:pt x="625" y="196"/>
                </a:lnTo>
                <a:lnTo>
                  <a:pt x="630" y="197"/>
                </a:lnTo>
                <a:lnTo>
                  <a:pt x="630" y="207"/>
                </a:lnTo>
                <a:lnTo>
                  <a:pt x="634" y="203"/>
                </a:lnTo>
                <a:lnTo>
                  <a:pt x="636" y="215"/>
                </a:lnTo>
                <a:lnTo>
                  <a:pt x="638" y="193"/>
                </a:lnTo>
                <a:lnTo>
                  <a:pt x="643" y="200"/>
                </a:lnTo>
                <a:lnTo>
                  <a:pt x="644" y="197"/>
                </a:lnTo>
                <a:lnTo>
                  <a:pt x="649" y="204"/>
                </a:lnTo>
                <a:lnTo>
                  <a:pt x="649" y="211"/>
                </a:lnTo>
                <a:lnTo>
                  <a:pt x="654" y="199"/>
                </a:lnTo>
                <a:lnTo>
                  <a:pt x="657" y="212"/>
                </a:lnTo>
                <a:lnTo>
                  <a:pt x="657" y="207"/>
                </a:lnTo>
                <a:lnTo>
                  <a:pt x="662" y="203"/>
                </a:lnTo>
                <a:lnTo>
                  <a:pt x="663" y="208"/>
                </a:lnTo>
                <a:lnTo>
                  <a:pt x="667" y="211"/>
                </a:lnTo>
                <a:lnTo>
                  <a:pt x="671" y="217"/>
                </a:lnTo>
                <a:lnTo>
                  <a:pt x="672" y="211"/>
                </a:lnTo>
                <a:lnTo>
                  <a:pt x="675" y="209"/>
                </a:lnTo>
                <a:lnTo>
                  <a:pt x="677" y="212"/>
                </a:lnTo>
                <a:lnTo>
                  <a:pt x="681" y="204"/>
                </a:lnTo>
                <a:lnTo>
                  <a:pt x="683" y="211"/>
                </a:lnTo>
                <a:lnTo>
                  <a:pt x="685" y="193"/>
                </a:lnTo>
                <a:lnTo>
                  <a:pt x="690" y="201"/>
                </a:lnTo>
                <a:lnTo>
                  <a:pt x="695" y="203"/>
                </a:lnTo>
                <a:lnTo>
                  <a:pt x="696" y="211"/>
                </a:lnTo>
                <a:lnTo>
                  <a:pt x="699" y="205"/>
                </a:lnTo>
                <a:lnTo>
                  <a:pt x="704" y="207"/>
                </a:lnTo>
                <a:lnTo>
                  <a:pt x="704" y="200"/>
                </a:lnTo>
                <a:lnTo>
                  <a:pt x="709" y="176"/>
                </a:lnTo>
                <a:lnTo>
                  <a:pt x="709" y="157"/>
                </a:lnTo>
                <a:lnTo>
                  <a:pt x="714" y="175"/>
                </a:lnTo>
                <a:lnTo>
                  <a:pt x="715" y="204"/>
                </a:lnTo>
                <a:lnTo>
                  <a:pt x="719" y="172"/>
                </a:lnTo>
                <a:lnTo>
                  <a:pt x="723" y="203"/>
                </a:lnTo>
                <a:lnTo>
                  <a:pt x="723" y="184"/>
                </a:lnTo>
                <a:lnTo>
                  <a:pt x="728" y="208"/>
                </a:lnTo>
                <a:lnTo>
                  <a:pt x="732" y="211"/>
                </a:lnTo>
                <a:lnTo>
                  <a:pt x="737" y="212"/>
                </a:lnTo>
                <a:lnTo>
                  <a:pt x="737" y="209"/>
                </a:lnTo>
                <a:lnTo>
                  <a:pt x="741" y="208"/>
                </a:lnTo>
                <a:lnTo>
                  <a:pt x="743" y="215"/>
                </a:lnTo>
                <a:lnTo>
                  <a:pt x="746" y="207"/>
                </a:lnTo>
                <a:lnTo>
                  <a:pt x="750" y="211"/>
                </a:lnTo>
                <a:lnTo>
                  <a:pt x="751" y="205"/>
                </a:lnTo>
                <a:lnTo>
                  <a:pt x="756" y="181"/>
                </a:lnTo>
                <a:lnTo>
                  <a:pt x="756" y="197"/>
                </a:lnTo>
                <a:lnTo>
                  <a:pt x="761" y="176"/>
                </a:lnTo>
                <a:lnTo>
                  <a:pt x="762" y="209"/>
                </a:lnTo>
                <a:lnTo>
                  <a:pt x="765" y="193"/>
                </a:lnTo>
                <a:lnTo>
                  <a:pt x="769" y="200"/>
                </a:lnTo>
                <a:lnTo>
                  <a:pt x="774" y="203"/>
                </a:lnTo>
                <a:lnTo>
                  <a:pt x="775" y="212"/>
                </a:lnTo>
                <a:lnTo>
                  <a:pt x="779" y="199"/>
                </a:lnTo>
                <a:lnTo>
                  <a:pt x="783" y="211"/>
                </a:lnTo>
                <a:lnTo>
                  <a:pt x="785" y="195"/>
                </a:lnTo>
                <a:lnTo>
                  <a:pt x="788" y="197"/>
                </a:lnTo>
                <a:lnTo>
                  <a:pt x="789" y="197"/>
                </a:lnTo>
                <a:lnTo>
                  <a:pt x="793" y="125"/>
                </a:lnTo>
                <a:lnTo>
                  <a:pt x="794" y="177"/>
                </a:lnTo>
                <a:lnTo>
                  <a:pt x="798" y="139"/>
                </a:lnTo>
                <a:lnTo>
                  <a:pt x="803" y="196"/>
                </a:lnTo>
                <a:lnTo>
                  <a:pt x="803" y="185"/>
                </a:lnTo>
                <a:lnTo>
                  <a:pt x="807" y="204"/>
                </a:lnTo>
                <a:lnTo>
                  <a:pt x="807" y="212"/>
                </a:lnTo>
                <a:lnTo>
                  <a:pt x="811" y="203"/>
                </a:lnTo>
                <a:lnTo>
                  <a:pt x="816" y="212"/>
                </a:lnTo>
                <a:lnTo>
                  <a:pt x="821" y="209"/>
                </a:lnTo>
                <a:lnTo>
                  <a:pt x="822" y="215"/>
                </a:lnTo>
                <a:lnTo>
                  <a:pt x="825" y="209"/>
                </a:lnTo>
                <a:lnTo>
                  <a:pt x="830" y="209"/>
                </a:lnTo>
                <a:lnTo>
                  <a:pt x="830" y="201"/>
                </a:lnTo>
                <a:lnTo>
                  <a:pt x="835" y="197"/>
                </a:lnTo>
                <a:lnTo>
                  <a:pt x="835" y="209"/>
                </a:lnTo>
                <a:lnTo>
                  <a:pt x="840" y="205"/>
                </a:lnTo>
                <a:lnTo>
                  <a:pt x="841" y="220"/>
                </a:lnTo>
                <a:lnTo>
                  <a:pt x="843" y="195"/>
                </a:lnTo>
                <a:lnTo>
                  <a:pt x="849" y="204"/>
                </a:lnTo>
                <a:lnTo>
                  <a:pt x="849" y="197"/>
                </a:lnTo>
                <a:lnTo>
                  <a:pt x="853" y="204"/>
                </a:lnTo>
                <a:lnTo>
                  <a:pt x="854" y="212"/>
                </a:lnTo>
                <a:lnTo>
                  <a:pt x="859" y="200"/>
                </a:lnTo>
                <a:lnTo>
                  <a:pt x="863" y="204"/>
                </a:lnTo>
                <a:lnTo>
                  <a:pt x="863" y="200"/>
                </a:lnTo>
                <a:lnTo>
                  <a:pt x="868" y="199"/>
                </a:lnTo>
                <a:lnTo>
                  <a:pt x="869" y="200"/>
                </a:lnTo>
                <a:lnTo>
                  <a:pt x="872" y="207"/>
                </a:lnTo>
                <a:lnTo>
                  <a:pt x="874" y="215"/>
                </a:lnTo>
                <a:lnTo>
                  <a:pt x="877" y="201"/>
                </a:lnTo>
                <a:lnTo>
                  <a:pt x="882" y="209"/>
                </a:lnTo>
                <a:lnTo>
                  <a:pt x="882" y="211"/>
                </a:lnTo>
                <a:lnTo>
                  <a:pt x="887" y="203"/>
                </a:lnTo>
                <a:lnTo>
                  <a:pt x="888" y="220"/>
                </a:lnTo>
                <a:lnTo>
                  <a:pt x="890" y="208"/>
                </a:lnTo>
                <a:lnTo>
                  <a:pt x="895" y="203"/>
                </a:lnTo>
                <a:lnTo>
                  <a:pt x="896" y="201"/>
                </a:lnTo>
                <a:lnTo>
                  <a:pt x="900" y="201"/>
                </a:lnTo>
                <a:lnTo>
                  <a:pt x="901" y="212"/>
                </a:lnTo>
                <a:lnTo>
                  <a:pt x="905" y="203"/>
                </a:lnTo>
                <a:lnTo>
                  <a:pt x="910" y="211"/>
                </a:lnTo>
                <a:lnTo>
                  <a:pt x="910" y="208"/>
                </a:lnTo>
                <a:lnTo>
                  <a:pt x="914" y="177"/>
                </a:lnTo>
                <a:lnTo>
                  <a:pt x="914" y="176"/>
                </a:lnTo>
                <a:lnTo>
                  <a:pt x="919" y="177"/>
                </a:lnTo>
                <a:lnTo>
                  <a:pt x="920" y="193"/>
                </a:lnTo>
                <a:lnTo>
                  <a:pt x="924" y="163"/>
                </a:lnTo>
                <a:lnTo>
                  <a:pt x="929" y="133"/>
                </a:lnTo>
                <a:lnTo>
                  <a:pt x="929" y="143"/>
                </a:lnTo>
                <a:lnTo>
                  <a:pt x="932" y="139"/>
                </a:lnTo>
                <a:lnTo>
                  <a:pt x="934" y="191"/>
                </a:lnTo>
                <a:lnTo>
                  <a:pt x="937" y="179"/>
                </a:lnTo>
                <a:lnTo>
                  <a:pt x="942" y="184"/>
                </a:lnTo>
                <a:lnTo>
                  <a:pt x="947" y="199"/>
                </a:lnTo>
                <a:lnTo>
                  <a:pt x="948" y="211"/>
                </a:lnTo>
                <a:lnTo>
                  <a:pt x="952" y="204"/>
                </a:lnTo>
                <a:lnTo>
                  <a:pt x="956" y="209"/>
                </a:lnTo>
                <a:lnTo>
                  <a:pt x="956" y="201"/>
                </a:lnTo>
                <a:lnTo>
                  <a:pt x="961" y="199"/>
                </a:lnTo>
                <a:lnTo>
                  <a:pt x="961" y="208"/>
                </a:lnTo>
                <a:lnTo>
                  <a:pt x="966" y="207"/>
                </a:lnTo>
                <a:lnTo>
                  <a:pt x="967" y="219"/>
                </a:lnTo>
                <a:lnTo>
                  <a:pt x="970" y="204"/>
                </a:lnTo>
                <a:lnTo>
                  <a:pt x="974" y="207"/>
                </a:lnTo>
                <a:lnTo>
                  <a:pt x="976" y="208"/>
                </a:lnTo>
                <a:lnTo>
                  <a:pt x="979" y="203"/>
                </a:lnTo>
                <a:lnTo>
                  <a:pt x="980" y="213"/>
                </a:lnTo>
                <a:lnTo>
                  <a:pt x="984" y="208"/>
                </a:lnTo>
                <a:lnTo>
                  <a:pt x="989" y="211"/>
                </a:lnTo>
                <a:lnTo>
                  <a:pt x="990" y="197"/>
                </a:lnTo>
                <a:lnTo>
                  <a:pt x="994" y="192"/>
                </a:lnTo>
                <a:lnTo>
                  <a:pt x="995" y="193"/>
                </a:lnTo>
                <a:lnTo>
                  <a:pt x="998" y="123"/>
                </a:lnTo>
                <a:lnTo>
                  <a:pt x="1000" y="180"/>
                </a:lnTo>
                <a:lnTo>
                  <a:pt x="1003" y="152"/>
                </a:lnTo>
                <a:lnTo>
                  <a:pt x="1008" y="197"/>
                </a:lnTo>
                <a:lnTo>
                  <a:pt x="1008" y="191"/>
                </a:lnTo>
                <a:lnTo>
                  <a:pt x="1013" y="204"/>
                </a:lnTo>
                <a:lnTo>
                  <a:pt x="1014" y="212"/>
                </a:lnTo>
                <a:lnTo>
                  <a:pt x="1016" y="205"/>
                </a:lnTo>
                <a:lnTo>
                  <a:pt x="1021" y="208"/>
                </a:lnTo>
                <a:lnTo>
                  <a:pt x="1026" y="199"/>
                </a:lnTo>
                <a:lnTo>
                  <a:pt x="1027" y="212"/>
                </a:lnTo>
                <a:lnTo>
                  <a:pt x="1031" y="204"/>
                </a:lnTo>
                <a:lnTo>
                  <a:pt x="1036" y="207"/>
                </a:lnTo>
                <a:lnTo>
                  <a:pt x="1036" y="195"/>
                </a:lnTo>
                <a:lnTo>
                  <a:pt x="1040" y="207"/>
                </a:lnTo>
                <a:lnTo>
                  <a:pt x="1040" y="212"/>
                </a:lnTo>
                <a:lnTo>
                  <a:pt x="1045" y="203"/>
                </a:lnTo>
                <a:lnTo>
                  <a:pt x="1046" y="217"/>
                </a:lnTo>
                <a:lnTo>
                  <a:pt x="1050" y="204"/>
                </a:lnTo>
                <a:lnTo>
                  <a:pt x="1055" y="201"/>
                </a:lnTo>
                <a:lnTo>
                  <a:pt x="1060" y="197"/>
                </a:lnTo>
                <a:lnTo>
                  <a:pt x="1060" y="211"/>
                </a:lnTo>
                <a:lnTo>
                  <a:pt x="1063" y="195"/>
                </a:lnTo>
                <a:lnTo>
                  <a:pt x="1068" y="201"/>
                </a:lnTo>
                <a:lnTo>
                  <a:pt x="1068" y="191"/>
                </a:lnTo>
                <a:lnTo>
                  <a:pt x="1073" y="179"/>
                </a:lnTo>
                <a:lnTo>
                  <a:pt x="1074" y="195"/>
                </a:lnTo>
                <a:lnTo>
                  <a:pt x="1078" y="192"/>
                </a:lnTo>
                <a:lnTo>
                  <a:pt x="1081" y="207"/>
                </a:lnTo>
                <a:lnTo>
                  <a:pt x="1083" y="192"/>
                </a:lnTo>
                <a:lnTo>
                  <a:pt x="1087" y="199"/>
                </a:lnTo>
                <a:lnTo>
                  <a:pt x="1087" y="205"/>
                </a:lnTo>
                <a:lnTo>
                  <a:pt x="1092" y="191"/>
                </a:lnTo>
                <a:lnTo>
                  <a:pt x="1093" y="213"/>
                </a:lnTo>
                <a:lnTo>
                  <a:pt x="1096" y="195"/>
                </a:lnTo>
                <a:lnTo>
                  <a:pt x="1101" y="196"/>
                </a:lnTo>
                <a:lnTo>
                  <a:pt x="1102" y="200"/>
                </a:lnTo>
                <a:lnTo>
                  <a:pt x="1105" y="201"/>
                </a:lnTo>
                <a:lnTo>
                  <a:pt x="1107" y="215"/>
                </a:lnTo>
                <a:lnTo>
                  <a:pt x="1110" y="193"/>
                </a:lnTo>
                <a:lnTo>
                  <a:pt x="1115" y="209"/>
                </a:lnTo>
                <a:lnTo>
                  <a:pt x="1115" y="196"/>
                </a:lnTo>
                <a:lnTo>
                  <a:pt x="1120" y="156"/>
                </a:lnTo>
                <a:lnTo>
                  <a:pt x="1121" y="153"/>
                </a:lnTo>
                <a:lnTo>
                  <a:pt x="1125" y="175"/>
                </a:lnTo>
                <a:lnTo>
                  <a:pt x="1126" y="192"/>
                </a:lnTo>
                <a:lnTo>
                  <a:pt x="1129" y="153"/>
                </a:lnTo>
                <a:lnTo>
                  <a:pt x="1134" y="193"/>
                </a:lnTo>
                <a:lnTo>
                  <a:pt x="1134" y="188"/>
                </a:lnTo>
                <a:lnTo>
                  <a:pt x="1139" y="199"/>
                </a:lnTo>
                <a:lnTo>
                  <a:pt x="1139" y="204"/>
                </a:lnTo>
                <a:lnTo>
                  <a:pt x="1143" y="203"/>
                </a:lnTo>
                <a:lnTo>
                  <a:pt x="1147" y="196"/>
                </a:lnTo>
                <a:lnTo>
                  <a:pt x="1147" y="200"/>
                </a:lnTo>
                <a:lnTo>
                  <a:pt x="1152" y="200"/>
                </a:lnTo>
                <a:lnTo>
                  <a:pt x="1153" y="212"/>
                </a:lnTo>
                <a:lnTo>
                  <a:pt x="1157" y="195"/>
                </a:lnTo>
                <a:lnTo>
                  <a:pt x="1162" y="204"/>
                </a:lnTo>
                <a:lnTo>
                  <a:pt x="1162" y="195"/>
                </a:lnTo>
                <a:lnTo>
                  <a:pt x="1167" y="193"/>
                </a:lnTo>
                <a:lnTo>
                  <a:pt x="1167" y="203"/>
                </a:lnTo>
                <a:lnTo>
                  <a:pt x="1171" y="191"/>
                </a:lnTo>
                <a:lnTo>
                  <a:pt x="1173" y="213"/>
                </a:lnTo>
                <a:lnTo>
                  <a:pt x="1176" y="175"/>
                </a:lnTo>
                <a:lnTo>
                  <a:pt x="1180" y="188"/>
                </a:lnTo>
                <a:lnTo>
                  <a:pt x="1181" y="191"/>
                </a:lnTo>
                <a:lnTo>
                  <a:pt x="1185" y="172"/>
                </a:lnTo>
                <a:lnTo>
                  <a:pt x="1186" y="196"/>
                </a:lnTo>
                <a:lnTo>
                  <a:pt x="1189" y="179"/>
                </a:lnTo>
                <a:lnTo>
                  <a:pt x="1194" y="196"/>
                </a:lnTo>
                <a:lnTo>
                  <a:pt x="1194" y="184"/>
                </a:lnTo>
                <a:lnTo>
                  <a:pt x="1200" y="197"/>
                </a:lnTo>
                <a:lnTo>
                  <a:pt x="1205" y="139"/>
                </a:lnTo>
                <a:lnTo>
                  <a:pt x="1205" y="181"/>
                </a:lnTo>
                <a:lnTo>
                  <a:pt x="1209" y="155"/>
                </a:lnTo>
                <a:lnTo>
                  <a:pt x="1213" y="192"/>
                </a:lnTo>
                <a:lnTo>
                  <a:pt x="1213" y="168"/>
                </a:lnTo>
                <a:lnTo>
                  <a:pt x="1218" y="197"/>
                </a:lnTo>
                <a:lnTo>
                  <a:pt x="1219" y="207"/>
                </a:lnTo>
                <a:lnTo>
                  <a:pt x="1222" y="187"/>
                </a:lnTo>
                <a:lnTo>
                  <a:pt x="1227" y="188"/>
                </a:lnTo>
                <a:lnTo>
                  <a:pt x="1227" y="191"/>
                </a:lnTo>
                <a:lnTo>
                  <a:pt x="1231" y="180"/>
                </a:lnTo>
                <a:lnTo>
                  <a:pt x="1233" y="200"/>
                </a:lnTo>
                <a:lnTo>
                  <a:pt x="1236" y="184"/>
                </a:lnTo>
                <a:lnTo>
                  <a:pt x="1241" y="191"/>
                </a:lnTo>
                <a:lnTo>
                  <a:pt x="1241" y="173"/>
                </a:lnTo>
                <a:lnTo>
                  <a:pt x="1246" y="172"/>
                </a:lnTo>
                <a:lnTo>
                  <a:pt x="1246" y="195"/>
                </a:lnTo>
                <a:lnTo>
                  <a:pt x="1251" y="168"/>
                </a:lnTo>
                <a:lnTo>
                  <a:pt x="1252" y="213"/>
                </a:lnTo>
                <a:lnTo>
                  <a:pt x="1256" y="183"/>
                </a:lnTo>
                <a:lnTo>
                  <a:pt x="1260" y="185"/>
                </a:lnTo>
                <a:lnTo>
                  <a:pt x="1260" y="188"/>
                </a:lnTo>
                <a:lnTo>
                  <a:pt x="1264" y="189"/>
                </a:lnTo>
                <a:lnTo>
                  <a:pt x="1265" y="208"/>
                </a:lnTo>
                <a:lnTo>
                  <a:pt x="1270" y="197"/>
                </a:lnTo>
                <a:lnTo>
                  <a:pt x="1274" y="207"/>
                </a:lnTo>
                <a:lnTo>
                  <a:pt x="1274" y="205"/>
                </a:lnTo>
                <a:lnTo>
                  <a:pt x="1280" y="199"/>
                </a:lnTo>
                <a:lnTo>
                  <a:pt x="1280" y="201"/>
                </a:lnTo>
                <a:lnTo>
                  <a:pt x="1283" y="197"/>
                </a:lnTo>
                <a:lnTo>
                  <a:pt x="1288" y="196"/>
                </a:lnTo>
                <a:lnTo>
                  <a:pt x="1288" y="172"/>
                </a:lnTo>
                <a:lnTo>
                  <a:pt x="1293" y="175"/>
                </a:lnTo>
                <a:lnTo>
                  <a:pt x="1293" y="189"/>
                </a:lnTo>
                <a:lnTo>
                  <a:pt x="1298" y="149"/>
                </a:lnTo>
                <a:lnTo>
                  <a:pt x="1299" y="205"/>
                </a:lnTo>
                <a:lnTo>
                  <a:pt x="1301" y="172"/>
                </a:lnTo>
                <a:lnTo>
                  <a:pt x="1306" y="135"/>
                </a:lnTo>
                <a:lnTo>
                  <a:pt x="1307" y="141"/>
                </a:lnTo>
                <a:lnTo>
                  <a:pt x="1311" y="156"/>
                </a:lnTo>
                <a:lnTo>
                  <a:pt x="1312" y="197"/>
                </a:lnTo>
                <a:lnTo>
                  <a:pt x="1316" y="172"/>
                </a:lnTo>
                <a:lnTo>
                  <a:pt x="1320" y="177"/>
                </a:lnTo>
                <a:lnTo>
                  <a:pt x="1320" y="172"/>
                </a:lnTo>
                <a:lnTo>
                  <a:pt x="1325" y="136"/>
                </a:lnTo>
                <a:lnTo>
                  <a:pt x="1326" y="143"/>
                </a:lnTo>
                <a:lnTo>
                  <a:pt x="1330" y="148"/>
                </a:lnTo>
                <a:lnTo>
                  <a:pt x="1331" y="191"/>
                </a:lnTo>
                <a:lnTo>
                  <a:pt x="1335" y="167"/>
                </a:lnTo>
                <a:lnTo>
                  <a:pt x="1340" y="192"/>
                </a:lnTo>
                <a:lnTo>
                  <a:pt x="1340" y="181"/>
                </a:lnTo>
                <a:lnTo>
                  <a:pt x="1343" y="201"/>
                </a:lnTo>
                <a:lnTo>
                  <a:pt x="1346" y="208"/>
                </a:lnTo>
                <a:lnTo>
                  <a:pt x="1349" y="200"/>
                </a:lnTo>
                <a:lnTo>
                  <a:pt x="1353" y="187"/>
                </a:lnTo>
                <a:lnTo>
                  <a:pt x="1353" y="191"/>
                </a:lnTo>
                <a:lnTo>
                  <a:pt x="1358" y="189"/>
                </a:lnTo>
                <a:lnTo>
                  <a:pt x="1359" y="207"/>
                </a:lnTo>
                <a:lnTo>
                  <a:pt x="1362" y="135"/>
                </a:lnTo>
                <a:lnTo>
                  <a:pt x="1367" y="159"/>
                </a:lnTo>
                <a:lnTo>
                  <a:pt x="1367" y="135"/>
                </a:lnTo>
                <a:lnTo>
                  <a:pt x="1372" y="73"/>
                </a:lnTo>
                <a:lnTo>
                  <a:pt x="1372" y="127"/>
                </a:lnTo>
                <a:lnTo>
                  <a:pt x="1377" y="105"/>
                </a:lnTo>
                <a:lnTo>
                  <a:pt x="1378" y="191"/>
                </a:lnTo>
                <a:lnTo>
                  <a:pt x="1382" y="149"/>
                </a:lnTo>
                <a:lnTo>
                  <a:pt x="1385" y="181"/>
                </a:lnTo>
                <a:lnTo>
                  <a:pt x="1386" y="183"/>
                </a:lnTo>
                <a:lnTo>
                  <a:pt x="1391" y="185"/>
                </a:lnTo>
                <a:lnTo>
                  <a:pt x="1391" y="201"/>
                </a:lnTo>
                <a:lnTo>
                  <a:pt x="1395" y="200"/>
                </a:lnTo>
                <a:lnTo>
                  <a:pt x="1400" y="200"/>
                </a:lnTo>
                <a:lnTo>
                  <a:pt x="1401" y="192"/>
                </a:lnTo>
                <a:lnTo>
                  <a:pt x="1406" y="204"/>
                </a:lnTo>
                <a:lnTo>
                  <a:pt x="1410" y="139"/>
                </a:lnTo>
                <a:lnTo>
                  <a:pt x="1410" y="180"/>
                </a:lnTo>
                <a:lnTo>
                  <a:pt x="1414" y="148"/>
                </a:lnTo>
                <a:lnTo>
                  <a:pt x="1419" y="184"/>
                </a:lnTo>
                <a:lnTo>
                  <a:pt x="1419" y="179"/>
                </a:lnTo>
                <a:lnTo>
                  <a:pt x="1424" y="193"/>
                </a:lnTo>
                <a:lnTo>
                  <a:pt x="1425" y="204"/>
                </a:lnTo>
                <a:lnTo>
                  <a:pt x="1427" y="148"/>
                </a:lnTo>
                <a:lnTo>
                  <a:pt x="1432" y="169"/>
                </a:lnTo>
                <a:lnTo>
                  <a:pt x="1433" y="173"/>
                </a:lnTo>
                <a:lnTo>
                  <a:pt x="1437" y="11"/>
                </a:lnTo>
                <a:lnTo>
                  <a:pt x="1438" y="119"/>
                </a:lnTo>
                <a:lnTo>
                  <a:pt x="1442" y="0"/>
                </a:lnTo>
                <a:lnTo>
                  <a:pt x="1447" y="141"/>
                </a:lnTo>
                <a:lnTo>
                  <a:pt x="1447" y="89"/>
                </a:lnTo>
                <a:lnTo>
                  <a:pt x="1451" y="148"/>
                </a:lnTo>
                <a:lnTo>
                  <a:pt x="1451" y="176"/>
                </a:lnTo>
                <a:lnTo>
                  <a:pt x="1456" y="180"/>
                </a:lnTo>
                <a:lnTo>
                  <a:pt x="1457" y="213"/>
                </a:lnTo>
                <a:lnTo>
                  <a:pt x="1461" y="200"/>
                </a:lnTo>
                <a:lnTo>
                  <a:pt x="1466" y="197"/>
                </a:lnTo>
                <a:lnTo>
                  <a:pt x="1466" y="195"/>
                </a:lnTo>
                <a:lnTo>
                  <a:pt x="1469" y="201"/>
                </a:lnTo>
                <a:lnTo>
                  <a:pt x="1471" y="213"/>
                </a:lnTo>
                <a:lnTo>
                  <a:pt x="1475" y="199"/>
                </a:lnTo>
                <a:lnTo>
                  <a:pt x="1479" y="204"/>
                </a:lnTo>
                <a:lnTo>
                  <a:pt x="1484" y="197"/>
                </a:lnTo>
                <a:lnTo>
                  <a:pt x="1485" y="205"/>
                </a:lnTo>
                <a:lnTo>
                  <a:pt x="1489" y="197"/>
                </a:lnTo>
                <a:lnTo>
                  <a:pt x="1493" y="196"/>
                </a:lnTo>
                <a:lnTo>
                  <a:pt x="1493" y="183"/>
                </a:lnTo>
                <a:lnTo>
                  <a:pt x="1498" y="177"/>
                </a:lnTo>
                <a:lnTo>
                  <a:pt x="1498" y="187"/>
                </a:lnTo>
                <a:lnTo>
                  <a:pt x="1503" y="123"/>
                </a:lnTo>
                <a:lnTo>
                  <a:pt x="1504" y="196"/>
                </a:lnTo>
                <a:lnTo>
                  <a:pt x="1508" y="135"/>
                </a:lnTo>
                <a:lnTo>
                  <a:pt x="1511" y="135"/>
                </a:lnTo>
                <a:lnTo>
                  <a:pt x="1513" y="141"/>
                </a:lnTo>
                <a:lnTo>
                  <a:pt x="1516" y="160"/>
                </a:lnTo>
                <a:lnTo>
                  <a:pt x="1517" y="185"/>
                </a:lnTo>
                <a:lnTo>
                  <a:pt x="1521" y="180"/>
                </a:lnTo>
                <a:lnTo>
                  <a:pt x="1526" y="203"/>
                </a:lnTo>
                <a:lnTo>
                  <a:pt x="1526" y="197"/>
                </a:lnTo>
                <a:lnTo>
                  <a:pt x="1532" y="189"/>
                </a:lnTo>
                <a:lnTo>
                  <a:pt x="1532" y="184"/>
                </a:lnTo>
                <a:lnTo>
                  <a:pt x="1537" y="200"/>
                </a:lnTo>
                <a:lnTo>
                  <a:pt x="1537" y="208"/>
                </a:lnTo>
                <a:lnTo>
                  <a:pt x="1540" y="181"/>
                </a:lnTo>
                <a:lnTo>
                  <a:pt x="1545" y="203"/>
                </a:lnTo>
                <a:lnTo>
                  <a:pt x="1545" y="197"/>
                </a:lnTo>
                <a:lnTo>
                  <a:pt x="1550" y="201"/>
                </a:lnTo>
                <a:lnTo>
                  <a:pt x="1551" y="207"/>
                </a:lnTo>
                <a:lnTo>
                  <a:pt x="1555" y="205"/>
                </a:lnTo>
                <a:lnTo>
                  <a:pt x="1558" y="176"/>
                </a:lnTo>
                <a:lnTo>
                  <a:pt x="1558" y="179"/>
                </a:lnTo>
                <a:lnTo>
                  <a:pt x="1563" y="193"/>
                </a:lnTo>
                <a:lnTo>
                  <a:pt x="1564" y="203"/>
                </a:lnTo>
                <a:lnTo>
                  <a:pt x="1568" y="112"/>
                </a:lnTo>
                <a:lnTo>
                  <a:pt x="1573" y="164"/>
                </a:lnTo>
                <a:lnTo>
                  <a:pt x="1573" y="123"/>
                </a:lnTo>
                <a:lnTo>
                  <a:pt x="1577" y="111"/>
                </a:lnTo>
                <a:lnTo>
                  <a:pt x="1577" y="156"/>
                </a:lnTo>
                <a:lnTo>
                  <a:pt x="1582" y="144"/>
                </a:lnTo>
                <a:lnTo>
                  <a:pt x="1583" y="199"/>
                </a:lnTo>
                <a:lnTo>
                  <a:pt x="1587" y="176"/>
                </a:lnTo>
                <a:lnTo>
                  <a:pt x="1592" y="196"/>
                </a:lnTo>
                <a:lnTo>
                  <a:pt x="1592" y="199"/>
                </a:lnTo>
                <a:lnTo>
                  <a:pt x="1595" y="204"/>
                </a:lnTo>
                <a:lnTo>
                  <a:pt x="1597" y="212"/>
                </a:lnTo>
                <a:lnTo>
                  <a:pt x="1600" y="212"/>
                </a:lnTo>
                <a:lnTo>
                  <a:pt x="1605" y="207"/>
                </a:lnTo>
                <a:lnTo>
                  <a:pt x="1606" y="201"/>
                </a:lnTo>
                <a:lnTo>
                  <a:pt x="1611" y="205"/>
                </a:lnTo>
                <a:lnTo>
                  <a:pt x="1616" y="156"/>
                </a:lnTo>
                <a:lnTo>
                  <a:pt x="1616" y="176"/>
                </a:lnTo>
                <a:lnTo>
                  <a:pt x="1619" y="161"/>
                </a:lnTo>
                <a:lnTo>
                  <a:pt x="1624" y="185"/>
                </a:lnTo>
                <a:lnTo>
                  <a:pt x="1624" y="180"/>
                </a:lnTo>
                <a:lnTo>
                  <a:pt x="1629" y="189"/>
                </a:lnTo>
                <a:lnTo>
                  <a:pt x="1630" y="200"/>
                </a:lnTo>
                <a:lnTo>
                  <a:pt x="1634" y="164"/>
                </a:lnTo>
                <a:lnTo>
                  <a:pt x="1637" y="179"/>
                </a:lnTo>
                <a:lnTo>
                  <a:pt x="1639" y="180"/>
                </a:lnTo>
                <a:lnTo>
                  <a:pt x="1642" y="156"/>
                </a:lnTo>
                <a:lnTo>
                  <a:pt x="1644" y="193"/>
                </a:lnTo>
                <a:lnTo>
                  <a:pt x="1647" y="184"/>
                </a:lnTo>
                <a:lnTo>
                  <a:pt x="1652" y="191"/>
                </a:lnTo>
                <a:lnTo>
                  <a:pt x="1652" y="180"/>
                </a:lnTo>
                <a:lnTo>
                  <a:pt x="1657" y="193"/>
                </a:lnTo>
                <a:lnTo>
                  <a:pt x="1658" y="204"/>
                </a:lnTo>
                <a:lnTo>
                  <a:pt x="1662" y="192"/>
                </a:lnTo>
                <a:lnTo>
                  <a:pt x="1663" y="217"/>
                </a:lnTo>
                <a:lnTo>
                  <a:pt x="1666" y="213"/>
                </a:lnTo>
                <a:lnTo>
                  <a:pt x="1671" y="209"/>
                </a:lnTo>
                <a:lnTo>
                  <a:pt x="1671" y="211"/>
                </a:lnTo>
                <a:lnTo>
                  <a:pt x="1676" y="212"/>
                </a:lnTo>
                <a:lnTo>
                  <a:pt x="1677" y="219"/>
                </a:lnTo>
                <a:lnTo>
                  <a:pt x="1681" y="203"/>
                </a:lnTo>
                <a:lnTo>
                  <a:pt x="1684" y="212"/>
                </a:lnTo>
                <a:lnTo>
                  <a:pt x="1686" y="211"/>
                </a:lnTo>
                <a:lnTo>
                  <a:pt x="1689" y="201"/>
                </a:lnTo>
                <a:lnTo>
                  <a:pt x="1690" y="204"/>
                </a:lnTo>
                <a:lnTo>
                  <a:pt x="1694" y="201"/>
                </a:lnTo>
                <a:lnTo>
                  <a:pt x="1699" y="204"/>
                </a:lnTo>
                <a:lnTo>
                  <a:pt x="1699" y="185"/>
                </a:lnTo>
                <a:lnTo>
                  <a:pt x="1704" y="177"/>
                </a:lnTo>
                <a:lnTo>
                  <a:pt x="1704" y="197"/>
                </a:lnTo>
                <a:lnTo>
                  <a:pt x="1708" y="137"/>
                </a:lnTo>
                <a:lnTo>
                  <a:pt x="1710" y="193"/>
                </a:lnTo>
                <a:lnTo>
                  <a:pt x="1713" y="153"/>
                </a:lnTo>
                <a:lnTo>
                  <a:pt x="1718" y="171"/>
                </a:lnTo>
                <a:lnTo>
                  <a:pt x="1718" y="177"/>
                </a:lnTo>
                <a:lnTo>
                  <a:pt x="1722" y="195"/>
                </a:lnTo>
                <a:lnTo>
                  <a:pt x="1723" y="207"/>
                </a:lnTo>
                <a:lnTo>
                  <a:pt x="1728" y="199"/>
                </a:lnTo>
                <a:lnTo>
                  <a:pt x="1731" y="215"/>
                </a:lnTo>
                <a:lnTo>
                  <a:pt x="1731" y="213"/>
                </a:lnTo>
                <a:lnTo>
                  <a:pt x="1737" y="204"/>
                </a:lnTo>
                <a:lnTo>
                  <a:pt x="1742" y="208"/>
                </a:lnTo>
                <a:lnTo>
                  <a:pt x="1742" y="213"/>
                </a:lnTo>
                <a:lnTo>
                  <a:pt x="1747" y="193"/>
                </a:lnTo>
                <a:lnTo>
                  <a:pt x="1750" y="212"/>
                </a:lnTo>
                <a:lnTo>
                  <a:pt x="1750" y="199"/>
                </a:lnTo>
                <a:lnTo>
                  <a:pt x="1755" y="200"/>
                </a:lnTo>
                <a:lnTo>
                  <a:pt x="1756" y="207"/>
                </a:lnTo>
                <a:lnTo>
                  <a:pt x="1760" y="208"/>
                </a:lnTo>
                <a:lnTo>
                  <a:pt x="1764" y="188"/>
                </a:lnTo>
                <a:lnTo>
                  <a:pt x="1765" y="193"/>
                </a:lnTo>
                <a:lnTo>
                  <a:pt x="1768" y="199"/>
                </a:lnTo>
                <a:lnTo>
                  <a:pt x="1770" y="211"/>
                </a:lnTo>
                <a:lnTo>
                  <a:pt x="1773" y="187"/>
                </a:lnTo>
                <a:lnTo>
                  <a:pt x="1778" y="196"/>
                </a:lnTo>
                <a:lnTo>
                  <a:pt x="1778" y="185"/>
                </a:lnTo>
                <a:lnTo>
                  <a:pt x="1783" y="187"/>
                </a:lnTo>
                <a:lnTo>
                  <a:pt x="1783" y="200"/>
                </a:lnTo>
                <a:lnTo>
                  <a:pt x="1788" y="199"/>
                </a:lnTo>
                <a:lnTo>
                  <a:pt x="1791" y="217"/>
                </a:lnTo>
                <a:lnTo>
                  <a:pt x="1792" y="207"/>
                </a:lnTo>
                <a:lnTo>
                  <a:pt x="1797" y="211"/>
                </a:lnTo>
                <a:lnTo>
                  <a:pt x="1802" y="209"/>
                </a:lnTo>
                <a:lnTo>
                  <a:pt x="1802" y="219"/>
                </a:lnTo>
                <a:lnTo>
                  <a:pt x="1807" y="212"/>
                </a:lnTo>
                <a:lnTo>
                  <a:pt x="1810" y="209"/>
                </a:lnTo>
                <a:lnTo>
                  <a:pt x="1812" y="208"/>
                </a:lnTo>
                <a:lnTo>
                  <a:pt x="1816" y="207"/>
                </a:lnTo>
                <a:lnTo>
                  <a:pt x="1816" y="205"/>
                </a:lnTo>
                <a:lnTo>
                  <a:pt x="1821" y="153"/>
                </a:lnTo>
                <a:lnTo>
                  <a:pt x="1821" y="177"/>
                </a:lnTo>
                <a:lnTo>
                  <a:pt x="1826" y="160"/>
                </a:lnTo>
                <a:lnTo>
                  <a:pt x="1830" y="189"/>
                </a:lnTo>
                <a:lnTo>
                  <a:pt x="1831" y="172"/>
                </a:lnTo>
                <a:lnTo>
                  <a:pt x="1835" y="197"/>
                </a:lnTo>
                <a:lnTo>
                  <a:pt x="1836" y="205"/>
                </a:lnTo>
                <a:lnTo>
                  <a:pt x="1839" y="195"/>
                </a:lnTo>
                <a:lnTo>
                  <a:pt x="1844" y="196"/>
                </a:lnTo>
                <a:lnTo>
                  <a:pt x="1844" y="197"/>
                </a:lnTo>
                <a:lnTo>
                  <a:pt x="1848" y="192"/>
                </a:lnTo>
                <a:lnTo>
                  <a:pt x="1849" y="203"/>
                </a:lnTo>
                <a:lnTo>
                  <a:pt x="1853" y="189"/>
                </a:lnTo>
                <a:lnTo>
                  <a:pt x="1857" y="204"/>
                </a:lnTo>
                <a:lnTo>
                  <a:pt x="1859" y="200"/>
                </a:lnTo>
                <a:lnTo>
                  <a:pt x="1862" y="208"/>
                </a:lnTo>
                <a:lnTo>
                  <a:pt x="1863" y="212"/>
                </a:lnTo>
                <a:lnTo>
                  <a:pt x="1867" y="208"/>
                </a:lnTo>
                <a:lnTo>
                  <a:pt x="1868" y="220"/>
                </a:lnTo>
                <a:lnTo>
                  <a:pt x="1872" y="215"/>
                </a:lnTo>
                <a:lnTo>
                  <a:pt x="1877" y="213"/>
                </a:lnTo>
                <a:lnTo>
                  <a:pt x="1877" y="211"/>
                </a:lnTo>
                <a:lnTo>
                  <a:pt x="1881" y="213"/>
                </a:lnTo>
                <a:lnTo>
                  <a:pt x="1883" y="219"/>
                </a:lnTo>
                <a:lnTo>
                  <a:pt x="1886" y="203"/>
                </a:lnTo>
                <a:lnTo>
                  <a:pt x="1890" y="212"/>
                </a:lnTo>
                <a:lnTo>
                  <a:pt x="1891" y="211"/>
                </a:lnTo>
                <a:lnTo>
                  <a:pt x="1895" y="193"/>
                </a:lnTo>
                <a:lnTo>
                  <a:pt x="1896" y="201"/>
                </a:lnTo>
                <a:lnTo>
                  <a:pt x="1899" y="195"/>
                </a:lnTo>
                <a:lnTo>
                  <a:pt x="1904" y="196"/>
                </a:lnTo>
                <a:lnTo>
                  <a:pt x="1904" y="185"/>
                </a:lnTo>
                <a:lnTo>
                  <a:pt x="1909" y="199"/>
                </a:lnTo>
                <a:lnTo>
                  <a:pt x="1909" y="209"/>
                </a:lnTo>
                <a:lnTo>
                  <a:pt x="1914" y="188"/>
                </a:lnTo>
                <a:lnTo>
                  <a:pt x="1915" y="212"/>
                </a:lnTo>
                <a:lnTo>
                  <a:pt x="1919" y="203"/>
                </a:lnTo>
                <a:lnTo>
                  <a:pt x="1923" y="201"/>
                </a:lnTo>
                <a:lnTo>
                  <a:pt x="1923" y="200"/>
                </a:lnTo>
                <a:lnTo>
                  <a:pt x="1927" y="196"/>
                </a:lnTo>
                <a:lnTo>
                  <a:pt x="1928" y="212"/>
                </a:lnTo>
                <a:lnTo>
                  <a:pt x="1932" y="201"/>
                </a:lnTo>
                <a:lnTo>
                  <a:pt x="1937" y="204"/>
                </a:lnTo>
                <a:lnTo>
                  <a:pt x="1937" y="203"/>
                </a:lnTo>
                <a:lnTo>
                  <a:pt x="1943" y="201"/>
                </a:lnTo>
                <a:lnTo>
                  <a:pt x="1943" y="203"/>
                </a:lnTo>
                <a:lnTo>
                  <a:pt x="1947" y="199"/>
                </a:lnTo>
                <a:lnTo>
                  <a:pt x="1951" y="208"/>
                </a:lnTo>
                <a:lnTo>
                  <a:pt x="1952" y="183"/>
                </a:lnTo>
                <a:lnTo>
                  <a:pt x="1956" y="201"/>
                </a:lnTo>
                <a:lnTo>
                  <a:pt x="1956" y="197"/>
                </a:lnTo>
                <a:lnTo>
                  <a:pt x="1961" y="196"/>
                </a:lnTo>
                <a:lnTo>
                  <a:pt x="1962" y="201"/>
                </a:lnTo>
                <a:lnTo>
                  <a:pt x="1965" y="200"/>
                </a:lnTo>
                <a:lnTo>
                  <a:pt x="1969" y="199"/>
                </a:lnTo>
                <a:lnTo>
                  <a:pt x="1970" y="200"/>
                </a:lnTo>
                <a:lnTo>
                  <a:pt x="1974" y="196"/>
                </a:lnTo>
                <a:lnTo>
                  <a:pt x="1975" y="211"/>
                </a:lnTo>
                <a:lnTo>
                  <a:pt x="1979" y="189"/>
                </a:lnTo>
                <a:lnTo>
                  <a:pt x="1983" y="196"/>
                </a:lnTo>
                <a:lnTo>
                  <a:pt x="1983" y="195"/>
                </a:lnTo>
                <a:lnTo>
                  <a:pt x="1988" y="191"/>
                </a:lnTo>
                <a:lnTo>
                  <a:pt x="1989" y="199"/>
                </a:lnTo>
                <a:lnTo>
                  <a:pt x="1993" y="196"/>
                </a:lnTo>
                <a:lnTo>
                  <a:pt x="1994" y="213"/>
                </a:lnTo>
                <a:lnTo>
                  <a:pt x="1998" y="196"/>
                </a:lnTo>
                <a:lnTo>
                  <a:pt x="2003" y="205"/>
                </a:lnTo>
                <a:lnTo>
                  <a:pt x="2003" y="207"/>
                </a:lnTo>
                <a:lnTo>
                  <a:pt x="2007" y="189"/>
                </a:lnTo>
                <a:lnTo>
                  <a:pt x="2009" y="212"/>
                </a:lnTo>
                <a:lnTo>
                  <a:pt x="2012" y="207"/>
                </a:lnTo>
                <a:lnTo>
                  <a:pt x="2016" y="203"/>
                </a:lnTo>
                <a:lnTo>
                  <a:pt x="2017" y="197"/>
                </a:lnTo>
                <a:lnTo>
                  <a:pt x="2022" y="200"/>
                </a:lnTo>
                <a:lnTo>
                  <a:pt x="2022" y="201"/>
                </a:lnTo>
                <a:lnTo>
                  <a:pt x="2027" y="148"/>
                </a:lnTo>
                <a:lnTo>
                  <a:pt x="2027" y="177"/>
                </a:lnTo>
                <a:lnTo>
                  <a:pt x="2032" y="159"/>
                </a:lnTo>
                <a:lnTo>
                  <a:pt x="2035" y="185"/>
                </a:lnTo>
                <a:lnTo>
                  <a:pt x="2036" y="173"/>
                </a:lnTo>
                <a:lnTo>
                  <a:pt x="2040" y="197"/>
                </a:lnTo>
                <a:lnTo>
                  <a:pt x="2041" y="203"/>
                </a:lnTo>
                <a:lnTo>
                  <a:pt x="2045" y="187"/>
                </a:lnTo>
                <a:lnTo>
                  <a:pt x="2050" y="195"/>
                </a:lnTo>
                <a:lnTo>
                  <a:pt x="2050" y="196"/>
                </a:lnTo>
                <a:lnTo>
                  <a:pt x="2054" y="191"/>
                </a:lnTo>
                <a:lnTo>
                  <a:pt x="2054" y="209"/>
                </a:lnTo>
                <a:lnTo>
                  <a:pt x="2058" y="197"/>
                </a:lnTo>
                <a:lnTo>
                  <a:pt x="2063" y="184"/>
                </a:lnTo>
                <a:lnTo>
                  <a:pt x="2063" y="187"/>
                </a:lnTo>
                <a:lnTo>
                  <a:pt x="2068" y="197"/>
                </a:lnTo>
                <a:lnTo>
                  <a:pt x="2069" y="204"/>
                </a:lnTo>
                <a:lnTo>
                  <a:pt x="2072" y="160"/>
                </a:lnTo>
                <a:lnTo>
                  <a:pt x="2074" y="201"/>
                </a:lnTo>
                <a:lnTo>
                  <a:pt x="2077" y="163"/>
                </a:lnTo>
                <a:lnTo>
                  <a:pt x="2082" y="172"/>
                </a:lnTo>
                <a:lnTo>
                  <a:pt x="2082" y="184"/>
                </a:lnTo>
                <a:lnTo>
                  <a:pt x="2087" y="197"/>
                </a:lnTo>
                <a:lnTo>
                  <a:pt x="2088" y="208"/>
                </a:lnTo>
                <a:lnTo>
                  <a:pt x="2090" y="192"/>
                </a:lnTo>
                <a:lnTo>
                  <a:pt x="2095" y="196"/>
                </a:lnTo>
                <a:lnTo>
                  <a:pt x="2096" y="197"/>
                </a:lnTo>
                <a:lnTo>
                  <a:pt x="2100" y="185"/>
                </a:lnTo>
                <a:lnTo>
                  <a:pt x="2101" y="191"/>
                </a:lnTo>
                <a:lnTo>
                  <a:pt x="2105" y="187"/>
                </a:lnTo>
                <a:lnTo>
                  <a:pt x="2110" y="177"/>
                </a:lnTo>
                <a:lnTo>
                  <a:pt x="2110" y="168"/>
                </a:lnTo>
                <a:lnTo>
                  <a:pt x="2114" y="189"/>
                </a:lnTo>
                <a:lnTo>
                  <a:pt x="2116" y="199"/>
                </a:lnTo>
                <a:lnTo>
                  <a:pt x="2119" y="180"/>
                </a:lnTo>
                <a:lnTo>
                  <a:pt x="2120" y="212"/>
                </a:lnTo>
                <a:lnTo>
                  <a:pt x="2124" y="188"/>
                </a:lnTo>
                <a:lnTo>
                  <a:pt x="2129" y="169"/>
                </a:lnTo>
                <a:lnTo>
                  <a:pt x="2129" y="183"/>
                </a:lnTo>
                <a:lnTo>
                  <a:pt x="2134" y="191"/>
                </a:lnTo>
                <a:lnTo>
                  <a:pt x="2134" y="205"/>
                </a:lnTo>
                <a:lnTo>
                  <a:pt x="2137" y="175"/>
                </a:lnTo>
                <a:lnTo>
                  <a:pt x="2142" y="195"/>
                </a:lnTo>
                <a:lnTo>
                  <a:pt x="2143" y="189"/>
                </a:lnTo>
                <a:lnTo>
                  <a:pt x="2147" y="191"/>
                </a:lnTo>
                <a:lnTo>
                  <a:pt x="2148" y="193"/>
                </a:lnTo>
                <a:lnTo>
                  <a:pt x="2152" y="199"/>
                </a:lnTo>
                <a:lnTo>
                  <a:pt x="2156" y="192"/>
                </a:lnTo>
                <a:lnTo>
                  <a:pt x="2158" y="183"/>
                </a:lnTo>
                <a:lnTo>
                  <a:pt x="2161" y="193"/>
                </a:lnTo>
                <a:lnTo>
                  <a:pt x="2161" y="185"/>
                </a:lnTo>
                <a:lnTo>
                  <a:pt x="2166" y="173"/>
                </a:lnTo>
                <a:lnTo>
                  <a:pt x="2167" y="203"/>
                </a:lnTo>
                <a:lnTo>
                  <a:pt x="2171" y="177"/>
                </a:lnTo>
                <a:lnTo>
                  <a:pt x="2174" y="165"/>
                </a:lnTo>
                <a:lnTo>
                  <a:pt x="2176" y="172"/>
                </a:lnTo>
                <a:lnTo>
                  <a:pt x="2179" y="175"/>
                </a:lnTo>
                <a:lnTo>
                  <a:pt x="2180" y="199"/>
                </a:lnTo>
                <a:lnTo>
                  <a:pt x="2184" y="161"/>
                </a:lnTo>
                <a:lnTo>
                  <a:pt x="2189" y="172"/>
                </a:lnTo>
                <a:lnTo>
                  <a:pt x="2194" y="176"/>
                </a:lnTo>
                <a:lnTo>
                  <a:pt x="2195" y="192"/>
                </a:lnTo>
                <a:lnTo>
                  <a:pt x="2198" y="183"/>
                </a:lnTo>
                <a:lnTo>
                  <a:pt x="2202" y="201"/>
                </a:lnTo>
                <a:lnTo>
                  <a:pt x="2203" y="187"/>
                </a:lnTo>
                <a:lnTo>
                  <a:pt x="2208" y="191"/>
                </a:lnTo>
                <a:lnTo>
                  <a:pt x="2208" y="199"/>
                </a:lnTo>
                <a:lnTo>
                  <a:pt x="2213" y="197"/>
                </a:lnTo>
                <a:lnTo>
                  <a:pt x="2214" y="205"/>
                </a:lnTo>
                <a:lnTo>
                  <a:pt x="2218" y="199"/>
                </a:lnTo>
                <a:lnTo>
                  <a:pt x="2221" y="189"/>
                </a:lnTo>
                <a:lnTo>
                  <a:pt x="2226" y="196"/>
                </a:lnTo>
                <a:lnTo>
                  <a:pt x="2227" y="201"/>
                </a:lnTo>
                <a:lnTo>
                  <a:pt x="2232" y="128"/>
                </a:lnTo>
                <a:lnTo>
                  <a:pt x="2236" y="169"/>
                </a:lnTo>
                <a:lnTo>
                  <a:pt x="2237" y="137"/>
                </a:lnTo>
                <a:lnTo>
                  <a:pt x="2241" y="136"/>
                </a:lnTo>
                <a:lnTo>
                  <a:pt x="2242" y="141"/>
                </a:lnTo>
                <a:lnTo>
                  <a:pt x="2245" y="147"/>
                </a:lnTo>
                <a:lnTo>
                  <a:pt x="2247" y="189"/>
                </a:lnTo>
                <a:lnTo>
                  <a:pt x="2250" y="116"/>
                </a:lnTo>
                <a:lnTo>
                  <a:pt x="2255" y="145"/>
                </a:lnTo>
                <a:lnTo>
                  <a:pt x="2255" y="148"/>
                </a:lnTo>
                <a:lnTo>
                  <a:pt x="2260" y="155"/>
                </a:lnTo>
                <a:lnTo>
                  <a:pt x="2260" y="193"/>
                </a:lnTo>
                <a:lnTo>
                  <a:pt x="2263" y="181"/>
                </a:lnTo>
                <a:lnTo>
                  <a:pt x="2268" y="187"/>
                </a:lnTo>
                <a:lnTo>
                  <a:pt x="2268" y="183"/>
                </a:lnTo>
                <a:lnTo>
                  <a:pt x="2273" y="201"/>
                </a:lnTo>
                <a:lnTo>
                  <a:pt x="2274" y="209"/>
                </a:lnTo>
                <a:lnTo>
                  <a:pt x="2278" y="188"/>
                </a:lnTo>
                <a:lnTo>
                  <a:pt x="2283" y="209"/>
                </a:lnTo>
                <a:lnTo>
                  <a:pt x="2283" y="196"/>
                </a:lnTo>
                <a:lnTo>
                  <a:pt x="2287" y="193"/>
                </a:lnTo>
                <a:lnTo>
                  <a:pt x="2287" y="200"/>
                </a:lnTo>
                <a:lnTo>
                  <a:pt x="2292" y="205"/>
                </a:lnTo>
                <a:lnTo>
                  <a:pt x="2296" y="215"/>
                </a:lnTo>
                <a:lnTo>
                  <a:pt x="2296" y="188"/>
                </a:lnTo>
                <a:lnTo>
                  <a:pt x="2301" y="188"/>
                </a:lnTo>
                <a:lnTo>
                  <a:pt x="2302" y="192"/>
                </a:lnTo>
                <a:lnTo>
                  <a:pt x="2305" y="163"/>
                </a:lnTo>
                <a:lnTo>
                  <a:pt x="2307" y="187"/>
                </a:lnTo>
                <a:lnTo>
                  <a:pt x="2310" y="179"/>
                </a:lnTo>
                <a:lnTo>
                  <a:pt x="2315" y="141"/>
                </a:lnTo>
                <a:lnTo>
                  <a:pt x="2315" y="137"/>
                </a:lnTo>
                <a:lnTo>
                  <a:pt x="2320" y="147"/>
                </a:lnTo>
                <a:lnTo>
                  <a:pt x="2321" y="168"/>
                </a:lnTo>
                <a:lnTo>
                  <a:pt x="2325" y="128"/>
                </a:lnTo>
                <a:lnTo>
                  <a:pt x="2326" y="188"/>
                </a:lnTo>
                <a:lnTo>
                  <a:pt x="2329" y="140"/>
                </a:lnTo>
                <a:lnTo>
                  <a:pt x="2334" y="177"/>
                </a:lnTo>
                <a:lnTo>
                  <a:pt x="2334" y="183"/>
                </a:lnTo>
                <a:lnTo>
                  <a:pt x="2339" y="188"/>
                </a:lnTo>
                <a:lnTo>
                  <a:pt x="2340" y="208"/>
                </a:lnTo>
                <a:lnTo>
                  <a:pt x="2343" y="199"/>
                </a:lnTo>
                <a:lnTo>
                  <a:pt x="2347" y="207"/>
                </a:lnTo>
                <a:lnTo>
                  <a:pt x="2353" y="203"/>
                </a:lnTo>
                <a:lnTo>
                  <a:pt x="2353" y="205"/>
                </a:lnTo>
                <a:lnTo>
                  <a:pt x="2358" y="205"/>
                </a:lnTo>
                <a:lnTo>
                  <a:pt x="2362" y="195"/>
                </a:lnTo>
                <a:lnTo>
                  <a:pt x="2363" y="184"/>
                </a:lnTo>
                <a:lnTo>
                  <a:pt x="2367" y="191"/>
                </a:lnTo>
                <a:lnTo>
                  <a:pt x="2368" y="189"/>
                </a:lnTo>
                <a:lnTo>
                  <a:pt x="2371" y="171"/>
                </a:lnTo>
                <a:lnTo>
                  <a:pt x="2373" y="196"/>
                </a:lnTo>
                <a:lnTo>
                  <a:pt x="2376" y="177"/>
                </a:lnTo>
                <a:lnTo>
                  <a:pt x="2380" y="148"/>
                </a:lnTo>
                <a:lnTo>
                  <a:pt x="2381" y="161"/>
                </a:lnTo>
                <a:lnTo>
                  <a:pt x="2385" y="156"/>
                </a:lnTo>
                <a:lnTo>
                  <a:pt x="2386" y="195"/>
                </a:lnTo>
                <a:lnTo>
                  <a:pt x="2389" y="51"/>
                </a:lnTo>
                <a:lnTo>
                  <a:pt x="2394" y="71"/>
                </a:lnTo>
                <a:lnTo>
                  <a:pt x="2394" y="73"/>
                </a:lnTo>
                <a:lnTo>
                  <a:pt x="2399" y="133"/>
                </a:lnTo>
                <a:lnTo>
                  <a:pt x="2400" y="164"/>
                </a:lnTo>
                <a:lnTo>
                  <a:pt x="2404" y="169"/>
                </a:lnTo>
                <a:lnTo>
                  <a:pt x="2407" y="204"/>
                </a:lnTo>
                <a:lnTo>
                  <a:pt x="2409" y="197"/>
                </a:lnTo>
                <a:lnTo>
                  <a:pt x="2413" y="201"/>
                </a:lnTo>
                <a:lnTo>
                  <a:pt x="2413" y="205"/>
                </a:lnTo>
                <a:lnTo>
                  <a:pt x="2418" y="211"/>
                </a:lnTo>
                <a:lnTo>
                  <a:pt x="2419" y="217"/>
                </a:lnTo>
                <a:lnTo>
                  <a:pt x="2423" y="212"/>
                </a:lnTo>
                <a:lnTo>
                  <a:pt x="2427" y="203"/>
                </a:lnTo>
                <a:lnTo>
                  <a:pt x="2428" y="199"/>
                </a:lnTo>
                <a:lnTo>
                  <a:pt x="2432" y="201"/>
                </a:lnTo>
                <a:lnTo>
                  <a:pt x="2433" y="208"/>
                </a:lnTo>
                <a:lnTo>
                  <a:pt x="2438" y="137"/>
                </a:lnTo>
                <a:lnTo>
                  <a:pt x="2439" y="187"/>
                </a:lnTo>
                <a:lnTo>
                  <a:pt x="2442" y="151"/>
                </a:lnTo>
                <a:lnTo>
                  <a:pt x="2446" y="161"/>
                </a:lnTo>
                <a:lnTo>
                  <a:pt x="2447" y="164"/>
                </a:lnTo>
                <a:lnTo>
                  <a:pt x="2451" y="167"/>
                </a:lnTo>
                <a:lnTo>
                  <a:pt x="2454" y="181"/>
                </a:lnTo>
                <a:lnTo>
                  <a:pt x="2456" y="133"/>
                </a:lnTo>
                <a:lnTo>
                  <a:pt x="2460" y="151"/>
                </a:lnTo>
                <a:lnTo>
                  <a:pt x="2460" y="156"/>
                </a:lnTo>
                <a:lnTo>
                  <a:pt x="2464" y="164"/>
                </a:lnTo>
                <a:lnTo>
                  <a:pt x="2465" y="191"/>
                </a:lnTo>
                <a:lnTo>
                  <a:pt x="2469" y="167"/>
                </a:lnTo>
                <a:lnTo>
                  <a:pt x="2474" y="193"/>
                </a:lnTo>
                <a:lnTo>
                  <a:pt x="2478" y="207"/>
                </a:lnTo>
                <a:lnTo>
                  <a:pt x="2480" y="213"/>
                </a:lnTo>
                <a:lnTo>
                  <a:pt x="2483" y="211"/>
                </a:lnTo>
                <a:lnTo>
                  <a:pt x="2488" y="220"/>
                </a:lnTo>
                <a:lnTo>
                  <a:pt x="2488" y="213"/>
                </a:lnTo>
                <a:lnTo>
                  <a:pt x="2493" y="209"/>
                </a:lnTo>
                <a:lnTo>
                  <a:pt x="2493" y="212"/>
                </a:lnTo>
                <a:lnTo>
                  <a:pt x="2498" y="212"/>
                </a:lnTo>
                <a:lnTo>
                  <a:pt x="2501" y="215"/>
                </a:lnTo>
                <a:lnTo>
                  <a:pt x="2502" y="195"/>
                </a:lnTo>
                <a:lnTo>
                  <a:pt x="2507" y="203"/>
                </a:lnTo>
                <a:lnTo>
                  <a:pt x="2511" y="175"/>
                </a:lnTo>
                <a:lnTo>
                  <a:pt x="2512" y="197"/>
                </a:lnTo>
                <a:lnTo>
                  <a:pt x="2516" y="179"/>
                </a:lnTo>
                <a:lnTo>
                  <a:pt x="2520" y="140"/>
                </a:lnTo>
                <a:lnTo>
                  <a:pt x="2520" y="136"/>
                </a:lnTo>
                <a:lnTo>
                  <a:pt x="2525" y="144"/>
                </a:lnTo>
                <a:lnTo>
                  <a:pt x="2526" y="169"/>
                </a:lnTo>
                <a:lnTo>
                  <a:pt x="2530" y="139"/>
                </a:lnTo>
                <a:lnTo>
                  <a:pt x="2531" y="195"/>
                </a:lnTo>
                <a:lnTo>
                  <a:pt x="2535" y="164"/>
                </a:lnTo>
                <a:lnTo>
                  <a:pt x="2540" y="185"/>
                </a:lnTo>
                <a:lnTo>
                  <a:pt x="2540" y="188"/>
                </a:lnTo>
                <a:lnTo>
                  <a:pt x="2544" y="203"/>
                </a:lnTo>
                <a:lnTo>
                  <a:pt x="2546" y="213"/>
                </a:lnTo>
                <a:lnTo>
                  <a:pt x="2549" y="211"/>
                </a:lnTo>
                <a:lnTo>
                  <a:pt x="2553" y="216"/>
                </a:lnTo>
                <a:lnTo>
                  <a:pt x="2554" y="216"/>
                </a:lnTo>
                <a:lnTo>
                  <a:pt x="2559" y="212"/>
                </a:lnTo>
                <a:lnTo>
                  <a:pt x="2559" y="213"/>
                </a:lnTo>
                <a:lnTo>
                  <a:pt x="2564" y="212"/>
                </a:lnTo>
                <a:lnTo>
                  <a:pt x="2567" y="208"/>
                </a:lnTo>
                <a:lnTo>
                  <a:pt x="2568" y="188"/>
                </a:lnTo>
                <a:lnTo>
                  <a:pt x="2572" y="200"/>
                </a:lnTo>
                <a:lnTo>
                  <a:pt x="2573" y="195"/>
                </a:lnTo>
                <a:lnTo>
                  <a:pt x="2577" y="189"/>
                </a:lnTo>
                <a:lnTo>
                  <a:pt x="2578" y="204"/>
                </a:lnTo>
                <a:lnTo>
                  <a:pt x="2582" y="193"/>
                </a:lnTo>
                <a:lnTo>
                  <a:pt x="2586" y="175"/>
                </a:lnTo>
                <a:lnTo>
                  <a:pt x="2586" y="183"/>
                </a:lnTo>
                <a:lnTo>
                  <a:pt x="2590" y="176"/>
                </a:lnTo>
                <a:lnTo>
                  <a:pt x="2591" y="205"/>
                </a:lnTo>
                <a:lnTo>
                  <a:pt x="2595" y="176"/>
                </a:lnTo>
                <a:lnTo>
                  <a:pt x="2600" y="184"/>
                </a:lnTo>
                <a:lnTo>
                  <a:pt x="2600" y="180"/>
                </a:lnTo>
                <a:lnTo>
                  <a:pt x="2604" y="195"/>
                </a:lnTo>
                <a:lnTo>
                  <a:pt x="2606" y="203"/>
                </a:lnTo>
                <a:lnTo>
                  <a:pt x="2609" y="208"/>
                </a:lnTo>
                <a:lnTo>
                  <a:pt x="2614" y="216"/>
                </a:lnTo>
                <a:lnTo>
                  <a:pt x="2614" y="211"/>
                </a:lnTo>
                <a:lnTo>
                  <a:pt x="2619" y="219"/>
                </a:lnTo>
                <a:lnTo>
                  <a:pt x="2624" y="213"/>
                </a:lnTo>
                <a:lnTo>
                  <a:pt x="2625" y="220"/>
                </a:lnTo>
                <a:lnTo>
                  <a:pt x="2629" y="219"/>
                </a:lnTo>
                <a:lnTo>
                  <a:pt x="2633" y="209"/>
                </a:lnTo>
                <a:lnTo>
                  <a:pt x="2638" y="211"/>
                </a:lnTo>
                <a:lnTo>
                  <a:pt x="2638" y="212"/>
                </a:lnTo>
                <a:lnTo>
                  <a:pt x="2643" y="157"/>
                </a:lnTo>
                <a:lnTo>
                  <a:pt x="2644" y="191"/>
                </a:lnTo>
                <a:lnTo>
                  <a:pt x="2648" y="159"/>
                </a:lnTo>
                <a:lnTo>
                  <a:pt x="2653" y="167"/>
                </a:lnTo>
                <a:lnTo>
                  <a:pt x="2653" y="171"/>
                </a:lnTo>
                <a:lnTo>
                  <a:pt x="2656" y="191"/>
                </a:lnTo>
                <a:lnTo>
                  <a:pt x="2660" y="196"/>
                </a:lnTo>
                <a:lnTo>
                  <a:pt x="2661" y="160"/>
                </a:lnTo>
                <a:lnTo>
                  <a:pt x="2666" y="179"/>
                </a:lnTo>
                <a:lnTo>
                  <a:pt x="2666" y="183"/>
                </a:lnTo>
                <a:lnTo>
                  <a:pt x="2671" y="181"/>
                </a:lnTo>
                <a:lnTo>
                  <a:pt x="2672" y="197"/>
                </a:lnTo>
                <a:lnTo>
                  <a:pt x="2675" y="197"/>
                </a:lnTo>
                <a:lnTo>
                  <a:pt x="2679" y="209"/>
                </a:lnTo>
                <a:lnTo>
                  <a:pt x="2679" y="208"/>
                </a:lnTo>
                <a:lnTo>
                  <a:pt x="2684" y="220"/>
                </a:lnTo>
                <a:lnTo>
                  <a:pt x="2685" y="220"/>
                </a:lnTo>
                <a:lnTo>
                  <a:pt x="2690" y="217"/>
                </a:lnTo>
                <a:lnTo>
                  <a:pt x="2693" y="216"/>
                </a:lnTo>
                <a:lnTo>
                  <a:pt x="2693" y="213"/>
                </a:lnTo>
                <a:lnTo>
                  <a:pt x="2698" y="215"/>
                </a:lnTo>
                <a:lnTo>
                  <a:pt x="2698" y="219"/>
                </a:lnTo>
                <a:lnTo>
                  <a:pt x="2703" y="212"/>
                </a:lnTo>
                <a:lnTo>
                  <a:pt x="2707" y="217"/>
                </a:lnTo>
                <a:lnTo>
                  <a:pt x="2708" y="208"/>
                </a:lnTo>
                <a:lnTo>
                  <a:pt x="2713" y="205"/>
                </a:lnTo>
                <a:lnTo>
                  <a:pt x="2713" y="204"/>
                </a:lnTo>
                <a:lnTo>
                  <a:pt x="2717" y="195"/>
                </a:lnTo>
                <a:lnTo>
                  <a:pt x="2717" y="201"/>
                </a:lnTo>
                <a:lnTo>
                  <a:pt x="2721" y="195"/>
                </a:lnTo>
                <a:lnTo>
                  <a:pt x="2726" y="193"/>
                </a:lnTo>
                <a:lnTo>
                  <a:pt x="2731" y="197"/>
                </a:lnTo>
                <a:lnTo>
                  <a:pt x="2732" y="205"/>
                </a:lnTo>
                <a:lnTo>
                  <a:pt x="2735" y="201"/>
                </a:lnTo>
                <a:lnTo>
                  <a:pt x="2739" y="215"/>
                </a:lnTo>
                <a:lnTo>
                  <a:pt x="2740" y="207"/>
                </a:lnTo>
                <a:lnTo>
                  <a:pt x="2745" y="209"/>
                </a:lnTo>
                <a:lnTo>
                  <a:pt x="2750" y="215"/>
                </a:lnTo>
                <a:lnTo>
                  <a:pt x="2751" y="221"/>
                </a:lnTo>
                <a:lnTo>
                  <a:pt x="2755" y="212"/>
                </a:lnTo>
                <a:lnTo>
                  <a:pt x="2758" y="216"/>
                </a:lnTo>
                <a:lnTo>
                  <a:pt x="2759" y="216"/>
                </a:lnTo>
                <a:lnTo>
                  <a:pt x="2764" y="212"/>
                </a:lnTo>
                <a:lnTo>
                  <a:pt x="2764" y="213"/>
                </a:lnTo>
                <a:lnTo>
                  <a:pt x="2769" y="213"/>
                </a:lnTo>
                <a:lnTo>
                  <a:pt x="2773" y="213"/>
                </a:lnTo>
                <a:lnTo>
                  <a:pt x="2774" y="201"/>
                </a:lnTo>
                <a:lnTo>
                  <a:pt x="2777" y="203"/>
                </a:lnTo>
                <a:lnTo>
                  <a:pt x="2779" y="195"/>
                </a:lnTo>
                <a:lnTo>
                  <a:pt x="2782" y="201"/>
                </a:lnTo>
                <a:lnTo>
                  <a:pt x="2783" y="211"/>
                </a:lnTo>
                <a:lnTo>
                  <a:pt x="2787" y="205"/>
                </a:lnTo>
                <a:lnTo>
                  <a:pt x="2792" y="200"/>
                </a:lnTo>
                <a:lnTo>
                  <a:pt x="2792" y="203"/>
                </a:lnTo>
                <a:lnTo>
                  <a:pt x="2795" y="203"/>
                </a:lnTo>
                <a:lnTo>
                  <a:pt x="2797" y="216"/>
                </a:lnTo>
                <a:lnTo>
                  <a:pt x="2801" y="200"/>
                </a:lnTo>
                <a:lnTo>
                  <a:pt x="2805" y="201"/>
                </a:lnTo>
              </a:path>
            </a:pathLst>
          </a:custGeom>
          <a:noFill/>
          <a:ln w="63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1089" name="Freeform 900">
            <a:extLst>
              <a:ext uri="{FF2B5EF4-FFF2-40B4-BE49-F238E27FC236}">
                <a16:creationId xmlns:a16="http://schemas.microsoft.com/office/drawing/2014/main" id="{178CB3EB-3D7B-9448-95DA-CEC2C127E3E1}"/>
              </a:ext>
            </a:extLst>
          </p:cNvPr>
          <p:cNvSpPr>
            <a:spLocks/>
          </p:cNvSpPr>
          <p:nvPr/>
        </p:nvSpPr>
        <p:spPr bwMode="auto">
          <a:xfrm>
            <a:off x="1828592" y="7669005"/>
            <a:ext cx="1112837" cy="209550"/>
          </a:xfrm>
          <a:custGeom>
            <a:avLst/>
            <a:gdLst>
              <a:gd name="T0" fmla="*/ 17840 w 2807"/>
              <a:gd name="T1" fmla="*/ 196478 h 529"/>
              <a:gd name="T2" fmla="*/ 37266 w 2807"/>
              <a:gd name="T3" fmla="*/ 207173 h 529"/>
              <a:gd name="T4" fmla="*/ 54314 w 2807"/>
              <a:gd name="T5" fmla="*/ 207966 h 529"/>
              <a:gd name="T6" fmla="*/ 72947 w 2807"/>
              <a:gd name="T7" fmla="*/ 203212 h 529"/>
              <a:gd name="T8" fmla="*/ 92373 w 2807"/>
              <a:gd name="T9" fmla="*/ 207173 h 529"/>
              <a:gd name="T10" fmla="*/ 110213 w 2807"/>
              <a:gd name="T11" fmla="*/ 205985 h 529"/>
              <a:gd name="T12" fmla="*/ 128054 w 2807"/>
              <a:gd name="T13" fmla="*/ 199647 h 529"/>
              <a:gd name="T14" fmla="*/ 146687 w 2807"/>
              <a:gd name="T15" fmla="*/ 202816 h 529"/>
              <a:gd name="T16" fmla="*/ 165320 w 2807"/>
              <a:gd name="T17" fmla="*/ 202420 h 529"/>
              <a:gd name="T18" fmla="*/ 183953 w 2807"/>
              <a:gd name="T19" fmla="*/ 181821 h 529"/>
              <a:gd name="T20" fmla="*/ 202586 w 2807"/>
              <a:gd name="T21" fmla="*/ 197666 h 529"/>
              <a:gd name="T22" fmla="*/ 220427 w 2807"/>
              <a:gd name="T23" fmla="*/ 201231 h 529"/>
              <a:gd name="T24" fmla="*/ 239060 w 2807"/>
              <a:gd name="T25" fmla="*/ 182614 h 529"/>
              <a:gd name="T26" fmla="*/ 257693 w 2807"/>
              <a:gd name="T27" fmla="*/ 186575 h 529"/>
              <a:gd name="T28" fmla="*/ 276326 w 2807"/>
              <a:gd name="T29" fmla="*/ 203212 h 529"/>
              <a:gd name="T30" fmla="*/ 294959 w 2807"/>
              <a:gd name="T31" fmla="*/ 168353 h 529"/>
              <a:gd name="T32" fmla="*/ 313592 w 2807"/>
              <a:gd name="T33" fmla="*/ 185386 h 529"/>
              <a:gd name="T34" fmla="*/ 331433 w 2807"/>
              <a:gd name="T35" fmla="*/ 206381 h 529"/>
              <a:gd name="T36" fmla="*/ 350066 w 2807"/>
              <a:gd name="T37" fmla="*/ 195290 h 529"/>
              <a:gd name="T38" fmla="*/ 368699 w 2807"/>
              <a:gd name="T39" fmla="*/ 193705 h 529"/>
              <a:gd name="T40" fmla="*/ 387332 w 2807"/>
              <a:gd name="T41" fmla="*/ 205985 h 529"/>
              <a:gd name="T42" fmla="*/ 405173 w 2807"/>
              <a:gd name="T43" fmla="*/ 203212 h 529"/>
              <a:gd name="T44" fmla="*/ 424202 w 2807"/>
              <a:gd name="T45" fmla="*/ 191328 h 529"/>
              <a:gd name="T46" fmla="*/ 442439 w 2807"/>
              <a:gd name="T47" fmla="*/ 204797 h 529"/>
              <a:gd name="T48" fmla="*/ 461072 w 2807"/>
              <a:gd name="T49" fmla="*/ 202420 h 529"/>
              <a:gd name="T50" fmla="*/ 480102 w 2807"/>
              <a:gd name="T51" fmla="*/ 195290 h 529"/>
              <a:gd name="T52" fmla="*/ 498338 w 2807"/>
              <a:gd name="T53" fmla="*/ 200835 h 529"/>
              <a:gd name="T54" fmla="*/ 516575 w 2807"/>
              <a:gd name="T55" fmla="*/ 201628 h 529"/>
              <a:gd name="T56" fmla="*/ 534812 w 2807"/>
              <a:gd name="T57" fmla="*/ 194893 h 529"/>
              <a:gd name="T58" fmla="*/ 553445 w 2807"/>
              <a:gd name="T59" fmla="*/ 192121 h 529"/>
              <a:gd name="T60" fmla="*/ 572078 w 2807"/>
              <a:gd name="T61" fmla="*/ 198062 h 529"/>
              <a:gd name="T62" fmla="*/ 590711 w 2807"/>
              <a:gd name="T63" fmla="*/ 173107 h 529"/>
              <a:gd name="T64" fmla="*/ 608948 w 2807"/>
              <a:gd name="T65" fmla="*/ 169938 h 529"/>
              <a:gd name="T66" fmla="*/ 627581 w 2807"/>
              <a:gd name="T67" fmla="*/ 200043 h 529"/>
              <a:gd name="T68" fmla="*/ 646215 w 2807"/>
              <a:gd name="T69" fmla="*/ 185783 h 529"/>
              <a:gd name="T70" fmla="*/ 664848 w 2807"/>
              <a:gd name="T71" fmla="*/ 162015 h 529"/>
              <a:gd name="T72" fmla="*/ 683084 w 2807"/>
              <a:gd name="T73" fmla="*/ 200043 h 529"/>
              <a:gd name="T74" fmla="*/ 702114 w 2807"/>
              <a:gd name="T75" fmla="*/ 192913 h 529"/>
              <a:gd name="T76" fmla="*/ 719954 w 2807"/>
              <a:gd name="T77" fmla="*/ 177464 h 529"/>
              <a:gd name="T78" fmla="*/ 738588 w 2807"/>
              <a:gd name="T79" fmla="*/ 204004 h 529"/>
              <a:gd name="T80" fmla="*/ 757221 w 2807"/>
              <a:gd name="T81" fmla="*/ 198459 h 529"/>
              <a:gd name="T82" fmla="*/ 775854 w 2807"/>
              <a:gd name="T83" fmla="*/ 191724 h 529"/>
              <a:gd name="T84" fmla="*/ 794487 w 2807"/>
              <a:gd name="T85" fmla="*/ 202420 h 529"/>
              <a:gd name="T86" fmla="*/ 812327 w 2807"/>
              <a:gd name="T87" fmla="*/ 198459 h 529"/>
              <a:gd name="T88" fmla="*/ 830961 w 2807"/>
              <a:gd name="T89" fmla="*/ 198062 h 529"/>
              <a:gd name="T90" fmla="*/ 849594 w 2807"/>
              <a:gd name="T91" fmla="*/ 199647 h 529"/>
              <a:gd name="T92" fmla="*/ 868227 w 2807"/>
              <a:gd name="T93" fmla="*/ 204797 h 529"/>
              <a:gd name="T94" fmla="*/ 885274 w 2807"/>
              <a:gd name="T95" fmla="*/ 187367 h 529"/>
              <a:gd name="T96" fmla="*/ 904700 w 2807"/>
              <a:gd name="T97" fmla="*/ 198459 h 529"/>
              <a:gd name="T98" fmla="*/ 922541 w 2807"/>
              <a:gd name="T99" fmla="*/ 203212 h 529"/>
              <a:gd name="T100" fmla="*/ 941174 w 2807"/>
              <a:gd name="T101" fmla="*/ 164392 h 529"/>
              <a:gd name="T102" fmla="*/ 959807 w 2807"/>
              <a:gd name="T103" fmla="*/ 190536 h 529"/>
              <a:gd name="T104" fmla="*/ 977647 w 2807"/>
              <a:gd name="T105" fmla="*/ 204004 h 529"/>
              <a:gd name="T106" fmla="*/ 996281 w 2807"/>
              <a:gd name="T107" fmla="*/ 170730 h 529"/>
              <a:gd name="T108" fmla="*/ 1014914 w 2807"/>
              <a:gd name="T109" fmla="*/ 188555 h 529"/>
              <a:gd name="T110" fmla="*/ 1033547 w 2807"/>
              <a:gd name="T111" fmla="*/ 204004 h 529"/>
              <a:gd name="T112" fmla="*/ 1051387 w 2807"/>
              <a:gd name="T113" fmla="*/ 197666 h 529"/>
              <a:gd name="T114" fmla="*/ 1070020 w 2807"/>
              <a:gd name="T115" fmla="*/ 195290 h 529"/>
              <a:gd name="T116" fmla="*/ 1088654 w 2807"/>
              <a:gd name="T117" fmla="*/ 201231 h 529"/>
              <a:gd name="T118" fmla="*/ 1107287 w 2807"/>
              <a:gd name="T119" fmla="*/ 204004 h 5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07"/>
              <a:gd name="T181" fmla="*/ 0 h 529"/>
              <a:gd name="T182" fmla="*/ 2807 w 2807"/>
              <a:gd name="T183" fmla="*/ 529 h 52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07" h="529">
                <a:moveTo>
                  <a:pt x="0" y="509"/>
                </a:moveTo>
                <a:lnTo>
                  <a:pt x="5" y="516"/>
                </a:lnTo>
                <a:lnTo>
                  <a:pt x="6" y="523"/>
                </a:lnTo>
                <a:lnTo>
                  <a:pt x="10" y="519"/>
                </a:lnTo>
                <a:lnTo>
                  <a:pt x="15" y="521"/>
                </a:lnTo>
                <a:lnTo>
                  <a:pt x="15" y="516"/>
                </a:lnTo>
                <a:lnTo>
                  <a:pt x="19" y="525"/>
                </a:lnTo>
                <a:lnTo>
                  <a:pt x="19" y="527"/>
                </a:lnTo>
                <a:lnTo>
                  <a:pt x="24" y="524"/>
                </a:lnTo>
                <a:lnTo>
                  <a:pt x="28" y="529"/>
                </a:lnTo>
                <a:lnTo>
                  <a:pt x="29" y="521"/>
                </a:lnTo>
                <a:lnTo>
                  <a:pt x="34" y="517"/>
                </a:lnTo>
                <a:lnTo>
                  <a:pt x="34" y="515"/>
                </a:lnTo>
                <a:lnTo>
                  <a:pt x="39" y="515"/>
                </a:lnTo>
                <a:lnTo>
                  <a:pt x="39" y="520"/>
                </a:lnTo>
                <a:lnTo>
                  <a:pt x="43" y="469"/>
                </a:lnTo>
                <a:lnTo>
                  <a:pt x="45" y="496"/>
                </a:lnTo>
                <a:lnTo>
                  <a:pt x="48" y="468"/>
                </a:lnTo>
                <a:lnTo>
                  <a:pt x="53" y="488"/>
                </a:lnTo>
                <a:lnTo>
                  <a:pt x="53" y="487"/>
                </a:lnTo>
                <a:lnTo>
                  <a:pt x="57" y="507"/>
                </a:lnTo>
                <a:lnTo>
                  <a:pt x="58" y="515"/>
                </a:lnTo>
                <a:lnTo>
                  <a:pt x="61" y="503"/>
                </a:lnTo>
                <a:lnTo>
                  <a:pt x="66" y="516"/>
                </a:lnTo>
                <a:lnTo>
                  <a:pt x="66" y="517"/>
                </a:lnTo>
                <a:lnTo>
                  <a:pt x="71" y="509"/>
                </a:lnTo>
                <a:lnTo>
                  <a:pt x="72" y="521"/>
                </a:lnTo>
                <a:lnTo>
                  <a:pt x="76" y="520"/>
                </a:lnTo>
                <a:lnTo>
                  <a:pt x="79" y="523"/>
                </a:lnTo>
                <a:lnTo>
                  <a:pt x="81" y="523"/>
                </a:lnTo>
                <a:lnTo>
                  <a:pt x="84" y="520"/>
                </a:lnTo>
                <a:lnTo>
                  <a:pt x="85" y="525"/>
                </a:lnTo>
                <a:lnTo>
                  <a:pt x="89" y="519"/>
                </a:lnTo>
                <a:lnTo>
                  <a:pt x="94" y="523"/>
                </a:lnTo>
                <a:lnTo>
                  <a:pt x="94" y="517"/>
                </a:lnTo>
                <a:lnTo>
                  <a:pt x="99" y="513"/>
                </a:lnTo>
                <a:lnTo>
                  <a:pt x="99" y="517"/>
                </a:lnTo>
                <a:lnTo>
                  <a:pt x="103" y="520"/>
                </a:lnTo>
                <a:lnTo>
                  <a:pt x="107" y="524"/>
                </a:lnTo>
                <a:lnTo>
                  <a:pt x="108" y="511"/>
                </a:lnTo>
                <a:lnTo>
                  <a:pt x="113" y="516"/>
                </a:lnTo>
                <a:lnTo>
                  <a:pt x="117" y="509"/>
                </a:lnTo>
                <a:lnTo>
                  <a:pt x="118" y="519"/>
                </a:lnTo>
                <a:lnTo>
                  <a:pt x="123" y="511"/>
                </a:lnTo>
                <a:lnTo>
                  <a:pt x="126" y="509"/>
                </a:lnTo>
                <a:lnTo>
                  <a:pt x="126" y="508"/>
                </a:lnTo>
                <a:lnTo>
                  <a:pt x="131" y="515"/>
                </a:lnTo>
                <a:lnTo>
                  <a:pt x="132" y="519"/>
                </a:lnTo>
                <a:lnTo>
                  <a:pt x="136" y="512"/>
                </a:lnTo>
                <a:lnTo>
                  <a:pt x="137" y="525"/>
                </a:lnTo>
                <a:lnTo>
                  <a:pt x="141" y="517"/>
                </a:lnTo>
                <a:lnTo>
                  <a:pt x="145" y="513"/>
                </a:lnTo>
                <a:lnTo>
                  <a:pt x="145" y="517"/>
                </a:lnTo>
                <a:lnTo>
                  <a:pt x="150" y="519"/>
                </a:lnTo>
                <a:lnTo>
                  <a:pt x="154" y="527"/>
                </a:lnTo>
                <a:lnTo>
                  <a:pt x="154" y="517"/>
                </a:lnTo>
                <a:lnTo>
                  <a:pt x="160" y="517"/>
                </a:lnTo>
                <a:lnTo>
                  <a:pt x="163" y="516"/>
                </a:lnTo>
                <a:lnTo>
                  <a:pt x="165" y="521"/>
                </a:lnTo>
                <a:lnTo>
                  <a:pt x="169" y="513"/>
                </a:lnTo>
                <a:lnTo>
                  <a:pt x="173" y="512"/>
                </a:lnTo>
                <a:lnTo>
                  <a:pt x="174" y="503"/>
                </a:lnTo>
                <a:lnTo>
                  <a:pt x="178" y="501"/>
                </a:lnTo>
                <a:lnTo>
                  <a:pt x="179" y="499"/>
                </a:lnTo>
                <a:lnTo>
                  <a:pt x="184" y="505"/>
                </a:lnTo>
                <a:lnTo>
                  <a:pt x="184" y="513"/>
                </a:lnTo>
                <a:lnTo>
                  <a:pt x="187" y="511"/>
                </a:lnTo>
                <a:lnTo>
                  <a:pt x="192" y="509"/>
                </a:lnTo>
                <a:lnTo>
                  <a:pt x="192" y="513"/>
                </a:lnTo>
                <a:lnTo>
                  <a:pt x="197" y="513"/>
                </a:lnTo>
                <a:lnTo>
                  <a:pt x="198" y="521"/>
                </a:lnTo>
                <a:lnTo>
                  <a:pt x="201" y="513"/>
                </a:lnTo>
                <a:lnTo>
                  <a:pt x="206" y="513"/>
                </a:lnTo>
                <a:lnTo>
                  <a:pt x="206" y="515"/>
                </a:lnTo>
                <a:lnTo>
                  <a:pt x="210" y="509"/>
                </a:lnTo>
                <a:lnTo>
                  <a:pt x="212" y="516"/>
                </a:lnTo>
                <a:lnTo>
                  <a:pt x="215" y="517"/>
                </a:lnTo>
                <a:lnTo>
                  <a:pt x="220" y="519"/>
                </a:lnTo>
                <a:lnTo>
                  <a:pt x="220" y="509"/>
                </a:lnTo>
                <a:lnTo>
                  <a:pt x="225" y="513"/>
                </a:lnTo>
                <a:lnTo>
                  <a:pt x="225" y="519"/>
                </a:lnTo>
                <a:lnTo>
                  <a:pt x="230" y="512"/>
                </a:lnTo>
                <a:lnTo>
                  <a:pt x="233" y="523"/>
                </a:lnTo>
                <a:lnTo>
                  <a:pt x="234" y="513"/>
                </a:lnTo>
                <a:lnTo>
                  <a:pt x="239" y="508"/>
                </a:lnTo>
                <a:lnTo>
                  <a:pt x="243" y="504"/>
                </a:lnTo>
                <a:lnTo>
                  <a:pt x="244" y="512"/>
                </a:lnTo>
                <a:lnTo>
                  <a:pt x="249" y="465"/>
                </a:lnTo>
                <a:lnTo>
                  <a:pt x="252" y="491"/>
                </a:lnTo>
                <a:lnTo>
                  <a:pt x="254" y="464"/>
                </a:lnTo>
                <a:lnTo>
                  <a:pt x="258" y="475"/>
                </a:lnTo>
                <a:lnTo>
                  <a:pt x="258" y="472"/>
                </a:lnTo>
                <a:lnTo>
                  <a:pt x="263" y="504"/>
                </a:lnTo>
                <a:lnTo>
                  <a:pt x="267" y="501"/>
                </a:lnTo>
                <a:lnTo>
                  <a:pt x="267" y="497"/>
                </a:lnTo>
                <a:lnTo>
                  <a:pt x="272" y="511"/>
                </a:lnTo>
                <a:lnTo>
                  <a:pt x="272" y="515"/>
                </a:lnTo>
                <a:lnTo>
                  <a:pt x="276" y="513"/>
                </a:lnTo>
                <a:lnTo>
                  <a:pt x="278" y="520"/>
                </a:lnTo>
                <a:lnTo>
                  <a:pt x="281" y="512"/>
                </a:lnTo>
                <a:lnTo>
                  <a:pt x="286" y="500"/>
                </a:lnTo>
                <a:lnTo>
                  <a:pt x="286" y="499"/>
                </a:lnTo>
                <a:lnTo>
                  <a:pt x="291" y="495"/>
                </a:lnTo>
                <a:lnTo>
                  <a:pt x="291" y="509"/>
                </a:lnTo>
                <a:lnTo>
                  <a:pt x="294" y="504"/>
                </a:lnTo>
                <a:lnTo>
                  <a:pt x="299" y="513"/>
                </a:lnTo>
                <a:lnTo>
                  <a:pt x="299" y="508"/>
                </a:lnTo>
                <a:lnTo>
                  <a:pt x="304" y="503"/>
                </a:lnTo>
                <a:lnTo>
                  <a:pt x="304" y="508"/>
                </a:lnTo>
                <a:lnTo>
                  <a:pt x="309" y="507"/>
                </a:lnTo>
                <a:lnTo>
                  <a:pt x="312" y="512"/>
                </a:lnTo>
                <a:lnTo>
                  <a:pt x="314" y="497"/>
                </a:lnTo>
                <a:lnTo>
                  <a:pt x="318" y="503"/>
                </a:lnTo>
                <a:lnTo>
                  <a:pt x="323" y="495"/>
                </a:lnTo>
                <a:lnTo>
                  <a:pt x="323" y="504"/>
                </a:lnTo>
                <a:lnTo>
                  <a:pt x="327" y="489"/>
                </a:lnTo>
                <a:lnTo>
                  <a:pt x="332" y="484"/>
                </a:lnTo>
                <a:lnTo>
                  <a:pt x="336" y="499"/>
                </a:lnTo>
                <a:lnTo>
                  <a:pt x="338" y="505"/>
                </a:lnTo>
                <a:lnTo>
                  <a:pt x="341" y="501"/>
                </a:lnTo>
                <a:lnTo>
                  <a:pt x="346" y="512"/>
                </a:lnTo>
                <a:lnTo>
                  <a:pt x="346" y="508"/>
                </a:lnTo>
                <a:lnTo>
                  <a:pt x="351" y="511"/>
                </a:lnTo>
                <a:lnTo>
                  <a:pt x="351" y="512"/>
                </a:lnTo>
                <a:lnTo>
                  <a:pt x="356" y="504"/>
                </a:lnTo>
                <a:lnTo>
                  <a:pt x="357" y="524"/>
                </a:lnTo>
                <a:lnTo>
                  <a:pt x="360" y="512"/>
                </a:lnTo>
                <a:lnTo>
                  <a:pt x="364" y="508"/>
                </a:lnTo>
                <a:lnTo>
                  <a:pt x="365" y="511"/>
                </a:lnTo>
                <a:lnTo>
                  <a:pt x="369" y="507"/>
                </a:lnTo>
                <a:lnTo>
                  <a:pt x="370" y="512"/>
                </a:lnTo>
                <a:lnTo>
                  <a:pt x="374" y="500"/>
                </a:lnTo>
                <a:lnTo>
                  <a:pt x="378" y="499"/>
                </a:lnTo>
                <a:lnTo>
                  <a:pt x="380" y="488"/>
                </a:lnTo>
                <a:lnTo>
                  <a:pt x="383" y="487"/>
                </a:lnTo>
                <a:lnTo>
                  <a:pt x="384" y="492"/>
                </a:lnTo>
                <a:lnTo>
                  <a:pt x="388" y="471"/>
                </a:lnTo>
                <a:lnTo>
                  <a:pt x="392" y="479"/>
                </a:lnTo>
                <a:lnTo>
                  <a:pt x="393" y="471"/>
                </a:lnTo>
                <a:lnTo>
                  <a:pt x="397" y="467"/>
                </a:lnTo>
                <a:lnTo>
                  <a:pt x="398" y="480"/>
                </a:lnTo>
                <a:lnTo>
                  <a:pt x="403" y="473"/>
                </a:lnTo>
                <a:lnTo>
                  <a:pt x="404" y="499"/>
                </a:lnTo>
                <a:lnTo>
                  <a:pt x="407" y="481"/>
                </a:lnTo>
                <a:lnTo>
                  <a:pt x="411" y="476"/>
                </a:lnTo>
                <a:lnTo>
                  <a:pt x="412" y="485"/>
                </a:lnTo>
                <a:lnTo>
                  <a:pt x="416" y="495"/>
                </a:lnTo>
                <a:lnTo>
                  <a:pt x="417" y="511"/>
                </a:lnTo>
                <a:lnTo>
                  <a:pt x="421" y="501"/>
                </a:lnTo>
                <a:lnTo>
                  <a:pt x="425" y="501"/>
                </a:lnTo>
                <a:lnTo>
                  <a:pt x="425" y="497"/>
                </a:lnTo>
                <a:lnTo>
                  <a:pt x="430" y="496"/>
                </a:lnTo>
                <a:lnTo>
                  <a:pt x="431" y="504"/>
                </a:lnTo>
                <a:lnTo>
                  <a:pt x="435" y="497"/>
                </a:lnTo>
                <a:lnTo>
                  <a:pt x="439" y="504"/>
                </a:lnTo>
                <a:lnTo>
                  <a:pt x="440" y="496"/>
                </a:lnTo>
                <a:lnTo>
                  <a:pt x="443" y="492"/>
                </a:lnTo>
                <a:lnTo>
                  <a:pt x="445" y="495"/>
                </a:lnTo>
                <a:lnTo>
                  <a:pt x="448" y="493"/>
                </a:lnTo>
                <a:lnTo>
                  <a:pt x="449" y="503"/>
                </a:lnTo>
                <a:lnTo>
                  <a:pt x="454" y="461"/>
                </a:lnTo>
                <a:lnTo>
                  <a:pt x="458" y="461"/>
                </a:lnTo>
                <a:lnTo>
                  <a:pt x="459" y="451"/>
                </a:lnTo>
                <a:lnTo>
                  <a:pt x="464" y="457"/>
                </a:lnTo>
                <a:lnTo>
                  <a:pt x="464" y="459"/>
                </a:lnTo>
                <a:lnTo>
                  <a:pt x="467" y="451"/>
                </a:lnTo>
                <a:lnTo>
                  <a:pt x="472" y="480"/>
                </a:lnTo>
                <a:lnTo>
                  <a:pt x="472" y="457"/>
                </a:lnTo>
                <a:lnTo>
                  <a:pt x="477" y="460"/>
                </a:lnTo>
                <a:lnTo>
                  <a:pt x="477" y="468"/>
                </a:lnTo>
                <a:lnTo>
                  <a:pt x="482" y="480"/>
                </a:lnTo>
                <a:lnTo>
                  <a:pt x="483" y="505"/>
                </a:lnTo>
                <a:lnTo>
                  <a:pt x="487" y="497"/>
                </a:lnTo>
                <a:lnTo>
                  <a:pt x="490" y="499"/>
                </a:lnTo>
                <a:lnTo>
                  <a:pt x="491" y="503"/>
                </a:lnTo>
                <a:lnTo>
                  <a:pt x="495" y="499"/>
                </a:lnTo>
                <a:lnTo>
                  <a:pt x="496" y="512"/>
                </a:lnTo>
                <a:lnTo>
                  <a:pt x="500" y="508"/>
                </a:lnTo>
                <a:lnTo>
                  <a:pt x="505" y="495"/>
                </a:lnTo>
                <a:lnTo>
                  <a:pt x="509" y="485"/>
                </a:lnTo>
                <a:lnTo>
                  <a:pt x="511" y="499"/>
                </a:lnTo>
                <a:lnTo>
                  <a:pt x="514" y="485"/>
                </a:lnTo>
                <a:lnTo>
                  <a:pt x="518" y="492"/>
                </a:lnTo>
                <a:lnTo>
                  <a:pt x="519" y="479"/>
                </a:lnTo>
                <a:lnTo>
                  <a:pt x="524" y="481"/>
                </a:lnTo>
                <a:lnTo>
                  <a:pt x="524" y="493"/>
                </a:lnTo>
                <a:lnTo>
                  <a:pt x="527" y="467"/>
                </a:lnTo>
                <a:lnTo>
                  <a:pt x="530" y="496"/>
                </a:lnTo>
                <a:lnTo>
                  <a:pt x="532" y="471"/>
                </a:lnTo>
                <a:lnTo>
                  <a:pt x="537" y="400"/>
                </a:lnTo>
                <a:lnTo>
                  <a:pt x="537" y="407"/>
                </a:lnTo>
                <a:lnTo>
                  <a:pt x="542" y="413"/>
                </a:lnTo>
                <a:lnTo>
                  <a:pt x="543" y="448"/>
                </a:lnTo>
                <a:lnTo>
                  <a:pt x="547" y="455"/>
                </a:lnTo>
                <a:lnTo>
                  <a:pt x="551" y="492"/>
                </a:lnTo>
                <a:lnTo>
                  <a:pt x="551" y="480"/>
                </a:lnTo>
                <a:lnTo>
                  <a:pt x="556" y="500"/>
                </a:lnTo>
                <a:lnTo>
                  <a:pt x="556" y="508"/>
                </a:lnTo>
                <a:lnTo>
                  <a:pt x="561" y="501"/>
                </a:lnTo>
                <a:lnTo>
                  <a:pt x="565" y="516"/>
                </a:lnTo>
                <a:lnTo>
                  <a:pt x="566" y="499"/>
                </a:lnTo>
                <a:lnTo>
                  <a:pt x="571" y="487"/>
                </a:lnTo>
                <a:lnTo>
                  <a:pt x="571" y="492"/>
                </a:lnTo>
                <a:lnTo>
                  <a:pt x="574" y="491"/>
                </a:lnTo>
                <a:lnTo>
                  <a:pt x="575" y="504"/>
                </a:lnTo>
                <a:lnTo>
                  <a:pt x="579" y="451"/>
                </a:lnTo>
                <a:lnTo>
                  <a:pt x="584" y="459"/>
                </a:lnTo>
                <a:lnTo>
                  <a:pt x="584" y="460"/>
                </a:lnTo>
                <a:lnTo>
                  <a:pt x="589" y="459"/>
                </a:lnTo>
                <a:lnTo>
                  <a:pt x="590" y="465"/>
                </a:lnTo>
                <a:lnTo>
                  <a:pt x="594" y="459"/>
                </a:lnTo>
                <a:lnTo>
                  <a:pt x="598" y="456"/>
                </a:lnTo>
                <a:lnTo>
                  <a:pt x="598" y="441"/>
                </a:lnTo>
                <a:lnTo>
                  <a:pt x="603" y="444"/>
                </a:lnTo>
                <a:lnTo>
                  <a:pt x="603" y="461"/>
                </a:lnTo>
                <a:lnTo>
                  <a:pt x="608" y="451"/>
                </a:lnTo>
                <a:lnTo>
                  <a:pt x="609" y="496"/>
                </a:lnTo>
                <a:lnTo>
                  <a:pt x="613" y="483"/>
                </a:lnTo>
                <a:lnTo>
                  <a:pt x="616" y="495"/>
                </a:lnTo>
                <a:lnTo>
                  <a:pt x="618" y="495"/>
                </a:lnTo>
                <a:lnTo>
                  <a:pt x="621" y="507"/>
                </a:lnTo>
                <a:lnTo>
                  <a:pt x="622" y="520"/>
                </a:lnTo>
                <a:lnTo>
                  <a:pt x="626" y="511"/>
                </a:lnTo>
                <a:lnTo>
                  <a:pt x="631" y="516"/>
                </a:lnTo>
                <a:lnTo>
                  <a:pt x="631" y="512"/>
                </a:lnTo>
                <a:lnTo>
                  <a:pt x="636" y="497"/>
                </a:lnTo>
                <a:lnTo>
                  <a:pt x="637" y="507"/>
                </a:lnTo>
                <a:lnTo>
                  <a:pt x="640" y="492"/>
                </a:lnTo>
                <a:lnTo>
                  <a:pt x="644" y="483"/>
                </a:lnTo>
                <a:lnTo>
                  <a:pt x="644" y="460"/>
                </a:lnTo>
                <a:lnTo>
                  <a:pt x="650" y="459"/>
                </a:lnTo>
                <a:lnTo>
                  <a:pt x="650" y="471"/>
                </a:lnTo>
                <a:lnTo>
                  <a:pt x="654" y="424"/>
                </a:lnTo>
                <a:lnTo>
                  <a:pt x="656" y="469"/>
                </a:lnTo>
                <a:lnTo>
                  <a:pt x="660" y="404"/>
                </a:lnTo>
                <a:lnTo>
                  <a:pt x="663" y="403"/>
                </a:lnTo>
                <a:lnTo>
                  <a:pt x="663" y="401"/>
                </a:lnTo>
                <a:lnTo>
                  <a:pt x="668" y="401"/>
                </a:lnTo>
                <a:lnTo>
                  <a:pt x="669" y="423"/>
                </a:lnTo>
                <a:lnTo>
                  <a:pt x="673" y="439"/>
                </a:lnTo>
                <a:lnTo>
                  <a:pt x="678" y="467"/>
                </a:lnTo>
                <a:lnTo>
                  <a:pt x="678" y="449"/>
                </a:lnTo>
                <a:lnTo>
                  <a:pt x="682" y="471"/>
                </a:lnTo>
                <a:lnTo>
                  <a:pt x="682" y="481"/>
                </a:lnTo>
                <a:lnTo>
                  <a:pt x="687" y="484"/>
                </a:lnTo>
                <a:lnTo>
                  <a:pt x="688" y="512"/>
                </a:lnTo>
                <a:lnTo>
                  <a:pt x="692" y="505"/>
                </a:lnTo>
                <a:lnTo>
                  <a:pt x="696" y="513"/>
                </a:lnTo>
                <a:lnTo>
                  <a:pt x="697" y="513"/>
                </a:lnTo>
                <a:lnTo>
                  <a:pt x="700" y="507"/>
                </a:lnTo>
                <a:lnTo>
                  <a:pt x="702" y="517"/>
                </a:lnTo>
                <a:lnTo>
                  <a:pt x="705" y="501"/>
                </a:lnTo>
                <a:lnTo>
                  <a:pt x="710" y="485"/>
                </a:lnTo>
                <a:lnTo>
                  <a:pt x="710" y="488"/>
                </a:lnTo>
                <a:lnTo>
                  <a:pt x="715" y="485"/>
                </a:lnTo>
                <a:lnTo>
                  <a:pt x="716" y="492"/>
                </a:lnTo>
                <a:lnTo>
                  <a:pt x="720" y="421"/>
                </a:lnTo>
                <a:lnTo>
                  <a:pt x="723" y="455"/>
                </a:lnTo>
                <a:lnTo>
                  <a:pt x="724" y="411"/>
                </a:lnTo>
                <a:lnTo>
                  <a:pt x="729" y="253"/>
                </a:lnTo>
                <a:lnTo>
                  <a:pt x="729" y="304"/>
                </a:lnTo>
                <a:lnTo>
                  <a:pt x="734" y="216"/>
                </a:lnTo>
                <a:lnTo>
                  <a:pt x="735" y="364"/>
                </a:lnTo>
                <a:lnTo>
                  <a:pt x="738" y="341"/>
                </a:lnTo>
                <a:lnTo>
                  <a:pt x="742" y="421"/>
                </a:lnTo>
                <a:lnTo>
                  <a:pt x="744" y="425"/>
                </a:lnTo>
                <a:lnTo>
                  <a:pt x="747" y="469"/>
                </a:lnTo>
                <a:lnTo>
                  <a:pt x="748" y="493"/>
                </a:lnTo>
                <a:lnTo>
                  <a:pt x="752" y="497"/>
                </a:lnTo>
                <a:lnTo>
                  <a:pt x="757" y="511"/>
                </a:lnTo>
                <a:lnTo>
                  <a:pt x="757" y="509"/>
                </a:lnTo>
                <a:lnTo>
                  <a:pt x="762" y="515"/>
                </a:lnTo>
                <a:lnTo>
                  <a:pt x="763" y="517"/>
                </a:lnTo>
                <a:lnTo>
                  <a:pt x="766" y="513"/>
                </a:lnTo>
                <a:lnTo>
                  <a:pt x="768" y="521"/>
                </a:lnTo>
                <a:lnTo>
                  <a:pt x="771" y="519"/>
                </a:lnTo>
                <a:lnTo>
                  <a:pt x="776" y="507"/>
                </a:lnTo>
                <a:lnTo>
                  <a:pt x="776" y="508"/>
                </a:lnTo>
                <a:lnTo>
                  <a:pt x="781" y="501"/>
                </a:lnTo>
                <a:lnTo>
                  <a:pt x="781" y="507"/>
                </a:lnTo>
                <a:lnTo>
                  <a:pt x="786" y="476"/>
                </a:lnTo>
                <a:lnTo>
                  <a:pt x="789" y="469"/>
                </a:lnTo>
                <a:lnTo>
                  <a:pt x="791" y="468"/>
                </a:lnTo>
                <a:lnTo>
                  <a:pt x="794" y="441"/>
                </a:lnTo>
                <a:lnTo>
                  <a:pt x="795" y="451"/>
                </a:lnTo>
                <a:lnTo>
                  <a:pt x="799" y="455"/>
                </a:lnTo>
                <a:lnTo>
                  <a:pt x="804" y="461"/>
                </a:lnTo>
                <a:lnTo>
                  <a:pt x="804" y="444"/>
                </a:lnTo>
                <a:lnTo>
                  <a:pt x="809" y="455"/>
                </a:lnTo>
                <a:lnTo>
                  <a:pt x="809" y="476"/>
                </a:lnTo>
                <a:lnTo>
                  <a:pt x="813" y="488"/>
                </a:lnTo>
                <a:lnTo>
                  <a:pt x="815" y="511"/>
                </a:lnTo>
                <a:lnTo>
                  <a:pt x="817" y="492"/>
                </a:lnTo>
                <a:lnTo>
                  <a:pt x="822" y="508"/>
                </a:lnTo>
                <a:lnTo>
                  <a:pt x="823" y="515"/>
                </a:lnTo>
                <a:lnTo>
                  <a:pt x="827" y="519"/>
                </a:lnTo>
                <a:lnTo>
                  <a:pt x="828" y="524"/>
                </a:lnTo>
                <a:lnTo>
                  <a:pt x="833" y="523"/>
                </a:lnTo>
                <a:lnTo>
                  <a:pt x="836" y="521"/>
                </a:lnTo>
                <a:lnTo>
                  <a:pt x="841" y="517"/>
                </a:lnTo>
                <a:lnTo>
                  <a:pt x="842" y="517"/>
                </a:lnTo>
                <a:lnTo>
                  <a:pt x="846" y="511"/>
                </a:lnTo>
                <a:lnTo>
                  <a:pt x="849" y="503"/>
                </a:lnTo>
                <a:lnTo>
                  <a:pt x="849" y="499"/>
                </a:lnTo>
                <a:lnTo>
                  <a:pt x="855" y="496"/>
                </a:lnTo>
                <a:lnTo>
                  <a:pt x="855" y="497"/>
                </a:lnTo>
                <a:lnTo>
                  <a:pt x="860" y="472"/>
                </a:lnTo>
                <a:lnTo>
                  <a:pt x="861" y="492"/>
                </a:lnTo>
                <a:lnTo>
                  <a:pt x="865" y="455"/>
                </a:lnTo>
                <a:lnTo>
                  <a:pt x="869" y="436"/>
                </a:lnTo>
                <a:lnTo>
                  <a:pt x="870" y="413"/>
                </a:lnTo>
                <a:lnTo>
                  <a:pt x="875" y="436"/>
                </a:lnTo>
                <a:lnTo>
                  <a:pt x="875" y="439"/>
                </a:lnTo>
                <a:lnTo>
                  <a:pt x="878" y="468"/>
                </a:lnTo>
                <a:lnTo>
                  <a:pt x="881" y="496"/>
                </a:lnTo>
                <a:lnTo>
                  <a:pt x="883" y="493"/>
                </a:lnTo>
                <a:lnTo>
                  <a:pt x="888" y="511"/>
                </a:lnTo>
                <a:lnTo>
                  <a:pt x="888" y="517"/>
                </a:lnTo>
                <a:lnTo>
                  <a:pt x="893" y="512"/>
                </a:lnTo>
                <a:lnTo>
                  <a:pt x="894" y="524"/>
                </a:lnTo>
                <a:lnTo>
                  <a:pt x="897" y="523"/>
                </a:lnTo>
                <a:lnTo>
                  <a:pt x="902" y="523"/>
                </a:lnTo>
                <a:lnTo>
                  <a:pt x="906" y="520"/>
                </a:lnTo>
                <a:lnTo>
                  <a:pt x="907" y="525"/>
                </a:lnTo>
                <a:lnTo>
                  <a:pt x="911" y="519"/>
                </a:lnTo>
                <a:lnTo>
                  <a:pt x="915" y="509"/>
                </a:lnTo>
                <a:lnTo>
                  <a:pt x="915" y="511"/>
                </a:lnTo>
                <a:lnTo>
                  <a:pt x="920" y="507"/>
                </a:lnTo>
                <a:lnTo>
                  <a:pt x="921" y="512"/>
                </a:lnTo>
                <a:lnTo>
                  <a:pt x="925" y="492"/>
                </a:lnTo>
                <a:lnTo>
                  <a:pt x="929" y="501"/>
                </a:lnTo>
                <a:lnTo>
                  <a:pt x="930" y="489"/>
                </a:lnTo>
                <a:lnTo>
                  <a:pt x="935" y="476"/>
                </a:lnTo>
                <a:lnTo>
                  <a:pt x="935" y="487"/>
                </a:lnTo>
                <a:lnTo>
                  <a:pt x="938" y="476"/>
                </a:lnTo>
                <a:lnTo>
                  <a:pt x="941" y="507"/>
                </a:lnTo>
                <a:lnTo>
                  <a:pt x="943" y="485"/>
                </a:lnTo>
                <a:lnTo>
                  <a:pt x="948" y="493"/>
                </a:lnTo>
                <a:lnTo>
                  <a:pt x="949" y="496"/>
                </a:lnTo>
                <a:lnTo>
                  <a:pt x="953" y="508"/>
                </a:lnTo>
                <a:lnTo>
                  <a:pt x="954" y="519"/>
                </a:lnTo>
                <a:lnTo>
                  <a:pt x="957" y="512"/>
                </a:lnTo>
                <a:lnTo>
                  <a:pt x="962" y="520"/>
                </a:lnTo>
                <a:lnTo>
                  <a:pt x="962" y="519"/>
                </a:lnTo>
                <a:lnTo>
                  <a:pt x="967" y="525"/>
                </a:lnTo>
                <a:lnTo>
                  <a:pt x="968" y="524"/>
                </a:lnTo>
                <a:lnTo>
                  <a:pt x="972" y="521"/>
                </a:lnTo>
                <a:lnTo>
                  <a:pt x="975" y="524"/>
                </a:lnTo>
                <a:lnTo>
                  <a:pt x="977" y="520"/>
                </a:lnTo>
                <a:lnTo>
                  <a:pt x="982" y="516"/>
                </a:lnTo>
                <a:lnTo>
                  <a:pt x="986" y="508"/>
                </a:lnTo>
                <a:lnTo>
                  <a:pt x="990" y="515"/>
                </a:lnTo>
                <a:lnTo>
                  <a:pt x="990" y="505"/>
                </a:lnTo>
                <a:lnTo>
                  <a:pt x="995" y="500"/>
                </a:lnTo>
                <a:lnTo>
                  <a:pt x="996" y="496"/>
                </a:lnTo>
                <a:lnTo>
                  <a:pt x="1001" y="491"/>
                </a:lnTo>
                <a:lnTo>
                  <a:pt x="1004" y="489"/>
                </a:lnTo>
                <a:lnTo>
                  <a:pt x="1009" y="495"/>
                </a:lnTo>
                <a:lnTo>
                  <a:pt x="1009" y="492"/>
                </a:lnTo>
                <a:lnTo>
                  <a:pt x="1014" y="497"/>
                </a:lnTo>
                <a:lnTo>
                  <a:pt x="1014" y="500"/>
                </a:lnTo>
                <a:lnTo>
                  <a:pt x="1019" y="505"/>
                </a:lnTo>
                <a:lnTo>
                  <a:pt x="1022" y="517"/>
                </a:lnTo>
                <a:lnTo>
                  <a:pt x="1022" y="513"/>
                </a:lnTo>
                <a:lnTo>
                  <a:pt x="1028" y="517"/>
                </a:lnTo>
                <a:lnTo>
                  <a:pt x="1028" y="519"/>
                </a:lnTo>
                <a:lnTo>
                  <a:pt x="1033" y="523"/>
                </a:lnTo>
                <a:lnTo>
                  <a:pt x="1033" y="524"/>
                </a:lnTo>
                <a:lnTo>
                  <a:pt x="1037" y="520"/>
                </a:lnTo>
                <a:lnTo>
                  <a:pt x="1042" y="525"/>
                </a:lnTo>
                <a:lnTo>
                  <a:pt x="1046" y="519"/>
                </a:lnTo>
                <a:lnTo>
                  <a:pt x="1048" y="523"/>
                </a:lnTo>
                <a:lnTo>
                  <a:pt x="1051" y="519"/>
                </a:lnTo>
                <a:lnTo>
                  <a:pt x="1055" y="509"/>
                </a:lnTo>
                <a:lnTo>
                  <a:pt x="1056" y="505"/>
                </a:lnTo>
                <a:lnTo>
                  <a:pt x="1061" y="504"/>
                </a:lnTo>
                <a:lnTo>
                  <a:pt x="1066" y="499"/>
                </a:lnTo>
                <a:lnTo>
                  <a:pt x="1067" y="509"/>
                </a:lnTo>
                <a:lnTo>
                  <a:pt x="1070" y="483"/>
                </a:lnTo>
                <a:lnTo>
                  <a:pt x="1074" y="484"/>
                </a:lnTo>
                <a:lnTo>
                  <a:pt x="1075" y="472"/>
                </a:lnTo>
                <a:lnTo>
                  <a:pt x="1080" y="485"/>
                </a:lnTo>
                <a:lnTo>
                  <a:pt x="1080" y="489"/>
                </a:lnTo>
                <a:lnTo>
                  <a:pt x="1084" y="497"/>
                </a:lnTo>
                <a:lnTo>
                  <a:pt x="1088" y="509"/>
                </a:lnTo>
                <a:lnTo>
                  <a:pt x="1093" y="511"/>
                </a:lnTo>
                <a:lnTo>
                  <a:pt x="1093" y="513"/>
                </a:lnTo>
                <a:lnTo>
                  <a:pt x="1098" y="517"/>
                </a:lnTo>
                <a:lnTo>
                  <a:pt x="1102" y="523"/>
                </a:lnTo>
                <a:lnTo>
                  <a:pt x="1103" y="520"/>
                </a:lnTo>
                <a:lnTo>
                  <a:pt x="1108" y="523"/>
                </a:lnTo>
                <a:lnTo>
                  <a:pt x="1111" y="520"/>
                </a:lnTo>
                <a:lnTo>
                  <a:pt x="1112" y="527"/>
                </a:lnTo>
                <a:lnTo>
                  <a:pt x="1116" y="517"/>
                </a:lnTo>
                <a:lnTo>
                  <a:pt x="1121" y="511"/>
                </a:lnTo>
                <a:lnTo>
                  <a:pt x="1126" y="511"/>
                </a:lnTo>
                <a:lnTo>
                  <a:pt x="1127" y="513"/>
                </a:lnTo>
                <a:lnTo>
                  <a:pt x="1130" y="507"/>
                </a:lnTo>
                <a:lnTo>
                  <a:pt x="1135" y="503"/>
                </a:lnTo>
                <a:lnTo>
                  <a:pt x="1135" y="496"/>
                </a:lnTo>
                <a:lnTo>
                  <a:pt x="1140" y="503"/>
                </a:lnTo>
                <a:lnTo>
                  <a:pt x="1140" y="508"/>
                </a:lnTo>
                <a:lnTo>
                  <a:pt x="1145" y="495"/>
                </a:lnTo>
                <a:lnTo>
                  <a:pt x="1146" y="508"/>
                </a:lnTo>
                <a:lnTo>
                  <a:pt x="1148" y="491"/>
                </a:lnTo>
                <a:lnTo>
                  <a:pt x="1153" y="500"/>
                </a:lnTo>
                <a:lnTo>
                  <a:pt x="1154" y="503"/>
                </a:lnTo>
                <a:lnTo>
                  <a:pt x="1159" y="511"/>
                </a:lnTo>
                <a:lnTo>
                  <a:pt x="1159" y="513"/>
                </a:lnTo>
                <a:lnTo>
                  <a:pt x="1163" y="511"/>
                </a:lnTo>
                <a:lnTo>
                  <a:pt x="1168" y="517"/>
                </a:lnTo>
                <a:lnTo>
                  <a:pt x="1168" y="513"/>
                </a:lnTo>
                <a:lnTo>
                  <a:pt x="1172" y="519"/>
                </a:lnTo>
                <a:lnTo>
                  <a:pt x="1174" y="525"/>
                </a:lnTo>
                <a:lnTo>
                  <a:pt x="1177" y="517"/>
                </a:lnTo>
                <a:lnTo>
                  <a:pt x="1181" y="520"/>
                </a:lnTo>
                <a:lnTo>
                  <a:pt x="1182" y="519"/>
                </a:lnTo>
                <a:lnTo>
                  <a:pt x="1187" y="515"/>
                </a:lnTo>
                <a:lnTo>
                  <a:pt x="1187" y="517"/>
                </a:lnTo>
                <a:lnTo>
                  <a:pt x="1192" y="504"/>
                </a:lnTo>
                <a:lnTo>
                  <a:pt x="1195" y="516"/>
                </a:lnTo>
                <a:lnTo>
                  <a:pt x="1197" y="500"/>
                </a:lnTo>
                <a:lnTo>
                  <a:pt x="1200" y="499"/>
                </a:lnTo>
                <a:lnTo>
                  <a:pt x="1201" y="496"/>
                </a:lnTo>
                <a:lnTo>
                  <a:pt x="1206" y="493"/>
                </a:lnTo>
                <a:lnTo>
                  <a:pt x="1206" y="496"/>
                </a:lnTo>
                <a:lnTo>
                  <a:pt x="1211" y="493"/>
                </a:lnTo>
                <a:lnTo>
                  <a:pt x="1215" y="496"/>
                </a:lnTo>
                <a:lnTo>
                  <a:pt x="1219" y="484"/>
                </a:lnTo>
                <a:lnTo>
                  <a:pt x="1219" y="495"/>
                </a:lnTo>
                <a:lnTo>
                  <a:pt x="1224" y="491"/>
                </a:lnTo>
                <a:lnTo>
                  <a:pt x="1228" y="507"/>
                </a:lnTo>
                <a:lnTo>
                  <a:pt x="1229" y="493"/>
                </a:lnTo>
                <a:lnTo>
                  <a:pt x="1233" y="507"/>
                </a:lnTo>
                <a:lnTo>
                  <a:pt x="1234" y="509"/>
                </a:lnTo>
                <a:lnTo>
                  <a:pt x="1237" y="512"/>
                </a:lnTo>
                <a:lnTo>
                  <a:pt x="1239" y="519"/>
                </a:lnTo>
                <a:lnTo>
                  <a:pt x="1242" y="513"/>
                </a:lnTo>
                <a:lnTo>
                  <a:pt x="1247" y="517"/>
                </a:lnTo>
                <a:lnTo>
                  <a:pt x="1247" y="516"/>
                </a:lnTo>
                <a:lnTo>
                  <a:pt x="1252" y="504"/>
                </a:lnTo>
                <a:lnTo>
                  <a:pt x="1253" y="512"/>
                </a:lnTo>
                <a:lnTo>
                  <a:pt x="1257" y="507"/>
                </a:lnTo>
                <a:lnTo>
                  <a:pt x="1261" y="501"/>
                </a:lnTo>
                <a:lnTo>
                  <a:pt x="1261" y="503"/>
                </a:lnTo>
                <a:lnTo>
                  <a:pt x="1266" y="501"/>
                </a:lnTo>
                <a:lnTo>
                  <a:pt x="1271" y="495"/>
                </a:lnTo>
                <a:lnTo>
                  <a:pt x="1272" y="508"/>
                </a:lnTo>
                <a:lnTo>
                  <a:pt x="1276" y="484"/>
                </a:lnTo>
                <a:lnTo>
                  <a:pt x="1279" y="487"/>
                </a:lnTo>
                <a:lnTo>
                  <a:pt x="1281" y="463"/>
                </a:lnTo>
                <a:lnTo>
                  <a:pt x="1285" y="476"/>
                </a:lnTo>
                <a:lnTo>
                  <a:pt x="1285" y="481"/>
                </a:lnTo>
                <a:lnTo>
                  <a:pt x="1289" y="489"/>
                </a:lnTo>
                <a:lnTo>
                  <a:pt x="1294" y="500"/>
                </a:lnTo>
                <a:lnTo>
                  <a:pt x="1294" y="497"/>
                </a:lnTo>
                <a:lnTo>
                  <a:pt x="1299" y="507"/>
                </a:lnTo>
                <a:lnTo>
                  <a:pt x="1300" y="513"/>
                </a:lnTo>
                <a:lnTo>
                  <a:pt x="1303" y="509"/>
                </a:lnTo>
                <a:lnTo>
                  <a:pt x="1307" y="517"/>
                </a:lnTo>
                <a:lnTo>
                  <a:pt x="1308" y="511"/>
                </a:lnTo>
                <a:lnTo>
                  <a:pt x="1313" y="512"/>
                </a:lnTo>
                <a:lnTo>
                  <a:pt x="1313" y="516"/>
                </a:lnTo>
                <a:lnTo>
                  <a:pt x="1317" y="509"/>
                </a:lnTo>
                <a:lnTo>
                  <a:pt x="1321" y="515"/>
                </a:lnTo>
                <a:lnTo>
                  <a:pt x="1321" y="503"/>
                </a:lnTo>
                <a:lnTo>
                  <a:pt x="1326" y="497"/>
                </a:lnTo>
                <a:lnTo>
                  <a:pt x="1326" y="500"/>
                </a:lnTo>
                <a:lnTo>
                  <a:pt x="1331" y="503"/>
                </a:lnTo>
                <a:lnTo>
                  <a:pt x="1332" y="511"/>
                </a:lnTo>
                <a:lnTo>
                  <a:pt x="1336" y="492"/>
                </a:lnTo>
                <a:lnTo>
                  <a:pt x="1341" y="496"/>
                </a:lnTo>
                <a:lnTo>
                  <a:pt x="1341" y="489"/>
                </a:lnTo>
                <a:lnTo>
                  <a:pt x="1345" y="492"/>
                </a:lnTo>
                <a:lnTo>
                  <a:pt x="1345" y="499"/>
                </a:lnTo>
                <a:lnTo>
                  <a:pt x="1349" y="492"/>
                </a:lnTo>
                <a:lnTo>
                  <a:pt x="1354" y="497"/>
                </a:lnTo>
                <a:lnTo>
                  <a:pt x="1354" y="480"/>
                </a:lnTo>
                <a:lnTo>
                  <a:pt x="1359" y="476"/>
                </a:lnTo>
                <a:lnTo>
                  <a:pt x="1360" y="485"/>
                </a:lnTo>
                <a:lnTo>
                  <a:pt x="1363" y="492"/>
                </a:lnTo>
                <a:lnTo>
                  <a:pt x="1365" y="507"/>
                </a:lnTo>
                <a:lnTo>
                  <a:pt x="1369" y="499"/>
                </a:lnTo>
                <a:lnTo>
                  <a:pt x="1373" y="509"/>
                </a:lnTo>
                <a:lnTo>
                  <a:pt x="1373" y="508"/>
                </a:lnTo>
                <a:lnTo>
                  <a:pt x="1378" y="507"/>
                </a:lnTo>
                <a:lnTo>
                  <a:pt x="1379" y="511"/>
                </a:lnTo>
                <a:lnTo>
                  <a:pt x="1383" y="496"/>
                </a:lnTo>
                <a:lnTo>
                  <a:pt x="1386" y="504"/>
                </a:lnTo>
                <a:lnTo>
                  <a:pt x="1388" y="504"/>
                </a:lnTo>
                <a:lnTo>
                  <a:pt x="1392" y="485"/>
                </a:lnTo>
                <a:lnTo>
                  <a:pt x="1392" y="492"/>
                </a:lnTo>
                <a:lnTo>
                  <a:pt x="1396" y="485"/>
                </a:lnTo>
                <a:lnTo>
                  <a:pt x="1401" y="496"/>
                </a:lnTo>
                <a:lnTo>
                  <a:pt x="1401" y="473"/>
                </a:lnTo>
                <a:lnTo>
                  <a:pt x="1406" y="483"/>
                </a:lnTo>
                <a:lnTo>
                  <a:pt x="1412" y="468"/>
                </a:lnTo>
                <a:lnTo>
                  <a:pt x="1412" y="469"/>
                </a:lnTo>
                <a:lnTo>
                  <a:pt x="1415" y="472"/>
                </a:lnTo>
                <a:lnTo>
                  <a:pt x="1420" y="468"/>
                </a:lnTo>
                <a:lnTo>
                  <a:pt x="1420" y="469"/>
                </a:lnTo>
                <a:lnTo>
                  <a:pt x="1425" y="479"/>
                </a:lnTo>
                <a:lnTo>
                  <a:pt x="1426" y="493"/>
                </a:lnTo>
                <a:lnTo>
                  <a:pt x="1430" y="473"/>
                </a:lnTo>
                <a:lnTo>
                  <a:pt x="1433" y="489"/>
                </a:lnTo>
                <a:lnTo>
                  <a:pt x="1434" y="471"/>
                </a:lnTo>
                <a:lnTo>
                  <a:pt x="1438" y="487"/>
                </a:lnTo>
                <a:lnTo>
                  <a:pt x="1439" y="491"/>
                </a:lnTo>
                <a:lnTo>
                  <a:pt x="1443" y="500"/>
                </a:lnTo>
                <a:lnTo>
                  <a:pt x="1444" y="511"/>
                </a:lnTo>
                <a:lnTo>
                  <a:pt x="1448" y="501"/>
                </a:lnTo>
                <a:lnTo>
                  <a:pt x="1452" y="503"/>
                </a:lnTo>
                <a:lnTo>
                  <a:pt x="1452" y="504"/>
                </a:lnTo>
                <a:lnTo>
                  <a:pt x="1457" y="483"/>
                </a:lnTo>
                <a:lnTo>
                  <a:pt x="1458" y="492"/>
                </a:lnTo>
                <a:lnTo>
                  <a:pt x="1462" y="472"/>
                </a:lnTo>
                <a:lnTo>
                  <a:pt x="1467" y="465"/>
                </a:lnTo>
                <a:lnTo>
                  <a:pt x="1472" y="471"/>
                </a:lnTo>
                <a:lnTo>
                  <a:pt x="1472" y="477"/>
                </a:lnTo>
                <a:lnTo>
                  <a:pt x="1476" y="451"/>
                </a:lnTo>
                <a:lnTo>
                  <a:pt x="1480" y="477"/>
                </a:lnTo>
                <a:lnTo>
                  <a:pt x="1481" y="448"/>
                </a:lnTo>
                <a:lnTo>
                  <a:pt x="1485" y="445"/>
                </a:lnTo>
                <a:lnTo>
                  <a:pt x="1486" y="448"/>
                </a:lnTo>
                <a:lnTo>
                  <a:pt x="1490" y="437"/>
                </a:lnTo>
                <a:lnTo>
                  <a:pt x="1491" y="449"/>
                </a:lnTo>
                <a:lnTo>
                  <a:pt x="1494" y="455"/>
                </a:lnTo>
                <a:lnTo>
                  <a:pt x="1499" y="477"/>
                </a:lnTo>
                <a:lnTo>
                  <a:pt x="1504" y="491"/>
                </a:lnTo>
                <a:lnTo>
                  <a:pt x="1505" y="500"/>
                </a:lnTo>
                <a:lnTo>
                  <a:pt x="1509" y="500"/>
                </a:lnTo>
                <a:lnTo>
                  <a:pt x="1512" y="505"/>
                </a:lnTo>
                <a:lnTo>
                  <a:pt x="1514" y="503"/>
                </a:lnTo>
                <a:lnTo>
                  <a:pt x="1518" y="507"/>
                </a:lnTo>
                <a:lnTo>
                  <a:pt x="1518" y="508"/>
                </a:lnTo>
                <a:lnTo>
                  <a:pt x="1522" y="481"/>
                </a:lnTo>
                <a:lnTo>
                  <a:pt x="1527" y="500"/>
                </a:lnTo>
                <a:lnTo>
                  <a:pt x="1527" y="476"/>
                </a:lnTo>
                <a:lnTo>
                  <a:pt x="1532" y="423"/>
                </a:lnTo>
                <a:lnTo>
                  <a:pt x="1532" y="427"/>
                </a:lnTo>
                <a:lnTo>
                  <a:pt x="1536" y="429"/>
                </a:lnTo>
                <a:lnTo>
                  <a:pt x="1538" y="455"/>
                </a:lnTo>
                <a:lnTo>
                  <a:pt x="1541" y="375"/>
                </a:lnTo>
                <a:lnTo>
                  <a:pt x="1546" y="407"/>
                </a:lnTo>
                <a:lnTo>
                  <a:pt x="1546" y="409"/>
                </a:lnTo>
                <a:lnTo>
                  <a:pt x="1551" y="387"/>
                </a:lnTo>
                <a:lnTo>
                  <a:pt x="1551" y="429"/>
                </a:lnTo>
                <a:lnTo>
                  <a:pt x="1556" y="417"/>
                </a:lnTo>
                <a:lnTo>
                  <a:pt x="1557" y="464"/>
                </a:lnTo>
                <a:lnTo>
                  <a:pt x="1560" y="447"/>
                </a:lnTo>
                <a:lnTo>
                  <a:pt x="1564" y="476"/>
                </a:lnTo>
                <a:lnTo>
                  <a:pt x="1565" y="481"/>
                </a:lnTo>
                <a:lnTo>
                  <a:pt x="1569" y="487"/>
                </a:lnTo>
                <a:lnTo>
                  <a:pt x="1570" y="503"/>
                </a:lnTo>
                <a:lnTo>
                  <a:pt x="1574" y="500"/>
                </a:lnTo>
                <a:lnTo>
                  <a:pt x="1579" y="500"/>
                </a:lnTo>
                <a:lnTo>
                  <a:pt x="1579" y="501"/>
                </a:lnTo>
                <a:lnTo>
                  <a:pt x="1583" y="505"/>
                </a:lnTo>
                <a:lnTo>
                  <a:pt x="1585" y="517"/>
                </a:lnTo>
                <a:lnTo>
                  <a:pt x="1588" y="496"/>
                </a:lnTo>
                <a:lnTo>
                  <a:pt x="1592" y="495"/>
                </a:lnTo>
                <a:lnTo>
                  <a:pt x="1593" y="492"/>
                </a:lnTo>
                <a:lnTo>
                  <a:pt x="1598" y="447"/>
                </a:lnTo>
                <a:lnTo>
                  <a:pt x="1598" y="475"/>
                </a:lnTo>
                <a:lnTo>
                  <a:pt x="1603" y="457"/>
                </a:lnTo>
                <a:lnTo>
                  <a:pt x="1606" y="420"/>
                </a:lnTo>
                <a:lnTo>
                  <a:pt x="1606" y="373"/>
                </a:lnTo>
                <a:lnTo>
                  <a:pt x="1611" y="353"/>
                </a:lnTo>
                <a:lnTo>
                  <a:pt x="1612" y="372"/>
                </a:lnTo>
                <a:lnTo>
                  <a:pt x="1616" y="316"/>
                </a:lnTo>
                <a:lnTo>
                  <a:pt x="1617" y="385"/>
                </a:lnTo>
                <a:lnTo>
                  <a:pt x="1621" y="372"/>
                </a:lnTo>
                <a:lnTo>
                  <a:pt x="1625" y="424"/>
                </a:lnTo>
                <a:lnTo>
                  <a:pt x="1625" y="428"/>
                </a:lnTo>
                <a:lnTo>
                  <a:pt x="1630" y="469"/>
                </a:lnTo>
                <a:lnTo>
                  <a:pt x="1631" y="471"/>
                </a:lnTo>
                <a:lnTo>
                  <a:pt x="1635" y="485"/>
                </a:lnTo>
                <a:lnTo>
                  <a:pt x="1636" y="505"/>
                </a:lnTo>
                <a:lnTo>
                  <a:pt x="1640" y="504"/>
                </a:lnTo>
                <a:lnTo>
                  <a:pt x="1645" y="507"/>
                </a:lnTo>
                <a:lnTo>
                  <a:pt x="1645" y="511"/>
                </a:lnTo>
                <a:lnTo>
                  <a:pt x="1649" y="512"/>
                </a:lnTo>
                <a:lnTo>
                  <a:pt x="1653" y="516"/>
                </a:lnTo>
                <a:lnTo>
                  <a:pt x="1653" y="509"/>
                </a:lnTo>
                <a:lnTo>
                  <a:pt x="1658" y="499"/>
                </a:lnTo>
                <a:lnTo>
                  <a:pt x="1658" y="504"/>
                </a:lnTo>
                <a:lnTo>
                  <a:pt x="1663" y="483"/>
                </a:lnTo>
                <a:lnTo>
                  <a:pt x="1664" y="499"/>
                </a:lnTo>
                <a:lnTo>
                  <a:pt x="1667" y="477"/>
                </a:lnTo>
                <a:lnTo>
                  <a:pt x="1672" y="432"/>
                </a:lnTo>
                <a:lnTo>
                  <a:pt x="1672" y="424"/>
                </a:lnTo>
                <a:lnTo>
                  <a:pt x="1677" y="409"/>
                </a:lnTo>
                <a:lnTo>
                  <a:pt x="1677" y="427"/>
                </a:lnTo>
                <a:lnTo>
                  <a:pt x="1682" y="61"/>
                </a:lnTo>
                <a:lnTo>
                  <a:pt x="1685" y="185"/>
                </a:lnTo>
                <a:lnTo>
                  <a:pt x="1685" y="0"/>
                </a:lnTo>
                <a:lnTo>
                  <a:pt x="1690" y="140"/>
                </a:lnTo>
                <a:lnTo>
                  <a:pt x="1691" y="169"/>
                </a:lnTo>
                <a:lnTo>
                  <a:pt x="1695" y="307"/>
                </a:lnTo>
                <a:lnTo>
                  <a:pt x="1696" y="367"/>
                </a:lnTo>
                <a:lnTo>
                  <a:pt x="1700" y="417"/>
                </a:lnTo>
                <a:lnTo>
                  <a:pt x="1702" y="480"/>
                </a:lnTo>
                <a:lnTo>
                  <a:pt x="1705" y="484"/>
                </a:lnTo>
                <a:lnTo>
                  <a:pt x="1709" y="500"/>
                </a:lnTo>
                <a:lnTo>
                  <a:pt x="1711" y="508"/>
                </a:lnTo>
                <a:lnTo>
                  <a:pt x="1714" y="512"/>
                </a:lnTo>
                <a:lnTo>
                  <a:pt x="1718" y="512"/>
                </a:lnTo>
                <a:lnTo>
                  <a:pt x="1719" y="508"/>
                </a:lnTo>
                <a:lnTo>
                  <a:pt x="1723" y="505"/>
                </a:lnTo>
                <a:lnTo>
                  <a:pt x="1724" y="512"/>
                </a:lnTo>
                <a:lnTo>
                  <a:pt x="1729" y="497"/>
                </a:lnTo>
                <a:lnTo>
                  <a:pt x="1732" y="504"/>
                </a:lnTo>
                <a:lnTo>
                  <a:pt x="1732" y="496"/>
                </a:lnTo>
                <a:lnTo>
                  <a:pt x="1737" y="461"/>
                </a:lnTo>
                <a:lnTo>
                  <a:pt x="1738" y="465"/>
                </a:lnTo>
                <a:lnTo>
                  <a:pt x="1742" y="457"/>
                </a:lnTo>
                <a:lnTo>
                  <a:pt x="1743" y="473"/>
                </a:lnTo>
                <a:lnTo>
                  <a:pt x="1747" y="392"/>
                </a:lnTo>
                <a:lnTo>
                  <a:pt x="1751" y="409"/>
                </a:lnTo>
                <a:lnTo>
                  <a:pt x="1751" y="412"/>
                </a:lnTo>
                <a:lnTo>
                  <a:pt x="1756" y="401"/>
                </a:lnTo>
                <a:lnTo>
                  <a:pt x="1756" y="423"/>
                </a:lnTo>
                <a:lnTo>
                  <a:pt x="1760" y="427"/>
                </a:lnTo>
                <a:lnTo>
                  <a:pt x="1765" y="469"/>
                </a:lnTo>
                <a:lnTo>
                  <a:pt x="1765" y="461"/>
                </a:lnTo>
                <a:lnTo>
                  <a:pt x="1771" y="487"/>
                </a:lnTo>
                <a:lnTo>
                  <a:pt x="1771" y="489"/>
                </a:lnTo>
                <a:lnTo>
                  <a:pt x="1776" y="503"/>
                </a:lnTo>
                <a:lnTo>
                  <a:pt x="1776" y="512"/>
                </a:lnTo>
                <a:lnTo>
                  <a:pt x="1779" y="511"/>
                </a:lnTo>
                <a:lnTo>
                  <a:pt x="1784" y="519"/>
                </a:lnTo>
                <a:lnTo>
                  <a:pt x="1785" y="516"/>
                </a:lnTo>
                <a:lnTo>
                  <a:pt x="1789" y="517"/>
                </a:lnTo>
                <a:lnTo>
                  <a:pt x="1790" y="523"/>
                </a:lnTo>
                <a:lnTo>
                  <a:pt x="1794" y="508"/>
                </a:lnTo>
                <a:lnTo>
                  <a:pt x="1798" y="513"/>
                </a:lnTo>
                <a:lnTo>
                  <a:pt x="1803" y="495"/>
                </a:lnTo>
                <a:lnTo>
                  <a:pt x="1803" y="499"/>
                </a:lnTo>
                <a:lnTo>
                  <a:pt x="1808" y="488"/>
                </a:lnTo>
                <a:lnTo>
                  <a:pt x="1812" y="463"/>
                </a:lnTo>
                <a:lnTo>
                  <a:pt x="1812" y="455"/>
                </a:lnTo>
                <a:lnTo>
                  <a:pt x="1816" y="448"/>
                </a:lnTo>
                <a:lnTo>
                  <a:pt x="1818" y="449"/>
                </a:lnTo>
                <a:lnTo>
                  <a:pt x="1821" y="387"/>
                </a:lnTo>
                <a:lnTo>
                  <a:pt x="1822" y="417"/>
                </a:lnTo>
                <a:lnTo>
                  <a:pt x="1826" y="369"/>
                </a:lnTo>
                <a:lnTo>
                  <a:pt x="1831" y="420"/>
                </a:lnTo>
                <a:lnTo>
                  <a:pt x="1831" y="427"/>
                </a:lnTo>
                <a:lnTo>
                  <a:pt x="1836" y="475"/>
                </a:lnTo>
                <a:lnTo>
                  <a:pt x="1837" y="484"/>
                </a:lnTo>
                <a:lnTo>
                  <a:pt x="1840" y="496"/>
                </a:lnTo>
                <a:lnTo>
                  <a:pt x="1844" y="511"/>
                </a:lnTo>
                <a:lnTo>
                  <a:pt x="1845" y="505"/>
                </a:lnTo>
                <a:lnTo>
                  <a:pt x="1850" y="513"/>
                </a:lnTo>
                <a:lnTo>
                  <a:pt x="1850" y="516"/>
                </a:lnTo>
                <a:lnTo>
                  <a:pt x="1854" y="519"/>
                </a:lnTo>
                <a:lnTo>
                  <a:pt x="1858" y="520"/>
                </a:lnTo>
                <a:lnTo>
                  <a:pt x="1858" y="513"/>
                </a:lnTo>
                <a:lnTo>
                  <a:pt x="1863" y="515"/>
                </a:lnTo>
                <a:lnTo>
                  <a:pt x="1868" y="503"/>
                </a:lnTo>
                <a:lnTo>
                  <a:pt x="1869" y="517"/>
                </a:lnTo>
                <a:lnTo>
                  <a:pt x="1873" y="503"/>
                </a:lnTo>
                <a:lnTo>
                  <a:pt x="1878" y="479"/>
                </a:lnTo>
                <a:lnTo>
                  <a:pt x="1878" y="480"/>
                </a:lnTo>
                <a:lnTo>
                  <a:pt x="1882" y="475"/>
                </a:lnTo>
                <a:lnTo>
                  <a:pt x="1882" y="491"/>
                </a:lnTo>
                <a:lnTo>
                  <a:pt x="1887" y="451"/>
                </a:lnTo>
                <a:lnTo>
                  <a:pt x="1891" y="461"/>
                </a:lnTo>
                <a:lnTo>
                  <a:pt x="1892" y="444"/>
                </a:lnTo>
                <a:lnTo>
                  <a:pt x="1897" y="448"/>
                </a:lnTo>
                <a:lnTo>
                  <a:pt x="1897" y="440"/>
                </a:lnTo>
                <a:lnTo>
                  <a:pt x="1900" y="459"/>
                </a:lnTo>
                <a:lnTo>
                  <a:pt x="1902" y="476"/>
                </a:lnTo>
                <a:lnTo>
                  <a:pt x="1905" y="484"/>
                </a:lnTo>
                <a:lnTo>
                  <a:pt x="1910" y="501"/>
                </a:lnTo>
                <a:lnTo>
                  <a:pt x="1911" y="500"/>
                </a:lnTo>
                <a:lnTo>
                  <a:pt x="1915" y="511"/>
                </a:lnTo>
                <a:lnTo>
                  <a:pt x="1916" y="513"/>
                </a:lnTo>
                <a:lnTo>
                  <a:pt x="1920" y="515"/>
                </a:lnTo>
                <a:lnTo>
                  <a:pt x="1923" y="517"/>
                </a:lnTo>
                <a:lnTo>
                  <a:pt x="1924" y="516"/>
                </a:lnTo>
                <a:lnTo>
                  <a:pt x="1929" y="520"/>
                </a:lnTo>
                <a:lnTo>
                  <a:pt x="1929" y="523"/>
                </a:lnTo>
                <a:lnTo>
                  <a:pt x="1934" y="511"/>
                </a:lnTo>
                <a:lnTo>
                  <a:pt x="1938" y="517"/>
                </a:lnTo>
                <a:lnTo>
                  <a:pt x="1939" y="512"/>
                </a:lnTo>
                <a:lnTo>
                  <a:pt x="1942" y="504"/>
                </a:lnTo>
                <a:lnTo>
                  <a:pt x="1944" y="505"/>
                </a:lnTo>
                <a:lnTo>
                  <a:pt x="1947" y="489"/>
                </a:lnTo>
                <a:lnTo>
                  <a:pt x="1948" y="503"/>
                </a:lnTo>
                <a:lnTo>
                  <a:pt x="1952" y="476"/>
                </a:lnTo>
                <a:lnTo>
                  <a:pt x="1957" y="484"/>
                </a:lnTo>
                <a:lnTo>
                  <a:pt x="1957" y="487"/>
                </a:lnTo>
                <a:lnTo>
                  <a:pt x="1962" y="473"/>
                </a:lnTo>
                <a:lnTo>
                  <a:pt x="1963" y="481"/>
                </a:lnTo>
                <a:lnTo>
                  <a:pt x="1967" y="476"/>
                </a:lnTo>
                <a:lnTo>
                  <a:pt x="1970" y="492"/>
                </a:lnTo>
                <a:lnTo>
                  <a:pt x="1971" y="488"/>
                </a:lnTo>
                <a:lnTo>
                  <a:pt x="1975" y="500"/>
                </a:lnTo>
                <a:lnTo>
                  <a:pt x="1976" y="503"/>
                </a:lnTo>
                <a:lnTo>
                  <a:pt x="1981" y="500"/>
                </a:lnTo>
                <a:lnTo>
                  <a:pt x="1985" y="513"/>
                </a:lnTo>
                <a:lnTo>
                  <a:pt x="1985" y="509"/>
                </a:lnTo>
                <a:lnTo>
                  <a:pt x="1989" y="511"/>
                </a:lnTo>
                <a:lnTo>
                  <a:pt x="1994" y="512"/>
                </a:lnTo>
                <a:lnTo>
                  <a:pt x="1995" y="516"/>
                </a:lnTo>
                <a:lnTo>
                  <a:pt x="1999" y="508"/>
                </a:lnTo>
                <a:lnTo>
                  <a:pt x="2004" y="511"/>
                </a:lnTo>
                <a:lnTo>
                  <a:pt x="2004" y="509"/>
                </a:lnTo>
                <a:lnTo>
                  <a:pt x="2009" y="504"/>
                </a:lnTo>
                <a:lnTo>
                  <a:pt x="2009" y="508"/>
                </a:lnTo>
                <a:lnTo>
                  <a:pt x="2012" y="499"/>
                </a:lnTo>
                <a:lnTo>
                  <a:pt x="2017" y="492"/>
                </a:lnTo>
                <a:lnTo>
                  <a:pt x="2017" y="489"/>
                </a:lnTo>
                <a:lnTo>
                  <a:pt x="2023" y="488"/>
                </a:lnTo>
                <a:lnTo>
                  <a:pt x="2023" y="481"/>
                </a:lnTo>
                <a:lnTo>
                  <a:pt x="2028" y="479"/>
                </a:lnTo>
                <a:lnTo>
                  <a:pt x="2028" y="488"/>
                </a:lnTo>
                <a:lnTo>
                  <a:pt x="2033" y="484"/>
                </a:lnTo>
                <a:lnTo>
                  <a:pt x="2036" y="483"/>
                </a:lnTo>
                <a:lnTo>
                  <a:pt x="2036" y="491"/>
                </a:lnTo>
                <a:lnTo>
                  <a:pt x="2041" y="495"/>
                </a:lnTo>
                <a:lnTo>
                  <a:pt x="2042" y="504"/>
                </a:lnTo>
                <a:lnTo>
                  <a:pt x="2046" y="492"/>
                </a:lnTo>
                <a:lnTo>
                  <a:pt x="2049" y="501"/>
                </a:lnTo>
                <a:lnTo>
                  <a:pt x="2051" y="500"/>
                </a:lnTo>
                <a:lnTo>
                  <a:pt x="2055" y="507"/>
                </a:lnTo>
                <a:lnTo>
                  <a:pt x="2055" y="509"/>
                </a:lnTo>
                <a:lnTo>
                  <a:pt x="2060" y="515"/>
                </a:lnTo>
                <a:lnTo>
                  <a:pt x="2064" y="512"/>
                </a:lnTo>
                <a:lnTo>
                  <a:pt x="2064" y="508"/>
                </a:lnTo>
                <a:lnTo>
                  <a:pt x="2069" y="504"/>
                </a:lnTo>
                <a:lnTo>
                  <a:pt x="2070" y="516"/>
                </a:lnTo>
                <a:lnTo>
                  <a:pt x="2073" y="504"/>
                </a:lnTo>
                <a:lnTo>
                  <a:pt x="2075" y="513"/>
                </a:lnTo>
                <a:lnTo>
                  <a:pt x="2078" y="501"/>
                </a:lnTo>
                <a:lnTo>
                  <a:pt x="2083" y="497"/>
                </a:lnTo>
                <a:lnTo>
                  <a:pt x="2083" y="499"/>
                </a:lnTo>
                <a:lnTo>
                  <a:pt x="2088" y="493"/>
                </a:lnTo>
                <a:lnTo>
                  <a:pt x="2088" y="501"/>
                </a:lnTo>
                <a:lnTo>
                  <a:pt x="2091" y="481"/>
                </a:lnTo>
                <a:lnTo>
                  <a:pt x="2096" y="500"/>
                </a:lnTo>
                <a:lnTo>
                  <a:pt x="2097" y="479"/>
                </a:lnTo>
                <a:lnTo>
                  <a:pt x="2102" y="472"/>
                </a:lnTo>
                <a:lnTo>
                  <a:pt x="2102" y="467"/>
                </a:lnTo>
                <a:lnTo>
                  <a:pt x="2107" y="476"/>
                </a:lnTo>
                <a:lnTo>
                  <a:pt x="2111" y="479"/>
                </a:lnTo>
                <a:lnTo>
                  <a:pt x="2111" y="445"/>
                </a:lnTo>
                <a:lnTo>
                  <a:pt x="2115" y="435"/>
                </a:lnTo>
                <a:lnTo>
                  <a:pt x="2120" y="457"/>
                </a:lnTo>
                <a:lnTo>
                  <a:pt x="2121" y="475"/>
                </a:lnTo>
                <a:lnTo>
                  <a:pt x="2125" y="480"/>
                </a:lnTo>
                <a:lnTo>
                  <a:pt x="2130" y="499"/>
                </a:lnTo>
                <a:lnTo>
                  <a:pt x="2130" y="496"/>
                </a:lnTo>
                <a:lnTo>
                  <a:pt x="2133" y="503"/>
                </a:lnTo>
                <a:lnTo>
                  <a:pt x="2135" y="508"/>
                </a:lnTo>
                <a:lnTo>
                  <a:pt x="2138" y="493"/>
                </a:lnTo>
                <a:lnTo>
                  <a:pt x="2143" y="504"/>
                </a:lnTo>
                <a:lnTo>
                  <a:pt x="2143" y="501"/>
                </a:lnTo>
                <a:lnTo>
                  <a:pt x="2148" y="485"/>
                </a:lnTo>
                <a:lnTo>
                  <a:pt x="2149" y="488"/>
                </a:lnTo>
                <a:lnTo>
                  <a:pt x="2153" y="480"/>
                </a:lnTo>
                <a:lnTo>
                  <a:pt x="2156" y="497"/>
                </a:lnTo>
                <a:lnTo>
                  <a:pt x="2158" y="484"/>
                </a:lnTo>
                <a:lnTo>
                  <a:pt x="2162" y="483"/>
                </a:lnTo>
                <a:lnTo>
                  <a:pt x="2162" y="484"/>
                </a:lnTo>
                <a:lnTo>
                  <a:pt x="2167" y="489"/>
                </a:lnTo>
                <a:lnTo>
                  <a:pt x="2168" y="500"/>
                </a:lnTo>
                <a:lnTo>
                  <a:pt x="2172" y="496"/>
                </a:lnTo>
                <a:lnTo>
                  <a:pt x="2176" y="504"/>
                </a:lnTo>
                <a:lnTo>
                  <a:pt x="2177" y="499"/>
                </a:lnTo>
                <a:lnTo>
                  <a:pt x="2182" y="499"/>
                </a:lnTo>
                <a:lnTo>
                  <a:pt x="2185" y="504"/>
                </a:lnTo>
                <a:lnTo>
                  <a:pt x="2190" y="517"/>
                </a:lnTo>
                <a:lnTo>
                  <a:pt x="2190" y="509"/>
                </a:lnTo>
                <a:lnTo>
                  <a:pt x="2195" y="511"/>
                </a:lnTo>
                <a:lnTo>
                  <a:pt x="2200" y="509"/>
                </a:lnTo>
                <a:lnTo>
                  <a:pt x="2203" y="516"/>
                </a:lnTo>
                <a:lnTo>
                  <a:pt x="2204" y="496"/>
                </a:lnTo>
                <a:lnTo>
                  <a:pt x="2209" y="499"/>
                </a:lnTo>
                <a:lnTo>
                  <a:pt x="2214" y="479"/>
                </a:lnTo>
                <a:lnTo>
                  <a:pt x="2214" y="493"/>
                </a:lnTo>
                <a:lnTo>
                  <a:pt x="2219" y="475"/>
                </a:lnTo>
                <a:lnTo>
                  <a:pt x="2222" y="473"/>
                </a:lnTo>
                <a:lnTo>
                  <a:pt x="2224" y="464"/>
                </a:lnTo>
                <a:lnTo>
                  <a:pt x="2228" y="473"/>
                </a:lnTo>
                <a:lnTo>
                  <a:pt x="2228" y="471"/>
                </a:lnTo>
                <a:lnTo>
                  <a:pt x="2233" y="459"/>
                </a:lnTo>
                <a:lnTo>
                  <a:pt x="2233" y="473"/>
                </a:lnTo>
                <a:lnTo>
                  <a:pt x="2237" y="472"/>
                </a:lnTo>
                <a:lnTo>
                  <a:pt x="2242" y="475"/>
                </a:lnTo>
                <a:lnTo>
                  <a:pt x="2242" y="477"/>
                </a:lnTo>
                <a:lnTo>
                  <a:pt x="2246" y="491"/>
                </a:lnTo>
                <a:lnTo>
                  <a:pt x="2248" y="501"/>
                </a:lnTo>
                <a:lnTo>
                  <a:pt x="2251" y="499"/>
                </a:lnTo>
                <a:lnTo>
                  <a:pt x="2256" y="497"/>
                </a:lnTo>
                <a:lnTo>
                  <a:pt x="2256" y="499"/>
                </a:lnTo>
                <a:lnTo>
                  <a:pt x="2260" y="503"/>
                </a:lnTo>
                <a:lnTo>
                  <a:pt x="2261" y="509"/>
                </a:lnTo>
                <a:lnTo>
                  <a:pt x="2266" y="511"/>
                </a:lnTo>
                <a:lnTo>
                  <a:pt x="2269" y="503"/>
                </a:lnTo>
                <a:lnTo>
                  <a:pt x="2269" y="501"/>
                </a:lnTo>
                <a:lnTo>
                  <a:pt x="2274" y="499"/>
                </a:lnTo>
                <a:lnTo>
                  <a:pt x="2275" y="504"/>
                </a:lnTo>
                <a:lnTo>
                  <a:pt x="2279" y="489"/>
                </a:lnTo>
                <a:lnTo>
                  <a:pt x="2282" y="501"/>
                </a:lnTo>
                <a:lnTo>
                  <a:pt x="2284" y="488"/>
                </a:lnTo>
                <a:lnTo>
                  <a:pt x="2288" y="456"/>
                </a:lnTo>
                <a:lnTo>
                  <a:pt x="2288" y="457"/>
                </a:lnTo>
                <a:lnTo>
                  <a:pt x="2293" y="460"/>
                </a:lnTo>
                <a:lnTo>
                  <a:pt x="2294" y="469"/>
                </a:lnTo>
                <a:lnTo>
                  <a:pt x="2298" y="425"/>
                </a:lnTo>
                <a:lnTo>
                  <a:pt x="2302" y="436"/>
                </a:lnTo>
                <a:lnTo>
                  <a:pt x="2302" y="435"/>
                </a:lnTo>
                <a:lnTo>
                  <a:pt x="2308" y="448"/>
                </a:lnTo>
                <a:lnTo>
                  <a:pt x="2308" y="445"/>
                </a:lnTo>
                <a:lnTo>
                  <a:pt x="2312" y="464"/>
                </a:lnTo>
                <a:lnTo>
                  <a:pt x="2314" y="483"/>
                </a:lnTo>
                <a:lnTo>
                  <a:pt x="2316" y="495"/>
                </a:lnTo>
                <a:lnTo>
                  <a:pt x="2321" y="503"/>
                </a:lnTo>
                <a:lnTo>
                  <a:pt x="2326" y="503"/>
                </a:lnTo>
                <a:lnTo>
                  <a:pt x="2327" y="513"/>
                </a:lnTo>
                <a:lnTo>
                  <a:pt x="2330" y="507"/>
                </a:lnTo>
                <a:lnTo>
                  <a:pt x="2334" y="505"/>
                </a:lnTo>
                <a:lnTo>
                  <a:pt x="2335" y="507"/>
                </a:lnTo>
                <a:lnTo>
                  <a:pt x="2340" y="499"/>
                </a:lnTo>
                <a:lnTo>
                  <a:pt x="2340" y="509"/>
                </a:lnTo>
                <a:lnTo>
                  <a:pt x="2344" y="488"/>
                </a:lnTo>
                <a:lnTo>
                  <a:pt x="2349" y="491"/>
                </a:lnTo>
                <a:lnTo>
                  <a:pt x="2349" y="488"/>
                </a:lnTo>
                <a:lnTo>
                  <a:pt x="2353" y="457"/>
                </a:lnTo>
                <a:lnTo>
                  <a:pt x="2355" y="468"/>
                </a:lnTo>
                <a:lnTo>
                  <a:pt x="2358" y="433"/>
                </a:lnTo>
                <a:lnTo>
                  <a:pt x="2362" y="433"/>
                </a:lnTo>
                <a:lnTo>
                  <a:pt x="2363" y="349"/>
                </a:lnTo>
                <a:lnTo>
                  <a:pt x="2368" y="340"/>
                </a:lnTo>
                <a:lnTo>
                  <a:pt x="2368" y="347"/>
                </a:lnTo>
                <a:lnTo>
                  <a:pt x="2373" y="380"/>
                </a:lnTo>
                <a:lnTo>
                  <a:pt x="2374" y="415"/>
                </a:lnTo>
                <a:lnTo>
                  <a:pt x="2377" y="439"/>
                </a:lnTo>
                <a:lnTo>
                  <a:pt x="2379" y="480"/>
                </a:lnTo>
                <a:lnTo>
                  <a:pt x="2382" y="477"/>
                </a:lnTo>
                <a:lnTo>
                  <a:pt x="2387" y="496"/>
                </a:lnTo>
                <a:lnTo>
                  <a:pt x="2387" y="501"/>
                </a:lnTo>
                <a:lnTo>
                  <a:pt x="2391" y="507"/>
                </a:lnTo>
                <a:lnTo>
                  <a:pt x="2395" y="509"/>
                </a:lnTo>
                <a:lnTo>
                  <a:pt x="2395" y="505"/>
                </a:lnTo>
                <a:lnTo>
                  <a:pt x="2400" y="501"/>
                </a:lnTo>
                <a:lnTo>
                  <a:pt x="2401" y="509"/>
                </a:lnTo>
                <a:lnTo>
                  <a:pt x="2405" y="500"/>
                </a:lnTo>
                <a:lnTo>
                  <a:pt x="2409" y="508"/>
                </a:lnTo>
                <a:lnTo>
                  <a:pt x="2410" y="493"/>
                </a:lnTo>
                <a:lnTo>
                  <a:pt x="2415" y="488"/>
                </a:lnTo>
                <a:lnTo>
                  <a:pt x="2415" y="489"/>
                </a:lnTo>
                <a:lnTo>
                  <a:pt x="2418" y="467"/>
                </a:lnTo>
                <a:lnTo>
                  <a:pt x="2421" y="481"/>
                </a:lnTo>
                <a:lnTo>
                  <a:pt x="2423" y="457"/>
                </a:lnTo>
                <a:lnTo>
                  <a:pt x="2428" y="435"/>
                </a:lnTo>
                <a:lnTo>
                  <a:pt x="2429" y="432"/>
                </a:lnTo>
                <a:lnTo>
                  <a:pt x="2433" y="423"/>
                </a:lnTo>
                <a:lnTo>
                  <a:pt x="2434" y="437"/>
                </a:lnTo>
                <a:lnTo>
                  <a:pt x="2439" y="443"/>
                </a:lnTo>
                <a:lnTo>
                  <a:pt x="2439" y="457"/>
                </a:lnTo>
                <a:lnTo>
                  <a:pt x="2443" y="465"/>
                </a:lnTo>
                <a:lnTo>
                  <a:pt x="2447" y="481"/>
                </a:lnTo>
                <a:lnTo>
                  <a:pt x="2447" y="483"/>
                </a:lnTo>
                <a:lnTo>
                  <a:pt x="2452" y="495"/>
                </a:lnTo>
                <a:lnTo>
                  <a:pt x="2453" y="509"/>
                </a:lnTo>
                <a:lnTo>
                  <a:pt x="2457" y="504"/>
                </a:lnTo>
                <a:lnTo>
                  <a:pt x="2461" y="511"/>
                </a:lnTo>
                <a:lnTo>
                  <a:pt x="2465" y="509"/>
                </a:lnTo>
                <a:lnTo>
                  <a:pt x="2466" y="515"/>
                </a:lnTo>
                <a:lnTo>
                  <a:pt x="2471" y="513"/>
                </a:lnTo>
                <a:lnTo>
                  <a:pt x="2475" y="501"/>
                </a:lnTo>
                <a:lnTo>
                  <a:pt x="2475" y="500"/>
                </a:lnTo>
                <a:lnTo>
                  <a:pt x="2479" y="500"/>
                </a:lnTo>
                <a:lnTo>
                  <a:pt x="2481" y="505"/>
                </a:lnTo>
                <a:lnTo>
                  <a:pt x="2484" y="480"/>
                </a:lnTo>
                <a:lnTo>
                  <a:pt x="2485" y="495"/>
                </a:lnTo>
                <a:lnTo>
                  <a:pt x="2489" y="469"/>
                </a:lnTo>
                <a:lnTo>
                  <a:pt x="2494" y="399"/>
                </a:lnTo>
                <a:lnTo>
                  <a:pt x="2494" y="397"/>
                </a:lnTo>
                <a:lnTo>
                  <a:pt x="2499" y="379"/>
                </a:lnTo>
                <a:lnTo>
                  <a:pt x="2500" y="405"/>
                </a:lnTo>
                <a:lnTo>
                  <a:pt x="2503" y="383"/>
                </a:lnTo>
                <a:lnTo>
                  <a:pt x="2507" y="425"/>
                </a:lnTo>
                <a:lnTo>
                  <a:pt x="2508" y="405"/>
                </a:lnTo>
                <a:lnTo>
                  <a:pt x="2513" y="432"/>
                </a:lnTo>
                <a:lnTo>
                  <a:pt x="2513" y="431"/>
                </a:lnTo>
                <a:lnTo>
                  <a:pt x="2518" y="473"/>
                </a:lnTo>
                <a:lnTo>
                  <a:pt x="2519" y="484"/>
                </a:lnTo>
                <a:lnTo>
                  <a:pt x="2523" y="493"/>
                </a:lnTo>
                <a:lnTo>
                  <a:pt x="2526" y="505"/>
                </a:lnTo>
                <a:lnTo>
                  <a:pt x="2526" y="508"/>
                </a:lnTo>
                <a:lnTo>
                  <a:pt x="2531" y="511"/>
                </a:lnTo>
                <a:lnTo>
                  <a:pt x="2532" y="515"/>
                </a:lnTo>
                <a:lnTo>
                  <a:pt x="2536" y="511"/>
                </a:lnTo>
                <a:lnTo>
                  <a:pt x="2541" y="509"/>
                </a:lnTo>
                <a:lnTo>
                  <a:pt x="2541" y="511"/>
                </a:lnTo>
                <a:lnTo>
                  <a:pt x="2546" y="501"/>
                </a:lnTo>
                <a:lnTo>
                  <a:pt x="2546" y="504"/>
                </a:lnTo>
                <a:lnTo>
                  <a:pt x="2549" y="484"/>
                </a:lnTo>
                <a:lnTo>
                  <a:pt x="2554" y="495"/>
                </a:lnTo>
                <a:lnTo>
                  <a:pt x="2554" y="487"/>
                </a:lnTo>
                <a:lnTo>
                  <a:pt x="2559" y="465"/>
                </a:lnTo>
                <a:lnTo>
                  <a:pt x="2560" y="476"/>
                </a:lnTo>
                <a:lnTo>
                  <a:pt x="2564" y="468"/>
                </a:lnTo>
                <a:lnTo>
                  <a:pt x="2568" y="475"/>
                </a:lnTo>
                <a:lnTo>
                  <a:pt x="2568" y="460"/>
                </a:lnTo>
                <a:lnTo>
                  <a:pt x="2573" y="467"/>
                </a:lnTo>
                <a:lnTo>
                  <a:pt x="2573" y="475"/>
                </a:lnTo>
                <a:lnTo>
                  <a:pt x="2578" y="476"/>
                </a:lnTo>
                <a:lnTo>
                  <a:pt x="2579" y="495"/>
                </a:lnTo>
                <a:lnTo>
                  <a:pt x="2583" y="493"/>
                </a:lnTo>
                <a:lnTo>
                  <a:pt x="2586" y="500"/>
                </a:lnTo>
                <a:lnTo>
                  <a:pt x="2588" y="499"/>
                </a:lnTo>
                <a:lnTo>
                  <a:pt x="2592" y="503"/>
                </a:lnTo>
                <a:lnTo>
                  <a:pt x="2592" y="508"/>
                </a:lnTo>
                <a:lnTo>
                  <a:pt x="2597" y="513"/>
                </a:lnTo>
                <a:lnTo>
                  <a:pt x="2601" y="519"/>
                </a:lnTo>
                <a:lnTo>
                  <a:pt x="2602" y="513"/>
                </a:lnTo>
                <a:lnTo>
                  <a:pt x="2606" y="512"/>
                </a:lnTo>
                <a:lnTo>
                  <a:pt x="2607" y="515"/>
                </a:lnTo>
                <a:lnTo>
                  <a:pt x="2610" y="511"/>
                </a:lnTo>
                <a:lnTo>
                  <a:pt x="2614" y="513"/>
                </a:lnTo>
                <a:lnTo>
                  <a:pt x="2615" y="504"/>
                </a:lnTo>
                <a:lnTo>
                  <a:pt x="2620" y="499"/>
                </a:lnTo>
                <a:lnTo>
                  <a:pt x="2625" y="487"/>
                </a:lnTo>
                <a:lnTo>
                  <a:pt x="2626" y="501"/>
                </a:lnTo>
                <a:lnTo>
                  <a:pt x="2628" y="489"/>
                </a:lnTo>
                <a:lnTo>
                  <a:pt x="2633" y="469"/>
                </a:lnTo>
                <a:lnTo>
                  <a:pt x="2634" y="461"/>
                </a:lnTo>
                <a:lnTo>
                  <a:pt x="2639" y="465"/>
                </a:lnTo>
                <a:lnTo>
                  <a:pt x="2644" y="475"/>
                </a:lnTo>
                <a:lnTo>
                  <a:pt x="2645" y="488"/>
                </a:lnTo>
                <a:lnTo>
                  <a:pt x="2648" y="485"/>
                </a:lnTo>
                <a:lnTo>
                  <a:pt x="2652" y="496"/>
                </a:lnTo>
                <a:lnTo>
                  <a:pt x="2652" y="499"/>
                </a:lnTo>
                <a:lnTo>
                  <a:pt x="2657" y="509"/>
                </a:lnTo>
                <a:lnTo>
                  <a:pt x="2658" y="513"/>
                </a:lnTo>
                <a:lnTo>
                  <a:pt x="2662" y="515"/>
                </a:lnTo>
                <a:lnTo>
                  <a:pt x="2667" y="513"/>
                </a:lnTo>
                <a:lnTo>
                  <a:pt x="2667" y="515"/>
                </a:lnTo>
                <a:lnTo>
                  <a:pt x="2672" y="513"/>
                </a:lnTo>
                <a:lnTo>
                  <a:pt x="2672" y="515"/>
                </a:lnTo>
                <a:lnTo>
                  <a:pt x="2675" y="511"/>
                </a:lnTo>
                <a:lnTo>
                  <a:pt x="2680" y="504"/>
                </a:lnTo>
                <a:lnTo>
                  <a:pt x="2685" y="500"/>
                </a:lnTo>
                <a:lnTo>
                  <a:pt x="2686" y="505"/>
                </a:lnTo>
                <a:lnTo>
                  <a:pt x="2690" y="496"/>
                </a:lnTo>
                <a:lnTo>
                  <a:pt x="2694" y="501"/>
                </a:lnTo>
                <a:lnTo>
                  <a:pt x="2699" y="491"/>
                </a:lnTo>
                <a:lnTo>
                  <a:pt x="2699" y="493"/>
                </a:lnTo>
                <a:lnTo>
                  <a:pt x="2704" y="491"/>
                </a:lnTo>
                <a:lnTo>
                  <a:pt x="2705" y="500"/>
                </a:lnTo>
                <a:lnTo>
                  <a:pt x="2709" y="492"/>
                </a:lnTo>
                <a:lnTo>
                  <a:pt x="2714" y="499"/>
                </a:lnTo>
                <a:lnTo>
                  <a:pt x="2714" y="493"/>
                </a:lnTo>
                <a:lnTo>
                  <a:pt x="2718" y="481"/>
                </a:lnTo>
                <a:lnTo>
                  <a:pt x="2723" y="493"/>
                </a:lnTo>
                <a:lnTo>
                  <a:pt x="2724" y="500"/>
                </a:lnTo>
                <a:lnTo>
                  <a:pt x="2728" y="507"/>
                </a:lnTo>
                <a:lnTo>
                  <a:pt x="2732" y="513"/>
                </a:lnTo>
                <a:lnTo>
                  <a:pt x="2733" y="515"/>
                </a:lnTo>
                <a:lnTo>
                  <a:pt x="2736" y="516"/>
                </a:lnTo>
                <a:lnTo>
                  <a:pt x="2740" y="519"/>
                </a:lnTo>
                <a:lnTo>
                  <a:pt x="2741" y="512"/>
                </a:lnTo>
                <a:lnTo>
                  <a:pt x="2746" y="508"/>
                </a:lnTo>
                <a:lnTo>
                  <a:pt x="2751" y="509"/>
                </a:lnTo>
                <a:lnTo>
                  <a:pt x="2752" y="513"/>
                </a:lnTo>
                <a:lnTo>
                  <a:pt x="2756" y="504"/>
                </a:lnTo>
                <a:lnTo>
                  <a:pt x="2759" y="505"/>
                </a:lnTo>
                <a:lnTo>
                  <a:pt x="2761" y="504"/>
                </a:lnTo>
                <a:lnTo>
                  <a:pt x="2764" y="499"/>
                </a:lnTo>
                <a:lnTo>
                  <a:pt x="2765" y="504"/>
                </a:lnTo>
                <a:lnTo>
                  <a:pt x="2769" y="497"/>
                </a:lnTo>
                <a:lnTo>
                  <a:pt x="2774" y="500"/>
                </a:lnTo>
                <a:lnTo>
                  <a:pt x="2774" y="497"/>
                </a:lnTo>
                <a:lnTo>
                  <a:pt x="2779" y="503"/>
                </a:lnTo>
                <a:lnTo>
                  <a:pt x="2779" y="501"/>
                </a:lnTo>
                <a:lnTo>
                  <a:pt x="2783" y="508"/>
                </a:lnTo>
                <a:lnTo>
                  <a:pt x="2785" y="513"/>
                </a:lnTo>
                <a:lnTo>
                  <a:pt x="2788" y="508"/>
                </a:lnTo>
                <a:lnTo>
                  <a:pt x="2792" y="515"/>
                </a:lnTo>
                <a:lnTo>
                  <a:pt x="2793" y="515"/>
                </a:lnTo>
                <a:lnTo>
                  <a:pt x="2798" y="515"/>
                </a:lnTo>
                <a:lnTo>
                  <a:pt x="2798" y="517"/>
                </a:lnTo>
                <a:lnTo>
                  <a:pt x="2801" y="516"/>
                </a:lnTo>
                <a:lnTo>
                  <a:pt x="2806" y="521"/>
                </a:lnTo>
                <a:lnTo>
                  <a:pt x="2807" y="520"/>
                </a:lnTo>
              </a:path>
            </a:pathLst>
          </a:custGeom>
          <a:noFill/>
          <a:ln w="63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1090" name="Freeform 901">
            <a:extLst>
              <a:ext uri="{FF2B5EF4-FFF2-40B4-BE49-F238E27FC236}">
                <a16:creationId xmlns:a16="http://schemas.microsoft.com/office/drawing/2014/main" id="{FA902406-8EB4-1341-B9BF-57A94C8DB6BF}"/>
              </a:ext>
            </a:extLst>
          </p:cNvPr>
          <p:cNvSpPr>
            <a:spLocks/>
          </p:cNvSpPr>
          <p:nvPr/>
        </p:nvSpPr>
        <p:spPr bwMode="auto">
          <a:xfrm>
            <a:off x="2941429" y="6176755"/>
            <a:ext cx="1114425" cy="1700213"/>
          </a:xfrm>
          <a:custGeom>
            <a:avLst/>
            <a:gdLst>
              <a:gd name="T0" fmla="*/ 17481 w 2805"/>
              <a:gd name="T1" fmla="*/ 1693862 h 4283"/>
              <a:gd name="T2" fmla="*/ 36949 w 2805"/>
              <a:gd name="T3" fmla="*/ 1691877 h 4283"/>
              <a:gd name="T4" fmla="*/ 55225 w 2805"/>
              <a:gd name="T5" fmla="*/ 1693862 h 4283"/>
              <a:gd name="T6" fmla="*/ 72706 w 2805"/>
              <a:gd name="T7" fmla="*/ 1696640 h 4283"/>
              <a:gd name="T8" fmla="*/ 91379 w 2805"/>
              <a:gd name="T9" fmla="*/ 1682349 h 4283"/>
              <a:gd name="T10" fmla="*/ 110847 w 2805"/>
              <a:gd name="T11" fmla="*/ 1687510 h 4283"/>
              <a:gd name="T12" fmla="*/ 127930 w 2805"/>
              <a:gd name="T13" fmla="*/ 1677586 h 4283"/>
              <a:gd name="T14" fmla="*/ 146604 w 2805"/>
              <a:gd name="T15" fmla="*/ 1672822 h 4283"/>
              <a:gd name="T16" fmla="*/ 165277 w 2805"/>
              <a:gd name="T17" fmla="*/ 1668456 h 4283"/>
              <a:gd name="T18" fmla="*/ 183950 w 2805"/>
              <a:gd name="T19" fmla="*/ 1645828 h 4283"/>
              <a:gd name="T20" fmla="*/ 201828 w 2805"/>
              <a:gd name="T21" fmla="*/ 1613674 h 4283"/>
              <a:gd name="T22" fmla="*/ 220501 w 2805"/>
              <a:gd name="T23" fmla="*/ 1544602 h 4283"/>
              <a:gd name="T24" fmla="*/ 239174 w 2805"/>
              <a:gd name="T25" fmla="*/ 1675601 h 4283"/>
              <a:gd name="T26" fmla="*/ 257847 w 2805"/>
              <a:gd name="T27" fmla="*/ 1531502 h 4283"/>
              <a:gd name="T28" fmla="*/ 276520 w 2805"/>
              <a:gd name="T29" fmla="*/ 1489820 h 4283"/>
              <a:gd name="T30" fmla="*/ 295194 w 2805"/>
              <a:gd name="T31" fmla="*/ 1661310 h 4283"/>
              <a:gd name="T32" fmla="*/ 313072 w 2805"/>
              <a:gd name="T33" fmla="*/ 1573977 h 4283"/>
              <a:gd name="T34" fmla="*/ 331745 w 2805"/>
              <a:gd name="T35" fmla="*/ 1553335 h 4283"/>
              <a:gd name="T36" fmla="*/ 350418 w 2805"/>
              <a:gd name="T37" fmla="*/ 1682349 h 4283"/>
              <a:gd name="T38" fmla="*/ 368694 w 2805"/>
              <a:gd name="T39" fmla="*/ 1655753 h 4283"/>
              <a:gd name="T40" fmla="*/ 387764 w 2805"/>
              <a:gd name="T41" fmla="*/ 1610498 h 4283"/>
              <a:gd name="T42" fmla="*/ 405643 w 2805"/>
              <a:gd name="T43" fmla="*/ 1682746 h 4283"/>
              <a:gd name="T44" fmla="*/ 424316 w 2805"/>
              <a:gd name="T45" fmla="*/ 1679571 h 4283"/>
              <a:gd name="T46" fmla="*/ 442989 w 2805"/>
              <a:gd name="T47" fmla="*/ 1658928 h 4283"/>
              <a:gd name="T48" fmla="*/ 461662 w 2805"/>
              <a:gd name="T49" fmla="*/ 1677983 h 4283"/>
              <a:gd name="T50" fmla="*/ 480335 w 2805"/>
              <a:gd name="T51" fmla="*/ 1683540 h 4283"/>
              <a:gd name="T52" fmla="*/ 499008 w 2805"/>
              <a:gd name="T53" fmla="*/ 1661310 h 4283"/>
              <a:gd name="T54" fmla="*/ 516887 w 2805"/>
              <a:gd name="T55" fmla="*/ 1670837 h 4283"/>
              <a:gd name="T56" fmla="*/ 535957 w 2805"/>
              <a:gd name="T57" fmla="*/ 1674807 h 4283"/>
              <a:gd name="T58" fmla="*/ 554233 w 2805"/>
              <a:gd name="T59" fmla="*/ 1636698 h 4283"/>
              <a:gd name="T60" fmla="*/ 572906 w 2805"/>
              <a:gd name="T61" fmla="*/ 1626774 h 4283"/>
              <a:gd name="T62" fmla="*/ 591579 w 2805"/>
              <a:gd name="T63" fmla="*/ 1677586 h 4283"/>
              <a:gd name="T64" fmla="*/ 610252 w 2805"/>
              <a:gd name="T65" fmla="*/ 1614468 h 4283"/>
              <a:gd name="T66" fmla="*/ 628528 w 2805"/>
              <a:gd name="T67" fmla="*/ 1615659 h 4283"/>
              <a:gd name="T68" fmla="*/ 647201 w 2805"/>
              <a:gd name="T69" fmla="*/ 1680365 h 4283"/>
              <a:gd name="T70" fmla="*/ 665477 w 2805"/>
              <a:gd name="T71" fmla="*/ 1672425 h 4283"/>
              <a:gd name="T72" fmla="*/ 684150 w 2805"/>
              <a:gd name="T73" fmla="*/ 1650195 h 4283"/>
              <a:gd name="T74" fmla="*/ 702823 w 2805"/>
              <a:gd name="T75" fmla="*/ 1680762 h 4283"/>
              <a:gd name="T76" fmla="*/ 721099 w 2805"/>
              <a:gd name="T77" fmla="*/ 1688304 h 4283"/>
              <a:gd name="T78" fmla="*/ 739772 w 2805"/>
              <a:gd name="T79" fmla="*/ 1679571 h 4283"/>
              <a:gd name="T80" fmla="*/ 758445 w 2805"/>
              <a:gd name="T81" fmla="*/ 1691480 h 4283"/>
              <a:gd name="T82" fmla="*/ 777118 w 2805"/>
              <a:gd name="T83" fmla="*/ 1693068 h 4283"/>
              <a:gd name="T84" fmla="*/ 795394 w 2805"/>
              <a:gd name="T85" fmla="*/ 1691480 h 4283"/>
              <a:gd name="T86" fmla="*/ 813669 w 2805"/>
              <a:gd name="T87" fmla="*/ 1690686 h 4283"/>
              <a:gd name="T88" fmla="*/ 832342 w 2805"/>
              <a:gd name="T89" fmla="*/ 1693465 h 4283"/>
              <a:gd name="T90" fmla="*/ 851015 w 2805"/>
              <a:gd name="T91" fmla="*/ 1694655 h 4283"/>
              <a:gd name="T92" fmla="*/ 869689 w 2805"/>
              <a:gd name="T93" fmla="*/ 1689892 h 4283"/>
              <a:gd name="T94" fmla="*/ 887964 w 2805"/>
              <a:gd name="T95" fmla="*/ 1694655 h 4283"/>
              <a:gd name="T96" fmla="*/ 905445 w 2805"/>
              <a:gd name="T97" fmla="*/ 1689098 h 4283"/>
              <a:gd name="T98" fmla="*/ 924913 w 2805"/>
              <a:gd name="T99" fmla="*/ 1685922 h 4283"/>
              <a:gd name="T100" fmla="*/ 943586 w 2805"/>
              <a:gd name="T101" fmla="*/ 1686716 h 4283"/>
              <a:gd name="T102" fmla="*/ 960670 w 2805"/>
              <a:gd name="T103" fmla="*/ 1693068 h 4283"/>
              <a:gd name="T104" fmla="*/ 979343 w 2805"/>
              <a:gd name="T105" fmla="*/ 1670043 h 4283"/>
              <a:gd name="T106" fmla="*/ 998016 w 2805"/>
              <a:gd name="T107" fmla="*/ 1688701 h 4283"/>
              <a:gd name="T108" fmla="*/ 1016689 w 2805"/>
              <a:gd name="T109" fmla="*/ 1694655 h 4283"/>
              <a:gd name="T110" fmla="*/ 1034965 w 2805"/>
              <a:gd name="T111" fmla="*/ 1671234 h 4283"/>
              <a:gd name="T112" fmla="*/ 1053241 w 2805"/>
              <a:gd name="T113" fmla="*/ 1689892 h 4283"/>
              <a:gd name="T114" fmla="*/ 1071914 w 2805"/>
              <a:gd name="T115" fmla="*/ 1698625 h 4283"/>
              <a:gd name="T116" fmla="*/ 1090587 w 2805"/>
              <a:gd name="T117" fmla="*/ 1688304 h 4283"/>
              <a:gd name="T118" fmla="*/ 1109260 w 2805"/>
              <a:gd name="T119" fmla="*/ 1680365 h 428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05"/>
              <a:gd name="T181" fmla="*/ 0 h 4283"/>
              <a:gd name="T182" fmla="*/ 2805 w 2805"/>
              <a:gd name="T183" fmla="*/ 4283 h 428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05" h="4283">
                <a:moveTo>
                  <a:pt x="0" y="4278"/>
                </a:moveTo>
                <a:lnTo>
                  <a:pt x="4" y="4273"/>
                </a:lnTo>
                <a:lnTo>
                  <a:pt x="5" y="4275"/>
                </a:lnTo>
                <a:lnTo>
                  <a:pt x="9" y="4265"/>
                </a:lnTo>
                <a:lnTo>
                  <a:pt x="12" y="4269"/>
                </a:lnTo>
                <a:lnTo>
                  <a:pt x="14" y="4263"/>
                </a:lnTo>
                <a:lnTo>
                  <a:pt x="18" y="4259"/>
                </a:lnTo>
                <a:lnTo>
                  <a:pt x="23" y="4257"/>
                </a:lnTo>
                <a:lnTo>
                  <a:pt x="24" y="4269"/>
                </a:lnTo>
                <a:lnTo>
                  <a:pt x="28" y="4258"/>
                </a:lnTo>
                <a:lnTo>
                  <a:pt x="32" y="4262"/>
                </a:lnTo>
                <a:lnTo>
                  <a:pt x="33" y="4261"/>
                </a:lnTo>
                <a:lnTo>
                  <a:pt x="38" y="4262"/>
                </a:lnTo>
                <a:lnTo>
                  <a:pt x="38" y="4263"/>
                </a:lnTo>
                <a:lnTo>
                  <a:pt x="41" y="4263"/>
                </a:lnTo>
                <a:lnTo>
                  <a:pt x="44" y="4267"/>
                </a:lnTo>
                <a:lnTo>
                  <a:pt x="47" y="4265"/>
                </a:lnTo>
                <a:lnTo>
                  <a:pt x="51" y="4270"/>
                </a:lnTo>
                <a:lnTo>
                  <a:pt x="51" y="4269"/>
                </a:lnTo>
                <a:lnTo>
                  <a:pt x="56" y="4270"/>
                </a:lnTo>
                <a:lnTo>
                  <a:pt x="57" y="4275"/>
                </a:lnTo>
                <a:lnTo>
                  <a:pt x="60" y="4273"/>
                </a:lnTo>
                <a:lnTo>
                  <a:pt x="65" y="4269"/>
                </a:lnTo>
                <a:lnTo>
                  <a:pt x="70" y="4266"/>
                </a:lnTo>
                <a:lnTo>
                  <a:pt x="71" y="4271"/>
                </a:lnTo>
                <a:lnTo>
                  <a:pt x="74" y="4266"/>
                </a:lnTo>
                <a:lnTo>
                  <a:pt x="78" y="4262"/>
                </a:lnTo>
                <a:lnTo>
                  <a:pt x="80" y="4261"/>
                </a:lnTo>
                <a:lnTo>
                  <a:pt x="83" y="4253"/>
                </a:lnTo>
                <a:lnTo>
                  <a:pt x="84" y="4261"/>
                </a:lnTo>
                <a:lnTo>
                  <a:pt x="88" y="4258"/>
                </a:lnTo>
                <a:lnTo>
                  <a:pt x="93" y="4262"/>
                </a:lnTo>
                <a:lnTo>
                  <a:pt x="93" y="4254"/>
                </a:lnTo>
                <a:lnTo>
                  <a:pt x="98" y="4261"/>
                </a:lnTo>
                <a:lnTo>
                  <a:pt x="98" y="4262"/>
                </a:lnTo>
                <a:lnTo>
                  <a:pt x="102" y="4259"/>
                </a:lnTo>
                <a:lnTo>
                  <a:pt x="104" y="4265"/>
                </a:lnTo>
                <a:lnTo>
                  <a:pt x="107" y="4261"/>
                </a:lnTo>
                <a:lnTo>
                  <a:pt x="112" y="4266"/>
                </a:lnTo>
                <a:lnTo>
                  <a:pt x="113" y="4255"/>
                </a:lnTo>
                <a:lnTo>
                  <a:pt x="117" y="4254"/>
                </a:lnTo>
                <a:lnTo>
                  <a:pt x="122" y="4254"/>
                </a:lnTo>
                <a:lnTo>
                  <a:pt x="123" y="4262"/>
                </a:lnTo>
                <a:lnTo>
                  <a:pt x="127" y="4263"/>
                </a:lnTo>
                <a:lnTo>
                  <a:pt x="130" y="4265"/>
                </a:lnTo>
                <a:lnTo>
                  <a:pt x="131" y="4266"/>
                </a:lnTo>
                <a:lnTo>
                  <a:pt x="135" y="4265"/>
                </a:lnTo>
                <a:lnTo>
                  <a:pt x="139" y="4267"/>
                </a:lnTo>
                <a:lnTo>
                  <a:pt x="140" y="4259"/>
                </a:lnTo>
                <a:lnTo>
                  <a:pt x="145" y="4255"/>
                </a:lnTo>
                <a:lnTo>
                  <a:pt x="145" y="4257"/>
                </a:lnTo>
                <a:lnTo>
                  <a:pt x="149" y="4255"/>
                </a:lnTo>
                <a:lnTo>
                  <a:pt x="151" y="4259"/>
                </a:lnTo>
                <a:lnTo>
                  <a:pt x="154" y="4254"/>
                </a:lnTo>
                <a:lnTo>
                  <a:pt x="158" y="4257"/>
                </a:lnTo>
                <a:lnTo>
                  <a:pt x="159" y="4255"/>
                </a:lnTo>
                <a:lnTo>
                  <a:pt x="163" y="4253"/>
                </a:lnTo>
                <a:lnTo>
                  <a:pt x="164" y="4257"/>
                </a:lnTo>
                <a:lnTo>
                  <a:pt x="167" y="4254"/>
                </a:lnTo>
                <a:lnTo>
                  <a:pt x="172" y="4266"/>
                </a:lnTo>
                <a:lnTo>
                  <a:pt x="172" y="4262"/>
                </a:lnTo>
                <a:lnTo>
                  <a:pt x="177" y="4263"/>
                </a:lnTo>
                <a:lnTo>
                  <a:pt x="177" y="4265"/>
                </a:lnTo>
                <a:lnTo>
                  <a:pt x="182" y="4269"/>
                </a:lnTo>
                <a:lnTo>
                  <a:pt x="183" y="4274"/>
                </a:lnTo>
                <a:lnTo>
                  <a:pt x="187" y="4267"/>
                </a:lnTo>
                <a:lnTo>
                  <a:pt x="191" y="4270"/>
                </a:lnTo>
                <a:lnTo>
                  <a:pt x="196" y="4269"/>
                </a:lnTo>
                <a:lnTo>
                  <a:pt x="196" y="4270"/>
                </a:lnTo>
                <a:lnTo>
                  <a:pt x="200" y="4267"/>
                </a:lnTo>
                <a:lnTo>
                  <a:pt x="205" y="4259"/>
                </a:lnTo>
                <a:lnTo>
                  <a:pt x="205" y="4258"/>
                </a:lnTo>
                <a:lnTo>
                  <a:pt x="209" y="4255"/>
                </a:lnTo>
                <a:lnTo>
                  <a:pt x="211" y="4259"/>
                </a:lnTo>
                <a:lnTo>
                  <a:pt x="214" y="4237"/>
                </a:lnTo>
                <a:lnTo>
                  <a:pt x="219" y="4226"/>
                </a:lnTo>
                <a:lnTo>
                  <a:pt x="219" y="4221"/>
                </a:lnTo>
                <a:lnTo>
                  <a:pt x="224" y="4215"/>
                </a:lnTo>
                <a:lnTo>
                  <a:pt x="224" y="4221"/>
                </a:lnTo>
                <a:lnTo>
                  <a:pt x="229" y="4223"/>
                </a:lnTo>
                <a:lnTo>
                  <a:pt x="230" y="4238"/>
                </a:lnTo>
                <a:lnTo>
                  <a:pt x="232" y="4235"/>
                </a:lnTo>
                <a:lnTo>
                  <a:pt x="237" y="4247"/>
                </a:lnTo>
                <a:lnTo>
                  <a:pt x="238" y="4247"/>
                </a:lnTo>
                <a:lnTo>
                  <a:pt x="243" y="4238"/>
                </a:lnTo>
                <a:lnTo>
                  <a:pt x="248" y="4254"/>
                </a:lnTo>
                <a:lnTo>
                  <a:pt x="249" y="4259"/>
                </a:lnTo>
                <a:lnTo>
                  <a:pt x="251" y="4255"/>
                </a:lnTo>
                <a:lnTo>
                  <a:pt x="256" y="4255"/>
                </a:lnTo>
                <a:lnTo>
                  <a:pt x="257" y="4259"/>
                </a:lnTo>
                <a:lnTo>
                  <a:pt x="261" y="4266"/>
                </a:lnTo>
                <a:lnTo>
                  <a:pt x="265" y="4269"/>
                </a:lnTo>
                <a:lnTo>
                  <a:pt x="266" y="4262"/>
                </a:lnTo>
                <a:lnTo>
                  <a:pt x="271" y="4253"/>
                </a:lnTo>
                <a:lnTo>
                  <a:pt x="271" y="4255"/>
                </a:lnTo>
                <a:lnTo>
                  <a:pt x="275" y="4251"/>
                </a:lnTo>
                <a:lnTo>
                  <a:pt x="279" y="4251"/>
                </a:lnTo>
                <a:lnTo>
                  <a:pt x="279" y="4218"/>
                </a:lnTo>
                <a:lnTo>
                  <a:pt x="284" y="4223"/>
                </a:lnTo>
                <a:lnTo>
                  <a:pt x="285" y="4222"/>
                </a:lnTo>
                <a:lnTo>
                  <a:pt x="289" y="4214"/>
                </a:lnTo>
                <a:lnTo>
                  <a:pt x="290" y="4226"/>
                </a:lnTo>
                <a:lnTo>
                  <a:pt x="293" y="4222"/>
                </a:lnTo>
                <a:lnTo>
                  <a:pt x="298" y="4229"/>
                </a:lnTo>
                <a:lnTo>
                  <a:pt x="298" y="4214"/>
                </a:lnTo>
                <a:lnTo>
                  <a:pt x="303" y="4198"/>
                </a:lnTo>
                <a:lnTo>
                  <a:pt x="303" y="4203"/>
                </a:lnTo>
                <a:lnTo>
                  <a:pt x="308" y="4209"/>
                </a:lnTo>
                <a:lnTo>
                  <a:pt x="309" y="4230"/>
                </a:lnTo>
                <a:lnTo>
                  <a:pt x="313" y="4226"/>
                </a:lnTo>
                <a:lnTo>
                  <a:pt x="317" y="4229"/>
                </a:lnTo>
                <a:lnTo>
                  <a:pt x="317" y="4219"/>
                </a:lnTo>
                <a:lnTo>
                  <a:pt x="322" y="4226"/>
                </a:lnTo>
                <a:lnTo>
                  <a:pt x="327" y="4233"/>
                </a:lnTo>
                <a:lnTo>
                  <a:pt x="331" y="4242"/>
                </a:lnTo>
                <a:lnTo>
                  <a:pt x="331" y="4239"/>
                </a:lnTo>
                <a:lnTo>
                  <a:pt x="336" y="4243"/>
                </a:lnTo>
                <a:lnTo>
                  <a:pt x="337" y="4247"/>
                </a:lnTo>
                <a:lnTo>
                  <a:pt x="340" y="4245"/>
                </a:lnTo>
                <a:lnTo>
                  <a:pt x="344" y="4233"/>
                </a:lnTo>
                <a:lnTo>
                  <a:pt x="345" y="4229"/>
                </a:lnTo>
                <a:lnTo>
                  <a:pt x="350" y="4225"/>
                </a:lnTo>
                <a:lnTo>
                  <a:pt x="355" y="4195"/>
                </a:lnTo>
                <a:lnTo>
                  <a:pt x="356" y="4219"/>
                </a:lnTo>
                <a:lnTo>
                  <a:pt x="358" y="4191"/>
                </a:lnTo>
                <a:lnTo>
                  <a:pt x="363" y="4175"/>
                </a:lnTo>
                <a:lnTo>
                  <a:pt x="363" y="4186"/>
                </a:lnTo>
                <a:lnTo>
                  <a:pt x="368" y="4203"/>
                </a:lnTo>
                <a:lnTo>
                  <a:pt x="369" y="4214"/>
                </a:lnTo>
                <a:lnTo>
                  <a:pt x="373" y="4190"/>
                </a:lnTo>
                <a:lnTo>
                  <a:pt x="378" y="4195"/>
                </a:lnTo>
                <a:lnTo>
                  <a:pt x="378" y="4194"/>
                </a:lnTo>
                <a:lnTo>
                  <a:pt x="382" y="4201"/>
                </a:lnTo>
                <a:lnTo>
                  <a:pt x="384" y="4206"/>
                </a:lnTo>
                <a:lnTo>
                  <a:pt x="387" y="4221"/>
                </a:lnTo>
                <a:lnTo>
                  <a:pt x="388" y="4237"/>
                </a:lnTo>
                <a:lnTo>
                  <a:pt x="392" y="4231"/>
                </a:lnTo>
                <a:lnTo>
                  <a:pt x="397" y="4246"/>
                </a:lnTo>
                <a:lnTo>
                  <a:pt x="402" y="4241"/>
                </a:lnTo>
                <a:lnTo>
                  <a:pt x="405" y="4246"/>
                </a:lnTo>
                <a:lnTo>
                  <a:pt x="405" y="4233"/>
                </a:lnTo>
                <a:lnTo>
                  <a:pt x="410" y="4207"/>
                </a:lnTo>
                <a:lnTo>
                  <a:pt x="410" y="4206"/>
                </a:lnTo>
                <a:lnTo>
                  <a:pt x="415" y="4201"/>
                </a:lnTo>
                <a:lnTo>
                  <a:pt x="416" y="4203"/>
                </a:lnTo>
                <a:lnTo>
                  <a:pt x="420" y="4151"/>
                </a:lnTo>
                <a:lnTo>
                  <a:pt x="424" y="4151"/>
                </a:lnTo>
                <a:lnTo>
                  <a:pt x="424" y="4146"/>
                </a:lnTo>
                <a:lnTo>
                  <a:pt x="429" y="4139"/>
                </a:lnTo>
                <a:lnTo>
                  <a:pt x="429" y="4151"/>
                </a:lnTo>
                <a:lnTo>
                  <a:pt x="434" y="4130"/>
                </a:lnTo>
                <a:lnTo>
                  <a:pt x="438" y="4162"/>
                </a:lnTo>
                <a:lnTo>
                  <a:pt x="439" y="4103"/>
                </a:lnTo>
                <a:lnTo>
                  <a:pt x="442" y="4113"/>
                </a:lnTo>
                <a:lnTo>
                  <a:pt x="444" y="4115"/>
                </a:lnTo>
                <a:lnTo>
                  <a:pt x="448" y="4010"/>
                </a:lnTo>
                <a:lnTo>
                  <a:pt x="448" y="4022"/>
                </a:lnTo>
                <a:lnTo>
                  <a:pt x="453" y="3990"/>
                </a:lnTo>
                <a:lnTo>
                  <a:pt x="454" y="4067"/>
                </a:lnTo>
                <a:lnTo>
                  <a:pt x="457" y="4043"/>
                </a:lnTo>
                <a:lnTo>
                  <a:pt x="462" y="4139"/>
                </a:lnTo>
                <a:lnTo>
                  <a:pt x="463" y="4146"/>
                </a:lnTo>
                <a:lnTo>
                  <a:pt x="466" y="4189"/>
                </a:lnTo>
                <a:lnTo>
                  <a:pt x="468" y="4214"/>
                </a:lnTo>
                <a:lnTo>
                  <a:pt x="471" y="4215"/>
                </a:lnTo>
                <a:lnTo>
                  <a:pt x="475" y="4171"/>
                </a:lnTo>
                <a:lnTo>
                  <a:pt x="476" y="4179"/>
                </a:lnTo>
                <a:lnTo>
                  <a:pt x="481" y="4167"/>
                </a:lnTo>
                <a:lnTo>
                  <a:pt x="484" y="4147"/>
                </a:lnTo>
                <a:lnTo>
                  <a:pt x="484" y="4099"/>
                </a:lnTo>
                <a:lnTo>
                  <a:pt x="489" y="4087"/>
                </a:lnTo>
                <a:lnTo>
                  <a:pt x="494" y="4050"/>
                </a:lnTo>
                <a:lnTo>
                  <a:pt x="495" y="4087"/>
                </a:lnTo>
                <a:lnTo>
                  <a:pt x="499" y="4053"/>
                </a:lnTo>
                <a:lnTo>
                  <a:pt x="504" y="4023"/>
                </a:lnTo>
                <a:lnTo>
                  <a:pt x="504" y="3999"/>
                </a:lnTo>
                <a:lnTo>
                  <a:pt x="508" y="4035"/>
                </a:lnTo>
                <a:lnTo>
                  <a:pt x="508" y="4065"/>
                </a:lnTo>
                <a:lnTo>
                  <a:pt x="513" y="4086"/>
                </a:lnTo>
                <a:lnTo>
                  <a:pt x="514" y="4131"/>
                </a:lnTo>
                <a:lnTo>
                  <a:pt x="518" y="4141"/>
                </a:lnTo>
                <a:lnTo>
                  <a:pt x="523" y="4179"/>
                </a:lnTo>
                <a:lnTo>
                  <a:pt x="523" y="4178"/>
                </a:lnTo>
                <a:lnTo>
                  <a:pt x="528" y="4195"/>
                </a:lnTo>
                <a:lnTo>
                  <a:pt x="528" y="4199"/>
                </a:lnTo>
                <a:lnTo>
                  <a:pt x="531" y="4203"/>
                </a:lnTo>
                <a:lnTo>
                  <a:pt x="536" y="4222"/>
                </a:lnTo>
                <a:lnTo>
                  <a:pt x="541" y="4185"/>
                </a:lnTo>
                <a:lnTo>
                  <a:pt x="542" y="4195"/>
                </a:lnTo>
                <a:lnTo>
                  <a:pt x="546" y="4175"/>
                </a:lnTo>
                <a:lnTo>
                  <a:pt x="549" y="4015"/>
                </a:lnTo>
                <a:lnTo>
                  <a:pt x="551" y="3987"/>
                </a:lnTo>
                <a:lnTo>
                  <a:pt x="555" y="3882"/>
                </a:lnTo>
                <a:lnTo>
                  <a:pt x="555" y="3891"/>
                </a:lnTo>
                <a:lnTo>
                  <a:pt x="560" y="3746"/>
                </a:lnTo>
                <a:lnTo>
                  <a:pt x="561" y="3845"/>
                </a:lnTo>
                <a:lnTo>
                  <a:pt x="564" y="3768"/>
                </a:lnTo>
                <a:lnTo>
                  <a:pt x="569" y="3572"/>
                </a:lnTo>
                <a:lnTo>
                  <a:pt x="570" y="3584"/>
                </a:lnTo>
                <a:lnTo>
                  <a:pt x="573" y="3553"/>
                </a:lnTo>
                <a:lnTo>
                  <a:pt x="575" y="3657"/>
                </a:lnTo>
                <a:lnTo>
                  <a:pt x="578" y="3736"/>
                </a:lnTo>
                <a:lnTo>
                  <a:pt x="581" y="3946"/>
                </a:lnTo>
                <a:lnTo>
                  <a:pt x="583" y="3953"/>
                </a:lnTo>
                <a:lnTo>
                  <a:pt x="588" y="4075"/>
                </a:lnTo>
                <a:lnTo>
                  <a:pt x="589" y="4094"/>
                </a:lnTo>
                <a:lnTo>
                  <a:pt x="593" y="4155"/>
                </a:lnTo>
                <a:lnTo>
                  <a:pt x="594" y="4185"/>
                </a:lnTo>
                <a:lnTo>
                  <a:pt x="597" y="4186"/>
                </a:lnTo>
                <a:lnTo>
                  <a:pt x="602" y="4219"/>
                </a:lnTo>
                <a:lnTo>
                  <a:pt x="602" y="4221"/>
                </a:lnTo>
                <a:lnTo>
                  <a:pt x="606" y="4194"/>
                </a:lnTo>
                <a:lnTo>
                  <a:pt x="608" y="4221"/>
                </a:lnTo>
                <a:lnTo>
                  <a:pt x="612" y="4194"/>
                </a:lnTo>
                <a:lnTo>
                  <a:pt x="615" y="4110"/>
                </a:lnTo>
                <a:lnTo>
                  <a:pt x="620" y="4061"/>
                </a:lnTo>
                <a:lnTo>
                  <a:pt x="621" y="4090"/>
                </a:lnTo>
                <a:lnTo>
                  <a:pt x="625" y="3753"/>
                </a:lnTo>
                <a:lnTo>
                  <a:pt x="630" y="3534"/>
                </a:lnTo>
                <a:lnTo>
                  <a:pt x="630" y="3508"/>
                </a:lnTo>
                <a:lnTo>
                  <a:pt x="635" y="3258"/>
                </a:lnTo>
                <a:lnTo>
                  <a:pt x="635" y="3277"/>
                </a:lnTo>
                <a:lnTo>
                  <a:pt x="639" y="3316"/>
                </a:lnTo>
                <a:lnTo>
                  <a:pt x="641" y="3504"/>
                </a:lnTo>
                <a:lnTo>
                  <a:pt x="643" y="3545"/>
                </a:lnTo>
                <a:lnTo>
                  <a:pt x="648" y="3853"/>
                </a:lnTo>
                <a:lnTo>
                  <a:pt x="649" y="3858"/>
                </a:lnTo>
                <a:lnTo>
                  <a:pt x="653" y="4027"/>
                </a:lnTo>
                <a:lnTo>
                  <a:pt x="654" y="4079"/>
                </a:lnTo>
                <a:lnTo>
                  <a:pt x="657" y="4130"/>
                </a:lnTo>
                <a:lnTo>
                  <a:pt x="660" y="4186"/>
                </a:lnTo>
                <a:lnTo>
                  <a:pt x="662" y="4190"/>
                </a:lnTo>
                <a:lnTo>
                  <a:pt x="667" y="4218"/>
                </a:lnTo>
                <a:lnTo>
                  <a:pt x="668" y="4221"/>
                </a:lnTo>
                <a:lnTo>
                  <a:pt x="672" y="4218"/>
                </a:lnTo>
                <a:lnTo>
                  <a:pt x="675" y="4219"/>
                </a:lnTo>
                <a:lnTo>
                  <a:pt x="677" y="4219"/>
                </a:lnTo>
                <a:lnTo>
                  <a:pt x="681" y="4165"/>
                </a:lnTo>
                <a:lnTo>
                  <a:pt x="681" y="4167"/>
                </a:lnTo>
                <a:lnTo>
                  <a:pt x="686" y="4121"/>
                </a:lnTo>
                <a:lnTo>
                  <a:pt x="690" y="3990"/>
                </a:lnTo>
                <a:lnTo>
                  <a:pt x="691" y="3897"/>
                </a:lnTo>
                <a:lnTo>
                  <a:pt x="695" y="3749"/>
                </a:lnTo>
                <a:lnTo>
                  <a:pt x="696" y="3753"/>
                </a:lnTo>
                <a:lnTo>
                  <a:pt x="701" y="1327"/>
                </a:lnTo>
                <a:lnTo>
                  <a:pt x="701" y="1499"/>
                </a:lnTo>
                <a:lnTo>
                  <a:pt x="704" y="0"/>
                </a:lnTo>
                <a:lnTo>
                  <a:pt x="709" y="528"/>
                </a:lnTo>
                <a:lnTo>
                  <a:pt x="709" y="533"/>
                </a:lnTo>
                <a:lnTo>
                  <a:pt x="714" y="1970"/>
                </a:lnTo>
                <a:lnTo>
                  <a:pt x="714" y="2167"/>
                </a:lnTo>
                <a:lnTo>
                  <a:pt x="719" y="3089"/>
                </a:lnTo>
                <a:lnTo>
                  <a:pt x="720" y="3450"/>
                </a:lnTo>
                <a:lnTo>
                  <a:pt x="722" y="3776"/>
                </a:lnTo>
                <a:lnTo>
                  <a:pt x="726" y="4019"/>
                </a:lnTo>
                <a:lnTo>
                  <a:pt x="728" y="4045"/>
                </a:lnTo>
                <a:lnTo>
                  <a:pt x="732" y="4134"/>
                </a:lnTo>
                <a:lnTo>
                  <a:pt x="733" y="4161"/>
                </a:lnTo>
                <a:lnTo>
                  <a:pt x="738" y="4171"/>
                </a:lnTo>
                <a:lnTo>
                  <a:pt x="742" y="4189"/>
                </a:lnTo>
                <a:lnTo>
                  <a:pt x="743" y="4185"/>
                </a:lnTo>
                <a:lnTo>
                  <a:pt x="746" y="4185"/>
                </a:lnTo>
                <a:lnTo>
                  <a:pt x="748" y="4191"/>
                </a:lnTo>
                <a:lnTo>
                  <a:pt x="751" y="4175"/>
                </a:lnTo>
                <a:lnTo>
                  <a:pt x="756" y="4086"/>
                </a:lnTo>
                <a:lnTo>
                  <a:pt x="756" y="4070"/>
                </a:lnTo>
                <a:lnTo>
                  <a:pt x="761" y="3959"/>
                </a:lnTo>
                <a:lnTo>
                  <a:pt x="761" y="3983"/>
                </a:lnTo>
                <a:lnTo>
                  <a:pt x="766" y="3648"/>
                </a:lnTo>
                <a:lnTo>
                  <a:pt x="769" y="3666"/>
                </a:lnTo>
                <a:lnTo>
                  <a:pt x="769" y="3517"/>
                </a:lnTo>
                <a:lnTo>
                  <a:pt x="775" y="3426"/>
                </a:lnTo>
                <a:lnTo>
                  <a:pt x="775" y="3430"/>
                </a:lnTo>
                <a:lnTo>
                  <a:pt x="779" y="3516"/>
                </a:lnTo>
                <a:lnTo>
                  <a:pt x="780" y="3641"/>
                </a:lnTo>
                <a:lnTo>
                  <a:pt x="784" y="3753"/>
                </a:lnTo>
                <a:lnTo>
                  <a:pt x="788" y="3958"/>
                </a:lnTo>
                <a:lnTo>
                  <a:pt x="788" y="3965"/>
                </a:lnTo>
                <a:lnTo>
                  <a:pt x="793" y="4118"/>
                </a:lnTo>
                <a:lnTo>
                  <a:pt x="794" y="4145"/>
                </a:lnTo>
                <a:lnTo>
                  <a:pt x="798" y="4187"/>
                </a:lnTo>
                <a:lnTo>
                  <a:pt x="802" y="4217"/>
                </a:lnTo>
                <a:lnTo>
                  <a:pt x="803" y="4217"/>
                </a:lnTo>
                <a:lnTo>
                  <a:pt x="806" y="4237"/>
                </a:lnTo>
                <a:lnTo>
                  <a:pt x="808" y="4241"/>
                </a:lnTo>
                <a:lnTo>
                  <a:pt x="811" y="4226"/>
                </a:lnTo>
                <a:lnTo>
                  <a:pt x="816" y="4227"/>
                </a:lnTo>
                <a:lnTo>
                  <a:pt x="817" y="4217"/>
                </a:lnTo>
                <a:lnTo>
                  <a:pt x="821" y="4182"/>
                </a:lnTo>
                <a:lnTo>
                  <a:pt x="821" y="4183"/>
                </a:lnTo>
                <a:lnTo>
                  <a:pt x="826" y="4139"/>
                </a:lnTo>
                <a:lnTo>
                  <a:pt x="829" y="4162"/>
                </a:lnTo>
                <a:lnTo>
                  <a:pt x="830" y="3999"/>
                </a:lnTo>
                <a:lnTo>
                  <a:pt x="835" y="3913"/>
                </a:lnTo>
                <a:lnTo>
                  <a:pt x="840" y="3501"/>
                </a:lnTo>
                <a:lnTo>
                  <a:pt x="840" y="3529"/>
                </a:lnTo>
                <a:lnTo>
                  <a:pt x="845" y="3350"/>
                </a:lnTo>
                <a:lnTo>
                  <a:pt x="846" y="3580"/>
                </a:lnTo>
                <a:lnTo>
                  <a:pt x="850" y="3544"/>
                </a:lnTo>
                <a:lnTo>
                  <a:pt x="853" y="3829"/>
                </a:lnTo>
                <a:lnTo>
                  <a:pt x="854" y="3859"/>
                </a:lnTo>
                <a:lnTo>
                  <a:pt x="858" y="4031"/>
                </a:lnTo>
                <a:lnTo>
                  <a:pt x="859" y="4083"/>
                </a:lnTo>
                <a:lnTo>
                  <a:pt x="863" y="4169"/>
                </a:lnTo>
                <a:lnTo>
                  <a:pt x="865" y="4201"/>
                </a:lnTo>
                <a:lnTo>
                  <a:pt x="868" y="4211"/>
                </a:lnTo>
                <a:lnTo>
                  <a:pt x="872" y="4230"/>
                </a:lnTo>
                <a:lnTo>
                  <a:pt x="874" y="4235"/>
                </a:lnTo>
                <a:lnTo>
                  <a:pt x="877" y="4235"/>
                </a:lnTo>
                <a:lnTo>
                  <a:pt x="882" y="4239"/>
                </a:lnTo>
                <a:lnTo>
                  <a:pt x="882" y="4238"/>
                </a:lnTo>
                <a:lnTo>
                  <a:pt x="887" y="4213"/>
                </a:lnTo>
                <a:lnTo>
                  <a:pt x="887" y="4217"/>
                </a:lnTo>
                <a:lnTo>
                  <a:pt x="892" y="4183"/>
                </a:lnTo>
                <a:lnTo>
                  <a:pt x="895" y="4166"/>
                </a:lnTo>
                <a:lnTo>
                  <a:pt x="896" y="4134"/>
                </a:lnTo>
                <a:lnTo>
                  <a:pt x="900" y="4095"/>
                </a:lnTo>
                <a:lnTo>
                  <a:pt x="901" y="4098"/>
                </a:lnTo>
                <a:lnTo>
                  <a:pt x="905" y="3946"/>
                </a:lnTo>
                <a:lnTo>
                  <a:pt x="906" y="4006"/>
                </a:lnTo>
                <a:lnTo>
                  <a:pt x="910" y="3889"/>
                </a:lnTo>
                <a:lnTo>
                  <a:pt x="915" y="3899"/>
                </a:lnTo>
                <a:lnTo>
                  <a:pt x="915" y="3907"/>
                </a:lnTo>
                <a:lnTo>
                  <a:pt x="919" y="3990"/>
                </a:lnTo>
                <a:lnTo>
                  <a:pt x="921" y="4027"/>
                </a:lnTo>
                <a:lnTo>
                  <a:pt x="924" y="4090"/>
                </a:lnTo>
                <a:lnTo>
                  <a:pt x="925" y="4145"/>
                </a:lnTo>
                <a:lnTo>
                  <a:pt x="928" y="4171"/>
                </a:lnTo>
                <a:lnTo>
                  <a:pt x="934" y="4203"/>
                </a:lnTo>
                <a:lnTo>
                  <a:pt x="934" y="4202"/>
                </a:lnTo>
                <a:lnTo>
                  <a:pt x="939" y="4210"/>
                </a:lnTo>
                <a:lnTo>
                  <a:pt x="940" y="4215"/>
                </a:lnTo>
                <a:lnTo>
                  <a:pt x="943" y="4226"/>
                </a:lnTo>
                <a:lnTo>
                  <a:pt x="947" y="4235"/>
                </a:lnTo>
                <a:lnTo>
                  <a:pt x="953" y="4229"/>
                </a:lnTo>
                <a:lnTo>
                  <a:pt x="953" y="4233"/>
                </a:lnTo>
                <a:lnTo>
                  <a:pt x="957" y="4222"/>
                </a:lnTo>
                <a:lnTo>
                  <a:pt x="961" y="4198"/>
                </a:lnTo>
                <a:lnTo>
                  <a:pt x="966" y="4146"/>
                </a:lnTo>
                <a:lnTo>
                  <a:pt x="966" y="4154"/>
                </a:lnTo>
                <a:lnTo>
                  <a:pt x="971" y="4067"/>
                </a:lnTo>
                <a:lnTo>
                  <a:pt x="975" y="4069"/>
                </a:lnTo>
                <a:lnTo>
                  <a:pt x="976" y="4057"/>
                </a:lnTo>
                <a:lnTo>
                  <a:pt x="979" y="4018"/>
                </a:lnTo>
                <a:lnTo>
                  <a:pt x="981" y="4030"/>
                </a:lnTo>
                <a:lnTo>
                  <a:pt x="984" y="4021"/>
                </a:lnTo>
                <a:lnTo>
                  <a:pt x="985" y="4069"/>
                </a:lnTo>
                <a:lnTo>
                  <a:pt x="989" y="4078"/>
                </a:lnTo>
                <a:lnTo>
                  <a:pt x="994" y="4157"/>
                </a:lnTo>
                <a:lnTo>
                  <a:pt x="994" y="4167"/>
                </a:lnTo>
                <a:lnTo>
                  <a:pt x="999" y="4213"/>
                </a:lnTo>
                <a:lnTo>
                  <a:pt x="1000" y="4218"/>
                </a:lnTo>
                <a:lnTo>
                  <a:pt x="1003" y="4235"/>
                </a:lnTo>
                <a:lnTo>
                  <a:pt x="1007" y="4250"/>
                </a:lnTo>
                <a:lnTo>
                  <a:pt x="1008" y="4247"/>
                </a:lnTo>
                <a:lnTo>
                  <a:pt x="1013" y="4245"/>
                </a:lnTo>
                <a:lnTo>
                  <a:pt x="1013" y="4249"/>
                </a:lnTo>
                <a:lnTo>
                  <a:pt x="1018" y="4247"/>
                </a:lnTo>
                <a:lnTo>
                  <a:pt x="1021" y="4242"/>
                </a:lnTo>
                <a:lnTo>
                  <a:pt x="1021" y="4239"/>
                </a:lnTo>
                <a:lnTo>
                  <a:pt x="1026" y="4226"/>
                </a:lnTo>
                <a:lnTo>
                  <a:pt x="1027" y="4227"/>
                </a:lnTo>
                <a:lnTo>
                  <a:pt x="1031" y="4197"/>
                </a:lnTo>
                <a:lnTo>
                  <a:pt x="1035" y="4207"/>
                </a:lnTo>
                <a:lnTo>
                  <a:pt x="1036" y="4170"/>
                </a:lnTo>
                <a:lnTo>
                  <a:pt x="1041" y="4161"/>
                </a:lnTo>
                <a:lnTo>
                  <a:pt x="1041" y="4163"/>
                </a:lnTo>
                <a:lnTo>
                  <a:pt x="1045" y="4138"/>
                </a:lnTo>
                <a:lnTo>
                  <a:pt x="1045" y="4143"/>
                </a:lnTo>
                <a:lnTo>
                  <a:pt x="1049" y="4134"/>
                </a:lnTo>
                <a:lnTo>
                  <a:pt x="1054" y="4178"/>
                </a:lnTo>
                <a:lnTo>
                  <a:pt x="1055" y="4167"/>
                </a:lnTo>
                <a:lnTo>
                  <a:pt x="1059" y="4179"/>
                </a:lnTo>
                <a:lnTo>
                  <a:pt x="1060" y="4186"/>
                </a:lnTo>
                <a:lnTo>
                  <a:pt x="1063" y="4203"/>
                </a:lnTo>
                <a:lnTo>
                  <a:pt x="1065" y="4219"/>
                </a:lnTo>
                <a:lnTo>
                  <a:pt x="1068" y="4231"/>
                </a:lnTo>
                <a:lnTo>
                  <a:pt x="1073" y="4235"/>
                </a:lnTo>
                <a:lnTo>
                  <a:pt x="1078" y="4243"/>
                </a:lnTo>
                <a:lnTo>
                  <a:pt x="1079" y="4249"/>
                </a:lnTo>
                <a:lnTo>
                  <a:pt x="1083" y="4249"/>
                </a:lnTo>
                <a:lnTo>
                  <a:pt x="1086" y="4242"/>
                </a:lnTo>
                <a:lnTo>
                  <a:pt x="1087" y="4245"/>
                </a:lnTo>
                <a:lnTo>
                  <a:pt x="1092" y="4227"/>
                </a:lnTo>
                <a:lnTo>
                  <a:pt x="1092" y="4231"/>
                </a:lnTo>
                <a:lnTo>
                  <a:pt x="1097" y="4229"/>
                </a:lnTo>
                <a:lnTo>
                  <a:pt x="1101" y="4222"/>
                </a:lnTo>
                <a:lnTo>
                  <a:pt x="1101" y="4206"/>
                </a:lnTo>
                <a:lnTo>
                  <a:pt x="1107" y="4203"/>
                </a:lnTo>
                <a:lnTo>
                  <a:pt x="1107" y="4205"/>
                </a:lnTo>
                <a:lnTo>
                  <a:pt x="1110" y="4179"/>
                </a:lnTo>
                <a:lnTo>
                  <a:pt x="1112" y="4194"/>
                </a:lnTo>
                <a:lnTo>
                  <a:pt x="1115" y="4179"/>
                </a:lnTo>
                <a:lnTo>
                  <a:pt x="1120" y="4175"/>
                </a:lnTo>
                <a:lnTo>
                  <a:pt x="1125" y="4181"/>
                </a:lnTo>
                <a:lnTo>
                  <a:pt x="1126" y="4193"/>
                </a:lnTo>
                <a:lnTo>
                  <a:pt x="1130" y="4193"/>
                </a:lnTo>
                <a:lnTo>
                  <a:pt x="1133" y="4214"/>
                </a:lnTo>
                <a:lnTo>
                  <a:pt x="1134" y="4211"/>
                </a:lnTo>
                <a:lnTo>
                  <a:pt x="1139" y="4217"/>
                </a:lnTo>
                <a:lnTo>
                  <a:pt x="1139" y="4215"/>
                </a:lnTo>
                <a:lnTo>
                  <a:pt x="1144" y="4213"/>
                </a:lnTo>
                <a:lnTo>
                  <a:pt x="1145" y="4218"/>
                </a:lnTo>
                <a:lnTo>
                  <a:pt x="1149" y="4225"/>
                </a:lnTo>
                <a:lnTo>
                  <a:pt x="1152" y="4235"/>
                </a:lnTo>
                <a:lnTo>
                  <a:pt x="1154" y="4233"/>
                </a:lnTo>
                <a:lnTo>
                  <a:pt x="1157" y="4227"/>
                </a:lnTo>
                <a:lnTo>
                  <a:pt x="1158" y="4241"/>
                </a:lnTo>
                <a:lnTo>
                  <a:pt x="1162" y="4227"/>
                </a:lnTo>
                <a:lnTo>
                  <a:pt x="1167" y="4222"/>
                </a:lnTo>
                <a:lnTo>
                  <a:pt x="1167" y="4218"/>
                </a:lnTo>
                <a:lnTo>
                  <a:pt x="1172" y="4207"/>
                </a:lnTo>
                <a:lnTo>
                  <a:pt x="1172" y="4215"/>
                </a:lnTo>
                <a:lnTo>
                  <a:pt x="1176" y="4205"/>
                </a:lnTo>
                <a:lnTo>
                  <a:pt x="1180" y="4214"/>
                </a:lnTo>
                <a:lnTo>
                  <a:pt x="1181" y="4206"/>
                </a:lnTo>
                <a:lnTo>
                  <a:pt x="1185" y="4194"/>
                </a:lnTo>
                <a:lnTo>
                  <a:pt x="1186" y="4202"/>
                </a:lnTo>
                <a:lnTo>
                  <a:pt x="1190" y="4207"/>
                </a:lnTo>
                <a:lnTo>
                  <a:pt x="1191" y="4218"/>
                </a:lnTo>
                <a:lnTo>
                  <a:pt x="1194" y="4217"/>
                </a:lnTo>
                <a:lnTo>
                  <a:pt x="1199" y="4225"/>
                </a:lnTo>
                <a:lnTo>
                  <a:pt x="1199" y="4226"/>
                </a:lnTo>
                <a:lnTo>
                  <a:pt x="1204" y="4233"/>
                </a:lnTo>
                <a:lnTo>
                  <a:pt x="1205" y="4241"/>
                </a:lnTo>
                <a:lnTo>
                  <a:pt x="1209" y="4241"/>
                </a:lnTo>
                <a:lnTo>
                  <a:pt x="1214" y="4247"/>
                </a:lnTo>
                <a:lnTo>
                  <a:pt x="1214" y="4241"/>
                </a:lnTo>
                <a:lnTo>
                  <a:pt x="1218" y="4245"/>
                </a:lnTo>
                <a:lnTo>
                  <a:pt x="1218" y="4247"/>
                </a:lnTo>
                <a:lnTo>
                  <a:pt x="1223" y="4231"/>
                </a:lnTo>
                <a:lnTo>
                  <a:pt x="1227" y="4242"/>
                </a:lnTo>
                <a:lnTo>
                  <a:pt x="1228" y="4234"/>
                </a:lnTo>
                <a:lnTo>
                  <a:pt x="1232" y="4207"/>
                </a:lnTo>
                <a:lnTo>
                  <a:pt x="1233" y="4213"/>
                </a:lnTo>
                <a:lnTo>
                  <a:pt x="1236" y="4198"/>
                </a:lnTo>
                <a:lnTo>
                  <a:pt x="1238" y="4210"/>
                </a:lnTo>
                <a:lnTo>
                  <a:pt x="1241" y="4187"/>
                </a:lnTo>
                <a:lnTo>
                  <a:pt x="1246" y="4191"/>
                </a:lnTo>
                <a:lnTo>
                  <a:pt x="1246" y="4195"/>
                </a:lnTo>
                <a:lnTo>
                  <a:pt x="1251" y="4173"/>
                </a:lnTo>
                <a:lnTo>
                  <a:pt x="1252" y="4189"/>
                </a:lnTo>
                <a:lnTo>
                  <a:pt x="1256" y="4185"/>
                </a:lnTo>
                <a:lnTo>
                  <a:pt x="1259" y="4191"/>
                </a:lnTo>
                <a:lnTo>
                  <a:pt x="1260" y="4182"/>
                </a:lnTo>
                <a:lnTo>
                  <a:pt x="1264" y="4203"/>
                </a:lnTo>
                <a:lnTo>
                  <a:pt x="1265" y="4203"/>
                </a:lnTo>
                <a:lnTo>
                  <a:pt x="1270" y="4219"/>
                </a:lnTo>
                <a:lnTo>
                  <a:pt x="1271" y="4225"/>
                </a:lnTo>
                <a:lnTo>
                  <a:pt x="1275" y="4221"/>
                </a:lnTo>
                <a:lnTo>
                  <a:pt x="1278" y="4230"/>
                </a:lnTo>
                <a:lnTo>
                  <a:pt x="1278" y="4231"/>
                </a:lnTo>
                <a:lnTo>
                  <a:pt x="1283" y="4239"/>
                </a:lnTo>
                <a:lnTo>
                  <a:pt x="1284" y="4245"/>
                </a:lnTo>
                <a:lnTo>
                  <a:pt x="1288" y="4223"/>
                </a:lnTo>
                <a:lnTo>
                  <a:pt x="1293" y="4229"/>
                </a:lnTo>
                <a:lnTo>
                  <a:pt x="1293" y="4227"/>
                </a:lnTo>
                <a:lnTo>
                  <a:pt x="1298" y="4214"/>
                </a:lnTo>
                <a:lnTo>
                  <a:pt x="1298" y="4218"/>
                </a:lnTo>
                <a:lnTo>
                  <a:pt x="1301" y="4209"/>
                </a:lnTo>
                <a:lnTo>
                  <a:pt x="1306" y="4190"/>
                </a:lnTo>
                <a:lnTo>
                  <a:pt x="1306" y="4183"/>
                </a:lnTo>
                <a:lnTo>
                  <a:pt x="1312" y="4186"/>
                </a:lnTo>
                <a:lnTo>
                  <a:pt x="1316" y="4179"/>
                </a:lnTo>
                <a:lnTo>
                  <a:pt x="1319" y="4186"/>
                </a:lnTo>
                <a:lnTo>
                  <a:pt x="1321" y="4171"/>
                </a:lnTo>
                <a:lnTo>
                  <a:pt x="1325" y="4186"/>
                </a:lnTo>
                <a:lnTo>
                  <a:pt x="1325" y="4185"/>
                </a:lnTo>
                <a:lnTo>
                  <a:pt x="1330" y="4199"/>
                </a:lnTo>
                <a:lnTo>
                  <a:pt x="1331" y="4218"/>
                </a:lnTo>
                <a:lnTo>
                  <a:pt x="1335" y="4218"/>
                </a:lnTo>
                <a:lnTo>
                  <a:pt x="1339" y="4233"/>
                </a:lnTo>
                <a:lnTo>
                  <a:pt x="1340" y="4233"/>
                </a:lnTo>
                <a:lnTo>
                  <a:pt x="1345" y="4233"/>
                </a:lnTo>
                <a:lnTo>
                  <a:pt x="1345" y="4229"/>
                </a:lnTo>
                <a:lnTo>
                  <a:pt x="1349" y="4219"/>
                </a:lnTo>
                <a:lnTo>
                  <a:pt x="1353" y="4219"/>
                </a:lnTo>
                <a:lnTo>
                  <a:pt x="1354" y="4213"/>
                </a:lnTo>
                <a:lnTo>
                  <a:pt x="1358" y="4214"/>
                </a:lnTo>
                <a:lnTo>
                  <a:pt x="1359" y="4217"/>
                </a:lnTo>
                <a:lnTo>
                  <a:pt x="1363" y="4189"/>
                </a:lnTo>
                <a:lnTo>
                  <a:pt x="1366" y="4193"/>
                </a:lnTo>
                <a:lnTo>
                  <a:pt x="1367" y="4171"/>
                </a:lnTo>
                <a:lnTo>
                  <a:pt x="1372" y="4141"/>
                </a:lnTo>
                <a:lnTo>
                  <a:pt x="1377" y="4117"/>
                </a:lnTo>
                <a:lnTo>
                  <a:pt x="1377" y="4141"/>
                </a:lnTo>
                <a:lnTo>
                  <a:pt x="1382" y="4039"/>
                </a:lnTo>
                <a:lnTo>
                  <a:pt x="1385" y="4026"/>
                </a:lnTo>
                <a:lnTo>
                  <a:pt x="1385" y="4027"/>
                </a:lnTo>
                <a:lnTo>
                  <a:pt x="1390" y="4047"/>
                </a:lnTo>
                <a:lnTo>
                  <a:pt x="1391" y="4070"/>
                </a:lnTo>
                <a:lnTo>
                  <a:pt x="1395" y="4123"/>
                </a:lnTo>
                <a:lnTo>
                  <a:pt x="1396" y="4171"/>
                </a:lnTo>
                <a:lnTo>
                  <a:pt x="1400" y="4166"/>
                </a:lnTo>
                <a:lnTo>
                  <a:pt x="1405" y="4209"/>
                </a:lnTo>
                <a:lnTo>
                  <a:pt x="1409" y="4218"/>
                </a:lnTo>
                <a:lnTo>
                  <a:pt x="1411" y="4230"/>
                </a:lnTo>
                <a:lnTo>
                  <a:pt x="1414" y="4234"/>
                </a:lnTo>
                <a:lnTo>
                  <a:pt x="1419" y="4234"/>
                </a:lnTo>
                <a:lnTo>
                  <a:pt x="1424" y="4226"/>
                </a:lnTo>
                <a:lnTo>
                  <a:pt x="1424" y="4229"/>
                </a:lnTo>
                <a:lnTo>
                  <a:pt x="1429" y="4203"/>
                </a:lnTo>
                <a:lnTo>
                  <a:pt x="1432" y="4202"/>
                </a:lnTo>
                <a:lnTo>
                  <a:pt x="1437" y="4129"/>
                </a:lnTo>
                <a:lnTo>
                  <a:pt x="1438" y="4133"/>
                </a:lnTo>
                <a:lnTo>
                  <a:pt x="1442" y="4098"/>
                </a:lnTo>
                <a:lnTo>
                  <a:pt x="1445" y="4078"/>
                </a:lnTo>
                <a:lnTo>
                  <a:pt x="1447" y="4027"/>
                </a:lnTo>
                <a:lnTo>
                  <a:pt x="1451" y="4014"/>
                </a:lnTo>
                <a:lnTo>
                  <a:pt x="1451" y="4026"/>
                </a:lnTo>
                <a:lnTo>
                  <a:pt x="1456" y="4054"/>
                </a:lnTo>
                <a:lnTo>
                  <a:pt x="1457" y="4089"/>
                </a:lnTo>
                <a:lnTo>
                  <a:pt x="1461" y="4102"/>
                </a:lnTo>
                <a:lnTo>
                  <a:pt x="1465" y="4162"/>
                </a:lnTo>
                <a:lnTo>
                  <a:pt x="1466" y="4162"/>
                </a:lnTo>
                <a:lnTo>
                  <a:pt x="1469" y="4195"/>
                </a:lnTo>
                <a:lnTo>
                  <a:pt x="1471" y="4205"/>
                </a:lnTo>
                <a:lnTo>
                  <a:pt x="1475" y="4214"/>
                </a:lnTo>
                <a:lnTo>
                  <a:pt x="1477" y="4226"/>
                </a:lnTo>
                <a:lnTo>
                  <a:pt x="1479" y="4227"/>
                </a:lnTo>
                <a:lnTo>
                  <a:pt x="1484" y="4225"/>
                </a:lnTo>
                <a:lnTo>
                  <a:pt x="1484" y="4227"/>
                </a:lnTo>
                <a:lnTo>
                  <a:pt x="1489" y="4226"/>
                </a:lnTo>
                <a:lnTo>
                  <a:pt x="1492" y="4234"/>
                </a:lnTo>
                <a:lnTo>
                  <a:pt x="1494" y="4219"/>
                </a:lnTo>
                <a:lnTo>
                  <a:pt x="1498" y="4209"/>
                </a:lnTo>
                <a:lnTo>
                  <a:pt x="1502" y="4158"/>
                </a:lnTo>
                <a:lnTo>
                  <a:pt x="1503" y="4161"/>
                </a:lnTo>
                <a:lnTo>
                  <a:pt x="1508" y="4111"/>
                </a:lnTo>
                <a:lnTo>
                  <a:pt x="1512" y="3641"/>
                </a:lnTo>
                <a:lnTo>
                  <a:pt x="1513" y="3568"/>
                </a:lnTo>
                <a:lnTo>
                  <a:pt x="1516" y="3174"/>
                </a:lnTo>
                <a:lnTo>
                  <a:pt x="1518" y="3206"/>
                </a:lnTo>
                <a:lnTo>
                  <a:pt x="1521" y="3220"/>
                </a:lnTo>
                <a:lnTo>
                  <a:pt x="1522" y="3385"/>
                </a:lnTo>
                <a:lnTo>
                  <a:pt x="1526" y="3550"/>
                </a:lnTo>
                <a:lnTo>
                  <a:pt x="1528" y="3851"/>
                </a:lnTo>
                <a:lnTo>
                  <a:pt x="1531" y="3890"/>
                </a:lnTo>
                <a:lnTo>
                  <a:pt x="1536" y="4067"/>
                </a:lnTo>
                <a:lnTo>
                  <a:pt x="1537" y="4114"/>
                </a:lnTo>
                <a:lnTo>
                  <a:pt x="1540" y="4147"/>
                </a:lnTo>
                <a:lnTo>
                  <a:pt x="1544" y="4190"/>
                </a:lnTo>
                <a:lnTo>
                  <a:pt x="1545" y="4194"/>
                </a:lnTo>
                <a:lnTo>
                  <a:pt x="1550" y="4198"/>
                </a:lnTo>
                <a:lnTo>
                  <a:pt x="1550" y="4197"/>
                </a:lnTo>
                <a:lnTo>
                  <a:pt x="1555" y="4198"/>
                </a:lnTo>
                <a:lnTo>
                  <a:pt x="1558" y="4195"/>
                </a:lnTo>
                <a:lnTo>
                  <a:pt x="1560" y="4195"/>
                </a:lnTo>
                <a:lnTo>
                  <a:pt x="1563" y="4202"/>
                </a:lnTo>
                <a:lnTo>
                  <a:pt x="1564" y="4202"/>
                </a:lnTo>
                <a:lnTo>
                  <a:pt x="1569" y="4181"/>
                </a:lnTo>
                <a:lnTo>
                  <a:pt x="1572" y="4194"/>
                </a:lnTo>
                <a:lnTo>
                  <a:pt x="1573" y="4182"/>
                </a:lnTo>
                <a:lnTo>
                  <a:pt x="1578" y="4107"/>
                </a:lnTo>
                <a:lnTo>
                  <a:pt x="1582" y="4070"/>
                </a:lnTo>
                <a:lnTo>
                  <a:pt x="1584" y="4105"/>
                </a:lnTo>
                <a:lnTo>
                  <a:pt x="1587" y="4047"/>
                </a:lnTo>
                <a:lnTo>
                  <a:pt x="1591" y="4046"/>
                </a:lnTo>
                <a:lnTo>
                  <a:pt x="1591" y="4050"/>
                </a:lnTo>
                <a:lnTo>
                  <a:pt x="1596" y="4091"/>
                </a:lnTo>
                <a:lnTo>
                  <a:pt x="1597" y="4110"/>
                </a:lnTo>
                <a:lnTo>
                  <a:pt x="1602" y="4153"/>
                </a:lnTo>
                <a:lnTo>
                  <a:pt x="1605" y="4185"/>
                </a:lnTo>
                <a:lnTo>
                  <a:pt x="1605" y="4182"/>
                </a:lnTo>
                <a:lnTo>
                  <a:pt x="1610" y="4210"/>
                </a:lnTo>
                <a:lnTo>
                  <a:pt x="1610" y="4213"/>
                </a:lnTo>
                <a:lnTo>
                  <a:pt x="1615" y="4214"/>
                </a:lnTo>
                <a:lnTo>
                  <a:pt x="1616" y="4235"/>
                </a:lnTo>
                <a:lnTo>
                  <a:pt x="1620" y="4231"/>
                </a:lnTo>
                <a:lnTo>
                  <a:pt x="1624" y="4235"/>
                </a:lnTo>
                <a:lnTo>
                  <a:pt x="1624" y="4233"/>
                </a:lnTo>
                <a:lnTo>
                  <a:pt x="1629" y="4233"/>
                </a:lnTo>
                <a:lnTo>
                  <a:pt x="1629" y="4237"/>
                </a:lnTo>
                <a:lnTo>
                  <a:pt x="1634" y="4226"/>
                </a:lnTo>
                <a:lnTo>
                  <a:pt x="1638" y="4223"/>
                </a:lnTo>
                <a:lnTo>
                  <a:pt x="1638" y="4218"/>
                </a:lnTo>
                <a:lnTo>
                  <a:pt x="1642" y="4178"/>
                </a:lnTo>
                <a:lnTo>
                  <a:pt x="1644" y="4183"/>
                </a:lnTo>
                <a:lnTo>
                  <a:pt x="1647" y="4155"/>
                </a:lnTo>
                <a:lnTo>
                  <a:pt x="1651" y="4101"/>
                </a:lnTo>
                <a:lnTo>
                  <a:pt x="1652" y="4071"/>
                </a:lnTo>
                <a:lnTo>
                  <a:pt x="1657" y="4015"/>
                </a:lnTo>
                <a:lnTo>
                  <a:pt x="1657" y="4019"/>
                </a:lnTo>
                <a:lnTo>
                  <a:pt x="1662" y="4051"/>
                </a:lnTo>
                <a:lnTo>
                  <a:pt x="1663" y="4075"/>
                </a:lnTo>
                <a:lnTo>
                  <a:pt x="1666" y="4126"/>
                </a:lnTo>
                <a:lnTo>
                  <a:pt x="1670" y="4173"/>
                </a:lnTo>
                <a:lnTo>
                  <a:pt x="1671" y="4173"/>
                </a:lnTo>
                <a:lnTo>
                  <a:pt x="1675" y="4213"/>
                </a:lnTo>
                <a:lnTo>
                  <a:pt x="1676" y="4221"/>
                </a:lnTo>
                <a:lnTo>
                  <a:pt x="1681" y="4221"/>
                </a:lnTo>
                <a:lnTo>
                  <a:pt x="1682" y="4230"/>
                </a:lnTo>
                <a:lnTo>
                  <a:pt x="1684" y="4227"/>
                </a:lnTo>
                <a:lnTo>
                  <a:pt x="1689" y="4223"/>
                </a:lnTo>
                <a:lnTo>
                  <a:pt x="1691" y="4226"/>
                </a:lnTo>
                <a:lnTo>
                  <a:pt x="1694" y="4225"/>
                </a:lnTo>
                <a:lnTo>
                  <a:pt x="1695" y="4233"/>
                </a:lnTo>
                <a:lnTo>
                  <a:pt x="1699" y="4231"/>
                </a:lnTo>
                <a:lnTo>
                  <a:pt x="1704" y="4229"/>
                </a:lnTo>
                <a:lnTo>
                  <a:pt x="1704" y="4233"/>
                </a:lnTo>
                <a:lnTo>
                  <a:pt x="1709" y="4222"/>
                </a:lnTo>
                <a:lnTo>
                  <a:pt x="1710" y="4230"/>
                </a:lnTo>
                <a:lnTo>
                  <a:pt x="1713" y="4215"/>
                </a:lnTo>
                <a:lnTo>
                  <a:pt x="1717" y="4182"/>
                </a:lnTo>
                <a:lnTo>
                  <a:pt x="1722" y="4157"/>
                </a:lnTo>
                <a:lnTo>
                  <a:pt x="1723" y="4173"/>
                </a:lnTo>
                <a:lnTo>
                  <a:pt x="1727" y="4157"/>
                </a:lnTo>
                <a:lnTo>
                  <a:pt x="1731" y="4179"/>
                </a:lnTo>
                <a:lnTo>
                  <a:pt x="1731" y="4167"/>
                </a:lnTo>
                <a:lnTo>
                  <a:pt x="1736" y="4201"/>
                </a:lnTo>
                <a:lnTo>
                  <a:pt x="1736" y="4206"/>
                </a:lnTo>
                <a:lnTo>
                  <a:pt x="1741" y="4230"/>
                </a:lnTo>
                <a:lnTo>
                  <a:pt x="1742" y="4235"/>
                </a:lnTo>
                <a:lnTo>
                  <a:pt x="1746" y="4239"/>
                </a:lnTo>
                <a:lnTo>
                  <a:pt x="1751" y="4250"/>
                </a:lnTo>
                <a:lnTo>
                  <a:pt x="1755" y="4238"/>
                </a:lnTo>
                <a:lnTo>
                  <a:pt x="1760" y="4223"/>
                </a:lnTo>
                <a:lnTo>
                  <a:pt x="1764" y="4229"/>
                </a:lnTo>
                <a:lnTo>
                  <a:pt x="1765" y="4221"/>
                </a:lnTo>
                <a:lnTo>
                  <a:pt x="1769" y="4234"/>
                </a:lnTo>
                <a:lnTo>
                  <a:pt x="1770" y="4234"/>
                </a:lnTo>
                <a:lnTo>
                  <a:pt x="1773" y="4233"/>
                </a:lnTo>
                <a:lnTo>
                  <a:pt x="1777" y="4233"/>
                </a:lnTo>
                <a:lnTo>
                  <a:pt x="1778" y="4230"/>
                </a:lnTo>
                <a:lnTo>
                  <a:pt x="1783" y="4219"/>
                </a:lnTo>
                <a:lnTo>
                  <a:pt x="1788" y="4214"/>
                </a:lnTo>
                <a:lnTo>
                  <a:pt x="1789" y="4225"/>
                </a:lnTo>
                <a:lnTo>
                  <a:pt x="1793" y="4203"/>
                </a:lnTo>
                <a:lnTo>
                  <a:pt x="1796" y="4209"/>
                </a:lnTo>
                <a:lnTo>
                  <a:pt x="1797" y="4206"/>
                </a:lnTo>
                <a:lnTo>
                  <a:pt x="1801" y="4213"/>
                </a:lnTo>
                <a:lnTo>
                  <a:pt x="1802" y="4221"/>
                </a:lnTo>
                <a:lnTo>
                  <a:pt x="1807" y="4235"/>
                </a:lnTo>
                <a:lnTo>
                  <a:pt x="1808" y="4250"/>
                </a:lnTo>
                <a:lnTo>
                  <a:pt x="1811" y="4245"/>
                </a:lnTo>
                <a:lnTo>
                  <a:pt x="1815" y="4253"/>
                </a:lnTo>
                <a:lnTo>
                  <a:pt x="1817" y="4254"/>
                </a:lnTo>
                <a:lnTo>
                  <a:pt x="1820" y="4258"/>
                </a:lnTo>
                <a:lnTo>
                  <a:pt x="1824" y="4261"/>
                </a:lnTo>
                <a:lnTo>
                  <a:pt x="1825" y="4254"/>
                </a:lnTo>
                <a:lnTo>
                  <a:pt x="1830" y="4257"/>
                </a:lnTo>
                <a:lnTo>
                  <a:pt x="1830" y="4255"/>
                </a:lnTo>
                <a:lnTo>
                  <a:pt x="1835" y="4253"/>
                </a:lnTo>
                <a:lnTo>
                  <a:pt x="1839" y="4253"/>
                </a:lnTo>
                <a:lnTo>
                  <a:pt x="1843" y="4245"/>
                </a:lnTo>
                <a:lnTo>
                  <a:pt x="1848" y="4241"/>
                </a:lnTo>
                <a:lnTo>
                  <a:pt x="1849" y="4243"/>
                </a:lnTo>
                <a:lnTo>
                  <a:pt x="1853" y="4237"/>
                </a:lnTo>
                <a:lnTo>
                  <a:pt x="1857" y="4231"/>
                </a:lnTo>
                <a:lnTo>
                  <a:pt x="1857" y="4230"/>
                </a:lnTo>
                <a:lnTo>
                  <a:pt x="1862" y="4231"/>
                </a:lnTo>
                <a:lnTo>
                  <a:pt x="1862" y="4233"/>
                </a:lnTo>
                <a:lnTo>
                  <a:pt x="1867" y="4233"/>
                </a:lnTo>
                <a:lnTo>
                  <a:pt x="1868" y="4243"/>
                </a:lnTo>
                <a:lnTo>
                  <a:pt x="1872" y="4241"/>
                </a:lnTo>
                <a:lnTo>
                  <a:pt x="1875" y="4254"/>
                </a:lnTo>
                <a:lnTo>
                  <a:pt x="1877" y="4255"/>
                </a:lnTo>
                <a:lnTo>
                  <a:pt x="1881" y="4259"/>
                </a:lnTo>
                <a:lnTo>
                  <a:pt x="1881" y="4261"/>
                </a:lnTo>
                <a:lnTo>
                  <a:pt x="1886" y="4259"/>
                </a:lnTo>
                <a:lnTo>
                  <a:pt x="1890" y="4257"/>
                </a:lnTo>
                <a:lnTo>
                  <a:pt x="1890" y="4255"/>
                </a:lnTo>
                <a:lnTo>
                  <a:pt x="1895" y="4261"/>
                </a:lnTo>
                <a:lnTo>
                  <a:pt x="1896" y="4259"/>
                </a:lnTo>
                <a:lnTo>
                  <a:pt x="1900" y="4258"/>
                </a:lnTo>
                <a:lnTo>
                  <a:pt x="1903" y="4259"/>
                </a:lnTo>
                <a:lnTo>
                  <a:pt x="1904" y="4258"/>
                </a:lnTo>
                <a:lnTo>
                  <a:pt x="1909" y="4261"/>
                </a:lnTo>
                <a:lnTo>
                  <a:pt x="1909" y="4263"/>
                </a:lnTo>
                <a:lnTo>
                  <a:pt x="1914" y="4257"/>
                </a:lnTo>
                <a:lnTo>
                  <a:pt x="1915" y="4263"/>
                </a:lnTo>
                <a:lnTo>
                  <a:pt x="1919" y="4254"/>
                </a:lnTo>
                <a:lnTo>
                  <a:pt x="1922" y="4251"/>
                </a:lnTo>
                <a:lnTo>
                  <a:pt x="1922" y="4253"/>
                </a:lnTo>
                <a:lnTo>
                  <a:pt x="1927" y="4250"/>
                </a:lnTo>
                <a:lnTo>
                  <a:pt x="1928" y="4255"/>
                </a:lnTo>
                <a:lnTo>
                  <a:pt x="1932" y="4255"/>
                </a:lnTo>
                <a:lnTo>
                  <a:pt x="1937" y="4249"/>
                </a:lnTo>
                <a:lnTo>
                  <a:pt x="1937" y="4247"/>
                </a:lnTo>
                <a:lnTo>
                  <a:pt x="1942" y="4255"/>
                </a:lnTo>
                <a:lnTo>
                  <a:pt x="1946" y="4265"/>
                </a:lnTo>
                <a:lnTo>
                  <a:pt x="1948" y="4269"/>
                </a:lnTo>
                <a:lnTo>
                  <a:pt x="1951" y="4262"/>
                </a:lnTo>
                <a:lnTo>
                  <a:pt x="1956" y="4265"/>
                </a:lnTo>
                <a:lnTo>
                  <a:pt x="1956" y="4263"/>
                </a:lnTo>
                <a:lnTo>
                  <a:pt x="1961" y="4257"/>
                </a:lnTo>
                <a:lnTo>
                  <a:pt x="1962" y="4255"/>
                </a:lnTo>
                <a:lnTo>
                  <a:pt x="1967" y="4242"/>
                </a:lnTo>
                <a:lnTo>
                  <a:pt x="1967" y="4245"/>
                </a:lnTo>
                <a:lnTo>
                  <a:pt x="1970" y="4242"/>
                </a:lnTo>
                <a:lnTo>
                  <a:pt x="1975" y="4246"/>
                </a:lnTo>
                <a:lnTo>
                  <a:pt x="1975" y="4245"/>
                </a:lnTo>
                <a:lnTo>
                  <a:pt x="1980" y="4254"/>
                </a:lnTo>
                <a:lnTo>
                  <a:pt x="1984" y="4259"/>
                </a:lnTo>
                <a:lnTo>
                  <a:pt x="1985" y="4259"/>
                </a:lnTo>
                <a:lnTo>
                  <a:pt x="1988" y="4258"/>
                </a:lnTo>
                <a:lnTo>
                  <a:pt x="1990" y="4259"/>
                </a:lnTo>
                <a:lnTo>
                  <a:pt x="1993" y="4258"/>
                </a:lnTo>
                <a:lnTo>
                  <a:pt x="1994" y="4262"/>
                </a:lnTo>
                <a:lnTo>
                  <a:pt x="1998" y="4259"/>
                </a:lnTo>
                <a:lnTo>
                  <a:pt x="2002" y="4261"/>
                </a:lnTo>
                <a:lnTo>
                  <a:pt x="2003" y="4261"/>
                </a:lnTo>
                <a:lnTo>
                  <a:pt x="2006" y="4263"/>
                </a:lnTo>
                <a:lnTo>
                  <a:pt x="2008" y="4269"/>
                </a:lnTo>
                <a:lnTo>
                  <a:pt x="2012" y="4269"/>
                </a:lnTo>
                <a:lnTo>
                  <a:pt x="2016" y="4266"/>
                </a:lnTo>
                <a:lnTo>
                  <a:pt x="2016" y="4265"/>
                </a:lnTo>
                <a:lnTo>
                  <a:pt x="2021" y="4271"/>
                </a:lnTo>
                <a:lnTo>
                  <a:pt x="2022" y="4271"/>
                </a:lnTo>
                <a:lnTo>
                  <a:pt x="2026" y="4273"/>
                </a:lnTo>
                <a:lnTo>
                  <a:pt x="2029" y="4273"/>
                </a:lnTo>
                <a:lnTo>
                  <a:pt x="2030" y="4266"/>
                </a:lnTo>
                <a:lnTo>
                  <a:pt x="2035" y="4267"/>
                </a:lnTo>
                <a:lnTo>
                  <a:pt x="2035" y="4269"/>
                </a:lnTo>
                <a:lnTo>
                  <a:pt x="2040" y="4261"/>
                </a:lnTo>
                <a:lnTo>
                  <a:pt x="2041" y="4267"/>
                </a:lnTo>
                <a:lnTo>
                  <a:pt x="2045" y="4266"/>
                </a:lnTo>
                <a:lnTo>
                  <a:pt x="2048" y="4259"/>
                </a:lnTo>
                <a:lnTo>
                  <a:pt x="2053" y="4261"/>
                </a:lnTo>
                <a:lnTo>
                  <a:pt x="2054" y="4267"/>
                </a:lnTo>
                <a:lnTo>
                  <a:pt x="2058" y="4267"/>
                </a:lnTo>
                <a:lnTo>
                  <a:pt x="2063" y="4269"/>
                </a:lnTo>
                <a:lnTo>
                  <a:pt x="2064" y="4262"/>
                </a:lnTo>
                <a:lnTo>
                  <a:pt x="2068" y="4270"/>
                </a:lnTo>
                <a:lnTo>
                  <a:pt x="2072" y="4265"/>
                </a:lnTo>
                <a:lnTo>
                  <a:pt x="2074" y="4267"/>
                </a:lnTo>
                <a:lnTo>
                  <a:pt x="2077" y="4267"/>
                </a:lnTo>
                <a:lnTo>
                  <a:pt x="2082" y="4270"/>
                </a:lnTo>
                <a:lnTo>
                  <a:pt x="2082" y="4267"/>
                </a:lnTo>
                <a:lnTo>
                  <a:pt x="2087" y="4269"/>
                </a:lnTo>
                <a:lnTo>
                  <a:pt x="2092" y="4269"/>
                </a:lnTo>
                <a:lnTo>
                  <a:pt x="2095" y="4266"/>
                </a:lnTo>
                <a:lnTo>
                  <a:pt x="2097" y="4262"/>
                </a:lnTo>
                <a:lnTo>
                  <a:pt x="2100" y="4266"/>
                </a:lnTo>
                <a:lnTo>
                  <a:pt x="2101" y="4266"/>
                </a:lnTo>
                <a:lnTo>
                  <a:pt x="2106" y="4266"/>
                </a:lnTo>
                <a:lnTo>
                  <a:pt x="2109" y="4263"/>
                </a:lnTo>
                <a:lnTo>
                  <a:pt x="2110" y="4262"/>
                </a:lnTo>
                <a:lnTo>
                  <a:pt x="2115" y="4258"/>
                </a:lnTo>
                <a:lnTo>
                  <a:pt x="2115" y="4261"/>
                </a:lnTo>
                <a:lnTo>
                  <a:pt x="2118" y="4263"/>
                </a:lnTo>
                <a:lnTo>
                  <a:pt x="2121" y="4270"/>
                </a:lnTo>
                <a:lnTo>
                  <a:pt x="2123" y="4259"/>
                </a:lnTo>
                <a:lnTo>
                  <a:pt x="2128" y="4262"/>
                </a:lnTo>
                <a:lnTo>
                  <a:pt x="2129" y="4263"/>
                </a:lnTo>
                <a:lnTo>
                  <a:pt x="2133" y="4261"/>
                </a:lnTo>
                <a:lnTo>
                  <a:pt x="2134" y="4267"/>
                </a:lnTo>
                <a:lnTo>
                  <a:pt x="2137" y="4265"/>
                </a:lnTo>
                <a:lnTo>
                  <a:pt x="2142" y="4269"/>
                </a:lnTo>
                <a:lnTo>
                  <a:pt x="2147" y="4271"/>
                </a:lnTo>
                <a:lnTo>
                  <a:pt x="2148" y="4273"/>
                </a:lnTo>
                <a:lnTo>
                  <a:pt x="2152" y="4271"/>
                </a:lnTo>
                <a:lnTo>
                  <a:pt x="2155" y="4270"/>
                </a:lnTo>
                <a:lnTo>
                  <a:pt x="2155" y="4269"/>
                </a:lnTo>
                <a:lnTo>
                  <a:pt x="2161" y="4271"/>
                </a:lnTo>
                <a:lnTo>
                  <a:pt x="2166" y="4259"/>
                </a:lnTo>
                <a:lnTo>
                  <a:pt x="2166" y="4261"/>
                </a:lnTo>
                <a:lnTo>
                  <a:pt x="2171" y="4247"/>
                </a:lnTo>
                <a:lnTo>
                  <a:pt x="2172" y="4249"/>
                </a:lnTo>
                <a:lnTo>
                  <a:pt x="2177" y="4245"/>
                </a:lnTo>
                <a:lnTo>
                  <a:pt x="2179" y="4249"/>
                </a:lnTo>
                <a:lnTo>
                  <a:pt x="2181" y="4251"/>
                </a:lnTo>
                <a:lnTo>
                  <a:pt x="2184" y="4250"/>
                </a:lnTo>
                <a:lnTo>
                  <a:pt x="2189" y="4257"/>
                </a:lnTo>
                <a:lnTo>
                  <a:pt x="2189" y="4255"/>
                </a:lnTo>
                <a:lnTo>
                  <a:pt x="2194" y="4258"/>
                </a:lnTo>
                <a:lnTo>
                  <a:pt x="2194" y="4259"/>
                </a:lnTo>
                <a:lnTo>
                  <a:pt x="2199" y="4263"/>
                </a:lnTo>
                <a:lnTo>
                  <a:pt x="2202" y="4266"/>
                </a:lnTo>
                <a:lnTo>
                  <a:pt x="2203" y="4266"/>
                </a:lnTo>
                <a:lnTo>
                  <a:pt x="2208" y="4262"/>
                </a:lnTo>
                <a:lnTo>
                  <a:pt x="2213" y="4263"/>
                </a:lnTo>
                <a:lnTo>
                  <a:pt x="2213" y="4265"/>
                </a:lnTo>
                <a:lnTo>
                  <a:pt x="2218" y="4265"/>
                </a:lnTo>
                <a:lnTo>
                  <a:pt x="2221" y="4270"/>
                </a:lnTo>
                <a:lnTo>
                  <a:pt x="2227" y="4273"/>
                </a:lnTo>
                <a:lnTo>
                  <a:pt x="2227" y="4271"/>
                </a:lnTo>
                <a:lnTo>
                  <a:pt x="2231" y="4271"/>
                </a:lnTo>
                <a:lnTo>
                  <a:pt x="2235" y="4269"/>
                </a:lnTo>
                <a:lnTo>
                  <a:pt x="2236" y="4267"/>
                </a:lnTo>
                <a:lnTo>
                  <a:pt x="2241" y="4267"/>
                </a:lnTo>
                <a:lnTo>
                  <a:pt x="2245" y="4259"/>
                </a:lnTo>
                <a:lnTo>
                  <a:pt x="2249" y="4262"/>
                </a:lnTo>
                <a:lnTo>
                  <a:pt x="2249" y="4255"/>
                </a:lnTo>
                <a:lnTo>
                  <a:pt x="2254" y="4255"/>
                </a:lnTo>
                <a:lnTo>
                  <a:pt x="2255" y="4255"/>
                </a:lnTo>
                <a:lnTo>
                  <a:pt x="2259" y="4258"/>
                </a:lnTo>
                <a:lnTo>
                  <a:pt x="2260" y="4261"/>
                </a:lnTo>
                <a:lnTo>
                  <a:pt x="2263" y="4255"/>
                </a:lnTo>
                <a:lnTo>
                  <a:pt x="2268" y="4253"/>
                </a:lnTo>
                <a:lnTo>
                  <a:pt x="2273" y="4246"/>
                </a:lnTo>
                <a:lnTo>
                  <a:pt x="2277" y="4246"/>
                </a:lnTo>
                <a:lnTo>
                  <a:pt x="2279" y="4255"/>
                </a:lnTo>
                <a:lnTo>
                  <a:pt x="2283" y="4251"/>
                </a:lnTo>
                <a:lnTo>
                  <a:pt x="2288" y="4259"/>
                </a:lnTo>
                <a:lnTo>
                  <a:pt x="2291" y="4263"/>
                </a:lnTo>
                <a:lnTo>
                  <a:pt x="2292" y="4265"/>
                </a:lnTo>
                <a:lnTo>
                  <a:pt x="2297" y="4266"/>
                </a:lnTo>
                <a:lnTo>
                  <a:pt x="2300" y="4263"/>
                </a:lnTo>
                <a:lnTo>
                  <a:pt x="2302" y="4262"/>
                </a:lnTo>
                <a:lnTo>
                  <a:pt x="2306" y="4257"/>
                </a:lnTo>
                <a:lnTo>
                  <a:pt x="2307" y="4257"/>
                </a:lnTo>
                <a:lnTo>
                  <a:pt x="2310" y="4257"/>
                </a:lnTo>
                <a:lnTo>
                  <a:pt x="2315" y="4254"/>
                </a:lnTo>
                <a:lnTo>
                  <a:pt x="2315" y="4251"/>
                </a:lnTo>
                <a:lnTo>
                  <a:pt x="2320" y="4247"/>
                </a:lnTo>
                <a:lnTo>
                  <a:pt x="2320" y="4249"/>
                </a:lnTo>
                <a:lnTo>
                  <a:pt x="2325" y="4250"/>
                </a:lnTo>
                <a:lnTo>
                  <a:pt x="2328" y="4247"/>
                </a:lnTo>
                <a:lnTo>
                  <a:pt x="2328" y="4243"/>
                </a:lnTo>
                <a:lnTo>
                  <a:pt x="2333" y="4249"/>
                </a:lnTo>
                <a:lnTo>
                  <a:pt x="2334" y="4247"/>
                </a:lnTo>
                <a:lnTo>
                  <a:pt x="2338" y="4257"/>
                </a:lnTo>
                <a:lnTo>
                  <a:pt x="2339" y="4259"/>
                </a:lnTo>
                <a:lnTo>
                  <a:pt x="2343" y="4255"/>
                </a:lnTo>
                <a:lnTo>
                  <a:pt x="2348" y="4262"/>
                </a:lnTo>
                <a:lnTo>
                  <a:pt x="2352" y="4267"/>
                </a:lnTo>
                <a:lnTo>
                  <a:pt x="2354" y="4269"/>
                </a:lnTo>
                <a:lnTo>
                  <a:pt x="2356" y="4267"/>
                </a:lnTo>
                <a:lnTo>
                  <a:pt x="2361" y="4267"/>
                </a:lnTo>
                <a:lnTo>
                  <a:pt x="2362" y="4266"/>
                </a:lnTo>
                <a:lnTo>
                  <a:pt x="2366" y="4267"/>
                </a:lnTo>
                <a:lnTo>
                  <a:pt x="2367" y="4269"/>
                </a:lnTo>
                <a:lnTo>
                  <a:pt x="2372" y="4258"/>
                </a:lnTo>
                <a:lnTo>
                  <a:pt x="2375" y="4249"/>
                </a:lnTo>
                <a:lnTo>
                  <a:pt x="2376" y="4231"/>
                </a:lnTo>
                <a:lnTo>
                  <a:pt x="2380" y="4222"/>
                </a:lnTo>
                <a:lnTo>
                  <a:pt x="2381" y="4221"/>
                </a:lnTo>
                <a:lnTo>
                  <a:pt x="2385" y="4205"/>
                </a:lnTo>
                <a:lnTo>
                  <a:pt x="2386" y="4211"/>
                </a:lnTo>
                <a:lnTo>
                  <a:pt x="2390" y="4211"/>
                </a:lnTo>
                <a:lnTo>
                  <a:pt x="2394" y="4210"/>
                </a:lnTo>
                <a:lnTo>
                  <a:pt x="2394" y="4207"/>
                </a:lnTo>
                <a:lnTo>
                  <a:pt x="2399" y="4206"/>
                </a:lnTo>
                <a:lnTo>
                  <a:pt x="2399" y="4209"/>
                </a:lnTo>
                <a:lnTo>
                  <a:pt x="2404" y="4214"/>
                </a:lnTo>
                <a:lnTo>
                  <a:pt x="2405" y="4230"/>
                </a:lnTo>
                <a:lnTo>
                  <a:pt x="2409" y="4238"/>
                </a:lnTo>
                <a:lnTo>
                  <a:pt x="2414" y="4251"/>
                </a:lnTo>
                <a:lnTo>
                  <a:pt x="2418" y="4261"/>
                </a:lnTo>
                <a:lnTo>
                  <a:pt x="2418" y="4265"/>
                </a:lnTo>
                <a:lnTo>
                  <a:pt x="2422" y="4265"/>
                </a:lnTo>
                <a:lnTo>
                  <a:pt x="2427" y="4269"/>
                </a:lnTo>
                <a:lnTo>
                  <a:pt x="2432" y="4269"/>
                </a:lnTo>
                <a:lnTo>
                  <a:pt x="2433" y="4270"/>
                </a:lnTo>
                <a:lnTo>
                  <a:pt x="2436" y="4263"/>
                </a:lnTo>
                <a:lnTo>
                  <a:pt x="2441" y="4262"/>
                </a:lnTo>
                <a:lnTo>
                  <a:pt x="2442" y="4258"/>
                </a:lnTo>
                <a:lnTo>
                  <a:pt x="2446" y="4251"/>
                </a:lnTo>
                <a:lnTo>
                  <a:pt x="2451" y="4233"/>
                </a:lnTo>
                <a:lnTo>
                  <a:pt x="2454" y="4227"/>
                </a:lnTo>
                <a:lnTo>
                  <a:pt x="2454" y="4217"/>
                </a:lnTo>
                <a:lnTo>
                  <a:pt x="2459" y="4193"/>
                </a:lnTo>
                <a:lnTo>
                  <a:pt x="2460" y="4193"/>
                </a:lnTo>
                <a:lnTo>
                  <a:pt x="2464" y="4187"/>
                </a:lnTo>
                <a:lnTo>
                  <a:pt x="2465" y="4207"/>
                </a:lnTo>
                <a:lnTo>
                  <a:pt x="2469" y="4203"/>
                </a:lnTo>
                <a:lnTo>
                  <a:pt x="2471" y="4230"/>
                </a:lnTo>
                <a:lnTo>
                  <a:pt x="2474" y="4234"/>
                </a:lnTo>
                <a:lnTo>
                  <a:pt x="2479" y="4253"/>
                </a:lnTo>
                <a:lnTo>
                  <a:pt x="2480" y="4255"/>
                </a:lnTo>
                <a:lnTo>
                  <a:pt x="2483" y="4261"/>
                </a:lnTo>
                <a:lnTo>
                  <a:pt x="2487" y="4269"/>
                </a:lnTo>
                <a:lnTo>
                  <a:pt x="2488" y="4267"/>
                </a:lnTo>
                <a:lnTo>
                  <a:pt x="2493" y="4267"/>
                </a:lnTo>
                <a:lnTo>
                  <a:pt x="2493" y="4269"/>
                </a:lnTo>
                <a:lnTo>
                  <a:pt x="2498" y="4269"/>
                </a:lnTo>
                <a:lnTo>
                  <a:pt x="2499" y="4269"/>
                </a:lnTo>
                <a:lnTo>
                  <a:pt x="2503" y="4266"/>
                </a:lnTo>
                <a:lnTo>
                  <a:pt x="2506" y="4262"/>
                </a:lnTo>
                <a:lnTo>
                  <a:pt x="2507" y="4258"/>
                </a:lnTo>
                <a:lnTo>
                  <a:pt x="2511" y="4253"/>
                </a:lnTo>
                <a:lnTo>
                  <a:pt x="2512" y="4254"/>
                </a:lnTo>
                <a:lnTo>
                  <a:pt x="2516" y="4239"/>
                </a:lnTo>
                <a:lnTo>
                  <a:pt x="2521" y="4226"/>
                </a:lnTo>
                <a:lnTo>
                  <a:pt x="2525" y="4099"/>
                </a:lnTo>
                <a:lnTo>
                  <a:pt x="2525" y="4102"/>
                </a:lnTo>
                <a:lnTo>
                  <a:pt x="2530" y="3971"/>
                </a:lnTo>
                <a:lnTo>
                  <a:pt x="2534" y="4018"/>
                </a:lnTo>
                <a:lnTo>
                  <a:pt x="2534" y="3990"/>
                </a:lnTo>
                <a:lnTo>
                  <a:pt x="2540" y="4078"/>
                </a:lnTo>
                <a:lnTo>
                  <a:pt x="2540" y="4083"/>
                </a:lnTo>
                <a:lnTo>
                  <a:pt x="2543" y="4161"/>
                </a:lnTo>
                <a:lnTo>
                  <a:pt x="2545" y="4185"/>
                </a:lnTo>
                <a:lnTo>
                  <a:pt x="2548" y="4218"/>
                </a:lnTo>
                <a:lnTo>
                  <a:pt x="2551" y="4241"/>
                </a:lnTo>
                <a:lnTo>
                  <a:pt x="2553" y="4249"/>
                </a:lnTo>
                <a:lnTo>
                  <a:pt x="2558" y="4266"/>
                </a:lnTo>
                <a:lnTo>
                  <a:pt x="2559" y="4269"/>
                </a:lnTo>
                <a:lnTo>
                  <a:pt x="2563" y="4267"/>
                </a:lnTo>
                <a:lnTo>
                  <a:pt x="2566" y="4273"/>
                </a:lnTo>
                <a:lnTo>
                  <a:pt x="2567" y="4271"/>
                </a:lnTo>
                <a:lnTo>
                  <a:pt x="2572" y="4265"/>
                </a:lnTo>
                <a:lnTo>
                  <a:pt x="2578" y="4257"/>
                </a:lnTo>
                <a:lnTo>
                  <a:pt x="2581" y="4258"/>
                </a:lnTo>
                <a:lnTo>
                  <a:pt x="2582" y="4234"/>
                </a:lnTo>
                <a:lnTo>
                  <a:pt x="2585" y="4229"/>
                </a:lnTo>
                <a:lnTo>
                  <a:pt x="2587" y="4226"/>
                </a:lnTo>
                <a:lnTo>
                  <a:pt x="2591" y="4202"/>
                </a:lnTo>
                <a:lnTo>
                  <a:pt x="2591" y="4209"/>
                </a:lnTo>
                <a:lnTo>
                  <a:pt x="2595" y="4198"/>
                </a:lnTo>
                <a:lnTo>
                  <a:pt x="2600" y="4199"/>
                </a:lnTo>
                <a:lnTo>
                  <a:pt x="2600" y="4198"/>
                </a:lnTo>
                <a:lnTo>
                  <a:pt x="2605" y="4207"/>
                </a:lnTo>
                <a:lnTo>
                  <a:pt x="2605" y="4210"/>
                </a:lnTo>
                <a:lnTo>
                  <a:pt x="2609" y="4226"/>
                </a:lnTo>
                <a:lnTo>
                  <a:pt x="2613" y="4243"/>
                </a:lnTo>
                <a:lnTo>
                  <a:pt x="2613" y="4247"/>
                </a:lnTo>
                <a:lnTo>
                  <a:pt x="2618" y="4258"/>
                </a:lnTo>
                <a:lnTo>
                  <a:pt x="2619" y="4265"/>
                </a:lnTo>
                <a:lnTo>
                  <a:pt x="2624" y="4271"/>
                </a:lnTo>
                <a:lnTo>
                  <a:pt x="2624" y="4274"/>
                </a:lnTo>
                <a:lnTo>
                  <a:pt x="2627" y="4278"/>
                </a:lnTo>
                <a:lnTo>
                  <a:pt x="2630" y="4282"/>
                </a:lnTo>
                <a:lnTo>
                  <a:pt x="2633" y="4279"/>
                </a:lnTo>
                <a:lnTo>
                  <a:pt x="2637" y="4273"/>
                </a:lnTo>
                <a:lnTo>
                  <a:pt x="2638" y="4274"/>
                </a:lnTo>
                <a:lnTo>
                  <a:pt x="2642" y="4274"/>
                </a:lnTo>
                <a:lnTo>
                  <a:pt x="2645" y="4270"/>
                </a:lnTo>
                <a:lnTo>
                  <a:pt x="2648" y="4270"/>
                </a:lnTo>
                <a:lnTo>
                  <a:pt x="2651" y="4258"/>
                </a:lnTo>
                <a:lnTo>
                  <a:pt x="2651" y="4257"/>
                </a:lnTo>
                <a:lnTo>
                  <a:pt x="2656" y="4245"/>
                </a:lnTo>
                <a:lnTo>
                  <a:pt x="2660" y="4237"/>
                </a:lnTo>
                <a:lnTo>
                  <a:pt x="2660" y="4225"/>
                </a:lnTo>
                <a:lnTo>
                  <a:pt x="2665" y="4202"/>
                </a:lnTo>
                <a:lnTo>
                  <a:pt x="2666" y="4201"/>
                </a:lnTo>
                <a:lnTo>
                  <a:pt x="2670" y="4198"/>
                </a:lnTo>
                <a:lnTo>
                  <a:pt x="2671" y="4205"/>
                </a:lnTo>
                <a:lnTo>
                  <a:pt x="2674" y="4209"/>
                </a:lnTo>
                <a:lnTo>
                  <a:pt x="2679" y="4226"/>
                </a:lnTo>
                <a:lnTo>
                  <a:pt x="2679" y="4227"/>
                </a:lnTo>
                <a:lnTo>
                  <a:pt x="2684" y="4257"/>
                </a:lnTo>
                <a:lnTo>
                  <a:pt x="2685" y="4259"/>
                </a:lnTo>
                <a:lnTo>
                  <a:pt x="2688" y="4271"/>
                </a:lnTo>
                <a:lnTo>
                  <a:pt x="2692" y="4273"/>
                </a:lnTo>
                <a:lnTo>
                  <a:pt x="2692" y="4274"/>
                </a:lnTo>
                <a:lnTo>
                  <a:pt x="2697" y="4279"/>
                </a:lnTo>
                <a:lnTo>
                  <a:pt x="2698" y="4279"/>
                </a:lnTo>
                <a:lnTo>
                  <a:pt x="2703" y="4277"/>
                </a:lnTo>
                <a:lnTo>
                  <a:pt x="2704" y="4281"/>
                </a:lnTo>
                <a:lnTo>
                  <a:pt x="2708" y="4273"/>
                </a:lnTo>
                <a:lnTo>
                  <a:pt x="2712" y="4270"/>
                </a:lnTo>
                <a:lnTo>
                  <a:pt x="2713" y="4267"/>
                </a:lnTo>
                <a:lnTo>
                  <a:pt x="2718" y="4259"/>
                </a:lnTo>
                <a:lnTo>
                  <a:pt x="2718" y="4262"/>
                </a:lnTo>
                <a:lnTo>
                  <a:pt x="2722" y="4259"/>
                </a:lnTo>
                <a:lnTo>
                  <a:pt x="2726" y="4247"/>
                </a:lnTo>
                <a:lnTo>
                  <a:pt x="2726" y="4246"/>
                </a:lnTo>
                <a:lnTo>
                  <a:pt x="2730" y="4239"/>
                </a:lnTo>
                <a:lnTo>
                  <a:pt x="2732" y="4243"/>
                </a:lnTo>
                <a:lnTo>
                  <a:pt x="2736" y="4234"/>
                </a:lnTo>
                <a:lnTo>
                  <a:pt x="2739" y="4245"/>
                </a:lnTo>
                <a:lnTo>
                  <a:pt x="2740" y="4242"/>
                </a:lnTo>
                <a:lnTo>
                  <a:pt x="2744" y="4250"/>
                </a:lnTo>
                <a:lnTo>
                  <a:pt x="2745" y="4253"/>
                </a:lnTo>
                <a:lnTo>
                  <a:pt x="2749" y="4261"/>
                </a:lnTo>
                <a:lnTo>
                  <a:pt x="2750" y="4265"/>
                </a:lnTo>
                <a:lnTo>
                  <a:pt x="2754" y="4269"/>
                </a:lnTo>
                <a:lnTo>
                  <a:pt x="2758" y="4277"/>
                </a:lnTo>
                <a:lnTo>
                  <a:pt x="2758" y="4278"/>
                </a:lnTo>
                <a:lnTo>
                  <a:pt x="2763" y="4279"/>
                </a:lnTo>
                <a:lnTo>
                  <a:pt x="2764" y="4283"/>
                </a:lnTo>
                <a:lnTo>
                  <a:pt x="2768" y="4278"/>
                </a:lnTo>
                <a:lnTo>
                  <a:pt x="2772" y="4283"/>
                </a:lnTo>
                <a:lnTo>
                  <a:pt x="2773" y="4281"/>
                </a:lnTo>
                <a:lnTo>
                  <a:pt x="2778" y="4279"/>
                </a:lnTo>
                <a:lnTo>
                  <a:pt x="2780" y="4278"/>
                </a:lnTo>
                <a:lnTo>
                  <a:pt x="2784" y="4269"/>
                </a:lnTo>
                <a:lnTo>
                  <a:pt x="2786" y="4259"/>
                </a:lnTo>
                <a:lnTo>
                  <a:pt x="2787" y="4249"/>
                </a:lnTo>
                <a:lnTo>
                  <a:pt x="2791" y="4247"/>
                </a:lnTo>
                <a:lnTo>
                  <a:pt x="2792" y="4233"/>
                </a:lnTo>
                <a:lnTo>
                  <a:pt x="2797" y="4213"/>
                </a:lnTo>
                <a:lnTo>
                  <a:pt x="2800" y="4202"/>
                </a:lnTo>
                <a:lnTo>
                  <a:pt x="2805" y="4217"/>
                </a:lnTo>
                <a:lnTo>
                  <a:pt x="2805" y="4215"/>
                </a:lnTo>
              </a:path>
            </a:pathLst>
          </a:custGeom>
          <a:noFill/>
          <a:ln w="63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1091" name="Freeform 902">
            <a:extLst>
              <a:ext uri="{FF2B5EF4-FFF2-40B4-BE49-F238E27FC236}">
                <a16:creationId xmlns:a16="http://schemas.microsoft.com/office/drawing/2014/main" id="{89DD1208-4B49-1047-BA79-A00E0294F64C}"/>
              </a:ext>
            </a:extLst>
          </p:cNvPr>
          <p:cNvSpPr>
            <a:spLocks/>
          </p:cNvSpPr>
          <p:nvPr/>
        </p:nvSpPr>
        <p:spPr bwMode="auto">
          <a:xfrm>
            <a:off x="4055854" y="7767430"/>
            <a:ext cx="1112838" cy="115888"/>
          </a:xfrm>
          <a:custGeom>
            <a:avLst/>
            <a:gdLst>
              <a:gd name="T0" fmla="*/ 18640 w 2806"/>
              <a:gd name="T1" fmla="*/ 106363 h 292"/>
              <a:gd name="T2" fmla="*/ 35693 w 2806"/>
              <a:gd name="T3" fmla="*/ 111125 h 292"/>
              <a:gd name="T4" fmla="*/ 55523 w 2806"/>
              <a:gd name="T5" fmla="*/ 102791 h 292"/>
              <a:gd name="T6" fmla="*/ 72973 w 2806"/>
              <a:gd name="T7" fmla="*/ 105172 h 292"/>
              <a:gd name="T8" fmla="*/ 91613 w 2806"/>
              <a:gd name="T9" fmla="*/ 112316 h 292"/>
              <a:gd name="T10" fmla="*/ 110649 w 2806"/>
              <a:gd name="T11" fmla="*/ 108347 h 292"/>
              <a:gd name="T12" fmla="*/ 129289 w 2806"/>
              <a:gd name="T13" fmla="*/ 107950 h 292"/>
              <a:gd name="T14" fmla="*/ 147929 w 2806"/>
              <a:gd name="T15" fmla="*/ 112316 h 292"/>
              <a:gd name="T16" fmla="*/ 165379 w 2806"/>
              <a:gd name="T17" fmla="*/ 104379 h 292"/>
              <a:gd name="T18" fmla="*/ 184019 w 2806"/>
              <a:gd name="T19" fmla="*/ 105172 h 292"/>
              <a:gd name="T20" fmla="*/ 202262 w 2806"/>
              <a:gd name="T21" fmla="*/ 111125 h 292"/>
              <a:gd name="T22" fmla="*/ 220505 w 2806"/>
              <a:gd name="T23" fmla="*/ 106363 h 292"/>
              <a:gd name="T24" fmla="*/ 239542 w 2806"/>
              <a:gd name="T25" fmla="*/ 96838 h 292"/>
              <a:gd name="T26" fmla="*/ 257785 w 2806"/>
              <a:gd name="T27" fmla="*/ 112316 h 292"/>
              <a:gd name="T28" fmla="*/ 276425 w 2806"/>
              <a:gd name="T29" fmla="*/ 110729 h 292"/>
              <a:gd name="T30" fmla="*/ 295065 w 2806"/>
              <a:gd name="T31" fmla="*/ 107554 h 292"/>
              <a:gd name="T32" fmla="*/ 312911 w 2806"/>
              <a:gd name="T33" fmla="*/ 112316 h 292"/>
              <a:gd name="T34" fmla="*/ 332344 w 2806"/>
              <a:gd name="T35" fmla="*/ 113904 h 292"/>
              <a:gd name="T36" fmla="*/ 350191 w 2806"/>
              <a:gd name="T37" fmla="*/ 111522 h 292"/>
              <a:gd name="T38" fmla="*/ 368831 w 2806"/>
              <a:gd name="T39" fmla="*/ 112713 h 292"/>
              <a:gd name="T40" fmla="*/ 387074 w 2806"/>
              <a:gd name="T41" fmla="*/ 114300 h 292"/>
              <a:gd name="T42" fmla="*/ 405317 w 2806"/>
              <a:gd name="T43" fmla="*/ 109141 h 292"/>
              <a:gd name="T44" fmla="*/ 424750 w 2806"/>
              <a:gd name="T45" fmla="*/ 114300 h 292"/>
              <a:gd name="T46" fmla="*/ 442597 w 2806"/>
              <a:gd name="T47" fmla="*/ 114697 h 292"/>
              <a:gd name="T48" fmla="*/ 461633 w 2806"/>
              <a:gd name="T49" fmla="*/ 114300 h 292"/>
              <a:gd name="T50" fmla="*/ 480273 w 2806"/>
              <a:gd name="T51" fmla="*/ 109935 h 292"/>
              <a:gd name="T52" fmla="*/ 498120 w 2806"/>
              <a:gd name="T53" fmla="*/ 114697 h 292"/>
              <a:gd name="T54" fmla="*/ 517156 w 2806"/>
              <a:gd name="T55" fmla="*/ 113110 h 292"/>
              <a:gd name="T56" fmla="*/ 535003 w 2806"/>
              <a:gd name="T57" fmla="*/ 109141 h 292"/>
              <a:gd name="T58" fmla="*/ 554039 w 2806"/>
              <a:gd name="T59" fmla="*/ 112713 h 292"/>
              <a:gd name="T60" fmla="*/ 572283 w 2806"/>
              <a:gd name="T61" fmla="*/ 112316 h 292"/>
              <a:gd name="T62" fmla="*/ 590923 w 2806"/>
              <a:gd name="T63" fmla="*/ 108347 h 292"/>
              <a:gd name="T64" fmla="*/ 609562 w 2806"/>
              <a:gd name="T65" fmla="*/ 109538 h 292"/>
              <a:gd name="T66" fmla="*/ 627409 w 2806"/>
              <a:gd name="T67" fmla="*/ 111522 h 292"/>
              <a:gd name="T68" fmla="*/ 646445 w 2806"/>
              <a:gd name="T69" fmla="*/ 95250 h 292"/>
              <a:gd name="T70" fmla="*/ 664689 w 2806"/>
              <a:gd name="T71" fmla="*/ 98425 h 292"/>
              <a:gd name="T72" fmla="*/ 682932 w 2806"/>
              <a:gd name="T73" fmla="*/ 112713 h 292"/>
              <a:gd name="T74" fmla="*/ 701175 w 2806"/>
              <a:gd name="T75" fmla="*/ 98822 h 292"/>
              <a:gd name="T76" fmla="*/ 720608 w 2806"/>
              <a:gd name="T77" fmla="*/ 63500 h 292"/>
              <a:gd name="T78" fmla="*/ 738455 w 2806"/>
              <a:gd name="T79" fmla="*/ 111522 h 292"/>
              <a:gd name="T80" fmla="*/ 757095 w 2806"/>
              <a:gd name="T81" fmla="*/ 105172 h 292"/>
              <a:gd name="T82" fmla="*/ 776131 w 2806"/>
              <a:gd name="T83" fmla="*/ 98822 h 292"/>
              <a:gd name="T84" fmla="*/ 794374 w 2806"/>
              <a:gd name="T85" fmla="*/ 113904 h 292"/>
              <a:gd name="T86" fmla="*/ 811824 w 2806"/>
              <a:gd name="T87" fmla="*/ 106760 h 292"/>
              <a:gd name="T88" fmla="*/ 831257 w 2806"/>
              <a:gd name="T89" fmla="*/ 109141 h 292"/>
              <a:gd name="T90" fmla="*/ 849501 w 2806"/>
              <a:gd name="T91" fmla="*/ 114300 h 292"/>
              <a:gd name="T92" fmla="*/ 867744 w 2806"/>
              <a:gd name="T93" fmla="*/ 114300 h 292"/>
              <a:gd name="T94" fmla="*/ 886780 w 2806"/>
              <a:gd name="T95" fmla="*/ 111125 h 292"/>
              <a:gd name="T96" fmla="*/ 905420 w 2806"/>
              <a:gd name="T97" fmla="*/ 114697 h 292"/>
              <a:gd name="T98" fmla="*/ 923267 w 2806"/>
              <a:gd name="T99" fmla="*/ 114697 h 292"/>
              <a:gd name="T100" fmla="*/ 941907 w 2806"/>
              <a:gd name="T101" fmla="*/ 111522 h 292"/>
              <a:gd name="T102" fmla="*/ 960547 w 2806"/>
              <a:gd name="T103" fmla="*/ 113904 h 292"/>
              <a:gd name="T104" fmla="*/ 977997 w 2806"/>
              <a:gd name="T105" fmla="*/ 112713 h 292"/>
              <a:gd name="T106" fmla="*/ 996636 w 2806"/>
              <a:gd name="T107" fmla="*/ 110729 h 292"/>
              <a:gd name="T108" fmla="*/ 1016069 w 2806"/>
              <a:gd name="T109" fmla="*/ 113904 h 292"/>
              <a:gd name="T110" fmla="*/ 1033916 w 2806"/>
              <a:gd name="T111" fmla="*/ 115491 h 292"/>
              <a:gd name="T112" fmla="*/ 1052953 w 2806"/>
              <a:gd name="T113" fmla="*/ 104775 h 292"/>
              <a:gd name="T114" fmla="*/ 1070403 w 2806"/>
              <a:gd name="T115" fmla="*/ 112713 h 292"/>
              <a:gd name="T116" fmla="*/ 1090232 w 2806"/>
              <a:gd name="T117" fmla="*/ 115888 h 292"/>
              <a:gd name="T118" fmla="*/ 1108079 w 2806"/>
              <a:gd name="T119" fmla="*/ 113904 h 2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06"/>
              <a:gd name="T181" fmla="*/ 0 h 292"/>
              <a:gd name="T182" fmla="*/ 2806 w 2806"/>
              <a:gd name="T183" fmla="*/ 292 h 29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06" h="292">
                <a:moveTo>
                  <a:pt x="0" y="209"/>
                </a:moveTo>
                <a:lnTo>
                  <a:pt x="5" y="215"/>
                </a:lnTo>
                <a:lnTo>
                  <a:pt x="6" y="225"/>
                </a:lnTo>
                <a:lnTo>
                  <a:pt x="9" y="243"/>
                </a:lnTo>
                <a:lnTo>
                  <a:pt x="11" y="253"/>
                </a:lnTo>
                <a:lnTo>
                  <a:pt x="15" y="256"/>
                </a:lnTo>
                <a:lnTo>
                  <a:pt x="18" y="263"/>
                </a:lnTo>
                <a:lnTo>
                  <a:pt x="19" y="272"/>
                </a:lnTo>
                <a:lnTo>
                  <a:pt x="23" y="273"/>
                </a:lnTo>
                <a:lnTo>
                  <a:pt x="24" y="277"/>
                </a:lnTo>
                <a:lnTo>
                  <a:pt x="28" y="279"/>
                </a:lnTo>
                <a:lnTo>
                  <a:pt x="33" y="276"/>
                </a:lnTo>
                <a:lnTo>
                  <a:pt x="33" y="277"/>
                </a:lnTo>
                <a:lnTo>
                  <a:pt x="37" y="276"/>
                </a:lnTo>
                <a:lnTo>
                  <a:pt x="41" y="280"/>
                </a:lnTo>
                <a:lnTo>
                  <a:pt x="43" y="276"/>
                </a:lnTo>
                <a:lnTo>
                  <a:pt x="47" y="268"/>
                </a:lnTo>
                <a:lnTo>
                  <a:pt x="47" y="265"/>
                </a:lnTo>
                <a:lnTo>
                  <a:pt x="52" y="265"/>
                </a:lnTo>
                <a:lnTo>
                  <a:pt x="52" y="267"/>
                </a:lnTo>
                <a:lnTo>
                  <a:pt x="57" y="253"/>
                </a:lnTo>
                <a:lnTo>
                  <a:pt x="60" y="257"/>
                </a:lnTo>
                <a:lnTo>
                  <a:pt x="62" y="253"/>
                </a:lnTo>
                <a:lnTo>
                  <a:pt x="65" y="255"/>
                </a:lnTo>
                <a:lnTo>
                  <a:pt x="66" y="255"/>
                </a:lnTo>
                <a:lnTo>
                  <a:pt x="70" y="259"/>
                </a:lnTo>
                <a:lnTo>
                  <a:pt x="71" y="264"/>
                </a:lnTo>
                <a:lnTo>
                  <a:pt x="76" y="261"/>
                </a:lnTo>
                <a:lnTo>
                  <a:pt x="80" y="267"/>
                </a:lnTo>
                <a:lnTo>
                  <a:pt x="83" y="275"/>
                </a:lnTo>
                <a:lnTo>
                  <a:pt x="86" y="276"/>
                </a:lnTo>
                <a:lnTo>
                  <a:pt x="88" y="276"/>
                </a:lnTo>
                <a:lnTo>
                  <a:pt x="90" y="280"/>
                </a:lnTo>
                <a:lnTo>
                  <a:pt x="95" y="280"/>
                </a:lnTo>
                <a:lnTo>
                  <a:pt x="98" y="280"/>
                </a:lnTo>
                <a:lnTo>
                  <a:pt x="101" y="283"/>
                </a:lnTo>
                <a:lnTo>
                  <a:pt x="104" y="279"/>
                </a:lnTo>
                <a:lnTo>
                  <a:pt x="107" y="279"/>
                </a:lnTo>
                <a:lnTo>
                  <a:pt x="107" y="277"/>
                </a:lnTo>
                <a:lnTo>
                  <a:pt x="112" y="271"/>
                </a:lnTo>
                <a:lnTo>
                  <a:pt x="113" y="269"/>
                </a:lnTo>
                <a:lnTo>
                  <a:pt x="118" y="267"/>
                </a:lnTo>
                <a:lnTo>
                  <a:pt x="118" y="265"/>
                </a:lnTo>
                <a:lnTo>
                  <a:pt x="122" y="264"/>
                </a:lnTo>
                <a:lnTo>
                  <a:pt x="125" y="261"/>
                </a:lnTo>
                <a:lnTo>
                  <a:pt x="126" y="264"/>
                </a:lnTo>
                <a:lnTo>
                  <a:pt x="131" y="259"/>
                </a:lnTo>
                <a:lnTo>
                  <a:pt x="132" y="260"/>
                </a:lnTo>
                <a:lnTo>
                  <a:pt x="135" y="256"/>
                </a:lnTo>
                <a:lnTo>
                  <a:pt x="140" y="259"/>
                </a:lnTo>
                <a:lnTo>
                  <a:pt x="141" y="257"/>
                </a:lnTo>
                <a:lnTo>
                  <a:pt x="144" y="263"/>
                </a:lnTo>
                <a:lnTo>
                  <a:pt x="146" y="265"/>
                </a:lnTo>
                <a:lnTo>
                  <a:pt x="149" y="268"/>
                </a:lnTo>
                <a:lnTo>
                  <a:pt x="150" y="275"/>
                </a:lnTo>
                <a:lnTo>
                  <a:pt x="155" y="275"/>
                </a:lnTo>
                <a:lnTo>
                  <a:pt x="156" y="277"/>
                </a:lnTo>
                <a:lnTo>
                  <a:pt x="159" y="279"/>
                </a:lnTo>
                <a:lnTo>
                  <a:pt x="164" y="279"/>
                </a:lnTo>
                <a:lnTo>
                  <a:pt x="165" y="281"/>
                </a:lnTo>
                <a:lnTo>
                  <a:pt x="168" y="281"/>
                </a:lnTo>
                <a:lnTo>
                  <a:pt x="173" y="280"/>
                </a:lnTo>
                <a:lnTo>
                  <a:pt x="173" y="279"/>
                </a:lnTo>
                <a:lnTo>
                  <a:pt x="178" y="277"/>
                </a:lnTo>
                <a:lnTo>
                  <a:pt x="178" y="279"/>
                </a:lnTo>
                <a:lnTo>
                  <a:pt x="184" y="265"/>
                </a:lnTo>
                <a:lnTo>
                  <a:pt x="188" y="257"/>
                </a:lnTo>
                <a:lnTo>
                  <a:pt x="191" y="253"/>
                </a:lnTo>
                <a:lnTo>
                  <a:pt x="192" y="249"/>
                </a:lnTo>
                <a:lnTo>
                  <a:pt x="196" y="252"/>
                </a:lnTo>
                <a:lnTo>
                  <a:pt x="197" y="256"/>
                </a:lnTo>
                <a:lnTo>
                  <a:pt x="200" y="260"/>
                </a:lnTo>
                <a:lnTo>
                  <a:pt x="206" y="263"/>
                </a:lnTo>
                <a:lnTo>
                  <a:pt x="210" y="268"/>
                </a:lnTo>
                <a:lnTo>
                  <a:pt x="212" y="271"/>
                </a:lnTo>
                <a:lnTo>
                  <a:pt x="215" y="267"/>
                </a:lnTo>
                <a:lnTo>
                  <a:pt x="219" y="276"/>
                </a:lnTo>
                <a:lnTo>
                  <a:pt x="225" y="280"/>
                </a:lnTo>
                <a:lnTo>
                  <a:pt x="230" y="281"/>
                </a:lnTo>
                <a:lnTo>
                  <a:pt x="231" y="283"/>
                </a:lnTo>
                <a:lnTo>
                  <a:pt x="233" y="281"/>
                </a:lnTo>
                <a:lnTo>
                  <a:pt x="238" y="281"/>
                </a:lnTo>
                <a:lnTo>
                  <a:pt x="243" y="281"/>
                </a:lnTo>
                <a:lnTo>
                  <a:pt x="246" y="280"/>
                </a:lnTo>
                <a:lnTo>
                  <a:pt x="248" y="279"/>
                </a:lnTo>
                <a:lnTo>
                  <a:pt x="253" y="276"/>
                </a:lnTo>
                <a:lnTo>
                  <a:pt x="253" y="275"/>
                </a:lnTo>
                <a:lnTo>
                  <a:pt x="257" y="271"/>
                </a:lnTo>
                <a:lnTo>
                  <a:pt x="257" y="273"/>
                </a:lnTo>
                <a:lnTo>
                  <a:pt x="262" y="268"/>
                </a:lnTo>
                <a:lnTo>
                  <a:pt x="266" y="269"/>
                </a:lnTo>
                <a:lnTo>
                  <a:pt x="267" y="268"/>
                </a:lnTo>
                <a:lnTo>
                  <a:pt x="271" y="271"/>
                </a:lnTo>
                <a:lnTo>
                  <a:pt x="272" y="272"/>
                </a:lnTo>
                <a:lnTo>
                  <a:pt x="277" y="269"/>
                </a:lnTo>
                <a:lnTo>
                  <a:pt x="279" y="273"/>
                </a:lnTo>
                <a:lnTo>
                  <a:pt x="280" y="271"/>
                </a:lnTo>
                <a:lnTo>
                  <a:pt x="285" y="271"/>
                </a:lnTo>
                <a:lnTo>
                  <a:pt x="285" y="269"/>
                </a:lnTo>
                <a:lnTo>
                  <a:pt x="290" y="276"/>
                </a:lnTo>
                <a:lnTo>
                  <a:pt x="291" y="276"/>
                </a:lnTo>
                <a:lnTo>
                  <a:pt x="295" y="276"/>
                </a:lnTo>
                <a:lnTo>
                  <a:pt x="298" y="281"/>
                </a:lnTo>
                <a:lnTo>
                  <a:pt x="299" y="279"/>
                </a:lnTo>
                <a:lnTo>
                  <a:pt x="304" y="280"/>
                </a:lnTo>
                <a:lnTo>
                  <a:pt x="304" y="283"/>
                </a:lnTo>
                <a:lnTo>
                  <a:pt x="309" y="280"/>
                </a:lnTo>
                <a:lnTo>
                  <a:pt x="313" y="277"/>
                </a:lnTo>
                <a:lnTo>
                  <a:pt x="313" y="273"/>
                </a:lnTo>
                <a:lnTo>
                  <a:pt x="317" y="273"/>
                </a:lnTo>
                <a:lnTo>
                  <a:pt x="319" y="271"/>
                </a:lnTo>
                <a:lnTo>
                  <a:pt x="322" y="271"/>
                </a:lnTo>
                <a:lnTo>
                  <a:pt x="326" y="272"/>
                </a:lnTo>
                <a:lnTo>
                  <a:pt x="327" y="268"/>
                </a:lnTo>
                <a:lnTo>
                  <a:pt x="332" y="271"/>
                </a:lnTo>
                <a:lnTo>
                  <a:pt x="337" y="269"/>
                </a:lnTo>
                <a:lnTo>
                  <a:pt x="338" y="269"/>
                </a:lnTo>
                <a:lnTo>
                  <a:pt x="340" y="273"/>
                </a:lnTo>
                <a:lnTo>
                  <a:pt x="345" y="272"/>
                </a:lnTo>
                <a:lnTo>
                  <a:pt x="345" y="271"/>
                </a:lnTo>
                <a:lnTo>
                  <a:pt x="350" y="275"/>
                </a:lnTo>
                <a:lnTo>
                  <a:pt x="351" y="279"/>
                </a:lnTo>
                <a:lnTo>
                  <a:pt x="355" y="280"/>
                </a:lnTo>
                <a:lnTo>
                  <a:pt x="359" y="277"/>
                </a:lnTo>
                <a:lnTo>
                  <a:pt x="364" y="280"/>
                </a:lnTo>
                <a:lnTo>
                  <a:pt x="367" y="283"/>
                </a:lnTo>
                <a:lnTo>
                  <a:pt x="369" y="281"/>
                </a:lnTo>
                <a:lnTo>
                  <a:pt x="373" y="283"/>
                </a:lnTo>
                <a:lnTo>
                  <a:pt x="375" y="280"/>
                </a:lnTo>
                <a:lnTo>
                  <a:pt x="379" y="281"/>
                </a:lnTo>
                <a:lnTo>
                  <a:pt x="383" y="280"/>
                </a:lnTo>
                <a:lnTo>
                  <a:pt x="386" y="276"/>
                </a:lnTo>
                <a:lnTo>
                  <a:pt x="389" y="264"/>
                </a:lnTo>
                <a:lnTo>
                  <a:pt x="392" y="263"/>
                </a:lnTo>
                <a:lnTo>
                  <a:pt x="393" y="248"/>
                </a:lnTo>
                <a:lnTo>
                  <a:pt x="397" y="249"/>
                </a:lnTo>
                <a:lnTo>
                  <a:pt x="398" y="247"/>
                </a:lnTo>
                <a:lnTo>
                  <a:pt x="403" y="249"/>
                </a:lnTo>
                <a:lnTo>
                  <a:pt x="406" y="248"/>
                </a:lnTo>
                <a:lnTo>
                  <a:pt x="411" y="256"/>
                </a:lnTo>
                <a:lnTo>
                  <a:pt x="417" y="261"/>
                </a:lnTo>
                <a:lnTo>
                  <a:pt x="417" y="263"/>
                </a:lnTo>
                <a:lnTo>
                  <a:pt x="419" y="267"/>
                </a:lnTo>
                <a:lnTo>
                  <a:pt x="424" y="272"/>
                </a:lnTo>
                <a:lnTo>
                  <a:pt x="429" y="273"/>
                </a:lnTo>
                <a:lnTo>
                  <a:pt x="430" y="276"/>
                </a:lnTo>
                <a:lnTo>
                  <a:pt x="434" y="277"/>
                </a:lnTo>
                <a:lnTo>
                  <a:pt x="436" y="280"/>
                </a:lnTo>
                <a:lnTo>
                  <a:pt x="440" y="280"/>
                </a:lnTo>
                <a:lnTo>
                  <a:pt x="443" y="281"/>
                </a:lnTo>
                <a:lnTo>
                  <a:pt x="445" y="280"/>
                </a:lnTo>
                <a:lnTo>
                  <a:pt x="450" y="279"/>
                </a:lnTo>
                <a:lnTo>
                  <a:pt x="452" y="277"/>
                </a:lnTo>
                <a:lnTo>
                  <a:pt x="453" y="276"/>
                </a:lnTo>
                <a:lnTo>
                  <a:pt x="458" y="272"/>
                </a:lnTo>
                <a:lnTo>
                  <a:pt x="463" y="265"/>
                </a:lnTo>
                <a:lnTo>
                  <a:pt x="464" y="265"/>
                </a:lnTo>
                <a:lnTo>
                  <a:pt x="469" y="261"/>
                </a:lnTo>
                <a:lnTo>
                  <a:pt x="471" y="256"/>
                </a:lnTo>
                <a:lnTo>
                  <a:pt x="472" y="255"/>
                </a:lnTo>
                <a:lnTo>
                  <a:pt x="476" y="257"/>
                </a:lnTo>
                <a:lnTo>
                  <a:pt x="477" y="260"/>
                </a:lnTo>
                <a:lnTo>
                  <a:pt x="481" y="269"/>
                </a:lnTo>
                <a:lnTo>
                  <a:pt x="483" y="272"/>
                </a:lnTo>
                <a:lnTo>
                  <a:pt x="487" y="272"/>
                </a:lnTo>
                <a:lnTo>
                  <a:pt x="489" y="276"/>
                </a:lnTo>
                <a:lnTo>
                  <a:pt x="490" y="279"/>
                </a:lnTo>
                <a:lnTo>
                  <a:pt x="496" y="281"/>
                </a:lnTo>
                <a:lnTo>
                  <a:pt x="500" y="281"/>
                </a:lnTo>
                <a:lnTo>
                  <a:pt x="504" y="281"/>
                </a:lnTo>
                <a:lnTo>
                  <a:pt x="505" y="283"/>
                </a:lnTo>
                <a:lnTo>
                  <a:pt x="510" y="279"/>
                </a:lnTo>
                <a:lnTo>
                  <a:pt x="510" y="280"/>
                </a:lnTo>
                <a:lnTo>
                  <a:pt x="514" y="280"/>
                </a:lnTo>
                <a:lnTo>
                  <a:pt x="518" y="279"/>
                </a:lnTo>
                <a:lnTo>
                  <a:pt x="519" y="275"/>
                </a:lnTo>
                <a:lnTo>
                  <a:pt x="523" y="269"/>
                </a:lnTo>
                <a:lnTo>
                  <a:pt x="524" y="269"/>
                </a:lnTo>
                <a:lnTo>
                  <a:pt x="529" y="261"/>
                </a:lnTo>
                <a:lnTo>
                  <a:pt x="531" y="249"/>
                </a:lnTo>
                <a:lnTo>
                  <a:pt x="534" y="236"/>
                </a:lnTo>
                <a:lnTo>
                  <a:pt x="537" y="219"/>
                </a:lnTo>
                <a:lnTo>
                  <a:pt x="537" y="212"/>
                </a:lnTo>
                <a:lnTo>
                  <a:pt x="542" y="216"/>
                </a:lnTo>
                <a:lnTo>
                  <a:pt x="543" y="224"/>
                </a:lnTo>
                <a:lnTo>
                  <a:pt x="547" y="229"/>
                </a:lnTo>
                <a:lnTo>
                  <a:pt x="548" y="244"/>
                </a:lnTo>
                <a:lnTo>
                  <a:pt x="550" y="249"/>
                </a:lnTo>
                <a:lnTo>
                  <a:pt x="555" y="261"/>
                </a:lnTo>
                <a:lnTo>
                  <a:pt x="556" y="268"/>
                </a:lnTo>
                <a:lnTo>
                  <a:pt x="561" y="272"/>
                </a:lnTo>
                <a:lnTo>
                  <a:pt x="562" y="276"/>
                </a:lnTo>
                <a:lnTo>
                  <a:pt x="565" y="277"/>
                </a:lnTo>
                <a:lnTo>
                  <a:pt x="570" y="279"/>
                </a:lnTo>
                <a:lnTo>
                  <a:pt x="570" y="280"/>
                </a:lnTo>
                <a:lnTo>
                  <a:pt x="576" y="281"/>
                </a:lnTo>
                <a:lnTo>
                  <a:pt x="579" y="280"/>
                </a:lnTo>
                <a:lnTo>
                  <a:pt x="583" y="279"/>
                </a:lnTo>
                <a:lnTo>
                  <a:pt x="584" y="279"/>
                </a:lnTo>
                <a:lnTo>
                  <a:pt x="588" y="275"/>
                </a:lnTo>
                <a:lnTo>
                  <a:pt x="589" y="276"/>
                </a:lnTo>
                <a:lnTo>
                  <a:pt x="595" y="269"/>
                </a:lnTo>
                <a:lnTo>
                  <a:pt x="597" y="265"/>
                </a:lnTo>
                <a:lnTo>
                  <a:pt x="598" y="251"/>
                </a:lnTo>
                <a:lnTo>
                  <a:pt x="603" y="245"/>
                </a:lnTo>
                <a:lnTo>
                  <a:pt x="604" y="244"/>
                </a:lnTo>
                <a:lnTo>
                  <a:pt x="607" y="241"/>
                </a:lnTo>
                <a:lnTo>
                  <a:pt x="608" y="251"/>
                </a:lnTo>
                <a:lnTo>
                  <a:pt x="612" y="247"/>
                </a:lnTo>
                <a:lnTo>
                  <a:pt x="615" y="257"/>
                </a:lnTo>
                <a:lnTo>
                  <a:pt x="616" y="261"/>
                </a:lnTo>
                <a:lnTo>
                  <a:pt x="621" y="263"/>
                </a:lnTo>
                <a:lnTo>
                  <a:pt x="622" y="271"/>
                </a:lnTo>
                <a:lnTo>
                  <a:pt x="626" y="275"/>
                </a:lnTo>
                <a:lnTo>
                  <a:pt x="631" y="276"/>
                </a:lnTo>
                <a:lnTo>
                  <a:pt x="636" y="280"/>
                </a:lnTo>
                <a:lnTo>
                  <a:pt x="639" y="281"/>
                </a:lnTo>
                <a:lnTo>
                  <a:pt x="643" y="285"/>
                </a:lnTo>
                <a:lnTo>
                  <a:pt x="645" y="281"/>
                </a:lnTo>
                <a:lnTo>
                  <a:pt x="649" y="283"/>
                </a:lnTo>
                <a:lnTo>
                  <a:pt x="650" y="283"/>
                </a:lnTo>
                <a:lnTo>
                  <a:pt x="654" y="281"/>
                </a:lnTo>
                <a:lnTo>
                  <a:pt x="657" y="283"/>
                </a:lnTo>
                <a:lnTo>
                  <a:pt x="660" y="279"/>
                </a:lnTo>
                <a:lnTo>
                  <a:pt x="662" y="276"/>
                </a:lnTo>
                <a:lnTo>
                  <a:pt x="665" y="276"/>
                </a:lnTo>
                <a:lnTo>
                  <a:pt x="667" y="267"/>
                </a:lnTo>
                <a:lnTo>
                  <a:pt x="672" y="267"/>
                </a:lnTo>
                <a:lnTo>
                  <a:pt x="673" y="253"/>
                </a:lnTo>
                <a:lnTo>
                  <a:pt x="677" y="253"/>
                </a:lnTo>
                <a:lnTo>
                  <a:pt x="678" y="249"/>
                </a:lnTo>
                <a:lnTo>
                  <a:pt x="681" y="253"/>
                </a:lnTo>
                <a:lnTo>
                  <a:pt x="683" y="255"/>
                </a:lnTo>
                <a:lnTo>
                  <a:pt x="686" y="264"/>
                </a:lnTo>
                <a:lnTo>
                  <a:pt x="687" y="269"/>
                </a:lnTo>
                <a:lnTo>
                  <a:pt x="692" y="272"/>
                </a:lnTo>
                <a:lnTo>
                  <a:pt x="695" y="277"/>
                </a:lnTo>
                <a:lnTo>
                  <a:pt x="697" y="279"/>
                </a:lnTo>
                <a:lnTo>
                  <a:pt x="701" y="281"/>
                </a:lnTo>
                <a:lnTo>
                  <a:pt x="704" y="283"/>
                </a:lnTo>
                <a:lnTo>
                  <a:pt x="705" y="283"/>
                </a:lnTo>
                <a:lnTo>
                  <a:pt x="709" y="280"/>
                </a:lnTo>
                <a:lnTo>
                  <a:pt x="710" y="283"/>
                </a:lnTo>
                <a:lnTo>
                  <a:pt x="715" y="283"/>
                </a:lnTo>
                <a:lnTo>
                  <a:pt x="716" y="283"/>
                </a:lnTo>
                <a:lnTo>
                  <a:pt x="719" y="281"/>
                </a:lnTo>
                <a:lnTo>
                  <a:pt x="723" y="280"/>
                </a:lnTo>
                <a:lnTo>
                  <a:pt x="728" y="275"/>
                </a:lnTo>
                <a:lnTo>
                  <a:pt x="729" y="276"/>
                </a:lnTo>
                <a:lnTo>
                  <a:pt x="733" y="273"/>
                </a:lnTo>
                <a:lnTo>
                  <a:pt x="737" y="268"/>
                </a:lnTo>
                <a:lnTo>
                  <a:pt x="738" y="268"/>
                </a:lnTo>
                <a:lnTo>
                  <a:pt x="741" y="272"/>
                </a:lnTo>
                <a:lnTo>
                  <a:pt x="744" y="271"/>
                </a:lnTo>
                <a:lnTo>
                  <a:pt x="747" y="268"/>
                </a:lnTo>
                <a:lnTo>
                  <a:pt x="749" y="272"/>
                </a:lnTo>
                <a:lnTo>
                  <a:pt x="751" y="271"/>
                </a:lnTo>
                <a:lnTo>
                  <a:pt x="753" y="276"/>
                </a:lnTo>
                <a:lnTo>
                  <a:pt x="757" y="277"/>
                </a:lnTo>
                <a:lnTo>
                  <a:pt x="759" y="281"/>
                </a:lnTo>
                <a:lnTo>
                  <a:pt x="762" y="281"/>
                </a:lnTo>
                <a:lnTo>
                  <a:pt x="765" y="284"/>
                </a:lnTo>
                <a:lnTo>
                  <a:pt x="770" y="283"/>
                </a:lnTo>
                <a:lnTo>
                  <a:pt x="775" y="285"/>
                </a:lnTo>
                <a:lnTo>
                  <a:pt x="776" y="284"/>
                </a:lnTo>
                <a:lnTo>
                  <a:pt x="780" y="287"/>
                </a:lnTo>
                <a:lnTo>
                  <a:pt x="783" y="287"/>
                </a:lnTo>
                <a:lnTo>
                  <a:pt x="785" y="283"/>
                </a:lnTo>
                <a:lnTo>
                  <a:pt x="788" y="283"/>
                </a:lnTo>
                <a:lnTo>
                  <a:pt x="789" y="283"/>
                </a:lnTo>
                <a:lnTo>
                  <a:pt x="794" y="283"/>
                </a:lnTo>
                <a:lnTo>
                  <a:pt x="795" y="283"/>
                </a:lnTo>
                <a:lnTo>
                  <a:pt x="800" y="275"/>
                </a:lnTo>
                <a:lnTo>
                  <a:pt x="803" y="268"/>
                </a:lnTo>
                <a:lnTo>
                  <a:pt x="805" y="260"/>
                </a:lnTo>
                <a:lnTo>
                  <a:pt x="809" y="252"/>
                </a:lnTo>
                <a:lnTo>
                  <a:pt x="813" y="256"/>
                </a:lnTo>
                <a:lnTo>
                  <a:pt x="813" y="255"/>
                </a:lnTo>
                <a:lnTo>
                  <a:pt x="818" y="261"/>
                </a:lnTo>
                <a:lnTo>
                  <a:pt x="821" y="263"/>
                </a:lnTo>
                <a:lnTo>
                  <a:pt x="822" y="265"/>
                </a:lnTo>
                <a:lnTo>
                  <a:pt x="825" y="275"/>
                </a:lnTo>
                <a:lnTo>
                  <a:pt x="828" y="279"/>
                </a:lnTo>
                <a:lnTo>
                  <a:pt x="830" y="281"/>
                </a:lnTo>
                <a:lnTo>
                  <a:pt x="834" y="283"/>
                </a:lnTo>
                <a:lnTo>
                  <a:pt x="838" y="287"/>
                </a:lnTo>
                <a:lnTo>
                  <a:pt x="840" y="285"/>
                </a:lnTo>
                <a:lnTo>
                  <a:pt x="841" y="287"/>
                </a:lnTo>
                <a:lnTo>
                  <a:pt x="845" y="285"/>
                </a:lnTo>
                <a:lnTo>
                  <a:pt x="850" y="285"/>
                </a:lnTo>
                <a:lnTo>
                  <a:pt x="854" y="285"/>
                </a:lnTo>
                <a:lnTo>
                  <a:pt x="858" y="288"/>
                </a:lnTo>
                <a:lnTo>
                  <a:pt x="859" y="283"/>
                </a:lnTo>
                <a:lnTo>
                  <a:pt x="863" y="284"/>
                </a:lnTo>
                <a:lnTo>
                  <a:pt x="864" y="283"/>
                </a:lnTo>
                <a:lnTo>
                  <a:pt x="869" y="281"/>
                </a:lnTo>
                <a:lnTo>
                  <a:pt x="874" y="279"/>
                </a:lnTo>
                <a:lnTo>
                  <a:pt x="875" y="280"/>
                </a:lnTo>
                <a:lnTo>
                  <a:pt x="878" y="280"/>
                </a:lnTo>
                <a:lnTo>
                  <a:pt x="882" y="281"/>
                </a:lnTo>
                <a:lnTo>
                  <a:pt x="883" y="281"/>
                </a:lnTo>
                <a:lnTo>
                  <a:pt x="887" y="280"/>
                </a:lnTo>
                <a:lnTo>
                  <a:pt x="890" y="283"/>
                </a:lnTo>
                <a:lnTo>
                  <a:pt x="894" y="284"/>
                </a:lnTo>
                <a:lnTo>
                  <a:pt x="898" y="284"/>
                </a:lnTo>
                <a:lnTo>
                  <a:pt x="901" y="284"/>
                </a:lnTo>
                <a:lnTo>
                  <a:pt x="901" y="285"/>
                </a:lnTo>
                <a:lnTo>
                  <a:pt x="906" y="285"/>
                </a:lnTo>
                <a:lnTo>
                  <a:pt x="910" y="288"/>
                </a:lnTo>
                <a:lnTo>
                  <a:pt x="911" y="287"/>
                </a:lnTo>
                <a:lnTo>
                  <a:pt x="916" y="287"/>
                </a:lnTo>
                <a:lnTo>
                  <a:pt x="920" y="288"/>
                </a:lnTo>
                <a:lnTo>
                  <a:pt x="920" y="289"/>
                </a:lnTo>
                <a:lnTo>
                  <a:pt x="925" y="287"/>
                </a:lnTo>
                <a:lnTo>
                  <a:pt x="929" y="284"/>
                </a:lnTo>
                <a:lnTo>
                  <a:pt x="930" y="284"/>
                </a:lnTo>
                <a:lnTo>
                  <a:pt x="935" y="281"/>
                </a:lnTo>
                <a:lnTo>
                  <a:pt x="935" y="280"/>
                </a:lnTo>
                <a:lnTo>
                  <a:pt x="938" y="280"/>
                </a:lnTo>
                <a:lnTo>
                  <a:pt x="942" y="279"/>
                </a:lnTo>
                <a:lnTo>
                  <a:pt x="943" y="279"/>
                </a:lnTo>
                <a:lnTo>
                  <a:pt x="946" y="280"/>
                </a:lnTo>
                <a:lnTo>
                  <a:pt x="948" y="283"/>
                </a:lnTo>
                <a:lnTo>
                  <a:pt x="953" y="283"/>
                </a:lnTo>
                <a:lnTo>
                  <a:pt x="954" y="284"/>
                </a:lnTo>
                <a:lnTo>
                  <a:pt x="958" y="284"/>
                </a:lnTo>
                <a:lnTo>
                  <a:pt x="962" y="284"/>
                </a:lnTo>
                <a:lnTo>
                  <a:pt x="966" y="289"/>
                </a:lnTo>
                <a:lnTo>
                  <a:pt x="970" y="287"/>
                </a:lnTo>
                <a:lnTo>
                  <a:pt x="971" y="287"/>
                </a:lnTo>
                <a:lnTo>
                  <a:pt x="976" y="287"/>
                </a:lnTo>
                <a:lnTo>
                  <a:pt x="976" y="288"/>
                </a:lnTo>
                <a:lnTo>
                  <a:pt x="980" y="287"/>
                </a:lnTo>
                <a:lnTo>
                  <a:pt x="982" y="291"/>
                </a:lnTo>
                <a:lnTo>
                  <a:pt x="985" y="289"/>
                </a:lnTo>
                <a:lnTo>
                  <a:pt x="988" y="291"/>
                </a:lnTo>
                <a:lnTo>
                  <a:pt x="990" y="289"/>
                </a:lnTo>
                <a:lnTo>
                  <a:pt x="995" y="287"/>
                </a:lnTo>
                <a:lnTo>
                  <a:pt x="1000" y="285"/>
                </a:lnTo>
                <a:lnTo>
                  <a:pt x="1001" y="287"/>
                </a:lnTo>
                <a:lnTo>
                  <a:pt x="1004" y="280"/>
                </a:lnTo>
                <a:lnTo>
                  <a:pt x="1006" y="276"/>
                </a:lnTo>
                <a:lnTo>
                  <a:pt x="1010" y="269"/>
                </a:lnTo>
                <a:lnTo>
                  <a:pt x="1014" y="267"/>
                </a:lnTo>
                <a:lnTo>
                  <a:pt x="1014" y="268"/>
                </a:lnTo>
                <a:lnTo>
                  <a:pt x="1019" y="269"/>
                </a:lnTo>
                <a:lnTo>
                  <a:pt x="1020" y="271"/>
                </a:lnTo>
                <a:lnTo>
                  <a:pt x="1022" y="275"/>
                </a:lnTo>
                <a:lnTo>
                  <a:pt x="1027" y="280"/>
                </a:lnTo>
                <a:lnTo>
                  <a:pt x="1031" y="283"/>
                </a:lnTo>
                <a:lnTo>
                  <a:pt x="1033" y="287"/>
                </a:lnTo>
                <a:lnTo>
                  <a:pt x="1038" y="288"/>
                </a:lnTo>
                <a:lnTo>
                  <a:pt x="1039" y="288"/>
                </a:lnTo>
                <a:lnTo>
                  <a:pt x="1042" y="288"/>
                </a:lnTo>
                <a:lnTo>
                  <a:pt x="1047" y="289"/>
                </a:lnTo>
                <a:lnTo>
                  <a:pt x="1048" y="288"/>
                </a:lnTo>
                <a:lnTo>
                  <a:pt x="1051" y="289"/>
                </a:lnTo>
                <a:lnTo>
                  <a:pt x="1054" y="288"/>
                </a:lnTo>
                <a:lnTo>
                  <a:pt x="1055" y="289"/>
                </a:lnTo>
                <a:lnTo>
                  <a:pt x="1060" y="287"/>
                </a:lnTo>
                <a:lnTo>
                  <a:pt x="1061" y="288"/>
                </a:lnTo>
                <a:lnTo>
                  <a:pt x="1066" y="289"/>
                </a:lnTo>
                <a:lnTo>
                  <a:pt x="1068" y="288"/>
                </a:lnTo>
                <a:lnTo>
                  <a:pt x="1071" y="288"/>
                </a:lnTo>
                <a:lnTo>
                  <a:pt x="1074" y="288"/>
                </a:lnTo>
                <a:lnTo>
                  <a:pt x="1075" y="287"/>
                </a:lnTo>
                <a:lnTo>
                  <a:pt x="1079" y="285"/>
                </a:lnTo>
                <a:lnTo>
                  <a:pt x="1080" y="287"/>
                </a:lnTo>
                <a:lnTo>
                  <a:pt x="1084" y="283"/>
                </a:lnTo>
                <a:lnTo>
                  <a:pt x="1087" y="285"/>
                </a:lnTo>
                <a:lnTo>
                  <a:pt x="1090" y="285"/>
                </a:lnTo>
                <a:lnTo>
                  <a:pt x="1092" y="285"/>
                </a:lnTo>
                <a:lnTo>
                  <a:pt x="1093" y="287"/>
                </a:lnTo>
                <a:lnTo>
                  <a:pt x="1097" y="287"/>
                </a:lnTo>
                <a:lnTo>
                  <a:pt x="1102" y="289"/>
                </a:lnTo>
                <a:lnTo>
                  <a:pt x="1103" y="288"/>
                </a:lnTo>
                <a:lnTo>
                  <a:pt x="1107" y="289"/>
                </a:lnTo>
                <a:lnTo>
                  <a:pt x="1108" y="289"/>
                </a:lnTo>
                <a:lnTo>
                  <a:pt x="1113" y="287"/>
                </a:lnTo>
                <a:lnTo>
                  <a:pt x="1116" y="289"/>
                </a:lnTo>
                <a:lnTo>
                  <a:pt x="1121" y="289"/>
                </a:lnTo>
                <a:lnTo>
                  <a:pt x="1126" y="287"/>
                </a:lnTo>
                <a:lnTo>
                  <a:pt x="1127" y="287"/>
                </a:lnTo>
                <a:lnTo>
                  <a:pt x="1131" y="287"/>
                </a:lnTo>
                <a:lnTo>
                  <a:pt x="1134" y="284"/>
                </a:lnTo>
                <a:lnTo>
                  <a:pt x="1135" y="283"/>
                </a:lnTo>
                <a:lnTo>
                  <a:pt x="1140" y="281"/>
                </a:lnTo>
                <a:lnTo>
                  <a:pt x="1144" y="283"/>
                </a:lnTo>
                <a:lnTo>
                  <a:pt x="1147" y="283"/>
                </a:lnTo>
                <a:lnTo>
                  <a:pt x="1149" y="283"/>
                </a:lnTo>
                <a:lnTo>
                  <a:pt x="1153" y="284"/>
                </a:lnTo>
                <a:lnTo>
                  <a:pt x="1153" y="285"/>
                </a:lnTo>
                <a:lnTo>
                  <a:pt x="1158" y="287"/>
                </a:lnTo>
                <a:lnTo>
                  <a:pt x="1161" y="288"/>
                </a:lnTo>
                <a:lnTo>
                  <a:pt x="1164" y="288"/>
                </a:lnTo>
                <a:lnTo>
                  <a:pt x="1167" y="289"/>
                </a:lnTo>
                <a:lnTo>
                  <a:pt x="1168" y="289"/>
                </a:lnTo>
                <a:lnTo>
                  <a:pt x="1170" y="289"/>
                </a:lnTo>
                <a:lnTo>
                  <a:pt x="1174" y="289"/>
                </a:lnTo>
                <a:lnTo>
                  <a:pt x="1177" y="288"/>
                </a:lnTo>
                <a:lnTo>
                  <a:pt x="1181" y="288"/>
                </a:lnTo>
                <a:lnTo>
                  <a:pt x="1186" y="289"/>
                </a:lnTo>
                <a:lnTo>
                  <a:pt x="1187" y="289"/>
                </a:lnTo>
                <a:lnTo>
                  <a:pt x="1189" y="288"/>
                </a:lnTo>
                <a:lnTo>
                  <a:pt x="1194" y="288"/>
                </a:lnTo>
                <a:lnTo>
                  <a:pt x="1198" y="288"/>
                </a:lnTo>
                <a:lnTo>
                  <a:pt x="1199" y="287"/>
                </a:lnTo>
                <a:lnTo>
                  <a:pt x="1201" y="285"/>
                </a:lnTo>
                <a:lnTo>
                  <a:pt x="1205" y="283"/>
                </a:lnTo>
                <a:lnTo>
                  <a:pt x="1206" y="287"/>
                </a:lnTo>
                <a:lnTo>
                  <a:pt x="1211" y="277"/>
                </a:lnTo>
                <a:lnTo>
                  <a:pt x="1212" y="277"/>
                </a:lnTo>
                <a:lnTo>
                  <a:pt x="1217" y="271"/>
                </a:lnTo>
                <a:lnTo>
                  <a:pt x="1221" y="267"/>
                </a:lnTo>
                <a:lnTo>
                  <a:pt x="1224" y="269"/>
                </a:lnTo>
                <a:lnTo>
                  <a:pt x="1226" y="271"/>
                </a:lnTo>
                <a:lnTo>
                  <a:pt x="1229" y="277"/>
                </a:lnTo>
                <a:lnTo>
                  <a:pt x="1233" y="284"/>
                </a:lnTo>
                <a:lnTo>
                  <a:pt x="1236" y="284"/>
                </a:lnTo>
                <a:lnTo>
                  <a:pt x="1241" y="285"/>
                </a:lnTo>
                <a:lnTo>
                  <a:pt x="1246" y="288"/>
                </a:lnTo>
                <a:lnTo>
                  <a:pt x="1247" y="288"/>
                </a:lnTo>
                <a:lnTo>
                  <a:pt x="1251" y="288"/>
                </a:lnTo>
                <a:lnTo>
                  <a:pt x="1252" y="289"/>
                </a:lnTo>
                <a:lnTo>
                  <a:pt x="1256" y="289"/>
                </a:lnTo>
                <a:lnTo>
                  <a:pt x="1260" y="285"/>
                </a:lnTo>
                <a:lnTo>
                  <a:pt x="1260" y="284"/>
                </a:lnTo>
                <a:lnTo>
                  <a:pt x="1265" y="285"/>
                </a:lnTo>
                <a:lnTo>
                  <a:pt x="1269" y="287"/>
                </a:lnTo>
                <a:lnTo>
                  <a:pt x="1270" y="285"/>
                </a:lnTo>
                <a:lnTo>
                  <a:pt x="1274" y="285"/>
                </a:lnTo>
                <a:lnTo>
                  <a:pt x="1275" y="284"/>
                </a:lnTo>
                <a:lnTo>
                  <a:pt x="1280" y="283"/>
                </a:lnTo>
                <a:lnTo>
                  <a:pt x="1280" y="284"/>
                </a:lnTo>
                <a:lnTo>
                  <a:pt x="1283" y="284"/>
                </a:lnTo>
                <a:lnTo>
                  <a:pt x="1287" y="285"/>
                </a:lnTo>
                <a:lnTo>
                  <a:pt x="1289" y="284"/>
                </a:lnTo>
                <a:lnTo>
                  <a:pt x="1292" y="284"/>
                </a:lnTo>
                <a:lnTo>
                  <a:pt x="1294" y="287"/>
                </a:lnTo>
                <a:lnTo>
                  <a:pt x="1299" y="285"/>
                </a:lnTo>
                <a:lnTo>
                  <a:pt x="1304" y="285"/>
                </a:lnTo>
                <a:lnTo>
                  <a:pt x="1307" y="285"/>
                </a:lnTo>
                <a:lnTo>
                  <a:pt x="1312" y="288"/>
                </a:lnTo>
                <a:lnTo>
                  <a:pt x="1313" y="288"/>
                </a:lnTo>
                <a:lnTo>
                  <a:pt x="1317" y="289"/>
                </a:lnTo>
                <a:lnTo>
                  <a:pt x="1318" y="289"/>
                </a:lnTo>
                <a:lnTo>
                  <a:pt x="1323" y="288"/>
                </a:lnTo>
                <a:lnTo>
                  <a:pt x="1325" y="288"/>
                </a:lnTo>
                <a:lnTo>
                  <a:pt x="1328" y="285"/>
                </a:lnTo>
                <a:lnTo>
                  <a:pt x="1331" y="283"/>
                </a:lnTo>
                <a:lnTo>
                  <a:pt x="1335" y="281"/>
                </a:lnTo>
                <a:lnTo>
                  <a:pt x="1340" y="281"/>
                </a:lnTo>
                <a:lnTo>
                  <a:pt x="1341" y="277"/>
                </a:lnTo>
                <a:lnTo>
                  <a:pt x="1346" y="273"/>
                </a:lnTo>
                <a:lnTo>
                  <a:pt x="1349" y="275"/>
                </a:lnTo>
                <a:lnTo>
                  <a:pt x="1354" y="279"/>
                </a:lnTo>
                <a:lnTo>
                  <a:pt x="1358" y="281"/>
                </a:lnTo>
                <a:lnTo>
                  <a:pt x="1360" y="284"/>
                </a:lnTo>
                <a:lnTo>
                  <a:pt x="1365" y="284"/>
                </a:lnTo>
                <a:lnTo>
                  <a:pt x="1368" y="285"/>
                </a:lnTo>
                <a:lnTo>
                  <a:pt x="1371" y="289"/>
                </a:lnTo>
                <a:lnTo>
                  <a:pt x="1376" y="289"/>
                </a:lnTo>
                <a:lnTo>
                  <a:pt x="1377" y="287"/>
                </a:lnTo>
                <a:lnTo>
                  <a:pt x="1378" y="288"/>
                </a:lnTo>
                <a:lnTo>
                  <a:pt x="1383" y="288"/>
                </a:lnTo>
                <a:lnTo>
                  <a:pt x="1385" y="289"/>
                </a:lnTo>
                <a:lnTo>
                  <a:pt x="1389" y="288"/>
                </a:lnTo>
                <a:lnTo>
                  <a:pt x="1391" y="287"/>
                </a:lnTo>
                <a:lnTo>
                  <a:pt x="1395" y="285"/>
                </a:lnTo>
                <a:lnTo>
                  <a:pt x="1397" y="284"/>
                </a:lnTo>
                <a:lnTo>
                  <a:pt x="1400" y="283"/>
                </a:lnTo>
                <a:lnTo>
                  <a:pt x="1401" y="285"/>
                </a:lnTo>
                <a:lnTo>
                  <a:pt x="1406" y="281"/>
                </a:lnTo>
                <a:lnTo>
                  <a:pt x="1407" y="281"/>
                </a:lnTo>
                <a:lnTo>
                  <a:pt x="1412" y="280"/>
                </a:lnTo>
                <a:lnTo>
                  <a:pt x="1415" y="271"/>
                </a:lnTo>
                <a:lnTo>
                  <a:pt x="1419" y="268"/>
                </a:lnTo>
                <a:lnTo>
                  <a:pt x="1420" y="263"/>
                </a:lnTo>
                <a:lnTo>
                  <a:pt x="1425" y="259"/>
                </a:lnTo>
                <a:lnTo>
                  <a:pt x="1430" y="264"/>
                </a:lnTo>
                <a:lnTo>
                  <a:pt x="1431" y="269"/>
                </a:lnTo>
                <a:lnTo>
                  <a:pt x="1433" y="273"/>
                </a:lnTo>
                <a:lnTo>
                  <a:pt x="1437" y="279"/>
                </a:lnTo>
                <a:lnTo>
                  <a:pt x="1439" y="279"/>
                </a:lnTo>
                <a:lnTo>
                  <a:pt x="1443" y="283"/>
                </a:lnTo>
                <a:lnTo>
                  <a:pt x="1447" y="285"/>
                </a:lnTo>
                <a:lnTo>
                  <a:pt x="1448" y="284"/>
                </a:lnTo>
                <a:lnTo>
                  <a:pt x="1451" y="285"/>
                </a:lnTo>
                <a:lnTo>
                  <a:pt x="1454" y="285"/>
                </a:lnTo>
                <a:lnTo>
                  <a:pt x="1455" y="284"/>
                </a:lnTo>
                <a:lnTo>
                  <a:pt x="1461" y="287"/>
                </a:lnTo>
                <a:lnTo>
                  <a:pt x="1465" y="284"/>
                </a:lnTo>
                <a:lnTo>
                  <a:pt x="1466" y="284"/>
                </a:lnTo>
                <a:lnTo>
                  <a:pt x="1471" y="280"/>
                </a:lnTo>
                <a:lnTo>
                  <a:pt x="1474" y="279"/>
                </a:lnTo>
                <a:lnTo>
                  <a:pt x="1477" y="277"/>
                </a:lnTo>
                <a:lnTo>
                  <a:pt x="1480" y="273"/>
                </a:lnTo>
                <a:lnTo>
                  <a:pt x="1484" y="276"/>
                </a:lnTo>
                <a:lnTo>
                  <a:pt x="1485" y="277"/>
                </a:lnTo>
                <a:lnTo>
                  <a:pt x="1490" y="273"/>
                </a:lnTo>
                <a:lnTo>
                  <a:pt x="1493" y="279"/>
                </a:lnTo>
                <a:lnTo>
                  <a:pt x="1495" y="277"/>
                </a:lnTo>
                <a:lnTo>
                  <a:pt x="1498" y="276"/>
                </a:lnTo>
                <a:lnTo>
                  <a:pt x="1499" y="279"/>
                </a:lnTo>
                <a:lnTo>
                  <a:pt x="1504" y="281"/>
                </a:lnTo>
                <a:lnTo>
                  <a:pt x="1504" y="283"/>
                </a:lnTo>
                <a:lnTo>
                  <a:pt x="1507" y="283"/>
                </a:lnTo>
                <a:lnTo>
                  <a:pt x="1513" y="285"/>
                </a:lnTo>
                <a:lnTo>
                  <a:pt x="1517" y="285"/>
                </a:lnTo>
                <a:lnTo>
                  <a:pt x="1521" y="285"/>
                </a:lnTo>
                <a:lnTo>
                  <a:pt x="1521" y="283"/>
                </a:lnTo>
                <a:lnTo>
                  <a:pt x="1526" y="281"/>
                </a:lnTo>
                <a:lnTo>
                  <a:pt x="1527" y="280"/>
                </a:lnTo>
                <a:lnTo>
                  <a:pt x="1532" y="280"/>
                </a:lnTo>
                <a:lnTo>
                  <a:pt x="1537" y="276"/>
                </a:lnTo>
                <a:lnTo>
                  <a:pt x="1540" y="273"/>
                </a:lnTo>
                <a:lnTo>
                  <a:pt x="1545" y="265"/>
                </a:lnTo>
                <a:lnTo>
                  <a:pt x="1546" y="265"/>
                </a:lnTo>
                <a:lnTo>
                  <a:pt x="1550" y="259"/>
                </a:lnTo>
                <a:lnTo>
                  <a:pt x="1553" y="261"/>
                </a:lnTo>
                <a:lnTo>
                  <a:pt x="1555" y="256"/>
                </a:lnTo>
                <a:lnTo>
                  <a:pt x="1559" y="253"/>
                </a:lnTo>
                <a:lnTo>
                  <a:pt x="1559" y="256"/>
                </a:lnTo>
                <a:lnTo>
                  <a:pt x="1564" y="263"/>
                </a:lnTo>
                <a:lnTo>
                  <a:pt x="1569" y="269"/>
                </a:lnTo>
                <a:lnTo>
                  <a:pt x="1570" y="271"/>
                </a:lnTo>
                <a:lnTo>
                  <a:pt x="1573" y="272"/>
                </a:lnTo>
                <a:lnTo>
                  <a:pt x="1577" y="277"/>
                </a:lnTo>
                <a:lnTo>
                  <a:pt x="1579" y="280"/>
                </a:lnTo>
                <a:lnTo>
                  <a:pt x="1582" y="281"/>
                </a:lnTo>
                <a:lnTo>
                  <a:pt x="1585" y="283"/>
                </a:lnTo>
                <a:lnTo>
                  <a:pt x="1587" y="284"/>
                </a:lnTo>
                <a:lnTo>
                  <a:pt x="1592" y="281"/>
                </a:lnTo>
                <a:lnTo>
                  <a:pt x="1598" y="279"/>
                </a:lnTo>
                <a:lnTo>
                  <a:pt x="1600" y="276"/>
                </a:lnTo>
                <a:lnTo>
                  <a:pt x="1600" y="271"/>
                </a:lnTo>
                <a:lnTo>
                  <a:pt x="1605" y="271"/>
                </a:lnTo>
                <a:lnTo>
                  <a:pt x="1606" y="269"/>
                </a:lnTo>
                <a:lnTo>
                  <a:pt x="1610" y="256"/>
                </a:lnTo>
                <a:lnTo>
                  <a:pt x="1611" y="265"/>
                </a:lnTo>
                <a:lnTo>
                  <a:pt x="1616" y="261"/>
                </a:lnTo>
                <a:lnTo>
                  <a:pt x="1620" y="260"/>
                </a:lnTo>
                <a:lnTo>
                  <a:pt x="1620" y="251"/>
                </a:lnTo>
                <a:lnTo>
                  <a:pt x="1624" y="248"/>
                </a:lnTo>
                <a:lnTo>
                  <a:pt x="1626" y="245"/>
                </a:lnTo>
                <a:lnTo>
                  <a:pt x="1630" y="240"/>
                </a:lnTo>
                <a:lnTo>
                  <a:pt x="1630" y="239"/>
                </a:lnTo>
                <a:lnTo>
                  <a:pt x="1635" y="252"/>
                </a:lnTo>
                <a:lnTo>
                  <a:pt x="1636" y="256"/>
                </a:lnTo>
                <a:lnTo>
                  <a:pt x="1639" y="265"/>
                </a:lnTo>
                <a:lnTo>
                  <a:pt x="1642" y="272"/>
                </a:lnTo>
                <a:lnTo>
                  <a:pt x="1645" y="279"/>
                </a:lnTo>
                <a:lnTo>
                  <a:pt x="1647" y="281"/>
                </a:lnTo>
                <a:lnTo>
                  <a:pt x="1650" y="283"/>
                </a:lnTo>
                <a:lnTo>
                  <a:pt x="1653" y="284"/>
                </a:lnTo>
                <a:lnTo>
                  <a:pt x="1658" y="283"/>
                </a:lnTo>
                <a:lnTo>
                  <a:pt x="1658" y="281"/>
                </a:lnTo>
                <a:lnTo>
                  <a:pt x="1662" y="280"/>
                </a:lnTo>
                <a:lnTo>
                  <a:pt x="1666" y="276"/>
                </a:lnTo>
                <a:lnTo>
                  <a:pt x="1666" y="275"/>
                </a:lnTo>
                <a:lnTo>
                  <a:pt x="1671" y="261"/>
                </a:lnTo>
                <a:lnTo>
                  <a:pt x="1671" y="260"/>
                </a:lnTo>
                <a:lnTo>
                  <a:pt x="1676" y="248"/>
                </a:lnTo>
                <a:lnTo>
                  <a:pt x="1680" y="251"/>
                </a:lnTo>
                <a:lnTo>
                  <a:pt x="1681" y="239"/>
                </a:lnTo>
                <a:lnTo>
                  <a:pt x="1686" y="227"/>
                </a:lnTo>
                <a:lnTo>
                  <a:pt x="1686" y="223"/>
                </a:lnTo>
                <a:lnTo>
                  <a:pt x="1690" y="208"/>
                </a:lnTo>
                <a:lnTo>
                  <a:pt x="1690" y="212"/>
                </a:lnTo>
                <a:lnTo>
                  <a:pt x="1695" y="220"/>
                </a:lnTo>
                <a:lnTo>
                  <a:pt x="1696" y="235"/>
                </a:lnTo>
                <a:lnTo>
                  <a:pt x="1700" y="240"/>
                </a:lnTo>
                <a:lnTo>
                  <a:pt x="1704" y="252"/>
                </a:lnTo>
                <a:lnTo>
                  <a:pt x="1705" y="259"/>
                </a:lnTo>
                <a:lnTo>
                  <a:pt x="1708" y="265"/>
                </a:lnTo>
                <a:lnTo>
                  <a:pt x="1710" y="273"/>
                </a:lnTo>
                <a:lnTo>
                  <a:pt x="1713" y="269"/>
                </a:lnTo>
                <a:lnTo>
                  <a:pt x="1718" y="280"/>
                </a:lnTo>
                <a:lnTo>
                  <a:pt x="1718" y="279"/>
                </a:lnTo>
                <a:lnTo>
                  <a:pt x="1722" y="284"/>
                </a:lnTo>
                <a:lnTo>
                  <a:pt x="1726" y="285"/>
                </a:lnTo>
                <a:lnTo>
                  <a:pt x="1728" y="284"/>
                </a:lnTo>
                <a:lnTo>
                  <a:pt x="1731" y="281"/>
                </a:lnTo>
                <a:lnTo>
                  <a:pt x="1732" y="277"/>
                </a:lnTo>
                <a:lnTo>
                  <a:pt x="1737" y="275"/>
                </a:lnTo>
                <a:lnTo>
                  <a:pt x="1740" y="271"/>
                </a:lnTo>
                <a:lnTo>
                  <a:pt x="1742" y="263"/>
                </a:lnTo>
                <a:lnTo>
                  <a:pt x="1746" y="248"/>
                </a:lnTo>
                <a:lnTo>
                  <a:pt x="1747" y="241"/>
                </a:lnTo>
                <a:lnTo>
                  <a:pt x="1750" y="224"/>
                </a:lnTo>
                <a:lnTo>
                  <a:pt x="1752" y="219"/>
                </a:lnTo>
                <a:lnTo>
                  <a:pt x="1755" y="203"/>
                </a:lnTo>
                <a:lnTo>
                  <a:pt x="1756" y="212"/>
                </a:lnTo>
                <a:lnTo>
                  <a:pt x="1760" y="217"/>
                </a:lnTo>
                <a:lnTo>
                  <a:pt x="1762" y="228"/>
                </a:lnTo>
                <a:lnTo>
                  <a:pt x="1765" y="233"/>
                </a:lnTo>
                <a:lnTo>
                  <a:pt x="1768" y="249"/>
                </a:lnTo>
                <a:lnTo>
                  <a:pt x="1770" y="252"/>
                </a:lnTo>
                <a:lnTo>
                  <a:pt x="1773" y="269"/>
                </a:lnTo>
                <a:lnTo>
                  <a:pt x="1776" y="275"/>
                </a:lnTo>
                <a:lnTo>
                  <a:pt x="1779" y="275"/>
                </a:lnTo>
                <a:lnTo>
                  <a:pt x="1783" y="283"/>
                </a:lnTo>
                <a:lnTo>
                  <a:pt x="1784" y="284"/>
                </a:lnTo>
                <a:lnTo>
                  <a:pt x="1789" y="285"/>
                </a:lnTo>
                <a:lnTo>
                  <a:pt x="1790" y="285"/>
                </a:lnTo>
                <a:lnTo>
                  <a:pt x="1792" y="287"/>
                </a:lnTo>
                <a:lnTo>
                  <a:pt x="1797" y="283"/>
                </a:lnTo>
                <a:lnTo>
                  <a:pt x="1797" y="281"/>
                </a:lnTo>
                <a:lnTo>
                  <a:pt x="1801" y="280"/>
                </a:lnTo>
                <a:lnTo>
                  <a:pt x="1806" y="275"/>
                </a:lnTo>
                <a:lnTo>
                  <a:pt x="1807" y="269"/>
                </a:lnTo>
                <a:lnTo>
                  <a:pt x="1812" y="256"/>
                </a:lnTo>
                <a:lnTo>
                  <a:pt x="1812" y="252"/>
                </a:lnTo>
                <a:lnTo>
                  <a:pt x="1817" y="160"/>
                </a:lnTo>
                <a:lnTo>
                  <a:pt x="1819" y="120"/>
                </a:lnTo>
                <a:lnTo>
                  <a:pt x="1821" y="35"/>
                </a:lnTo>
                <a:lnTo>
                  <a:pt x="1825" y="3"/>
                </a:lnTo>
                <a:lnTo>
                  <a:pt x="1825" y="0"/>
                </a:lnTo>
                <a:lnTo>
                  <a:pt x="1830" y="39"/>
                </a:lnTo>
                <a:lnTo>
                  <a:pt x="1831" y="40"/>
                </a:lnTo>
                <a:lnTo>
                  <a:pt x="1835" y="107"/>
                </a:lnTo>
                <a:lnTo>
                  <a:pt x="1836" y="139"/>
                </a:lnTo>
                <a:lnTo>
                  <a:pt x="1839" y="185"/>
                </a:lnTo>
                <a:lnTo>
                  <a:pt x="1842" y="217"/>
                </a:lnTo>
                <a:lnTo>
                  <a:pt x="1845" y="241"/>
                </a:lnTo>
                <a:lnTo>
                  <a:pt x="1847" y="260"/>
                </a:lnTo>
                <a:lnTo>
                  <a:pt x="1850" y="268"/>
                </a:lnTo>
                <a:lnTo>
                  <a:pt x="1854" y="276"/>
                </a:lnTo>
                <a:lnTo>
                  <a:pt x="1855" y="279"/>
                </a:lnTo>
                <a:lnTo>
                  <a:pt x="1861" y="283"/>
                </a:lnTo>
                <a:lnTo>
                  <a:pt x="1862" y="281"/>
                </a:lnTo>
                <a:lnTo>
                  <a:pt x="1866" y="283"/>
                </a:lnTo>
                <a:lnTo>
                  <a:pt x="1872" y="276"/>
                </a:lnTo>
                <a:lnTo>
                  <a:pt x="1873" y="275"/>
                </a:lnTo>
                <a:lnTo>
                  <a:pt x="1877" y="273"/>
                </a:lnTo>
                <a:lnTo>
                  <a:pt x="1880" y="271"/>
                </a:lnTo>
                <a:lnTo>
                  <a:pt x="1881" y="251"/>
                </a:lnTo>
                <a:lnTo>
                  <a:pt x="1885" y="247"/>
                </a:lnTo>
                <a:lnTo>
                  <a:pt x="1886" y="243"/>
                </a:lnTo>
                <a:lnTo>
                  <a:pt x="1891" y="232"/>
                </a:lnTo>
                <a:lnTo>
                  <a:pt x="1891" y="229"/>
                </a:lnTo>
                <a:lnTo>
                  <a:pt x="1895" y="233"/>
                </a:lnTo>
                <a:lnTo>
                  <a:pt x="1896" y="239"/>
                </a:lnTo>
                <a:lnTo>
                  <a:pt x="1901" y="243"/>
                </a:lnTo>
                <a:lnTo>
                  <a:pt x="1902" y="249"/>
                </a:lnTo>
                <a:lnTo>
                  <a:pt x="1904" y="253"/>
                </a:lnTo>
                <a:lnTo>
                  <a:pt x="1909" y="265"/>
                </a:lnTo>
                <a:lnTo>
                  <a:pt x="1910" y="268"/>
                </a:lnTo>
                <a:lnTo>
                  <a:pt x="1913" y="276"/>
                </a:lnTo>
                <a:lnTo>
                  <a:pt x="1915" y="279"/>
                </a:lnTo>
                <a:lnTo>
                  <a:pt x="1919" y="283"/>
                </a:lnTo>
                <a:lnTo>
                  <a:pt x="1921" y="285"/>
                </a:lnTo>
                <a:lnTo>
                  <a:pt x="1923" y="288"/>
                </a:lnTo>
                <a:lnTo>
                  <a:pt x="1927" y="285"/>
                </a:lnTo>
                <a:lnTo>
                  <a:pt x="1929" y="288"/>
                </a:lnTo>
                <a:lnTo>
                  <a:pt x="1932" y="288"/>
                </a:lnTo>
                <a:lnTo>
                  <a:pt x="1937" y="288"/>
                </a:lnTo>
                <a:lnTo>
                  <a:pt x="1939" y="285"/>
                </a:lnTo>
                <a:lnTo>
                  <a:pt x="1943" y="280"/>
                </a:lnTo>
                <a:lnTo>
                  <a:pt x="1945" y="280"/>
                </a:lnTo>
                <a:lnTo>
                  <a:pt x="1947" y="272"/>
                </a:lnTo>
                <a:lnTo>
                  <a:pt x="1951" y="264"/>
                </a:lnTo>
                <a:lnTo>
                  <a:pt x="1957" y="249"/>
                </a:lnTo>
                <a:lnTo>
                  <a:pt x="1957" y="247"/>
                </a:lnTo>
                <a:lnTo>
                  <a:pt x="1962" y="233"/>
                </a:lnTo>
                <a:lnTo>
                  <a:pt x="1964" y="231"/>
                </a:lnTo>
                <a:lnTo>
                  <a:pt x="1964" y="229"/>
                </a:lnTo>
                <a:lnTo>
                  <a:pt x="1968" y="247"/>
                </a:lnTo>
                <a:lnTo>
                  <a:pt x="1970" y="245"/>
                </a:lnTo>
                <a:lnTo>
                  <a:pt x="1975" y="261"/>
                </a:lnTo>
                <a:lnTo>
                  <a:pt x="1976" y="268"/>
                </a:lnTo>
                <a:lnTo>
                  <a:pt x="1979" y="275"/>
                </a:lnTo>
                <a:lnTo>
                  <a:pt x="1981" y="277"/>
                </a:lnTo>
                <a:lnTo>
                  <a:pt x="1986" y="283"/>
                </a:lnTo>
                <a:lnTo>
                  <a:pt x="1988" y="284"/>
                </a:lnTo>
                <a:lnTo>
                  <a:pt x="1991" y="288"/>
                </a:lnTo>
                <a:lnTo>
                  <a:pt x="1993" y="289"/>
                </a:lnTo>
                <a:lnTo>
                  <a:pt x="1998" y="289"/>
                </a:lnTo>
                <a:lnTo>
                  <a:pt x="1999" y="288"/>
                </a:lnTo>
                <a:lnTo>
                  <a:pt x="2003" y="287"/>
                </a:lnTo>
                <a:lnTo>
                  <a:pt x="2003" y="288"/>
                </a:lnTo>
                <a:lnTo>
                  <a:pt x="2008" y="285"/>
                </a:lnTo>
                <a:lnTo>
                  <a:pt x="2011" y="281"/>
                </a:lnTo>
                <a:lnTo>
                  <a:pt x="2012" y="280"/>
                </a:lnTo>
                <a:lnTo>
                  <a:pt x="2017" y="279"/>
                </a:lnTo>
                <a:lnTo>
                  <a:pt x="2022" y="271"/>
                </a:lnTo>
                <a:lnTo>
                  <a:pt x="2022" y="272"/>
                </a:lnTo>
                <a:lnTo>
                  <a:pt x="2027" y="263"/>
                </a:lnTo>
                <a:lnTo>
                  <a:pt x="2030" y="265"/>
                </a:lnTo>
                <a:lnTo>
                  <a:pt x="2032" y="259"/>
                </a:lnTo>
                <a:lnTo>
                  <a:pt x="2036" y="255"/>
                </a:lnTo>
                <a:lnTo>
                  <a:pt x="2036" y="248"/>
                </a:lnTo>
                <a:lnTo>
                  <a:pt x="2041" y="253"/>
                </a:lnTo>
                <a:lnTo>
                  <a:pt x="2041" y="255"/>
                </a:lnTo>
                <a:lnTo>
                  <a:pt x="2045" y="260"/>
                </a:lnTo>
                <a:lnTo>
                  <a:pt x="2047" y="269"/>
                </a:lnTo>
                <a:lnTo>
                  <a:pt x="2050" y="272"/>
                </a:lnTo>
                <a:lnTo>
                  <a:pt x="2053" y="280"/>
                </a:lnTo>
                <a:lnTo>
                  <a:pt x="2056" y="284"/>
                </a:lnTo>
                <a:lnTo>
                  <a:pt x="2058" y="287"/>
                </a:lnTo>
                <a:lnTo>
                  <a:pt x="2063" y="287"/>
                </a:lnTo>
                <a:lnTo>
                  <a:pt x="2064" y="287"/>
                </a:lnTo>
                <a:lnTo>
                  <a:pt x="2068" y="288"/>
                </a:lnTo>
                <a:lnTo>
                  <a:pt x="2071" y="289"/>
                </a:lnTo>
                <a:lnTo>
                  <a:pt x="2074" y="285"/>
                </a:lnTo>
                <a:lnTo>
                  <a:pt x="2077" y="287"/>
                </a:lnTo>
                <a:lnTo>
                  <a:pt x="2078" y="287"/>
                </a:lnTo>
                <a:lnTo>
                  <a:pt x="2082" y="284"/>
                </a:lnTo>
                <a:lnTo>
                  <a:pt x="2084" y="283"/>
                </a:lnTo>
                <a:lnTo>
                  <a:pt x="2088" y="277"/>
                </a:lnTo>
                <a:lnTo>
                  <a:pt x="2090" y="276"/>
                </a:lnTo>
                <a:lnTo>
                  <a:pt x="2092" y="276"/>
                </a:lnTo>
                <a:lnTo>
                  <a:pt x="2096" y="275"/>
                </a:lnTo>
                <a:lnTo>
                  <a:pt x="2101" y="275"/>
                </a:lnTo>
                <a:lnTo>
                  <a:pt x="2102" y="275"/>
                </a:lnTo>
                <a:lnTo>
                  <a:pt x="2106" y="273"/>
                </a:lnTo>
                <a:lnTo>
                  <a:pt x="2110" y="276"/>
                </a:lnTo>
                <a:lnTo>
                  <a:pt x="2110" y="280"/>
                </a:lnTo>
                <a:lnTo>
                  <a:pt x="2116" y="283"/>
                </a:lnTo>
                <a:lnTo>
                  <a:pt x="2120" y="285"/>
                </a:lnTo>
                <a:lnTo>
                  <a:pt x="2120" y="287"/>
                </a:lnTo>
                <a:lnTo>
                  <a:pt x="2125" y="287"/>
                </a:lnTo>
                <a:lnTo>
                  <a:pt x="2129" y="289"/>
                </a:lnTo>
                <a:lnTo>
                  <a:pt x="2132" y="291"/>
                </a:lnTo>
                <a:lnTo>
                  <a:pt x="2135" y="291"/>
                </a:lnTo>
                <a:lnTo>
                  <a:pt x="2138" y="291"/>
                </a:lnTo>
                <a:lnTo>
                  <a:pt x="2142" y="288"/>
                </a:lnTo>
                <a:lnTo>
                  <a:pt x="2143" y="289"/>
                </a:lnTo>
                <a:lnTo>
                  <a:pt x="2148" y="288"/>
                </a:lnTo>
                <a:lnTo>
                  <a:pt x="2153" y="285"/>
                </a:lnTo>
                <a:lnTo>
                  <a:pt x="2156" y="284"/>
                </a:lnTo>
                <a:lnTo>
                  <a:pt x="2158" y="284"/>
                </a:lnTo>
                <a:lnTo>
                  <a:pt x="2161" y="279"/>
                </a:lnTo>
                <a:lnTo>
                  <a:pt x="2162" y="279"/>
                </a:lnTo>
                <a:lnTo>
                  <a:pt x="2167" y="279"/>
                </a:lnTo>
                <a:lnTo>
                  <a:pt x="2170" y="279"/>
                </a:lnTo>
                <a:lnTo>
                  <a:pt x="2171" y="279"/>
                </a:lnTo>
                <a:lnTo>
                  <a:pt x="2174" y="280"/>
                </a:lnTo>
                <a:lnTo>
                  <a:pt x="2178" y="280"/>
                </a:lnTo>
                <a:lnTo>
                  <a:pt x="2178" y="283"/>
                </a:lnTo>
                <a:lnTo>
                  <a:pt x="2182" y="287"/>
                </a:lnTo>
                <a:lnTo>
                  <a:pt x="2185" y="284"/>
                </a:lnTo>
                <a:lnTo>
                  <a:pt x="2188" y="288"/>
                </a:lnTo>
                <a:lnTo>
                  <a:pt x="2190" y="289"/>
                </a:lnTo>
                <a:lnTo>
                  <a:pt x="2195" y="291"/>
                </a:lnTo>
                <a:lnTo>
                  <a:pt x="2198" y="289"/>
                </a:lnTo>
                <a:lnTo>
                  <a:pt x="2201" y="291"/>
                </a:lnTo>
                <a:lnTo>
                  <a:pt x="2203" y="291"/>
                </a:lnTo>
                <a:lnTo>
                  <a:pt x="2208" y="288"/>
                </a:lnTo>
                <a:lnTo>
                  <a:pt x="2209" y="289"/>
                </a:lnTo>
                <a:lnTo>
                  <a:pt x="2213" y="287"/>
                </a:lnTo>
                <a:lnTo>
                  <a:pt x="2217" y="288"/>
                </a:lnTo>
                <a:lnTo>
                  <a:pt x="2218" y="285"/>
                </a:lnTo>
                <a:lnTo>
                  <a:pt x="2223" y="288"/>
                </a:lnTo>
                <a:lnTo>
                  <a:pt x="2223" y="287"/>
                </a:lnTo>
                <a:lnTo>
                  <a:pt x="2227" y="284"/>
                </a:lnTo>
                <a:lnTo>
                  <a:pt x="2230" y="284"/>
                </a:lnTo>
                <a:lnTo>
                  <a:pt x="2232" y="283"/>
                </a:lnTo>
                <a:lnTo>
                  <a:pt x="2236" y="280"/>
                </a:lnTo>
                <a:lnTo>
                  <a:pt x="2237" y="277"/>
                </a:lnTo>
                <a:lnTo>
                  <a:pt x="2242" y="273"/>
                </a:lnTo>
                <a:lnTo>
                  <a:pt x="2242" y="272"/>
                </a:lnTo>
                <a:lnTo>
                  <a:pt x="2247" y="269"/>
                </a:lnTo>
                <a:lnTo>
                  <a:pt x="2247" y="271"/>
                </a:lnTo>
                <a:lnTo>
                  <a:pt x="2251" y="271"/>
                </a:lnTo>
                <a:lnTo>
                  <a:pt x="2253" y="275"/>
                </a:lnTo>
                <a:lnTo>
                  <a:pt x="2256" y="279"/>
                </a:lnTo>
                <a:lnTo>
                  <a:pt x="2259" y="281"/>
                </a:lnTo>
                <a:lnTo>
                  <a:pt x="2261" y="284"/>
                </a:lnTo>
                <a:lnTo>
                  <a:pt x="2263" y="287"/>
                </a:lnTo>
                <a:lnTo>
                  <a:pt x="2268" y="289"/>
                </a:lnTo>
                <a:lnTo>
                  <a:pt x="2272" y="288"/>
                </a:lnTo>
                <a:lnTo>
                  <a:pt x="2274" y="288"/>
                </a:lnTo>
                <a:lnTo>
                  <a:pt x="2274" y="291"/>
                </a:lnTo>
                <a:lnTo>
                  <a:pt x="2278" y="291"/>
                </a:lnTo>
                <a:lnTo>
                  <a:pt x="2283" y="289"/>
                </a:lnTo>
                <a:lnTo>
                  <a:pt x="2284" y="287"/>
                </a:lnTo>
                <a:lnTo>
                  <a:pt x="2287" y="287"/>
                </a:lnTo>
                <a:lnTo>
                  <a:pt x="2289" y="288"/>
                </a:lnTo>
                <a:lnTo>
                  <a:pt x="2293" y="285"/>
                </a:lnTo>
                <a:lnTo>
                  <a:pt x="2297" y="285"/>
                </a:lnTo>
                <a:lnTo>
                  <a:pt x="2301" y="284"/>
                </a:lnTo>
                <a:lnTo>
                  <a:pt x="2302" y="285"/>
                </a:lnTo>
                <a:lnTo>
                  <a:pt x="2307" y="285"/>
                </a:lnTo>
                <a:lnTo>
                  <a:pt x="2308" y="287"/>
                </a:lnTo>
                <a:lnTo>
                  <a:pt x="2311" y="287"/>
                </a:lnTo>
                <a:lnTo>
                  <a:pt x="2314" y="288"/>
                </a:lnTo>
                <a:lnTo>
                  <a:pt x="2317" y="285"/>
                </a:lnTo>
                <a:lnTo>
                  <a:pt x="2319" y="287"/>
                </a:lnTo>
                <a:lnTo>
                  <a:pt x="2323" y="287"/>
                </a:lnTo>
                <a:lnTo>
                  <a:pt x="2328" y="289"/>
                </a:lnTo>
                <a:lnTo>
                  <a:pt x="2332" y="289"/>
                </a:lnTo>
                <a:lnTo>
                  <a:pt x="2338" y="289"/>
                </a:lnTo>
                <a:lnTo>
                  <a:pt x="2340" y="291"/>
                </a:lnTo>
                <a:lnTo>
                  <a:pt x="2345" y="291"/>
                </a:lnTo>
                <a:lnTo>
                  <a:pt x="2349" y="289"/>
                </a:lnTo>
                <a:lnTo>
                  <a:pt x="2352" y="288"/>
                </a:lnTo>
                <a:lnTo>
                  <a:pt x="2357" y="285"/>
                </a:lnTo>
                <a:lnTo>
                  <a:pt x="2362" y="285"/>
                </a:lnTo>
                <a:lnTo>
                  <a:pt x="2363" y="284"/>
                </a:lnTo>
                <a:lnTo>
                  <a:pt x="2367" y="283"/>
                </a:lnTo>
                <a:lnTo>
                  <a:pt x="2368" y="284"/>
                </a:lnTo>
                <a:lnTo>
                  <a:pt x="2373" y="279"/>
                </a:lnTo>
                <a:lnTo>
                  <a:pt x="2375" y="281"/>
                </a:lnTo>
                <a:lnTo>
                  <a:pt x="2376" y="280"/>
                </a:lnTo>
                <a:lnTo>
                  <a:pt x="2381" y="281"/>
                </a:lnTo>
                <a:lnTo>
                  <a:pt x="2381" y="283"/>
                </a:lnTo>
                <a:lnTo>
                  <a:pt x="2385" y="285"/>
                </a:lnTo>
                <a:lnTo>
                  <a:pt x="2387" y="287"/>
                </a:lnTo>
                <a:lnTo>
                  <a:pt x="2391" y="285"/>
                </a:lnTo>
                <a:lnTo>
                  <a:pt x="2394" y="289"/>
                </a:lnTo>
                <a:lnTo>
                  <a:pt x="2395" y="291"/>
                </a:lnTo>
                <a:lnTo>
                  <a:pt x="2399" y="289"/>
                </a:lnTo>
                <a:lnTo>
                  <a:pt x="2403" y="291"/>
                </a:lnTo>
                <a:lnTo>
                  <a:pt x="2404" y="291"/>
                </a:lnTo>
                <a:lnTo>
                  <a:pt x="2409" y="289"/>
                </a:lnTo>
                <a:lnTo>
                  <a:pt x="2414" y="289"/>
                </a:lnTo>
                <a:lnTo>
                  <a:pt x="2415" y="289"/>
                </a:lnTo>
                <a:lnTo>
                  <a:pt x="2418" y="291"/>
                </a:lnTo>
                <a:lnTo>
                  <a:pt x="2422" y="287"/>
                </a:lnTo>
                <a:lnTo>
                  <a:pt x="2423" y="285"/>
                </a:lnTo>
                <a:lnTo>
                  <a:pt x="2427" y="285"/>
                </a:lnTo>
                <a:lnTo>
                  <a:pt x="2430" y="285"/>
                </a:lnTo>
                <a:lnTo>
                  <a:pt x="2432" y="285"/>
                </a:lnTo>
                <a:lnTo>
                  <a:pt x="2436" y="283"/>
                </a:lnTo>
                <a:lnTo>
                  <a:pt x="2438" y="283"/>
                </a:lnTo>
                <a:lnTo>
                  <a:pt x="2441" y="283"/>
                </a:lnTo>
                <a:lnTo>
                  <a:pt x="2442" y="277"/>
                </a:lnTo>
                <a:lnTo>
                  <a:pt x="2447" y="271"/>
                </a:lnTo>
                <a:lnTo>
                  <a:pt x="2452" y="272"/>
                </a:lnTo>
                <a:lnTo>
                  <a:pt x="2452" y="273"/>
                </a:lnTo>
                <a:lnTo>
                  <a:pt x="2457" y="271"/>
                </a:lnTo>
                <a:lnTo>
                  <a:pt x="2458" y="276"/>
                </a:lnTo>
                <a:lnTo>
                  <a:pt x="2460" y="279"/>
                </a:lnTo>
                <a:lnTo>
                  <a:pt x="2464" y="281"/>
                </a:lnTo>
                <a:lnTo>
                  <a:pt x="2466" y="284"/>
                </a:lnTo>
                <a:lnTo>
                  <a:pt x="2469" y="287"/>
                </a:lnTo>
                <a:lnTo>
                  <a:pt x="2472" y="289"/>
                </a:lnTo>
                <a:lnTo>
                  <a:pt x="2477" y="291"/>
                </a:lnTo>
                <a:lnTo>
                  <a:pt x="2480" y="288"/>
                </a:lnTo>
                <a:lnTo>
                  <a:pt x="2482" y="288"/>
                </a:lnTo>
                <a:lnTo>
                  <a:pt x="2483" y="288"/>
                </a:lnTo>
                <a:lnTo>
                  <a:pt x="2488" y="287"/>
                </a:lnTo>
                <a:lnTo>
                  <a:pt x="2490" y="285"/>
                </a:lnTo>
                <a:lnTo>
                  <a:pt x="2492" y="285"/>
                </a:lnTo>
                <a:lnTo>
                  <a:pt x="2495" y="283"/>
                </a:lnTo>
                <a:lnTo>
                  <a:pt x="2498" y="279"/>
                </a:lnTo>
                <a:lnTo>
                  <a:pt x="2501" y="277"/>
                </a:lnTo>
                <a:lnTo>
                  <a:pt x="2504" y="272"/>
                </a:lnTo>
                <a:lnTo>
                  <a:pt x="2506" y="275"/>
                </a:lnTo>
                <a:lnTo>
                  <a:pt x="2507" y="276"/>
                </a:lnTo>
                <a:lnTo>
                  <a:pt x="2512" y="277"/>
                </a:lnTo>
                <a:lnTo>
                  <a:pt x="2513" y="279"/>
                </a:lnTo>
                <a:lnTo>
                  <a:pt x="2517" y="279"/>
                </a:lnTo>
                <a:lnTo>
                  <a:pt x="2520" y="285"/>
                </a:lnTo>
                <a:lnTo>
                  <a:pt x="2522" y="285"/>
                </a:lnTo>
                <a:lnTo>
                  <a:pt x="2525" y="287"/>
                </a:lnTo>
                <a:lnTo>
                  <a:pt x="2526" y="287"/>
                </a:lnTo>
                <a:lnTo>
                  <a:pt x="2530" y="288"/>
                </a:lnTo>
                <a:lnTo>
                  <a:pt x="2532" y="289"/>
                </a:lnTo>
                <a:lnTo>
                  <a:pt x="2535" y="291"/>
                </a:lnTo>
                <a:lnTo>
                  <a:pt x="2540" y="291"/>
                </a:lnTo>
                <a:lnTo>
                  <a:pt x="2540" y="292"/>
                </a:lnTo>
                <a:lnTo>
                  <a:pt x="2544" y="292"/>
                </a:lnTo>
                <a:lnTo>
                  <a:pt x="2548" y="289"/>
                </a:lnTo>
                <a:lnTo>
                  <a:pt x="2550" y="288"/>
                </a:lnTo>
                <a:lnTo>
                  <a:pt x="2554" y="287"/>
                </a:lnTo>
                <a:lnTo>
                  <a:pt x="2559" y="287"/>
                </a:lnTo>
                <a:lnTo>
                  <a:pt x="2562" y="287"/>
                </a:lnTo>
                <a:lnTo>
                  <a:pt x="2564" y="283"/>
                </a:lnTo>
                <a:lnTo>
                  <a:pt x="2567" y="277"/>
                </a:lnTo>
                <a:lnTo>
                  <a:pt x="2567" y="279"/>
                </a:lnTo>
                <a:lnTo>
                  <a:pt x="2573" y="276"/>
                </a:lnTo>
                <a:lnTo>
                  <a:pt x="2578" y="277"/>
                </a:lnTo>
                <a:lnTo>
                  <a:pt x="2578" y="279"/>
                </a:lnTo>
                <a:lnTo>
                  <a:pt x="2584" y="280"/>
                </a:lnTo>
                <a:lnTo>
                  <a:pt x="2584" y="281"/>
                </a:lnTo>
                <a:lnTo>
                  <a:pt x="2586" y="284"/>
                </a:lnTo>
                <a:lnTo>
                  <a:pt x="2591" y="285"/>
                </a:lnTo>
                <a:lnTo>
                  <a:pt x="2593" y="289"/>
                </a:lnTo>
                <a:lnTo>
                  <a:pt x="2596" y="289"/>
                </a:lnTo>
                <a:lnTo>
                  <a:pt x="2600" y="291"/>
                </a:lnTo>
                <a:lnTo>
                  <a:pt x="2601" y="289"/>
                </a:lnTo>
                <a:lnTo>
                  <a:pt x="2606" y="292"/>
                </a:lnTo>
                <a:lnTo>
                  <a:pt x="2607" y="291"/>
                </a:lnTo>
                <a:lnTo>
                  <a:pt x="2609" y="292"/>
                </a:lnTo>
                <a:lnTo>
                  <a:pt x="2613" y="292"/>
                </a:lnTo>
                <a:lnTo>
                  <a:pt x="2615" y="289"/>
                </a:lnTo>
                <a:lnTo>
                  <a:pt x="2619" y="289"/>
                </a:lnTo>
                <a:lnTo>
                  <a:pt x="2623" y="287"/>
                </a:lnTo>
                <a:lnTo>
                  <a:pt x="2627" y="276"/>
                </a:lnTo>
                <a:lnTo>
                  <a:pt x="2630" y="271"/>
                </a:lnTo>
                <a:lnTo>
                  <a:pt x="2633" y="260"/>
                </a:lnTo>
                <a:lnTo>
                  <a:pt x="2636" y="259"/>
                </a:lnTo>
                <a:lnTo>
                  <a:pt x="2637" y="248"/>
                </a:lnTo>
                <a:lnTo>
                  <a:pt x="2639" y="248"/>
                </a:lnTo>
                <a:lnTo>
                  <a:pt x="2642" y="252"/>
                </a:lnTo>
                <a:lnTo>
                  <a:pt x="2647" y="263"/>
                </a:lnTo>
                <a:lnTo>
                  <a:pt x="2648" y="260"/>
                </a:lnTo>
                <a:lnTo>
                  <a:pt x="2651" y="265"/>
                </a:lnTo>
                <a:lnTo>
                  <a:pt x="2655" y="264"/>
                </a:lnTo>
                <a:lnTo>
                  <a:pt x="2657" y="263"/>
                </a:lnTo>
                <a:lnTo>
                  <a:pt x="2659" y="265"/>
                </a:lnTo>
                <a:lnTo>
                  <a:pt x="2662" y="271"/>
                </a:lnTo>
                <a:lnTo>
                  <a:pt x="2663" y="271"/>
                </a:lnTo>
                <a:lnTo>
                  <a:pt x="2667" y="277"/>
                </a:lnTo>
                <a:lnTo>
                  <a:pt x="2669" y="281"/>
                </a:lnTo>
                <a:lnTo>
                  <a:pt x="2674" y="285"/>
                </a:lnTo>
                <a:lnTo>
                  <a:pt x="2678" y="287"/>
                </a:lnTo>
                <a:lnTo>
                  <a:pt x="2680" y="287"/>
                </a:lnTo>
                <a:lnTo>
                  <a:pt x="2685" y="289"/>
                </a:lnTo>
                <a:lnTo>
                  <a:pt x="2687" y="291"/>
                </a:lnTo>
                <a:lnTo>
                  <a:pt x="2690" y="287"/>
                </a:lnTo>
                <a:lnTo>
                  <a:pt x="2692" y="288"/>
                </a:lnTo>
                <a:lnTo>
                  <a:pt x="2696" y="288"/>
                </a:lnTo>
                <a:lnTo>
                  <a:pt x="2698" y="284"/>
                </a:lnTo>
                <a:lnTo>
                  <a:pt x="2699" y="284"/>
                </a:lnTo>
                <a:lnTo>
                  <a:pt x="2704" y="281"/>
                </a:lnTo>
                <a:lnTo>
                  <a:pt x="2704" y="283"/>
                </a:lnTo>
                <a:lnTo>
                  <a:pt x="2708" y="283"/>
                </a:lnTo>
                <a:lnTo>
                  <a:pt x="2713" y="284"/>
                </a:lnTo>
                <a:lnTo>
                  <a:pt x="2715" y="284"/>
                </a:lnTo>
                <a:lnTo>
                  <a:pt x="2716" y="284"/>
                </a:lnTo>
                <a:lnTo>
                  <a:pt x="2720" y="287"/>
                </a:lnTo>
                <a:lnTo>
                  <a:pt x="2722" y="287"/>
                </a:lnTo>
                <a:lnTo>
                  <a:pt x="2726" y="288"/>
                </a:lnTo>
                <a:lnTo>
                  <a:pt x="2727" y="285"/>
                </a:lnTo>
                <a:lnTo>
                  <a:pt x="2732" y="287"/>
                </a:lnTo>
                <a:lnTo>
                  <a:pt x="2733" y="287"/>
                </a:lnTo>
                <a:lnTo>
                  <a:pt x="2735" y="287"/>
                </a:lnTo>
                <a:lnTo>
                  <a:pt x="2739" y="287"/>
                </a:lnTo>
                <a:lnTo>
                  <a:pt x="2740" y="291"/>
                </a:lnTo>
                <a:lnTo>
                  <a:pt x="2744" y="289"/>
                </a:lnTo>
                <a:lnTo>
                  <a:pt x="2749" y="292"/>
                </a:lnTo>
                <a:lnTo>
                  <a:pt x="2749" y="291"/>
                </a:lnTo>
                <a:lnTo>
                  <a:pt x="2753" y="289"/>
                </a:lnTo>
                <a:lnTo>
                  <a:pt x="2753" y="291"/>
                </a:lnTo>
                <a:lnTo>
                  <a:pt x="2758" y="289"/>
                </a:lnTo>
                <a:lnTo>
                  <a:pt x="2759" y="291"/>
                </a:lnTo>
                <a:lnTo>
                  <a:pt x="2764" y="289"/>
                </a:lnTo>
                <a:lnTo>
                  <a:pt x="2768" y="285"/>
                </a:lnTo>
                <a:lnTo>
                  <a:pt x="2769" y="283"/>
                </a:lnTo>
                <a:lnTo>
                  <a:pt x="2773" y="284"/>
                </a:lnTo>
                <a:lnTo>
                  <a:pt x="2775" y="284"/>
                </a:lnTo>
                <a:lnTo>
                  <a:pt x="2779" y="281"/>
                </a:lnTo>
                <a:lnTo>
                  <a:pt x="2781" y="281"/>
                </a:lnTo>
                <a:lnTo>
                  <a:pt x="2787" y="281"/>
                </a:lnTo>
                <a:lnTo>
                  <a:pt x="2791" y="283"/>
                </a:lnTo>
                <a:lnTo>
                  <a:pt x="2794" y="287"/>
                </a:lnTo>
                <a:lnTo>
                  <a:pt x="2796" y="289"/>
                </a:lnTo>
                <a:lnTo>
                  <a:pt x="2798" y="289"/>
                </a:lnTo>
                <a:lnTo>
                  <a:pt x="2803" y="291"/>
                </a:lnTo>
                <a:lnTo>
                  <a:pt x="2804" y="291"/>
                </a:lnTo>
                <a:lnTo>
                  <a:pt x="2806" y="292"/>
                </a:lnTo>
              </a:path>
            </a:pathLst>
          </a:custGeom>
          <a:noFill/>
          <a:ln w="6350">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1092" name="Freeform 903">
            <a:extLst>
              <a:ext uri="{FF2B5EF4-FFF2-40B4-BE49-F238E27FC236}">
                <a16:creationId xmlns:a16="http://schemas.microsoft.com/office/drawing/2014/main" id="{2B76FCC1-2200-CC42-8963-D2CB45E45E20}"/>
              </a:ext>
            </a:extLst>
          </p:cNvPr>
          <p:cNvSpPr>
            <a:spLocks/>
          </p:cNvSpPr>
          <p:nvPr/>
        </p:nvSpPr>
        <p:spPr bwMode="auto">
          <a:xfrm>
            <a:off x="5168692" y="7873793"/>
            <a:ext cx="1112837" cy="12700"/>
          </a:xfrm>
          <a:custGeom>
            <a:avLst/>
            <a:gdLst>
              <a:gd name="T0" fmla="*/ 18250 w 2805"/>
              <a:gd name="T1" fmla="*/ 7541 h 32"/>
              <a:gd name="T2" fmla="*/ 36499 w 2805"/>
              <a:gd name="T3" fmla="*/ 9525 h 32"/>
              <a:gd name="T4" fmla="*/ 54749 w 2805"/>
              <a:gd name="T5" fmla="*/ 9128 h 32"/>
              <a:gd name="T6" fmla="*/ 72999 w 2805"/>
              <a:gd name="T7" fmla="*/ 8334 h 32"/>
              <a:gd name="T8" fmla="*/ 92042 w 2805"/>
              <a:gd name="T9" fmla="*/ 10716 h 32"/>
              <a:gd name="T10" fmla="*/ 109895 w 2805"/>
              <a:gd name="T11" fmla="*/ 8334 h 32"/>
              <a:gd name="T12" fmla="*/ 128938 w 2805"/>
              <a:gd name="T13" fmla="*/ 10716 h 32"/>
              <a:gd name="T14" fmla="*/ 146791 w 2805"/>
              <a:gd name="T15" fmla="*/ 10716 h 32"/>
              <a:gd name="T16" fmla="*/ 165835 w 2805"/>
              <a:gd name="T17" fmla="*/ 10716 h 32"/>
              <a:gd name="T18" fmla="*/ 184481 w 2805"/>
              <a:gd name="T19" fmla="*/ 4763 h 32"/>
              <a:gd name="T20" fmla="*/ 202731 w 2805"/>
              <a:gd name="T21" fmla="*/ 10716 h 32"/>
              <a:gd name="T22" fmla="*/ 221774 w 2805"/>
              <a:gd name="T23" fmla="*/ 10716 h 32"/>
              <a:gd name="T24" fmla="*/ 240024 w 2805"/>
              <a:gd name="T25" fmla="*/ 9525 h 32"/>
              <a:gd name="T26" fmla="*/ 257877 w 2805"/>
              <a:gd name="T27" fmla="*/ 9525 h 32"/>
              <a:gd name="T28" fmla="*/ 276126 w 2805"/>
              <a:gd name="T29" fmla="*/ 7938 h 32"/>
              <a:gd name="T30" fmla="*/ 295566 w 2805"/>
              <a:gd name="T31" fmla="*/ 10716 h 32"/>
              <a:gd name="T32" fmla="*/ 313419 w 2805"/>
              <a:gd name="T33" fmla="*/ 9128 h 32"/>
              <a:gd name="T34" fmla="*/ 332859 w 2805"/>
              <a:gd name="T35" fmla="*/ 5159 h 32"/>
              <a:gd name="T36" fmla="*/ 349919 w 2805"/>
              <a:gd name="T37" fmla="*/ 5953 h 32"/>
              <a:gd name="T38" fmla="*/ 368962 w 2805"/>
              <a:gd name="T39" fmla="*/ 10716 h 32"/>
              <a:gd name="T40" fmla="*/ 388005 w 2805"/>
              <a:gd name="T41" fmla="*/ 9128 h 32"/>
              <a:gd name="T42" fmla="*/ 406652 w 2805"/>
              <a:gd name="T43" fmla="*/ 10716 h 32"/>
              <a:gd name="T44" fmla="*/ 424108 w 2805"/>
              <a:gd name="T45" fmla="*/ 10716 h 32"/>
              <a:gd name="T46" fmla="*/ 442358 w 2805"/>
              <a:gd name="T47" fmla="*/ 9525 h 32"/>
              <a:gd name="T48" fmla="*/ 461798 w 2805"/>
              <a:gd name="T49" fmla="*/ 10716 h 32"/>
              <a:gd name="T50" fmla="*/ 480444 w 2805"/>
              <a:gd name="T51" fmla="*/ 9922 h 32"/>
              <a:gd name="T52" fmla="*/ 498297 w 2805"/>
              <a:gd name="T53" fmla="*/ 11113 h 32"/>
              <a:gd name="T54" fmla="*/ 516150 w 2805"/>
              <a:gd name="T55" fmla="*/ 9128 h 32"/>
              <a:gd name="T56" fmla="*/ 535987 w 2805"/>
              <a:gd name="T57" fmla="*/ 11509 h 32"/>
              <a:gd name="T58" fmla="*/ 553840 w 2805"/>
              <a:gd name="T59" fmla="*/ 11509 h 32"/>
              <a:gd name="T60" fmla="*/ 572486 w 2805"/>
              <a:gd name="T61" fmla="*/ 11113 h 32"/>
              <a:gd name="T62" fmla="*/ 591529 w 2805"/>
              <a:gd name="T63" fmla="*/ 7938 h 32"/>
              <a:gd name="T64" fmla="*/ 608589 w 2805"/>
              <a:gd name="T65" fmla="*/ 12303 h 32"/>
              <a:gd name="T66" fmla="*/ 627632 w 2805"/>
              <a:gd name="T67" fmla="*/ 10716 h 32"/>
              <a:gd name="T68" fmla="*/ 646279 w 2805"/>
              <a:gd name="T69" fmla="*/ 10716 h 32"/>
              <a:gd name="T70" fmla="*/ 664528 w 2805"/>
              <a:gd name="T71" fmla="*/ 11509 h 32"/>
              <a:gd name="T72" fmla="*/ 682381 w 2805"/>
              <a:gd name="T73" fmla="*/ 9922 h 32"/>
              <a:gd name="T74" fmla="*/ 702218 w 2805"/>
              <a:gd name="T75" fmla="*/ 11509 h 32"/>
              <a:gd name="T76" fmla="*/ 720864 w 2805"/>
              <a:gd name="T77" fmla="*/ 11509 h 32"/>
              <a:gd name="T78" fmla="*/ 738321 w 2805"/>
              <a:gd name="T79" fmla="*/ 11509 h 32"/>
              <a:gd name="T80" fmla="*/ 757761 w 2805"/>
              <a:gd name="T81" fmla="*/ 7938 h 32"/>
              <a:gd name="T82" fmla="*/ 775614 w 2805"/>
              <a:gd name="T83" fmla="*/ 12303 h 32"/>
              <a:gd name="T84" fmla="*/ 793467 w 2805"/>
              <a:gd name="T85" fmla="*/ 12303 h 32"/>
              <a:gd name="T86" fmla="*/ 813303 w 2805"/>
              <a:gd name="T87" fmla="*/ 11113 h 32"/>
              <a:gd name="T88" fmla="*/ 830760 w 2805"/>
              <a:gd name="T89" fmla="*/ 12303 h 32"/>
              <a:gd name="T90" fmla="*/ 849406 w 2805"/>
              <a:gd name="T91" fmla="*/ 12303 h 32"/>
              <a:gd name="T92" fmla="*/ 868449 w 2805"/>
              <a:gd name="T93" fmla="*/ 11509 h 32"/>
              <a:gd name="T94" fmla="*/ 887096 w 2805"/>
              <a:gd name="T95" fmla="*/ 12303 h 32"/>
              <a:gd name="T96" fmla="*/ 905742 w 2805"/>
              <a:gd name="T97" fmla="*/ 12303 h 32"/>
              <a:gd name="T98" fmla="*/ 923595 w 2805"/>
              <a:gd name="T99" fmla="*/ 9128 h 32"/>
              <a:gd name="T100" fmla="*/ 942242 w 2805"/>
              <a:gd name="T101" fmla="*/ 12700 h 32"/>
              <a:gd name="T102" fmla="*/ 960491 w 2805"/>
              <a:gd name="T103" fmla="*/ 12303 h 32"/>
              <a:gd name="T104" fmla="*/ 979138 w 2805"/>
              <a:gd name="T105" fmla="*/ 12303 h 32"/>
              <a:gd name="T106" fmla="*/ 998181 w 2805"/>
              <a:gd name="T107" fmla="*/ 11113 h 32"/>
              <a:gd name="T108" fmla="*/ 1015637 w 2805"/>
              <a:gd name="T109" fmla="*/ 12700 h 32"/>
              <a:gd name="T110" fmla="*/ 1034681 w 2805"/>
              <a:gd name="T111" fmla="*/ 12303 h 32"/>
              <a:gd name="T112" fmla="*/ 1052534 w 2805"/>
              <a:gd name="T113" fmla="*/ 11509 h 32"/>
              <a:gd name="T114" fmla="*/ 1071973 w 2805"/>
              <a:gd name="T115" fmla="*/ 12700 h 32"/>
              <a:gd name="T116" fmla="*/ 1089033 w 2805"/>
              <a:gd name="T117" fmla="*/ 11113 h 32"/>
              <a:gd name="T118" fmla="*/ 1108473 w 2805"/>
              <a:gd name="T119" fmla="*/ 11509 h 3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05"/>
              <a:gd name="T181" fmla="*/ 0 h 32"/>
              <a:gd name="T182" fmla="*/ 2805 w 2805"/>
              <a:gd name="T183" fmla="*/ 32 h 3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05" h="32">
                <a:moveTo>
                  <a:pt x="0" y="24"/>
                </a:moveTo>
                <a:lnTo>
                  <a:pt x="4" y="24"/>
                </a:lnTo>
                <a:lnTo>
                  <a:pt x="8" y="24"/>
                </a:lnTo>
                <a:lnTo>
                  <a:pt x="10" y="25"/>
                </a:lnTo>
                <a:lnTo>
                  <a:pt x="14" y="24"/>
                </a:lnTo>
                <a:lnTo>
                  <a:pt x="17" y="24"/>
                </a:lnTo>
                <a:lnTo>
                  <a:pt x="22" y="25"/>
                </a:lnTo>
                <a:lnTo>
                  <a:pt x="23" y="23"/>
                </a:lnTo>
                <a:lnTo>
                  <a:pt x="27" y="21"/>
                </a:lnTo>
                <a:lnTo>
                  <a:pt x="28" y="21"/>
                </a:lnTo>
                <a:lnTo>
                  <a:pt x="33" y="20"/>
                </a:lnTo>
                <a:lnTo>
                  <a:pt x="38" y="20"/>
                </a:lnTo>
                <a:lnTo>
                  <a:pt x="41" y="21"/>
                </a:lnTo>
                <a:lnTo>
                  <a:pt x="42" y="20"/>
                </a:lnTo>
                <a:lnTo>
                  <a:pt x="46" y="19"/>
                </a:lnTo>
                <a:lnTo>
                  <a:pt x="47" y="15"/>
                </a:lnTo>
                <a:lnTo>
                  <a:pt x="52" y="12"/>
                </a:lnTo>
                <a:lnTo>
                  <a:pt x="54" y="8"/>
                </a:lnTo>
                <a:lnTo>
                  <a:pt x="57" y="9"/>
                </a:lnTo>
                <a:lnTo>
                  <a:pt x="58" y="11"/>
                </a:lnTo>
                <a:lnTo>
                  <a:pt x="63" y="9"/>
                </a:lnTo>
                <a:lnTo>
                  <a:pt x="65" y="11"/>
                </a:lnTo>
                <a:lnTo>
                  <a:pt x="66" y="9"/>
                </a:lnTo>
                <a:lnTo>
                  <a:pt x="70" y="17"/>
                </a:lnTo>
                <a:lnTo>
                  <a:pt x="71" y="19"/>
                </a:lnTo>
                <a:lnTo>
                  <a:pt x="74" y="21"/>
                </a:lnTo>
                <a:lnTo>
                  <a:pt x="77" y="23"/>
                </a:lnTo>
                <a:lnTo>
                  <a:pt x="80" y="24"/>
                </a:lnTo>
                <a:lnTo>
                  <a:pt x="84" y="24"/>
                </a:lnTo>
                <a:lnTo>
                  <a:pt x="86" y="24"/>
                </a:lnTo>
                <a:lnTo>
                  <a:pt x="90" y="25"/>
                </a:lnTo>
                <a:lnTo>
                  <a:pt x="92" y="24"/>
                </a:lnTo>
                <a:lnTo>
                  <a:pt x="94" y="25"/>
                </a:lnTo>
                <a:lnTo>
                  <a:pt x="98" y="24"/>
                </a:lnTo>
                <a:lnTo>
                  <a:pt x="99" y="24"/>
                </a:lnTo>
                <a:lnTo>
                  <a:pt x="104" y="23"/>
                </a:lnTo>
                <a:lnTo>
                  <a:pt x="108" y="24"/>
                </a:lnTo>
                <a:lnTo>
                  <a:pt x="111" y="24"/>
                </a:lnTo>
                <a:lnTo>
                  <a:pt x="112" y="24"/>
                </a:lnTo>
                <a:lnTo>
                  <a:pt x="116" y="24"/>
                </a:lnTo>
                <a:lnTo>
                  <a:pt x="118" y="24"/>
                </a:lnTo>
                <a:lnTo>
                  <a:pt x="123" y="23"/>
                </a:lnTo>
                <a:lnTo>
                  <a:pt x="124" y="23"/>
                </a:lnTo>
                <a:lnTo>
                  <a:pt x="129" y="23"/>
                </a:lnTo>
                <a:lnTo>
                  <a:pt x="129" y="21"/>
                </a:lnTo>
                <a:lnTo>
                  <a:pt x="131" y="24"/>
                </a:lnTo>
                <a:lnTo>
                  <a:pt x="135" y="25"/>
                </a:lnTo>
                <a:lnTo>
                  <a:pt x="138" y="23"/>
                </a:lnTo>
                <a:lnTo>
                  <a:pt x="140" y="24"/>
                </a:lnTo>
                <a:lnTo>
                  <a:pt x="144" y="24"/>
                </a:lnTo>
                <a:lnTo>
                  <a:pt x="148" y="25"/>
                </a:lnTo>
                <a:lnTo>
                  <a:pt x="153" y="24"/>
                </a:lnTo>
                <a:lnTo>
                  <a:pt x="154" y="24"/>
                </a:lnTo>
                <a:lnTo>
                  <a:pt x="156" y="25"/>
                </a:lnTo>
                <a:lnTo>
                  <a:pt x="161" y="27"/>
                </a:lnTo>
                <a:lnTo>
                  <a:pt x="162" y="25"/>
                </a:lnTo>
                <a:lnTo>
                  <a:pt x="166" y="25"/>
                </a:lnTo>
                <a:lnTo>
                  <a:pt x="170" y="25"/>
                </a:lnTo>
                <a:lnTo>
                  <a:pt x="172" y="23"/>
                </a:lnTo>
                <a:lnTo>
                  <a:pt x="176" y="23"/>
                </a:lnTo>
                <a:lnTo>
                  <a:pt x="179" y="23"/>
                </a:lnTo>
                <a:lnTo>
                  <a:pt x="183" y="21"/>
                </a:lnTo>
                <a:lnTo>
                  <a:pt x="184" y="21"/>
                </a:lnTo>
                <a:lnTo>
                  <a:pt x="189" y="23"/>
                </a:lnTo>
                <a:lnTo>
                  <a:pt x="194" y="21"/>
                </a:lnTo>
                <a:lnTo>
                  <a:pt x="195" y="21"/>
                </a:lnTo>
                <a:lnTo>
                  <a:pt x="200" y="24"/>
                </a:lnTo>
                <a:lnTo>
                  <a:pt x="205" y="25"/>
                </a:lnTo>
                <a:lnTo>
                  <a:pt x="206" y="25"/>
                </a:lnTo>
                <a:lnTo>
                  <a:pt x="209" y="27"/>
                </a:lnTo>
                <a:lnTo>
                  <a:pt x="212" y="27"/>
                </a:lnTo>
                <a:lnTo>
                  <a:pt x="215" y="27"/>
                </a:lnTo>
                <a:lnTo>
                  <a:pt x="217" y="27"/>
                </a:lnTo>
                <a:lnTo>
                  <a:pt x="221" y="27"/>
                </a:lnTo>
                <a:lnTo>
                  <a:pt x="224" y="27"/>
                </a:lnTo>
                <a:lnTo>
                  <a:pt x="227" y="25"/>
                </a:lnTo>
                <a:lnTo>
                  <a:pt x="227" y="27"/>
                </a:lnTo>
                <a:lnTo>
                  <a:pt x="232" y="27"/>
                </a:lnTo>
                <a:lnTo>
                  <a:pt x="236" y="25"/>
                </a:lnTo>
                <a:lnTo>
                  <a:pt x="241" y="24"/>
                </a:lnTo>
                <a:lnTo>
                  <a:pt x="243" y="25"/>
                </a:lnTo>
                <a:lnTo>
                  <a:pt x="247" y="25"/>
                </a:lnTo>
                <a:lnTo>
                  <a:pt x="247" y="24"/>
                </a:lnTo>
                <a:lnTo>
                  <a:pt x="251" y="23"/>
                </a:lnTo>
                <a:lnTo>
                  <a:pt x="255" y="17"/>
                </a:lnTo>
                <a:lnTo>
                  <a:pt x="257" y="15"/>
                </a:lnTo>
                <a:lnTo>
                  <a:pt x="259" y="12"/>
                </a:lnTo>
                <a:lnTo>
                  <a:pt x="262" y="12"/>
                </a:lnTo>
                <a:lnTo>
                  <a:pt x="265" y="11"/>
                </a:lnTo>
                <a:lnTo>
                  <a:pt x="266" y="9"/>
                </a:lnTo>
                <a:lnTo>
                  <a:pt x="269" y="12"/>
                </a:lnTo>
                <a:lnTo>
                  <a:pt x="273" y="17"/>
                </a:lnTo>
                <a:lnTo>
                  <a:pt x="274" y="17"/>
                </a:lnTo>
                <a:lnTo>
                  <a:pt x="277" y="21"/>
                </a:lnTo>
                <a:lnTo>
                  <a:pt x="280" y="23"/>
                </a:lnTo>
                <a:lnTo>
                  <a:pt x="284" y="23"/>
                </a:lnTo>
                <a:lnTo>
                  <a:pt x="285" y="25"/>
                </a:lnTo>
                <a:lnTo>
                  <a:pt x="290" y="25"/>
                </a:lnTo>
                <a:lnTo>
                  <a:pt x="293" y="25"/>
                </a:lnTo>
                <a:lnTo>
                  <a:pt x="295" y="25"/>
                </a:lnTo>
                <a:lnTo>
                  <a:pt x="298" y="25"/>
                </a:lnTo>
                <a:lnTo>
                  <a:pt x="299" y="25"/>
                </a:lnTo>
                <a:lnTo>
                  <a:pt x="303" y="25"/>
                </a:lnTo>
                <a:lnTo>
                  <a:pt x="307" y="27"/>
                </a:lnTo>
                <a:lnTo>
                  <a:pt x="313" y="25"/>
                </a:lnTo>
                <a:lnTo>
                  <a:pt x="317" y="24"/>
                </a:lnTo>
                <a:lnTo>
                  <a:pt x="317" y="25"/>
                </a:lnTo>
                <a:lnTo>
                  <a:pt x="322" y="25"/>
                </a:lnTo>
                <a:lnTo>
                  <a:pt x="325" y="27"/>
                </a:lnTo>
                <a:lnTo>
                  <a:pt x="328" y="25"/>
                </a:lnTo>
                <a:lnTo>
                  <a:pt x="331" y="25"/>
                </a:lnTo>
                <a:lnTo>
                  <a:pt x="334" y="24"/>
                </a:lnTo>
                <a:lnTo>
                  <a:pt x="334" y="25"/>
                </a:lnTo>
                <a:lnTo>
                  <a:pt x="339" y="27"/>
                </a:lnTo>
                <a:lnTo>
                  <a:pt x="341" y="23"/>
                </a:lnTo>
                <a:lnTo>
                  <a:pt x="343" y="25"/>
                </a:lnTo>
                <a:lnTo>
                  <a:pt x="346" y="28"/>
                </a:lnTo>
                <a:lnTo>
                  <a:pt x="350" y="27"/>
                </a:lnTo>
                <a:lnTo>
                  <a:pt x="353" y="24"/>
                </a:lnTo>
                <a:lnTo>
                  <a:pt x="358" y="27"/>
                </a:lnTo>
                <a:lnTo>
                  <a:pt x="359" y="25"/>
                </a:lnTo>
                <a:lnTo>
                  <a:pt x="363" y="25"/>
                </a:lnTo>
                <a:lnTo>
                  <a:pt x="367" y="25"/>
                </a:lnTo>
                <a:lnTo>
                  <a:pt x="367" y="27"/>
                </a:lnTo>
                <a:lnTo>
                  <a:pt x="370" y="27"/>
                </a:lnTo>
                <a:lnTo>
                  <a:pt x="374" y="27"/>
                </a:lnTo>
                <a:lnTo>
                  <a:pt x="378" y="25"/>
                </a:lnTo>
                <a:lnTo>
                  <a:pt x="379" y="25"/>
                </a:lnTo>
                <a:lnTo>
                  <a:pt x="382" y="25"/>
                </a:lnTo>
                <a:lnTo>
                  <a:pt x="385" y="24"/>
                </a:lnTo>
                <a:lnTo>
                  <a:pt x="387" y="24"/>
                </a:lnTo>
                <a:lnTo>
                  <a:pt x="392" y="24"/>
                </a:lnTo>
                <a:lnTo>
                  <a:pt x="393" y="23"/>
                </a:lnTo>
                <a:lnTo>
                  <a:pt x="394" y="25"/>
                </a:lnTo>
                <a:lnTo>
                  <a:pt x="400" y="21"/>
                </a:lnTo>
                <a:lnTo>
                  <a:pt x="405" y="25"/>
                </a:lnTo>
                <a:lnTo>
                  <a:pt x="406" y="25"/>
                </a:lnTo>
                <a:lnTo>
                  <a:pt x="411" y="27"/>
                </a:lnTo>
                <a:lnTo>
                  <a:pt x="415" y="27"/>
                </a:lnTo>
                <a:lnTo>
                  <a:pt x="418" y="27"/>
                </a:lnTo>
                <a:lnTo>
                  <a:pt x="422" y="27"/>
                </a:lnTo>
                <a:lnTo>
                  <a:pt x="422" y="25"/>
                </a:lnTo>
                <a:lnTo>
                  <a:pt x="427" y="27"/>
                </a:lnTo>
                <a:lnTo>
                  <a:pt x="428" y="25"/>
                </a:lnTo>
                <a:lnTo>
                  <a:pt x="430" y="27"/>
                </a:lnTo>
                <a:lnTo>
                  <a:pt x="433" y="27"/>
                </a:lnTo>
                <a:lnTo>
                  <a:pt x="435" y="28"/>
                </a:lnTo>
                <a:lnTo>
                  <a:pt x="440" y="25"/>
                </a:lnTo>
                <a:lnTo>
                  <a:pt x="441" y="27"/>
                </a:lnTo>
                <a:lnTo>
                  <a:pt x="446" y="27"/>
                </a:lnTo>
                <a:lnTo>
                  <a:pt x="450" y="27"/>
                </a:lnTo>
                <a:lnTo>
                  <a:pt x="452" y="25"/>
                </a:lnTo>
                <a:lnTo>
                  <a:pt x="453" y="24"/>
                </a:lnTo>
                <a:lnTo>
                  <a:pt x="458" y="23"/>
                </a:lnTo>
                <a:lnTo>
                  <a:pt x="460" y="21"/>
                </a:lnTo>
                <a:lnTo>
                  <a:pt x="463" y="15"/>
                </a:lnTo>
                <a:lnTo>
                  <a:pt x="465" y="12"/>
                </a:lnTo>
                <a:lnTo>
                  <a:pt x="469" y="7"/>
                </a:lnTo>
                <a:lnTo>
                  <a:pt x="474" y="13"/>
                </a:lnTo>
                <a:lnTo>
                  <a:pt x="478" y="16"/>
                </a:lnTo>
                <a:lnTo>
                  <a:pt x="480" y="17"/>
                </a:lnTo>
                <a:lnTo>
                  <a:pt x="483" y="21"/>
                </a:lnTo>
                <a:lnTo>
                  <a:pt x="486" y="23"/>
                </a:lnTo>
                <a:lnTo>
                  <a:pt x="490" y="23"/>
                </a:lnTo>
                <a:lnTo>
                  <a:pt x="494" y="25"/>
                </a:lnTo>
                <a:lnTo>
                  <a:pt x="498" y="24"/>
                </a:lnTo>
                <a:lnTo>
                  <a:pt x="500" y="25"/>
                </a:lnTo>
                <a:lnTo>
                  <a:pt x="502" y="25"/>
                </a:lnTo>
                <a:lnTo>
                  <a:pt x="505" y="27"/>
                </a:lnTo>
                <a:lnTo>
                  <a:pt x="508" y="25"/>
                </a:lnTo>
                <a:lnTo>
                  <a:pt x="511" y="27"/>
                </a:lnTo>
                <a:lnTo>
                  <a:pt x="514" y="25"/>
                </a:lnTo>
                <a:lnTo>
                  <a:pt x="516" y="25"/>
                </a:lnTo>
                <a:lnTo>
                  <a:pt x="520" y="27"/>
                </a:lnTo>
                <a:lnTo>
                  <a:pt x="523" y="25"/>
                </a:lnTo>
                <a:lnTo>
                  <a:pt x="526" y="25"/>
                </a:lnTo>
                <a:lnTo>
                  <a:pt x="529" y="24"/>
                </a:lnTo>
                <a:lnTo>
                  <a:pt x="531" y="25"/>
                </a:lnTo>
                <a:lnTo>
                  <a:pt x="536" y="25"/>
                </a:lnTo>
                <a:lnTo>
                  <a:pt x="540" y="25"/>
                </a:lnTo>
                <a:lnTo>
                  <a:pt x="543" y="25"/>
                </a:lnTo>
                <a:lnTo>
                  <a:pt x="546" y="25"/>
                </a:lnTo>
                <a:lnTo>
                  <a:pt x="550" y="24"/>
                </a:lnTo>
                <a:lnTo>
                  <a:pt x="550" y="25"/>
                </a:lnTo>
                <a:lnTo>
                  <a:pt x="553" y="27"/>
                </a:lnTo>
                <a:lnTo>
                  <a:pt x="559" y="27"/>
                </a:lnTo>
                <a:lnTo>
                  <a:pt x="560" y="24"/>
                </a:lnTo>
                <a:lnTo>
                  <a:pt x="564" y="24"/>
                </a:lnTo>
                <a:lnTo>
                  <a:pt x="565" y="24"/>
                </a:lnTo>
                <a:lnTo>
                  <a:pt x="567" y="25"/>
                </a:lnTo>
                <a:lnTo>
                  <a:pt x="571" y="25"/>
                </a:lnTo>
                <a:lnTo>
                  <a:pt x="576" y="25"/>
                </a:lnTo>
                <a:lnTo>
                  <a:pt x="581" y="23"/>
                </a:lnTo>
                <a:lnTo>
                  <a:pt x="581" y="24"/>
                </a:lnTo>
                <a:lnTo>
                  <a:pt x="585" y="23"/>
                </a:lnTo>
                <a:lnTo>
                  <a:pt x="588" y="24"/>
                </a:lnTo>
                <a:lnTo>
                  <a:pt x="591" y="23"/>
                </a:lnTo>
                <a:lnTo>
                  <a:pt x="593" y="21"/>
                </a:lnTo>
                <a:lnTo>
                  <a:pt x="597" y="23"/>
                </a:lnTo>
                <a:lnTo>
                  <a:pt x="599" y="21"/>
                </a:lnTo>
                <a:lnTo>
                  <a:pt x="601" y="23"/>
                </a:lnTo>
                <a:lnTo>
                  <a:pt x="605" y="24"/>
                </a:lnTo>
                <a:lnTo>
                  <a:pt x="607" y="24"/>
                </a:lnTo>
                <a:lnTo>
                  <a:pt x="611" y="25"/>
                </a:lnTo>
                <a:lnTo>
                  <a:pt x="612" y="25"/>
                </a:lnTo>
                <a:lnTo>
                  <a:pt x="615" y="25"/>
                </a:lnTo>
                <a:lnTo>
                  <a:pt x="618" y="25"/>
                </a:lnTo>
                <a:lnTo>
                  <a:pt x="621" y="24"/>
                </a:lnTo>
                <a:lnTo>
                  <a:pt x="623" y="24"/>
                </a:lnTo>
                <a:lnTo>
                  <a:pt x="625" y="25"/>
                </a:lnTo>
                <a:lnTo>
                  <a:pt x="629" y="24"/>
                </a:lnTo>
                <a:lnTo>
                  <a:pt x="632" y="25"/>
                </a:lnTo>
                <a:lnTo>
                  <a:pt x="636" y="24"/>
                </a:lnTo>
                <a:lnTo>
                  <a:pt x="638" y="23"/>
                </a:lnTo>
                <a:lnTo>
                  <a:pt x="639" y="23"/>
                </a:lnTo>
                <a:lnTo>
                  <a:pt x="644" y="23"/>
                </a:lnTo>
                <a:lnTo>
                  <a:pt x="649" y="24"/>
                </a:lnTo>
                <a:lnTo>
                  <a:pt x="650" y="24"/>
                </a:lnTo>
                <a:lnTo>
                  <a:pt x="655" y="25"/>
                </a:lnTo>
                <a:lnTo>
                  <a:pt x="656" y="23"/>
                </a:lnTo>
                <a:lnTo>
                  <a:pt x="659" y="25"/>
                </a:lnTo>
                <a:lnTo>
                  <a:pt x="663" y="23"/>
                </a:lnTo>
                <a:lnTo>
                  <a:pt x="663" y="20"/>
                </a:lnTo>
                <a:lnTo>
                  <a:pt x="668" y="15"/>
                </a:lnTo>
                <a:lnTo>
                  <a:pt x="674" y="13"/>
                </a:lnTo>
                <a:lnTo>
                  <a:pt x="677" y="12"/>
                </a:lnTo>
                <a:lnTo>
                  <a:pt x="679" y="12"/>
                </a:lnTo>
                <a:lnTo>
                  <a:pt x="683" y="16"/>
                </a:lnTo>
                <a:lnTo>
                  <a:pt x="686" y="17"/>
                </a:lnTo>
                <a:lnTo>
                  <a:pt x="690" y="19"/>
                </a:lnTo>
                <a:lnTo>
                  <a:pt x="691" y="19"/>
                </a:lnTo>
                <a:lnTo>
                  <a:pt x="696" y="20"/>
                </a:lnTo>
                <a:lnTo>
                  <a:pt x="701" y="20"/>
                </a:lnTo>
                <a:lnTo>
                  <a:pt x="704" y="19"/>
                </a:lnTo>
                <a:lnTo>
                  <a:pt x="709" y="19"/>
                </a:lnTo>
                <a:lnTo>
                  <a:pt x="710" y="19"/>
                </a:lnTo>
                <a:lnTo>
                  <a:pt x="714" y="20"/>
                </a:lnTo>
                <a:lnTo>
                  <a:pt x="715" y="20"/>
                </a:lnTo>
                <a:lnTo>
                  <a:pt x="717" y="20"/>
                </a:lnTo>
                <a:lnTo>
                  <a:pt x="721" y="23"/>
                </a:lnTo>
                <a:lnTo>
                  <a:pt x="723" y="23"/>
                </a:lnTo>
                <a:lnTo>
                  <a:pt x="728" y="23"/>
                </a:lnTo>
                <a:lnTo>
                  <a:pt x="729" y="24"/>
                </a:lnTo>
                <a:lnTo>
                  <a:pt x="734" y="25"/>
                </a:lnTo>
                <a:lnTo>
                  <a:pt x="737" y="25"/>
                </a:lnTo>
                <a:lnTo>
                  <a:pt x="740" y="27"/>
                </a:lnTo>
                <a:lnTo>
                  <a:pt x="740" y="25"/>
                </a:lnTo>
                <a:lnTo>
                  <a:pt x="745" y="27"/>
                </a:lnTo>
                <a:lnTo>
                  <a:pt x="745" y="25"/>
                </a:lnTo>
                <a:lnTo>
                  <a:pt x="751" y="25"/>
                </a:lnTo>
                <a:lnTo>
                  <a:pt x="751" y="24"/>
                </a:lnTo>
                <a:lnTo>
                  <a:pt x="753" y="24"/>
                </a:lnTo>
                <a:lnTo>
                  <a:pt x="758" y="25"/>
                </a:lnTo>
                <a:lnTo>
                  <a:pt x="761" y="23"/>
                </a:lnTo>
                <a:lnTo>
                  <a:pt x="764" y="24"/>
                </a:lnTo>
                <a:lnTo>
                  <a:pt x="767" y="23"/>
                </a:lnTo>
                <a:lnTo>
                  <a:pt x="770" y="21"/>
                </a:lnTo>
                <a:lnTo>
                  <a:pt x="773" y="20"/>
                </a:lnTo>
                <a:lnTo>
                  <a:pt x="778" y="19"/>
                </a:lnTo>
                <a:lnTo>
                  <a:pt x="780" y="19"/>
                </a:lnTo>
                <a:lnTo>
                  <a:pt x="784" y="19"/>
                </a:lnTo>
                <a:lnTo>
                  <a:pt x="788" y="21"/>
                </a:lnTo>
                <a:lnTo>
                  <a:pt x="790" y="23"/>
                </a:lnTo>
                <a:lnTo>
                  <a:pt x="794" y="23"/>
                </a:lnTo>
                <a:lnTo>
                  <a:pt x="799" y="23"/>
                </a:lnTo>
                <a:lnTo>
                  <a:pt x="802" y="23"/>
                </a:lnTo>
                <a:lnTo>
                  <a:pt x="803" y="24"/>
                </a:lnTo>
                <a:lnTo>
                  <a:pt x="808" y="24"/>
                </a:lnTo>
                <a:lnTo>
                  <a:pt x="809" y="25"/>
                </a:lnTo>
                <a:lnTo>
                  <a:pt x="812" y="25"/>
                </a:lnTo>
                <a:lnTo>
                  <a:pt x="816" y="25"/>
                </a:lnTo>
                <a:lnTo>
                  <a:pt x="820" y="25"/>
                </a:lnTo>
                <a:lnTo>
                  <a:pt x="824" y="24"/>
                </a:lnTo>
                <a:lnTo>
                  <a:pt x="830" y="24"/>
                </a:lnTo>
                <a:lnTo>
                  <a:pt x="832" y="23"/>
                </a:lnTo>
                <a:lnTo>
                  <a:pt x="835" y="17"/>
                </a:lnTo>
                <a:lnTo>
                  <a:pt x="839" y="13"/>
                </a:lnTo>
                <a:lnTo>
                  <a:pt x="840" y="7"/>
                </a:lnTo>
                <a:lnTo>
                  <a:pt x="844" y="0"/>
                </a:lnTo>
                <a:lnTo>
                  <a:pt x="845" y="0"/>
                </a:lnTo>
                <a:lnTo>
                  <a:pt x="850" y="5"/>
                </a:lnTo>
                <a:lnTo>
                  <a:pt x="851" y="3"/>
                </a:lnTo>
                <a:lnTo>
                  <a:pt x="852" y="9"/>
                </a:lnTo>
                <a:lnTo>
                  <a:pt x="856" y="13"/>
                </a:lnTo>
                <a:lnTo>
                  <a:pt x="858" y="19"/>
                </a:lnTo>
                <a:lnTo>
                  <a:pt x="860" y="20"/>
                </a:lnTo>
                <a:lnTo>
                  <a:pt x="864" y="23"/>
                </a:lnTo>
                <a:lnTo>
                  <a:pt x="868" y="20"/>
                </a:lnTo>
                <a:lnTo>
                  <a:pt x="871" y="23"/>
                </a:lnTo>
                <a:lnTo>
                  <a:pt x="874" y="15"/>
                </a:lnTo>
                <a:lnTo>
                  <a:pt x="874" y="16"/>
                </a:lnTo>
                <a:lnTo>
                  <a:pt x="878" y="12"/>
                </a:lnTo>
                <a:lnTo>
                  <a:pt x="881" y="11"/>
                </a:lnTo>
                <a:lnTo>
                  <a:pt x="882" y="15"/>
                </a:lnTo>
                <a:lnTo>
                  <a:pt x="886" y="15"/>
                </a:lnTo>
                <a:lnTo>
                  <a:pt x="890" y="19"/>
                </a:lnTo>
                <a:lnTo>
                  <a:pt x="893" y="20"/>
                </a:lnTo>
                <a:lnTo>
                  <a:pt x="896" y="20"/>
                </a:lnTo>
                <a:lnTo>
                  <a:pt x="900" y="23"/>
                </a:lnTo>
                <a:lnTo>
                  <a:pt x="904" y="21"/>
                </a:lnTo>
                <a:lnTo>
                  <a:pt x="905" y="21"/>
                </a:lnTo>
                <a:lnTo>
                  <a:pt x="910" y="20"/>
                </a:lnTo>
                <a:lnTo>
                  <a:pt x="910" y="21"/>
                </a:lnTo>
                <a:lnTo>
                  <a:pt x="914" y="19"/>
                </a:lnTo>
                <a:lnTo>
                  <a:pt x="916" y="21"/>
                </a:lnTo>
                <a:lnTo>
                  <a:pt x="920" y="23"/>
                </a:lnTo>
                <a:lnTo>
                  <a:pt x="922" y="23"/>
                </a:lnTo>
                <a:lnTo>
                  <a:pt x="924" y="24"/>
                </a:lnTo>
                <a:lnTo>
                  <a:pt x="926" y="24"/>
                </a:lnTo>
                <a:lnTo>
                  <a:pt x="930" y="27"/>
                </a:lnTo>
                <a:lnTo>
                  <a:pt x="932" y="25"/>
                </a:lnTo>
                <a:lnTo>
                  <a:pt x="935" y="27"/>
                </a:lnTo>
                <a:lnTo>
                  <a:pt x="937" y="28"/>
                </a:lnTo>
                <a:lnTo>
                  <a:pt x="942" y="28"/>
                </a:lnTo>
                <a:lnTo>
                  <a:pt x="946" y="28"/>
                </a:lnTo>
                <a:lnTo>
                  <a:pt x="948" y="27"/>
                </a:lnTo>
                <a:lnTo>
                  <a:pt x="949" y="27"/>
                </a:lnTo>
                <a:lnTo>
                  <a:pt x="952" y="27"/>
                </a:lnTo>
                <a:lnTo>
                  <a:pt x="955" y="25"/>
                </a:lnTo>
                <a:lnTo>
                  <a:pt x="956" y="25"/>
                </a:lnTo>
                <a:lnTo>
                  <a:pt x="961" y="27"/>
                </a:lnTo>
                <a:lnTo>
                  <a:pt x="963" y="27"/>
                </a:lnTo>
                <a:lnTo>
                  <a:pt x="966" y="25"/>
                </a:lnTo>
                <a:lnTo>
                  <a:pt x="970" y="25"/>
                </a:lnTo>
                <a:lnTo>
                  <a:pt x="971" y="25"/>
                </a:lnTo>
                <a:lnTo>
                  <a:pt x="976" y="23"/>
                </a:lnTo>
                <a:lnTo>
                  <a:pt x="978" y="23"/>
                </a:lnTo>
                <a:lnTo>
                  <a:pt x="982" y="21"/>
                </a:lnTo>
                <a:lnTo>
                  <a:pt x="984" y="20"/>
                </a:lnTo>
                <a:lnTo>
                  <a:pt x="989" y="20"/>
                </a:lnTo>
                <a:lnTo>
                  <a:pt x="989" y="21"/>
                </a:lnTo>
                <a:lnTo>
                  <a:pt x="995" y="23"/>
                </a:lnTo>
                <a:lnTo>
                  <a:pt x="997" y="25"/>
                </a:lnTo>
                <a:lnTo>
                  <a:pt x="1002" y="25"/>
                </a:lnTo>
                <a:lnTo>
                  <a:pt x="1006" y="24"/>
                </a:lnTo>
                <a:lnTo>
                  <a:pt x="1011" y="25"/>
                </a:lnTo>
                <a:lnTo>
                  <a:pt x="1014" y="24"/>
                </a:lnTo>
                <a:lnTo>
                  <a:pt x="1017" y="25"/>
                </a:lnTo>
                <a:lnTo>
                  <a:pt x="1021" y="28"/>
                </a:lnTo>
                <a:lnTo>
                  <a:pt x="1025" y="27"/>
                </a:lnTo>
                <a:lnTo>
                  <a:pt x="1025" y="25"/>
                </a:lnTo>
                <a:lnTo>
                  <a:pt x="1027" y="28"/>
                </a:lnTo>
                <a:lnTo>
                  <a:pt x="1032" y="28"/>
                </a:lnTo>
                <a:lnTo>
                  <a:pt x="1036" y="27"/>
                </a:lnTo>
                <a:lnTo>
                  <a:pt x="1041" y="27"/>
                </a:lnTo>
                <a:lnTo>
                  <a:pt x="1044" y="27"/>
                </a:lnTo>
                <a:lnTo>
                  <a:pt x="1047" y="27"/>
                </a:lnTo>
                <a:lnTo>
                  <a:pt x="1051" y="25"/>
                </a:lnTo>
                <a:lnTo>
                  <a:pt x="1053" y="24"/>
                </a:lnTo>
                <a:lnTo>
                  <a:pt x="1057" y="24"/>
                </a:lnTo>
                <a:lnTo>
                  <a:pt x="1061" y="25"/>
                </a:lnTo>
                <a:lnTo>
                  <a:pt x="1065" y="27"/>
                </a:lnTo>
                <a:lnTo>
                  <a:pt x="1068" y="28"/>
                </a:lnTo>
                <a:lnTo>
                  <a:pt x="1069" y="27"/>
                </a:lnTo>
                <a:lnTo>
                  <a:pt x="1074" y="24"/>
                </a:lnTo>
                <a:lnTo>
                  <a:pt x="1075" y="23"/>
                </a:lnTo>
                <a:lnTo>
                  <a:pt x="1079" y="20"/>
                </a:lnTo>
                <a:lnTo>
                  <a:pt x="1080" y="17"/>
                </a:lnTo>
                <a:lnTo>
                  <a:pt x="1084" y="15"/>
                </a:lnTo>
                <a:lnTo>
                  <a:pt x="1085" y="16"/>
                </a:lnTo>
                <a:lnTo>
                  <a:pt x="1090" y="16"/>
                </a:lnTo>
                <a:lnTo>
                  <a:pt x="1092" y="16"/>
                </a:lnTo>
                <a:lnTo>
                  <a:pt x="1093" y="19"/>
                </a:lnTo>
                <a:lnTo>
                  <a:pt x="1098" y="23"/>
                </a:lnTo>
                <a:lnTo>
                  <a:pt x="1099" y="23"/>
                </a:lnTo>
                <a:lnTo>
                  <a:pt x="1102" y="23"/>
                </a:lnTo>
                <a:lnTo>
                  <a:pt x="1104" y="23"/>
                </a:lnTo>
                <a:lnTo>
                  <a:pt x="1109" y="25"/>
                </a:lnTo>
                <a:lnTo>
                  <a:pt x="1113" y="23"/>
                </a:lnTo>
                <a:lnTo>
                  <a:pt x="1115" y="24"/>
                </a:lnTo>
                <a:lnTo>
                  <a:pt x="1119" y="24"/>
                </a:lnTo>
                <a:lnTo>
                  <a:pt x="1123" y="25"/>
                </a:lnTo>
                <a:lnTo>
                  <a:pt x="1126" y="25"/>
                </a:lnTo>
                <a:lnTo>
                  <a:pt x="1126" y="27"/>
                </a:lnTo>
                <a:lnTo>
                  <a:pt x="1129" y="27"/>
                </a:lnTo>
                <a:lnTo>
                  <a:pt x="1133" y="28"/>
                </a:lnTo>
                <a:lnTo>
                  <a:pt x="1135" y="28"/>
                </a:lnTo>
                <a:lnTo>
                  <a:pt x="1139" y="29"/>
                </a:lnTo>
                <a:lnTo>
                  <a:pt x="1141" y="27"/>
                </a:lnTo>
                <a:lnTo>
                  <a:pt x="1144" y="28"/>
                </a:lnTo>
                <a:lnTo>
                  <a:pt x="1147" y="29"/>
                </a:lnTo>
                <a:lnTo>
                  <a:pt x="1151" y="28"/>
                </a:lnTo>
                <a:lnTo>
                  <a:pt x="1156" y="28"/>
                </a:lnTo>
                <a:lnTo>
                  <a:pt x="1157" y="27"/>
                </a:lnTo>
                <a:lnTo>
                  <a:pt x="1161" y="27"/>
                </a:lnTo>
                <a:lnTo>
                  <a:pt x="1164" y="27"/>
                </a:lnTo>
                <a:lnTo>
                  <a:pt x="1166" y="27"/>
                </a:lnTo>
                <a:lnTo>
                  <a:pt x="1168" y="28"/>
                </a:lnTo>
                <a:lnTo>
                  <a:pt x="1173" y="28"/>
                </a:lnTo>
                <a:lnTo>
                  <a:pt x="1175" y="28"/>
                </a:lnTo>
                <a:lnTo>
                  <a:pt x="1176" y="28"/>
                </a:lnTo>
                <a:lnTo>
                  <a:pt x="1180" y="25"/>
                </a:lnTo>
                <a:lnTo>
                  <a:pt x="1181" y="27"/>
                </a:lnTo>
                <a:lnTo>
                  <a:pt x="1184" y="28"/>
                </a:lnTo>
                <a:lnTo>
                  <a:pt x="1188" y="28"/>
                </a:lnTo>
                <a:lnTo>
                  <a:pt x="1192" y="28"/>
                </a:lnTo>
                <a:lnTo>
                  <a:pt x="1194" y="28"/>
                </a:lnTo>
                <a:lnTo>
                  <a:pt x="1199" y="28"/>
                </a:lnTo>
                <a:lnTo>
                  <a:pt x="1200" y="28"/>
                </a:lnTo>
                <a:lnTo>
                  <a:pt x="1204" y="28"/>
                </a:lnTo>
                <a:lnTo>
                  <a:pt x="1208" y="28"/>
                </a:lnTo>
                <a:lnTo>
                  <a:pt x="1211" y="25"/>
                </a:lnTo>
                <a:lnTo>
                  <a:pt x="1214" y="27"/>
                </a:lnTo>
                <a:lnTo>
                  <a:pt x="1218" y="27"/>
                </a:lnTo>
                <a:lnTo>
                  <a:pt x="1221" y="27"/>
                </a:lnTo>
                <a:lnTo>
                  <a:pt x="1224" y="28"/>
                </a:lnTo>
                <a:lnTo>
                  <a:pt x="1228" y="28"/>
                </a:lnTo>
                <a:lnTo>
                  <a:pt x="1232" y="28"/>
                </a:lnTo>
                <a:lnTo>
                  <a:pt x="1235" y="29"/>
                </a:lnTo>
                <a:lnTo>
                  <a:pt x="1238" y="28"/>
                </a:lnTo>
                <a:lnTo>
                  <a:pt x="1240" y="28"/>
                </a:lnTo>
                <a:lnTo>
                  <a:pt x="1244" y="29"/>
                </a:lnTo>
                <a:lnTo>
                  <a:pt x="1247" y="27"/>
                </a:lnTo>
                <a:lnTo>
                  <a:pt x="1251" y="29"/>
                </a:lnTo>
                <a:lnTo>
                  <a:pt x="1252" y="28"/>
                </a:lnTo>
                <a:lnTo>
                  <a:pt x="1256" y="28"/>
                </a:lnTo>
                <a:lnTo>
                  <a:pt x="1258" y="28"/>
                </a:lnTo>
                <a:lnTo>
                  <a:pt x="1260" y="29"/>
                </a:lnTo>
                <a:lnTo>
                  <a:pt x="1265" y="28"/>
                </a:lnTo>
                <a:lnTo>
                  <a:pt x="1266" y="29"/>
                </a:lnTo>
                <a:lnTo>
                  <a:pt x="1270" y="27"/>
                </a:lnTo>
                <a:lnTo>
                  <a:pt x="1272" y="28"/>
                </a:lnTo>
                <a:lnTo>
                  <a:pt x="1276" y="28"/>
                </a:lnTo>
                <a:lnTo>
                  <a:pt x="1280" y="25"/>
                </a:lnTo>
                <a:lnTo>
                  <a:pt x="1284" y="20"/>
                </a:lnTo>
                <a:lnTo>
                  <a:pt x="1287" y="19"/>
                </a:lnTo>
                <a:lnTo>
                  <a:pt x="1290" y="16"/>
                </a:lnTo>
                <a:lnTo>
                  <a:pt x="1290" y="17"/>
                </a:lnTo>
                <a:lnTo>
                  <a:pt x="1294" y="15"/>
                </a:lnTo>
                <a:lnTo>
                  <a:pt x="1296" y="20"/>
                </a:lnTo>
                <a:lnTo>
                  <a:pt x="1301" y="21"/>
                </a:lnTo>
                <a:lnTo>
                  <a:pt x="1301" y="23"/>
                </a:lnTo>
                <a:lnTo>
                  <a:pt x="1307" y="24"/>
                </a:lnTo>
                <a:lnTo>
                  <a:pt x="1311" y="25"/>
                </a:lnTo>
                <a:lnTo>
                  <a:pt x="1312" y="25"/>
                </a:lnTo>
                <a:lnTo>
                  <a:pt x="1318" y="28"/>
                </a:lnTo>
                <a:lnTo>
                  <a:pt x="1319" y="28"/>
                </a:lnTo>
                <a:lnTo>
                  <a:pt x="1320" y="29"/>
                </a:lnTo>
                <a:lnTo>
                  <a:pt x="1325" y="28"/>
                </a:lnTo>
                <a:lnTo>
                  <a:pt x="1328" y="28"/>
                </a:lnTo>
                <a:lnTo>
                  <a:pt x="1330" y="29"/>
                </a:lnTo>
                <a:lnTo>
                  <a:pt x="1334" y="29"/>
                </a:lnTo>
                <a:lnTo>
                  <a:pt x="1335" y="29"/>
                </a:lnTo>
                <a:lnTo>
                  <a:pt x="1340" y="29"/>
                </a:lnTo>
                <a:lnTo>
                  <a:pt x="1341" y="29"/>
                </a:lnTo>
                <a:lnTo>
                  <a:pt x="1343" y="31"/>
                </a:lnTo>
                <a:lnTo>
                  <a:pt x="1347" y="29"/>
                </a:lnTo>
                <a:lnTo>
                  <a:pt x="1351" y="29"/>
                </a:lnTo>
                <a:lnTo>
                  <a:pt x="1353" y="28"/>
                </a:lnTo>
                <a:lnTo>
                  <a:pt x="1354" y="27"/>
                </a:lnTo>
                <a:lnTo>
                  <a:pt x="1358" y="27"/>
                </a:lnTo>
                <a:lnTo>
                  <a:pt x="1359" y="29"/>
                </a:lnTo>
                <a:lnTo>
                  <a:pt x="1363" y="28"/>
                </a:lnTo>
                <a:lnTo>
                  <a:pt x="1366" y="29"/>
                </a:lnTo>
                <a:lnTo>
                  <a:pt x="1369" y="29"/>
                </a:lnTo>
                <a:lnTo>
                  <a:pt x="1372" y="28"/>
                </a:lnTo>
                <a:lnTo>
                  <a:pt x="1373" y="27"/>
                </a:lnTo>
                <a:lnTo>
                  <a:pt x="1377" y="28"/>
                </a:lnTo>
                <a:lnTo>
                  <a:pt x="1379" y="28"/>
                </a:lnTo>
                <a:lnTo>
                  <a:pt x="1382" y="29"/>
                </a:lnTo>
                <a:lnTo>
                  <a:pt x="1385" y="28"/>
                </a:lnTo>
                <a:lnTo>
                  <a:pt x="1388" y="29"/>
                </a:lnTo>
                <a:lnTo>
                  <a:pt x="1391" y="28"/>
                </a:lnTo>
                <a:lnTo>
                  <a:pt x="1393" y="29"/>
                </a:lnTo>
                <a:lnTo>
                  <a:pt x="1396" y="29"/>
                </a:lnTo>
                <a:lnTo>
                  <a:pt x="1399" y="29"/>
                </a:lnTo>
                <a:lnTo>
                  <a:pt x="1402" y="28"/>
                </a:lnTo>
                <a:lnTo>
                  <a:pt x="1406" y="28"/>
                </a:lnTo>
                <a:lnTo>
                  <a:pt x="1409" y="27"/>
                </a:lnTo>
                <a:lnTo>
                  <a:pt x="1412" y="27"/>
                </a:lnTo>
                <a:lnTo>
                  <a:pt x="1415" y="27"/>
                </a:lnTo>
                <a:lnTo>
                  <a:pt x="1417" y="28"/>
                </a:lnTo>
                <a:lnTo>
                  <a:pt x="1421" y="28"/>
                </a:lnTo>
                <a:lnTo>
                  <a:pt x="1425" y="27"/>
                </a:lnTo>
                <a:lnTo>
                  <a:pt x="1426" y="27"/>
                </a:lnTo>
                <a:lnTo>
                  <a:pt x="1430" y="27"/>
                </a:lnTo>
                <a:lnTo>
                  <a:pt x="1430" y="28"/>
                </a:lnTo>
                <a:lnTo>
                  <a:pt x="1436" y="27"/>
                </a:lnTo>
                <a:lnTo>
                  <a:pt x="1436" y="28"/>
                </a:lnTo>
                <a:lnTo>
                  <a:pt x="1439" y="29"/>
                </a:lnTo>
                <a:lnTo>
                  <a:pt x="1443" y="28"/>
                </a:lnTo>
                <a:lnTo>
                  <a:pt x="1444" y="29"/>
                </a:lnTo>
                <a:lnTo>
                  <a:pt x="1449" y="29"/>
                </a:lnTo>
                <a:lnTo>
                  <a:pt x="1451" y="29"/>
                </a:lnTo>
                <a:lnTo>
                  <a:pt x="1454" y="29"/>
                </a:lnTo>
                <a:lnTo>
                  <a:pt x="1457" y="29"/>
                </a:lnTo>
                <a:lnTo>
                  <a:pt x="1460" y="28"/>
                </a:lnTo>
                <a:lnTo>
                  <a:pt x="1465" y="31"/>
                </a:lnTo>
                <a:lnTo>
                  <a:pt x="1467" y="29"/>
                </a:lnTo>
                <a:lnTo>
                  <a:pt x="1469" y="31"/>
                </a:lnTo>
                <a:lnTo>
                  <a:pt x="1474" y="29"/>
                </a:lnTo>
                <a:lnTo>
                  <a:pt x="1478" y="28"/>
                </a:lnTo>
                <a:lnTo>
                  <a:pt x="1481" y="29"/>
                </a:lnTo>
                <a:lnTo>
                  <a:pt x="1485" y="27"/>
                </a:lnTo>
                <a:lnTo>
                  <a:pt x="1487" y="25"/>
                </a:lnTo>
                <a:lnTo>
                  <a:pt x="1491" y="20"/>
                </a:lnTo>
                <a:lnTo>
                  <a:pt x="1495" y="17"/>
                </a:lnTo>
                <a:lnTo>
                  <a:pt x="1498" y="17"/>
                </a:lnTo>
                <a:lnTo>
                  <a:pt x="1501" y="19"/>
                </a:lnTo>
                <a:lnTo>
                  <a:pt x="1504" y="19"/>
                </a:lnTo>
                <a:lnTo>
                  <a:pt x="1505" y="20"/>
                </a:lnTo>
                <a:lnTo>
                  <a:pt x="1508" y="24"/>
                </a:lnTo>
                <a:lnTo>
                  <a:pt x="1511" y="25"/>
                </a:lnTo>
                <a:lnTo>
                  <a:pt x="1513" y="27"/>
                </a:lnTo>
                <a:lnTo>
                  <a:pt x="1516" y="25"/>
                </a:lnTo>
                <a:lnTo>
                  <a:pt x="1519" y="27"/>
                </a:lnTo>
                <a:lnTo>
                  <a:pt x="1522" y="28"/>
                </a:lnTo>
                <a:lnTo>
                  <a:pt x="1525" y="28"/>
                </a:lnTo>
                <a:lnTo>
                  <a:pt x="1526" y="29"/>
                </a:lnTo>
                <a:lnTo>
                  <a:pt x="1531" y="29"/>
                </a:lnTo>
                <a:lnTo>
                  <a:pt x="1533" y="27"/>
                </a:lnTo>
                <a:lnTo>
                  <a:pt x="1534" y="31"/>
                </a:lnTo>
                <a:lnTo>
                  <a:pt x="1539" y="29"/>
                </a:lnTo>
                <a:lnTo>
                  <a:pt x="1541" y="31"/>
                </a:lnTo>
                <a:lnTo>
                  <a:pt x="1545" y="29"/>
                </a:lnTo>
                <a:lnTo>
                  <a:pt x="1549" y="28"/>
                </a:lnTo>
                <a:lnTo>
                  <a:pt x="1551" y="28"/>
                </a:lnTo>
                <a:lnTo>
                  <a:pt x="1556" y="29"/>
                </a:lnTo>
                <a:lnTo>
                  <a:pt x="1557" y="29"/>
                </a:lnTo>
                <a:lnTo>
                  <a:pt x="1561" y="28"/>
                </a:lnTo>
                <a:lnTo>
                  <a:pt x="1563" y="28"/>
                </a:lnTo>
                <a:lnTo>
                  <a:pt x="1566" y="28"/>
                </a:lnTo>
                <a:lnTo>
                  <a:pt x="1570" y="28"/>
                </a:lnTo>
                <a:lnTo>
                  <a:pt x="1573" y="28"/>
                </a:lnTo>
                <a:lnTo>
                  <a:pt x="1575" y="29"/>
                </a:lnTo>
                <a:lnTo>
                  <a:pt x="1581" y="28"/>
                </a:lnTo>
                <a:lnTo>
                  <a:pt x="1582" y="27"/>
                </a:lnTo>
                <a:lnTo>
                  <a:pt x="1586" y="27"/>
                </a:lnTo>
                <a:lnTo>
                  <a:pt x="1587" y="27"/>
                </a:lnTo>
                <a:lnTo>
                  <a:pt x="1591" y="28"/>
                </a:lnTo>
                <a:lnTo>
                  <a:pt x="1592" y="29"/>
                </a:lnTo>
                <a:lnTo>
                  <a:pt x="1597" y="28"/>
                </a:lnTo>
                <a:lnTo>
                  <a:pt x="1599" y="25"/>
                </a:lnTo>
                <a:lnTo>
                  <a:pt x="1602" y="29"/>
                </a:lnTo>
                <a:lnTo>
                  <a:pt x="1604" y="27"/>
                </a:lnTo>
                <a:lnTo>
                  <a:pt x="1606" y="28"/>
                </a:lnTo>
                <a:lnTo>
                  <a:pt x="1611" y="29"/>
                </a:lnTo>
                <a:lnTo>
                  <a:pt x="1612" y="29"/>
                </a:lnTo>
                <a:lnTo>
                  <a:pt x="1617" y="28"/>
                </a:lnTo>
                <a:lnTo>
                  <a:pt x="1621" y="27"/>
                </a:lnTo>
                <a:lnTo>
                  <a:pt x="1623" y="28"/>
                </a:lnTo>
                <a:lnTo>
                  <a:pt x="1624" y="28"/>
                </a:lnTo>
                <a:lnTo>
                  <a:pt x="1629" y="27"/>
                </a:lnTo>
                <a:lnTo>
                  <a:pt x="1630" y="25"/>
                </a:lnTo>
                <a:lnTo>
                  <a:pt x="1635" y="28"/>
                </a:lnTo>
                <a:lnTo>
                  <a:pt x="1638" y="27"/>
                </a:lnTo>
                <a:lnTo>
                  <a:pt x="1640" y="27"/>
                </a:lnTo>
                <a:lnTo>
                  <a:pt x="1644" y="29"/>
                </a:lnTo>
                <a:lnTo>
                  <a:pt x="1646" y="29"/>
                </a:lnTo>
                <a:lnTo>
                  <a:pt x="1648" y="29"/>
                </a:lnTo>
                <a:lnTo>
                  <a:pt x="1652" y="27"/>
                </a:lnTo>
                <a:lnTo>
                  <a:pt x="1657" y="25"/>
                </a:lnTo>
                <a:lnTo>
                  <a:pt x="1659" y="28"/>
                </a:lnTo>
                <a:lnTo>
                  <a:pt x="1663" y="25"/>
                </a:lnTo>
                <a:lnTo>
                  <a:pt x="1666" y="27"/>
                </a:lnTo>
                <a:lnTo>
                  <a:pt x="1670" y="29"/>
                </a:lnTo>
                <a:lnTo>
                  <a:pt x="1672" y="29"/>
                </a:lnTo>
                <a:lnTo>
                  <a:pt x="1675" y="29"/>
                </a:lnTo>
                <a:lnTo>
                  <a:pt x="1677" y="29"/>
                </a:lnTo>
                <a:lnTo>
                  <a:pt x="1681" y="29"/>
                </a:lnTo>
                <a:lnTo>
                  <a:pt x="1682" y="29"/>
                </a:lnTo>
                <a:lnTo>
                  <a:pt x="1688" y="28"/>
                </a:lnTo>
                <a:lnTo>
                  <a:pt x="1690" y="25"/>
                </a:lnTo>
                <a:lnTo>
                  <a:pt x="1692" y="25"/>
                </a:lnTo>
                <a:lnTo>
                  <a:pt x="1696" y="21"/>
                </a:lnTo>
                <a:lnTo>
                  <a:pt x="1699" y="19"/>
                </a:lnTo>
                <a:lnTo>
                  <a:pt x="1704" y="17"/>
                </a:lnTo>
                <a:lnTo>
                  <a:pt x="1705" y="17"/>
                </a:lnTo>
                <a:lnTo>
                  <a:pt x="1710" y="20"/>
                </a:lnTo>
                <a:lnTo>
                  <a:pt x="1710" y="21"/>
                </a:lnTo>
                <a:lnTo>
                  <a:pt x="1716" y="23"/>
                </a:lnTo>
                <a:lnTo>
                  <a:pt x="1718" y="25"/>
                </a:lnTo>
                <a:lnTo>
                  <a:pt x="1720" y="25"/>
                </a:lnTo>
                <a:lnTo>
                  <a:pt x="1725" y="28"/>
                </a:lnTo>
                <a:lnTo>
                  <a:pt x="1726" y="28"/>
                </a:lnTo>
                <a:lnTo>
                  <a:pt x="1730" y="29"/>
                </a:lnTo>
                <a:lnTo>
                  <a:pt x="1732" y="28"/>
                </a:lnTo>
                <a:lnTo>
                  <a:pt x="1736" y="28"/>
                </a:lnTo>
                <a:lnTo>
                  <a:pt x="1739" y="29"/>
                </a:lnTo>
                <a:lnTo>
                  <a:pt x="1742" y="29"/>
                </a:lnTo>
                <a:lnTo>
                  <a:pt x="1743" y="29"/>
                </a:lnTo>
                <a:lnTo>
                  <a:pt x="1746" y="31"/>
                </a:lnTo>
                <a:lnTo>
                  <a:pt x="1751" y="31"/>
                </a:lnTo>
                <a:lnTo>
                  <a:pt x="1753" y="29"/>
                </a:lnTo>
                <a:lnTo>
                  <a:pt x="1754" y="29"/>
                </a:lnTo>
                <a:lnTo>
                  <a:pt x="1758" y="29"/>
                </a:lnTo>
                <a:lnTo>
                  <a:pt x="1760" y="29"/>
                </a:lnTo>
                <a:lnTo>
                  <a:pt x="1765" y="31"/>
                </a:lnTo>
                <a:lnTo>
                  <a:pt x="1766" y="29"/>
                </a:lnTo>
                <a:lnTo>
                  <a:pt x="1770" y="29"/>
                </a:lnTo>
                <a:lnTo>
                  <a:pt x="1772" y="29"/>
                </a:lnTo>
                <a:lnTo>
                  <a:pt x="1773" y="29"/>
                </a:lnTo>
                <a:lnTo>
                  <a:pt x="1777" y="29"/>
                </a:lnTo>
                <a:lnTo>
                  <a:pt x="1779" y="29"/>
                </a:lnTo>
                <a:lnTo>
                  <a:pt x="1783" y="29"/>
                </a:lnTo>
                <a:lnTo>
                  <a:pt x="1787" y="29"/>
                </a:lnTo>
                <a:lnTo>
                  <a:pt x="1789" y="28"/>
                </a:lnTo>
                <a:lnTo>
                  <a:pt x="1791" y="28"/>
                </a:lnTo>
                <a:lnTo>
                  <a:pt x="1793" y="29"/>
                </a:lnTo>
                <a:lnTo>
                  <a:pt x="1797" y="29"/>
                </a:lnTo>
                <a:lnTo>
                  <a:pt x="1799" y="29"/>
                </a:lnTo>
                <a:lnTo>
                  <a:pt x="1800" y="29"/>
                </a:lnTo>
                <a:lnTo>
                  <a:pt x="1803" y="31"/>
                </a:lnTo>
                <a:lnTo>
                  <a:pt x="1808" y="29"/>
                </a:lnTo>
                <a:lnTo>
                  <a:pt x="1811" y="31"/>
                </a:lnTo>
                <a:lnTo>
                  <a:pt x="1812" y="29"/>
                </a:lnTo>
                <a:lnTo>
                  <a:pt x="1817" y="29"/>
                </a:lnTo>
                <a:lnTo>
                  <a:pt x="1819" y="29"/>
                </a:lnTo>
                <a:lnTo>
                  <a:pt x="1824" y="31"/>
                </a:lnTo>
                <a:lnTo>
                  <a:pt x="1826" y="28"/>
                </a:lnTo>
                <a:lnTo>
                  <a:pt x="1830" y="28"/>
                </a:lnTo>
                <a:lnTo>
                  <a:pt x="1831" y="27"/>
                </a:lnTo>
                <a:lnTo>
                  <a:pt x="1835" y="27"/>
                </a:lnTo>
                <a:lnTo>
                  <a:pt x="1838" y="28"/>
                </a:lnTo>
                <a:lnTo>
                  <a:pt x="1843" y="29"/>
                </a:lnTo>
                <a:lnTo>
                  <a:pt x="1844" y="31"/>
                </a:lnTo>
                <a:lnTo>
                  <a:pt x="1848" y="29"/>
                </a:lnTo>
                <a:lnTo>
                  <a:pt x="1850" y="31"/>
                </a:lnTo>
                <a:lnTo>
                  <a:pt x="1855" y="31"/>
                </a:lnTo>
                <a:lnTo>
                  <a:pt x="1855" y="29"/>
                </a:lnTo>
                <a:lnTo>
                  <a:pt x="1859" y="29"/>
                </a:lnTo>
                <a:lnTo>
                  <a:pt x="1861" y="29"/>
                </a:lnTo>
                <a:lnTo>
                  <a:pt x="1863" y="31"/>
                </a:lnTo>
                <a:lnTo>
                  <a:pt x="1867" y="29"/>
                </a:lnTo>
                <a:lnTo>
                  <a:pt x="1872" y="29"/>
                </a:lnTo>
                <a:lnTo>
                  <a:pt x="1877" y="31"/>
                </a:lnTo>
                <a:lnTo>
                  <a:pt x="1883" y="31"/>
                </a:lnTo>
                <a:lnTo>
                  <a:pt x="1886" y="29"/>
                </a:lnTo>
                <a:lnTo>
                  <a:pt x="1889" y="29"/>
                </a:lnTo>
                <a:lnTo>
                  <a:pt x="1893" y="29"/>
                </a:lnTo>
                <a:lnTo>
                  <a:pt x="1896" y="28"/>
                </a:lnTo>
                <a:lnTo>
                  <a:pt x="1898" y="25"/>
                </a:lnTo>
                <a:lnTo>
                  <a:pt x="1902" y="23"/>
                </a:lnTo>
                <a:lnTo>
                  <a:pt x="1904" y="21"/>
                </a:lnTo>
                <a:lnTo>
                  <a:pt x="1904" y="16"/>
                </a:lnTo>
                <a:lnTo>
                  <a:pt x="1910" y="20"/>
                </a:lnTo>
                <a:lnTo>
                  <a:pt x="1911" y="17"/>
                </a:lnTo>
                <a:lnTo>
                  <a:pt x="1914" y="21"/>
                </a:lnTo>
                <a:lnTo>
                  <a:pt x="1916" y="23"/>
                </a:lnTo>
                <a:lnTo>
                  <a:pt x="1919" y="24"/>
                </a:lnTo>
                <a:lnTo>
                  <a:pt x="1922" y="21"/>
                </a:lnTo>
                <a:lnTo>
                  <a:pt x="1925" y="28"/>
                </a:lnTo>
                <a:lnTo>
                  <a:pt x="1929" y="27"/>
                </a:lnTo>
                <a:lnTo>
                  <a:pt x="1934" y="28"/>
                </a:lnTo>
                <a:lnTo>
                  <a:pt x="1934" y="29"/>
                </a:lnTo>
                <a:lnTo>
                  <a:pt x="1939" y="31"/>
                </a:lnTo>
                <a:lnTo>
                  <a:pt x="1942" y="29"/>
                </a:lnTo>
                <a:lnTo>
                  <a:pt x="1944" y="29"/>
                </a:lnTo>
                <a:lnTo>
                  <a:pt x="1945" y="31"/>
                </a:lnTo>
                <a:lnTo>
                  <a:pt x="1949" y="31"/>
                </a:lnTo>
                <a:lnTo>
                  <a:pt x="1952" y="31"/>
                </a:lnTo>
                <a:lnTo>
                  <a:pt x="1955" y="31"/>
                </a:lnTo>
                <a:lnTo>
                  <a:pt x="1960" y="32"/>
                </a:lnTo>
                <a:lnTo>
                  <a:pt x="1962" y="31"/>
                </a:lnTo>
                <a:lnTo>
                  <a:pt x="1962" y="29"/>
                </a:lnTo>
                <a:lnTo>
                  <a:pt x="1967" y="29"/>
                </a:lnTo>
                <a:lnTo>
                  <a:pt x="1970" y="29"/>
                </a:lnTo>
                <a:lnTo>
                  <a:pt x="1974" y="31"/>
                </a:lnTo>
                <a:lnTo>
                  <a:pt x="1976" y="29"/>
                </a:lnTo>
                <a:lnTo>
                  <a:pt x="1981" y="29"/>
                </a:lnTo>
                <a:lnTo>
                  <a:pt x="1985" y="31"/>
                </a:lnTo>
                <a:lnTo>
                  <a:pt x="1988" y="31"/>
                </a:lnTo>
                <a:lnTo>
                  <a:pt x="1992" y="29"/>
                </a:lnTo>
                <a:lnTo>
                  <a:pt x="1996" y="31"/>
                </a:lnTo>
                <a:lnTo>
                  <a:pt x="1999" y="31"/>
                </a:lnTo>
                <a:lnTo>
                  <a:pt x="2000" y="31"/>
                </a:lnTo>
                <a:lnTo>
                  <a:pt x="2004" y="31"/>
                </a:lnTo>
                <a:lnTo>
                  <a:pt x="2006" y="31"/>
                </a:lnTo>
                <a:lnTo>
                  <a:pt x="2010" y="31"/>
                </a:lnTo>
                <a:lnTo>
                  <a:pt x="2011" y="32"/>
                </a:lnTo>
                <a:lnTo>
                  <a:pt x="2016" y="31"/>
                </a:lnTo>
                <a:lnTo>
                  <a:pt x="2018" y="31"/>
                </a:lnTo>
                <a:lnTo>
                  <a:pt x="2022" y="32"/>
                </a:lnTo>
                <a:lnTo>
                  <a:pt x="2023" y="29"/>
                </a:lnTo>
                <a:lnTo>
                  <a:pt x="2028" y="31"/>
                </a:lnTo>
                <a:lnTo>
                  <a:pt x="2028" y="29"/>
                </a:lnTo>
                <a:lnTo>
                  <a:pt x="2033" y="28"/>
                </a:lnTo>
                <a:lnTo>
                  <a:pt x="2036" y="29"/>
                </a:lnTo>
                <a:lnTo>
                  <a:pt x="2040" y="29"/>
                </a:lnTo>
                <a:lnTo>
                  <a:pt x="2044" y="29"/>
                </a:lnTo>
                <a:lnTo>
                  <a:pt x="2050" y="28"/>
                </a:lnTo>
                <a:lnTo>
                  <a:pt x="2054" y="31"/>
                </a:lnTo>
                <a:lnTo>
                  <a:pt x="2058" y="29"/>
                </a:lnTo>
                <a:lnTo>
                  <a:pt x="2063" y="31"/>
                </a:lnTo>
                <a:lnTo>
                  <a:pt x="2068" y="31"/>
                </a:lnTo>
                <a:lnTo>
                  <a:pt x="2070" y="29"/>
                </a:lnTo>
                <a:lnTo>
                  <a:pt x="2072" y="31"/>
                </a:lnTo>
                <a:lnTo>
                  <a:pt x="2076" y="31"/>
                </a:lnTo>
                <a:lnTo>
                  <a:pt x="2077" y="32"/>
                </a:lnTo>
                <a:lnTo>
                  <a:pt x="2082" y="31"/>
                </a:lnTo>
                <a:lnTo>
                  <a:pt x="2088" y="32"/>
                </a:lnTo>
                <a:lnTo>
                  <a:pt x="2090" y="31"/>
                </a:lnTo>
                <a:lnTo>
                  <a:pt x="2092" y="29"/>
                </a:lnTo>
                <a:lnTo>
                  <a:pt x="2094" y="31"/>
                </a:lnTo>
                <a:lnTo>
                  <a:pt x="2098" y="31"/>
                </a:lnTo>
                <a:lnTo>
                  <a:pt x="2101" y="28"/>
                </a:lnTo>
                <a:lnTo>
                  <a:pt x="2107" y="23"/>
                </a:lnTo>
                <a:lnTo>
                  <a:pt x="2107" y="21"/>
                </a:lnTo>
                <a:lnTo>
                  <a:pt x="2112" y="19"/>
                </a:lnTo>
                <a:lnTo>
                  <a:pt x="2113" y="19"/>
                </a:lnTo>
                <a:lnTo>
                  <a:pt x="2116" y="19"/>
                </a:lnTo>
                <a:lnTo>
                  <a:pt x="2119" y="21"/>
                </a:lnTo>
                <a:lnTo>
                  <a:pt x="2120" y="24"/>
                </a:lnTo>
                <a:lnTo>
                  <a:pt x="2124" y="27"/>
                </a:lnTo>
                <a:lnTo>
                  <a:pt x="2126" y="28"/>
                </a:lnTo>
                <a:lnTo>
                  <a:pt x="2130" y="27"/>
                </a:lnTo>
                <a:lnTo>
                  <a:pt x="2131" y="29"/>
                </a:lnTo>
                <a:lnTo>
                  <a:pt x="2136" y="28"/>
                </a:lnTo>
                <a:lnTo>
                  <a:pt x="2139" y="29"/>
                </a:lnTo>
                <a:lnTo>
                  <a:pt x="2141" y="31"/>
                </a:lnTo>
                <a:lnTo>
                  <a:pt x="2143" y="31"/>
                </a:lnTo>
                <a:lnTo>
                  <a:pt x="2148" y="29"/>
                </a:lnTo>
                <a:lnTo>
                  <a:pt x="2148" y="31"/>
                </a:lnTo>
                <a:lnTo>
                  <a:pt x="2153" y="31"/>
                </a:lnTo>
                <a:lnTo>
                  <a:pt x="2154" y="32"/>
                </a:lnTo>
                <a:lnTo>
                  <a:pt x="2159" y="31"/>
                </a:lnTo>
                <a:lnTo>
                  <a:pt x="2165" y="32"/>
                </a:lnTo>
                <a:lnTo>
                  <a:pt x="2166" y="31"/>
                </a:lnTo>
                <a:lnTo>
                  <a:pt x="2169" y="31"/>
                </a:lnTo>
                <a:lnTo>
                  <a:pt x="2172" y="29"/>
                </a:lnTo>
                <a:lnTo>
                  <a:pt x="2173" y="31"/>
                </a:lnTo>
                <a:lnTo>
                  <a:pt x="2176" y="31"/>
                </a:lnTo>
                <a:lnTo>
                  <a:pt x="2179" y="29"/>
                </a:lnTo>
                <a:lnTo>
                  <a:pt x="2182" y="31"/>
                </a:lnTo>
                <a:lnTo>
                  <a:pt x="2184" y="31"/>
                </a:lnTo>
                <a:lnTo>
                  <a:pt x="2189" y="29"/>
                </a:lnTo>
                <a:lnTo>
                  <a:pt x="2193" y="29"/>
                </a:lnTo>
                <a:lnTo>
                  <a:pt x="2197" y="31"/>
                </a:lnTo>
                <a:lnTo>
                  <a:pt x="2199" y="31"/>
                </a:lnTo>
                <a:lnTo>
                  <a:pt x="2201" y="31"/>
                </a:lnTo>
                <a:lnTo>
                  <a:pt x="2205" y="31"/>
                </a:lnTo>
                <a:lnTo>
                  <a:pt x="2208" y="31"/>
                </a:lnTo>
                <a:lnTo>
                  <a:pt x="2213" y="31"/>
                </a:lnTo>
                <a:lnTo>
                  <a:pt x="2214" y="31"/>
                </a:lnTo>
                <a:lnTo>
                  <a:pt x="2217" y="32"/>
                </a:lnTo>
                <a:lnTo>
                  <a:pt x="2221" y="31"/>
                </a:lnTo>
                <a:lnTo>
                  <a:pt x="2223" y="31"/>
                </a:lnTo>
                <a:lnTo>
                  <a:pt x="2226" y="31"/>
                </a:lnTo>
                <a:lnTo>
                  <a:pt x="2230" y="31"/>
                </a:lnTo>
                <a:lnTo>
                  <a:pt x="2233" y="31"/>
                </a:lnTo>
                <a:lnTo>
                  <a:pt x="2236" y="31"/>
                </a:lnTo>
                <a:lnTo>
                  <a:pt x="2238" y="29"/>
                </a:lnTo>
                <a:lnTo>
                  <a:pt x="2241" y="29"/>
                </a:lnTo>
                <a:lnTo>
                  <a:pt x="2242" y="29"/>
                </a:lnTo>
                <a:lnTo>
                  <a:pt x="2244" y="31"/>
                </a:lnTo>
                <a:lnTo>
                  <a:pt x="2247" y="31"/>
                </a:lnTo>
                <a:lnTo>
                  <a:pt x="2253" y="31"/>
                </a:lnTo>
                <a:lnTo>
                  <a:pt x="2254" y="31"/>
                </a:lnTo>
                <a:lnTo>
                  <a:pt x="2257" y="29"/>
                </a:lnTo>
                <a:lnTo>
                  <a:pt x="2261" y="29"/>
                </a:lnTo>
                <a:lnTo>
                  <a:pt x="2266" y="32"/>
                </a:lnTo>
                <a:lnTo>
                  <a:pt x="2272" y="32"/>
                </a:lnTo>
                <a:lnTo>
                  <a:pt x="2274" y="31"/>
                </a:lnTo>
                <a:lnTo>
                  <a:pt x="2277" y="32"/>
                </a:lnTo>
                <a:lnTo>
                  <a:pt x="2283" y="31"/>
                </a:lnTo>
                <a:lnTo>
                  <a:pt x="2287" y="31"/>
                </a:lnTo>
                <a:lnTo>
                  <a:pt x="2289" y="31"/>
                </a:lnTo>
                <a:lnTo>
                  <a:pt x="2292" y="31"/>
                </a:lnTo>
                <a:lnTo>
                  <a:pt x="2296" y="31"/>
                </a:lnTo>
                <a:lnTo>
                  <a:pt x="2297" y="29"/>
                </a:lnTo>
                <a:lnTo>
                  <a:pt x="2299" y="31"/>
                </a:lnTo>
                <a:lnTo>
                  <a:pt x="2304" y="31"/>
                </a:lnTo>
                <a:lnTo>
                  <a:pt x="2307" y="27"/>
                </a:lnTo>
                <a:lnTo>
                  <a:pt x="2313" y="25"/>
                </a:lnTo>
                <a:lnTo>
                  <a:pt x="2315" y="24"/>
                </a:lnTo>
                <a:lnTo>
                  <a:pt x="2316" y="21"/>
                </a:lnTo>
                <a:lnTo>
                  <a:pt x="2319" y="23"/>
                </a:lnTo>
                <a:lnTo>
                  <a:pt x="2322" y="23"/>
                </a:lnTo>
                <a:lnTo>
                  <a:pt x="2325" y="21"/>
                </a:lnTo>
                <a:lnTo>
                  <a:pt x="2328" y="23"/>
                </a:lnTo>
                <a:lnTo>
                  <a:pt x="2330" y="24"/>
                </a:lnTo>
                <a:lnTo>
                  <a:pt x="2333" y="25"/>
                </a:lnTo>
                <a:lnTo>
                  <a:pt x="2334" y="28"/>
                </a:lnTo>
                <a:lnTo>
                  <a:pt x="2337" y="29"/>
                </a:lnTo>
                <a:lnTo>
                  <a:pt x="2340" y="31"/>
                </a:lnTo>
                <a:lnTo>
                  <a:pt x="2345" y="31"/>
                </a:lnTo>
                <a:lnTo>
                  <a:pt x="2350" y="31"/>
                </a:lnTo>
                <a:lnTo>
                  <a:pt x="2354" y="32"/>
                </a:lnTo>
                <a:lnTo>
                  <a:pt x="2358" y="31"/>
                </a:lnTo>
                <a:lnTo>
                  <a:pt x="2360" y="31"/>
                </a:lnTo>
                <a:lnTo>
                  <a:pt x="2363" y="31"/>
                </a:lnTo>
                <a:lnTo>
                  <a:pt x="2364" y="32"/>
                </a:lnTo>
                <a:lnTo>
                  <a:pt x="2368" y="32"/>
                </a:lnTo>
                <a:lnTo>
                  <a:pt x="2372" y="31"/>
                </a:lnTo>
                <a:lnTo>
                  <a:pt x="2375" y="32"/>
                </a:lnTo>
                <a:lnTo>
                  <a:pt x="2378" y="29"/>
                </a:lnTo>
                <a:lnTo>
                  <a:pt x="2381" y="31"/>
                </a:lnTo>
                <a:lnTo>
                  <a:pt x="2384" y="31"/>
                </a:lnTo>
                <a:lnTo>
                  <a:pt x="2387" y="31"/>
                </a:lnTo>
                <a:lnTo>
                  <a:pt x="2391" y="29"/>
                </a:lnTo>
                <a:lnTo>
                  <a:pt x="2394" y="31"/>
                </a:lnTo>
                <a:lnTo>
                  <a:pt x="2396" y="31"/>
                </a:lnTo>
                <a:lnTo>
                  <a:pt x="2398" y="31"/>
                </a:lnTo>
                <a:lnTo>
                  <a:pt x="2402" y="31"/>
                </a:lnTo>
                <a:lnTo>
                  <a:pt x="2405" y="31"/>
                </a:lnTo>
                <a:lnTo>
                  <a:pt x="2409" y="31"/>
                </a:lnTo>
                <a:lnTo>
                  <a:pt x="2412" y="31"/>
                </a:lnTo>
                <a:lnTo>
                  <a:pt x="2415" y="32"/>
                </a:lnTo>
                <a:lnTo>
                  <a:pt x="2417" y="32"/>
                </a:lnTo>
                <a:lnTo>
                  <a:pt x="2421" y="31"/>
                </a:lnTo>
                <a:lnTo>
                  <a:pt x="2423" y="31"/>
                </a:lnTo>
                <a:lnTo>
                  <a:pt x="2426" y="31"/>
                </a:lnTo>
                <a:lnTo>
                  <a:pt x="2430" y="32"/>
                </a:lnTo>
                <a:lnTo>
                  <a:pt x="2435" y="31"/>
                </a:lnTo>
                <a:lnTo>
                  <a:pt x="2438" y="31"/>
                </a:lnTo>
                <a:lnTo>
                  <a:pt x="2441" y="31"/>
                </a:lnTo>
                <a:lnTo>
                  <a:pt x="2444" y="31"/>
                </a:lnTo>
                <a:lnTo>
                  <a:pt x="2446" y="28"/>
                </a:lnTo>
                <a:lnTo>
                  <a:pt x="2448" y="29"/>
                </a:lnTo>
                <a:lnTo>
                  <a:pt x="2452" y="29"/>
                </a:lnTo>
                <a:lnTo>
                  <a:pt x="2454" y="29"/>
                </a:lnTo>
                <a:lnTo>
                  <a:pt x="2456" y="29"/>
                </a:lnTo>
                <a:lnTo>
                  <a:pt x="2460" y="29"/>
                </a:lnTo>
                <a:lnTo>
                  <a:pt x="2460" y="31"/>
                </a:lnTo>
                <a:lnTo>
                  <a:pt x="2464" y="31"/>
                </a:lnTo>
                <a:lnTo>
                  <a:pt x="2468" y="31"/>
                </a:lnTo>
                <a:lnTo>
                  <a:pt x="2470" y="32"/>
                </a:lnTo>
                <a:lnTo>
                  <a:pt x="2471" y="32"/>
                </a:lnTo>
                <a:lnTo>
                  <a:pt x="2477" y="32"/>
                </a:lnTo>
                <a:lnTo>
                  <a:pt x="2481" y="32"/>
                </a:lnTo>
                <a:lnTo>
                  <a:pt x="2484" y="32"/>
                </a:lnTo>
                <a:lnTo>
                  <a:pt x="2486" y="32"/>
                </a:lnTo>
                <a:lnTo>
                  <a:pt x="2490" y="31"/>
                </a:lnTo>
                <a:lnTo>
                  <a:pt x="2492" y="31"/>
                </a:lnTo>
                <a:lnTo>
                  <a:pt x="2495" y="32"/>
                </a:lnTo>
                <a:lnTo>
                  <a:pt x="2496" y="32"/>
                </a:lnTo>
                <a:lnTo>
                  <a:pt x="2501" y="32"/>
                </a:lnTo>
                <a:lnTo>
                  <a:pt x="2502" y="31"/>
                </a:lnTo>
                <a:lnTo>
                  <a:pt x="2507" y="31"/>
                </a:lnTo>
                <a:lnTo>
                  <a:pt x="2512" y="29"/>
                </a:lnTo>
                <a:lnTo>
                  <a:pt x="2516" y="28"/>
                </a:lnTo>
                <a:lnTo>
                  <a:pt x="2518" y="24"/>
                </a:lnTo>
                <a:lnTo>
                  <a:pt x="2521" y="21"/>
                </a:lnTo>
                <a:lnTo>
                  <a:pt x="2523" y="23"/>
                </a:lnTo>
                <a:lnTo>
                  <a:pt x="2525" y="20"/>
                </a:lnTo>
                <a:lnTo>
                  <a:pt x="2527" y="23"/>
                </a:lnTo>
                <a:lnTo>
                  <a:pt x="2530" y="23"/>
                </a:lnTo>
                <a:lnTo>
                  <a:pt x="2533" y="24"/>
                </a:lnTo>
                <a:lnTo>
                  <a:pt x="2535" y="25"/>
                </a:lnTo>
                <a:lnTo>
                  <a:pt x="2537" y="27"/>
                </a:lnTo>
                <a:lnTo>
                  <a:pt x="2540" y="28"/>
                </a:lnTo>
                <a:lnTo>
                  <a:pt x="2543" y="28"/>
                </a:lnTo>
                <a:lnTo>
                  <a:pt x="2547" y="29"/>
                </a:lnTo>
                <a:lnTo>
                  <a:pt x="2548" y="31"/>
                </a:lnTo>
                <a:lnTo>
                  <a:pt x="2553" y="31"/>
                </a:lnTo>
                <a:lnTo>
                  <a:pt x="2554" y="31"/>
                </a:lnTo>
                <a:lnTo>
                  <a:pt x="2557" y="32"/>
                </a:lnTo>
                <a:lnTo>
                  <a:pt x="2560" y="32"/>
                </a:lnTo>
                <a:lnTo>
                  <a:pt x="2564" y="32"/>
                </a:lnTo>
                <a:lnTo>
                  <a:pt x="2566" y="31"/>
                </a:lnTo>
                <a:lnTo>
                  <a:pt x="2570" y="32"/>
                </a:lnTo>
                <a:lnTo>
                  <a:pt x="2572" y="32"/>
                </a:lnTo>
                <a:lnTo>
                  <a:pt x="2575" y="31"/>
                </a:lnTo>
                <a:lnTo>
                  <a:pt x="2576" y="32"/>
                </a:lnTo>
                <a:lnTo>
                  <a:pt x="2579" y="31"/>
                </a:lnTo>
                <a:lnTo>
                  <a:pt x="2582" y="32"/>
                </a:lnTo>
                <a:lnTo>
                  <a:pt x="2584" y="32"/>
                </a:lnTo>
                <a:lnTo>
                  <a:pt x="2589" y="31"/>
                </a:lnTo>
                <a:lnTo>
                  <a:pt x="2591" y="31"/>
                </a:lnTo>
                <a:lnTo>
                  <a:pt x="2593" y="31"/>
                </a:lnTo>
                <a:lnTo>
                  <a:pt x="2596" y="29"/>
                </a:lnTo>
                <a:lnTo>
                  <a:pt x="2600" y="31"/>
                </a:lnTo>
                <a:lnTo>
                  <a:pt x="2601" y="31"/>
                </a:lnTo>
                <a:lnTo>
                  <a:pt x="2605" y="29"/>
                </a:lnTo>
                <a:lnTo>
                  <a:pt x="2608" y="31"/>
                </a:lnTo>
                <a:lnTo>
                  <a:pt x="2609" y="31"/>
                </a:lnTo>
                <a:lnTo>
                  <a:pt x="2613" y="31"/>
                </a:lnTo>
                <a:lnTo>
                  <a:pt x="2617" y="32"/>
                </a:lnTo>
                <a:lnTo>
                  <a:pt x="2618" y="31"/>
                </a:lnTo>
                <a:lnTo>
                  <a:pt x="2620" y="32"/>
                </a:lnTo>
                <a:lnTo>
                  <a:pt x="2624" y="31"/>
                </a:lnTo>
                <a:lnTo>
                  <a:pt x="2626" y="32"/>
                </a:lnTo>
                <a:lnTo>
                  <a:pt x="2629" y="32"/>
                </a:lnTo>
                <a:lnTo>
                  <a:pt x="2633" y="32"/>
                </a:lnTo>
                <a:lnTo>
                  <a:pt x="2636" y="31"/>
                </a:lnTo>
                <a:lnTo>
                  <a:pt x="2637" y="32"/>
                </a:lnTo>
                <a:lnTo>
                  <a:pt x="2641" y="29"/>
                </a:lnTo>
                <a:lnTo>
                  <a:pt x="2642" y="31"/>
                </a:lnTo>
                <a:lnTo>
                  <a:pt x="2645" y="29"/>
                </a:lnTo>
                <a:lnTo>
                  <a:pt x="2649" y="31"/>
                </a:lnTo>
                <a:lnTo>
                  <a:pt x="2653" y="29"/>
                </a:lnTo>
                <a:lnTo>
                  <a:pt x="2657" y="29"/>
                </a:lnTo>
                <a:lnTo>
                  <a:pt x="2663" y="31"/>
                </a:lnTo>
                <a:lnTo>
                  <a:pt x="2666" y="29"/>
                </a:lnTo>
                <a:lnTo>
                  <a:pt x="2667" y="29"/>
                </a:lnTo>
                <a:lnTo>
                  <a:pt x="2672" y="31"/>
                </a:lnTo>
                <a:lnTo>
                  <a:pt x="2674" y="31"/>
                </a:lnTo>
                <a:lnTo>
                  <a:pt x="2674" y="29"/>
                </a:lnTo>
                <a:lnTo>
                  <a:pt x="2679" y="31"/>
                </a:lnTo>
                <a:lnTo>
                  <a:pt x="2680" y="31"/>
                </a:lnTo>
                <a:lnTo>
                  <a:pt x="2685" y="32"/>
                </a:lnTo>
                <a:lnTo>
                  <a:pt x="2691" y="32"/>
                </a:lnTo>
                <a:lnTo>
                  <a:pt x="2695" y="31"/>
                </a:lnTo>
                <a:lnTo>
                  <a:pt x="2698" y="32"/>
                </a:lnTo>
                <a:lnTo>
                  <a:pt x="2702" y="32"/>
                </a:lnTo>
                <a:lnTo>
                  <a:pt x="2704" y="32"/>
                </a:lnTo>
                <a:lnTo>
                  <a:pt x="2705" y="31"/>
                </a:lnTo>
                <a:lnTo>
                  <a:pt x="2708" y="32"/>
                </a:lnTo>
                <a:lnTo>
                  <a:pt x="2713" y="31"/>
                </a:lnTo>
                <a:lnTo>
                  <a:pt x="2715" y="31"/>
                </a:lnTo>
                <a:lnTo>
                  <a:pt x="2718" y="29"/>
                </a:lnTo>
                <a:lnTo>
                  <a:pt x="2721" y="27"/>
                </a:lnTo>
                <a:lnTo>
                  <a:pt x="2721" y="24"/>
                </a:lnTo>
                <a:lnTo>
                  <a:pt x="2726" y="25"/>
                </a:lnTo>
                <a:lnTo>
                  <a:pt x="2727" y="23"/>
                </a:lnTo>
                <a:lnTo>
                  <a:pt x="2732" y="21"/>
                </a:lnTo>
                <a:lnTo>
                  <a:pt x="2736" y="23"/>
                </a:lnTo>
                <a:lnTo>
                  <a:pt x="2738" y="24"/>
                </a:lnTo>
                <a:lnTo>
                  <a:pt x="2740" y="25"/>
                </a:lnTo>
                <a:lnTo>
                  <a:pt x="2745" y="28"/>
                </a:lnTo>
                <a:lnTo>
                  <a:pt x="2749" y="28"/>
                </a:lnTo>
                <a:lnTo>
                  <a:pt x="2751" y="29"/>
                </a:lnTo>
                <a:lnTo>
                  <a:pt x="2754" y="31"/>
                </a:lnTo>
                <a:lnTo>
                  <a:pt x="2758" y="32"/>
                </a:lnTo>
                <a:lnTo>
                  <a:pt x="2760" y="32"/>
                </a:lnTo>
                <a:lnTo>
                  <a:pt x="2762" y="32"/>
                </a:lnTo>
                <a:lnTo>
                  <a:pt x="2767" y="32"/>
                </a:lnTo>
                <a:lnTo>
                  <a:pt x="2770" y="32"/>
                </a:lnTo>
                <a:lnTo>
                  <a:pt x="2772" y="32"/>
                </a:lnTo>
                <a:lnTo>
                  <a:pt x="2773" y="32"/>
                </a:lnTo>
                <a:lnTo>
                  <a:pt x="2778" y="32"/>
                </a:lnTo>
                <a:lnTo>
                  <a:pt x="2780" y="32"/>
                </a:lnTo>
                <a:lnTo>
                  <a:pt x="2784" y="32"/>
                </a:lnTo>
                <a:lnTo>
                  <a:pt x="2785" y="31"/>
                </a:lnTo>
                <a:lnTo>
                  <a:pt x="2790" y="32"/>
                </a:lnTo>
                <a:lnTo>
                  <a:pt x="2792" y="31"/>
                </a:lnTo>
                <a:lnTo>
                  <a:pt x="2794" y="29"/>
                </a:lnTo>
                <a:lnTo>
                  <a:pt x="2799" y="31"/>
                </a:lnTo>
                <a:lnTo>
                  <a:pt x="2800" y="31"/>
                </a:lnTo>
                <a:lnTo>
                  <a:pt x="2805" y="29"/>
                </a:lnTo>
              </a:path>
            </a:pathLst>
          </a:custGeom>
          <a:noFill/>
          <a:ln w="9525">
            <a:solidFill>
              <a:srgbClr val="000080"/>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1093" name="Line 904">
            <a:extLst>
              <a:ext uri="{FF2B5EF4-FFF2-40B4-BE49-F238E27FC236}">
                <a16:creationId xmlns:a16="http://schemas.microsoft.com/office/drawing/2014/main" id="{F97669FB-8233-8F4B-9643-3C2DA7C9E02C}"/>
              </a:ext>
            </a:extLst>
          </p:cNvPr>
          <p:cNvSpPr>
            <a:spLocks noChangeShapeType="1"/>
          </p:cNvSpPr>
          <p:nvPr/>
        </p:nvSpPr>
        <p:spPr bwMode="auto">
          <a:xfrm>
            <a:off x="714167" y="7888080"/>
            <a:ext cx="55689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94" name="Line 905">
            <a:extLst>
              <a:ext uri="{FF2B5EF4-FFF2-40B4-BE49-F238E27FC236}">
                <a16:creationId xmlns:a16="http://schemas.microsoft.com/office/drawing/2014/main" id="{E8E084BF-E74C-2441-9B16-1BA42C3D2138}"/>
              </a:ext>
            </a:extLst>
          </p:cNvPr>
          <p:cNvSpPr>
            <a:spLocks noChangeShapeType="1"/>
          </p:cNvSpPr>
          <p:nvPr/>
        </p:nvSpPr>
        <p:spPr bwMode="auto">
          <a:xfrm>
            <a:off x="62831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95" name="Line 906">
            <a:extLst>
              <a:ext uri="{FF2B5EF4-FFF2-40B4-BE49-F238E27FC236}">
                <a16:creationId xmlns:a16="http://schemas.microsoft.com/office/drawing/2014/main" id="{99426E9D-3031-2D48-9870-9B6C00E11044}"/>
              </a:ext>
            </a:extLst>
          </p:cNvPr>
          <p:cNvSpPr>
            <a:spLocks noChangeShapeType="1"/>
          </p:cNvSpPr>
          <p:nvPr/>
        </p:nvSpPr>
        <p:spPr bwMode="auto">
          <a:xfrm>
            <a:off x="572590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96" name="Line 907">
            <a:extLst>
              <a:ext uri="{FF2B5EF4-FFF2-40B4-BE49-F238E27FC236}">
                <a16:creationId xmlns:a16="http://schemas.microsoft.com/office/drawing/2014/main" id="{FB068456-F025-364B-B104-C5F0C9EE0A21}"/>
              </a:ext>
            </a:extLst>
          </p:cNvPr>
          <p:cNvSpPr>
            <a:spLocks noChangeShapeType="1"/>
          </p:cNvSpPr>
          <p:nvPr/>
        </p:nvSpPr>
        <p:spPr bwMode="auto">
          <a:xfrm>
            <a:off x="51686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97" name="Line 908">
            <a:extLst>
              <a:ext uri="{FF2B5EF4-FFF2-40B4-BE49-F238E27FC236}">
                <a16:creationId xmlns:a16="http://schemas.microsoft.com/office/drawing/2014/main" id="{90ECC1F9-25B5-204C-87D9-EA933263E545}"/>
              </a:ext>
            </a:extLst>
          </p:cNvPr>
          <p:cNvSpPr>
            <a:spLocks noChangeShapeType="1"/>
          </p:cNvSpPr>
          <p:nvPr/>
        </p:nvSpPr>
        <p:spPr bwMode="auto">
          <a:xfrm>
            <a:off x="46114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98" name="Line 909">
            <a:extLst>
              <a:ext uri="{FF2B5EF4-FFF2-40B4-BE49-F238E27FC236}">
                <a16:creationId xmlns:a16="http://schemas.microsoft.com/office/drawing/2014/main" id="{3BACBF92-8FBF-D149-8668-5ECE4386B817}"/>
              </a:ext>
            </a:extLst>
          </p:cNvPr>
          <p:cNvSpPr>
            <a:spLocks noChangeShapeType="1"/>
          </p:cNvSpPr>
          <p:nvPr/>
        </p:nvSpPr>
        <p:spPr bwMode="auto">
          <a:xfrm>
            <a:off x="405585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99" name="Line 910">
            <a:extLst>
              <a:ext uri="{FF2B5EF4-FFF2-40B4-BE49-F238E27FC236}">
                <a16:creationId xmlns:a16="http://schemas.microsoft.com/office/drawing/2014/main" id="{3BF79595-61F7-1E49-A1F9-94E9C8101DFE}"/>
              </a:ext>
            </a:extLst>
          </p:cNvPr>
          <p:cNvSpPr>
            <a:spLocks noChangeShapeType="1"/>
          </p:cNvSpPr>
          <p:nvPr/>
        </p:nvSpPr>
        <p:spPr bwMode="auto">
          <a:xfrm>
            <a:off x="349864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00" name="Line 911">
            <a:extLst>
              <a:ext uri="{FF2B5EF4-FFF2-40B4-BE49-F238E27FC236}">
                <a16:creationId xmlns:a16="http://schemas.microsoft.com/office/drawing/2014/main" id="{F812D99E-45C7-1340-BE1A-E1B422C277E0}"/>
              </a:ext>
            </a:extLst>
          </p:cNvPr>
          <p:cNvSpPr>
            <a:spLocks noChangeShapeType="1"/>
          </p:cNvSpPr>
          <p:nvPr/>
        </p:nvSpPr>
        <p:spPr bwMode="auto">
          <a:xfrm>
            <a:off x="294142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01" name="Line 912">
            <a:extLst>
              <a:ext uri="{FF2B5EF4-FFF2-40B4-BE49-F238E27FC236}">
                <a16:creationId xmlns:a16="http://schemas.microsoft.com/office/drawing/2014/main" id="{3A1E4476-5D1F-B44C-8E5C-1C9846974B69}"/>
              </a:ext>
            </a:extLst>
          </p:cNvPr>
          <p:cNvSpPr>
            <a:spLocks noChangeShapeType="1"/>
          </p:cNvSpPr>
          <p:nvPr/>
        </p:nvSpPr>
        <p:spPr bwMode="auto">
          <a:xfrm>
            <a:off x="23842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02" name="Line 913">
            <a:extLst>
              <a:ext uri="{FF2B5EF4-FFF2-40B4-BE49-F238E27FC236}">
                <a16:creationId xmlns:a16="http://schemas.microsoft.com/office/drawing/2014/main" id="{EB660686-31BC-624F-9ABC-0842317DE53C}"/>
              </a:ext>
            </a:extLst>
          </p:cNvPr>
          <p:cNvSpPr>
            <a:spLocks noChangeShapeType="1"/>
          </p:cNvSpPr>
          <p:nvPr/>
        </p:nvSpPr>
        <p:spPr bwMode="auto">
          <a:xfrm>
            <a:off x="18285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03" name="Line 914">
            <a:extLst>
              <a:ext uri="{FF2B5EF4-FFF2-40B4-BE49-F238E27FC236}">
                <a16:creationId xmlns:a16="http://schemas.microsoft.com/office/drawing/2014/main" id="{695CD080-B5A7-7243-87C3-B8B86D5AF446}"/>
              </a:ext>
            </a:extLst>
          </p:cNvPr>
          <p:cNvSpPr>
            <a:spLocks noChangeShapeType="1"/>
          </p:cNvSpPr>
          <p:nvPr/>
        </p:nvSpPr>
        <p:spPr bwMode="auto">
          <a:xfrm>
            <a:off x="12713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04" name="Line 915">
            <a:extLst>
              <a:ext uri="{FF2B5EF4-FFF2-40B4-BE49-F238E27FC236}">
                <a16:creationId xmlns:a16="http://schemas.microsoft.com/office/drawing/2014/main" id="{7D5B9502-04E9-2547-A595-5D5E08583A01}"/>
              </a:ext>
            </a:extLst>
          </p:cNvPr>
          <p:cNvSpPr>
            <a:spLocks noChangeShapeType="1"/>
          </p:cNvSpPr>
          <p:nvPr/>
        </p:nvSpPr>
        <p:spPr bwMode="auto">
          <a:xfrm>
            <a:off x="71416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05" name="Line 917">
            <a:extLst>
              <a:ext uri="{FF2B5EF4-FFF2-40B4-BE49-F238E27FC236}">
                <a16:creationId xmlns:a16="http://schemas.microsoft.com/office/drawing/2014/main" id="{ECDFB62E-897C-2945-BE7E-59EB88984BBC}"/>
              </a:ext>
            </a:extLst>
          </p:cNvPr>
          <p:cNvSpPr>
            <a:spLocks noChangeShapeType="1"/>
          </p:cNvSpPr>
          <p:nvPr/>
        </p:nvSpPr>
        <p:spPr bwMode="auto">
          <a:xfrm>
            <a:off x="628311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07" name="Line 919">
            <a:extLst>
              <a:ext uri="{FF2B5EF4-FFF2-40B4-BE49-F238E27FC236}">
                <a16:creationId xmlns:a16="http://schemas.microsoft.com/office/drawing/2014/main" id="{A86241FD-B2CD-CB4A-BD9C-4F9DED8E9323}"/>
              </a:ext>
            </a:extLst>
          </p:cNvPr>
          <p:cNvSpPr>
            <a:spLocks noChangeShapeType="1"/>
          </p:cNvSpPr>
          <p:nvPr/>
        </p:nvSpPr>
        <p:spPr bwMode="auto">
          <a:xfrm>
            <a:off x="71416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08" name="Line 920">
            <a:extLst>
              <a:ext uri="{FF2B5EF4-FFF2-40B4-BE49-F238E27FC236}">
                <a16:creationId xmlns:a16="http://schemas.microsoft.com/office/drawing/2014/main" id="{E461A7BF-85FF-874B-8287-35BE74412526}"/>
              </a:ext>
            </a:extLst>
          </p:cNvPr>
          <p:cNvSpPr>
            <a:spLocks noChangeShapeType="1"/>
          </p:cNvSpPr>
          <p:nvPr/>
        </p:nvSpPr>
        <p:spPr bwMode="auto">
          <a:xfrm>
            <a:off x="714167" y="78023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09" name="Line 921">
            <a:extLst>
              <a:ext uri="{FF2B5EF4-FFF2-40B4-BE49-F238E27FC236}">
                <a16:creationId xmlns:a16="http://schemas.microsoft.com/office/drawing/2014/main" id="{612563D3-FCFD-C945-8AB3-102EB46ACA9A}"/>
              </a:ext>
            </a:extLst>
          </p:cNvPr>
          <p:cNvSpPr>
            <a:spLocks noChangeShapeType="1"/>
          </p:cNvSpPr>
          <p:nvPr/>
        </p:nvSpPr>
        <p:spPr bwMode="auto">
          <a:xfrm>
            <a:off x="714167" y="77166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10" name="Line 922">
            <a:extLst>
              <a:ext uri="{FF2B5EF4-FFF2-40B4-BE49-F238E27FC236}">
                <a16:creationId xmlns:a16="http://schemas.microsoft.com/office/drawing/2014/main" id="{71B6F267-D9C4-EE4E-851E-9FDFB550EBED}"/>
              </a:ext>
            </a:extLst>
          </p:cNvPr>
          <p:cNvSpPr>
            <a:spLocks noChangeShapeType="1"/>
          </p:cNvSpPr>
          <p:nvPr/>
        </p:nvSpPr>
        <p:spPr bwMode="auto">
          <a:xfrm>
            <a:off x="714167" y="76309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11" name="Line 923">
            <a:extLst>
              <a:ext uri="{FF2B5EF4-FFF2-40B4-BE49-F238E27FC236}">
                <a16:creationId xmlns:a16="http://schemas.microsoft.com/office/drawing/2014/main" id="{ED4EC1B2-E2EB-A640-A7F9-3B703A21C043}"/>
              </a:ext>
            </a:extLst>
          </p:cNvPr>
          <p:cNvSpPr>
            <a:spLocks noChangeShapeType="1"/>
          </p:cNvSpPr>
          <p:nvPr/>
        </p:nvSpPr>
        <p:spPr bwMode="auto">
          <a:xfrm>
            <a:off x="714167" y="75451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12" name="Line 924">
            <a:extLst>
              <a:ext uri="{FF2B5EF4-FFF2-40B4-BE49-F238E27FC236}">
                <a16:creationId xmlns:a16="http://schemas.microsoft.com/office/drawing/2014/main" id="{F0E2F837-76DB-E042-ADA4-1C3A2D979E43}"/>
              </a:ext>
            </a:extLst>
          </p:cNvPr>
          <p:cNvSpPr>
            <a:spLocks noChangeShapeType="1"/>
          </p:cNvSpPr>
          <p:nvPr/>
        </p:nvSpPr>
        <p:spPr bwMode="auto">
          <a:xfrm>
            <a:off x="714167" y="74610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13" name="Line 925">
            <a:extLst>
              <a:ext uri="{FF2B5EF4-FFF2-40B4-BE49-F238E27FC236}">
                <a16:creationId xmlns:a16="http://schemas.microsoft.com/office/drawing/2014/main" id="{CCF91C86-3FEC-5A47-94E2-F63116CB3384}"/>
              </a:ext>
            </a:extLst>
          </p:cNvPr>
          <p:cNvSpPr>
            <a:spLocks noChangeShapeType="1"/>
          </p:cNvSpPr>
          <p:nvPr/>
        </p:nvSpPr>
        <p:spPr bwMode="auto">
          <a:xfrm>
            <a:off x="714167" y="73753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14" name="Line 926">
            <a:extLst>
              <a:ext uri="{FF2B5EF4-FFF2-40B4-BE49-F238E27FC236}">
                <a16:creationId xmlns:a16="http://schemas.microsoft.com/office/drawing/2014/main" id="{1FDC49E6-BC81-C947-874F-DD50B3F5B807}"/>
              </a:ext>
            </a:extLst>
          </p:cNvPr>
          <p:cNvSpPr>
            <a:spLocks noChangeShapeType="1"/>
          </p:cNvSpPr>
          <p:nvPr/>
        </p:nvSpPr>
        <p:spPr bwMode="auto">
          <a:xfrm>
            <a:off x="714167" y="72895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15" name="Line 927">
            <a:extLst>
              <a:ext uri="{FF2B5EF4-FFF2-40B4-BE49-F238E27FC236}">
                <a16:creationId xmlns:a16="http://schemas.microsoft.com/office/drawing/2014/main" id="{4C284D03-BFB4-E948-93AA-6684305DD914}"/>
              </a:ext>
            </a:extLst>
          </p:cNvPr>
          <p:cNvSpPr>
            <a:spLocks noChangeShapeType="1"/>
          </p:cNvSpPr>
          <p:nvPr/>
        </p:nvSpPr>
        <p:spPr bwMode="auto">
          <a:xfrm>
            <a:off x="714167" y="72038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16" name="Line 928">
            <a:extLst>
              <a:ext uri="{FF2B5EF4-FFF2-40B4-BE49-F238E27FC236}">
                <a16:creationId xmlns:a16="http://schemas.microsoft.com/office/drawing/2014/main" id="{1E116675-45B9-2C45-AE3A-6514E76FCA4C}"/>
              </a:ext>
            </a:extLst>
          </p:cNvPr>
          <p:cNvSpPr>
            <a:spLocks noChangeShapeType="1"/>
          </p:cNvSpPr>
          <p:nvPr/>
        </p:nvSpPr>
        <p:spPr bwMode="auto">
          <a:xfrm>
            <a:off x="714167" y="71181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17" name="Line 929">
            <a:extLst>
              <a:ext uri="{FF2B5EF4-FFF2-40B4-BE49-F238E27FC236}">
                <a16:creationId xmlns:a16="http://schemas.microsoft.com/office/drawing/2014/main" id="{BF148D7B-B610-CB42-9DD3-E6567687BB6B}"/>
              </a:ext>
            </a:extLst>
          </p:cNvPr>
          <p:cNvSpPr>
            <a:spLocks noChangeShapeType="1"/>
          </p:cNvSpPr>
          <p:nvPr/>
        </p:nvSpPr>
        <p:spPr bwMode="auto">
          <a:xfrm>
            <a:off x="714167" y="70324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18" name="Line 930">
            <a:extLst>
              <a:ext uri="{FF2B5EF4-FFF2-40B4-BE49-F238E27FC236}">
                <a16:creationId xmlns:a16="http://schemas.microsoft.com/office/drawing/2014/main" id="{FBFCE7A5-976D-F347-A222-CCF8548CBD2F}"/>
              </a:ext>
            </a:extLst>
          </p:cNvPr>
          <p:cNvSpPr>
            <a:spLocks noChangeShapeType="1"/>
          </p:cNvSpPr>
          <p:nvPr/>
        </p:nvSpPr>
        <p:spPr bwMode="auto">
          <a:xfrm>
            <a:off x="714167" y="69466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19" name="Line 931">
            <a:extLst>
              <a:ext uri="{FF2B5EF4-FFF2-40B4-BE49-F238E27FC236}">
                <a16:creationId xmlns:a16="http://schemas.microsoft.com/office/drawing/2014/main" id="{2D613819-FFFD-6C4F-936C-7E94829E8C6A}"/>
              </a:ext>
            </a:extLst>
          </p:cNvPr>
          <p:cNvSpPr>
            <a:spLocks noChangeShapeType="1"/>
          </p:cNvSpPr>
          <p:nvPr/>
        </p:nvSpPr>
        <p:spPr bwMode="auto">
          <a:xfrm>
            <a:off x="714167" y="68609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20" name="Line 932">
            <a:extLst>
              <a:ext uri="{FF2B5EF4-FFF2-40B4-BE49-F238E27FC236}">
                <a16:creationId xmlns:a16="http://schemas.microsoft.com/office/drawing/2014/main" id="{4097E869-8F26-E245-AE71-45DAA684D223}"/>
              </a:ext>
            </a:extLst>
          </p:cNvPr>
          <p:cNvSpPr>
            <a:spLocks noChangeShapeType="1"/>
          </p:cNvSpPr>
          <p:nvPr/>
        </p:nvSpPr>
        <p:spPr bwMode="auto">
          <a:xfrm>
            <a:off x="714167" y="6776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21" name="Line 933">
            <a:extLst>
              <a:ext uri="{FF2B5EF4-FFF2-40B4-BE49-F238E27FC236}">
                <a16:creationId xmlns:a16="http://schemas.microsoft.com/office/drawing/2014/main" id="{DED3E961-DEC9-E24E-AADA-5591D9DB8671}"/>
              </a:ext>
            </a:extLst>
          </p:cNvPr>
          <p:cNvSpPr>
            <a:spLocks noChangeShapeType="1"/>
          </p:cNvSpPr>
          <p:nvPr/>
        </p:nvSpPr>
        <p:spPr bwMode="auto">
          <a:xfrm>
            <a:off x="714167" y="66911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22" name="Line 934">
            <a:extLst>
              <a:ext uri="{FF2B5EF4-FFF2-40B4-BE49-F238E27FC236}">
                <a16:creationId xmlns:a16="http://schemas.microsoft.com/office/drawing/2014/main" id="{20170DB9-62B7-C444-8A6B-80290EF5475B}"/>
              </a:ext>
            </a:extLst>
          </p:cNvPr>
          <p:cNvSpPr>
            <a:spLocks noChangeShapeType="1"/>
          </p:cNvSpPr>
          <p:nvPr/>
        </p:nvSpPr>
        <p:spPr bwMode="auto">
          <a:xfrm>
            <a:off x="714167" y="66053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23" name="Line 935">
            <a:extLst>
              <a:ext uri="{FF2B5EF4-FFF2-40B4-BE49-F238E27FC236}">
                <a16:creationId xmlns:a16="http://schemas.microsoft.com/office/drawing/2014/main" id="{9BD73C6D-4BDD-F64B-8C42-0E540FFFBB43}"/>
              </a:ext>
            </a:extLst>
          </p:cNvPr>
          <p:cNvSpPr>
            <a:spLocks noChangeShapeType="1"/>
          </p:cNvSpPr>
          <p:nvPr/>
        </p:nvSpPr>
        <p:spPr bwMode="auto">
          <a:xfrm>
            <a:off x="714167" y="65196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24" name="Line 936">
            <a:extLst>
              <a:ext uri="{FF2B5EF4-FFF2-40B4-BE49-F238E27FC236}">
                <a16:creationId xmlns:a16="http://schemas.microsoft.com/office/drawing/2014/main" id="{F88E52C8-B2BB-D84E-8842-0628795F54AC}"/>
              </a:ext>
            </a:extLst>
          </p:cNvPr>
          <p:cNvSpPr>
            <a:spLocks noChangeShapeType="1"/>
          </p:cNvSpPr>
          <p:nvPr/>
        </p:nvSpPr>
        <p:spPr bwMode="auto">
          <a:xfrm>
            <a:off x="714167" y="64339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25" name="Line 937">
            <a:extLst>
              <a:ext uri="{FF2B5EF4-FFF2-40B4-BE49-F238E27FC236}">
                <a16:creationId xmlns:a16="http://schemas.microsoft.com/office/drawing/2014/main" id="{B76699A6-17A0-134F-8755-41F6D8886FAA}"/>
              </a:ext>
            </a:extLst>
          </p:cNvPr>
          <p:cNvSpPr>
            <a:spLocks noChangeShapeType="1"/>
          </p:cNvSpPr>
          <p:nvPr/>
        </p:nvSpPr>
        <p:spPr bwMode="auto">
          <a:xfrm>
            <a:off x="714167" y="63482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26" name="Line 938">
            <a:extLst>
              <a:ext uri="{FF2B5EF4-FFF2-40B4-BE49-F238E27FC236}">
                <a16:creationId xmlns:a16="http://schemas.microsoft.com/office/drawing/2014/main" id="{CC81D25E-F3A8-0C4A-A44E-CA2EA847787D}"/>
              </a:ext>
            </a:extLst>
          </p:cNvPr>
          <p:cNvSpPr>
            <a:spLocks noChangeShapeType="1"/>
          </p:cNvSpPr>
          <p:nvPr/>
        </p:nvSpPr>
        <p:spPr bwMode="auto">
          <a:xfrm>
            <a:off x="714167" y="62624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27" name="Line 939">
            <a:extLst>
              <a:ext uri="{FF2B5EF4-FFF2-40B4-BE49-F238E27FC236}">
                <a16:creationId xmlns:a16="http://schemas.microsoft.com/office/drawing/2014/main" id="{52609251-828B-0748-BA47-E002E4E8527E}"/>
              </a:ext>
            </a:extLst>
          </p:cNvPr>
          <p:cNvSpPr>
            <a:spLocks noChangeShapeType="1"/>
          </p:cNvSpPr>
          <p:nvPr/>
        </p:nvSpPr>
        <p:spPr bwMode="auto">
          <a:xfrm>
            <a:off x="714167" y="61767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28" name="Line 945">
            <a:extLst>
              <a:ext uri="{FF2B5EF4-FFF2-40B4-BE49-F238E27FC236}">
                <a16:creationId xmlns:a16="http://schemas.microsoft.com/office/drawing/2014/main" id="{76A87D78-0FE0-FD4C-B6C1-DDD399B59461}"/>
              </a:ext>
            </a:extLst>
          </p:cNvPr>
          <p:cNvSpPr>
            <a:spLocks noChangeShapeType="1"/>
          </p:cNvSpPr>
          <p:nvPr/>
        </p:nvSpPr>
        <p:spPr bwMode="auto">
          <a:xfrm>
            <a:off x="714167" y="7888080"/>
            <a:ext cx="55689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29" name="Line 946">
            <a:extLst>
              <a:ext uri="{FF2B5EF4-FFF2-40B4-BE49-F238E27FC236}">
                <a16:creationId xmlns:a16="http://schemas.microsoft.com/office/drawing/2014/main" id="{9D275680-43EA-5B4C-8DE2-92BB17D7EECB}"/>
              </a:ext>
            </a:extLst>
          </p:cNvPr>
          <p:cNvSpPr>
            <a:spLocks noChangeShapeType="1"/>
          </p:cNvSpPr>
          <p:nvPr/>
        </p:nvSpPr>
        <p:spPr bwMode="auto">
          <a:xfrm>
            <a:off x="62831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30" name="Line 947">
            <a:extLst>
              <a:ext uri="{FF2B5EF4-FFF2-40B4-BE49-F238E27FC236}">
                <a16:creationId xmlns:a16="http://schemas.microsoft.com/office/drawing/2014/main" id="{C93B0533-22BE-FA48-AD70-0DF4A680FD59}"/>
              </a:ext>
            </a:extLst>
          </p:cNvPr>
          <p:cNvSpPr>
            <a:spLocks noChangeShapeType="1"/>
          </p:cNvSpPr>
          <p:nvPr/>
        </p:nvSpPr>
        <p:spPr bwMode="auto">
          <a:xfrm>
            <a:off x="572590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31" name="Line 948">
            <a:extLst>
              <a:ext uri="{FF2B5EF4-FFF2-40B4-BE49-F238E27FC236}">
                <a16:creationId xmlns:a16="http://schemas.microsoft.com/office/drawing/2014/main" id="{362C78BF-4A4C-224B-B2A9-5EEF5BF0D860}"/>
              </a:ext>
            </a:extLst>
          </p:cNvPr>
          <p:cNvSpPr>
            <a:spLocks noChangeShapeType="1"/>
          </p:cNvSpPr>
          <p:nvPr/>
        </p:nvSpPr>
        <p:spPr bwMode="auto">
          <a:xfrm>
            <a:off x="51686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32" name="Line 949">
            <a:extLst>
              <a:ext uri="{FF2B5EF4-FFF2-40B4-BE49-F238E27FC236}">
                <a16:creationId xmlns:a16="http://schemas.microsoft.com/office/drawing/2014/main" id="{1C5EE4A9-B286-C24B-88DF-900F12825166}"/>
              </a:ext>
            </a:extLst>
          </p:cNvPr>
          <p:cNvSpPr>
            <a:spLocks noChangeShapeType="1"/>
          </p:cNvSpPr>
          <p:nvPr/>
        </p:nvSpPr>
        <p:spPr bwMode="auto">
          <a:xfrm>
            <a:off x="46114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33" name="Line 950">
            <a:extLst>
              <a:ext uri="{FF2B5EF4-FFF2-40B4-BE49-F238E27FC236}">
                <a16:creationId xmlns:a16="http://schemas.microsoft.com/office/drawing/2014/main" id="{6918F528-E6FA-554F-9146-0C6130931F30}"/>
              </a:ext>
            </a:extLst>
          </p:cNvPr>
          <p:cNvSpPr>
            <a:spLocks noChangeShapeType="1"/>
          </p:cNvSpPr>
          <p:nvPr/>
        </p:nvSpPr>
        <p:spPr bwMode="auto">
          <a:xfrm>
            <a:off x="405585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34" name="Line 951">
            <a:extLst>
              <a:ext uri="{FF2B5EF4-FFF2-40B4-BE49-F238E27FC236}">
                <a16:creationId xmlns:a16="http://schemas.microsoft.com/office/drawing/2014/main" id="{A95FFA50-BF62-224D-BEEB-1EE1DCDD757F}"/>
              </a:ext>
            </a:extLst>
          </p:cNvPr>
          <p:cNvSpPr>
            <a:spLocks noChangeShapeType="1"/>
          </p:cNvSpPr>
          <p:nvPr/>
        </p:nvSpPr>
        <p:spPr bwMode="auto">
          <a:xfrm>
            <a:off x="349864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35" name="Line 952">
            <a:extLst>
              <a:ext uri="{FF2B5EF4-FFF2-40B4-BE49-F238E27FC236}">
                <a16:creationId xmlns:a16="http://schemas.microsoft.com/office/drawing/2014/main" id="{AF97AF61-7F3A-F541-96E4-BFB1781B9597}"/>
              </a:ext>
            </a:extLst>
          </p:cNvPr>
          <p:cNvSpPr>
            <a:spLocks noChangeShapeType="1"/>
          </p:cNvSpPr>
          <p:nvPr/>
        </p:nvSpPr>
        <p:spPr bwMode="auto">
          <a:xfrm>
            <a:off x="294142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36" name="Line 953">
            <a:extLst>
              <a:ext uri="{FF2B5EF4-FFF2-40B4-BE49-F238E27FC236}">
                <a16:creationId xmlns:a16="http://schemas.microsoft.com/office/drawing/2014/main" id="{C1D1C69F-9230-0C42-93F2-A6054689E30A}"/>
              </a:ext>
            </a:extLst>
          </p:cNvPr>
          <p:cNvSpPr>
            <a:spLocks noChangeShapeType="1"/>
          </p:cNvSpPr>
          <p:nvPr/>
        </p:nvSpPr>
        <p:spPr bwMode="auto">
          <a:xfrm>
            <a:off x="23842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37" name="Line 954">
            <a:extLst>
              <a:ext uri="{FF2B5EF4-FFF2-40B4-BE49-F238E27FC236}">
                <a16:creationId xmlns:a16="http://schemas.microsoft.com/office/drawing/2014/main" id="{E4DDC03B-D297-FE4B-9A64-20416F78FE86}"/>
              </a:ext>
            </a:extLst>
          </p:cNvPr>
          <p:cNvSpPr>
            <a:spLocks noChangeShapeType="1"/>
          </p:cNvSpPr>
          <p:nvPr/>
        </p:nvSpPr>
        <p:spPr bwMode="auto">
          <a:xfrm>
            <a:off x="18285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38" name="Line 955">
            <a:extLst>
              <a:ext uri="{FF2B5EF4-FFF2-40B4-BE49-F238E27FC236}">
                <a16:creationId xmlns:a16="http://schemas.microsoft.com/office/drawing/2014/main" id="{3A4789CC-EE73-3F47-8724-B290743E7DC2}"/>
              </a:ext>
            </a:extLst>
          </p:cNvPr>
          <p:cNvSpPr>
            <a:spLocks noChangeShapeType="1"/>
          </p:cNvSpPr>
          <p:nvPr/>
        </p:nvSpPr>
        <p:spPr bwMode="auto">
          <a:xfrm>
            <a:off x="12713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39" name="Line 956">
            <a:extLst>
              <a:ext uri="{FF2B5EF4-FFF2-40B4-BE49-F238E27FC236}">
                <a16:creationId xmlns:a16="http://schemas.microsoft.com/office/drawing/2014/main" id="{5AAD8D72-B2A6-C848-AEF1-3BD3F2962E44}"/>
              </a:ext>
            </a:extLst>
          </p:cNvPr>
          <p:cNvSpPr>
            <a:spLocks noChangeShapeType="1"/>
          </p:cNvSpPr>
          <p:nvPr/>
        </p:nvSpPr>
        <p:spPr bwMode="auto">
          <a:xfrm>
            <a:off x="71416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40" name="Line 958">
            <a:extLst>
              <a:ext uri="{FF2B5EF4-FFF2-40B4-BE49-F238E27FC236}">
                <a16:creationId xmlns:a16="http://schemas.microsoft.com/office/drawing/2014/main" id="{A38C9268-D48C-0541-80CD-CF60308FDCA9}"/>
              </a:ext>
            </a:extLst>
          </p:cNvPr>
          <p:cNvSpPr>
            <a:spLocks noChangeShapeType="1"/>
          </p:cNvSpPr>
          <p:nvPr/>
        </p:nvSpPr>
        <p:spPr bwMode="auto">
          <a:xfrm>
            <a:off x="628311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42" name="Line 960">
            <a:extLst>
              <a:ext uri="{FF2B5EF4-FFF2-40B4-BE49-F238E27FC236}">
                <a16:creationId xmlns:a16="http://schemas.microsoft.com/office/drawing/2014/main" id="{ACB9A0BC-464A-914F-8507-13011A27D83D}"/>
              </a:ext>
            </a:extLst>
          </p:cNvPr>
          <p:cNvSpPr>
            <a:spLocks noChangeShapeType="1"/>
          </p:cNvSpPr>
          <p:nvPr/>
        </p:nvSpPr>
        <p:spPr bwMode="auto">
          <a:xfrm>
            <a:off x="71416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43" name="Line 961">
            <a:extLst>
              <a:ext uri="{FF2B5EF4-FFF2-40B4-BE49-F238E27FC236}">
                <a16:creationId xmlns:a16="http://schemas.microsoft.com/office/drawing/2014/main" id="{9203720E-9CDB-E442-BE17-E2A54F139AFB}"/>
              </a:ext>
            </a:extLst>
          </p:cNvPr>
          <p:cNvSpPr>
            <a:spLocks noChangeShapeType="1"/>
          </p:cNvSpPr>
          <p:nvPr/>
        </p:nvSpPr>
        <p:spPr bwMode="auto">
          <a:xfrm>
            <a:off x="714167" y="78023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44" name="Line 962">
            <a:extLst>
              <a:ext uri="{FF2B5EF4-FFF2-40B4-BE49-F238E27FC236}">
                <a16:creationId xmlns:a16="http://schemas.microsoft.com/office/drawing/2014/main" id="{2402D010-3D16-4E49-8996-F8ECF7BF5624}"/>
              </a:ext>
            </a:extLst>
          </p:cNvPr>
          <p:cNvSpPr>
            <a:spLocks noChangeShapeType="1"/>
          </p:cNvSpPr>
          <p:nvPr/>
        </p:nvSpPr>
        <p:spPr bwMode="auto">
          <a:xfrm>
            <a:off x="714167" y="77166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45" name="Line 963">
            <a:extLst>
              <a:ext uri="{FF2B5EF4-FFF2-40B4-BE49-F238E27FC236}">
                <a16:creationId xmlns:a16="http://schemas.microsoft.com/office/drawing/2014/main" id="{953C9418-FE30-854A-8E6A-822A00A2A01B}"/>
              </a:ext>
            </a:extLst>
          </p:cNvPr>
          <p:cNvSpPr>
            <a:spLocks noChangeShapeType="1"/>
          </p:cNvSpPr>
          <p:nvPr/>
        </p:nvSpPr>
        <p:spPr bwMode="auto">
          <a:xfrm>
            <a:off x="714167" y="76309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46" name="Line 964">
            <a:extLst>
              <a:ext uri="{FF2B5EF4-FFF2-40B4-BE49-F238E27FC236}">
                <a16:creationId xmlns:a16="http://schemas.microsoft.com/office/drawing/2014/main" id="{9472013B-4E36-E249-8691-AF76B1D4E7B6}"/>
              </a:ext>
            </a:extLst>
          </p:cNvPr>
          <p:cNvSpPr>
            <a:spLocks noChangeShapeType="1"/>
          </p:cNvSpPr>
          <p:nvPr/>
        </p:nvSpPr>
        <p:spPr bwMode="auto">
          <a:xfrm>
            <a:off x="714167" y="75451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47" name="Line 965">
            <a:extLst>
              <a:ext uri="{FF2B5EF4-FFF2-40B4-BE49-F238E27FC236}">
                <a16:creationId xmlns:a16="http://schemas.microsoft.com/office/drawing/2014/main" id="{F65E3893-1C02-AE4F-93D7-DD125BAA05EC}"/>
              </a:ext>
            </a:extLst>
          </p:cNvPr>
          <p:cNvSpPr>
            <a:spLocks noChangeShapeType="1"/>
          </p:cNvSpPr>
          <p:nvPr/>
        </p:nvSpPr>
        <p:spPr bwMode="auto">
          <a:xfrm>
            <a:off x="714167" y="74610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48" name="Line 966">
            <a:extLst>
              <a:ext uri="{FF2B5EF4-FFF2-40B4-BE49-F238E27FC236}">
                <a16:creationId xmlns:a16="http://schemas.microsoft.com/office/drawing/2014/main" id="{BD5D8EF1-9541-C44F-8911-4005650302E4}"/>
              </a:ext>
            </a:extLst>
          </p:cNvPr>
          <p:cNvSpPr>
            <a:spLocks noChangeShapeType="1"/>
          </p:cNvSpPr>
          <p:nvPr/>
        </p:nvSpPr>
        <p:spPr bwMode="auto">
          <a:xfrm>
            <a:off x="714167" y="73753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49" name="Line 967">
            <a:extLst>
              <a:ext uri="{FF2B5EF4-FFF2-40B4-BE49-F238E27FC236}">
                <a16:creationId xmlns:a16="http://schemas.microsoft.com/office/drawing/2014/main" id="{F60BDE9C-208D-E647-8042-2A218196E434}"/>
              </a:ext>
            </a:extLst>
          </p:cNvPr>
          <p:cNvSpPr>
            <a:spLocks noChangeShapeType="1"/>
          </p:cNvSpPr>
          <p:nvPr/>
        </p:nvSpPr>
        <p:spPr bwMode="auto">
          <a:xfrm>
            <a:off x="714167" y="72895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50" name="Line 968">
            <a:extLst>
              <a:ext uri="{FF2B5EF4-FFF2-40B4-BE49-F238E27FC236}">
                <a16:creationId xmlns:a16="http://schemas.microsoft.com/office/drawing/2014/main" id="{006F34C9-CCCD-BB4B-84DE-C8BF07A9C9F8}"/>
              </a:ext>
            </a:extLst>
          </p:cNvPr>
          <p:cNvSpPr>
            <a:spLocks noChangeShapeType="1"/>
          </p:cNvSpPr>
          <p:nvPr/>
        </p:nvSpPr>
        <p:spPr bwMode="auto">
          <a:xfrm>
            <a:off x="714167" y="72038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51" name="Line 969">
            <a:extLst>
              <a:ext uri="{FF2B5EF4-FFF2-40B4-BE49-F238E27FC236}">
                <a16:creationId xmlns:a16="http://schemas.microsoft.com/office/drawing/2014/main" id="{1DD1A1EE-7177-B942-BA3D-9EAB10C7758C}"/>
              </a:ext>
            </a:extLst>
          </p:cNvPr>
          <p:cNvSpPr>
            <a:spLocks noChangeShapeType="1"/>
          </p:cNvSpPr>
          <p:nvPr/>
        </p:nvSpPr>
        <p:spPr bwMode="auto">
          <a:xfrm>
            <a:off x="714167" y="71181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52" name="Line 970">
            <a:extLst>
              <a:ext uri="{FF2B5EF4-FFF2-40B4-BE49-F238E27FC236}">
                <a16:creationId xmlns:a16="http://schemas.microsoft.com/office/drawing/2014/main" id="{8FD495B2-CD20-6D42-944D-2718DE375140}"/>
              </a:ext>
            </a:extLst>
          </p:cNvPr>
          <p:cNvSpPr>
            <a:spLocks noChangeShapeType="1"/>
          </p:cNvSpPr>
          <p:nvPr/>
        </p:nvSpPr>
        <p:spPr bwMode="auto">
          <a:xfrm>
            <a:off x="714167" y="70324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53" name="Line 971">
            <a:extLst>
              <a:ext uri="{FF2B5EF4-FFF2-40B4-BE49-F238E27FC236}">
                <a16:creationId xmlns:a16="http://schemas.microsoft.com/office/drawing/2014/main" id="{A9EFAA71-7DC6-DC49-B378-5AC9E52EE0CE}"/>
              </a:ext>
            </a:extLst>
          </p:cNvPr>
          <p:cNvSpPr>
            <a:spLocks noChangeShapeType="1"/>
          </p:cNvSpPr>
          <p:nvPr/>
        </p:nvSpPr>
        <p:spPr bwMode="auto">
          <a:xfrm>
            <a:off x="714167" y="69466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54" name="Line 972">
            <a:extLst>
              <a:ext uri="{FF2B5EF4-FFF2-40B4-BE49-F238E27FC236}">
                <a16:creationId xmlns:a16="http://schemas.microsoft.com/office/drawing/2014/main" id="{528DCD60-F101-2449-8B5A-DDA811A0E762}"/>
              </a:ext>
            </a:extLst>
          </p:cNvPr>
          <p:cNvSpPr>
            <a:spLocks noChangeShapeType="1"/>
          </p:cNvSpPr>
          <p:nvPr/>
        </p:nvSpPr>
        <p:spPr bwMode="auto">
          <a:xfrm>
            <a:off x="714167" y="68609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55" name="Line 973">
            <a:extLst>
              <a:ext uri="{FF2B5EF4-FFF2-40B4-BE49-F238E27FC236}">
                <a16:creationId xmlns:a16="http://schemas.microsoft.com/office/drawing/2014/main" id="{79E330BE-5688-DC4C-8658-32324E3523D5}"/>
              </a:ext>
            </a:extLst>
          </p:cNvPr>
          <p:cNvSpPr>
            <a:spLocks noChangeShapeType="1"/>
          </p:cNvSpPr>
          <p:nvPr/>
        </p:nvSpPr>
        <p:spPr bwMode="auto">
          <a:xfrm>
            <a:off x="714167" y="6776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56" name="Line 974">
            <a:extLst>
              <a:ext uri="{FF2B5EF4-FFF2-40B4-BE49-F238E27FC236}">
                <a16:creationId xmlns:a16="http://schemas.microsoft.com/office/drawing/2014/main" id="{1B67E0C5-A19D-1F40-A8B5-A8CF4E5170C4}"/>
              </a:ext>
            </a:extLst>
          </p:cNvPr>
          <p:cNvSpPr>
            <a:spLocks noChangeShapeType="1"/>
          </p:cNvSpPr>
          <p:nvPr/>
        </p:nvSpPr>
        <p:spPr bwMode="auto">
          <a:xfrm>
            <a:off x="714167" y="66911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57" name="Line 975">
            <a:extLst>
              <a:ext uri="{FF2B5EF4-FFF2-40B4-BE49-F238E27FC236}">
                <a16:creationId xmlns:a16="http://schemas.microsoft.com/office/drawing/2014/main" id="{1364034C-8C90-0246-ADB9-D62C8ABF9C33}"/>
              </a:ext>
            </a:extLst>
          </p:cNvPr>
          <p:cNvSpPr>
            <a:spLocks noChangeShapeType="1"/>
          </p:cNvSpPr>
          <p:nvPr/>
        </p:nvSpPr>
        <p:spPr bwMode="auto">
          <a:xfrm>
            <a:off x="714167" y="66053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58" name="Line 976">
            <a:extLst>
              <a:ext uri="{FF2B5EF4-FFF2-40B4-BE49-F238E27FC236}">
                <a16:creationId xmlns:a16="http://schemas.microsoft.com/office/drawing/2014/main" id="{A0914DD7-59EB-C444-BD03-5ED1C476484A}"/>
              </a:ext>
            </a:extLst>
          </p:cNvPr>
          <p:cNvSpPr>
            <a:spLocks noChangeShapeType="1"/>
          </p:cNvSpPr>
          <p:nvPr/>
        </p:nvSpPr>
        <p:spPr bwMode="auto">
          <a:xfrm>
            <a:off x="714167" y="65196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59" name="Line 977">
            <a:extLst>
              <a:ext uri="{FF2B5EF4-FFF2-40B4-BE49-F238E27FC236}">
                <a16:creationId xmlns:a16="http://schemas.microsoft.com/office/drawing/2014/main" id="{B09602EC-7860-1744-B685-CF80670416FE}"/>
              </a:ext>
            </a:extLst>
          </p:cNvPr>
          <p:cNvSpPr>
            <a:spLocks noChangeShapeType="1"/>
          </p:cNvSpPr>
          <p:nvPr/>
        </p:nvSpPr>
        <p:spPr bwMode="auto">
          <a:xfrm>
            <a:off x="714167" y="64339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60" name="Line 978">
            <a:extLst>
              <a:ext uri="{FF2B5EF4-FFF2-40B4-BE49-F238E27FC236}">
                <a16:creationId xmlns:a16="http://schemas.microsoft.com/office/drawing/2014/main" id="{C80E791D-4D5E-5243-94FC-66A88469F40C}"/>
              </a:ext>
            </a:extLst>
          </p:cNvPr>
          <p:cNvSpPr>
            <a:spLocks noChangeShapeType="1"/>
          </p:cNvSpPr>
          <p:nvPr/>
        </p:nvSpPr>
        <p:spPr bwMode="auto">
          <a:xfrm>
            <a:off x="714167" y="63482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61" name="Line 979">
            <a:extLst>
              <a:ext uri="{FF2B5EF4-FFF2-40B4-BE49-F238E27FC236}">
                <a16:creationId xmlns:a16="http://schemas.microsoft.com/office/drawing/2014/main" id="{42C141F3-2D6E-D042-BF3E-4F18225CE433}"/>
              </a:ext>
            </a:extLst>
          </p:cNvPr>
          <p:cNvSpPr>
            <a:spLocks noChangeShapeType="1"/>
          </p:cNvSpPr>
          <p:nvPr/>
        </p:nvSpPr>
        <p:spPr bwMode="auto">
          <a:xfrm>
            <a:off x="714167" y="62624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62" name="Line 980">
            <a:extLst>
              <a:ext uri="{FF2B5EF4-FFF2-40B4-BE49-F238E27FC236}">
                <a16:creationId xmlns:a16="http://schemas.microsoft.com/office/drawing/2014/main" id="{D84F9BF5-10E4-0940-AA8F-D3B3273971E4}"/>
              </a:ext>
            </a:extLst>
          </p:cNvPr>
          <p:cNvSpPr>
            <a:spLocks noChangeShapeType="1"/>
          </p:cNvSpPr>
          <p:nvPr/>
        </p:nvSpPr>
        <p:spPr bwMode="auto">
          <a:xfrm>
            <a:off x="714167" y="61767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63" name="Line 986">
            <a:extLst>
              <a:ext uri="{FF2B5EF4-FFF2-40B4-BE49-F238E27FC236}">
                <a16:creationId xmlns:a16="http://schemas.microsoft.com/office/drawing/2014/main" id="{6AC4B149-D85E-2F41-9A35-52A6E3AEA32B}"/>
              </a:ext>
            </a:extLst>
          </p:cNvPr>
          <p:cNvSpPr>
            <a:spLocks noChangeShapeType="1"/>
          </p:cNvSpPr>
          <p:nvPr/>
        </p:nvSpPr>
        <p:spPr bwMode="auto">
          <a:xfrm>
            <a:off x="714167" y="7888080"/>
            <a:ext cx="55689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64" name="Line 987">
            <a:extLst>
              <a:ext uri="{FF2B5EF4-FFF2-40B4-BE49-F238E27FC236}">
                <a16:creationId xmlns:a16="http://schemas.microsoft.com/office/drawing/2014/main" id="{1236099A-44D3-704B-A680-9A396742E217}"/>
              </a:ext>
            </a:extLst>
          </p:cNvPr>
          <p:cNvSpPr>
            <a:spLocks noChangeShapeType="1"/>
          </p:cNvSpPr>
          <p:nvPr/>
        </p:nvSpPr>
        <p:spPr bwMode="auto">
          <a:xfrm>
            <a:off x="62831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65" name="Line 988">
            <a:extLst>
              <a:ext uri="{FF2B5EF4-FFF2-40B4-BE49-F238E27FC236}">
                <a16:creationId xmlns:a16="http://schemas.microsoft.com/office/drawing/2014/main" id="{AD220175-BC49-4D49-913D-DD80E524DAB3}"/>
              </a:ext>
            </a:extLst>
          </p:cNvPr>
          <p:cNvSpPr>
            <a:spLocks noChangeShapeType="1"/>
          </p:cNvSpPr>
          <p:nvPr/>
        </p:nvSpPr>
        <p:spPr bwMode="auto">
          <a:xfrm>
            <a:off x="572590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66" name="Line 989">
            <a:extLst>
              <a:ext uri="{FF2B5EF4-FFF2-40B4-BE49-F238E27FC236}">
                <a16:creationId xmlns:a16="http://schemas.microsoft.com/office/drawing/2014/main" id="{9FE42EAF-4821-E842-BC03-81BE444BC2AC}"/>
              </a:ext>
            </a:extLst>
          </p:cNvPr>
          <p:cNvSpPr>
            <a:spLocks noChangeShapeType="1"/>
          </p:cNvSpPr>
          <p:nvPr/>
        </p:nvSpPr>
        <p:spPr bwMode="auto">
          <a:xfrm>
            <a:off x="51686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67" name="Line 990">
            <a:extLst>
              <a:ext uri="{FF2B5EF4-FFF2-40B4-BE49-F238E27FC236}">
                <a16:creationId xmlns:a16="http://schemas.microsoft.com/office/drawing/2014/main" id="{355F6C87-8220-7849-AFE7-A9DE2CEFAC47}"/>
              </a:ext>
            </a:extLst>
          </p:cNvPr>
          <p:cNvSpPr>
            <a:spLocks noChangeShapeType="1"/>
          </p:cNvSpPr>
          <p:nvPr/>
        </p:nvSpPr>
        <p:spPr bwMode="auto">
          <a:xfrm>
            <a:off x="46114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68" name="Line 991">
            <a:extLst>
              <a:ext uri="{FF2B5EF4-FFF2-40B4-BE49-F238E27FC236}">
                <a16:creationId xmlns:a16="http://schemas.microsoft.com/office/drawing/2014/main" id="{2B6C8EDB-FC39-E943-AAAD-932DD5326220}"/>
              </a:ext>
            </a:extLst>
          </p:cNvPr>
          <p:cNvSpPr>
            <a:spLocks noChangeShapeType="1"/>
          </p:cNvSpPr>
          <p:nvPr/>
        </p:nvSpPr>
        <p:spPr bwMode="auto">
          <a:xfrm>
            <a:off x="405585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69" name="Line 992">
            <a:extLst>
              <a:ext uri="{FF2B5EF4-FFF2-40B4-BE49-F238E27FC236}">
                <a16:creationId xmlns:a16="http://schemas.microsoft.com/office/drawing/2014/main" id="{81AEC481-D71F-4C4B-AD79-F0DA6073D355}"/>
              </a:ext>
            </a:extLst>
          </p:cNvPr>
          <p:cNvSpPr>
            <a:spLocks noChangeShapeType="1"/>
          </p:cNvSpPr>
          <p:nvPr/>
        </p:nvSpPr>
        <p:spPr bwMode="auto">
          <a:xfrm>
            <a:off x="349864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70" name="Line 993">
            <a:extLst>
              <a:ext uri="{FF2B5EF4-FFF2-40B4-BE49-F238E27FC236}">
                <a16:creationId xmlns:a16="http://schemas.microsoft.com/office/drawing/2014/main" id="{9DFD0A9E-9357-A94F-B1C7-6D5E93D223B8}"/>
              </a:ext>
            </a:extLst>
          </p:cNvPr>
          <p:cNvSpPr>
            <a:spLocks noChangeShapeType="1"/>
          </p:cNvSpPr>
          <p:nvPr/>
        </p:nvSpPr>
        <p:spPr bwMode="auto">
          <a:xfrm>
            <a:off x="294142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71" name="Line 994">
            <a:extLst>
              <a:ext uri="{FF2B5EF4-FFF2-40B4-BE49-F238E27FC236}">
                <a16:creationId xmlns:a16="http://schemas.microsoft.com/office/drawing/2014/main" id="{C95200BF-86FE-C341-8487-A842D1AC5130}"/>
              </a:ext>
            </a:extLst>
          </p:cNvPr>
          <p:cNvSpPr>
            <a:spLocks noChangeShapeType="1"/>
          </p:cNvSpPr>
          <p:nvPr/>
        </p:nvSpPr>
        <p:spPr bwMode="auto">
          <a:xfrm>
            <a:off x="23842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72" name="Line 995">
            <a:extLst>
              <a:ext uri="{FF2B5EF4-FFF2-40B4-BE49-F238E27FC236}">
                <a16:creationId xmlns:a16="http://schemas.microsoft.com/office/drawing/2014/main" id="{6419E1C4-3A96-CB46-8271-DF1237C2BD07}"/>
              </a:ext>
            </a:extLst>
          </p:cNvPr>
          <p:cNvSpPr>
            <a:spLocks noChangeShapeType="1"/>
          </p:cNvSpPr>
          <p:nvPr/>
        </p:nvSpPr>
        <p:spPr bwMode="auto">
          <a:xfrm>
            <a:off x="18285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73" name="Line 996">
            <a:extLst>
              <a:ext uri="{FF2B5EF4-FFF2-40B4-BE49-F238E27FC236}">
                <a16:creationId xmlns:a16="http://schemas.microsoft.com/office/drawing/2014/main" id="{83B299EB-8061-4343-99F1-381DAEACB4BD}"/>
              </a:ext>
            </a:extLst>
          </p:cNvPr>
          <p:cNvSpPr>
            <a:spLocks noChangeShapeType="1"/>
          </p:cNvSpPr>
          <p:nvPr/>
        </p:nvSpPr>
        <p:spPr bwMode="auto">
          <a:xfrm>
            <a:off x="12713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74" name="Line 997">
            <a:extLst>
              <a:ext uri="{FF2B5EF4-FFF2-40B4-BE49-F238E27FC236}">
                <a16:creationId xmlns:a16="http://schemas.microsoft.com/office/drawing/2014/main" id="{55FED29D-D6ED-A146-A756-413141505A1E}"/>
              </a:ext>
            </a:extLst>
          </p:cNvPr>
          <p:cNvSpPr>
            <a:spLocks noChangeShapeType="1"/>
          </p:cNvSpPr>
          <p:nvPr/>
        </p:nvSpPr>
        <p:spPr bwMode="auto">
          <a:xfrm>
            <a:off x="71416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75" name="Line 999">
            <a:extLst>
              <a:ext uri="{FF2B5EF4-FFF2-40B4-BE49-F238E27FC236}">
                <a16:creationId xmlns:a16="http://schemas.microsoft.com/office/drawing/2014/main" id="{0F031E0B-6F2E-E048-ACBC-4709CD8BF388}"/>
              </a:ext>
            </a:extLst>
          </p:cNvPr>
          <p:cNvSpPr>
            <a:spLocks noChangeShapeType="1"/>
          </p:cNvSpPr>
          <p:nvPr/>
        </p:nvSpPr>
        <p:spPr bwMode="auto">
          <a:xfrm>
            <a:off x="628311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77" name="Line 1001">
            <a:extLst>
              <a:ext uri="{FF2B5EF4-FFF2-40B4-BE49-F238E27FC236}">
                <a16:creationId xmlns:a16="http://schemas.microsoft.com/office/drawing/2014/main" id="{B45A4186-D3E9-AD4D-99A6-A701F0568E66}"/>
              </a:ext>
            </a:extLst>
          </p:cNvPr>
          <p:cNvSpPr>
            <a:spLocks noChangeShapeType="1"/>
          </p:cNvSpPr>
          <p:nvPr/>
        </p:nvSpPr>
        <p:spPr bwMode="auto">
          <a:xfrm>
            <a:off x="71416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78" name="Line 1002">
            <a:extLst>
              <a:ext uri="{FF2B5EF4-FFF2-40B4-BE49-F238E27FC236}">
                <a16:creationId xmlns:a16="http://schemas.microsoft.com/office/drawing/2014/main" id="{65587F8C-F61E-5948-8BD8-EA2F8BBCEBC6}"/>
              </a:ext>
            </a:extLst>
          </p:cNvPr>
          <p:cNvSpPr>
            <a:spLocks noChangeShapeType="1"/>
          </p:cNvSpPr>
          <p:nvPr/>
        </p:nvSpPr>
        <p:spPr bwMode="auto">
          <a:xfrm>
            <a:off x="714167" y="78023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79" name="Line 1003">
            <a:extLst>
              <a:ext uri="{FF2B5EF4-FFF2-40B4-BE49-F238E27FC236}">
                <a16:creationId xmlns:a16="http://schemas.microsoft.com/office/drawing/2014/main" id="{708C7314-CFCA-F14A-A129-42FA5A9F88FB}"/>
              </a:ext>
            </a:extLst>
          </p:cNvPr>
          <p:cNvSpPr>
            <a:spLocks noChangeShapeType="1"/>
          </p:cNvSpPr>
          <p:nvPr/>
        </p:nvSpPr>
        <p:spPr bwMode="auto">
          <a:xfrm>
            <a:off x="714167" y="77166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80" name="Line 1004">
            <a:extLst>
              <a:ext uri="{FF2B5EF4-FFF2-40B4-BE49-F238E27FC236}">
                <a16:creationId xmlns:a16="http://schemas.microsoft.com/office/drawing/2014/main" id="{BDBA3C04-D756-4A47-B533-E06163D8BBA6}"/>
              </a:ext>
            </a:extLst>
          </p:cNvPr>
          <p:cNvSpPr>
            <a:spLocks noChangeShapeType="1"/>
          </p:cNvSpPr>
          <p:nvPr/>
        </p:nvSpPr>
        <p:spPr bwMode="auto">
          <a:xfrm>
            <a:off x="714167" y="76309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81" name="Line 1005">
            <a:extLst>
              <a:ext uri="{FF2B5EF4-FFF2-40B4-BE49-F238E27FC236}">
                <a16:creationId xmlns:a16="http://schemas.microsoft.com/office/drawing/2014/main" id="{7F4BCF31-D5F4-F64C-8622-75C8B55814BF}"/>
              </a:ext>
            </a:extLst>
          </p:cNvPr>
          <p:cNvSpPr>
            <a:spLocks noChangeShapeType="1"/>
          </p:cNvSpPr>
          <p:nvPr/>
        </p:nvSpPr>
        <p:spPr bwMode="auto">
          <a:xfrm>
            <a:off x="714167" y="75451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82" name="Line 1006">
            <a:extLst>
              <a:ext uri="{FF2B5EF4-FFF2-40B4-BE49-F238E27FC236}">
                <a16:creationId xmlns:a16="http://schemas.microsoft.com/office/drawing/2014/main" id="{169F3868-A48C-F349-BAB2-3731C35BB8C7}"/>
              </a:ext>
            </a:extLst>
          </p:cNvPr>
          <p:cNvSpPr>
            <a:spLocks noChangeShapeType="1"/>
          </p:cNvSpPr>
          <p:nvPr/>
        </p:nvSpPr>
        <p:spPr bwMode="auto">
          <a:xfrm>
            <a:off x="714167" y="74610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83" name="Line 1007">
            <a:extLst>
              <a:ext uri="{FF2B5EF4-FFF2-40B4-BE49-F238E27FC236}">
                <a16:creationId xmlns:a16="http://schemas.microsoft.com/office/drawing/2014/main" id="{58471306-6882-0D44-9632-EBB77F033219}"/>
              </a:ext>
            </a:extLst>
          </p:cNvPr>
          <p:cNvSpPr>
            <a:spLocks noChangeShapeType="1"/>
          </p:cNvSpPr>
          <p:nvPr/>
        </p:nvSpPr>
        <p:spPr bwMode="auto">
          <a:xfrm>
            <a:off x="714167" y="73753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84" name="Line 1008">
            <a:extLst>
              <a:ext uri="{FF2B5EF4-FFF2-40B4-BE49-F238E27FC236}">
                <a16:creationId xmlns:a16="http://schemas.microsoft.com/office/drawing/2014/main" id="{E275B5E3-128E-F54B-B4C9-84A7B5D174AC}"/>
              </a:ext>
            </a:extLst>
          </p:cNvPr>
          <p:cNvSpPr>
            <a:spLocks noChangeShapeType="1"/>
          </p:cNvSpPr>
          <p:nvPr/>
        </p:nvSpPr>
        <p:spPr bwMode="auto">
          <a:xfrm>
            <a:off x="714167" y="72895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85" name="Line 1009">
            <a:extLst>
              <a:ext uri="{FF2B5EF4-FFF2-40B4-BE49-F238E27FC236}">
                <a16:creationId xmlns:a16="http://schemas.microsoft.com/office/drawing/2014/main" id="{98726849-6F77-0F4A-B4D9-38E81275233E}"/>
              </a:ext>
            </a:extLst>
          </p:cNvPr>
          <p:cNvSpPr>
            <a:spLocks noChangeShapeType="1"/>
          </p:cNvSpPr>
          <p:nvPr/>
        </p:nvSpPr>
        <p:spPr bwMode="auto">
          <a:xfrm>
            <a:off x="714167" y="72038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86" name="Line 1010">
            <a:extLst>
              <a:ext uri="{FF2B5EF4-FFF2-40B4-BE49-F238E27FC236}">
                <a16:creationId xmlns:a16="http://schemas.microsoft.com/office/drawing/2014/main" id="{56D96640-0673-444F-9BD2-8E3BB4DBFB84}"/>
              </a:ext>
            </a:extLst>
          </p:cNvPr>
          <p:cNvSpPr>
            <a:spLocks noChangeShapeType="1"/>
          </p:cNvSpPr>
          <p:nvPr/>
        </p:nvSpPr>
        <p:spPr bwMode="auto">
          <a:xfrm>
            <a:off x="714167" y="71181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87" name="Line 1011">
            <a:extLst>
              <a:ext uri="{FF2B5EF4-FFF2-40B4-BE49-F238E27FC236}">
                <a16:creationId xmlns:a16="http://schemas.microsoft.com/office/drawing/2014/main" id="{EF09E4FE-BC42-6C41-A820-E1F10516B765}"/>
              </a:ext>
            </a:extLst>
          </p:cNvPr>
          <p:cNvSpPr>
            <a:spLocks noChangeShapeType="1"/>
          </p:cNvSpPr>
          <p:nvPr/>
        </p:nvSpPr>
        <p:spPr bwMode="auto">
          <a:xfrm>
            <a:off x="714167" y="70324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88" name="Line 1012">
            <a:extLst>
              <a:ext uri="{FF2B5EF4-FFF2-40B4-BE49-F238E27FC236}">
                <a16:creationId xmlns:a16="http://schemas.microsoft.com/office/drawing/2014/main" id="{F3CB6893-8F23-724C-AD6A-BC0168D1B543}"/>
              </a:ext>
            </a:extLst>
          </p:cNvPr>
          <p:cNvSpPr>
            <a:spLocks noChangeShapeType="1"/>
          </p:cNvSpPr>
          <p:nvPr/>
        </p:nvSpPr>
        <p:spPr bwMode="auto">
          <a:xfrm>
            <a:off x="714167" y="69466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89" name="Line 1013">
            <a:extLst>
              <a:ext uri="{FF2B5EF4-FFF2-40B4-BE49-F238E27FC236}">
                <a16:creationId xmlns:a16="http://schemas.microsoft.com/office/drawing/2014/main" id="{37EB8E1A-914E-E34F-8413-D7506B6142D7}"/>
              </a:ext>
            </a:extLst>
          </p:cNvPr>
          <p:cNvSpPr>
            <a:spLocks noChangeShapeType="1"/>
          </p:cNvSpPr>
          <p:nvPr/>
        </p:nvSpPr>
        <p:spPr bwMode="auto">
          <a:xfrm>
            <a:off x="714167" y="68609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90" name="Line 1014">
            <a:extLst>
              <a:ext uri="{FF2B5EF4-FFF2-40B4-BE49-F238E27FC236}">
                <a16:creationId xmlns:a16="http://schemas.microsoft.com/office/drawing/2014/main" id="{CF3FBBD0-F761-8548-8E0A-DB3AD0F93F91}"/>
              </a:ext>
            </a:extLst>
          </p:cNvPr>
          <p:cNvSpPr>
            <a:spLocks noChangeShapeType="1"/>
          </p:cNvSpPr>
          <p:nvPr/>
        </p:nvSpPr>
        <p:spPr bwMode="auto">
          <a:xfrm>
            <a:off x="714167" y="6776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91" name="Line 1015">
            <a:extLst>
              <a:ext uri="{FF2B5EF4-FFF2-40B4-BE49-F238E27FC236}">
                <a16:creationId xmlns:a16="http://schemas.microsoft.com/office/drawing/2014/main" id="{1699B63B-B5A3-8243-BC1D-8633E8DB1C2E}"/>
              </a:ext>
            </a:extLst>
          </p:cNvPr>
          <p:cNvSpPr>
            <a:spLocks noChangeShapeType="1"/>
          </p:cNvSpPr>
          <p:nvPr/>
        </p:nvSpPr>
        <p:spPr bwMode="auto">
          <a:xfrm>
            <a:off x="714167" y="66911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92" name="Line 1016">
            <a:extLst>
              <a:ext uri="{FF2B5EF4-FFF2-40B4-BE49-F238E27FC236}">
                <a16:creationId xmlns:a16="http://schemas.microsoft.com/office/drawing/2014/main" id="{AD98551A-579E-8244-A5AC-884B4639797A}"/>
              </a:ext>
            </a:extLst>
          </p:cNvPr>
          <p:cNvSpPr>
            <a:spLocks noChangeShapeType="1"/>
          </p:cNvSpPr>
          <p:nvPr/>
        </p:nvSpPr>
        <p:spPr bwMode="auto">
          <a:xfrm>
            <a:off x="714167" y="66053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93" name="Line 1017">
            <a:extLst>
              <a:ext uri="{FF2B5EF4-FFF2-40B4-BE49-F238E27FC236}">
                <a16:creationId xmlns:a16="http://schemas.microsoft.com/office/drawing/2014/main" id="{9BC49889-5B02-8E4F-95EC-EAA3441F306A}"/>
              </a:ext>
            </a:extLst>
          </p:cNvPr>
          <p:cNvSpPr>
            <a:spLocks noChangeShapeType="1"/>
          </p:cNvSpPr>
          <p:nvPr/>
        </p:nvSpPr>
        <p:spPr bwMode="auto">
          <a:xfrm>
            <a:off x="714167" y="65196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94" name="Line 1018">
            <a:extLst>
              <a:ext uri="{FF2B5EF4-FFF2-40B4-BE49-F238E27FC236}">
                <a16:creationId xmlns:a16="http://schemas.microsoft.com/office/drawing/2014/main" id="{149461F9-5DBC-E14E-93BD-87E292EA40A1}"/>
              </a:ext>
            </a:extLst>
          </p:cNvPr>
          <p:cNvSpPr>
            <a:spLocks noChangeShapeType="1"/>
          </p:cNvSpPr>
          <p:nvPr/>
        </p:nvSpPr>
        <p:spPr bwMode="auto">
          <a:xfrm>
            <a:off x="714167" y="64339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95" name="Line 1019">
            <a:extLst>
              <a:ext uri="{FF2B5EF4-FFF2-40B4-BE49-F238E27FC236}">
                <a16:creationId xmlns:a16="http://schemas.microsoft.com/office/drawing/2014/main" id="{E668A1E7-C52F-8B40-92A7-51E506C523E6}"/>
              </a:ext>
            </a:extLst>
          </p:cNvPr>
          <p:cNvSpPr>
            <a:spLocks noChangeShapeType="1"/>
          </p:cNvSpPr>
          <p:nvPr/>
        </p:nvSpPr>
        <p:spPr bwMode="auto">
          <a:xfrm>
            <a:off x="714167" y="63482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96" name="Line 1020">
            <a:extLst>
              <a:ext uri="{FF2B5EF4-FFF2-40B4-BE49-F238E27FC236}">
                <a16:creationId xmlns:a16="http://schemas.microsoft.com/office/drawing/2014/main" id="{8AB36436-6779-EF4A-8066-FAB3D8D1FDFE}"/>
              </a:ext>
            </a:extLst>
          </p:cNvPr>
          <p:cNvSpPr>
            <a:spLocks noChangeShapeType="1"/>
          </p:cNvSpPr>
          <p:nvPr/>
        </p:nvSpPr>
        <p:spPr bwMode="auto">
          <a:xfrm>
            <a:off x="714167" y="62624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97" name="Line 1021">
            <a:extLst>
              <a:ext uri="{FF2B5EF4-FFF2-40B4-BE49-F238E27FC236}">
                <a16:creationId xmlns:a16="http://schemas.microsoft.com/office/drawing/2014/main" id="{652C8166-3E23-3149-9D7E-A09CBBC989E3}"/>
              </a:ext>
            </a:extLst>
          </p:cNvPr>
          <p:cNvSpPr>
            <a:spLocks noChangeShapeType="1"/>
          </p:cNvSpPr>
          <p:nvPr/>
        </p:nvSpPr>
        <p:spPr bwMode="auto">
          <a:xfrm>
            <a:off x="714167" y="61767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98" name="Line 1027">
            <a:extLst>
              <a:ext uri="{FF2B5EF4-FFF2-40B4-BE49-F238E27FC236}">
                <a16:creationId xmlns:a16="http://schemas.microsoft.com/office/drawing/2014/main" id="{0948D085-9262-2547-B9EF-529B597AA55B}"/>
              </a:ext>
            </a:extLst>
          </p:cNvPr>
          <p:cNvSpPr>
            <a:spLocks noChangeShapeType="1"/>
          </p:cNvSpPr>
          <p:nvPr/>
        </p:nvSpPr>
        <p:spPr bwMode="auto">
          <a:xfrm>
            <a:off x="714167" y="7888080"/>
            <a:ext cx="55689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99" name="Line 1028">
            <a:extLst>
              <a:ext uri="{FF2B5EF4-FFF2-40B4-BE49-F238E27FC236}">
                <a16:creationId xmlns:a16="http://schemas.microsoft.com/office/drawing/2014/main" id="{DB171F87-9383-BD4D-8434-1A10C98C4767}"/>
              </a:ext>
            </a:extLst>
          </p:cNvPr>
          <p:cNvSpPr>
            <a:spLocks noChangeShapeType="1"/>
          </p:cNvSpPr>
          <p:nvPr/>
        </p:nvSpPr>
        <p:spPr bwMode="auto">
          <a:xfrm>
            <a:off x="62831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00" name="Line 1029">
            <a:extLst>
              <a:ext uri="{FF2B5EF4-FFF2-40B4-BE49-F238E27FC236}">
                <a16:creationId xmlns:a16="http://schemas.microsoft.com/office/drawing/2014/main" id="{A0EA2B36-293A-3F4C-882E-CFD916DEC979}"/>
              </a:ext>
            </a:extLst>
          </p:cNvPr>
          <p:cNvSpPr>
            <a:spLocks noChangeShapeType="1"/>
          </p:cNvSpPr>
          <p:nvPr/>
        </p:nvSpPr>
        <p:spPr bwMode="auto">
          <a:xfrm>
            <a:off x="572590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01" name="Line 1030">
            <a:extLst>
              <a:ext uri="{FF2B5EF4-FFF2-40B4-BE49-F238E27FC236}">
                <a16:creationId xmlns:a16="http://schemas.microsoft.com/office/drawing/2014/main" id="{D1E8A9D6-5287-674B-9E80-75F0A7B66C8D}"/>
              </a:ext>
            </a:extLst>
          </p:cNvPr>
          <p:cNvSpPr>
            <a:spLocks noChangeShapeType="1"/>
          </p:cNvSpPr>
          <p:nvPr/>
        </p:nvSpPr>
        <p:spPr bwMode="auto">
          <a:xfrm>
            <a:off x="51686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02" name="Line 1031">
            <a:extLst>
              <a:ext uri="{FF2B5EF4-FFF2-40B4-BE49-F238E27FC236}">
                <a16:creationId xmlns:a16="http://schemas.microsoft.com/office/drawing/2014/main" id="{F11F400E-F5AC-E540-A429-EA9045EDDE82}"/>
              </a:ext>
            </a:extLst>
          </p:cNvPr>
          <p:cNvSpPr>
            <a:spLocks noChangeShapeType="1"/>
          </p:cNvSpPr>
          <p:nvPr/>
        </p:nvSpPr>
        <p:spPr bwMode="auto">
          <a:xfrm>
            <a:off x="46114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03" name="Line 1032">
            <a:extLst>
              <a:ext uri="{FF2B5EF4-FFF2-40B4-BE49-F238E27FC236}">
                <a16:creationId xmlns:a16="http://schemas.microsoft.com/office/drawing/2014/main" id="{201ECC47-15FB-7147-A052-32E4DC75E32C}"/>
              </a:ext>
            </a:extLst>
          </p:cNvPr>
          <p:cNvSpPr>
            <a:spLocks noChangeShapeType="1"/>
          </p:cNvSpPr>
          <p:nvPr/>
        </p:nvSpPr>
        <p:spPr bwMode="auto">
          <a:xfrm>
            <a:off x="405585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04" name="Line 1033">
            <a:extLst>
              <a:ext uri="{FF2B5EF4-FFF2-40B4-BE49-F238E27FC236}">
                <a16:creationId xmlns:a16="http://schemas.microsoft.com/office/drawing/2014/main" id="{2D3C8855-3DF6-BA42-B323-1BCB27D274D4}"/>
              </a:ext>
            </a:extLst>
          </p:cNvPr>
          <p:cNvSpPr>
            <a:spLocks noChangeShapeType="1"/>
          </p:cNvSpPr>
          <p:nvPr/>
        </p:nvSpPr>
        <p:spPr bwMode="auto">
          <a:xfrm>
            <a:off x="349864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05" name="Line 1034">
            <a:extLst>
              <a:ext uri="{FF2B5EF4-FFF2-40B4-BE49-F238E27FC236}">
                <a16:creationId xmlns:a16="http://schemas.microsoft.com/office/drawing/2014/main" id="{08D37E5F-10F2-414F-B7A6-8EFC49FDC73C}"/>
              </a:ext>
            </a:extLst>
          </p:cNvPr>
          <p:cNvSpPr>
            <a:spLocks noChangeShapeType="1"/>
          </p:cNvSpPr>
          <p:nvPr/>
        </p:nvSpPr>
        <p:spPr bwMode="auto">
          <a:xfrm>
            <a:off x="294142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06" name="Line 1035">
            <a:extLst>
              <a:ext uri="{FF2B5EF4-FFF2-40B4-BE49-F238E27FC236}">
                <a16:creationId xmlns:a16="http://schemas.microsoft.com/office/drawing/2014/main" id="{E781B1CC-E9E6-3349-BDCF-01BDDA6E900D}"/>
              </a:ext>
            </a:extLst>
          </p:cNvPr>
          <p:cNvSpPr>
            <a:spLocks noChangeShapeType="1"/>
          </p:cNvSpPr>
          <p:nvPr/>
        </p:nvSpPr>
        <p:spPr bwMode="auto">
          <a:xfrm>
            <a:off x="23842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07" name="Line 1036">
            <a:extLst>
              <a:ext uri="{FF2B5EF4-FFF2-40B4-BE49-F238E27FC236}">
                <a16:creationId xmlns:a16="http://schemas.microsoft.com/office/drawing/2014/main" id="{5567EC89-4EB9-AB40-B90F-3DB4C4F9E7CC}"/>
              </a:ext>
            </a:extLst>
          </p:cNvPr>
          <p:cNvSpPr>
            <a:spLocks noChangeShapeType="1"/>
          </p:cNvSpPr>
          <p:nvPr/>
        </p:nvSpPr>
        <p:spPr bwMode="auto">
          <a:xfrm>
            <a:off x="18285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08" name="Line 1037">
            <a:extLst>
              <a:ext uri="{FF2B5EF4-FFF2-40B4-BE49-F238E27FC236}">
                <a16:creationId xmlns:a16="http://schemas.microsoft.com/office/drawing/2014/main" id="{A61332DF-02A0-9B4F-8D48-02AE7DCDE0B4}"/>
              </a:ext>
            </a:extLst>
          </p:cNvPr>
          <p:cNvSpPr>
            <a:spLocks noChangeShapeType="1"/>
          </p:cNvSpPr>
          <p:nvPr/>
        </p:nvSpPr>
        <p:spPr bwMode="auto">
          <a:xfrm>
            <a:off x="12713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09" name="Line 1038">
            <a:extLst>
              <a:ext uri="{FF2B5EF4-FFF2-40B4-BE49-F238E27FC236}">
                <a16:creationId xmlns:a16="http://schemas.microsoft.com/office/drawing/2014/main" id="{96199611-18A1-9D48-9607-CA36600E030E}"/>
              </a:ext>
            </a:extLst>
          </p:cNvPr>
          <p:cNvSpPr>
            <a:spLocks noChangeShapeType="1"/>
          </p:cNvSpPr>
          <p:nvPr/>
        </p:nvSpPr>
        <p:spPr bwMode="auto">
          <a:xfrm>
            <a:off x="71416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10" name="Line 1040">
            <a:extLst>
              <a:ext uri="{FF2B5EF4-FFF2-40B4-BE49-F238E27FC236}">
                <a16:creationId xmlns:a16="http://schemas.microsoft.com/office/drawing/2014/main" id="{CEC77AD0-D8FF-6E45-AFA9-AE19B30A2D0A}"/>
              </a:ext>
            </a:extLst>
          </p:cNvPr>
          <p:cNvSpPr>
            <a:spLocks noChangeShapeType="1"/>
          </p:cNvSpPr>
          <p:nvPr/>
        </p:nvSpPr>
        <p:spPr bwMode="auto">
          <a:xfrm>
            <a:off x="628311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12" name="Line 1043">
            <a:extLst>
              <a:ext uri="{FF2B5EF4-FFF2-40B4-BE49-F238E27FC236}">
                <a16:creationId xmlns:a16="http://schemas.microsoft.com/office/drawing/2014/main" id="{8A4FD6DB-5C06-0B4A-8B75-2C70CDEE433A}"/>
              </a:ext>
            </a:extLst>
          </p:cNvPr>
          <p:cNvSpPr>
            <a:spLocks noChangeShapeType="1"/>
          </p:cNvSpPr>
          <p:nvPr/>
        </p:nvSpPr>
        <p:spPr bwMode="auto">
          <a:xfrm>
            <a:off x="71416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13" name="Line 1044">
            <a:extLst>
              <a:ext uri="{FF2B5EF4-FFF2-40B4-BE49-F238E27FC236}">
                <a16:creationId xmlns:a16="http://schemas.microsoft.com/office/drawing/2014/main" id="{A5F4F7F6-8E04-2D45-AE52-DAE753BEC0B7}"/>
              </a:ext>
            </a:extLst>
          </p:cNvPr>
          <p:cNvSpPr>
            <a:spLocks noChangeShapeType="1"/>
          </p:cNvSpPr>
          <p:nvPr/>
        </p:nvSpPr>
        <p:spPr bwMode="auto">
          <a:xfrm>
            <a:off x="714167" y="78023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14" name="Line 1045">
            <a:extLst>
              <a:ext uri="{FF2B5EF4-FFF2-40B4-BE49-F238E27FC236}">
                <a16:creationId xmlns:a16="http://schemas.microsoft.com/office/drawing/2014/main" id="{8FA7679E-ECD0-1246-9FED-E342D82A02B5}"/>
              </a:ext>
            </a:extLst>
          </p:cNvPr>
          <p:cNvSpPr>
            <a:spLocks noChangeShapeType="1"/>
          </p:cNvSpPr>
          <p:nvPr/>
        </p:nvSpPr>
        <p:spPr bwMode="auto">
          <a:xfrm>
            <a:off x="714167" y="77166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15" name="Line 1046">
            <a:extLst>
              <a:ext uri="{FF2B5EF4-FFF2-40B4-BE49-F238E27FC236}">
                <a16:creationId xmlns:a16="http://schemas.microsoft.com/office/drawing/2014/main" id="{8803F9FA-F753-6045-AB6C-856D59B9C46C}"/>
              </a:ext>
            </a:extLst>
          </p:cNvPr>
          <p:cNvSpPr>
            <a:spLocks noChangeShapeType="1"/>
          </p:cNvSpPr>
          <p:nvPr/>
        </p:nvSpPr>
        <p:spPr bwMode="auto">
          <a:xfrm>
            <a:off x="714167" y="76309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16" name="Line 1047">
            <a:extLst>
              <a:ext uri="{FF2B5EF4-FFF2-40B4-BE49-F238E27FC236}">
                <a16:creationId xmlns:a16="http://schemas.microsoft.com/office/drawing/2014/main" id="{AC8C560F-283C-7B4E-BFED-3753CF1E99FA}"/>
              </a:ext>
            </a:extLst>
          </p:cNvPr>
          <p:cNvSpPr>
            <a:spLocks noChangeShapeType="1"/>
          </p:cNvSpPr>
          <p:nvPr/>
        </p:nvSpPr>
        <p:spPr bwMode="auto">
          <a:xfrm>
            <a:off x="714167" y="75451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17" name="Line 1048">
            <a:extLst>
              <a:ext uri="{FF2B5EF4-FFF2-40B4-BE49-F238E27FC236}">
                <a16:creationId xmlns:a16="http://schemas.microsoft.com/office/drawing/2014/main" id="{0C9973FF-E7ED-5A49-A453-4CEE26349607}"/>
              </a:ext>
            </a:extLst>
          </p:cNvPr>
          <p:cNvSpPr>
            <a:spLocks noChangeShapeType="1"/>
          </p:cNvSpPr>
          <p:nvPr/>
        </p:nvSpPr>
        <p:spPr bwMode="auto">
          <a:xfrm>
            <a:off x="714167" y="74610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18" name="Line 1049">
            <a:extLst>
              <a:ext uri="{FF2B5EF4-FFF2-40B4-BE49-F238E27FC236}">
                <a16:creationId xmlns:a16="http://schemas.microsoft.com/office/drawing/2014/main" id="{8ACE2624-FC1E-9D46-9505-3AFE7A717C71}"/>
              </a:ext>
            </a:extLst>
          </p:cNvPr>
          <p:cNvSpPr>
            <a:spLocks noChangeShapeType="1"/>
          </p:cNvSpPr>
          <p:nvPr/>
        </p:nvSpPr>
        <p:spPr bwMode="auto">
          <a:xfrm>
            <a:off x="714167" y="73753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19" name="Line 1050">
            <a:extLst>
              <a:ext uri="{FF2B5EF4-FFF2-40B4-BE49-F238E27FC236}">
                <a16:creationId xmlns:a16="http://schemas.microsoft.com/office/drawing/2014/main" id="{D90027F2-D759-B549-8DDC-0828C435787B}"/>
              </a:ext>
            </a:extLst>
          </p:cNvPr>
          <p:cNvSpPr>
            <a:spLocks noChangeShapeType="1"/>
          </p:cNvSpPr>
          <p:nvPr/>
        </p:nvSpPr>
        <p:spPr bwMode="auto">
          <a:xfrm>
            <a:off x="714167" y="72895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20" name="Line 1051">
            <a:extLst>
              <a:ext uri="{FF2B5EF4-FFF2-40B4-BE49-F238E27FC236}">
                <a16:creationId xmlns:a16="http://schemas.microsoft.com/office/drawing/2014/main" id="{E5EC41EB-CF28-7246-A2DD-E2C6C88BB209}"/>
              </a:ext>
            </a:extLst>
          </p:cNvPr>
          <p:cNvSpPr>
            <a:spLocks noChangeShapeType="1"/>
          </p:cNvSpPr>
          <p:nvPr/>
        </p:nvSpPr>
        <p:spPr bwMode="auto">
          <a:xfrm>
            <a:off x="714167" y="72038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21" name="Line 1052">
            <a:extLst>
              <a:ext uri="{FF2B5EF4-FFF2-40B4-BE49-F238E27FC236}">
                <a16:creationId xmlns:a16="http://schemas.microsoft.com/office/drawing/2014/main" id="{0A136B1A-9609-C945-BE6F-2958D7FE9957}"/>
              </a:ext>
            </a:extLst>
          </p:cNvPr>
          <p:cNvSpPr>
            <a:spLocks noChangeShapeType="1"/>
          </p:cNvSpPr>
          <p:nvPr/>
        </p:nvSpPr>
        <p:spPr bwMode="auto">
          <a:xfrm>
            <a:off x="714167" y="71181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22" name="Line 1053">
            <a:extLst>
              <a:ext uri="{FF2B5EF4-FFF2-40B4-BE49-F238E27FC236}">
                <a16:creationId xmlns:a16="http://schemas.microsoft.com/office/drawing/2014/main" id="{0B93B516-D803-0E4B-B271-8963E432B50D}"/>
              </a:ext>
            </a:extLst>
          </p:cNvPr>
          <p:cNvSpPr>
            <a:spLocks noChangeShapeType="1"/>
          </p:cNvSpPr>
          <p:nvPr/>
        </p:nvSpPr>
        <p:spPr bwMode="auto">
          <a:xfrm>
            <a:off x="714167" y="70324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23" name="Line 1054">
            <a:extLst>
              <a:ext uri="{FF2B5EF4-FFF2-40B4-BE49-F238E27FC236}">
                <a16:creationId xmlns:a16="http://schemas.microsoft.com/office/drawing/2014/main" id="{DBEA88CE-971C-9F40-9BEC-54715AAE70BA}"/>
              </a:ext>
            </a:extLst>
          </p:cNvPr>
          <p:cNvSpPr>
            <a:spLocks noChangeShapeType="1"/>
          </p:cNvSpPr>
          <p:nvPr/>
        </p:nvSpPr>
        <p:spPr bwMode="auto">
          <a:xfrm>
            <a:off x="714167" y="69466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24" name="Line 1055">
            <a:extLst>
              <a:ext uri="{FF2B5EF4-FFF2-40B4-BE49-F238E27FC236}">
                <a16:creationId xmlns:a16="http://schemas.microsoft.com/office/drawing/2014/main" id="{25AE1AFA-3AEA-4A45-85A9-79057F459721}"/>
              </a:ext>
            </a:extLst>
          </p:cNvPr>
          <p:cNvSpPr>
            <a:spLocks noChangeShapeType="1"/>
          </p:cNvSpPr>
          <p:nvPr/>
        </p:nvSpPr>
        <p:spPr bwMode="auto">
          <a:xfrm>
            <a:off x="714167" y="68609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25" name="Line 1056">
            <a:extLst>
              <a:ext uri="{FF2B5EF4-FFF2-40B4-BE49-F238E27FC236}">
                <a16:creationId xmlns:a16="http://schemas.microsoft.com/office/drawing/2014/main" id="{4FB04286-8D49-5E44-812D-3C6050E4F996}"/>
              </a:ext>
            </a:extLst>
          </p:cNvPr>
          <p:cNvSpPr>
            <a:spLocks noChangeShapeType="1"/>
          </p:cNvSpPr>
          <p:nvPr/>
        </p:nvSpPr>
        <p:spPr bwMode="auto">
          <a:xfrm>
            <a:off x="714167" y="6776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26" name="Line 1057">
            <a:extLst>
              <a:ext uri="{FF2B5EF4-FFF2-40B4-BE49-F238E27FC236}">
                <a16:creationId xmlns:a16="http://schemas.microsoft.com/office/drawing/2014/main" id="{13407823-42CE-834C-817A-33C71218FE61}"/>
              </a:ext>
            </a:extLst>
          </p:cNvPr>
          <p:cNvSpPr>
            <a:spLocks noChangeShapeType="1"/>
          </p:cNvSpPr>
          <p:nvPr/>
        </p:nvSpPr>
        <p:spPr bwMode="auto">
          <a:xfrm>
            <a:off x="714167" y="66911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27" name="Line 1058">
            <a:extLst>
              <a:ext uri="{FF2B5EF4-FFF2-40B4-BE49-F238E27FC236}">
                <a16:creationId xmlns:a16="http://schemas.microsoft.com/office/drawing/2014/main" id="{D29B7495-ACFF-BC42-8757-7A19925490CD}"/>
              </a:ext>
            </a:extLst>
          </p:cNvPr>
          <p:cNvSpPr>
            <a:spLocks noChangeShapeType="1"/>
          </p:cNvSpPr>
          <p:nvPr/>
        </p:nvSpPr>
        <p:spPr bwMode="auto">
          <a:xfrm>
            <a:off x="714167" y="66053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28" name="Line 1059">
            <a:extLst>
              <a:ext uri="{FF2B5EF4-FFF2-40B4-BE49-F238E27FC236}">
                <a16:creationId xmlns:a16="http://schemas.microsoft.com/office/drawing/2014/main" id="{01AC404A-A961-914B-9015-760DFC5396DA}"/>
              </a:ext>
            </a:extLst>
          </p:cNvPr>
          <p:cNvSpPr>
            <a:spLocks noChangeShapeType="1"/>
          </p:cNvSpPr>
          <p:nvPr/>
        </p:nvSpPr>
        <p:spPr bwMode="auto">
          <a:xfrm>
            <a:off x="714167" y="65196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29" name="Line 1060">
            <a:extLst>
              <a:ext uri="{FF2B5EF4-FFF2-40B4-BE49-F238E27FC236}">
                <a16:creationId xmlns:a16="http://schemas.microsoft.com/office/drawing/2014/main" id="{1CFD07F2-3BD6-B941-B928-D09AF586505D}"/>
              </a:ext>
            </a:extLst>
          </p:cNvPr>
          <p:cNvSpPr>
            <a:spLocks noChangeShapeType="1"/>
          </p:cNvSpPr>
          <p:nvPr/>
        </p:nvSpPr>
        <p:spPr bwMode="auto">
          <a:xfrm>
            <a:off x="714167" y="64339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30" name="Line 1061">
            <a:extLst>
              <a:ext uri="{FF2B5EF4-FFF2-40B4-BE49-F238E27FC236}">
                <a16:creationId xmlns:a16="http://schemas.microsoft.com/office/drawing/2014/main" id="{43995B07-43D9-9245-9368-EBF1604AFE39}"/>
              </a:ext>
            </a:extLst>
          </p:cNvPr>
          <p:cNvSpPr>
            <a:spLocks noChangeShapeType="1"/>
          </p:cNvSpPr>
          <p:nvPr/>
        </p:nvSpPr>
        <p:spPr bwMode="auto">
          <a:xfrm>
            <a:off x="714167" y="63482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31" name="Line 1062">
            <a:extLst>
              <a:ext uri="{FF2B5EF4-FFF2-40B4-BE49-F238E27FC236}">
                <a16:creationId xmlns:a16="http://schemas.microsoft.com/office/drawing/2014/main" id="{73290AA0-BEE0-3C42-91E3-2DC41EF7EA09}"/>
              </a:ext>
            </a:extLst>
          </p:cNvPr>
          <p:cNvSpPr>
            <a:spLocks noChangeShapeType="1"/>
          </p:cNvSpPr>
          <p:nvPr/>
        </p:nvSpPr>
        <p:spPr bwMode="auto">
          <a:xfrm>
            <a:off x="714167" y="62624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32" name="Line 1063">
            <a:extLst>
              <a:ext uri="{FF2B5EF4-FFF2-40B4-BE49-F238E27FC236}">
                <a16:creationId xmlns:a16="http://schemas.microsoft.com/office/drawing/2014/main" id="{7A220D50-0BA3-4C4C-A219-E2ED519ADFC1}"/>
              </a:ext>
            </a:extLst>
          </p:cNvPr>
          <p:cNvSpPr>
            <a:spLocks noChangeShapeType="1"/>
          </p:cNvSpPr>
          <p:nvPr/>
        </p:nvSpPr>
        <p:spPr bwMode="auto">
          <a:xfrm>
            <a:off x="714167" y="61767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33" name="Line 1069">
            <a:extLst>
              <a:ext uri="{FF2B5EF4-FFF2-40B4-BE49-F238E27FC236}">
                <a16:creationId xmlns:a16="http://schemas.microsoft.com/office/drawing/2014/main" id="{916A6280-BD73-3E45-ADB4-83F348FA087F}"/>
              </a:ext>
            </a:extLst>
          </p:cNvPr>
          <p:cNvSpPr>
            <a:spLocks noChangeShapeType="1"/>
          </p:cNvSpPr>
          <p:nvPr/>
        </p:nvSpPr>
        <p:spPr bwMode="auto">
          <a:xfrm>
            <a:off x="714167" y="7888080"/>
            <a:ext cx="55689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34" name="Line 1070">
            <a:extLst>
              <a:ext uri="{FF2B5EF4-FFF2-40B4-BE49-F238E27FC236}">
                <a16:creationId xmlns:a16="http://schemas.microsoft.com/office/drawing/2014/main" id="{26FBD040-3B53-9E49-98D8-9D23E1B01941}"/>
              </a:ext>
            </a:extLst>
          </p:cNvPr>
          <p:cNvSpPr>
            <a:spLocks noChangeShapeType="1"/>
          </p:cNvSpPr>
          <p:nvPr/>
        </p:nvSpPr>
        <p:spPr bwMode="auto">
          <a:xfrm>
            <a:off x="62831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35" name="Line 1071">
            <a:extLst>
              <a:ext uri="{FF2B5EF4-FFF2-40B4-BE49-F238E27FC236}">
                <a16:creationId xmlns:a16="http://schemas.microsoft.com/office/drawing/2014/main" id="{0E114503-F14C-5C41-A4DB-ECE595B5A4F5}"/>
              </a:ext>
            </a:extLst>
          </p:cNvPr>
          <p:cNvSpPr>
            <a:spLocks noChangeShapeType="1"/>
          </p:cNvSpPr>
          <p:nvPr/>
        </p:nvSpPr>
        <p:spPr bwMode="auto">
          <a:xfrm>
            <a:off x="572590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36" name="Line 1072">
            <a:extLst>
              <a:ext uri="{FF2B5EF4-FFF2-40B4-BE49-F238E27FC236}">
                <a16:creationId xmlns:a16="http://schemas.microsoft.com/office/drawing/2014/main" id="{B7F7A1C2-8BBD-714E-AF3E-41967D0178B1}"/>
              </a:ext>
            </a:extLst>
          </p:cNvPr>
          <p:cNvSpPr>
            <a:spLocks noChangeShapeType="1"/>
          </p:cNvSpPr>
          <p:nvPr/>
        </p:nvSpPr>
        <p:spPr bwMode="auto">
          <a:xfrm>
            <a:off x="51686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37" name="Line 1073">
            <a:extLst>
              <a:ext uri="{FF2B5EF4-FFF2-40B4-BE49-F238E27FC236}">
                <a16:creationId xmlns:a16="http://schemas.microsoft.com/office/drawing/2014/main" id="{A5B88146-7841-5B44-8B81-05B1A4BAD55A}"/>
              </a:ext>
            </a:extLst>
          </p:cNvPr>
          <p:cNvSpPr>
            <a:spLocks noChangeShapeType="1"/>
          </p:cNvSpPr>
          <p:nvPr/>
        </p:nvSpPr>
        <p:spPr bwMode="auto">
          <a:xfrm>
            <a:off x="46114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38" name="Line 1074">
            <a:extLst>
              <a:ext uri="{FF2B5EF4-FFF2-40B4-BE49-F238E27FC236}">
                <a16:creationId xmlns:a16="http://schemas.microsoft.com/office/drawing/2014/main" id="{26323E50-447B-214C-9D66-1FC6260C066D}"/>
              </a:ext>
            </a:extLst>
          </p:cNvPr>
          <p:cNvSpPr>
            <a:spLocks noChangeShapeType="1"/>
          </p:cNvSpPr>
          <p:nvPr/>
        </p:nvSpPr>
        <p:spPr bwMode="auto">
          <a:xfrm>
            <a:off x="405585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39" name="Line 1075">
            <a:extLst>
              <a:ext uri="{FF2B5EF4-FFF2-40B4-BE49-F238E27FC236}">
                <a16:creationId xmlns:a16="http://schemas.microsoft.com/office/drawing/2014/main" id="{B701987B-F6F5-CB48-BC37-018FFDF0110A}"/>
              </a:ext>
            </a:extLst>
          </p:cNvPr>
          <p:cNvSpPr>
            <a:spLocks noChangeShapeType="1"/>
          </p:cNvSpPr>
          <p:nvPr/>
        </p:nvSpPr>
        <p:spPr bwMode="auto">
          <a:xfrm>
            <a:off x="349864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40" name="Line 1076">
            <a:extLst>
              <a:ext uri="{FF2B5EF4-FFF2-40B4-BE49-F238E27FC236}">
                <a16:creationId xmlns:a16="http://schemas.microsoft.com/office/drawing/2014/main" id="{EA01738E-0B49-7C47-80E0-4C8B8CEAEDF9}"/>
              </a:ext>
            </a:extLst>
          </p:cNvPr>
          <p:cNvSpPr>
            <a:spLocks noChangeShapeType="1"/>
          </p:cNvSpPr>
          <p:nvPr/>
        </p:nvSpPr>
        <p:spPr bwMode="auto">
          <a:xfrm>
            <a:off x="294142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41" name="Line 1077">
            <a:extLst>
              <a:ext uri="{FF2B5EF4-FFF2-40B4-BE49-F238E27FC236}">
                <a16:creationId xmlns:a16="http://schemas.microsoft.com/office/drawing/2014/main" id="{2470EF42-8900-3244-8FA8-7D0594769D2A}"/>
              </a:ext>
            </a:extLst>
          </p:cNvPr>
          <p:cNvSpPr>
            <a:spLocks noChangeShapeType="1"/>
          </p:cNvSpPr>
          <p:nvPr/>
        </p:nvSpPr>
        <p:spPr bwMode="auto">
          <a:xfrm>
            <a:off x="23842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42" name="Line 1078">
            <a:extLst>
              <a:ext uri="{FF2B5EF4-FFF2-40B4-BE49-F238E27FC236}">
                <a16:creationId xmlns:a16="http://schemas.microsoft.com/office/drawing/2014/main" id="{AF2656D3-99A5-DC45-8F71-A40B2468AA23}"/>
              </a:ext>
            </a:extLst>
          </p:cNvPr>
          <p:cNvSpPr>
            <a:spLocks noChangeShapeType="1"/>
          </p:cNvSpPr>
          <p:nvPr/>
        </p:nvSpPr>
        <p:spPr bwMode="auto">
          <a:xfrm>
            <a:off x="18285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43" name="Line 1079">
            <a:extLst>
              <a:ext uri="{FF2B5EF4-FFF2-40B4-BE49-F238E27FC236}">
                <a16:creationId xmlns:a16="http://schemas.microsoft.com/office/drawing/2014/main" id="{BEF4D5F4-17BC-2C4B-B1B4-92EBD6ACCBEB}"/>
              </a:ext>
            </a:extLst>
          </p:cNvPr>
          <p:cNvSpPr>
            <a:spLocks noChangeShapeType="1"/>
          </p:cNvSpPr>
          <p:nvPr/>
        </p:nvSpPr>
        <p:spPr bwMode="auto">
          <a:xfrm>
            <a:off x="12713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44" name="Line 1080">
            <a:extLst>
              <a:ext uri="{FF2B5EF4-FFF2-40B4-BE49-F238E27FC236}">
                <a16:creationId xmlns:a16="http://schemas.microsoft.com/office/drawing/2014/main" id="{3671B116-F5AE-C44D-9E91-291A6F444F22}"/>
              </a:ext>
            </a:extLst>
          </p:cNvPr>
          <p:cNvSpPr>
            <a:spLocks noChangeShapeType="1"/>
          </p:cNvSpPr>
          <p:nvPr/>
        </p:nvSpPr>
        <p:spPr bwMode="auto">
          <a:xfrm>
            <a:off x="71416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45" name="Line 1082">
            <a:extLst>
              <a:ext uri="{FF2B5EF4-FFF2-40B4-BE49-F238E27FC236}">
                <a16:creationId xmlns:a16="http://schemas.microsoft.com/office/drawing/2014/main" id="{E1A921E2-4EBD-0248-8ABD-0E4F368F4678}"/>
              </a:ext>
            </a:extLst>
          </p:cNvPr>
          <p:cNvSpPr>
            <a:spLocks noChangeShapeType="1"/>
          </p:cNvSpPr>
          <p:nvPr/>
        </p:nvSpPr>
        <p:spPr bwMode="auto">
          <a:xfrm>
            <a:off x="628311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47" name="Line 1084">
            <a:extLst>
              <a:ext uri="{FF2B5EF4-FFF2-40B4-BE49-F238E27FC236}">
                <a16:creationId xmlns:a16="http://schemas.microsoft.com/office/drawing/2014/main" id="{20E0AC58-F944-794F-A67D-71198F45EAA6}"/>
              </a:ext>
            </a:extLst>
          </p:cNvPr>
          <p:cNvSpPr>
            <a:spLocks noChangeShapeType="1"/>
          </p:cNvSpPr>
          <p:nvPr/>
        </p:nvSpPr>
        <p:spPr bwMode="auto">
          <a:xfrm>
            <a:off x="71416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48" name="Line 1085">
            <a:extLst>
              <a:ext uri="{FF2B5EF4-FFF2-40B4-BE49-F238E27FC236}">
                <a16:creationId xmlns:a16="http://schemas.microsoft.com/office/drawing/2014/main" id="{13EFD5E7-1733-554B-93F8-CDECD9D0C8D7}"/>
              </a:ext>
            </a:extLst>
          </p:cNvPr>
          <p:cNvSpPr>
            <a:spLocks noChangeShapeType="1"/>
          </p:cNvSpPr>
          <p:nvPr/>
        </p:nvSpPr>
        <p:spPr bwMode="auto">
          <a:xfrm>
            <a:off x="714167" y="78023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49" name="Line 1086">
            <a:extLst>
              <a:ext uri="{FF2B5EF4-FFF2-40B4-BE49-F238E27FC236}">
                <a16:creationId xmlns:a16="http://schemas.microsoft.com/office/drawing/2014/main" id="{25F4E6DC-8196-A843-9AB1-484191FB784F}"/>
              </a:ext>
            </a:extLst>
          </p:cNvPr>
          <p:cNvSpPr>
            <a:spLocks noChangeShapeType="1"/>
          </p:cNvSpPr>
          <p:nvPr/>
        </p:nvSpPr>
        <p:spPr bwMode="auto">
          <a:xfrm>
            <a:off x="714167" y="77166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50" name="Line 1087">
            <a:extLst>
              <a:ext uri="{FF2B5EF4-FFF2-40B4-BE49-F238E27FC236}">
                <a16:creationId xmlns:a16="http://schemas.microsoft.com/office/drawing/2014/main" id="{88FAD7F5-5F0F-7C45-AE3D-8EE0FFE89F6C}"/>
              </a:ext>
            </a:extLst>
          </p:cNvPr>
          <p:cNvSpPr>
            <a:spLocks noChangeShapeType="1"/>
          </p:cNvSpPr>
          <p:nvPr/>
        </p:nvSpPr>
        <p:spPr bwMode="auto">
          <a:xfrm>
            <a:off x="714167" y="76309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51" name="Line 1088">
            <a:extLst>
              <a:ext uri="{FF2B5EF4-FFF2-40B4-BE49-F238E27FC236}">
                <a16:creationId xmlns:a16="http://schemas.microsoft.com/office/drawing/2014/main" id="{AAEDA6B4-67E7-8642-9AFB-65CDEA59217E}"/>
              </a:ext>
            </a:extLst>
          </p:cNvPr>
          <p:cNvSpPr>
            <a:spLocks noChangeShapeType="1"/>
          </p:cNvSpPr>
          <p:nvPr/>
        </p:nvSpPr>
        <p:spPr bwMode="auto">
          <a:xfrm>
            <a:off x="714167" y="75451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52" name="Line 1089">
            <a:extLst>
              <a:ext uri="{FF2B5EF4-FFF2-40B4-BE49-F238E27FC236}">
                <a16:creationId xmlns:a16="http://schemas.microsoft.com/office/drawing/2014/main" id="{12B48FBE-B279-204E-8DCB-FD2A1C523A93}"/>
              </a:ext>
            </a:extLst>
          </p:cNvPr>
          <p:cNvSpPr>
            <a:spLocks noChangeShapeType="1"/>
          </p:cNvSpPr>
          <p:nvPr/>
        </p:nvSpPr>
        <p:spPr bwMode="auto">
          <a:xfrm>
            <a:off x="714167" y="74610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53" name="Line 1090">
            <a:extLst>
              <a:ext uri="{FF2B5EF4-FFF2-40B4-BE49-F238E27FC236}">
                <a16:creationId xmlns:a16="http://schemas.microsoft.com/office/drawing/2014/main" id="{85280C9B-8BC9-B642-86AC-F3BD23139F6A}"/>
              </a:ext>
            </a:extLst>
          </p:cNvPr>
          <p:cNvSpPr>
            <a:spLocks noChangeShapeType="1"/>
          </p:cNvSpPr>
          <p:nvPr/>
        </p:nvSpPr>
        <p:spPr bwMode="auto">
          <a:xfrm>
            <a:off x="714167" y="73753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54" name="Line 1091">
            <a:extLst>
              <a:ext uri="{FF2B5EF4-FFF2-40B4-BE49-F238E27FC236}">
                <a16:creationId xmlns:a16="http://schemas.microsoft.com/office/drawing/2014/main" id="{D9AA5D68-D60C-DD42-87E1-84AEC2F11552}"/>
              </a:ext>
            </a:extLst>
          </p:cNvPr>
          <p:cNvSpPr>
            <a:spLocks noChangeShapeType="1"/>
          </p:cNvSpPr>
          <p:nvPr/>
        </p:nvSpPr>
        <p:spPr bwMode="auto">
          <a:xfrm>
            <a:off x="714167" y="72895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55" name="Line 1092">
            <a:extLst>
              <a:ext uri="{FF2B5EF4-FFF2-40B4-BE49-F238E27FC236}">
                <a16:creationId xmlns:a16="http://schemas.microsoft.com/office/drawing/2014/main" id="{0CD62B59-CB16-7D4A-B421-840981D48E49}"/>
              </a:ext>
            </a:extLst>
          </p:cNvPr>
          <p:cNvSpPr>
            <a:spLocks noChangeShapeType="1"/>
          </p:cNvSpPr>
          <p:nvPr/>
        </p:nvSpPr>
        <p:spPr bwMode="auto">
          <a:xfrm>
            <a:off x="714167" y="72038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56" name="Line 1093">
            <a:extLst>
              <a:ext uri="{FF2B5EF4-FFF2-40B4-BE49-F238E27FC236}">
                <a16:creationId xmlns:a16="http://schemas.microsoft.com/office/drawing/2014/main" id="{991AB296-B0FF-BF43-B4E0-DBEC4E309296}"/>
              </a:ext>
            </a:extLst>
          </p:cNvPr>
          <p:cNvSpPr>
            <a:spLocks noChangeShapeType="1"/>
          </p:cNvSpPr>
          <p:nvPr/>
        </p:nvSpPr>
        <p:spPr bwMode="auto">
          <a:xfrm>
            <a:off x="714167" y="71181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57" name="Line 1094">
            <a:extLst>
              <a:ext uri="{FF2B5EF4-FFF2-40B4-BE49-F238E27FC236}">
                <a16:creationId xmlns:a16="http://schemas.microsoft.com/office/drawing/2014/main" id="{D331B534-01BD-DD4E-9D99-8382DFADB051}"/>
              </a:ext>
            </a:extLst>
          </p:cNvPr>
          <p:cNvSpPr>
            <a:spLocks noChangeShapeType="1"/>
          </p:cNvSpPr>
          <p:nvPr/>
        </p:nvSpPr>
        <p:spPr bwMode="auto">
          <a:xfrm>
            <a:off x="714167" y="70324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58" name="Line 1095">
            <a:extLst>
              <a:ext uri="{FF2B5EF4-FFF2-40B4-BE49-F238E27FC236}">
                <a16:creationId xmlns:a16="http://schemas.microsoft.com/office/drawing/2014/main" id="{54B2173E-A3D6-2A49-A946-39CDDB3AE300}"/>
              </a:ext>
            </a:extLst>
          </p:cNvPr>
          <p:cNvSpPr>
            <a:spLocks noChangeShapeType="1"/>
          </p:cNvSpPr>
          <p:nvPr/>
        </p:nvSpPr>
        <p:spPr bwMode="auto">
          <a:xfrm>
            <a:off x="714167" y="69466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59" name="Line 1096">
            <a:extLst>
              <a:ext uri="{FF2B5EF4-FFF2-40B4-BE49-F238E27FC236}">
                <a16:creationId xmlns:a16="http://schemas.microsoft.com/office/drawing/2014/main" id="{DB364CEE-116A-164A-9F0A-76050AFC8953}"/>
              </a:ext>
            </a:extLst>
          </p:cNvPr>
          <p:cNvSpPr>
            <a:spLocks noChangeShapeType="1"/>
          </p:cNvSpPr>
          <p:nvPr/>
        </p:nvSpPr>
        <p:spPr bwMode="auto">
          <a:xfrm>
            <a:off x="714167" y="68609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60" name="Line 1097">
            <a:extLst>
              <a:ext uri="{FF2B5EF4-FFF2-40B4-BE49-F238E27FC236}">
                <a16:creationId xmlns:a16="http://schemas.microsoft.com/office/drawing/2014/main" id="{7E250253-A331-D94A-B178-4994B0D732C4}"/>
              </a:ext>
            </a:extLst>
          </p:cNvPr>
          <p:cNvSpPr>
            <a:spLocks noChangeShapeType="1"/>
          </p:cNvSpPr>
          <p:nvPr/>
        </p:nvSpPr>
        <p:spPr bwMode="auto">
          <a:xfrm>
            <a:off x="714167" y="6776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61" name="Line 1098">
            <a:extLst>
              <a:ext uri="{FF2B5EF4-FFF2-40B4-BE49-F238E27FC236}">
                <a16:creationId xmlns:a16="http://schemas.microsoft.com/office/drawing/2014/main" id="{2DEB1C52-E9B8-8D4B-BEC0-067D84468E94}"/>
              </a:ext>
            </a:extLst>
          </p:cNvPr>
          <p:cNvSpPr>
            <a:spLocks noChangeShapeType="1"/>
          </p:cNvSpPr>
          <p:nvPr/>
        </p:nvSpPr>
        <p:spPr bwMode="auto">
          <a:xfrm>
            <a:off x="714167" y="66911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62" name="Line 1099">
            <a:extLst>
              <a:ext uri="{FF2B5EF4-FFF2-40B4-BE49-F238E27FC236}">
                <a16:creationId xmlns:a16="http://schemas.microsoft.com/office/drawing/2014/main" id="{3010A402-3448-8241-B189-636A8CABDF94}"/>
              </a:ext>
            </a:extLst>
          </p:cNvPr>
          <p:cNvSpPr>
            <a:spLocks noChangeShapeType="1"/>
          </p:cNvSpPr>
          <p:nvPr/>
        </p:nvSpPr>
        <p:spPr bwMode="auto">
          <a:xfrm>
            <a:off x="714167" y="66053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63" name="Line 1100">
            <a:extLst>
              <a:ext uri="{FF2B5EF4-FFF2-40B4-BE49-F238E27FC236}">
                <a16:creationId xmlns:a16="http://schemas.microsoft.com/office/drawing/2014/main" id="{8DF80131-754A-8F4D-9AEC-3783C88AE09A}"/>
              </a:ext>
            </a:extLst>
          </p:cNvPr>
          <p:cNvSpPr>
            <a:spLocks noChangeShapeType="1"/>
          </p:cNvSpPr>
          <p:nvPr/>
        </p:nvSpPr>
        <p:spPr bwMode="auto">
          <a:xfrm>
            <a:off x="714167" y="65196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64" name="Line 1101">
            <a:extLst>
              <a:ext uri="{FF2B5EF4-FFF2-40B4-BE49-F238E27FC236}">
                <a16:creationId xmlns:a16="http://schemas.microsoft.com/office/drawing/2014/main" id="{44080771-42B5-D24B-8981-201BB10D83D5}"/>
              </a:ext>
            </a:extLst>
          </p:cNvPr>
          <p:cNvSpPr>
            <a:spLocks noChangeShapeType="1"/>
          </p:cNvSpPr>
          <p:nvPr/>
        </p:nvSpPr>
        <p:spPr bwMode="auto">
          <a:xfrm>
            <a:off x="714167" y="64339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65" name="Line 1102">
            <a:extLst>
              <a:ext uri="{FF2B5EF4-FFF2-40B4-BE49-F238E27FC236}">
                <a16:creationId xmlns:a16="http://schemas.microsoft.com/office/drawing/2014/main" id="{4AC5FADF-531C-3C41-B8D9-C4551B372DEB}"/>
              </a:ext>
            </a:extLst>
          </p:cNvPr>
          <p:cNvSpPr>
            <a:spLocks noChangeShapeType="1"/>
          </p:cNvSpPr>
          <p:nvPr/>
        </p:nvSpPr>
        <p:spPr bwMode="auto">
          <a:xfrm>
            <a:off x="714167" y="63482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66" name="Line 1103">
            <a:extLst>
              <a:ext uri="{FF2B5EF4-FFF2-40B4-BE49-F238E27FC236}">
                <a16:creationId xmlns:a16="http://schemas.microsoft.com/office/drawing/2014/main" id="{E80A8BE7-7A27-5847-A84E-C46CDA92BE14}"/>
              </a:ext>
            </a:extLst>
          </p:cNvPr>
          <p:cNvSpPr>
            <a:spLocks noChangeShapeType="1"/>
          </p:cNvSpPr>
          <p:nvPr/>
        </p:nvSpPr>
        <p:spPr bwMode="auto">
          <a:xfrm>
            <a:off x="714167" y="62624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67" name="Line 1104">
            <a:extLst>
              <a:ext uri="{FF2B5EF4-FFF2-40B4-BE49-F238E27FC236}">
                <a16:creationId xmlns:a16="http://schemas.microsoft.com/office/drawing/2014/main" id="{BAE4BE60-DAD7-604A-83E1-531AF94A1260}"/>
              </a:ext>
            </a:extLst>
          </p:cNvPr>
          <p:cNvSpPr>
            <a:spLocks noChangeShapeType="1"/>
          </p:cNvSpPr>
          <p:nvPr/>
        </p:nvSpPr>
        <p:spPr bwMode="auto">
          <a:xfrm>
            <a:off x="714167" y="61767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68" name="Line 1110">
            <a:extLst>
              <a:ext uri="{FF2B5EF4-FFF2-40B4-BE49-F238E27FC236}">
                <a16:creationId xmlns:a16="http://schemas.microsoft.com/office/drawing/2014/main" id="{9144C86D-77D5-E94A-9CBF-C5FA4C390F51}"/>
              </a:ext>
            </a:extLst>
          </p:cNvPr>
          <p:cNvSpPr>
            <a:spLocks noChangeShapeType="1"/>
          </p:cNvSpPr>
          <p:nvPr/>
        </p:nvSpPr>
        <p:spPr bwMode="auto">
          <a:xfrm>
            <a:off x="714167" y="7888080"/>
            <a:ext cx="55689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69" name="Line 1111">
            <a:extLst>
              <a:ext uri="{FF2B5EF4-FFF2-40B4-BE49-F238E27FC236}">
                <a16:creationId xmlns:a16="http://schemas.microsoft.com/office/drawing/2014/main" id="{EE21A26D-BD1C-D944-9009-7BBACEFEF6DC}"/>
              </a:ext>
            </a:extLst>
          </p:cNvPr>
          <p:cNvSpPr>
            <a:spLocks noChangeShapeType="1"/>
          </p:cNvSpPr>
          <p:nvPr/>
        </p:nvSpPr>
        <p:spPr bwMode="auto">
          <a:xfrm>
            <a:off x="62831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70" name="Line 1112">
            <a:extLst>
              <a:ext uri="{FF2B5EF4-FFF2-40B4-BE49-F238E27FC236}">
                <a16:creationId xmlns:a16="http://schemas.microsoft.com/office/drawing/2014/main" id="{C112D399-BDEF-6D47-9248-7633963DC557}"/>
              </a:ext>
            </a:extLst>
          </p:cNvPr>
          <p:cNvSpPr>
            <a:spLocks noChangeShapeType="1"/>
          </p:cNvSpPr>
          <p:nvPr/>
        </p:nvSpPr>
        <p:spPr bwMode="auto">
          <a:xfrm>
            <a:off x="572590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71" name="Line 1113">
            <a:extLst>
              <a:ext uri="{FF2B5EF4-FFF2-40B4-BE49-F238E27FC236}">
                <a16:creationId xmlns:a16="http://schemas.microsoft.com/office/drawing/2014/main" id="{96098B86-D739-7A4B-A633-3C3078EE4815}"/>
              </a:ext>
            </a:extLst>
          </p:cNvPr>
          <p:cNvSpPr>
            <a:spLocks noChangeShapeType="1"/>
          </p:cNvSpPr>
          <p:nvPr/>
        </p:nvSpPr>
        <p:spPr bwMode="auto">
          <a:xfrm>
            <a:off x="51686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72" name="Line 1114">
            <a:extLst>
              <a:ext uri="{FF2B5EF4-FFF2-40B4-BE49-F238E27FC236}">
                <a16:creationId xmlns:a16="http://schemas.microsoft.com/office/drawing/2014/main" id="{58E823F3-318A-6249-834E-5BF34287BC53}"/>
              </a:ext>
            </a:extLst>
          </p:cNvPr>
          <p:cNvSpPr>
            <a:spLocks noChangeShapeType="1"/>
          </p:cNvSpPr>
          <p:nvPr/>
        </p:nvSpPr>
        <p:spPr bwMode="auto">
          <a:xfrm>
            <a:off x="46114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73" name="Line 1115">
            <a:extLst>
              <a:ext uri="{FF2B5EF4-FFF2-40B4-BE49-F238E27FC236}">
                <a16:creationId xmlns:a16="http://schemas.microsoft.com/office/drawing/2014/main" id="{D29C0850-C885-7C43-95ED-FCD40BD6AE76}"/>
              </a:ext>
            </a:extLst>
          </p:cNvPr>
          <p:cNvSpPr>
            <a:spLocks noChangeShapeType="1"/>
          </p:cNvSpPr>
          <p:nvPr/>
        </p:nvSpPr>
        <p:spPr bwMode="auto">
          <a:xfrm>
            <a:off x="405585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74" name="Line 1116">
            <a:extLst>
              <a:ext uri="{FF2B5EF4-FFF2-40B4-BE49-F238E27FC236}">
                <a16:creationId xmlns:a16="http://schemas.microsoft.com/office/drawing/2014/main" id="{C3794DDD-E18C-EF43-8419-F8CA2B866A3C}"/>
              </a:ext>
            </a:extLst>
          </p:cNvPr>
          <p:cNvSpPr>
            <a:spLocks noChangeShapeType="1"/>
          </p:cNvSpPr>
          <p:nvPr/>
        </p:nvSpPr>
        <p:spPr bwMode="auto">
          <a:xfrm>
            <a:off x="349864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75" name="Line 1117">
            <a:extLst>
              <a:ext uri="{FF2B5EF4-FFF2-40B4-BE49-F238E27FC236}">
                <a16:creationId xmlns:a16="http://schemas.microsoft.com/office/drawing/2014/main" id="{48CEA41C-58DC-9F45-9226-19A0712C7C3E}"/>
              </a:ext>
            </a:extLst>
          </p:cNvPr>
          <p:cNvSpPr>
            <a:spLocks noChangeShapeType="1"/>
          </p:cNvSpPr>
          <p:nvPr/>
        </p:nvSpPr>
        <p:spPr bwMode="auto">
          <a:xfrm>
            <a:off x="294142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76" name="Line 1118">
            <a:extLst>
              <a:ext uri="{FF2B5EF4-FFF2-40B4-BE49-F238E27FC236}">
                <a16:creationId xmlns:a16="http://schemas.microsoft.com/office/drawing/2014/main" id="{F5888F91-35F6-4545-9372-DB275789D5D3}"/>
              </a:ext>
            </a:extLst>
          </p:cNvPr>
          <p:cNvSpPr>
            <a:spLocks noChangeShapeType="1"/>
          </p:cNvSpPr>
          <p:nvPr/>
        </p:nvSpPr>
        <p:spPr bwMode="auto">
          <a:xfrm>
            <a:off x="23842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77" name="Line 1119">
            <a:extLst>
              <a:ext uri="{FF2B5EF4-FFF2-40B4-BE49-F238E27FC236}">
                <a16:creationId xmlns:a16="http://schemas.microsoft.com/office/drawing/2014/main" id="{83A4CDDD-E4BD-2D4A-9CB0-940598BEC9D0}"/>
              </a:ext>
            </a:extLst>
          </p:cNvPr>
          <p:cNvSpPr>
            <a:spLocks noChangeShapeType="1"/>
          </p:cNvSpPr>
          <p:nvPr/>
        </p:nvSpPr>
        <p:spPr bwMode="auto">
          <a:xfrm>
            <a:off x="18285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78" name="Line 1120">
            <a:extLst>
              <a:ext uri="{FF2B5EF4-FFF2-40B4-BE49-F238E27FC236}">
                <a16:creationId xmlns:a16="http://schemas.microsoft.com/office/drawing/2014/main" id="{4EA22AD9-589A-CF4F-BAF6-EC7E40DA2C98}"/>
              </a:ext>
            </a:extLst>
          </p:cNvPr>
          <p:cNvSpPr>
            <a:spLocks noChangeShapeType="1"/>
          </p:cNvSpPr>
          <p:nvPr/>
        </p:nvSpPr>
        <p:spPr bwMode="auto">
          <a:xfrm>
            <a:off x="12713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79" name="Line 1121">
            <a:extLst>
              <a:ext uri="{FF2B5EF4-FFF2-40B4-BE49-F238E27FC236}">
                <a16:creationId xmlns:a16="http://schemas.microsoft.com/office/drawing/2014/main" id="{C48B1739-DC8F-B94B-BE41-7133C2510D97}"/>
              </a:ext>
            </a:extLst>
          </p:cNvPr>
          <p:cNvSpPr>
            <a:spLocks noChangeShapeType="1"/>
          </p:cNvSpPr>
          <p:nvPr/>
        </p:nvSpPr>
        <p:spPr bwMode="auto">
          <a:xfrm>
            <a:off x="71416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80" name="Line 1123">
            <a:extLst>
              <a:ext uri="{FF2B5EF4-FFF2-40B4-BE49-F238E27FC236}">
                <a16:creationId xmlns:a16="http://schemas.microsoft.com/office/drawing/2014/main" id="{C273AA11-8F84-D847-B616-4296C2964449}"/>
              </a:ext>
            </a:extLst>
          </p:cNvPr>
          <p:cNvSpPr>
            <a:spLocks noChangeShapeType="1"/>
          </p:cNvSpPr>
          <p:nvPr/>
        </p:nvSpPr>
        <p:spPr bwMode="auto">
          <a:xfrm>
            <a:off x="628311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82" name="Line 1125">
            <a:extLst>
              <a:ext uri="{FF2B5EF4-FFF2-40B4-BE49-F238E27FC236}">
                <a16:creationId xmlns:a16="http://schemas.microsoft.com/office/drawing/2014/main" id="{0362FF9F-BAF9-734C-B3E1-3631BD338BA4}"/>
              </a:ext>
            </a:extLst>
          </p:cNvPr>
          <p:cNvSpPr>
            <a:spLocks noChangeShapeType="1"/>
          </p:cNvSpPr>
          <p:nvPr/>
        </p:nvSpPr>
        <p:spPr bwMode="auto">
          <a:xfrm>
            <a:off x="71416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83" name="Line 1126">
            <a:extLst>
              <a:ext uri="{FF2B5EF4-FFF2-40B4-BE49-F238E27FC236}">
                <a16:creationId xmlns:a16="http://schemas.microsoft.com/office/drawing/2014/main" id="{7E2F9CDF-0108-264B-BC92-9C433E4DD3F0}"/>
              </a:ext>
            </a:extLst>
          </p:cNvPr>
          <p:cNvSpPr>
            <a:spLocks noChangeShapeType="1"/>
          </p:cNvSpPr>
          <p:nvPr/>
        </p:nvSpPr>
        <p:spPr bwMode="auto">
          <a:xfrm>
            <a:off x="714167" y="78023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84" name="Line 1127">
            <a:extLst>
              <a:ext uri="{FF2B5EF4-FFF2-40B4-BE49-F238E27FC236}">
                <a16:creationId xmlns:a16="http://schemas.microsoft.com/office/drawing/2014/main" id="{1140043E-B365-B244-9E5F-79E14A4DE3D7}"/>
              </a:ext>
            </a:extLst>
          </p:cNvPr>
          <p:cNvSpPr>
            <a:spLocks noChangeShapeType="1"/>
          </p:cNvSpPr>
          <p:nvPr/>
        </p:nvSpPr>
        <p:spPr bwMode="auto">
          <a:xfrm>
            <a:off x="714167" y="77166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85" name="Line 1128">
            <a:extLst>
              <a:ext uri="{FF2B5EF4-FFF2-40B4-BE49-F238E27FC236}">
                <a16:creationId xmlns:a16="http://schemas.microsoft.com/office/drawing/2014/main" id="{618F008F-A5F6-3B4A-A9E9-F9F192A7E284}"/>
              </a:ext>
            </a:extLst>
          </p:cNvPr>
          <p:cNvSpPr>
            <a:spLocks noChangeShapeType="1"/>
          </p:cNvSpPr>
          <p:nvPr/>
        </p:nvSpPr>
        <p:spPr bwMode="auto">
          <a:xfrm>
            <a:off x="714167" y="76309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86" name="Line 1129">
            <a:extLst>
              <a:ext uri="{FF2B5EF4-FFF2-40B4-BE49-F238E27FC236}">
                <a16:creationId xmlns:a16="http://schemas.microsoft.com/office/drawing/2014/main" id="{C80ABCBD-2370-0E48-8F41-D630463B5C4D}"/>
              </a:ext>
            </a:extLst>
          </p:cNvPr>
          <p:cNvSpPr>
            <a:spLocks noChangeShapeType="1"/>
          </p:cNvSpPr>
          <p:nvPr/>
        </p:nvSpPr>
        <p:spPr bwMode="auto">
          <a:xfrm>
            <a:off x="714167" y="75451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87" name="Line 1130">
            <a:extLst>
              <a:ext uri="{FF2B5EF4-FFF2-40B4-BE49-F238E27FC236}">
                <a16:creationId xmlns:a16="http://schemas.microsoft.com/office/drawing/2014/main" id="{9153ED6B-F79F-D74E-A009-BBFB53477D0B}"/>
              </a:ext>
            </a:extLst>
          </p:cNvPr>
          <p:cNvSpPr>
            <a:spLocks noChangeShapeType="1"/>
          </p:cNvSpPr>
          <p:nvPr/>
        </p:nvSpPr>
        <p:spPr bwMode="auto">
          <a:xfrm>
            <a:off x="714167" y="74610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88" name="Line 1131">
            <a:extLst>
              <a:ext uri="{FF2B5EF4-FFF2-40B4-BE49-F238E27FC236}">
                <a16:creationId xmlns:a16="http://schemas.microsoft.com/office/drawing/2014/main" id="{49C5C350-9BB4-7244-B4AE-409C50D39985}"/>
              </a:ext>
            </a:extLst>
          </p:cNvPr>
          <p:cNvSpPr>
            <a:spLocks noChangeShapeType="1"/>
          </p:cNvSpPr>
          <p:nvPr/>
        </p:nvSpPr>
        <p:spPr bwMode="auto">
          <a:xfrm>
            <a:off x="714167" y="73753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89" name="Line 1132">
            <a:extLst>
              <a:ext uri="{FF2B5EF4-FFF2-40B4-BE49-F238E27FC236}">
                <a16:creationId xmlns:a16="http://schemas.microsoft.com/office/drawing/2014/main" id="{F2CC7622-2979-4449-8882-A4A723A4244B}"/>
              </a:ext>
            </a:extLst>
          </p:cNvPr>
          <p:cNvSpPr>
            <a:spLocks noChangeShapeType="1"/>
          </p:cNvSpPr>
          <p:nvPr/>
        </p:nvSpPr>
        <p:spPr bwMode="auto">
          <a:xfrm>
            <a:off x="714167" y="72895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90" name="Line 1133">
            <a:extLst>
              <a:ext uri="{FF2B5EF4-FFF2-40B4-BE49-F238E27FC236}">
                <a16:creationId xmlns:a16="http://schemas.microsoft.com/office/drawing/2014/main" id="{F7175CBA-9E20-344B-947D-FDD81D650638}"/>
              </a:ext>
            </a:extLst>
          </p:cNvPr>
          <p:cNvSpPr>
            <a:spLocks noChangeShapeType="1"/>
          </p:cNvSpPr>
          <p:nvPr/>
        </p:nvSpPr>
        <p:spPr bwMode="auto">
          <a:xfrm>
            <a:off x="714167" y="72038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91" name="Line 1134">
            <a:extLst>
              <a:ext uri="{FF2B5EF4-FFF2-40B4-BE49-F238E27FC236}">
                <a16:creationId xmlns:a16="http://schemas.microsoft.com/office/drawing/2014/main" id="{E203CC8C-82D6-A949-A7C5-FAE412C362A9}"/>
              </a:ext>
            </a:extLst>
          </p:cNvPr>
          <p:cNvSpPr>
            <a:spLocks noChangeShapeType="1"/>
          </p:cNvSpPr>
          <p:nvPr/>
        </p:nvSpPr>
        <p:spPr bwMode="auto">
          <a:xfrm>
            <a:off x="714167" y="71181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92" name="Line 1135">
            <a:extLst>
              <a:ext uri="{FF2B5EF4-FFF2-40B4-BE49-F238E27FC236}">
                <a16:creationId xmlns:a16="http://schemas.microsoft.com/office/drawing/2014/main" id="{F2D3DC35-6223-A14F-B907-4436A2E6D529}"/>
              </a:ext>
            </a:extLst>
          </p:cNvPr>
          <p:cNvSpPr>
            <a:spLocks noChangeShapeType="1"/>
          </p:cNvSpPr>
          <p:nvPr/>
        </p:nvSpPr>
        <p:spPr bwMode="auto">
          <a:xfrm>
            <a:off x="714167" y="70324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93" name="Line 1136">
            <a:extLst>
              <a:ext uri="{FF2B5EF4-FFF2-40B4-BE49-F238E27FC236}">
                <a16:creationId xmlns:a16="http://schemas.microsoft.com/office/drawing/2014/main" id="{18C558A0-1237-D040-A1F5-0CBF2ABF394F}"/>
              </a:ext>
            </a:extLst>
          </p:cNvPr>
          <p:cNvSpPr>
            <a:spLocks noChangeShapeType="1"/>
          </p:cNvSpPr>
          <p:nvPr/>
        </p:nvSpPr>
        <p:spPr bwMode="auto">
          <a:xfrm>
            <a:off x="714167" y="69466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94" name="Line 1137">
            <a:extLst>
              <a:ext uri="{FF2B5EF4-FFF2-40B4-BE49-F238E27FC236}">
                <a16:creationId xmlns:a16="http://schemas.microsoft.com/office/drawing/2014/main" id="{77E48EB5-706C-B84E-A25A-74FD1FA97528}"/>
              </a:ext>
            </a:extLst>
          </p:cNvPr>
          <p:cNvSpPr>
            <a:spLocks noChangeShapeType="1"/>
          </p:cNvSpPr>
          <p:nvPr/>
        </p:nvSpPr>
        <p:spPr bwMode="auto">
          <a:xfrm>
            <a:off x="714167" y="68609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95" name="Line 1138">
            <a:extLst>
              <a:ext uri="{FF2B5EF4-FFF2-40B4-BE49-F238E27FC236}">
                <a16:creationId xmlns:a16="http://schemas.microsoft.com/office/drawing/2014/main" id="{31B5B437-477B-F744-95D3-5FEE5CB237D3}"/>
              </a:ext>
            </a:extLst>
          </p:cNvPr>
          <p:cNvSpPr>
            <a:spLocks noChangeShapeType="1"/>
          </p:cNvSpPr>
          <p:nvPr/>
        </p:nvSpPr>
        <p:spPr bwMode="auto">
          <a:xfrm>
            <a:off x="714167" y="6776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96" name="Line 1139">
            <a:extLst>
              <a:ext uri="{FF2B5EF4-FFF2-40B4-BE49-F238E27FC236}">
                <a16:creationId xmlns:a16="http://schemas.microsoft.com/office/drawing/2014/main" id="{93DEFC9D-58E7-8242-AD7A-AED9D17FAC4A}"/>
              </a:ext>
            </a:extLst>
          </p:cNvPr>
          <p:cNvSpPr>
            <a:spLocks noChangeShapeType="1"/>
          </p:cNvSpPr>
          <p:nvPr/>
        </p:nvSpPr>
        <p:spPr bwMode="auto">
          <a:xfrm>
            <a:off x="714167" y="66911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97" name="Line 1140">
            <a:extLst>
              <a:ext uri="{FF2B5EF4-FFF2-40B4-BE49-F238E27FC236}">
                <a16:creationId xmlns:a16="http://schemas.microsoft.com/office/drawing/2014/main" id="{D5D984FD-BAC8-AC4D-AB0F-4BA1CECF6A2E}"/>
              </a:ext>
            </a:extLst>
          </p:cNvPr>
          <p:cNvSpPr>
            <a:spLocks noChangeShapeType="1"/>
          </p:cNvSpPr>
          <p:nvPr/>
        </p:nvSpPr>
        <p:spPr bwMode="auto">
          <a:xfrm>
            <a:off x="714167" y="66053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98" name="Line 1141">
            <a:extLst>
              <a:ext uri="{FF2B5EF4-FFF2-40B4-BE49-F238E27FC236}">
                <a16:creationId xmlns:a16="http://schemas.microsoft.com/office/drawing/2014/main" id="{C9B39A7E-0112-DB47-B0DA-87D85D62619B}"/>
              </a:ext>
            </a:extLst>
          </p:cNvPr>
          <p:cNvSpPr>
            <a:spLocks noChangeShapeType="1"/>
          </p:cNvSpPr>
          <p:nvPr/>
        </p:nvSpPr>
        <p:spPr bwMode="auto">
          <a:xfrm>
            <a:off x="714167" y="65196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99" name="Line 1142">
            <a:extLst>
              <a:ext uri="{FF2B5EF4-FFF2-40B4-BE49-F238E27FC236}">
                <a16:creationId xmlns:a16="http://schemas.microsoft.com/office/drawing/2014/main" id="{E28C33AA-7081-644C-B72B-BFF0123C2918}"/>
              </a:ext>
            </a:extLst>
          </p:cNvPr>
          <p:cNvSpPr>
            <a:spLocks noChangeShapeType="1"/>
          </p:cNvSpPr>
          <p:nvPr/>
        </p:nvSpPr>
        <p:spPr bwMode="auto">
          <a:xfrm>
            <a:off x="714167" y="64339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00" name="Line 1143">
            <a:extLst>
              <a:ext uri="{FF2B5EF4-FFF2-40B4-BE49-F238E27FC236}">
                <a16:creationId xmlns:a16="http://schemas.microsoft.com/office/drawing/2014/main" id="{07CAE5F6-9490-9848-AAC2-CA87F95D7FD2}"/>
              </a:ext>
            </a:extLst>
          </p:cNvPr>
          <p:cNvSpPr>
            <a:spLocks noChangeShapeType="1"/>
          </p:cNvSpPr>
          <p:nvPr/>
        </p:nvSpPr>
        <p:spPr bwMode="auto">
          <a:xfrm>
            <a:off x="714167" y="63482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01" name="Line 1144">
            <a:extLst>
              <a:ext uri="{FF2B5EF4-FFF2-40B4-BE49-F238E27FC236}">
                <a16:creationId xmlns:a16="http://schemas.microsoft.com/office/drawing/2014/main" id="{3C5F66D9-99B6-E148-9B50-FE715BA6325A}"/>
              </a:ext>
            </a:extLst>
          </p:cNvPr>
          <p:cNvSpPr>
            <a:spLocks noChangeShapeType="1"/>
          </p:cNvSpPr>
          <p:nvPr/>
        </p:nvSpPr>
        <p:spPr bwMode="auto">
          <a:xfrm>
            <a:off x="714167" y="62624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02" name="Line 1145">
            <a:extLst>
              <a:ext uri="{FF2B5EF4-FFF2-40B4-BE49-F238E27FC236}">
                <a16:creationId xmlns:a16="http://schemas.microsoft.com/office/drawing/2014/main" id="{5BA8ABD3-C0BC-774C-8050-77E9A26731CB}"/>
              </a:ext>
            </a:extLst>
          </p:cNvPr>
          <p:cNvSpPr>
            <a:spLocks noChangeShapeType="1"/>
          </p:cNvSpPr>
          <p:nvPr/>
        </p:nvSpPr>
        <p:spPr bwMode="auto">
          <a:xfrm>
            <a:off x="714167" y="61767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03" name="Line 1151">
            <a:extLst>
              <a:ext uri="{FF2B5EF4-FFF2-40B4-BE49-F238E27FC236}">
                <a16:creationId xmlns:a16="http://schemas.microsoft.com/office/drawing/2014/main" id="{586CDF48-03F9-CB49-BC94-5DFE829F10F2}"/>
              </a:ext>
            </a:extLst>
          </p:cNvPr>
          <p:cNvSpPr>
            <a:spLocks noChangeShapeType="1"/>
          </p:cNvSpPr>
          <p:nvPr/>
        </p:nvSpPr>
        <p:spPr bwMode="auto">
          <a:xfrm>
            <a:off x="714167" y="7888080"/>
            <a:ext cx="55689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04" name="Line 1152">
            <a:extLst>
              <a:ext uri="{FF2B5EF4-FFF2-40B4-BE49-F238E27FC236}">
                <a16:creationId xmlns:a16="http://schemas.microsoft.com/office/drawing/2014/main" id="{2B62421A-8562-0847-BAFC-BF4ED753A948}"/>
              </a:ext>
            </a:extLst>
          </p:cNvPr>
          <p:cNvSpPr>
            <a:spLocks noChangeShapeType="1"/>
          </p:cNvSpPr>
          <p:nvPr/>
        </p:nvSpPr>
        <p:spPr bwMode="auto">
          <a:xfrm>
            <a:off x="62831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05" name="Line 1153">
            <a:extLst>
              <a:ext uri="{FF2B5EF4-FFF2-40B4-BE49-F238E27FC236}">
                <a16:creationId xmlns:a16="http://schemas.microsoft.com/office/drawing/2014/main" id="{A48F807B-BE69-8748-BA56-5B7F7609A01D}"/>
              </a:ext>
            </a:extLst>
          </p:cNvPr>
          <p:cNvSpPr>
            <a:spLocks noChangeShapeType="1"/>
          </p:cNvSpPr>
          <p:nvPr/>
        </p:nvSpPr>
        <p:spPr bwMode="auto">
          <a:xfrm>
            <a:off x="572590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06" name="Line 1154">
            <a:extLst>
              <a:ext uri="{FF2B5EF4-FFF2-40B4-BE49-F238E27FC236}">
                <a16:creationId xmlns:a16="http://schemas.microsoft.com/office/drawing/2014/main" id="{6B748396-50D5-8844-BC91-3523243BBD4B}"/>
              </a:ext>
            </a:extLst>
          </p:cNvPr>
          <p:cNvSpPr>
            <a:spLocks noChangeShapeType="1"/>
          </p:cNvSpPr>
          <p:nvPr/>
        </p:nvSpPr>
        <p:spPr bwMode="auto">
          <a:xfrm>
            <a:off x="51686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07" name="Line 1155">
            <a:extLst>
              <a:ext uri="{FF2B5EF4-FFF2-40B4-BE49-F238E27FC236}">
                <a16:creationId xmlns:a16="http://schemas.microsoft.com/office/drawing/2014/main" id="{C8F2B8A4-1F04-1048-9B9D-20711EAE221D}"/>
              </a:ext>
            </a:extLst>
          </p:cNvPr>
          <p:cNvSpPr>
            <a:spLocks noChangeShapeType="1"/>
          </p:cNvSpPr>
          <p:nvPr/>
        </p:nvSpPr>
        <p:spPr bwMode="auto">
          <a:xfrm>
            <a:off x="46114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08" name="Line 1156">
            <a:extLst>
              <a:ext uri="{FF2B5EF4-FFF2-40B4-BE49-F238E27FC236}">
                <a16:creationId xmlns:a16="http://schemas.microsoft.com/office/drawing/2014/main" id="{FB5F2191-F7D4-9F49-AF05-2C672D682CFC}"/>
              </a:ext>
            </a:extLst>
          </p:cNvPr>
          <p:cNvSpPr>
            <a:spLocks noChangeShapeType="1"/>
          </p:cNvSpPr>
          <p:nvPr/>
        </p:nvSpPr>
        <p:spPr bwMode="auto">
          <a:xfrm>
            <a:off x="405585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09" name="Line 1157">
            <a:extLst>
              <a:ext uri="{FF2B5EF4-FFF2-40B4-BE49-F238E27FC236}">
                <a16:creationId xmlns:a16="http://schemas.microsoft.com/office/drawing/2014/main" id="{0486982F-2452-AC49-8725-F9098A5E50C7}"/>
              </a:ext>
            </a:extLst>
          </p:cNvPr>
          <p:cNvSpPr>
            <a:spLocks noChangeShapeType="1"/>
          </p:cNvSpPr>
          <p:nvPr/>
        </p:nvSpPr>
        <p:spPr bwMode="auto">
          <a:xfrm>
            <a:off x="349864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10" name="Line 1158">
            <a:extLst>
              <a:ext uri="{FF2B5EF4-FFF2-40B4-BE49-F238E27FC236}">
                <a16:creationId xmlns:a16="http://schemas.microsoft.com/office/drawing/2014/main" id="{5E2B526C-DCDE-6541-A2C7-8357152ECCA5}"/>
              </a:ext>
            </a:extLst>
          </p:cNvPr>
          <p:cNvSpPr>
            <a:spLocks noChangeShapeType="1"/>
          </p:cNvSpPr>
          <p:nvPr/>
        </p:nvSpPr>
        <p:spPr bwMode="auto">
          <a:xfrm>
            <a:off x="294142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11" name="Line 1159">
            <a:extLst>
              <a:ext uri="{FF2B5EF4-FFF2-40B4-BE49-F238E27FC236}">
                <a16:creationId xmlns:a16="http://schemas.microsoft.com/office/drawing/2014/main" id="{5FBE0B30-17AC-7941-B271-5176DDA64785}"/>
              </a:ext>
            </a:extLst>
          </p:cNvPr>
          <p:cNvSpPr>
            <a:spLocks noChangeShapeType="1"/>
          </p:cNvSpPr>
          <p:nvPr/>
        </p:nvSpPr>
        <p:spPr bwMode="auto">
          <a:xfrm>
            <a:off x="23842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12" name="Line 1160">
            <a:extLst>
              <a:ext uri="{FF2B5EF4-FFF2-40B4-BE49-F238E27FC236}">
                <a16:creationId xmlns:a16="http://schemas.microsoft.com/office/drawing/2014/main" id="{B522F5CD-7BE5-0D46-B33E-32CD696DAB3E}"/>
              </a:ext>
            </a:extLst>
          </p:cNvPr>
          <p:cNvSpPr>
            <a:spLocks noChangeShapeType="1"/>
          </p:cNvSpPr>
          <p:nvPr/>
        </p:nvSpPr>
        <p:spPr bwMode="auto">
          <a:xfrm>
            <a:off x="18285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13" name="Line 1161">
            <a:extLst>
              <a:ext uri="{FF2B5EF4-FFF2-40B4-BE49-F238E27FC236}">
                <a16:creationId xmlns:a16="http://schemas.microsoft.com/office/drawing/2014/main" id="{6DD2B147-C890-7A42-ADB7-3B6E29EAE7FD}"/>
              </a:ext>
            </a:extLst>
          </p:cNvPr>
          <p:cNvSpPr>
            <a:spLocks noChangeShapeType="1"/>
          </p:cNvSpPr>
          <p:nvPr/>
        </p:nvSpPr>
        <p:spPr bwMode="auto">
          <a:xfrm>
            <a:off x="12713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14" name="Line 1162">
            <a:extLst>
              <a:ext uri="{FF2B5EF4-FFF2-40B4-BE49-F238E27FC236}">
                <a16:creationId xmlns:a16="http://schemas.microsoft.com/office/drawing/2014/main" id="{C97E1A71-D557-B64F-9BE4-9AA694451B5E}"/>
              </a:ext>
            </a:extLst>
          </p:cNvPr>
          <p:cNvSpPr>
            <a:spLocks noChangeShapeType="1"/>
          </p:cNvSpPr>
          <p:nvPr/>
        </p:nvSpPr>
        <p:spPr bwMode="auto">
          <a:xfrm>
            <a:off x="71416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15" name="Line 1164">
            <a:extLst>
              <a:ext uri="{FF2B5EF4-FFF2-40B4-BE49-F238E27FC236}">
                <a16:creationId xmlns:a16="http://schemas.microsoft.com/office/drawing/2014/main" id="{2D98CEBD-F252-6240-98C2-8D0075BCC12E}"/>
              </a:ext>
            </a:extLst>
          </p:cNvPr>
          <p:cNvSpPr>
            <a:spLocks noChangeShapeType="1"/>
          </p:cNvSpPr>
          <p:nvPr/>
        </p:nvSpPr>
        <p:spPr bwMode="auto">
          <a:xfrm>
            <a:off x="628311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17" name="Line 1166">
            <a:extLst>
              <a:ext uri="{FF2B5EF4-FFF2-40B4-BE49-F238E27FC236}">
                <a16:creationId xmlns:a16="http://schemas.microsoft.com/office/drawing/2014/main" id="{4D7549AB-A571-254F-BBD3-609C3B0CF529}"/>
              </a:ext>
            </a:extLst>
          </p:cNvPr>
          <p:cNvSpPr>
            <a:spLocks noChangeShapeType="1"/>
          </p:cNvSpPr>
          <p:nvPr/>
        </p:nvSpPr>
        <p:spPr bwMode="auto">
          <a:xfrm>
            <a:off x="71416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18" name="Line 1167">
            <a:extLst>
              <a:ext uri="{FF2B5EF4-FFF2-40B4-BE49-F238E27FC236}">
                <a16:creationId xmlns:a16="http://schemas.microsoft.com/office/drawing/2014/main" id="{7740E28F-6757-5048-8DDE-B8705A59BC0F}"/>
              </a:ext>
            </a:extLst>
          </p:cNvPr>
          <p:cNvSpPr>
            <a:spLocks noChangeShapeType="1"/>
          </p:cNvSpPr>
          <p:nvPr/>
        </p:nvSpPr>
        <p:spPr bwMode="auto">
          <a:xfrm>
            <a:off x="714167" y="78023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19" name="Line 1168">
            <a:extLst>
              <a:ext uri="{FF2B5EF4-FFF2-40B4-BE49-F238E27FC236}">
                <a16:creationId xmlns:a16="http://schemas.microsoft.com/office/drawing/2014/main" id="{BD9B19BD-CCF2-4745-B9A6-26F124E565BA}"/>
              </a:ext>
            </a:extLst>
          </p:cNvPr>
          <p:cNvSpPr>
            <a:spLocks noChangeShapeType="1"/>
          </p:cNvSpPr>
          <p:nvPr/>
        </p:nvSpPr>
        <p:spPr bwMode="auto">
          <a:xfrm>
            <a:off x="714167" y="77166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20" name="Line 1169">
            <a:extLst>
              <a:ext uri="{FF2B5EF4-FFF2-40B4-BE49-F238E27FC236}">
                <a16:creationId xmlns:a16="http://schemas.microsoft.com/office/drawing/2014/main" id="{AB855E38-0527-7741-9EF4-BC66CE0745A6}"/>
              </a:ext>
            </a:extLst>
          </p:cNvPr>
          <p:cNvSpPr>
            <a:spLocks noChangeShapeType="1"/>
          </p:cNvSpPr>
          <p:nvPr/>
        </p:nvSpPr>
        <p:spPr bwMode="auto">
          <a:xfrm>
            <a:off x="714167" y="76309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21" name="Line 1170">
            <a:extLst>
              <a:ext uri="{FF2B5EF4-FFF2-40B4-BE49-F238E27FC236}">
                <a16:creationId xmlns:a16="http://schemas.microsoft.com/office/drawing/2014/main" id="{FD828622-0458-2748-B947-003F72E3EE69}"/>
              </a:ext>
            </a:extLst>
          </p:cNvPr>
          <p:cNvSpPr>
            <a:spLocks noChangeShapeType="1"/>
          </p:cNvSpPr>
          <p:nvPr/>
        </p:nvSpPr>
        <p:spPr bwMode="auto">
          <a:xfrm>
            <a:off x="714167" y="75451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22" name="Line 1171">
            <a:extLst>
              <a:ext uri="{FF2B5EF4-FFF2-40B4-BE49-F238E27FC236}">
                <a16:creationId xmlns:a16="http://schemas.microsoft.com/office/drawing/2014/main" id="{47EA67EA-A839-C04A-950C-DD3986D5FE72}"/>
              </a:ext>
            </a:extLst>
          </p:cNvPr>
          <p:cNvSpPr>
            <a:spLocks noChangeShapeType="1"/>
          </p:cNvSpPr>
          <p:nvPr/>
        </p:nvSpPr>
        <p:spPr bwMode="auto">
          <a:xfrm>
            <a:off x="714167" y="74610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23" name="Line 1172">
            <a:extLst>
              <a:ext uri="{FF2B5EF4-FFF2-40B4-BE49-F238E27FC236}">
                <a16:creationId xmlns:a16="http://schemas.microsoft.com/office/drawing/2014/main" id="{350B8D61-B474-694A-9FA4-324511C1EFFA}"/>
              </a:ext>
            </a:extLst>
          </p:cNvPr>
          <p:cNvSpPr>
            <a:spLocks noChangeShapeType="1"/>
          </p:cNvSpPr>
          <p:nvPr/>
        </p:nvSpPr>
        <p:spPr bwMode="auto">
          <a:xfrm>
            <a:off x="714167" y="73753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24" name="Line 1173">
            <a:extLst>
              <a:ext uri="{FF2B5EF4-FFF2-40B4-BE49-F238E27FC236}">
                <a16:creationId xmlns:a16="http://schemas.microsoft.com/office/drawing/2014/main" id="{AEA52203-25B9-7D46-ACDD-BAECA6F02969}"/>
              </a:ext>
            </a:extLst>
          </p:cNvPr>
          <p:cNvSpPr>
            <a:spLocks noChangeShapeType="1"/>
          </p:cNvSpPr>
          <p:nvPr/>
        </p:nvSpPr>
        <p:spPr bwMode="auto">
          <a:xfrm>
            <a:off x="714167" y="72895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25" name="Line 1174">
            <a:extLst>
              <a:ext uri="{FF2B5EF4-FFF2-40B4-BE49-F238E27FC236}">
                <a16:creationId xmlns:a16="http://schemas.microsoft.com/office/drawing/2014/main" id="{5D2DF80C-06DE-4B42-A4E3-B1E267190456}"/>
              </a:ext>
            </a:extLst>
          </p:cNvPr>
          <p:cNvSpPr>
            <a:spLocks noChangeShapeType="1"/>
          </p:cNvSpPr>
          <p:nvPr/>
        </p:nvSpPr>
        <p:spPr bwMode="auto">
          <a:xfrm>
            <a:off x="714167" y="72038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26" name="Line 1175">
            <a:extLst>
              <a:ext uri="{FF2B5EF4-FFF2-40B4-BE49-F238E27FC236}">
                <a16:creationId xmlns:a16="http://schemas.microsoft.com/office/drawing/2014/main" id="{F637C26A-CE4B-0B46-B58C-1152344A86CF}"/>
              </a:ext>
            </a:extLst>
          </p:cNvPr>
          <p:cNvSpPr>
            <a:spLocks noChangeShapeType="1"/>
          </p:cNvSpPr>
          <p:nvPr/>
        </p:nvSpPr>
        <p:spPr bwMode="auto">
          <a:xfrm>
            <a:off x="714167" y="71181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27" name="Line 1176">
            <a:extLst>
              <a:ext uri="{FF2B5EF4-FFF2-40B4-BE49-F238E27FC236}">
                <a16:creationId xmlns:a16="http://schemas.microsoft.com/office/drawing/2014/main" id="{A0965513-C5DE-0142-989B-A01D44BC3005}"/>
              </a:ext>
            </a:extLst>
          </p:cNvPr>
          <p:cNvSpPr>
            <a:spLocks noChangeShapeType="1"/>
          </p:cNvSpPr>
          <p:nvPr/>
        </p:nvSpPr>
        <p:spPr bwMode="auto">
          <a:xfrm>
            <a:off x="714167" y="70324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28" name="Line 1177">
            <a:extLst>
              <a:ext uri="{FF2B5EF4-FFF2-40B4-BE49-F238E27FC236}">
                <a16:creationId xmlns:a16="http://schemas.microsoft.com/office/drawing/2014/main" id="{9CEE0E3A-4FA2-634C-8DD4-8A1826C76C14}"/>
              </a:ext>
            </a:extLst>
          </p:cNvPr>
          <p:cNvSpPr>
            <a:spLocks noChangeShapeType="1"/>
          </p:cNvSpPr>
          <p:nvPr/>
        </p:nvSpPr>
        <p:spPr bwMode="auto">
          <a:xfrm>
            <a:off x="714167" y="69466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29" name="Line 1178">
            <a:extLst>
              <a:ext uri="{FF2B5EF4-FFF2-40B4-BE49-F238E27FC236}">
                <a16:creationId xmlns:a16="http://schemas.microsoft.com/office/drawing/2014/main" id="{AB29E6BC-12C2-B440-AE6F-EF0EFA5390C8}"/>
              </a:ext>
            </a:extLst>
          </p:cNvPr>
          <p:cNvSpPr>
            <a:spLocks noChangeShapeType="1"/>
          </p:cNvSpPr>
          <p:nvPr/>
        </p:nvSpPr>
        <p:spPr bwMode="auto">
          <a:xfrm>
            <a:off x="714167" y="68609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0" name="Line 1179">
            <a:extLst>
              <a:ext uri="{FF2B5EF4-FFF2-40B4-BE49-F238E27FC236}">
                <a16:creationId xmlns:a16="http://schemas.microsoft.com/office/drawing/2014/main" id="{B509176B-672D-8745-80DB-F4A9E94131CD}"/>
              </a:ext>
            </a:extLst>
          </p:cNvPr>
          <p:cNvSpPr>
            <a:spLocks noChangeShapeType="1"/>
          </p:cNvSpPr>
          <p:nvPr/>
        </p:nvSpPr>
        <p:spPr bwMode="auto">
          <a:xfrm>
            <a:off x="714167" y="6776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1" name="Line 1180">
            <a:extLst>
              <a:ext uri="{FF2B5EF4-FFF2-40B4-BE49-F238E27FC236}">
                <a16:creationId xmlns:a16="http://schemas.microsoft.com/office/drawing/2014/main" id="{A6485703-B3B4-E84B-9A82-599EE2801EAF}"/>
              </a:ext>
            </a:extLst>
          </p:cNvPr>
          <p:cNvSpPr>
            <a:spLocks noChangeShapeType="1"/>
          </p:cNvSpPr>
          <p:nvPr/>
        </p:nvSpPr>
        <p:spPr bwMode="auto">
          <a:xfrm>
            <a:off x="714167" y="66911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2" name="Line 1181">
            <a:extLst>
              <a:ext uri="{FF2B5EF4-FFF2-40B4-BE49-F238E27FC236}">
                <a16:creationId xmlns:a16="http://schemas.microsoft.com/office/drawing/2014/main" id="{817D1175-69EC-1A49-913D-5A37B887CBC9}"/>
              </a:ext>
            </a:extLst>
          </p:cNvPr>
          <p:cNvSpPr>
            <a:spLocks noChangeShapeType="1"/>
          </p:cNvSpPr>
          <p:nvPr/>
        </p:nvSpPr>
        <p:spPr bwMode="auto">
          <a:xfrm>
            <a:off x="714167" y="66053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3" name="Line 1182">
            <a:extLst>
              <a:ext uri="{FF2B5EF4-FFF2-40B4-BE49-F238E27FC236}">
                <a16:creationId xmlns:a16="http://schemas.microsoft.com/office/drawing/2014/main" id="{2A09AE58-EF6D-9746-9E2B-5F6CC36DF76C}"/>
              </a:ext>
            </a:extLst>
          </p:cNvPr>
          <p:cNvSpPr>
            <a:spLocks noChangeShapeType="1"/>
          </p:cNvSpPr>
          <p:nvPr/>
        </p:nvSpPr>
        <p:spPr bwMode="auto">
          <a:xfrm>
            <a:off x="714167" y="65196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4" name="Line 1183">
            <a:extLst>
              <a:ext uri="{FF2B5EF4-FFF2-40B4-BE49-F238E27FC236}">
                <a16:creationId xmlns:a16="http://schemas.microsoft.com/office/drawing/2014/main" id="{0F08188C-128F-D64F-8810-122BB331BBB4}"/>
              </a:ext>
            </a:extLst>
          </p:cNvPr>
          <p:cNvSpPr>
            <a:spLocks noChangeShapeType="1"/>
          </p:cNvSpPr>
          <p:nvPr/>
        </p:nvSpPr>
        <p:spPr bwMode="auto">
          <a:xfrm>
            <a:off x="714167" y="64339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5" name="Line 1184">
            <a:extLst>
              <a:ext uri="{FF2B5EF4-FFF2-40B4-BE49-F238E27FC236}">
                <a16:creationId xmlns:a16="http://schemas.microsoft.com/office/drawing/2014/main" id="{E49C4FBA-AD5C-0848-90C2-D6DCA9A1137D}"/>
              </a:ext>
            </a:extLst>
          </p:cNvPr>
          <p:cNvSpPr>
            <a:spLocks noChangeShapeType="1"/>
          </p:cNvSpPr>
          <p:nvPr/>
        </p:nvSpPr>
        <p:spPr bwMode="auto">
          <a:xfrm>
            <a:off x="714167" y="63482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6" name="Line 1185">
            <a:extLst>
              <a:ext uri="{FF2B5EF4-FFF2-40B4-BE49-F238E27FC236}">
                <a16:creationId xmlns:a16="http://schemas.microsoft.com/office/drawing/2014/main" id="{50104C30-CFEA-8F48-8C78-01105E27F6BF}"/>
              </a:ext>
            </a:extLst>
          </p:cNvPr>
          <p:cNvSpPr>
            <a:spLocks noChangeShapeType="1"/>
          </p:cNvSpPr>
          <p:nvPr/>
        </p:nvSpPr>
        <p:spPr bwMode="auto">
          <a:xfrm>
            <a:off x="714167" y="62624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7" name="Line 1186">
            <a:extLst>
              <a:ext uri="{FF2B5EF4-FFF2-40B4-BE49-F238E27FC236}">
                <a16:creationId xmlns:a16="http://schemas.microsoft.com/office/drawing/2014/main" id="{86B50725-D970-7346-91DC-1F6430E92436}"/>
              </a:ext>
            </a:extLst>
          </p:cNvPr>
          <p:cNvSpPr>
            <a:spLocks noChangeShapeType="1"/>
          </p:cNvSpPr>
          <p:nvPr/>
        </p:nvSpPr>
        <p:spPr bwMode="auto">
          <a:xfrm>
            <a:off x="714167" y="61767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8" name="Line 1192">
            <a:extLst>
              <a:ext uri="{FF2B5EF4-FFF2-40B4-BE49-F238E27FC236}">
                <a16:creationId xmlns:a16="http://schemas.microsoft.com/office/drawing/2014/main" id="{99FE25A0-BC82-C74B-A9C8-34DE702FABE6}"/>
              </a:ext>
            </a:extLst>
          </p:cNvPr>
          <p:cNvSpPr>
            <a:spLocks noChangeShapeType="1"/>
          </p:cNvSpPr>
          <p:nvPr/>
        </p:nvSpPr>
        <p:spPr bwMode="auto">
          <a:xfrm>
            <a:off x="714167" y="7888080"/>
            <a:ext cx="55689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39" name="Line 1193">
            <a:extLst>
              <a:ext uri="{FF2B5EF4-FFF2-40B4-BE49-F238E27FC236}">
                <a16:creationId xmlns:a16="http://schemas.microsoft.com/office/drawing/2014/main" id="{21BAC277-D56C-8848-B000-1AA0C9D856B0}"/>
              </a:ext>
            </a:extLst>
          </p:cNvPr>
          <p:cNvSpPr>
            <a:spLocks noChangeShapeType="1"/>
          </p:cNvSpPr>
          <p:nvPr/>
        </p:nvSpPr>
        <p:spPr bwMode="auto">
          <a:xfrm>
            <a:off x="62831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40" name="Line 1194">
            <a:extLst>
              <a:ext uri="{FF2B5EF4-FFF2-40B4-BE49-F238E27FC236}">
                <a16:creationId xmlns:a16="http://schemas.microsoft.com/office/drawing/2014/main" id="{606E9575-449C-8A4D-B17F-70A5DB0F366A}"/>
              </a:ext>
            </a:extLst>
          </p:cNvPr>
          <p:cNvSpPr>
            <a:spLocks noChangeShapeType="1"/>
          </p:cNvSpPr>
          <p:nvPr/>
        </p:nvSpPr>
        <p:spPr bwMode="auto">
          <a:xfrm>
            <a:off x="572590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41" name="Line 1195">
            <a:extLst>
              <a:ext uri="{FF2B5EF4-FFF2-40B4-BE49-F238E27FC236}">
                <a16:creationId xmlns:a16="http://schemas.microsoft.com/office/drawing/2014/main" id="{BD019B86-143B-9C43-A7E7-E1F761C0417A}"/>
              </a:ext>
            </a:extLst>
          </p:cNvPr>
          <p:cNvSpPr>
            <a:spLocks noChangeShapeType="1"/>
          </p:cNvSpPr>
          <p:nvPr/>
        </p:nvSpPr>
        <p:spPr bwMode="auto">
          <a:xfrm>
            <a:off x="51686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42" name="Line 1196">
            <a:extLst>
              <a:ext uri="{FF2B5EF4-FFF2-40B4-BE49-F238E27FC236}">
                <a16:creationId xmlns:a16="http://schemas.microsoft.com/office/drawing/2014/main" id="{912768C5-829C-2949-89C8-39D2CD2DCDC5}"/>
              </a:ext>
            </a:extLst>
          </p:cNvPr>
          <p:cNvSpPr>
            <a:spLocks noChangeShapeType="1"/>
          </p:cNvSpPr>
          <p:nvPr/>
        </p:nvSpPr>
        <p:spPr bwMode="auto">
          <a:xfrm>
            <a:off x="46114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43" name="Line 1197">
            <a:extLst>
              <a:ext uri="{FF2B5EF4-FFF2-40B4-BE49-F238E27FC236}">
                <a16:creationId xmlns:a16="http://schemas.microsoft.com/office/drawing/2014/main" id="{424C70D4-E028-2741-83D0-B91786C839C7}"/>
              </a:ext>
            </a:extLst>
          </p:cNvPr>
          <p:cNvSpPr>
            <a:spLocks noChangeShapeType="1"/>
          </p:cNvSpPr>
          <p:nvPr/>
        </p:nvSpPr>
        <p:spPr bwMode="auto">
          <a:xfrm>
            <a:off x="4055854"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44" name="Line 1198">
            <a:extLst>
              <a:ext uri="{FF2B5EF4-FFF2-40B4-BE49-F238E27FC236}">
                <a16:creationId xmlns:a16="http://schemas.microsoft.com/office/drawing/2014/main" id="{5B6822A0-EA8F-C342-BDB3-0E4D9C15D8B4}"/>
              </a:ext>
            </a:extLst>
          </p:cNvPr>
          <p:cNvSpPr>
            <a:spLocks noChangeShapeType="1"/>
          </p:cNvSpPr>
          <p:nvPr/>
        </p:nvSpPr>
        <p:spPr bwMode="auto">
          <a:xfrm>
            <a:off x="349864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45" name="Line 1199">
            <a:extLst>
              <a:ext uri="{FF2B5EF4-FFF2-40B4-BE49-F238E27FC236}">
                <a16:creationId xmlns:a16="http://schemas.microsoft.com/office/drawing/2014/main" id="{6D4336B9-FED7-7545-96D9-46572DFC17C6}"/>
              </a:ext>
            </a:extLst>
          </p:cNvPr>
          <p:cNvSpPr>
            <a:spLocks noChangeShapeType="1"/>
          </p:cNvSpPr>
          <p:nvPr/>
        </p:nvSpPr>
        <p:spPr bwMode="auto">
          <a:xfrm>
            <a:off x="294142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46" name="Line 1200">
            <a:extLst>
              <a:ext uri="{FF2B5EF4-FFF2-40B4-BE49-F238E27FC236}">
                <a16:creationId xmlns:a16="http://schemas.microsoft.com/office/drawing/2014/main" id="{96431A25-6BD0-B649-A9C0-1D8FF1BD8DDE}"/>
              </a:ext>
            </a:extLst>
          </p:cNvPr>
          <p:cNvSpPr>
            <a:spLocks noChangeShapeType="1"/>
          </p:cNvSpPr>
          <p:nvPr/>
        </p:nvSpPr>
        <p:spPr bwMode="auto">
          <a:xfrm>
            <a:off x="238421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47" name="Line 1201">
            <a:extLst>
              <a:ext uri="{FF2B5EF4-FFF2-40B4-BE49-F238E27FC236}">
                <a16:creationId xmlns:a16="http://schemas.microsoft.com/office/drawing/2014/main" id="{9B080D9D-46CA-4246-9F69-0EB09A14FB20}"/>
              </a:ext>
            </a:extLst>
          </p:cNvPr>
          <p:cNvSpPr>
            <a:spLocks noChangeShapeType="1"/>
          </p:cNvSpPr>
          <p:nvPr/>
        </p:nvSpPr>
        <p:spPr bwMode="auto">
          <a:xfrm>
            <a:off x="1828592"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48" name="Line 1202">
            <a:extLst>
              <a:ext uri="{FF2B5EF4-FFF2-40B4-BE49-F238E27FC236}">
                <a16:creationId xmlns:a16="http://schemas.microsoft.com/office/drawing/2014/main" id="{7FDA63A3-510A-B746-91A9-D67DC248C387}"/>
              </a:ext>
            </a:extLst>
          </p:cNvPr>
          <p:cNvSpPr>
            <a:spLocks noChangeShapeType="1"/>
          </p:cNvSpPr>
          <p:nvPr/>
        </p:nvSpPr>
        <p:spPr bwMode="auto">
          <a:xfrm>
            <a:off x="1271379" y="7888080"/>
            <a:ext cx="1588"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49" name="Line 1203">
            <a:extLst>
              <a:ext uri="{FF2B5EF4-FFF2-40B4-BE49-F238E27FC236}">
                <a16:creationId xmlns:a16="http://schemas.microsoft.com/office/drawing/2014/main" id="{C5E5CF8B-A5FF-D641-94AC-FA01E79D54E5}"/>
              </a:ext>
            </a:extLst>
          </p:cNvPr>
          <p:cNvSpPr>
            <a:spLocks noChangeShapeType="1"/>
          </p:cNvSpPr>
          <p:nvPr/>
        </p:nvSpPr>
        <p:spPr bwMode="auto">
          <a:xfrm>
            <a:off x="714167" y="7888080"/>
            <a:ext cx="1587" cy="47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50" name="Line 1205">
            <a:extLst>
              <a:ext uri="{FF2B5EF4-FFF2-40B4-BE49-F238E27FC236}">
                <a16:creationId xmlns:a16="http://schemas.microsoft.com/office/drawing/2014/main" id="{9CD3B327-53A7-4B4B-A444-21A61186B70F}"/>
              </a:ext>
            </a:extLst>
          </p:cNvPr>
          <p:cNvSpPr>
            <a:spLocks noChangeShapeType="1"/>
          </p:cNvSpPr>
          <p:nvPr/>
        </p:nvSpPr>
        <p:spPr bwMode="auto">
          <a:xfrm>
            <a:off x="628311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51" name="Line 1206">
            <a:extLst>
              <a:ext uri="{FF2B5EF4-FFF2-40B4-BE49-F238E27FC236}">
                <a16:creationId xmlns:a16="http://schemas.microsoft.com/office/drawing/2014/main" id="{27760145-2813-AF45-8FD0-677E6F6D580E}"/>
              </a:ext>
            </a:extLst>
          </p:cNvPr>
          <p:cNvSpPr>
            <a:spLocks noChangeShapeType="1"/>
          </p:cNvSpPr>
          <p:nvPr/>
        </p:nvSpPr>
        <p:spPr bwMode="auto">
          <a:xfrm flipV="1">
            <a:off x="720517" y="6176755"/>
            <a:ext cx="1587" cy="17113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52" name="Line 1207">
            <a:extLst>
              <a:ext uri="{FF2B5EF4-FFF2-40B4-BE49-F238E27FC236}">
                <a16:creationId xmlns:a16="http://schemas.microsoft.com/office/drawing/2014/main" id="{C01BB9CB-F929-4F4E-89A1-DA32ADB17787}"/>
              </a:ext>
            </a:extLst>
          </p:cNvPr>
          <p:cNvSpPr>
            <a:spLocks noChangeShapeType="1"/>
          </p:cNvSpPr>
          <p:nvPr/>
        </p:nvSpPr>
        <p:spPr bwMode="auto">
          <a:xfrm>
            <a:off x="714167" y="78880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53" name="Line 1208">
            <a:extLst>
              <a:ext uri="{FF2B5EF4-FFF2-40B4-BE49-F238E27FC236}">
                <a16:creationId xmlns:a16="http://schemas.microsoft.com/office/drawing/2014/main" id="{B11072DE-E1AD-4B4B-AA0B-499EF06705B3}"/>
              </a:ext>
            </a:extLst>
          </p:cNvPr>
          <p:cNvSpPr>
            <a:spLocks noChangeShapeType="1"/>
          </p:cNvSpPr>
          <p:nvPr/>
        </p:nvSpPr>
        <p:spPr bwMode="auto">
          <a:xfrm>
            <a:off x="714167" y="78023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54" name="Line 1209">
            <a:extLst>
              <a:ext uri="{FF2B5EF4-FFF2-40B4-BE49-F238E27FC236}">
                <a16:creationId xmlns:a16="http://schemas.microsoft.com/office/drawing/2014/main" id="{C59F65F8-F8DE-AF4A-A818-CB8E8002F273}"/>
              </a:ext>
            </a:extLst>
          </p:cNvPr>
          <p:cNvSpPr>
            <a:spLocks noChangeShapeType="1"/>
          </p:cNvSpPr>
          <p:nvPr/>
        </p:nvSpPr>
        <p:spPr bwMode="auto">
          <a:xfrm>
            <a:off x="714167" y="77166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55" name="Line 1210">
            <a:extLst>
              <a:ext uri="{FF2B5EF4-FFF2-40B4-BE49-F238E27FC236}">
                <a16:creationId xmlns:a16="http://schemas.microsoft.com/office/drawing/2014/main" id="{70D996AA-6BB7-4B45-8AC1-5F7DCF786C69}"/>
              </a:ext>
            </a:extLst>
          </p:cNvPr>
          <p:cNvSpPr>
            <a:spLocks noChangeShapeType="1"/>
          </p:cNvSpPr>
          <p:nvPr/>
        </p:nvSpPr>
        <p:spPr bwMode="auto">
          <a:xfrm>
            <a:off x="714167" y="76309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56" name="Line 1211">
            <a:extLst>
              <a:ext uri="{FF2B5EF4-FFF2-40B4-BE49-F238E27FC236}">
                <a16:creationId xmlns:a16="http://schemas.microsoft.com/office/drawing/2014/main" id="{1558E3D4-B26D-4347-9166-F0B2FD4C0E56}"/>
              </a:ext>
            </a:extLst>
          </p:cNvPr>
          <p:cNvSpPr>
            <a:spLocks noChangeShapeType="1"/>
          </p:cNvSpPr>
          <p:nvPr/>
        </p:nvSpPr>
        <p:spPr bwMode="auto">
          <a:xfrm>
            <a:off x="714167" y="75451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57" name="Line 1212">
            <a:extLst>
              <a:ext uri="{FF2B5EF4-FFF2-40B4-BE49-F238E27FC236}">
                <a16:creationId xmlns:a16="http://schemas.microsoft.com/office/drawing/2014/main" id="{F9C4FF77-532E-2149-94D8-092533EA1655}"/>
              </a:ext>
            </a:extLst>
          </p:cNvPr>
          <p:cNvSpPr>
            <a:spLocks noChangeShapeType="1"/>
          </p:cNvSpPr>
          <p:nvPr/>
        </p:nvSpPr>
        <p:spPr bwMode="auto">
          <a:xfrm>
            <a:off x="714167" y="74610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58" name="Line 1213">
            <a:extLst>
              <a:ext uri="{FF2B5EF4-FFF2-40B4-BE49-F238E27FC236}">
                <a16:creationId xmlns:a16="http://schemas.microsoft.com/office/drawing/2014/main" id="{D5CE575A-6CE4-F847-84AD-A197FD44D9F3}"/>
              </a:ext>
            </a:extLst>
          </p:cNvPr>
          <p:cNvSpPr>
            <a:spLocks noChangeShapeType="1"/>
          </p:cNvSpPr>
          <p:nvPr/>
        </p:nvSpPr>
        <p:spPr bwMode="auto">
          <a:xfrm>
            <a:off x="714167" y="73753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59" name="Line 1214">
            <a:extLst>
              <a:ext uri="{FF2B5EF4-FFF2-40B4-BE49-F238E27FC236}">
                <a16:creationId xmlns:a16="http://schemas.microsoft.com/office/drawing/2014/main" id="{D8D3A8AB-1D24-3444-8DBA-5915433FCE88}"/>
              </a:ext>
            </a:extLst>
          </p:cNvPr>
          <p:cNvSpPr>
            <a:spLocks noChangeShapeType="1"/>
          </p:cNvSpPr>
          <p:nvPr/>
        </p:nvSpPr>
        <p:spPr bwMode="auto">
          <a:xfrm>
            <a:off x="714167" y="72895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60" name="Line 1215">
            <a:extLst>
              <a:ext uri="{FF2B5EF4-FFF2-40B4-BE49-F238E27FC236}">
                <a16:creationId xmlns:a16="http://schemas.microsoft.com/office/drawing/2014/main" id="{9B66C576-FF34-5842-A52E-5570B96CE7F6}"/>
              </a:ext>
            </a:extLst>
          </p:cNvPr>
          <p:cNvSpPr>
            <a:spLocks noChangeShapeType="1"/>
          </p:cNvSpPr>
          <p:nvPr/>
        </p:nvSpPr>
        <p:spPr bwMode="auto">
          <a:xfrm>
            <a:off x="714167" y="72038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61" name="Line 1216">
            <a:extLst>
              <a:ext uri="{FF2B5EF4-FFF2-40B4-BE49-F238E27FC236}">
                <a16:creationId xmlns:a16="http://schemas.microsoft.com/office/drawing/2014/main" id="{40668BC7-A0AC-2447-98F3-5042A24B10FD}"/>
              </a:ext>
            </a:extLst>
          </p:cNvPr>
          <p:cNvSpPr>
            <a:spLocks noChangeShapeType="1"/>
          </p:cNvSpPr>
          <p:nvPr/>
        </p:nvSpPr>
        <p:spPr bwMode="auto">
          <a:xfrm>
            <a:off x="714167" y="711814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62" name="Line 1217">
            <a:extLst>
              <a:ext uri="{FF2B5EF4-FFF2-40B4-BE49-F238E27FC236}">
                <a16:creationId xmlns:a16="http://schemas.microsoft.com/office/drawing/2014/main" id="{E364C477-F9B4-B640-A64B-4292EDAE062F}"/>
              </a:ext>
            </a:extLst>
          </p:cNvPr>
          <p:cNvSpPr>
            <a:spLocks noChangeShapeType="1"/>
          </p:cNvSpPr>
          <p:nvPr/>
        </p:nvSpPr>
        <p:spPr bwMode="auto">
          <a:xfrm>
            <a:off x="714167" y="703241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63" name="Line 1218">
            <a:extLst>
              <a:ext uri="{FF2B5EF4-FFF2-40B4-BE49-F238E27FC236}">
                <a16:creationId xmlns:a16="http://schemas.microsoft.com/office/drawing/2014/main" id="{FDFED32C-780A-6945-944F-45F1CE7C77FB}"/>
              </a:ext>
            </a:extLst>
          </p:cNvPr>
          <p:cNvSpPr>
            <a:spLocks noChangeShapeType="1"/>
          </p:cNvSpPr>
          <p:nvPr/>
        </p:nvSpPr>
        <p:spPr bwMode="auto">
          <a:xfrm>
            <a:off x="714167" y="6946693"/>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64" name="Line 1219">
            <a:extLst>
              <a:ext uri="{FF2B5EF4-FFF2-40B4-BE49-F238E27FC236}">
                <a16:creationId xmlns:a16="http://schemas.microsoft.com/office/drawing/2014/main" id="{DC5B772C-5064-1A4F-9B77-3417F609E767}"/>
              </a:ext>
            </a:extLst>
          </p:cNvPr>
          <p:cNvSpPr>
            <a:spLocks noChangeShapeType="1"/>
          </p:cNvSpPr>
          <p:nvPr/>
        </p:nvSpPr>
        <p:spPr bwMode="auto">
          <a:xfrm>
            <a:off x="714167" y="6860968"/>
            <a:ext cx="635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65" name="Line 1220">
            <a:extLst>
              <a:ext uri="{FF2B5EF4-FFF2-40B4-BE49-F238E27FC236}">
                <a16:creationId xmlns:a16="http://schemas.microsoft.com/office/drawing/2014/main" id="{483800C9-6AF2-FA41-B8B4-9455DA6F2552}"/>
              </a:ext>
            </a:extLst>
          </p:cNvPr>
          <p:cNvSpPr>
            <a:spLocks noChangeShapeType="1"/>
          </p:cNvSpPr>
          <p:nvPr/>
        </p:nvSpPr>
        <p:spPr bwMode="auto">
          <a:xfrm>
            <a:off x="714167" y="6776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66" name="Line 1221">
            <a:extLst>
              <a:ext uri="{FF2B5EF4-FFF2-40B4-BE49-F238E27FC236}">
                <a16:creationId xmlns:a16="http://schemas.microsoft.com/office/drawing/2014/main" id="{D6DA4514-C2A7-A746-8C1E-3CEC0ECA9873}"/>
              </a:ext>
            </a:extLst>
          </p:cNvPr>
          <p:cNvSpPr>
            <a:spLocks noChangeShapeType="1"/>
          </p:cNvSpPr>
          <p:nvPr/>
        </p:nvSpPr>
        <p:spPr bwMode="auto">
          <a:xfrm>
            <a:off x="714167" y="66911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67" name="Line 1222">
            <a:extLst>
              <a:ext uri="{FF2B5EF4-FFF2-40B4-BE49-F238E27FC236}">
                <a16:creationId xmlns:a16="http://schemas.microsoft.com/office/drawing/2014/main" id="{9AF1F605-9825-AB4E-BBA7-B656BF283D92}"/>
              </a:ext>
            </a:extLst>
          </p:cNvPr>
          <p:cNvSpPr>
            <a:spLocks noChangeShapeType="1"/>
          </p:cNvSpPr>
          <p:nvPr/>
        </p:nvSpPr>
        <p:spPr bwMode="auto">
          <a:xfrm>
            <a:off x="714167" y="66053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68" name="Line 1223">
            <a:extLst>
              <a:ext uri="{FF2B5EF4-FFF2-40B4-BE49-F238E27FC236}">
                <a16:creationId xmlns:a16="http://schemas.microsoft.com/office/drawing/2014/main" id="{772D5BE6-93A5-2749-A8E4-BA1EFC61C403}"/>
              </a:ext>
            </a:extLst>
          </p:cNvPr>
          <p:cNvSpPr>
            <a:spLocks noChangeShapeType="1"/>
          </p:cNvSpPr>
          <p:nvPr/>
        </p:nvSpPr>
        <p:spPr bwMode="auto">
          <a:xfrm>
            <a:off x="714167" y="65196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69" name="Line 1224">
            <a:extLst>
              <a:ext uri="{FF2B5EF4-FFF2-40B4-BE49-F238E27FC236}">
                <a16:creationId xmlns:a16="http://schemas.microsoft.com/office/drawing/2014/main" id="{103441AB-0EFD-EF41-88C0-80626CD8A6EB}"/>
              </a:ext>
            </a:extLst>
          </p:cNvPr>
          <p:cNvSpPr>
            <a:spLocks noChangeShapeType="1"/>
          </p:cNvSpPr>
          <p:nvPr/>
        </p:nvSpPr>
        <p:spPr bwMode="auto">
          <a:xfrm>
            <a:off x="714167" y="64339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70" name="Line 1225">
            <a:extLst>
              <a:ext uri="{FF2B5EF4-FFF2-40B4-BE49-F238E27FC236}">
                <a16:creationId xmlns:a16="http://schemas.microsoft.com/office/drawing/2014/main" id="{BE8B4876-710F-7647-94A6-249D9F67F5C5}"/>
              </a:ext>
            </a:extLst>
          </p:cNvPr>
          <p:cNvSpPr>
            <a:spLocks noChangeShapeType="1"/>
          </p:cNvSpPr>
          <p:nvPr/>
        </p:nvSpPr>
        <p:spPr bwMode="auto">
          <a:xfrm>
            <a:off x="714167" y="634820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71" name="Line 1226">
            <a:extLst>
              <a:ext uri="{FF2B5EF4-FFF2-40B4-BE49-F238E27FC236}">
                <a16:creationId xmlns:a16="http://schemas.microsoft.com/office/drawing/2014/main" id="{F353D52F-63DD-7946-A7E4-4762B6F44EBC}"/>
              </a:ext>
            </a:extLst>
          </p:cNvPr>
          <p:cNvSpPr>
            <a:spLocks noChangeShapeType="1"/>
          </p:cNvSpPr>
          <p:nvPr/>
        </p:nvSpPr>
        <p:spPr bwMode="auto">
          <a:xfrm>
            <a:off x="714167" y="626248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372" name="Line 1227">
            <a:extLst>
              <a:ext uri="{FF2B5EF4-FFF2-40B4-BE49-F238E27FC236}">
                <a16:creationId xmlns:a16="http://schemas.microsoft.com/office/drawing/2014/main" id="{D02220EE-00EE-994B-89FE-7C794F3B1C0D}"/>
              </a:ext>
            </a:extLst>
          </p:cNvPr>
          <p:cNvSpPr>
            <a:spLocks noChangeShapeType="1"/>
          </p:cNvSpPr>
          <p:nvPr/>
        </p:nvSpPr>
        <p:spPr bwMode="auto">
          <a:xfrm>
            <a:off x="714167" y="6176755"/>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grpSp>
        <p:nvGrpSpPr>
          <p:cNvPr id="1373" name="Groupe 3433">
            <a:extLst>
              <a:ext uri="{FF2B5EF4-FFF2-40B4-BE49-F238E27FC236}">
                <a16:creationId xmlns:a16="http://schemas.microsoft.com/office/drawing/2014/main" id="{4A956F39-23D9-E848-818B-0C2298869443}"/>
              </a:ext>
            </a:extLst>
          </p:cNvPr>
          <p:cNvGrpSpPr>
            <a:grpSpLocks/>
          </p:cNvGrpSpPr>
          <p:nvPr/>
        </p:nvGrpSpPr>
        <p:grpSpPr bwMode="auto">
          <a:xfrm>
            <a:off x="780842" y="7294355"/>
            <a:ext cx="241300" cy="519113"/>
            <a:chOff x="146548" y="8107363"/>
            <a:chExt cx="240955" cy="519836"/>
          </a:xfrm>
        </p:grpSpPr>
        <p:sp>
          <p:nvSpPr>
            <p:cNvPr id="1374" name="Rectangle 405">
              <a:extLst>
                <a:ext uri="{FF2B5EF4-FFF2-40B4-BE49-F238E27FC236}">
                  <a16:creationId xmlns:a16="http://schemas.microsoft.com/office/drawing/2014/main" id="{104F9703-D552-374B-9BD1-3CCF6AA0055A}"/>
                </a:ext>
              </a:extLst>
            </p:cNvPr>
            <p:cNvSpPr>
              <a:spLocks noChangeArrowheads="1"/>
            </p:cNvSpPr>
            <p:nvPr/>
          </p:nvSpPr>
          <p:spPr bwMode="auto">
            <a:xfrm>
              <a:off x="146548" y="8519477"/>
              <a:ext cx="19877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1580</a:t>
              </a:r>
              <a:endParaRPr lang="fr-FR" altLang="de-DE" sz="700" b="1">
                <a:cs typeface="Arial" panose="020B0604020202020204" pitchFamily="34" charset="0"/>
              </a:endParaRPr>
            </a:p>
          </p:txBody>
        </p:sp>
        <p:sp>
          <p:nvSpPr>
            <p:cNvPr id="1375" name="Line 2891">
              <a:extLst>
                <a:ext uri="{FF2B5EF4-FFF2-40B4-BE49-F238E27FC236}">
                  <a16:creationId xmlns:a16="http://schemas.microsoft.com/office/drawing/2014/main" id="{37DE428B-92BC-5747-BD89-B207F0D08963}"/>
                </a:ext>
              </a:extLst>
            </p:cNvPr>
            <p:cNvSpPr>
              <a:spLocks noChangeAspect="1" noChangeShapeType="1"/>
            </p:cNvSpPr>
            <p:nvPr/>
          </p:nvSpPr>
          <p:spPr bwMode="auto">
            <a:xfrm flipV="1">
              <a:off x="259031" y="8231236"/>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376" name="Line 2889">
              <a:extLst>
                <a:ext uri="{FF2B5EF4-FFF2-40B4-BE49-F238E27FC236}">
                  <a16:creationId xmlns:a16="http://schemas.microsoft.com/office/drawing/2014/main" id="{8EB5ECE8-1867-0049-8AB9-AE1397A72754}"/>
                </a:ext>
              </a:extLst>
            </p:cNvPr>
            <p:cNvSpPr>
              <a:spLocks noChangeAspect="1" noChangeShapeType="1"/>
            </p:cNvSpPr>
            <p:nvPr/>
          </p:nvSpPr>
          <p:spPr bwMode="auto">
            <a:xfrm flipH="1" flipV="1">
              <a:off x="261571" y="8152815"/>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377" name="Rectangle 2884">
              <a:extLst>
                <a:ext uri="{FF2B5EF4-FFF2-40B4-BE49-F238E27FC236}">
                  <a16:creationId xmlns:a16="http://schemas.microsoft.com/office/drawing/2014/main" id="{EDCB3AA4-7531-4843-855F-067BE7545817}"/>
                </a:ext>
              </a:extLst>
            </p:cNvPr>
            <p:cNvSpPr>
              <a:spLocks noChangeAspect="1" noChangeArrowheads="1"/>
            </p:cNvSpPr>
            <p:nvPr/>
          </p:nvSpPr>
          <p:spPr bwMode="auto">
            <a:xfrm flipH="1">
              <a:off x="212197" y="8456304"/>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378" name="Rectangle 2885">
              <a:extLst>
                <a:ext uri="{FF2B5EF4-FFF2-40B4-BE49-F238E27FC236}">
                  <a16:creationId xmlns:a16="http://schemas.microsoft.com/office/drawing/2014/main" id="{E93387FF-94B6-7545-8760-D83607CB73E8}"/>
                </a:ext>
              </a:extLst>
            </p:cNvPr>
            <p:cNvSpPr>
              <a:spLocks noChangeAspect="1" noChangeArrowheads="1"/>
            </p:cNvSpPr>
            <p:nvPr/>
          </p:nvSpPr>
          <p:spPr bwMode="auto">
            <a:xfrm flipH="1">
              <a:off x="212832" y="8364302"/>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379" name="Line 2886">
              <a:extLst>
                <a:ext uri="{FF2B5EF4-FFF2-40B4-BE49-F238E27FC236}">
                  <a16:creationId xmlns:a16="http://schemas.microsoft.com/office/drawing/2014/main" id="{34BBA9DE-71AE-0B40-A515-F464D4636A40}"/>
                </a:ext>
              </a:extLst>
            </p:cNvPr>
            <p:cNvSpPr>
              <a:spLocks noChangeAspect="1" noChangeShapeType="1"/>
            </p:cNvSpPr>
            <p:nvPr/>
          </p:nvSpPr>
          <p:spPr bwMode="auto">
            <a:xfrm flipH="1" flipV="1">
              <a:off x="236327" y="841344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380" name="Line 2887">
              <a:extLst>
                <a:ext uri="{FF2B5EF4-FFF2-40B4-BE49-F238E27FC236}">
                  <a16:creationId xmlns:a16="http://schemas.microsoft.com/office/drawing/2014/main" id="{4E8028A2-C134-884F-8B67-C9CC5FC3243F}"/>
                </a:ext>
              </a:extLst>
            </p:cNvPr>
            <p:cNvSpPr>
              <a:spLocks noChangeAspect="1" noChangeShapeType="1"/>
            </p:cNvSpPr>
            <p:nvPr/>
          </p:nvSpPr>
          <p:spPr bwMode="auto">
            <a:xfrm flipH="1" flipV="1">
              <a:off x="236327" y="832302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381" name="Oval 2888">
              <a:extLst>
                <a:ext uri="{FF2B5EF4-FFF2-40B4-BE49-F238E27FC236}">
                  <a16:creationId xmlns:a16="http://schemas.microsoft.com/office/drawing/2014/main" id="{5628F39F-B6A8-EA42-A71B-44D2211EEC26}"/>
                </a:ext>
              </a:extLst>
            </p:cNvPr>
            <p:cNvSpPr>
              <a:spLocks noChangeAspect="1" noChangeArrowheads="1"/>
            </p:cNvSpPr>
            <p:nvPr/>
          </p:nvSpPr>
          <p:spPr bwMode="auto">
            <a:xfrm flipH="1">
              <a:off x="212533" y="8270713"/>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382" name="Line 2889">
              <a:extLst>
                <a:ext uri="{FF2B5EF4-FFF2-40B4-BE49-F238E27FC236}">
                  <a16:creationId xmlns:a16="http://schemas.microsoft.com/office/drawing/2014/main" id="{BE88D126-D41D-7048-891E-A04E41E57C05}"/>
                </a:ext>
              </a:extLst>
            </p:cNvPr>
            <p:cNvSpPr>
              <a:spLocks noChangeAspect="1" noChangeShapeType="1"/>
            </p:cNvSpPr>
            <p:nvPr/>
          </p:nvSpPr>
          <p:spPr bwMode="auto">
            <a:xfrm flipH="1" flipV="1">
              <a:off x="171317" y="8231236"/>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383" name="Oval 2892">
              <a:extLst>
                <a:ext uri="{FF2B5EF4-FFF2-40B4-BE49-F238E27FC236}">
                  <a16:creationId xmlns:a16="http://schemas.microsoft.com/office/drawing/2014/main" id="{B9AF4FD7-CF61-2641-B353-8059070C28B6}"/>
                </a:ext>
              </a:extLst>
            </p:cNvPr>
            <p:cNvSpPr>
              <a:spLocks noChangeAspect="1" noChangeArrowheads="1"/>
            </p:cNvSpPr>
            <p:nvPr/>
          </p:nvSpPr>
          <p:spPr bwMode="auto">
            <a:xfrm flipH="1">
              <a:off x="146583" y="8195729"/>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384" name="Line 2891">
              <a:extLst>
                <a:ext uri="{FF2B5EF4-FFF2-40B4-BE49-F238E27FC236}">
                  <a16:creationId xmlns:a16="http://schemas.microsoft.com/office/drawing/2014/main" id="{4673BBCE-0387-B54C-9512-31A2CF94A1F9}"/>
                </a:ext>
              </a:extLst>
            </p:cNvPr>
            <p:cNvSpPr>
              <a:spLocks noChangeAspect="1" noChangeShapeType="1"/>
            </p:cNvSpPr>
            <p:nvPr/>
          </p:nvSpPr>
          <p:spPr bwMode="auto">
            <a:xfrm flipV="1">
              <a:off x="313777" y="8152815"/>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385" name="Oval 2892">
              <a:extLst>
                <a:ext uri="{FF2B5EF4-FFF2-40B4-BE49-F238E27FC236}">
                  <a16:creationId xmlns:a16="http://schemas.microsoft.com/office/drawing/2014/main" id="{A26BCEE6-A73F-1A4F-BBFC-464AF3FD8281}"/>
                </a:ext>
              </a:extLst>
            </p:cNvPr>
            <p:cNvSpPr>
              <a:spLocks noChangeAspect="1" noChangeArrowheads="1"/>
            </p:cNvSpPr>
            <p:nvPr/>
          </p:nvSpPr>
          <p:spPr bwMode="auto">
            <a:xfrm flipH="1">
              <a:off x="242216" y="8107363"/>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386" name="Oval 2890">
              <a:extLst>
                <a:ext uri="{FF2B5EF4-FFF2-40B4-BE49-F238E27FC236}">
                  <a16:creationId xmlns:a16="http://schemas.microsoft.com/office/drawing/2014/main" id="{11DD10C3-E1AF-D449-B0D9-A750DF0E3B49}"/>
                </a:ext>
              </a:extLst>
            </p:cNvPr>
            <p:cNvSpPr>
              <a:spLocks noChangeAspect="1" noChangeArrowheads="1"/>
            </p:cNvSpPr>
            <p:nvPr/>
          </p:nvSpPr>
          <p:spPr bwMode="auto">
            <a:xfrm flipH="1">
              <a:off x="284146" y="8195729"/>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387" name="Oval 2890">
              <a:extLst>
                <a:ext uri="{FF2B5EF4-FFF2-40B4-BE49-F238E27FC236}">
                  <a16:creationId xmlns:a16="http://schemas.microsoft.com/office/drawing/2014/main" id="{574A4E96-3C8A-3240-98EB-19B45B00A5B3}"/>
                </a:ext>
              </a:extLst>
            </p:cNvPr>
            <p:cNvSpPr>
              <a:spLocks noChangeAspect="1" noChangeArrowheads="1"/>
            </p:cNvSpPr>
            <p:nvPr/>
          </p:nvSpPr>
          <p:spPr bwMode="auto">
            <a:xfrm flipH="1">
              <a:off x="335433" y="8107363"/>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grpSp>
      <p:grpSp>
        <p:nvGrpSpPr>
          <p:cNvPr id="1388" name="Groupe 3448">
            <a:extLst>
              <a:ext uri="{FF2B5EF4-FFF2-40B4-BE49-F238E27FC236}">
                <a16:creationId xmlns:a16="http://schemas.microsoft.com/office/drawing/2014/main" id="{A7C4ABDA-EADE-694D-BD9A-A9658889D933}"/>
              </a:ext>
            </a:extLst>
          </p:cNvPr>
          <p:cNvGrpSpPr>
            <a:grpSpLocks/>
          </p:cNvGrpSpPr>
          <p:nvPr/>
        </p:nvGrpSpPr>
        <p:grpSpPr bwMode="auto">
          <a:xfrm>
            <a:off x="772904" y="4836977"/>
            <a:ext cx="239713" cy="519112"/>
            <a:chOff x="146548" y="8107363"/>
            <a:chExt cx="240955" cy="519836"/>
          </a:xfrm>
        </p:grpSpPr>
        <p:sp>
          <p:nvSpPr>
            <p:cNvPr id="1389" name="Rectangle 405">
              <a:extLst>
                <a:ext uri="{FF2B5EF4-FFF2-40B4-BE49-F238E27FC236}">
                  <a16:creationId xmlns:a16="http://schemas.microsoft.com/office/drawing/2014/main" id="{A5D2033A-73EC-254E-AB69-0F40305FA2E9}"/>
                </a:ext>
              </a:extLst>
            </p:cNvPr>
            <p:cNvSpPr>
              <a:spLocks noChangeArrowheads="1"/>
            </p:cNvSpPr>
            <p:nvPr/>
          </p:nvSpPr>
          <p:spPr bwMode="auto">
            <a:xfrm>
              <a:off x="146548" y="8519477"/>
              <a:ext cx="19877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1580</a:t>
              </a:r>
              <a:endParaRPr lang="fr-FR" altLang="de-DE" sz="700" b="1">
                <a:cs typeface="Arial" panose="020B0604020202020204" pitchFamily="34" charset="0"/>
              </a:endParaRPr>
            </a:p>
          </p:txBody>
        </p:sp>
        <p:sp>
          <p:nvSpPr>
            <p:cNvPr id="1390" name="Line 2891">
              <a:extLst>
                <a:ext uri="{FF2B5EF4-FFF2-40B4-BE49-F238E27FC236}">
                  <a16:creationId xmlns:a16="http://schemas.microsoft.com/office/drawing/2014/main" id="{5427729B-9020-8C43-9BB3-6B75AE1FC2D9}"/>
                </a:ext>
              </a:extLst>
            </p:cNvPr>
            <p:cNvSpPr>
              <a:spLocks noChangeAspect="1" noChangeShapeType="1"/>
            </p:cNvSpPr>
            <p:nvPr/>
          </p:nvSpPr>
          <p:spPr bwMode="auto">
            <a:xfrm flipV="1">
              <a:off x="259031" y="8231236"/>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391" name="Line 2889">
              <a:extLst>
                <a:ext uri="{FF2B5EF4-FFF2-40B4-BE49-F238E27FC236}">
                  <a16:creationId xmlns:a16="http://schemas.microsoft.com/office/drawing/2014/main" id="{4C446924-C7F5-4649-9CC4-2E72E9819D56}"/>
                </a:ext>
              </a:extLst>
            </p:cNvPr>
            <p:cNvSpPr>
              <a:spLocks noChangeAspect="1" noChangeShapeType="1"/>
            </p:cNvSpPr>
            <p:nvPr/>
          </p:nvSpPr>
          <p:spPr bwMode="auto">
            <a:xfrm flipH="1" flipV="1">
              <a:off x="261571" y="8152815"/>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392" name="Rectangle 2884">
              <a:extLst>
                <a:ext uri="{FF2B5EF4-FFF2-40B4-BE49-F238E27FC236}">
                  <a16:creationId xmlns:a16="http://schemas.microsoft.com/office/drawing/2014/main" id="{CC1E8DED-8FD5-A148-A9C2-CFC33F60047F}"/>
                </a:ext>
              </a:extLst>
            </p:cNvPr>
            <p:cNvSpPr>
              <a:spLocks noChangeAspect="1" noChangeArrowheads="1"/>
            </p:cNvSpPr>
            <p:nvPr/>
          </p:nvSpPr>
          <p:spPr bwMode="auto">
            <a:xfrm flipH="1">
              <a:off x="212197" y="8456304"/>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393" name="Rectangle 2885">
              <a:extLst>
                <a:ext uri="{FF2B5EF4-FFF2-40B4-BE49-F238E27FC236}">
                  <a16:creationId xmlns:a16="http://schemas.microsoft.com/office/drawing/2014/main" id="{616C56AE-FAA6-C94B-A41A-B6CDAC1E87C4}"/>
                </a:ext>
              </a:extLst>
            </p:cNvPr>
            <p:cNvSpPr>
              <a:spLocks noChangeAspect="1" noChangeArrowheads="1"/>
            </p:cNvSpPr>
            <p:nvPr/>
          </p:nvSpPr>
          <p:spPr bwMode="auto">
            <a:xfrm flipH="1">
              <a:off x="212832" y="8364302"/>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394" name="Line 2886">
              <a:extLst>
                <a:ext uri="{FF2B5EF4-FFF2-40B4-BE49-F238E27FC236}">
                  <a16:creationId xmlns:a16="http://schemas.microsoft.com/office/drawing/2014/main" id="{F6074D14-73F6-284C-AA24-47B6CF7CE042}"/>
                </a:ext>
              </a:extLst>
            </p:cNvPr>
            <p:cNvSpPr>
              <a:spLocks noChangeAspect="1" noChangeShapeType="1"/>
            </p:cNvSpPr>
            <p:nvPr/>
          </p:nvSpPr>
          <p:spPr bwMode="auto">
            <a:xfrm flipH="1" flipV="1">
              <a:off x="236327" y="841344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395" name="Line 2887">
              <a:extLst>
                <a:ext uri="{FF2B5EF4-FFF2-40B4-BE49-F238E27FC236}">
                  <a16:creationId xmlns:a16="http://schemas.microsoft.com/office/drawing/2014/main" id="{5CD4E854-F7C0-704C-9A6D-70F7CDC65C59}"/>
                </a:ext>
              </a:extLst>
            </p:cNvPr>
            <p:cNvSpPr>
              <a:spLocks noChangeAspect="1" noChangeShapeType="1"/>
            </p:cNvSpPr>
            <p:nvPr/>
          </p:nvSpPr>
          <p:spPr bwMode="auto">
            <a:xfrm flipH="1" flipV="1">
              <a:off x="236327" y="832302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396" name="Oval 2888">
              <a:extLst>
                <a:ext uri="{FF2B5EF4-FFF2-40B4-BE49-F238E27FC236}">
                  <a16:creationId xmlns:a16="http://schemas.microsoft.com/office/drawing/2014/main" id="{E3E44AAD-81E6-7B49-8EAE-AC8FF43A705C}"/>
                </a:ext>
              </a:extLst>
            </p:cNvPr>
            <p:cNvSpPr>
              <a:spLocks noChangeAspect="1" noChangeArrowheads="1"/>
            </p:cNvSpPr>
            <p:nvPr/>
          </p:nvSpPr>
          <p:spPr bwMode="auto">
            <a:xfrm flipH="1">
              <a:off x="212533" y="8270713"/>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397" name="Line 2889">
              <a:extLst>
                <a:ext uri="{FF2B5EF4-FFF2-40B4-BE49-F238E27FC236}">
                  <a16:creationId xmlns:a16="http://schemas.microsoft.com/office/drawing/2014/main" id="{D06DF1ED-DCD6-C840-9591-3F15AE5E9EED}"/>
                </a:ext>
              </a:extLst>
            </p:cNvPr>
            <p:cNvSpPr>
              <a:spLocks noChangeAspect="1" noChangeShapeType="1"/>
            </p:cNvSpPr>
            <p:nvPr/>
          </p:nvSpPr>
          <p:spPr bwMode="auto">
            <a:xfrm flipH="1" flipV="1">
              <a:off x="171317" y="8231236"/>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398" name="Oval 2892">
              <a:extLst>
                <a:ext uri="{FF2B5EF4-FFF2-40B4-BE49-F238E27FC236}">
                  <a16:creationId xmlns:a16="http://schemas.microsoft.com/office/drawing/2014/main" id="{D1EF3A90-5F34-2446-A50B-0C0663B26251}"/>
                </a:ext>
              </a:extLst>
            </p:cNvPr>
            <p:cNvSpPr>
              <a:spLocks noChangeAspect="1" noChangeArrowheads="1"/>
            </p:cNvSpPr>
            <p:nvPr/>
          </p:nvSpPr>
          <p:spPr bwMode="auto">
            <a:xfrm flipH="1">
              <a:off x="146583" y="8195729"/>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399" name="Line 2891">
              <a:extLst>
                <a:ext uri="{FF2B5EF4-FFF2-40B4-BE49-F238E27FC236}">
                  <a16:creationId xmlns:a16="http://schemas.microsoft.com/office/drawing/2014/main" id="{20247020-BE65-2347-B64D-B534723B7E28}"/>
                </a:ext>
              </a:extLst>
            </p:cNvPr>
            <p:cNvSpPr>
              <a:spLocks noChangeAspect="1" noChangeShapeType="1"/>
            </p:cNvSpPr>
            <p:nvPr/>
          </p:nvSpPr>
          <p:spPr bwMode="auto">
            <a:xfrm flipV="1">
              <a:off x="313777" y="8152815"/>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400" name="Oval 2892">
              <a:extLst>
                <a:ext uri="{FF2B5EF4-FFF2-40B4-BE49-F238E27FC236}">
                  <a16:creationId xmlns:a16="http://schemas.microsoft.com/office/drawing/2014/main" id="{06127C0A-BE04-4F4B-B813-920BAB4E72FF}"/>
                </a:ext>
              </a:extLst>
            </p:cNvPr>
            <p:cNvSpPr>
              <a:spLocks noChangeAspect="1" noChangeArrowheads="1"/>
            </p:cNvSpPr>
            <p:nvPr/>
          </p:nvSpPr>
          <p:spPr bwMode="auto">
            <a:xfrm flipH="1">
              <a:off x="242216" y="8107363"/>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01" name="Oval 2890">
              <a:extLst>
                <a:ext uri="{FF2B5EF4-FFF2-40B4-BE49-F238E27FC236}">
                  <a16:creationId xmlns:a16="http://schemas.microsoft.com/office/drawing/2014/main" id="{2454D378-690B-7748-AB50-6577DCA559DD}"/>
                </a:ext>
              </a:extLst>
            </p:cNvPr>
            <p:cNvSpPr>
              <a:spLocks noChangeAspect="1" noChangeArrowheads="1"/>
            </p:cNvSpPr>
            <p:nvPr/>
          </p:nvSpPr>
          <p:spPr bwMode="auto">
            <a:xfrm flipH="1">
              <a:off x="284146" y="8195729"/>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02" name="Oval 2890">
              <a:extLst>
                <a:ext uri="{FF2B5EF4-FFF2-40B4-BE49-F238E27FC236}">
                  <a16:creationId xmlns:a16="http://schemas.microsoft.com/office/drawing/2014/main" id="{D3AECB6A-78C8-FE47-8A19-26E184BE8D12}"/>
                </a:ext>
              </a:extLst>
            </p:cNvPr>
            <p:cNvSpPr>
              <a:spLocks noChangeAspect="1" noChangeArrowheads="1"/>
            </p:cNvSpPr>
            <p:nvPr/>
          </p:nvSpPr>
          <p:spPr bwMode="auto">
            <a:xfrm flipH="1">
              <a:off x="335433" y="8107363"/>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grpSp>
      <p:grpSp>
        <p:nvGrpSpPr>
          <p:cNvPr id="1403" name="Groupe 3463">
            <a:extLst>
              <a:ext uri="{FF2B5EF4-FFF2-40B4-BE49-F238E27FC236}">
                <a16:creationId xmlns:a16="http://schemas.microsoft.com/office/drawing/2014/main" id="{7C3FFB12-3BD7-854C-92CD-717C169121A0}"/>
              </a:ext>
            </a:extLst>
          </p:cNvPr>
          <p:cNvGrpSpPr>
            <a:grpSpLocks/>
          </p:cNvGrpSpPr>
          <p:nvPr/>
        </p:nvGrpSpPr>
        <p:grpSpPr bwMode="auto">
          <a:xfrm>
            <a:off x="2033379" y="6973680"/>
            <a:ext cx="201613" cy="769938"/>
            <a:chOff x="985023" y="5636607"/>
            <a:chExt cx="200183" cy="770058"/>
          </a:xfrm>
        </p:grpSpPr>
        <p:sp>
          <p:nvSpPr>
            <p:cNvPr id="1404" name="Line 2889">
              <a:extLst>
                <a:ext uri="{FF2B5EF4-FFF2-40B4-BE49-F238E27FC236}">
                  <a16:creationId xmlns:a16="http://schemas.microsoft.com/office/drawing/2014/main" id="{ADB9B6F5-091B-0E47-BEC1-C171AC7EF33F}"/>
                </a:ext>
              </a:extLst>
            </p:cNvPr>
            <p:cNvSpPr>
              <a:spLocks noChangeAspect="1" noChangeShapeType="1"/>
            </p:cNvSpPr>
            <p:nvPr/>
          </p:nvSpPr>
          <p:spPr bwMode="auto">
            <a:xfrm flipV="1">
              <a:off x="1092823" y="6021889"/>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405" name="Line 2891">
              <a:extLst>
                <a:ext uri="{FF2B5EF4-FFF2-40B4-BE49-F238E27FC236}">
                  <a16:creationId xmlns:a16="http://schemas.microsoft.com/office/drawing/2014/main" id="{2BB7E80F-2899-0E40-9153-B84DD5363E28}"/>
                </a:ext>
              </a:extLst>
            </p:cNvPr>
            <p:cNvSpPr>
              <a:spLocks noChangeAspect="1" noChangeShapeType="1"/>
            </p:cNvSpPr>
            <p:nvPr/>
          </p:nvSpPr>
          <p:spPr bwMode="auto">
            <a:xfrm flipH="1" flipV="1">
              <a:off x="1039348" y="6021889"/>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406" name="Rectangle 2884">
              <a:extLst>
                <a:ext uri="{FF2B5EF4-FFF2-40B4-BE49-F238E27FC236}">
                  <a16:creationId xmlns:a16="http://schemas.microsoft.com/office/drawing/2014/main" id="{BCB5D9DB-B069-2C4A-917E-85630CE44124}"/>
                </a:ext>
              </a:extLst>
            </p:cNvPr>
            <p:cNvSpPr>
              <a:spLocks noChangeAspect="1" noChangeArrowheads="1"/>
            </p:cNvSpPr>
            <p:nvPr/>
          </p:nvSpPr>
          <p:spPr bwMode="auto">
            <a:xfrm>
              <a:off x="1062928" y="6232162"/>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07" name="Rectangle 2885">
              <a:extLst>
                <a:ext uri="{FF2B5EF4-FFF2-40B4-BE49-F238E27FC236}">
                  <a16:creationId xmlns:a16="http://schemas.microsoft.com/office/drawing/2014/main" id="{CEBB3501-8A1C-DC4A-B6E3-308DDB3632D3}"/>
                </a:ext>
              </a:extLst>
            </p:cNvPr>
            <p:cNvSpPr>
              <a:spLocks noChangeAspect="1" noChangeArrowheads="1"/>
            </p:cNvSpPr>
            <p:nvPr/>
          </p:nvSpPr>
          <p:spPr bwMode="auto">
            <a:xfrm>
              <a:off x="1063563" y="6140160"/>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08" name="Line 2886">
              <a:extLst>
                <a:ext uri="{FF2B5EF4-FFF2-40B4-BE49-F238E27FC236}">
                  <a16:creationId xmlns:a16="http://schemas.microsoft.com/office/drawing/2014/main" id="{0A8B916E-A883-3843-887A-CE95D4EDE2A4}"/>
                </a:ext>
              </a:extLst>
            </p:cNvPr>
            <p:cNvSpPr>
              <a:spLocks noChangeAspect="1" noChangeShapeType="1"/>
            </p:cNvSpPr>
            <p:nvPr/>
          </p:nvSpPr>
          <p:spPr bwMode="auto">
            <a:xfrm flipV="1">
              <a:off x="1087058" y="618930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09" name="Line 2887">
              <a:extLst>
                <a:ext uri="{FF2B5EF4-FFF2-40B4-BE49-F238E27FC236}">
                  <a16:creationId xmlns:a16="http://schemas.microsoft.com/office/drawing/2014/main" id="{A6BE1802-D46D-0F40-AD72-ED5562506F7D}"/>
                </a:ext>
              </a:extLst>
            </p:cNvPr>
            <p:cNvSpPr>
              <a:spLocks noChangeAspect="1" noChangeShapeType="1"/>
            </p:cNvSpPr>
            <p:nvPr/>
          </p:nvSpPr>
          <p:spPr bwMode="auto">
            <a:xfrm flipV="1">
              <a:off x="1087058" y="6098885"/>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10" name="Oval 2888">
              <a:extLst>
                <a:ext uri="{FF2B5EF4-FFF2-40B4-BE49-F238E27FC236}">
                  <a16:creationId xmlns:a16="http://schemas.microsoft.com/office/drawing/2014/main" id="{EE792424-EDE9-0B47-934F-F94D602E6A6B}"/>
                </a:ext>
              </a:extLst>
            </p:cNvPr>
            <p:cNvSpPr>
              <a:spLocks noChangeAspect="1" noChangeArrowheads="1"/>
            </p:cNvSpPr>
            <p:nvPr/>
          </p:nvSpPr>
          <p:spPr bwMode="auto">
            <a:xfrm>
              <a:off x="1058782" y="6046571"/>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11" name="Oval 2890">
              <a:extLst>
                <a:ext uri="{FF2B5EF4-FFF2-40B4-BE49-F238E27FC236}">
                  <a16:creationId xmlns:a16="http://schemas.microsoft.com/office/drawing/2014/main" id="{8F5CD9C3-6A39-8046-822D-D3ADA76ED8D0}"/>
                </a:ext>
              </a:extLst>
            </p:cNvPr>
            <p:cNvSpPr>
              <a:spLocks noChangeAspect="1" noChangeArrowheads="1"/>
            </p:cNvSpPr>
            <p:nvPr/>
          </p:nvSpPr>
          <p:spPr bwMode="auto">
            <a:xfrm>
              <a:off x="1001964" y="5971587"/>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12" name="Oval 2892">
              <a:extLst>
                <a:ext uri="{FF2B5EF4-FFF2-40B4-BE49-F238E27FC236}">
                  <a16:creationId xmlns:a16="http://schemas.microsoft.com/office/drawing/2014/main" id="{EA264FA7-1B44-ED43-8753-67E2DF3444C0}"/>
                </a:ext>
              </a:extLst>
            </p:cNvPr>
            <p:cNvSpPr>
              <a:spLocks noChangeAspect="1" noChangeArrowheads="1"/>
            </p:cNvSpPr>
            <p:nvPr/>
          </p:nvSpPr>
          <p:spPr bwMode="auto">
            <a:xfrm>
              <a:off x="1115601" y="5971587"/>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13" name="Rectangle 405">
              <a:extLst>
                <a:ext uri="{FF2B5EF4-FFF2-40B4-BE49-F238E27FC236}">
                  <a16:creationId xmlns:a16="http://schemas.microsoft.com/office/drawing/2014/main" id="{3893F083-D686-534D-ABA1-5A097E7CC82B}"/>
                </a:ext>
              </a:extLst>
            </p:cNvPr>
            <p:cNvSpPr>
              <a:spLocks noChangeArrowheads="1"/>
            </p:cNvSpPr>
            <p:nvPr/>
          </p:nvSpPr>
          <p:spPr bwMode="auto">
            <a:xfrm>
              <a:off x="986434" y="6298943"/>
              <a:ext cx="19877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2257</a:t>
              </a:r>
              <a:endParaRPr lang="fr-FR" altLang="de-DE" sz="700" b="1">
                <a:cs typeface="Arial" panose="020B0604020202020204" pitchFamily="34" charset="0"/>
              </a:endParaRPr>
            </a:p>
          </p:txBody>
        </p:sp>
        <p:sp>
          <p:nvSpPr>
            <p:cNvPr id="1414" name="Line 2887">
              <a:extLst>
                <a:ext uri="{FF2B5EF4-FFF2-40B4-BE49-F238E27FC236}">
                  <a16:creationId xmlns:a16="http://schemas.microsoft.com/office/drawing/2014/main" id="{7D60F040-9ECC-0A40-8414-07802B807A03}"/>
                </a:ext>
              </a:extLst>
            </p:cNvPr>
            <p:cNvSpPr>
              <a:spLocks noChangeAspect="1" noChangeShapeType="1"/>
            </p:cNvSpPr>
            <p:nvPr/>
          </p:nvSpPr>
          <p:spPr bwMode="auto">
            <a:xfrm flipV="1">
              <a:off x="1027999" y="593053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15" name="Line 2887">
              <a:extLst>
                <a:ext uri="{FF2B5EF4-FFF2-40B4-BE49-F238E27FC236}">
                  <a16:creationId xmlns:a16="http://schemas.microsoft.com/office/drawing/2014/main" id="{E8A1DE0D-AE42-DF49-8E33-92A3BB390EAA}"/>
                </a:ext>
              </a:extLst>
            </p:cNvPr>
            <p:cNvSpPr>
              <a:spLocks noChangeAspect="1" noChangeShapeType="1"/>
            </p:cNvSpPr>
            <p:nvPr/>
          </p:nvSpPr>
          <p:spPr bwMode="auto">
            <a:xfrm flipV="1">
              <a:off x="1141636" y="593053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16" name="Rectangle 2885">
              <a:extLst>
                <a:ext uri="{FF2B5EF4-FFF2-40B4-BE49-F238E27FC236}">
                  <a16:creationId xmlns:a16="http://schemas.microsoft.com/office/drawing/2014/main" id="{8D3C103F-2B18-DC44-B1C0-C18D2A42B1EA}"/>
                </a:ext>
              </a:extLst>
            </p:cNvPr>
            <p:cNvSpPr>
              <a:spLocks noChangeAspect="1" noChangeArrowheads="1"/>
            </p:cNvSpPr>
            <p:nvPr/>
          </p:nvSpPr>
          <p:spPr bwMode="auto">
            <a:xfrm>
              <a:off x="1001964" y="5881432"/>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17" name="Rectangle 2885">
              <a:extLst>
                <a:ext uri="{FF2B5EF4-FFF2-40B4-BE49-F238E27FC236}">
                  <a16:creationId xmlns:a16="http://schemas.microsoft.com/office/drawing/2014/main" id="{E6F6677E-03F8-E147-A237-A08B83EE1718}"/>
                </a:ext>
              </a:extLst>
            </p:cNvPr>
            <p:cNvSpPr>
              <a:spLocks noChangeAspect="1" noChangeArrowheads="1"/>
            </p:cNvSpPr>
            <p:nvPr/>
          </p:nvSpPr>
          <p:spPr bwMode="auto">
            <a:xfrm>
              <a:off x="1120681" y="5881432"/>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18" name="Line 2887">
              <a:extLst>
                <a:ext uri="{FF2B5EF4-FFF2-40B4-BE49-F238E27FC236}">
                  <a16:creationId xmlns:a16="http://schemas.microsoft.com/office/drawing/2014/main" id="{CF94468A-7ABB-C744-B3DC-F0F4EF353DDC}"/>
                </a:ext>
              </a:extLst>
            </p:cNvPr>
            <p:cNvSpPr>
              <a:spLocks noChangeAspect="1" noChangeShapeType="1"/>
            </p:cNvSpPr>
            <p:nvPr/>
          </p:nvSpPr>
          <p:spPr bwMode="auto">
            <a:xfrm flipV="1">
              <a:off x="1084224" y="5783896"/>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19" name="Oval 2888">
              <a:extLst>
                <a:ext uri="{FF2B5EF4-FFF2-40B4-BE49-F238E27FC236}">
                  <a16:creationId xmlns:a16="http://schemas.microsoft.com/office/drawing/2014/main" id="{FA63CEE0-9342-534D-BE1C-8400CA602813}"/>
                </a:ext>
              </a:extLst>
            </p:cNvPr>
            <p:cNvSpPr>
              <a:spLocks noChangeAspect="1" noChangeArrowheads="1"/>
            </p:cNvSpPr>
            <p:nvPr/>
          </p:nvSpPr>
          <p:spPr bwMode="auto">
            <a:xfrm>
              <a:off x="1058189" y="5734387"/>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20" name="Line 1840">
              <a:extLst>
                <a:ext uri="{FF2B5EF4-FFF2-40B4-BE49-F238E27FC236}">
                  <a16:creationId xmlns:a16="http://schemas.microsoft.com/office/drawing/2014/main" id="{906E0E8C-AB0B-8541-BD31-5151A94037EB}"/>
                </a:ext>
              </a:extLst>
            </p:cNvPr>
            <p:cNvSpPr>
              <a:spLocks noChangeAspect="1" noChangeShapeType="1"/>
            </p:cNvSpPr>
            <p:nvPr/>
          </p:nvSpPr>
          <p:spPr bwMode="auto">
            <a:xfrm flipV="1">
              <a:off x="1183023" y="5841418"/>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sp>
          <p:nvSpPr>
            <p:cNvPr id="1421" name="Line 1842">
              <a:extLst>
                <a:ext uri="{FF2B5EF4-FFF2-40B4-BE49-F238E27FC236}">
                  <a16:creationId xmlns:a16="http://schemas.microsoft.com/office/drawing/2014/main" id="{B8DC07AC-85A3-C44E-A79C-53C34287172D}"/>
                </a:ext>
              </a:extLst>
            </p:cNvPr>
            <p:cNvSpPr>
              <a:spLocks noChangeAspect="1" noChangeShapeType="1"/>
            </p:cNvSpPr>
            <p:nvPr/>
          </p:nvSpPr>
          <p:spPr bwMode="auto">
            <a:xfrm flipV="1">
              <a:off x="987667" y="5841418"/>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cxnSp>
          <p:nvCxnSpPr>
            <p:cNvPr id="1422" name="Connecteur droit 3482">
              <a:extLst>
                <a:ext uri="{FF2B5EF4-FFF2-40B4-BE49-F238E27FC236}">
                  <a16:creationId xmlns:a16="http://schemas.microsoft.com/office/drawing/2014/main" id="{712CF66D-C0DB-834D-B2DF-0DC0D67663D6}"/>
                </a:ext>
              </a:extLst>
            </p:cNvPr>
            <p:cNvCxnSpPr/>
            <p:nvPr/>
          </p:nvCxnSpPr>
          <p:spPr>
            <a:xfrm>
              <a:off x="985023" y="5841427"/>
              <a:ext cx="198606" cy="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23" name="Rectangle 2539">
              <a:extLst>
                <a:ext uri="{FF2B5EF4-FFF2-40B4-BE49-F238E27FC236}">
                  <a16:creationId xmlns:a16="http://schemas.microsoft.com/office/drawing/2014/main" id="{DD10A9CB-88F7-5746-9BDF-1378A897EE28}"/>
                </a:ext>
              </a:extLst>
            </p:cNvPr>
            <p:cNvSpPr>
              <a:spLocks noChangeAspect="1" noChangeArrowheads="1"/>
            </p:cNvSpPr>
            <p:nvPr/>
          </p:nvSpPr>
          <p:spPr bwMode="auto">
            <a:xfrm rot="2700000">
              <a:off x="1058478" y="5635972"/>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24" name="Line 2887">
              <a:extLst>
                <a:ext uri="{FF2B5EF4-FFF2-40B4-BE49-F238E27FC236}">
                  <a16:creationId xmlns:a16="http://schemas.microsoft.com/office/drawing/2014/main" id="{A40920F1-BE37-C343-9891-7D1ABD0714FE}"/>
                </a:ext>
              </a:extLst>
            </p:cNvPr>
            <p:cNvSpPr>
              <a:spLocks noChangeAspect="1" noChangeShapeType="1"/>
            </p:cNvSpPr>
            <p:nvPr/>
          </p:nvSpPr>
          <p:spPr bwMode="auto">
            <a:xfrm flipV="1">
              <a:off x="1081973" y="5690656"/>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grpSp>
      <p:grpSp>
        <p:nvGrpSpPr>
          <p:cNvPr id="1425" name="Groupe 3485">
            <a:extLst>
              <a:ext uri="{FF2B5EF4-FFF2-40B4-BE49-F238E27FC236}">
                <a16:creationId xmlns:a16="http://schemas.microsoft.com/office/drawing/2014/main" id="{BEBA1D89-CD5A-A54C-9B8B-60AA90E6D7EB}"/>
              </a:ext>
            </a:extLst>
          </p:cNvPr>
          <p:cNvGrpSpPr>
            <a:grpSpLocks/>
          </p:cNvGrpSpPr>
          <p:nvPr/>
        </p:nvGrpSpPr>
        <p:grpSpPr bwMode="auto">
          <a:xfrm>
            <a:off x="1573004" y="7027655"/>
            <a:ext cx="207963" cy="769938"/>
            <a:chOff x="1581923" y="5738207"/>
            <a:chExt cx="208892" cy="770058"/>
          </a:xfrm>
        </p:grpSpPr>
        <p:sp>
          <p:nvSpPr>
            <p:cNvPr id="1426" name="Line 2889">
              <a:extLst>
                <a:ext uri="{FF2B5EF4-FFF2-40B4-BE49-F238E27FC236}">
                  <a16:creationId xmlns:a16="http://schemas.microsoft.com/office/drawing/2014/main" id="{A9372F87-6050-9F4C-A26B-A47E83F0AA72}"/>
                </a:ext>
              </a:extLst>
            </p:cNvPr>
            <p:cNvSpPr>
              <a:spLocks noChangeAspect="1" noChangeShapeType="1"/>
            </p:cNvSpPr>
            <p:nvPr/>
          </p:nvSpPr>
          <p:spPr bwMode="auto">
            <a:xfrm flipV="1">
              <a:off x="1689723" y="6123489"/>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427" name="Line 2891">
              <a:extLst>
                <a:ext uri="{FF2B5EF4-FFF2-40B4-BE49-F238E27FC236}">
                  <a16:creationId xmlns:a16="http://schemas.microsoft.com/office/drawing/2014/main" id="{F95004E8-E02A-0A4A-A72C-934922366F64}"/>
                </a:ext>
              </a:extLst>
            </p:cNvPr>
            <p:cNvSpPr>
              <a:spLocks noChangeAspect="1" noChangeShapeType="1"/>
            </p:cNvSpPr>
            <p:nvPr/>
          </p:nvSpPr>
          <p:spPr bwMode="auto">
            <a:xfrm flipH="1" flipV="1">
              <a:off x="1636248" y="6123489"/>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428" name="Rectangle 2884">
              <a:extLst>
                <a:ext uri="{FF2B5EF4-FFF2-40B4-BE49-F238E27FC236}">
                  <a16:creationId xmlns:a16="http://schemas.microsoft.com/office/drawing/2014/main" id="{3CE38700-70BA-264C-91BE-E962BBA44D0B}"/>
                </a:ext>
              </a:extLst>
            </p:cNvPr>
            <p:cNvSpPr>
              <a:spLocks noChangeAspect="1" noChangeArrowheads="1"/>
            </p:cNvSpPr>
            <p:nvPr/>
          </p:nvSpPr>
          <p:spPr bwMode="auto">
            <a:xfrm>
              <a:off x="1659828" y="6333762"/>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29" name="Rectangle 2885">
              <a:extLst>
                <a:ext uri="{FF2B5EF4-FFF2-40B4-BE49-F238E27FC236}">
                  <a16:creationId xmlns:a16="http://schemas.microsoft.com/office/drawing/2014/main" id="{584584DE-520F-3949-B19F-BF44FDFB3561}"/>
                </a:ext>
              </a:extLst>
            </p:cNvPr>
            <p:cNvSpPr>
              <a:spLocks noChangeAspect="1" noChangeArrowheads="1"/>
            </p:cNvSpPr>
            <p:nvPr/>
          </p:nvSpPr>
          <p:spPr bwMode="auto">
            <a:xfrm>
              <a:off x="1660463" y="6241760"/>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30" name="Line 2886">
              <a:extLst>
                <a:ext uri="{FF2B5EF4-FFF2-40B4-BE49-F238E27FC236}">
                  <a16:creationId xmlns:a16="http://schemas.microsoft.com/office/drawing/2014/main" id="{10E8F064-6489-984A-9B80-321441E4D8E4}"/>
                </a:ext>
              </a:extLst>
            </p:cNvPr>
            <p:cNvSpPr>
              <a:spLocks noChangeAspect="1" noChangeShapeType="1"/>
            </p:cNvSpPr>
            <p:nvPr/>
          </p:nvSpPr>
          <p:spPr bwMode="auto">
            <a:xfrm flipV="1">
              <a:off x="1683958" y="629090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31" name="Line 2887">
              <a:extLst>
                <a:ext uri="{FF2B5EF4-FFF2-40B4-BE49-F238E27FC236}">
                  <a16:creationId xmlns:a16="http://schemas.microsoft.com/office/drawing/2014/main" id="{4F678CF6-6E53-1140-8886-408627317A76}"/>
                </a:ext>
              </a:extLst>
            </p:cNvPr>
            <p:cNvSpPr>
              <a:spLocks noChangeAspect="1" noChangeShapeType="1"/>
            </p:cNvSpPr>
            <p:nvPr/>
          </p:nvSpPr>
          <p:spPr bwMode="auto">
            <a:xfrm flipV="1">
              <a:off x="1683958" y="6200485"/>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32" name="Oval 2888">
              <a:extLst>
                <a:ext uri="{FF2B5EF4-FFF2-40B4-BE49-F238E27FC236}">
                  <a16:creationId xmlns:a16="http://schemas.microsoft.com/office/drawing/2014/main" id="{A23DAA00-5F24-CE45-959A-430D248ED23B}"/>
                </a:ext>
              </a:extLst>
            </p:cNvPr>
            <p:cNvSpPr>
              <a:spLocks noChangeAspect="1" noChangeArrowheads="1"/>
            </p:cNvSpPr>
            <p:nvPr/>
          </p:nvSpPr>
          <p:spPr bwMode="auto">
            <a:xfrm>
              <a:off x="1655682" y="6148171"/>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33" name="Oval 2890">
              <a:extLst>
                <a:ext uri="{FF2B5EF4-FFF2-40B4-BE49-F238E27FC236}">
                  <a16:creationId xmlns:a16="http://schemas.microsoft.com/office/drawing/2014/main" id="{4B6CD56A-23AF-9940-A573-F9289EBB89CB}"/>
                </a:ext>
              </a:extLst>
            </p:cNvPr>
            <p:cNvSpPr>
              <a:spLocks noChangeAspect="1" noChangeArrowheads="1"/>
            </p:cNvSpPr>
            <p:nvPr/>
          </p:nvSpPr>
          <p:spPr bwMode="auto">
            <a:xfrm>
              <a:off x="1598864" y="6073187"/>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34" name="Oval 2892">
              <a:extLst>
                <a:ext uri="{FF2B5EF4-FFF2-40B4-BE49-F238E27FC236}">
                  <a16:creationId xmlns:a16="http://schemas.microsoft.com/office/drawing/2014/main" id="{81C222C6-D539-1041-8786-0010768C1272}"/>
                </a:ext>
              </a:extLst>
            </p:cNvPr>
            <p:cNvSpPr>
              <a:spLocks noChangeAspect="1" noChangeArrowheads="1"/>
            </p:cNvSpPr>
            <p:nvPr/>
          </p:nvSpPr>
          <p:spPr bwMode="auto">
            <a:xfrm>
              <a:off x="1712501" y="6073187"/>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35" name="Rectangle 405">
              <a:extLst>
                <a:ext uri="{FF2B5EF4-FFF2-40B4-BE49-F238E27FC236}">
                  <a16:creationId xmlns:a16="http://schemas.microsoft.com/office/drawing/2014/main" id="{4E2952E9-3A0E-7C4B-8108-B9A26C8ED078}"/>
                </a:ext>
              </a:extLst>
            </p:cNvPr>
            <p:cNvSpPr>
              <a:spLocks noChangeArrowheads="1"/>
            </p:cNvSpPr>
            <p:nvPr/>
          </p:nvSpPr>
          <p:spPr bwMode="auto">
            <a:xfrm>
              <a:off x="1592043" y="6400543"/>
              <a:ext cx="19877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2012</a:t>
              </a:r>
              <a:endParaRPr lang="fr-FR" altLang="de-DE" sz="700" b="1">
                <a:cs typeface="Arial" panose="020B0604020202020204" pitchFamily="34" charset="0"/>
              </a:endParaRPr>
            </a:p>
          </p:txBody>
        </p:sp>
        <p:sp>
          <p:nvSpPr>
            <p:cNvPr id="1436" name="Line 2887">
              <a:extLst>
                <a:ext uri="{FF2B5EF4-FFF2-40B4-BE49-F238E27FC236}">
                  <a16:creationId xmlns:a16="http://schemas.microsoft.com/office/drawing/2014/main" id="{BC581013-B8AF-594A-A808-0AE2F559F81F}"/>
                </a:ext>
              </a:extLst>
            </p:cNvPr>
            <p:cNvSpPr>
              <a:spLocks noChangeAspect="1" noChangeShapeType="1"/>
            </p:cNvSpPr>
            <p:nvPr/>
          </p:nvSpPr>
          <p:spPr bwMode="auto">
            <a:xfrm flipV="1">
              <a:off x="1685224" y="598451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37" name="Rectangle 2885">
              <a:extLst>
                <a:ext uri="{FF2B5EF4-FFF2-40B4-BE49-F238E27FC236}">
                  <a16:creationId xmlns:a16="http://schemas.microsoft.com/office/drawing/2014/main" id="{280F518D-DFFC-8549-B7DE-2BCAFBD93153}"/>
                </a:ext>
              </a:extLst>
            </p:cNvPr>
            <p:cNvSpPr>
              <a:spLocks noChangeAspect="1" noChangeArrowheads="1"/>
            </p:cNvSpPr>
            <p:nvPr/>
          </p:nvSpPr>
          <p:spPr bwMode="auto">
            <a:xfrm>
              <a:off x="1659189" y="5935407"/>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38" name="Line 2887">
              <a:extLst>
                <a:ext uri="{FF2B5EF4-FFF2-40B4-BE49-F238E27FC236}">
                  <a16:creationId xmlns:a16="http://schemas.microsoft.com/office/drawing/2014/main" id="{B207E99B-2F62-544D-ACB6-4CBC5BCF76D6}"/>
                </a:ext>
              </a:extLst>
            </p:cNvPr>
            <p:cNvSpPr>
              <a:spLocks noChangeAspect="1" noChangeShapeType="1"/>
            </p:cNvSpPr>
            <p:nvPr/>
          </p:nvSpPr>
          <p:spPr bwMode="auto">
            <a:xfrm flipV="1">
              <a:off x="1681124" y="5885496"/>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39" name="Oval 2888">
              <a:extLst>
                <a:ext uri="{FF2B5EF4-FFF2-40B4-BE49-F238E27FC236}">
                  <a16:creationId xmlns:a16="http://schemas.microsoft.com/office/drawing/2014/main" id="{24267AE3-7864-4B48-AE9C-E5897234F04C}"/>
                </a:ext>
              </a:extLst>
            </p:cNvPr>
            <p:cNvSpPr>
              <a:spLocks noChangeAspect="1" noChangeArrowheads="1"/>
            </p:cNvSpPr>
            <p:nvPr/>
          </p:nvSpPr>
          <p:spPr bwMode="auto">
            <a:xfrm>
              <a:off x="1655089" y="5835987"/>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40" name="Line 1840">
              <a:extLst>
                <a:ext uri="{FF2B5EF4-FFF2-40B4-BE49-F238E27FC236}">
                  <a16:creationId xmlns:a16="http://schemas.microsoft.com/office/drawing/2014/main" id="{2D993CC3-FA50-1841-AFC3-65AC380C72BF}"/>
                </a:ext>
              </a:extLst>
            </p:cNvPr>
            <p:cNvSpPr>
              <a:spLocks noChangeAspect="1" noChangeShapeType="1"/>
            </p:cNvSpPr>
            <p:nvPr/>
          </p:nvSpPr>
          <p:spPr bwMode="auto">
            <a:xfrm flipV="1">
              <a:off x="1779923" y="6044618"/>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sp>
          <p:nvSpPr>
            <p:cNvPr id="1441" name="Line 1842">
              <a:extLst>
                <a:ext uri="{FF2B5EF4-FFF2-40B4-BE49-F238E27FC236}">
                  <a16:creationId xmlns:a16="http://schemas.microsoft.com/office/drawing/2014/main" id="{254B93AA-1ECD-2A4D-930D-9757F26C3849}"/>
                </a:ext>
              </a:extLst>
            </p:cNvPr>
            <p:cNvSpPr>
              <a:spLocks noChangeAspect="1" noChangeShapeType="1"/>
            </p:cNvSpPr>
            <p:nvPr/>
          </p:nvSpPr>
          <p:spPr bwMode="auto">
            <a:xfrm flipV="1">
              <a:off x="1584567" y="6044618"/>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cxnSp>
          <p:nvCxnSpPr>
            <p:cNvPr id="1442" name="Connecteur droit 3502">
              <a:extLst>
                <a:ext uri="{FF2B5EF4-FFF2-40B4-BE49-F238E27FC236}">
                  <a16:creationId xmlns:a16="http://schemas.microsoft.com/office/drawing/2014/main" id="{836E22C7-3597-F043-8222-18572CB60324}"/>
                </a:ext>
              </a:extLst>
            </p:cNvPr>
            <p:cNvCxnSpPr/>
            <p:nvPr/>
          </p:nvCxnSpPr>
          <p:spPr>
            <a:xfrm>
              <a:off x="1581923" y="6044643"/>
              <a:ext cx="197729" cy="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43" name="Rectangle 2539">
              <a:extLst>
                <a:ext uri="{FF2B5EF4-FFF2-40B4-BE49-F238E27FC236}">
                  <a16:creationId xmlns:a16="http://schemas.microsoft.com/office/drawing/2014/main" id="{C668F8E4-848A-C74C-BBFC-0EA7FDE1B829}"/>
                </a:ext>
              </a:extLst>
            </p:cNvPr>
            <p:cNvSpPr>
              <a:spLocks noChangeAspect="1" noChangeArrowheads="1"/>
            </p:cNvSpPr>
            <p:nvPr/>
          </p:nvSpPr>
          <p:spPr bwMode="auto">
            <a:xfrm rot="2700000">
              <a:off x="1655378" y="5737572"/>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44" name="Line 2887">
              <a:extLst>
                <a:ext uri="{FF2B5EF4-FFF2-40B4-BE49-F238E27FC236}">
                  <a16:creationId xmlns:a16="http://schemas.microsoft.com/office/drawing/2014/main" id="{920F2F3C-665F-C742-ADC6-471028816D22}"/>
                </a:ext>
              </a:extLst>
            </p:cNvPr>
            <p:cNvSpPr>
              <a:spLocks noChangeAspect="1" noChangeShapeType="1"/>
            </p:cNvSpPr>
            <p:nvPr/>
          </p:nvSpPr>
          <p:spPr bwMode="auto">
            <a:xfrm flipV="1">
              <a:off x="1678873" y="5792256"/>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grpSp>
      <p:grpSp>
        <p:nvGrpSpPr>
          <p:cNvPr id="1445" name="Groupe 3505">
            <a:extLst>
              <a:ext uri="{FF2B5EF4-FFF2-40B4-BE49-F238E27FC236}">
                <a16:creationId xmlns:a16="http://schemas.microsoft.com/office/drawing/2014/main" id="{E5079A4F-EDD1-264E-B736-25BF24C15BE1}"/>
              </a:ext>
            </a:extLst>
          </p:cNvPr>
          <p:cNvGrpSpPr>
            <a:grpSpLocks/>
          </p:cNvGrpSpPr>
          <p:nvPr/>
        </p:nvGrpSpPr>
        <p:grpSpPr bwMode="auto">
          <a:xfrm>
            <a:off x="2381042" y="6873668"/>
            <a:ext cx="203200" cy="777875"/>
            <a:chOff x="1445398" y="5688670"/>
            <a:chExt cx="202173" cy="778320"/>
          </a:xfrm>
        </p:grpSpPr>
        <p:sp>
          <p:nvSpPr>
            <p:cNvPr id="1446" name="Line 2889">
              <a:extLst>
                <a:ext uri="{FF2B5EF4-FFF2-40B4-BE49-F238E27FC236}">
                  <a16:creationId xmlns:a16="http://schemas.microsoft.com/office/drawing/2014/main" id="{3AB872DF-840E-6F41-AA36-276821E85C32}"/>
                </a:ext>
              </a:extLst>
            </p:cNvPr>
            <p:cNvSpPr>
              <a:spLocks noChangeAspect="1" noChangeShapeType="1"/>
            </p:cNvSpPr>
            <p:nvPr/>
          </p:nvSpPr>
          <p:spPr bwMode="auto">
            <a:xfrm flipV="1">
              <a:off x="1553198" y="6082214"/>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447" name="Line 2891">
              <a:extLst>
                <a:ext uri="{FF2B5EF4-FFF2-40B4-BE49-F238E27FC236}">
                  <a16:creationId xmlns:a16="http://schemas.microsoft.com/office/drawing/2014/main" id="{7D0187F5-6121-DC46-8D4F-49931A4276F7}"/>
                </a:ext>
              </a:extLst>
            </p:cNvPr>
            <p:cNvSpPr>
              <a:spLocks noChangeAspect="1" noChangeShapeType="1"/>
            </p:cNvSpPr>
            <p:nvPr/>
          </p:nvSpPr>
          <p:spPr bwMode="auto">
            <a:xfrm flipH="1" flipV="1">
              <a:off x="1499723" y="6082214"/>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448" name="Rectangle 2884">
              <a:extLst>
                <a:ext uri="{FF2B5EF4-FFF2-40B4-BE49-F238E27FC236}">
                  <a16:creationId xmlns:a16="http://schemas.microsoft.com/office/drawing/2014/main" id="{F598AA74-E926-CF45-8412-29743AE8F786}"/>
                </a:ext>
              </a:extLst>
            </p:cNvPr>
            <p:cNvSpPr>
              <a:spLocks noChangeAspect="1" noChangeArrowheads="1"/>
            </p:cNvSpPr>
            <p:nvPr/>
          </p:nvSpPr>
          <p:spPr bwMode="auto">
            <a:xfrm>
              <a:off x="1523303" y="6292487"/>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49" name="Rectangle 2885">
              <a:extLst>
                <a:ext uri="{FF2B5EF4-FFF2-40B4-BE49-F238E27FC236}">
                  <a16:creationId xmlns:a16="http://schemas.microsoft.com/office/drawing/2014/main" id="{44FE4C89-AA43-544F-9AD3-4C601C40F86A}"/>
                </a:ext>
              </a:extLst>
            </p:cNvPr>
            <p:cNvSpPr>
              <a:spLocks noChangeAspect="1" noChangeArrowheads="1"/>
            </p:cNvSpPr>
            <p:nvPr/>
          </p:nvSpPr>
          <p:spPr bwMode="auto">
            <a:xfrm>
              <a:off x="1523938" y="6200485"/>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50" name="Line 2886">
              <a:extLst>
                <a:ext uri="{FF2B5EF4-FFF2-40B4-BE49-F238E27FC236}">
                  <a16:creationId xmlns:a16="http://schemas.microsoft.com/office/drawing/2014/main" id="{E92A2004-A43E-D94C-BEFE-04511033BDA9}"/>
                </a:ext>
              </a:extLst>
            </p:cNvPr>
            <p:cNvSpPr>
              <a:spLocks noChangeAspect="1" noChangeShapeType="1"/>
            </p:cNvSpPr>
            <p:nvPr/>
          </p:nvSpPr>
          <p:spPr bwMode="auto">
            <a:xfrm flipV="1">
              <a:off x="1547433" y="6249625"/>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51" name="Line 2887">
              <a:extLst>
                <a:ext uri="{FF2B5EF4-FFF2-40B4-BE49-F238E27FC236}">
                  <a16:creationId xmlns:a16="http://schemas.microsoft.com/office/drawing/2014/main" id="{D5CC5DF2-CE50-5B4F-9472-C617FBA5EE12}"/>
                </a:ext>
              </a:extLst>
            </p:cNvPr>
            <p:cNvSpPr>
              <a:spLocks noChangeAspect="1" noChangeShapeType="1"/>
            </p:cNvSpPr>
            <p:nvPr/>
          </p:nvSpPr>
          <p:spPr bwMode="auto">
            <a:xfrm flipV="1">
              <a:off x="1547433" y="615921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52" name="Oval 2888">
              <a:extLst>
                <a:ext uri="{FF2B5EF4-FFF2-40B4-BE49-F238E27FC236}">
                  <a16:creationId xmlns:a16="http://schemas.microsoft.com/office/drawing/2014/main" id="{60A02C99-49AE-E640-AB94-0D458806353E}"/>
                </a:ext>
              </a:extLst>
            </p:cNvPr>
            <p:cNvSpPr>
              <a:spLocks noChangeAspect="1" noChangeArrowheads="1"/>
            </p:cNvSpPr>
            <p:nvPr/>
          </p:nvSpPr>
          <p:spPr bwMode="auto">
            <a:xfrm>
              <a:off x="1519157" y="6106896"/>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53" name="Oval 2890">
              <a:extLst>
                <a:ext uri="{FF2B5EF4-FFF2-40B4-BE49-F238E27FC236}">
                  <a16:creationId xmlns:a16="http://schemas.microsoft.com/office/drawing/2014/main" id="{088D3BFC-DE07-5D4A-B71A-4CAD98CC9FC3}"/>
                </a:ext>
              </a:extLst>
            </p:cNvPr>
            <p:cNvSpPr>
              <a:spLocks noChangeAspect="1" noChangeArrowheads="1"/>
            </p:cNvSpPr>
            <p:nvPr/>
          </p:nvSpPr>
          <p:spPr bwMode="auto">
            <a:xfrm>
              <a:off x="1462339" y="6031912"/>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54" name="Oval 2892">
              <a:extLst>
                <a:ext uri="{FF2B5EF4-FFF2-40B4-BE49-F238E27FC236}">
                  <a16:creationId xmlns:a16="http://schemas.microsoft.com/office/drawing/2014/main" id="{24633C98-6F65-A444-A490-000B3C4D01EE}"/>
                </a:ext>
              </a:extLst>
            </p:cNvPr>
            <p:cNvSpPr>
              <a:spLocks noChangeAspect="1" noChangeArrowheads="1"/>
            </p:cNvSpPr>
            <p:nvPr/>
          </p:nvSpPr>
          <p:spPr bwMode="auto">
            <a:xfrm>
              <a:off x="1575976" y="6031912"/>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55" name="Rectangle 405">
              <a:extLst>
                <a:ext uri="{FF2B5EF4-FFF2-40B4-BE49-F238E27FC236}">
                  <a16:creationId xmlns:a16="http://schemas.microsoft.com/office/drawing/2014/main" id="{8ED77AD9-39BA-004D-B5E6-4D977CF529CD}"/>
                </a:ext>
              </a:extLst>
            </p:cNvPr>
            <p:cNvSpPr>
              <a:spLocks noChangeArrowheads="1"/>
            </p:cNvSpPr>
            <p:nvPr/>
          </p:nvSpPr>
          <p:spPr bwMode="auto">
            <a:xfrm>
              <a:off x="1468035" y="6359268"/>
              <a:ext cx="1795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2461</a:t>
              </a:r>
              <a:endParaRPr lang="fr-FR" altLang="de-DE" sz="700" b="1">
                <a:cs typeface="Arial" panose="020B0604020202020204" pitchFamily="34" charset="0"/>
              </a:endParaRPr>
            </a:p>
          </p:txBody>
        </p:sp>
        <p:sp>
          <p:nvSpPr>
            <p:cNvPr id="1456" name="Line 2887">
              <a:extLst>
                <a:ext uri="{FF2B5EF4-FFF2-40B4-BE49-F238E27FC236}">
                  <a16:creationId xmlns:a16="http://schemas.microsoft.com/office/drawing/2014/main" id="{9A636508-63DC-C641-8227-5D7AEE99C303}"/>
                </a:ext>
              </a:extLst>
            </p:cNvPr>
            <p:cNvSpPr>
              <a:spLocks noChangeAspect="1" noChangeShapeType="1"/>
            </p:cNvSpPr>
            <p:nvPr/>
          </p:nvSpPr>
          <p:spPr bwMode="auto">
            <a:xfrm flipV="1">
              <a:off x="1488374" y="599086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57" name="Line 2887">
              <a:extLst>
                <a:ext uri="{FF2B5EF4-FFF2-40B4-BE49-F238E27FC236}">
                  <a16:creationId xmlns:a16="http://schemas.microsoft.com/office/drawing/2014/main" id="{4DE6575A-C571-0E4A-8C20-558862B285D0}"/>
                </a:ext>
              </a:extLst>
            </p:cNvPr>
            <p:cNvSpPr>
              <a:spLocks noChangeAspect="1" noChangeShapeType="1"/>
            </p:cNvSpPr>
            <p:nvPr/>
          </p:nvSpPr>
          <p:spPr bwMode="auto">
            <a:xfrm flipV="1">
              <a:off x="1602011" y="599086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58" name="Rectangle 2885">
              <a:extLst>
                <a:ext uri="{FF2B5EF4-FFF2-40B4-BE49-F238E27FC236}">
                  <a16:creationId xmlns:a16="http://schemas.microsoft.com/office/drawing/2014/main" id="{5E50FAA9-D787-3E41-8E34-09250DCF011D}"/>
                </a:ext>
              </a:extLst>
            </p:cNvPr>
            <p:cNvSpPr>
              <a:spLocks noChangeAspect="1" noChangeArrowheads="1"/>
            </p:cNvSpPr>
            <p:nvPr/>
          </p:nvSpPr>
          <p:spPr bwMode="auto">
            <a:xfrm>
              <a:off x="1462339" y="5941757"/>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59" name="Rectangle 2885">
              <a:extLst>
                <a:ext uri="{FF2B5EF4-FFF2-40B4-BE49-F238E27FC236}">
                  <a16:creationId xmlns:a16="http://schemas.microsoft.com/office/drawing/2014/main" id="{D5572695-FD4E-7547-8DD3-30A04056C45F}"/>
                </a:ext>
              </a:extLst>
            </p:cNvPr>
            <p:cNvSpPr>
              <a:spLocks noChangeAspect="1" noChangeArrowheads="1"/>
            </p:cNvSpPr>
            <p:nvPr/>
          </p:nvSpPr>
          <p:spPr bwMode="auto">
            <a:xfrm>
              <a:off x="1581056" y="5941757"/>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60" name="Line 1840">
              <a:extLst>
                <a:ext uri="{FF2B5EF4-FFF2-40B4-BE49-F238E27FC236}">
                  <a16:creationId xmlns:a16="http://schemas.microsoft.com/office/drawing/2014/main" id="{975AF543-A0C2-854F-B4E6-BBA1F94E01F7}"/>
                </a:ext>
              </a:extLst>
            </p:cNvPr>
            <p:cNvSpPr>
              <a:spLocks noChangeAspect="1" noChangeShapeType="1"/>
            </p:cNvSpPr>
            <p:nvPr/>
          </p:nvSpPr>
          <p:spPr bwMode="auto">
            <a:xfrm flipV="1">
              <a:off x="1643398" y="5810855"/>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sp>
          <p:nvSpPr>
            <p:cNvPr id="1461" name="Line 1842">
              <a:extLst>
                <a:ext uri="{FF2B5EF4-FFF2-40B4-BE49-F238E27FC236}">
                  <a16:creationId xmlns:a16="http://schemas.microsoft.com/office/drawing/2014/main" id="{1475A215-D9CF-0147-B9EF-222C1C8B6C01}"/>
                </a:ext>
              </a:extLst>
            </p:cNvPr>
            <p:cNvSpPr>
              <a:spLocks noChangeAspect="1" noChangeShapeType="1"/>
            </p:cNvSpPr>
            <p:nvPr/>
          </p:nvSpPr>
          <p:spPr bwMode="auto">
            <a:xfrm flipV="1">
              <a:off x="1448042" y="5810855"/>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cxnSp>
          <p:nvCxnSpPr>
            <p:cNvPr id="1462" name="Connecteur droit 3522">
              <a:extLst>
                <a:ext uri="{FF2B5EF4-FFF2-40B4-BE49-F238E27FC236}">
                  <a16:creationId xmlns:a16="http://schemas.microsoft.com/office/drawing/2014/main" id="{CC684A16-2B94-2F43-AC14-EF7D7CC6F7ED}"/>
                </a:ext>
              </a:extLst>
            </p:cNvPr>
            <p:cNvCxnSpPr/>
            <p:nvPr/>
          </p:nvCxnSpPr>
          <p:spPr>
            <a:xfrm>
              <a:off x="1445398" y="5810977"/>
              <a:ext cx="197434" cy="158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63" name="Line 2887">
              <a:extLst>
                <a:ext uri="{FF2B5EF4-FFF2-40B4-BE49-F238E27FC236}">
                  <a16:creationId xmlns:a16="http://schemas.microsoft.com/office/drawing/2014/main" id="{45E736FD-31EF-6C49-8158-DA115578A8A5}"/>
                </a:ext>
              </a:extLst>
            </p:cNvPr>
            <p:cNvSpPr>
              <a:spLocks noChangeAspect="1" noChangeShapeType="1"/>
            </p:cNvSpPr>
            <p:nvPr/>
          </p:nvSpPr>
          <p:spPr bwMode="auto">
            <a:xfrm flipV="1">
              <a:off x="1485958" y="589654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64" name="Oval 2888">
              <a:extLst>
                <a:ext uri="{FF2B5EF4-FFF2-40B4-BE49-F238E27FC236}">
                  <a16:creationId xmlns:a16="http://schemas.microsoft.com/office/drawing/2014/main" id="{DB9EFE03-323A-8740-8C61-DC44E2D46E83}"/>
                </a:ext>
              </a:extLst>
            </p:cNvPr>
            <p:cNvSpPr>
              <a:spLocks noChangeAspect="1" noChangeArrowheads="1"/>
            </p:cNvSpPr>
            <p:nvPr/>
          </p:nvSpPr>
          <p:spPr bwMode="auto">
            <a:xfrm>
              <a:off x="1459923" y="584703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65" name="Rectangle 2539">
              <a:extLst>
                <a:ext uri="{FF2B5EF4-FFF2-40B4-BE49-F238E27FC236}">
                  <a16:creationId xmlns:a16="http://schemas.microsoft.com/office/drawing/2014/main" id="{0B9C8CC3-4B07-8242-87C7-1E2172EE4948}"/>
                </a:ext>
              </a:extLst>
            </p:cNvPr>
            <p:cNvSpPr>
              <a:spLocks noChangeAspect="1" noChangeArrowheads="1"/>
            </p:cNvSpPr>
            <p:nvPr/>
          </p:nvSpPr>
          <p:spPr bwMode="auto">
            <a:xfrm rot="2700000">
              <a:off x="1515292" y="5688035"/>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66" name="Line 2887">
              <a:extLst>
                <a:ext uri="{FF2B5EF4-FFF2-40B4-BE49-F238E27FC236}">
                  <a16:creationId xmlns:a16="http://schemas.microsoft.com/office/drawing/2014/main" id="{41627C48-2109-D44C-99F9-DC72DF46971B}"/>
                </a:ext>
              </a:extLst>
            </p:cNvPr>
            <p:cNvSpPr>
              <a:spLocks noChangeAspect="1" noChangeShapeType="1"/>
            </p:cNvSpPr>
            <p:nvPr/>
          </p:nvSpPr>
          <p:spPr bwMode="auto">
            <a:xfrm flipV="1">
              <a:off x="1538787" y="5742719"/>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67" name="Line 2887">
              <a:extLst>
                <a:ext uri="{FF2B5EF4-FFF2-40B4-BE49-F238E27FC236}">
                  <a16:creationId xmlns:a16="http://schemas.microsoft.com/office/drawing/2014/main" id="{09717C17-8BD3-3A41-A000-882140E87E3F}"/>
                </a:ext>
              </a:extLst>
            </p:cNvPr>
            <p:cNvSpPr>
              <a:spLocks noChangeAspect="1" noChangeShapeType="1"/>
            </p:cNvSpPr>
            <p:nvPr/>
          </p:nvSpPr>
          <p:spPr bwMode="auto">
            <a:xfrm flipV="1">
              <a:off x="1601749" y="589654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68" name="Oval 2888">
              <a:extLst>
                <a:ext uri="{FF2B5EF4-FFF2-40B4-BE49-F238E27FC236}">
                  <a16:creationId xmlns:a16="http://schemas.microsoft.com/office/drawing/2014/main" id="{F0883B96-41A6-AD47-8E79-5535EFF8CA31}"/>
                </a:ext>
              </a:extLst>
            </p:cNvPr>
            <p:cNvSpPr>
              <a:spLocks noChangeAspect="1" noChangeArrowheads="1"/>
            </p:cNvSpPr>
            <p:nvPr/>
          </p:nvSpPr>
          <p:spPr bwMode="auto">
            <a:xfrm>
              <a:off x="1575714" y="584703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grpSp>
      <p:grpSp>
        <p:nvGrpSpPr>
          <p:cNvPr id="1469" name="Groupe 3529">
            <a:extLst>
              <a:ext uri="{FF2B5EF4-FFF2-40B4-BE49-F238E27FC236}">
                <a16:creationId xmlns:a16="http://schemas.microsoft.com/office/drawing/2014/main" id="{1C3C9C2F-694A-BE42-B543-FE48AD68009A}"/>
              </a:ext>
            </a:extLst>
          </p:cNvPr>
          <p:cNvGrpSpPr>
            <a:grpSpLocks/>
          </p:cNvGrpSpPr>
          <p:nvPr/>
        </p:nvGrpSpPr>
        <p:grpSpPr bwMode="auto">
          <a:xfrm>
            <a:off x="2984292" y="5900530"/>
            <a:ext cx="179387" cy="706438"/>
            <a:chOff x="1100033" y="2485904"/>
            <a:chExt cx="179536" cy="705408"/>
          </a:xfrm>
        </p:grpSpPr>
        <p:sp>
          <p:nvSpPr>
            <p:cNvPr id="1470" name="Line 2889">
              <a:extLst>
                <a:ext uri="{FF2B5EF4-FFF2-40B4-BE49-F238E27FC236}">
                  <a16:creationId xmlns:a16="http://schemas.microsoft.com/office/drawing/2014/main" id="{0FBD4C69-B006-9547-95A2-D0E9F2E1ADC6}"/>
                </a:ext>
              </a:extLst>
            </p:cNvPr>
            <p:cNvSpPr>
              <a:spLocks noChangeAspect="1" noChangeShapeType="1"/>
            </p:cNvSpPr>
            <p:nvPr/>
          </p:nvSpPr>
          <p:spPr bwMode="auto">
            <a:xfrm flipV="1">
              <a:off x="1191179" y="2806536"/>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471" name="Line 2891">
              <a:extLst>
                <a:ext uri="{FF2B5EF4-FFF2-40B4-BE49-F238E27FC236}">
                  <a16:creationId xmlns:a16="http://schemas.microsoft.com/office/drawing/2014/main" id="{CD8CFB03-A706-8F42-ABCF-F4AC6C5BAE8F}"/>
                </a:ext>
              </a:extLst>
            </p:cNvPr>
            <p:cNvSpPr>
              <a:spLocks noChangeAspect="1" noChangeShapeType="1"/>
            </p:cNvSpPr>
            <p:nvPr/>
          </p:nvSpPr>
          <p:spPr bwMode="auto">
            <a:xfrm flipH="1" flipV="1">
              <a:off x="1137704" y="2806536"/>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472" name="Rectangle 2884">
              <a:extLst>
                <a:ext uri="{FF2B5EF4-FFF2-40B4-BE49-F238E27FC236}">
                  <a16:creationId xmlns:a16="http://schemas.microsoft.com/office/drawing/2014/main" id="{6F82DC98-82BD-414C-BBF6-747E7DF79665}"/>
                </a:ext>
              </a:extLst>
            </p:cNvPr>
            <p:cNvSpPr>
              <a:spLocks noChangeAspect="1" noChangeArrowheads="1"/>
            </p:cNvSpPr>
            <p:nvPr/>
          </p:nvSpPr>
          <p:spPr bwMode="auto">
            <a:xfrm>
              <a:off x="1161284" y="3016809"/>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73" name="Rectangle 2885">
              <a:extLst>
                <a:ext uri="{FF2B5EF4-FFF2-40B4-BE49-F238E27FC236}">
                  <a16:creationId xmlns:a16="http://schemas.microsoft.com/office/drawing/2014/main" id="{1560B194-E0A1-654A-BA9F-A8F6635A2521}"/>
                </a:ext>
              </a:extLst>
            </p:cNvPr>
            <p:cNvSpPr>
              <a:spLocks noChangeAspect="1" noChangeArrowheads="1"/>
            </p:cNvSpPr>
            <p:nvPr/>
          </p:nvSpPr>
          <p:spPr bwMode="auto">
            <a:xfrm>
              <a:off x="1161919" y="2924807"/>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74" name="Line 2886">
              <a:extLst>
                <a:ext uri="{FF2B5EF4-FFF2-40B4-BE49-F238E27FC236}">
                  <a16:creationId xmlns:a16="http://schemas.microsoft.com/office/drawing/2014/main" id="{9D820EED-487D-F84D-BD80-821EEBA509EF}"/>
                </a:ext>
              </a:extLst>
            </p:cNvPr>
            <p:cNvSpPr>
              <a:spLocks noChangeAspect="1" noChangeShapeType="1"/>
            </p:cNvSpPr>
            <p:nvPr/>
          </p:nvSpPr>
          <p:spPr bwMode="auto">
            <a:xfrm flipV="1">
              <a:off x="1185414" y="297394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75" name="Line 2887">
              <a:extLst>
                <a:ext uri="{FF2B5EF4-FFF2-40B4-BE49-F238E27FC236}">
                  <a16:creationId xmlns:a16="http://schemas.microsoft.com/office/drawing/2014/main" id="{C05AB1DF-525C-B045-B7BC-AD38146BAE4E}"/>
                </a:ext>
              </a:extLst>
            </p:cNvPr>
            <p:cNvSpPr>
              <a:spLocks noChangeAspect="1" noChangeShapeType="1"/>
            </p:cNvSpPr>
            <p:nvPr/>
          </p:nvSpPr>
          <p:spPr bwMode="auto">
            <a:xfrm flipV="1">
              <a:off x="1185414" y="288353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76" name="Oval 2888">
              <a:extLst>
                <a:ext uri="{FF2B5EF4-FFF2-40B4-BE49-F238E27FC236}">
                  <a16:creationId xmlns:a16="http://schemas.microsoft.com/office/drawing/2014/main" id="{B890C1E8-002E-A747-821B-45943B7E3F6A}"/>
                </a:ext>
              </a:extLst>
            </p:cNvPr>
            <p:cNvSpPr>
              <a:spLocks noChangeAspect="1" noChangeArrowheads="1"/>
            </p:cNvSpPr>
            <p:nvPr/>
          </p:nvSpPr>
          <p:spPr bwMode="auto">
            <a:xfrm>
              <a:off x="1157138" y="2831218"/>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77" name="Oval 2890">
              <a:extLst>
                <a:ext uri="{FF2B5EF4-FFF2-40B4-BE49-F238E27FC236}">
                  <a16:creationId xmlns:a16="http://schemas.microsoft.com/office/drawing/2014/main" id="{D1FF144F-4C92-9944-9894-0EE1C12C6388}"/>
                </a:ext>
              </a:extLst>
            </p:cNvPr>
            <p:cNvSpPr>
              <a:spLocks noChangeAspect="1" noChangeArrowheads="1"/>
            </p:cNvSpPr>
            <p:nvPr/>
          </p:nvSpPr>
          <p:spPr bwMode="auto">
            <a:xfrm>
              <a:off x="1100320" y="2756234"/>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78" name="Oval 2892">
              <a:extLst>
                <a:ext uri="{FF2B5EF4-FFF2-40B4-BE49-F238E27FC236}">
                  <a16:creationId xmlns:a16="http://schemas.microsoft.com/office/drawing/2014/main" id="{BE0DFE81-066F-DA48-8DFD-2029EB1B475E}"/>
                </a:ext>
              </a:extLst>
            </p:cNvPr>
            <p:cNvSpPr>
              <a:spLocks noChangeAspect="1" noChangeArrowheads="1"/>
            </p:cNvSpPr>
            <p:nvPr/>
          </p:nvSpPr>
          <p:spPr bwMode="auto">
            <a:xfrm>
              <a:off x="1213957" y="2756234"/>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79" name="Rectangle 405">
              <a:extLst>
                <a:ext uri="{FF2B5EF4-FFF2-40B4-BE49-F238E27FC236}">
                  <a16:creationId xmlns:a16="http://schemas.microsoft.com/office/drawing/2014/main" id="{78E8E20D-3187-0445-B048-7C378CA9C6FD}"/>
                </a:ext>
              </a:extLst>
            </p:cNvPr>
            <p:cNvSpPr>
              <a:spLocks noChangeArrowheads="1"/>
            </p:cNvSpPr>
            <p:nvPr/>
          </p:nvSpPr>
          <p:spPr bwMode="auto">
            <a:xfrm>
              <a:off x="1100033" y="3083590"/>
              <a:ext cx="1795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2852</a:t>
              </a:r>
              <a:endParaRPr lang="fr-FR" altLang="de-DE" sz="700" b="1">
                <a:cs typeface="Arial" panose="020B0604020202020204" pitchFamily="34" charset="0"/>
              </a:endParaRPr>
            </a:p>
          </p:txBody>
        </p:sp>
        <p:sp>
          <p:nvSpPr>
            <p:cNvPr id="1480" name="Line 2887">
              <a:extLst>
                <a:ext uri="{FF2B5EF4-FFF2-40B4-BE49-F238E27FC236}">
                  <a16:creationId xmlns:a16="http://schemas.microsoft.com/office/drawing/2014/main" id="{883800DB-7215-F34B-9A37-ECA851C85A51}"/>
                </a:ext>
              </a:extLst>
            </p:cNvPr>
            <p:cNvSpPr>
              <a:spLocks noChangeAspect="1" noChangeShapeType="1"/>
            </p:cNvSpPr>
            <p:nvPr/>
          </p:nvSpPr>
          <p:spPr bwMode="auto">
            <a:xfrm flipV="1">
              <a:off x="1126355" y="271518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81" name="Line 2887">
              <a:extLst>
                <a:ext uri="{FF2B5EF4-FFF2-40B4-BE49-F238E27FC236}">
                  <a16:creationId xmlns:a16="http://schemas.microsoft.com/office/drawing/2014/main" id="{57F8E3F8-4AFE-8440-80AC-B8D318F63D38}"/>
                </a:ext>
              </a:extLst>
            </p:cNvPr>
            <p:cNvSpPr>
              <a:spLocks noChangeAspect="1" noChangeShapeType="1"/>
            </p:cNvSpPr>
            <p:nvPr/>
          </p:nvSpPr>
          <p:spPr bwMode="auto">
            <a:xfrm flipV="1">
              <a:off x="1239992" y="271518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82" name="Rectangle 2885">
              <a:extLst>
                <a:ext uri="{FF2B5EF4-FFF2-40B4-BE49-F238E27FC236}">
                  <a16:creationId xmlns:a16="http://schemas.microsoft.com/office/drawing/2014/main" id="{E738C5A8-274F-0648-933E-144B75EAB69C}"/>
                </a:ext>
              </a:extLst>
            </p:cNvPr>
            <p:cNvSpPr>
              <a:spLocks noChangeAspect="1" noChangeArrowheads="1"/>
            </p:cNvSpPr>
            <p:nvPr/>
          </p:nvSpPr>
          <p:spPr bwMode="auto">
            <a:xfrm>
              <a:off x="1100320" y="2666079"/>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83" name="Rectangle 2885">
              <a:extLst>
                <a:ext uri="{FF2B5EF4-FFF2-40B4-BE49-F238E27FC236}">
                  <a16:creationId xmlns:a16="http://schemas.microsoft.com/office/drawing/2014/main" id="{52F5DE1F-ABCF-1C4F-BAB5-4E6B9BDC95AF}"/>
                </a:ext>
              </a:extLst>
            </p:cNvPr>
            <p:cNvSpPr>
              <a:spLocks noChangeAspect="1" noChangeArrowheads="1"/>
            </p:cNvSpPr>
            <p:nvPr/>
          </p:nvSpPr>
          <p:spPr bwMode="auto">
            <a:xfrm>
              <a:off x="1219037" y="2666079"/>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84" name="Line 2887">
              <a:extLst>
                <a:ext uri="{FF2B5EF4-FFF2-40B4-BE49-F238E27FC236}">
                  <a16:creationId xmlns:a16="http://schemas.microsoft.com/office/drawing/2014/main" id="{6AF6E726-E9F7-1F45-8973-3FF67864F549}"/>
                </a:ext>
              </a:extLst>
            </p:cNvPr>
            <p:cNvSpPr>
              <a:spLocks noChangeAspect="1" noChangeShapeType="1"/>
            </p:cNvSpPr>
            <p:nvPr/>
          </p:nvSpPr>
          <p:spPr bwMode="auto">
            <a:xfrm flipV="1">
              <a:off x="1126355" y="262476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85" name="Oval 2888">
              <a:extLst>
                <a:ext uri="{FF2B5EF4-FFF2-40B4-BE49-F238E27FC236}">
                  <a16:creationId xmlns:a16="http://schemas.microsoft.com/office/drawing/2014/main" id="{531D8910-816B-D34A-92EE-D75BCDA29C17}"/>
                </a:ext>
              </a:extLst>
            </p:cNvPr>
            <p:cNvSpPr>
              <a:spLocks noChangeAspect="1" noChangeArrowheads="1"/>
            </p:cNvSpPr>
            <p:nvPr/>
          </p:nvSpPr>
          <p:spPr bwMode="auto">
            <a:xfrm>
              <a:off x="1100320" y="257525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86" name="Line 2887">
              <a:extLst>
                <a:ext uri="{FF2B5EF4-FFF2-40B4-BE49-F238E27FC236}">
                  <a16:creationId xmlns:a16="http://schemas.microsoft.com/office/drawing/2014/main" id="{A68F20A5-616C-FB4E-8417-6D82408E01E4}"/>
                </a:ext>
              </a:extLst>
            </p:cNvPr>
            <p:cNvSpPr>
              <a:spLocks noChangeAspect="1" noChangeShapeType="1"/>
            </p:cNvSpPr>
            <p:nvPr/>
          </p:nvSpPr>
          <p:spPr bwMode="auto">
            <a:xfrm flipV="1">
              <a:off x="1242267" y="262476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87" name="Oval 2888">
              <a:extLst>
                <a:ext uri="{FF2B5EF4-FFF2-40B4-BE49-F238E27FC236}">
                  <a16:creationId xmlns:a16="http://schemas.microsoft.com/office/drawing/2014/main" id="{75C4A490-01EA-3C4F-8E58-9A5A6FD2DAF3}"/>
                </a:ext>
              </a:extLst>
            </p:cNvPr>
            <p:cNvSpPr>
              <a:spLocks noChangeAspect="1" noChangeArrowheads="1"/>
            </p:cNvSpPr>
            <p:nvPr/>
          </p:nvSpPr>
          <p:spPr bwMode="auto">
            <a:xfrm>
              <a:off x="1216232" y="257525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88" name="Rectangle 2539">
              <a:extLst>
                <a:ext uri="{FF2B5EF4-FFF2-40B4-BE49-F238E27FC236}">
                  <a16:creationId xmlns:a16="http://schemas.microsoft.com/office/drawing/2014/main" id="{1E0ECC56-92FE-9B4E-A6E9-DC3BF93258C7}"/>
                </a:ext>
              </a:extLst>
            </p:cNvPr>
            <p:cNvSpPr>
              <a:spLocks noChangeAspect="1" noChangeArrowheads="1"/>
            </p:cNvSpPr>
            <p:nvPr/>
          </p:nvSpPr>
          <p:spPr bwMode="auto">
            <a:xfrm rot="2700000">
              <a:off x="1105410" y="2485269"/>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89" name="Line 2887">
              <a:extLst>
                <a:ext uri="{FF2B5EF4-FFF2-40B4-BE49-F238E27FC236}">
                  <a16:creationId xmlns:a16="http://schemas.microsoft.com/office/drawing/2014/main" id="{4436DEA6-B346-5340-B4F8-896F49CD305F}"/>
                </a:ext>
              </a:extLst>
            </p:cNvPr>
            <p:cNvSpPr>
              <a:spLocks noChangeAspect="1" noChangeShapeType="1"/>
            </p:cNvSpPr>
            <p:nvPr/>
          </p:nvSpPr>
          <p:spPr bwMode="auto">
            <a:xfrm flipV="1">
              <a:off x="1128905" y="2539953"/>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90" name="Rectangle 2539">
              <a:extLst>
                <a:ext uri="{FF2B5EF4-FFF2-40B4-BE49-F238E27FC236}">
                  <a16:creationId xmlns:a16="http://schemas.microsoft.com/office/drawing/2014/main" id="{6828F598-8084-4846-8DC7-C2C55B5B2EF4}"/>
                </a:ext>
              </a:extLst>
            </p:cNvPr>
            <p:cNvSpPr>
              <a:spLocks noChangeAspect="1" noChangeArrowheads="1"/>
            </p:cNvSpPr>
            <p:nvPr/>
          </p:nvSpPr>
          <p:spPr bwMode="auto">
            <a:xfrm rot="2700000">
              <a:off x="1219726" y="2485269"/>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91" name="Line 2887">
              <a:extLst>
                <a:ext uri="{FF2B5EF4-FFF2-40B4-BE49-F238E27FC236}">
                  <a16:creationId xmlns:a16="http://schemas.microsoft.com/office/drawing/2014/main" id="{D75EF532-0FF5-2F44-9907-C62077706FF9}"/>
                </a:ext>
              </a:extLst>
            </p:cNvPr>
            <p:cNvSpPr>
              <a:spLocks noChangeAspect="1" noChangeShapeType="1"/>
            </p:cNvSpPr>
            <p:nvPr/>
          </p:nvSpPr>
          <p:spPr bwMode="auto">
            <a:xfrm flipV="1">
              <a:off x="1243221" y="2539953"/>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grpSp>
      <p:grpSp>
        <p:nvGrpSpPr>
          <p:cNvPr id="1492" name="Groupe 3552">
            <a:extLst>
              <a:ext uri="{FF2B5EF4-FFF2-40B4-BE49-F238E27FC236}">
                <a16:creationId xmlns:a16="http://schemas.microsoft.com/office/drawing/2014/main" id="{336516F8-EC43-DA4F-880A-C07F390329B5}"/>
              </a:ext>
            </a:extLst>
          </p:cNvPr>
          <p:cNvGrpSpPr>
            <a:grpSpLocks/>
          </p:cNvGrpSpPr>
          <p:nvPr/>
        </p:nvGrpSpPr>
        <p:grpSpPr bwMode="auto">
          <a:xfrm>
            <a:off x="3466892" y="6719680"/>
            <a:ext cx="192087" cy="704850"/>
            <a:chOff x="1434417" y="2485904"/>
            <a:chExt cx="193202" cy="705408"/>
          </a:xfrm>
        </p:grpSpPr>
        <p:sp>
          <p:nvSpPr>
            <p:cNvPr id="1493" name="Line 2889">
              <a:extLst>
                <a:ext uri="{FF2B5EF4-FFF2-40B4-BE49-F238E27FC236}">
                  <a16:creationId xmlns:a16="http://schemas.microsoft.com/office/drawing/2014/main" id="{95C936EE-7B33-E247-8604-D5676A3B0A8B}"/>
                </a:ext>
              </a:extLst>
            </p:cNvPr>
            <p:cNvSpPr>
              <a:spLocks noChangeAspect="1" noChangeShapeType="1"/>
            </p:cNvSpPr>
            <p:nvPr/>
          </p:nvSpPr>
          <p:spPr bwMode="auto">
            <a:xfrm flipV="1">
              <a:off x="1525563" y="2806536"/>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494" name="Line 2891">
              <a:extLst>
                <a:ext uri="{FF2B5EF4-FFF2-40B4-BE49-F238E27FC236}">
                  <a16:creationId xmlns:a16="http://schemas.microsoft.com/office/drawing/2014/main" id="{58F13D0C-5588-294B-9AFA-27E83BDBBE6F}"/>
                </a:ext>
              </a:extLst>
            </p:cNvPr>
            <p:cNvSpPr>
              <a:spLocks noChangeAspect="1" noChangeShapeType="1"/>
            </p:cNvSpPr>
            <p:nvPr/>
          </p:nvSpPr>
          <p:spPr bwMode="auto">
            <a:xfrm flipH="1" flipV="1">
              <a:off x="1472088" y="2806536"/>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495" name="Line 2899">
              <a:extLst>
                <a:ext uri="{FF2B5EF4-FFF2-40B4-BE49-F238E27FC236}">
                  <a16:creationId xmlns:a16="http://schemas.microsoft.com/office/drawing/2014/main" id="{EF7C65CB-52EE-3A4A-AE72-35ACB12F6BBC}"/>
                </a:ext>
              </a:extLst>
            </p:cNvPr>
            <p:cNvSpPr>
              <a:spLocks noChangeAspect="1" noChangeShapeType="1"/>
            </p:cNvSpPr>
            <p:nvPr/>
          </p:nvSpPr>
          <p:spPr bwMode="auto">
            <a:xfrm rot="5400000" flipV="1">
              <a:off x="1558876" y="3021435"/>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496" name="AutoShape 2900">
              <a:extLst>
                <a:ext uri="{FF2B5EF4-FFF2-40B4-BE49-F238E27FC236}">
                  <a16:creationId xmlns:a16="http://schemas.microsoft.com/office/drawing/2014/main" id="{F1AFD3DA-D2F4-3A41-B57C-C4C5C276A8FA}"/>
                </a:ext>
              </a:extLst>
            </p:cNvPr>
            <p:cNvSpPr>
              <a:spLocks noChangeAspect="1" noChangeArrowheads="1"/>
            </p:cNvSpPr>
            <p:nvPr/>
          </p:nvSpPr>
          <p:spPr bwMode="auto">
            <a:xfrm rot="5400000">
              <a:off x="1581899" y="3019331"/>
              <a:ext cx="45720" cy="45720"/>
            </a:xfrm>
            <a:prstGeom prst="triangle">
              <a:avLst>
                <a:gd name="adj" fmla="val 50000"/>
              </a:avLst>
            </a:prstGeom>
            <a:solidFill>
              <a:srgbClr val="C00000"/>
            </a:solidFill>
            <a:ln w="12700" algn="ctr">
              <a:solidFill>
                <a:schemeClr val="tx1"/>
              </a:solidFill>
              <a:miter lim="800000"/>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97" name="Rectangle 2884">
              <a:extLst>
                <a:ext uri="{FF2B5EF4-FFF2-40B4-BE49-F238E27FC236}">
                  <a16:creationId xmlns:a16="http://schemas.microsoft.com/office/drawing/2014/main" id="{537D2E6B-AC04-9749-8097-4EF869F208ED}"/>
                </a:ext>
              </a:extLst>
            </p:cNvPr>
            <p:cNvSpPr>
              <a:spLocks noChangeAspect="1" noChangeArrowheads="1"/>
            </p:cNvSpPr>
            <p:nvPr/>
          </p:nvSpPr>
          <p:spPr bwMode="auto">
            <a:xfrm>
              <a:off x="1495668" y="3016809"/>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98" name="Rectangle 2885">
              <a:extLst>
                <a:ext uri="{FF2B5EF4-FFF2-40B4-BE49-F238E27FC236}">
                  <a16:creationId xmlns:a16="http://schemas.microsoft.com/office/drawing/2014/main" id="{4E2FC2EF-3A39-9146-9E5B-F99F7150483C}"/>
                </a:ext>
              </a:extLst>
            </p:cNvPr>
            <p:cNvSpPr>
              <a:spLocks noChangeAspect="1" noChangeArrowheads="1"/>
            </p:cNvSpPr>
            <p:nvPr/>
          </p:nvSpPr>
          <p:spPr bwMode="auto">
            <a:xfrm>
              <a:off x="1496303" y="2924807"/>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499" name="Line 2886">
              <a:extLst>
                <a:ext uri="{FF2B5EF4-FFF2-40B4-BE49-F238E27FC236}">
                  <a16:creationId xmlns:a16="http://schemas.microsoft.com/office/drawing/2014/main" id="{ACF37700-2D5F-D245-831C-2D9E9705ECFE}"/>
                </a:ext>
              </a:extLst>
            </p:cNvPr>
            <p:cNvSpPr>
              <a:spLocks noChangeAspect="1" noChangeShapeType="1"/>
            </p:cNvSpPr>
            <p:nvPr/>
          </p:nvSpPr>
          <p:spPr bwMode="auto">
            <a:xfrm flipV="1">
              <a:off x="1519798" y="297394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00" name="Line 2887">
              <a:extLst>
                <a:ext uri="{FF2B5EF4-FFF2-40B4-BE49-F238E27FC236}">
                  <a16:creationId xmlns:a16="http://schemas.microsoft.com/office/drawing/2014/main" id="{F75FD90D-01C9-E040-96C8-99B296B95169}"/>
                </a:ext>
              </a:extLst>
            </p:cNvPr>
            <p:cNvSpPr>
              <a:spLocks noChangeAspect="1" noChangeShapeType="1"/>
            </p:cNvSpPr>
            <p:nvPr/>
          </p:nvSpPr>
          <p:spPr bwMode="auto">
            <a:xfrm flipV="1">
              <a:off x="1519798" y="288353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01" name="Oval 2888">
              <a:extLst>
                <a:ext uri="{FF2B5EF4-FFF2-40B4-BE49-F238E27FC236}">
                  <a16:creationId xmlns:a16="http://schemas.microsoft.com/office/drawing/2014/main" id="{70D59429-68F6-944B-905A-B252DB8ED63B}"/>
                </a:ext>
              </a:extLst>
            </p:cNvPr>
            <p:cNvSpPr>
              <a:spLocks noChangeAspect="1" noChangeArrowheads="1"/>
            </p:cNvSpPr>
            <p:nvPr/>
          </p:nvSpPr>
          <p:spPr bwMode="auto">
            <a:xfrm>
              <a:off x="1491522" y="2831218"/>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02" name="Oval 2890">
              <a:extLst>
                <a:ext uri="{FF2B5EF4-FFF2-40B4-BE49-F238E27FC236}">
                  <a16:creationId xmlns:a16="http://schemas.microsoft.com/office/drawing/2014/main" id="{E894845E-4F56-5A47-A4C3-16CB5C0FF5DA}"/>
                </a:ext>
              </a:extLst>
            </p:cNvPr>
            <p:cNvSpPr>
              <a:spLocks noChangeAspect="1" noChangeArrowheads="1"/>
            </p:cNvSpPr>
            <p:nvPr/>
          </p:nvSpPr>
          <p:spPr bwMode="auto">
            <a:xfrm>
              <a:off x="1434704" y="2756234"/>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03" name="Oval 2892">
              <a:extLst>
                <a:ext uri="{FF2B5EF4-FFF2-40B4-BE49-F238E27FC236}">
                  <a16:creationId xmlns:a16="http://schemas.microsoft.com/office/drawing/2014/main" id="{50BB53DB-3CFC-FC4B-8F05-D957DB873453}"/>
                </a:ext>
              </a:extLst>
            </p:cNvPr>
            <p:cNvSpPr>
              <a:spLocks noChangeAspect="1" noChangeArrowheads="1"/>
            </p:cNvSpPr>
            <p:nvPr/>
          </p:nvSpPr>
          <p:spPr bwMode="auto">
            <a:xfrm>
              <a:off x="1548341" y="2756234"/>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04" name="Rectangle 405">
              <a:extLst>
                <a:ext uri="{FF2B5EF4-FFF2-40B4-BE49-F238E27FC236}">
                  <a16:creationId xmlns:a16="http://schemas.microsoft.com/office/drawing/2014/main" id="{B57F79D9-E188-8741-B4BF-DB5828CF0E17}"/>
                </a:ext>
              </a:extLst>
            </p:cNvPr>
            <p:cNvSpPr>
              <a:spLocks noChangeArrowheads="1"/>
            </p:cNvSpPr>
            <p:nvPr/>
          </p:nvSpPr>
          <p:spPr bwMode="auto">
            <a:xfrm>
              <a:off x="1434417" y="3083590"/>
              <a:ext cx="1795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3026</a:t>
              </a:r>
              <a:endParaRPr lang="fr-FR" altLang="de-DE" sz="700" b="1">
                <a:cs typeface="Arial" panose="020B0604020202020204" pitchFamily="34" charset="0"/>
              </a:endParaRPr>
            </a:p>
          </p:txBody>
        </p:sp>
        <p:sp>
          <p:nvSpPr>
            <p:cNvPr id="1505" name="Line 2887">
              <a:extLst>
                <a:ext uri="{FF2B5EF4-FFF2-40B4-BE49-F238E27FC236}">
                  <a16:creationId xmlns:a16="http://schemas.microsoft.com/office/drawing/2014/main" id="{CB839AF3-826E-7546-B4D8-0B7771E020BC}"/>
                </a:ext>
              </a:extLst>
            </p:cNvPr>
            <p:cNvSpPr>
              <a:spLocks noChangeAspect="1" noChangeShapeType="1"/>
            </p:cNvSpPr>
            <p:nvPr/>
          </p:nvSpPr>
          <p:spPr bwMode="auto">
            <a:xfrm flipV="1">
              <a:off x="1460739" y="271518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06" name="Line 2887">
              <a:extLst>
                <a:ext uri="{FF2B5EF4-FFF2-40B4-BE49-F238E27FC236}">
                  <a16:creationId xmlns:a16="http://schemas.microsoft.com/office/drawing/2014/main" id="{67A5555C-BD60-5045-941F-6ACE10E96A6A}"/>
                </a:ext>
              </a:extLst>
            </p:cNvPr>
            <p:cNvSpPr>
              <a:spLocks noChangeAspect="1" noChangeShapeType="1"/>
            </p:cNvSpPr>
            <p:nvPr/>
          </p:nvSpPr>
          <p:spPr bwMode="auto">
            <a:xfrm flipV="1">
              <a:off x="1574376" y="271518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07" name="Rectangle 2885">
              <a:extLst>
                <a:ext uri="{FF2B5EF4-FFF2-40B4-BE49-F238E27FC236}">
                  <a16:creationId xmlns:a16="http://schemas.microsoft.com/office/drawing/2014/main" id="{DC0DA1A9-9AE7-4449-BD85-B5A8FEA5968A}"/>
                </a:ext>
              </a:extLst>
            </p:cNvPr>
            <p:cNvSpPr>
              <a:spLocks noChangeAspect="1" noChangeArrowheads="1"/>
            </p:cNvSpPr>
            <p:nvPr/>
          </p:nvSpPr>
          <p:spPr bwMode="auto">
            <a:xfrm>
              <a:off x="1434704" y="2666079"/>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08" name="Rectangle 2885">
              <a:extLst>
                <a:ext uri="{FF2B5EF4-FFF2-40B4-BE49-F238E27FC236}">
                  <a16:creationId xmlns:a16="http://schemas.microsoft.com/office/drawing/2014/main" id="{54AC95E7-02A9-3B43-BF3F-A4DD8F6BF222}"/>
                </a:ext>
              </a:extLst>
            </p:cNvPr>
            <p:cNvSpPr>
              <a:spLocks noChangeAspect="1" noChangeArrowheads="1"/>
            </p:cNvSpPr>
            <p:nvPr/>
          </p:nvSpPr>
          <p:spPr bwMode="auto">
            <a:xfrm>
              <a:off x="1553421" y="2666079"/>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09" name="Line 2887">
              <a:extLst>
                <a:ext uri="{FF2B5EF4-FFF2-40B4-BE49-F238E27FC236}">
                  <a16:creationId xmlns:a16="http://schemas.microsoft.com/office/drawing/2014/main" id="{B998F7EB-B9DF-354E-914F-0441F60B10E6}"/>
                </a:ext>
              </a:extLst>
            </p:cNvPr>
            <p:cNvSpPr>
              <a:spLocks noChangeAspect="1" noChangeShapeType="1"/>
            </p:cNvSpPr>
            <p:nvPr/>
          </p:nvSpPr>
          <p:spPr bwMode="auto">
            <a:xfrm flipV="1">
              <a:off x="1460739" y="262476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10" name="Oval 2888">
              <a:extLst>
                <a:ext uri="{FF2B5EF4-FFF2-40B4-BE49-F238E27FC236}">
                  <a16:creationId xmlns:a16="http://schemas.microsoft.com/office/drawing/2014/main" id="{0D897D4E-79D7-D24A-A117-33981B648183}"/>
                </a:ext>
              </a:extLst>
            </p:cNvPr>
            <p:cNvSpPr>
              <a:spLocks noChangeAspect="1" noChangeArrowheads="1"/>
            </p:cNvSpPr>
            <p:nvPr/>
          </p:nvSpPr>
          <p:spPr bwMode="auto">
            <a:xfrm>
              <a:off x="1434704" y="257525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11" name="Line 2887">
              <a:extLst>
                <a:ext uri="{FF2B5EF4-FFF2-40B4-BE49-F238E27FC236}">
                  <a16:creationId xmlns:a16="http://schemas.microsoft.com/office/drawing/2014/main" id="{5C74A8C7-0AB5-3845-A0F4-2FB214F865A1}"/>
                </a:ext>
              </a:extLst>
            </p:cNvPr>
            <p:cNvSpPr>
              <a:spLocks noChangeAspect="1" noChangeShapeType="1"/>
            </p:cNvSpPr>
            <p:nvPr/>
          </p:nvSpPr>
          <p:spPr bwMode="auto">
            <a:xfrm flipV="1">
              <a:off x="1576651" y="262476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12" name="Oval 2888">
              <a:extLst>
                <a:ext uri="{FF2B5EF4-FFF2-40B4-BE49-F238E27FC236}">
                  <a16:creationId xmlns:a16="http://schemas.microsoft.com/office/drawing/2014/main" id="{926102D7-624D-3046-A85E-1996DE0413D6}"/>
                </a:ext>
              </a:extLst>
            </p:cNvPr>
            <p:cNvSpPr>
              <a:spLocks noChangeAspect="1" noChangeArrowheads="1"/>
            </p:cNvSpPr>
            <p:nvPr/>
          </p:nvSpPr>
          <p:spPr bwMode="auto">
            <a:xfrm>
              <a:off x="1550616" y="2575258"/>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13" name="Rectangle 2539">
              <a:extLst>
                <a:ext uri="{FF2B5EF4-FFF2-40B4-BE49-F238E27FC236}">
                  <a16:creationId xmlns:a16="http://schemas.microsoft.com/office/drawing/2014/main" id="{56C82395-DE2D-5F43-92F4-23FA55AA7E95}"/>
                </a:ext>
              </a:extLst>
            </p:cNvPr>
            <p:cNvSpPr>
              <a:spLocks noChangeAspect="1" noChangeArrowheads="1"/>
            </p:cNvSpPr>
            <p:nvPr/>
          </p:nvSpPr>
          <p:spPr bwMode="auto">
            <a:xfrm rot="2700000">
              <a:off x="1439794" y="2485269"/>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14" name="Line 2887">
              <a:extLst>
                <a:ext uri="{FF2B5EF4-FFF2-40B4-BE49-F238E27FC236}">
                  <a16:creationId xmlns:a16="http://schemas.microsoft.com/office/drawing/2014/main" id="{780239E9-39AA-5D49-A990-F9E634EA982E}"/>
                </a:ext>
              </a:extLst>
            </p:cNvPr>
            <p:cNvSpPr>
              <a:spLocks noChangeAspect="1" noChangeShapeType="1"/>
            </p:cNvSpPr>
            <p:nvPr/>
          </p:nvSpPr>
          <p:spPr bwMode="auto">
            <a:xfrm flipV="1">
              <a:off x="1463289" y="2539953"/>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15" name="Rectangle 2539">
              <a:extLst>
                <a:ext uri="{FF2B5EF4-FFF2-40B4-BE49-F238E27FC236}">
                  <a16:creationId xmlns:a16="http://schemas.microsoft.com/office/drawing/2014/main" id="{663BE06E-B1FF-DB43-A539-15EEE1873CCF}"/>
                </a:ext>
              </a:extLst>
            </p:cNvPr>
            <p:cNvSpPr>
              <a:spLocks noChangeAspect="1" noChangeArrowheads="1"/>
            </p:cNvSpPr>
            <p:nvPr/>
          </p:nvSpPr>
          <p:spPr bwMode="auto">
            <a:xfrm rot="2700000">
              <a:off x="1554110" y="2485269"/>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16" name="Line 2887">
              <a:extLst>
                <a:ext uri="{FF2B5EF4-FFF2-40B4-BE49-F238E27FC236}">
                  <a16:creationId xmlns:a16="http://schemas.microsoft.com/office/drawing/2014/main" id="{98F9003F-5339-DE4D-A7BE-85134070AFB2}"/>
                </a:ext>
              </a:extLst>
            </p:cNvPr>
            <p:cNvSpPr>
              <a:spLocks noChangeAspect="1" noChangeShapeType="1"/>
            </p:cNvSpPr>
            <p:nvPr/>
          </p:nvSpPr>
          <p:spPr bwMode="auto">
            <a:xfrm flipV="1">
              <a:off x="1577605" y="2539953"/>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grpSp>
      <p:grpSp>
        <p:nvGrpSpPr>
          <p:cNvPr id="1517" name="Groupe 3577">
            <a:extLst>
              <a:ext uri="{FF2B5EF4-FFF2-40B4-BE49-F238E27FC236}">
                <a16:creationId xmlns:a16="http://schemas.microsoft.com/office/drawing/2014/main" id="{EAB93C30-AE0D-6A4F-801A-555A9FE0CAAA}"/>
              </a:ext>
            </a:extLst>
          </p:cNvPr>
          <p:cNvGrpSpPr>
            <a:grpSpLocks/>
          </p:cNvGrpSpPr>
          <p:nvPr/>
        </p:nvGrpSpPr>
        <p:grpSpPr bwMode="auto">
          <a:xfrm>
            <a:off x="3852654" y="7040355"/>
            <a:ext cx="368300" cy="704850"/>
            <a:chOff x="2168921" y="6843789"/>
            <a:chExt cx="368698" cy="705408"/>
          </a:xfrm>
        </p:grpSpPr>
        <p:sp>
          <p:nvSpPr>
            <p:cNvPr id="1518" name="Line 2889">
              <a:extLst>
                <a:ext uri="{FF2B5EF4-FFF2-40B4-BE49-F238E27FC236}">
                  <a16:creationId xmlns:a16="http://schemas.microsoft.com/office/drawing/2014/main" id="{7D1A40A8-B04F-CC4F-9355-F75392D8CC33}"/>
                </a:ext>
              </a:extLst>
            </p:cNvPr>
            <p:cNvSpPr>
              <a:spLocks noChangeAspect="1" noChangeShapeType="1"/>
            </p:cNvSpPr>
            <p:nvPr/>
          </p:nvSpPr>
          <p:spPr bwMode="auto">
            <a:xfrm flipV="1">
              <a:off x="2260067" y="7164421"/>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519" name="Line 2891">
              <a:extLst>
                <a:ext uri="{FF2B5EF4-FFF2-40B4-BE49-F238E27FC236}">
                  <a16:creationId xmlns:a16="http://schemas.microsoft.com/office/drawing/2014/main" id="{3FA754AE-1E4F-3843-B0B5-8F7A7624D30E}"/>
                </a:ext>
              </a:extLst>
            </p:cNvPr>
            <p:cNvSpPr>
              <a:spLocks noChangeAspect="1" noChangeShapeType="1"/>
            </p:cNvSpPr>
            <p:nvPr/>
          </p:nvSpPr>
          <p:spPr bwMode="auto">
            <a:xfrm flipH="1" flipV="1">
              <a:off x="2206592" y="7164421"/>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520" name="Rectangle 2884">
              <a:extLst>
                <a:ext uri="{FF2B5EF4-FFF2-40B4-BE49-F238E27FC236}">
                  <a16:creationId xmlns:a16="http://schemas.microsoft.com/office/drawing/2014/main" id="{DC9A946F-13E3-4941-8A7D-B5A2DC20055C}"/>
                </a:ext>
              </a:extLst>
            </p:cNvPr>
            <p:cNvSpPr>
              <a:spLocks noChangeAspect="1" noChangeArrowheads="1"/>
            </p:cNvSpPr>
            <p:nvPr/>
          </p:nvSpPr>
          <p:spPr bwMode="auto">
            <a:xfrm>
              <a:off x="2230172" y="7374694"/>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21" name="Rectangle 2885">
              <a:extLst>
                <a:ext uri="{FF2B5EF4-FFF2-40B4-BE49-F238E27FC236}">
                  <a16:creationId xmlns:a16="http://schemas.microsoft.com/office/drawing/2014/main" id="{8D7D15D5-561E-0544-AD3E-491617A092AA}"/>
                </a:ext>
              </a:extLst>
            </p:cNvPr>
            <p:cNvSpPr>
              <a:spLocks noChangeAspect="1" noChangeArrowheads="1"/>
            </p:cNvSpPr>
            <p:nvPr/>
          </p:nvSpPr>
          <p:spPr bwMode="auto">
            <a:xfrm>
              <a:off x="2230807" y="7282692"/>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22" name="Line 2886">
              <a:extLst>
                <a:ext uri="{FF2B5EF4-FFF2-40B4-BE49-F238E27FC236}">
                  <a16:creationId xmlns:a16="http://schemas.microsoft.com/office/drawing/2014/main" id="{27B2E128-2551-014F-A4C1-850C5F62EF88}"/>
                </a:ext>
              </a:extLst>
            </p:cNvPr>
            <p:cNvSpPr>
              <a:spLocks noChangeAspect="1" noChangeShapeType="1"/>
            </p:cNvSpPr>
            <p:nvPr/>
          </p:nvSpPr>
          <p:spPr bwMode="auto">
            <a:xfrm flipV="1">
              <a:off x="2254302" y="733183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23" name="Line 2887">
              <a:extLst>
                <a:ext uri="{FF2B5EF4-FFF2-40B4-BE49-F238E27FC236}">
                  <a16:creationId xmlns:a16="http://schemas.microsoft.com/office/drawing/2014/main" id="{3E877FE7-1E73-454A-B60C-8FBF710604F3}"/>
                </a:ext>
              </a:extLst>
            </p:cNvPr>
            <p:cNvSpPr>
              <a:spLocks noChangeAspect="1" noChangeShapeType="1"/>
            </p:cNvSpPr>
            <p:nvPr/>
          </p:nvSpPr>
          <p:spPr bwMode="auto">
            <a:xfrm flipV="1">
              <a:off x="2254302" y="7241417"/>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24" name="Oval 2888">
              <a:extLst>
                <a:ext uri="{FF2B5EF4-FFF2-40B4-BE49-F238E27FC236}">
                  <a16:creationId xmlns:a16="http://schemas.microsoft.com/office/drawing/2014/main" id="{F0519104-B94B-1A40-97C4-48A09E79CC20}"/>
                </a:ext>
              </a:extLst>
            </p:cNvPr>
            <p:cNvSpPr>
              <a:spLocks noChangeAspect="1" noChangeArrowheads="1"/>
            </p:cNvSpPr>
            <p:nvPr/>
          </p:nvSpPr>
          <p:spPr bwMode="auto">
            <a:xfrm>
              <a:off x="2226026" y="7189103"/>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25" name="Oval 2890">
              <a:extLst>
                <a:ext uri="{FF2B5EF4-FFF2-40B4-BE49-F238E27FC236}">
                  <a16:creationId xmlns:a16="http://schemas.microsoft.com/office/drawing/2014/main" id="{81E4E446-3252-AA47-8C25-78E8E7B502C2}"/>
                </a:ext>
              </a:extLst>
            </p:cNvPr>
            <p:cNvSpPr>
              <a:spLocks noChangeAspect="1" noChangeArrowheads="1"/>
            </p:cNvSpPr>
            <p:nvPr/>
          </p:nvSpPr>
          <p:spPr bwMode="auto">
            <a:xfrm>
              <a:off x="2169208" y="7114119"/>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26" name="Oval 2892">
              <a:extLst>
                <a:ext uri="{FF2B5EF4-FFF2-40B4-BE49-F238E27FC236}">
                  <a16:creationId xmlns:a16="http://schemas.microsoft.com/office/drawing/2014/main" id="{D1E13BC7-CA96-B243-ADFC-A15950C98A72}"/>
                </a:ext>
              </a:extLst>
            </p:cNvPr>
            <p:cNvSpPr>
              <a:spLocks noChangeAspect="1" noChangeArrowheads="1"/>
            </p:cNvSpPr>
            <p:nvPr/>
          </p:nvSpPr>
          <p:spPr bwMode="auto">
            <a:xfrm>
              <a:off x="2282845" y="7114119"/>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27" name="Rectangle 405">
              <a:extLst>
                <a:ext uri="{FF2B5EF4-FFF2-40B4-BE49-F238E27FC236}">
                  <a16:creationId xmlns:a16="http://schemas.microsoft.com/office/drawing/2014/main" id="{477DDCAB-C73E-C440-A2C1-3EDC4DB1AFB6}"/>
                </a:ext>
              </a:extLst>
            </p:cNvPr>
            <p:cNvSpPr>
              <a:spLocks noChangeArrowheads="1"/>
            </p:cNvSpPr>
            <p:nvPr/>
          </p:nvSpPr>
          <p:spPr bwMode="auto">
            <a:xfrm>
              <a:off x="2168921" y="7441475"/>
              <a:ext cx="1795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3243</a:t>
              </a:r>
              <a:endParaRPr lang="fr-FR" altLang="de-DE" sz="700" b="1">
                <a:cs typeface="Arial" panose="020B0604020202020204" pitchFamily="34" charset="0"/>
              </a:endParaRPr>
            </a:p>
          </p:txBody>
        </p:sp>
        <p:sp>
          <p:nvSpPr>
            <p:cNvPr id="1528" name="Line 2887">
              <a:extLst>
                <a:ext uri="{FF2B5EF4-FFF2-40B4-BE49-F238E27FC236}">
                  <a16:creationId xmlns:a16="http://schemas.microsoft.com/office/drawing/2014/main" id="{4E2E987D-0F6D-E043-BF32-37E929F63DA4}"/>
                </a:ext>
              </a:extLst>
            </p:cNvPr>
            <p:cNvSpPr>
              <a:spLocks noChangeAspect="1" noChangeShapeType="1"/>
            </p:cNvSpPr>
            <p:nvPr/>
          </p:nvSpPr>
          <p:spPr bwMode="auto">
            <a:xfrm flipV="1">
              <a:off x="2195243" y="7073069"/>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29" name="Line 2887">
              <a:extLst>
                <a:ext uri="{FF2B5EF4-FFF2-40B4-BE49-F238E27FC236}">
                  <a16:creationId xmlns:a16="http://schemas.microsoft.com/office/drawing/2014/main" id="{2EC0D4B3-B3CE-C840-BAF9-6304D02508DD}"/>
                </a:ext>
              </a:extLst>
            </p:cNvPr>
            <p:cNvSpPr>
              <a:spLocks noChangeAspect="1" noChangeShapeType="1"/>
            </p:cNvSpPr>
            <p:nvPr/>
          </p:nvSpPr>
          <p:spPr bwMode="auto">
            <a:xfrm flipV="1">
              <a:off x="2308880" y="7073069"/>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30" name="Rectangle 2885">
              <a:extLst>
                <a:ext uri="{FF2B5EF4-FFF2-40B4-BE49-F238E27FC236}">
                  <a16:creationId xmlns:a16="http://schemas.microsoft.com/office/drawing/2014/main" id="{7CE91B54-4E63-7F40-8181-14DFEA80B049}"/>
                </a:ext>
              </a:extLst>
            </p:cNvPr>
            <p:cNvSpPr>
              <a:spLocks noChangeAspect="1" noChangeArrowheads="1"/>
            </p:cNvSpPr>
            <p:nvPr/>
          </p:nvSpPr>
          <p:spPr bwMode="auto">
            <a:xfrm>
              <a:off x="2169208" y="7023964"/>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31" name="Rectangle 2885">
              <a:extLst>
                <a:ext uri="{FF2B5EF4-FFF2-40B4-BE49-F238E27FC236}">
                  <a16:creationId xmlns:a16="http://schemas.microsoft.com/office/drawing/2014/main" id="{1DF2DB66-5CCD-4B43-997F-0B707433E2B3}"/>
                </a:ext>
              </a:extLst>
            </p:cNvPr>
            <p:cNvSpPr>
              <a:spLocks noChangeAspect="1" noChangeArrowheads="1"/>
            </p:cNvSpPr>
            <p:nvPr/>
          </p:nvSpPr>
          <p:spPr bwMode="auto">
            <a:xfrm>
              <a:off x="2287925" y="7023964"/>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32" name="Line 2887">
              <a:extLst>
                <a:ext uri="{FF2B5EF4-FFF2-40B4-BE49-F238E27FC236}">
                  <a16:creationId xmlns:a16="http://schemas.microsoft.com/office/drawing/2014/main" id="{7E15DD09-A5B2-4D4F-A435-29086D5D6777}"/>
                </a:ext>
              </a:extLst>
            </p:cNvPr>
            <p:cNvSpPr>
              <a:spLocks noChangeAspect="1" noChangeShapeType="1"/>
            </p:cNvSpPr>
            <p:nvPr/>
          </p:nvSpPr>
          <p:spPr bwMode="auto">
            <a:xfrm flipV="1">
              <a:off x="2195243" y="698265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33" name="Oval 2888">
              <a:extLst>
                <a:ext uri="{FF2B5EF4-FFF2-40B4-BE49-F238E27FC236}">
                  <a16:creationId xmlns:a16="http://schemas.microsoft.com/office/drawing/2014/main" id="{8C4F8AB5-B2A4-E540-AD1F-3C742A280346}"/>
                </a:ext>
              </a:extLst>
            </p:cNvPr>
            <p:cNvSpPr>
              <a:spLocks noChangeAspect="1" noChangeArrowheads="1"/>
            </p:cNvSpPr>
            <p:nvPr/>
          </p:nvSpPr>
          <p:spPr bwMode="auto">
            <a:xfrm>
              <a:off x="2169208" y="6933143"/>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34" name="Line 2887">
              <a:extLst>
                <a:ext uri="{FF2B5EF4-FFF2-40B4-BE49-F238E27FC236}">
                  <a16:creationId xmlns:a16="http://schemas.microsoft.com/office/drawing/2014/main" id="{EA315C51-5E12-B748-8062-A7213211C364}"/>
                </a:ext>
              </a:extLst>
            </p:cNvPr>
            <p:cNvSpPr>
              <a:spLocks noChangeAspect="1" noChangeShapeType="1"/>
            </p:cNvSpPr>
            <p:nvPr/>
          </p:nvSpPr>
          <p:spPr bwMode="auto">
            <a:xfrm flipV="1">
              <a:off x="2311155" y="698265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35" name="Rectangle 2539">
              <a:extLst>
                <a:ext uri="{FF2B5EF4-FFF2-40B4-BE49-F238E27FC236}">
                  <a16:creationId xmlns:a16="http://schemas.microsoft.com/office/drawing/2014/main" id="{16D57867-3281-1E44-B244-FFC58B5C4D5B}"/>
                </a:ext>
              </a:extLst>
            </p:cNvPr>
            <p:cNvSpPr>
              <a:spLocks noChangeAspect="1" noChangeArrowheads="1"/>
            </p:cNvSpPr>
            <p:nvPr/>
          </p:nvSpPr>
          <p:spPr bwMode="auto">
            <a:xfrm rot="2700000">
              <a:off x="2174298" y="6843154"/>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36" name="Line 2887">
              <a:extLst>
                <a:ext uri="{FF2B5EF4-FFF2-40B4-BE49-F238E27FC236}">
                  <a16:creationId xmlns:a16="http://schemas.microsoft.com/office/drawing/2014/main" id="{38098D80-9740-3143-ACDE-C2B0FEA85CD8}"/>
                </a:ext>
              </a:extLst>
            </p:cNvPr>
            <p:cNvSpPr>
              <a:spLocks noChangeAspect="1" noChangeShapeType="1"/>
            </p:cNvSpPr>
            <p:nvPr/>
          </p:nvSpPr>
          <p:spPr bwMode="auto">
            <a:xfrm flipV="1">
              <a:off x="2197793" y="6897838"/>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37" name="Rectangle 2539">
              <a:extLst>
                <a:ext uri="{FF2B5EF4-FFF2-40B4-BE49-F238E27FC236}">
                  <a16:creationId xmlns:a16="http://schemas.microsoft.com/office/drawing/2014/main" id="{1FC96026-85E0-9444-B36D-BBC83ED45AC2}"/>
                </a:ext>
              </a:extLst>
            </p:cNvPr>
            <p:cNvSpPr>
              <a:spLocks noChangeAspect="1" noChangeArrowheads="1"/>
            </p:cNvSpPr>
            <p:nvPr/>
          </p:nvSpPr>
          <p:spPr bwMode="auto">
            <a:xfrm rot="2700000">
              <a:off x="2288614" y="6843154"/>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38" name="Line 2887">
              <a:extLst>
                <a:ext uri="{FF2B5EF4-FFF2-40B4-BE49-F238E27FC236}">
                  <a16:creationId xmlns:a16="http://schemas.microsoft.com/office/drawing/2014/main" id="{3EDE8B73-58ED-B943-A89D-A69E08C77A65}"/>
                </a:ext>
              </a:extLst>
            </p:cNvPr>
            <p:cNvSpPr>
              <a:spLocks noChangeAspect="1" noChangeShapeType="1"/>
            </p:cNvSpPr>
            <p:nvPr/>
          </p:nvSpPr>
          <p:spPr bwMode="auto">
            <a:xfrm flipV="1">
              <a:off x="2312109" y="6897838"/>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39" name="Oval 2888">
              <a:extLst>
                <a:ext uri="{FF2B5EF4-FFF2-40B4-BE49-F238E27FC236}">
                  <a16:creationId xmlns:a16="http://schemas.microsoft.com/office/drawing/2014/main" id="{0BF4E245-2537-3B4C-846C-46E7298ABDB6}"/>
                </a:ext>
              </a:extLst>
            </p:cNvPr>
            <p:cNvSpPr>
              <a:spLocks noChangeAspect="1" noChangeArrowheads="1"/>
            </p:cNvSpPr>
            <p:nvPr/>
          </p:nvSpPr>
          <p:spPr bwMode="auto">
            <a:xfrm>
              <a:off x="2285120" y="6933143"/>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40" name="Line 2887">
              <a:extLst>
                <a:ext uri="{FF2B5EF4-FFF2-40B4-BE49-F238E27FC236}">
                  <a16:creationId xmlns:a16="http://schemas.microsoft.com/office/drawing/2014/main" id="{95B6B4B9-75FD-A54A-BEE4-09DCD63DA36B}"/>
                </a:ext>
              </a:extLst>
            </p:cNvPr>
            <p:cNvSpPr>
              <a:spLocks noChangeAspect="1" noChangeShapeType="1"/>
            </p:cNvSpPr>
            <p:nvPr/>
          </p:nvSpPr>
          <p:spPr bwMode="auto">
            <a:xfrm rot="5400000" flipV="1">
              <a:off x="2470409" y="6989532"/>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41" name="Rectangle 2539">
              <a:extLst>
                <a:ext uri="{FF2B5EF4-FFF2-40B4-BE49-F238E27FC236}">
                  <a16:creationId xmlns:a16="http://schemas.microsoft.com/office/drawing/2014/main" id="{71E4E8E0-498F-8141-93D5-EC20EFB96898}"/>
                </a:ext>
              </a:extLst>
            </p:cNvPr>
            <p:cNvSpPr>
              <a:spLocks noChangeAspect="1" noChangeArrowheads="1"/>
            </p:cNvSpPr>
            <p:nvPr/>
          </p:nvSpPr>
          <p:spPr bwMode="auto">
            <a:xfrm rot="8100000">
              <a:off x="2490629" y="6985000"/>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42" name="Line 1840">
              <a:extLst>
                <a:ext uri="{FF2B5EF4-FFF2-40B4-BE49-F238E27FC236}">
                  <a16:creationId xmlns:a16="http://schemas.microsoft.com/office/drawing/2014/main" id="{C9470CD7-F670-014E-B6FE-0D95CD3540AC}"/>
                </a:ext>
              </a:extLst>
            </p:cNvPr>
            <p:cNvSpPr>
              <a:spLocks noChangeAspect="1" noChangeShapeType="1"/>
            </p:cNvSpPr>
            <p:nvPr/>
          </p:nvSpPr>
          <p:spPr bwMode="auto">
            <a:xfrm rot="5400000" flipV="1">
              <a:off x="2403561" y="7088960"/>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sp>
          <p:nvSpPr>
            <p:cNvPr id="1543" name="Line 1841">
              <a:extLst>
                <a:ext uri="{FF2B5EF4-FFF2-40B4-BE49-F238E27FC236}">
                  <a16:creationId xmlns:a16="http://schemas.microsoft.com/office/drawing/2014/main" id="{013A3331-0DFD-E048-9333-D29CDF87D221}"/>
                </a:ext>
              </a:extLst>
            </p:cNvPr>
            <p:cNvSpPr>
              <a:spLocks noChangeAspect="1" noChangeShapeType="1"/>
            </p:cNvSpPr>
            <p:nvPr/>
          </p:nvSpPr>
          <p:spPr bwMode="auto">
            <a:xfrm rot="5400000" flipV="1">
              <a:off x="2326186" y="7013049"/>
              <a:ext cx="180000" cy="398"/>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sp>
          <p:nvSpPr>
            <p:cNvPr id="1544" name="Line 1842">
              <a:extLst>
                <a:ext uri="{FF2B5EF4-FFF2-40B4-BE49-F238E27FC236}">
                  <a16:creationId xmlns:a16="http://schemas.microsoft.com/office/drawing/2014/main" id="{32827FB1-B917-814A-AA46-021C2769E038}"/>
                </a:ext>
              </a:extLst>
            </p:cNvPr>
            <p:cNvSpPr>
              <a:spLocks noChangeAspect="1" noChangeShapeType="1"/>
            </p:cNvSpPr>
            <p:nvPr/>
          </p:nvSpPr>
          <p:spPr bwMode="auto">
            <a:xfrm rot="5400000" flipV="1">
              <a:off x="2403561" y="6908961"/>
              <a:ext cx="0" cy="28575"/>
            </a:xfrm>
            <a:prstGeom prst="line">
              <a:avLst/>
            </a:prstGeom>
            <a:noFill/>
            <a:ln w="12700">
              <a:solidFill>
                <a:srgbClr val="000000"/>
              </a:solidFill>
              <a:round/>
              <a:headEnd/>
              <a:tailEnd type="none" w="sm" len="med"/>
            </a:ln>
            <a:extLst>
              <a:ext uri="{909E8E84-426E-40DD-AFC4-6F175D3DCCD1}">
                <a14:hiddenFill xmlns:a14="http://schemas.microsoft.com/office/drawing/2010/main">
                  <a:noFill/>
                </a14:hiddenFill>
              </a:ext>
            </a:extLst>
          </p:spPr>
          <p:txBody>
            <a:bodyPr/>
            <a:lstStyle/>
            <a:p>
              <a:endParaRPr lang="de-DE"/>
            </a:p>
          </p:txBody>
        </p:sp>
      </p:grpSp>
      <p:grpSp>
        <p:nvGrpSpPr>
          <p:cNvPr id="1545" name="Groupe 3605">
            <a:extLst>
              <a:ext uri="{FF2B5EF4-FFF2-40B4-BE49-F238E27FC236}">
                <a16:creationId xmlns:a16="http://schemas.microsoft.com/office/drawing/2014/main" id="{8A7792FC-6910-D948-AB9A-6CB5C5E5C2BE}"/>
              </a:ext>
            </a:extLst>
          </p:cNvPr>
          <p:cNvGrpSpPr>
            <a:grpSpLocks/>
          </p:cNvGrpSpPr>
          <p:nvPr/>
        </p:nvGrpSpPr>
        <p:grpSpPr bwMode="auto">
          <a:xfrm>
            <a:off x="4621004" y="7051468"/>
            <a:ext cx="246063" cy="706437"/>
            <a:chOff x="2932677" y="5330411"/>
            <a:chExt cx="245900" cy="705408"/>
          </a:xfrm>
        </p:grpSpPr>
        <p:sp>
          <p:nvSpPr>
            <p:cNvPr id="1546" name="Line 2891">
              <a:extLst>
                <a:ext uri="{FF2B5EF4-FFF2-40B4-BE49-F238E27FC236}">
                  <a16:creationId xmlns:a16="http://schemas.microsoft.com/office/drawing/2014/main" id="{B9550213-58DC-8D4B-A05E-E35DBF2F5DCE}"/>
                </a:ext>
              </a:extLst>
            </p:cNvPr>
            <p:cNvSpPr>
              <a:spLocks noChangeAspect="1" noChangeShapeType="1"/>
            </p:cNvSpPr>
            <p:nvPr/>
          </p:nvSpPr>
          <p:spPr bwMode="auto">
            <a:xfrm flipH="1" flipV="1">
              <a:off x="3015430" y="5636248"/>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547" name="Line 2889">
              <a:extLst>
                <a:ext uri="{FF2B5EF4-FFF2-40B4-BE49-F238E27FC236}">
                  <a16:creationId xmlns:a16="http://schemas.microsoft.com/office/drawing/2014/main" id="{483DF35A-5822-3B42-BECE-0BFE0C6AB8D8}"/>
                </a:ext>
              </a:extLst>
            </p:cNvPr>
            <p:cNvSpPr>
              <a:spLocks noChangeAspect="1" noChangeShapeType="1"/>
            </p:cNvSpPr>
            <p:nvPr/>
          </p:nvSpPr>
          <p:spPr bwMode="auto">
            <a:xfrm flipV="1">
              <a:off x="3014159" y="5557827"/>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548" name="Line 2891">
              <a:extLst>
                <a:ext uri="{FF2B5EF4-FFF2-40B4-BE49-F238E27FC236}">
                  <a16:creationId xmlns:a16="http://schemas.microsoft.com/office/drawing/2014/main" id="{DBA4D80F-CE71-7D4D-8DA3-AAADE2A9016A}"/>
                </a:ext>
              </a:extLst>
            </p:cNvPr>
            <p:cNvSpPr>
              <a:spLocks noChangeAspect="1" noChangeShapeType="1"/>
            </p:cNvSpPr>
            <p:nvPr/>
          </p:nvSpPr>
          <p:spPr bwMode="auto">
            <a:xfrm flipH="1" flipV="1">
              <a:off x="2960684" y="5557827"/>
              <a:ext cx="45719" cy="53884"/>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549" name="Rectangle 2884">
              <a:extLst>
                <a:ext uri="{FF2B5EF4-FFF2-40B4-BE49-F238E27FC236}">
                  <a16:creationId xmlns:a16="http://schemas.microsoft.com/office/drawing/2014/main" id="{BB3342C6-CC85-AE48-82E4-EF25D6849492}"/>
                </a:ext>
              </a:extLst>
            </p:cNvPr>
            <p:cNvSpPr>
              <a:spLocks noChangeAspect="1" noChangeArrowheads="1"/>
            </p:cNvSpPr>
            <p:nvPr/>
          </p:nvSpPr>
          <p:spPr bwMode="auto">
            <a:xfrm>
              <a:off x="3059723" y="5861316"/>
              <a:ext cx="4826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50" name="Rectangle 2885">
              <a:extLst>
                <a:ext uri="{FF2B5EF4-FFF2-40B4-BE49-F238E27FC236}">
                  <a16:creationId xmlns:a16="http://schemas.microsoft.com/office/drawing/2014/main" id="{10B6B33F-0710-D349-B360-85F5BB56E3FE}"/>
                </a:ext>
              </a:extLst>
            </p:cNvPr>
            <p:cNvSpPr>
              <a:spLocks noChangeAspect="1" noChangeArrowheads="1"/>
            </p:cNvSpPr>
            <p:nvPr/>
          </p:nvSpPr>
          <p:spPr bwMode="auto">
            <a:xfrm>
              <a:off x="3060358" y="5769314"/>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51" name="Line 2886">
              <a:extLst>
                <a:ext uri="{FF2B5EF4-FFF2-40B4-BE49-F238E27FC236}">
                  <a16:creationId xmlns:a16="http://schemas.microsoft.com/office/drawing/2014/main" id="{28012523-A30D-9C49-B11F-218938F36C5F}"/>
                </a:ext>
              </a:extLst>
            </p:cNvPr>
            <p:cNvSpPr>
              <a:spLocks noChangeAspect="1" noChangeShapeType="1"/>
            </p:cNvSpPr>
            <p:nvPr/>
          </p:nvSpPr>
          <p:spPr bwMode="auto">
            <a:xfrm flipV="1">
              <a:off x="3083853" y="581845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52" name="Line 2887">
              <a:extLst>
                <a:ext uri="{FF2B5EF4-FFF2-40B4-BE49-F238E27FC236}">
                  <a16:creationId xmlns:a16="http://schemas.microsoft.com/office/drawing/2014/main" id="{7EF65C4A-65C7-8841-BC5F-DB2CD4BC891E}"/>
                </a:ext>
              </a:extLst>
            </p:cNvPr>
            <p:cNvSpPr>
              <a:spLocks noChangeAspect="1" noChangeShapeType="1"/>
            </p:cNvSpPr>
            <p:nvPr/>
          </p:nvSpPr>
          <p:spPr bwMode="auto">
            <a:xfrm flipV="1">
              <a:off x="3083853" y="5728039"/>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53" name="Oval 2888">
              <a:extLst>
                <a:ext uri="{FF2B5EF4-FFF2-40B4-BE49-F238E27FC236}">
                  <a16:creationId xmlns:a16="http://schemas.microsoft.com/office/drawing/2014/main" id="{525F7A83-5945-1D40-883D-9E6C88BDD1F4}"/>
                </a:ext>
              </a:extLst>
            </p:cNvPr>
            <p:cNvSpPr>
              <a:spLocks noChangeAspect="1" noChangeArrowheads="1"/>
            </p:cNvSpPr>
            <p:nvPr/>
          </p:nvSpPr>
          <p:spPr bwMode="auto">
            <a:xfrm>
              <a:off x="3055577" y="5675725"/>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54" name="Oval 2890">
              <a:extLst>
                <a:ext uri="{FF2B5EF4-FFF2-40B4-BE49-F238E27FC236}">
                  <a16:creationId xmlns:a16="http://schemas.microsoft.com/office/drawing/2014/main" id="{5A15EA14-8F60-CA4A-8DE7-50AE90BA561F}"/>
                </a:ext>
              </a:extLst>
            </p:cNvPr>
            <p:cNvSpPr>
              <a:spLocks noChangeAspect="1" noChangeArrowheads="1"/>
            </p:cNvSpPr>
            <p:nvPr/>
          </p:nvSpPr>
          <p:spPr bwMode="auto">
            <a:xfrm>
              <a:off x="2983964" y="5600741"/>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55" name="Line 2889">
              <a:extLst>
                <a:ext uri="{FF2B5EF4-FFF2-40B4-BE49-F238E27FC236}">
                  <a16:creationId xmlns:a16="http://schemas.microsoft.com/office/drawing/2014/main" id="{2AD321F9-A49B-BA47-BBCF-A3819C63ABF8}"/>
                </a:ext>
              </a:extLst>
            </p:cNvPr>
            <p:cNvSpPr>
              <a:spLocks noChangeAspect="1" noChangeShapeType="1"/>
            </p:cNvSpPr>
            <p:nvPr/>
          </p:nvSpPr>
          <p:spPr bwMode="auto">
            <a:xfrm flipV="1">
              <a:off x="3104413" y="5636248"/>
              <a:ext cx="44450" cy="52388"/>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a:spAutoFit/>
            </a:bodyPr>
            <a:lstStyle/>
            <a:p>
              <a:endParaRPr lang="de-DE"/>
            </a:p>
          </p:txBody>
        </p:sp>
        <p:sp>
          <p:nvSpPr>
            <p:cNvPr id="1556" name="Oval 2892">
              <a:extLst>
                <a:ext uri="{FF2B5EF4-FFF2-40B4-BE49-F238E27FC236}">
                  <a16:creationId xmlns:a16="http://schemas.microsoft.com/office/drawing/2014/main" id="{63B5D0DC-4A80-9D4C-AE4D-D48F434C5BF3}"/>
                </a:ext>
              </a:extLst>
            </p:cNvPr>
            <p:cNvSpPr>
              <a:spLocks noChangeAspect="1" noChangeArrowheads="1"/>
            </p:cNvSpPr>
            <p:nvPr/>
          </p:nvSpPr>
          <p:spPr bwMode="auto">
            <a:xfrm>
              <a:off x="3124232" y="5600741"/>
              <a:ext cx="52070" cy="52070"/>
            </a:xfrm>
            <a:prstGeom prst="ellipse">
              <a:avLst/>
            </a:prstGeom>
            <a:solidFill>
              <a:srgbClr val="92D05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57" name="Rectangle 405">
              <a:extLst>
                <a:ext uri="{FF2B5EF4-FFF2-40B4-BE49-F238E27FC236}">
                  <a16:creationId xmlns:a16="http://schemas.microsoft.com/office/drawing/2014/main" id="{3F860D62-7020-2648-B618-2065BA4079FF}"/>
                </a:ext>
              </a:extLst>
            </p:cNvPr>
            <p:cNvSpPr>
              <a:spLocks noChangeArrowheads="1"/>
            </p:cNvSpPr>
            <p:nvPr/>
          </p:nvSpPr>
          <p:spPr bwMode="auto">
            <a:xfrm>
              <a:off x="2998472" y="5928097"/>
              <a:ext cx="1795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de-DE" sz="700" b="1">
                  <a:solidFill>
                    <a:srgbClr val="800000"/>
                  </a:solidFill>
                  <a:cs typeface="Arial" panose="020B0604020202020204" pitchFamily="34" charset="0"/>
                </a:rPr>
                <a:t>3693</a:t>
              </a:r>
              <a:endParaRPr lang="fr-FR" altLang="de-DE" sz="700" b="1">
                <a:cs typeface="Arial" panose="020B0604020202020204" pitchFamily="34" charset="0"/>
              </a:endParaRPr>
            </a:p>
          </p:txBody>
        </p:sp>
        <p:sp>
          <p:nvSpPr>
            <p:cNvPr id="1558" name="Line 2887">
              <a:extLst>
                <a:ext uri="{FF2B5EF4-FFF2-40B4-BE49-F238E27FC236}">
                  <a16:creationId xmlns:a16="http://schemas.microsoft.com/office/drawing/2014/main" id="{E2B235FA-BD3D-5F44-B52A-7EAE634D7711}"/>
                </a:ext>
              </a:extLst>
            </p:cNvPr>
            <p:cNvSpPr>
              <a:spLocks noChangeAspect="1" noChangeShapeType="1"/>
            </p:cNvSpPr>
            <p:nvPr/>
          </p:nvSpPr>
          <p:spPr bwMode="auto">
            <a:xfrm flipV="1">
              <a:off x="3150267" y="5559691"/>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59" name="Rectangle 2885">
              <a:extLst>
                <a:ext uri="{FF2B5EF4-FFF2-40B4-BE49-F238E27FC236}">
                  <a16:creationId xmlns:a16="http://schemas.microsoft.com/office/drawing/2014/main" id="{E708F9E9-7E00-F34F-9975-88FCB40CDECB}"/>
                </a:ext>
              </a:extLst>
            </p:cNvPr>
            <p:cNvSpPr>
              <a:spLocks noChangeAspect="1" noChangeArrowheads="1"/>
            </p:cNvSpPr>
            <p:nvPr/>
          </p:nvSpPr>
          <p:spPr bwMode="auto">
            <a:xfrm>
              <a:off x="3129312" y="5510586"/>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60" name="Line 2887">
              <a:extLst>
                <a:ext uri="{FF2B5EF4-FFF2-40B4-BE49-F238E27FC236}">
                  <a16:creationId xmlns:a16="http://schemas.microsoft.com/office/drawing/2014/main" id="{C1EB6621-BCDC-3643-9A10-4F6551C3D1A9}"/>
                </a:ext>
              </a:extLst>
            </p:cNvPr>
            <p:cNvSpPr>
              <a:spLocks noChangeAspect="1" noChangeShapeType="1"/>
            </p:cNvSpPr>
            <p:nvPr/>
          </p:nvSpPr>
          <p:spPr bwMode="auto">
            <a:xfrm flipV="1">
              <a:off x="3152542" y="546927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61" name="Rectangle 2539">
              <a:extLst>
                <a:ext uri="{FF2B5EF4-FFF2-40B4-BE49-F238E27FC236}">
                  <a16:creationId xmlns:a16="http://schemas.microsoft.com/office/drawing/2014/main" id="{C35B5942-5030-4A48-9F8D-CD4B7F8D601E}"/>
                </a:ext>
              </a:extLst>
            </p:cNvPr>
            <p:cNvSpPr>
              <a:spLocks noChangeAspect="1" noChangeArrowheads="1"/>
            </p:cNvSpPr>
            <p:nvPr/>
          </p:nvSpPr>
          <p:spPr bwMode="auto">
            <a:xfrm rot="2700000">
              <a:off x="3130001" y="5329776"/>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62" name="Line 2887">
              <a:extLst>
                <a:ext uri="{FF2B5EF4-FFF2-40B4-BE49-F238E27FC236}">
                  <a16:creationId xmlns:a16="http://schemas.microsoft.com/office/drawing/2014/main" id="{F8D2025D-E2FA-7344-9DB8-A07A94767651}"/>
                </a:ext>
              </a:extLst>
            </p:cNvPr>
            <p:cNvSpPr>
              <a:spLocks noChangeAspect="1" noChangeShapeType="1"/>
            </p:cNvSpPr>
            <p:nvPr/>
          </p:nvSpPr>
          <p:spPr bwMode="auto">
            <a:xfrm flipV="1">
              <a:off x="3153496" y="538446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63" name="Oval 2888">
              <a:extLst>
                <a:ext uri="{FF2B5EF4-FFF2-40B4-BE49-F238E27FC236}">
                  <a16:creationId xmlns:a16="http://schemas.microsoft.com/office/drawing/2014/main" id="{8F0D2F02-613D-064D-9D0A-ADDDDFA70248}"/>
                </a:ext>
              </a:extLst>
            </p:cNvPr>
            <p:cNvSpPr>
              <a:spLocks noChangeAspect="1" noChangeArrowheads="1"/>
            </p:cNvSpPr>
            <p:nvPr/>
          </p:nvSpPr>
          <p:spPr bwMode="auto">
            <a:xfrm>
              <a:off x="3126507" y="5419765"/>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64" name="Rectangle 2885">
              <a:extLst>
                <a:ext uri="{FF2B5EF4-FFF2-40B4-BE49-F238E27FC236}">
                  <a16:creationId xmlns:a16="http://schemas.microsoft.com/office/drawing/2014/main" id="{85DAE363-BB1D-A947-A7EC-E9E80DB98582}"/>
                </a:ext>
              </a:extLst>
            </p:cNvPr>
            <p:cNvSpPr>
              <a:spLocks noChangeAspect="1" noChangeArrowheads="1"/>
            </p:cNvSpPr>
            <p:nvPr/>
          </p:nvSpPr>
          <p:spPr bwMode="auto">
            <a:xfrm>
              <a:off x="2935482" y="5510586"/>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65" name="Line 2887">
              <a:extLst>
                <a:ext uri="{FF2B5EF4-FFF2-40B4-BE49-F238E27FC236}">
                  <a16:creationId xmlns:a16="http://schemas.microsoft.com/office/drawing/2014/main" id="{9FB76B82-5B49-EC47-B5E7-37FDA37000CE}"/>
                </a:ext>
              </a:extLst>
            </p:cNvPr>
            <p:cNvSpPr>
              <a:spLocks noChangeAspect="1" noChangeShapeType="1"/>
            </p:cNvSpPr>
            <p:nvPr/>
          </p:nvSpPr>
          <p:spPr bwMode="auto">
            <a:xfrm flipV="1">
              <a:off x="2958712" y="546927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66" name="Rectangle 2539">
              <a:extLst>
                <a:ext uri="{FF2B5EF4-FFF2-40B4-BE49-F238E27FC236}">
                  <a16:creationId xmlns:a16="http://schemas.microsoft.com/office/drawing/2014/main" id="{E52ECBA4-ACED-0849-A409-98C49C3E3935}"/>
                </a:ext>
              </a:extLst>
            </p:cNvPr>
            <p:cNvSpPr>
              <a:spLocks noChangeAspect="1" noChangeArrowheads="1"/>
            </p:cNvSpPr>
            <p:nvPr/>
          </p:nvSpPr>
          <p:spPr bwMode="auto">
            <a:xfrm rot="2700000">
              <a:off x="2936171" y="5329776"/>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67" name="Line 2887">
              <a:extLst>
                <a:ext uri="{FF2B5EF4-FFF2-40B4-BE49-F238E27FC236}">
                  <a16:creationId xmlns:a16="http://schemas.microsoft.com/office/drawing/2014/main" id="{350F987B-73DC-F545-8E2B-01C0FA5960C1}"/>
                </a:ext>
              </a:extLst>
            </p:cNvPr>
            <p:cNvSpPr>
              <a:spLocks noChangeAspect="1" noChangeShapeType="1"/>
            </p:cNvSpPr>
            <p:nvPr/>
          </p:nvSpPr>
          <p:spPr bwMode="auto">
            <a:xfrm flipV="1">
              <a:off x="2959666" y="538446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68" name="Oval 2888">
              <a:extLst>
                <a:ext uri="{FF2B5EF4-FFF2-40B4-BE49-F238E27FC236}">
                  <a16:creationId xmlns:a16="http://schemas.microsoft.com/office/drawing/2014/main" id="{8C970112-F397-684D-B76D-69AAC0E611A1}"/>
                </a:ext>
              </a:extLst>
            </p:cNvPr>
            <p:cNvSpPr>
              <a:spLocks noChangeAspect="1" noChangeArrowheads="1"/>
            </p:cNvSpPr>
            <p:nvPr/>
          </p:nvSpPr>
          <p:spPr bwMode="auto">
            <a:xfrm>
              <a:off x="2932677" y="5419765"/>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69" name="Rectangle 2885">
              <a:extLst>
                <a:ext uri="{FF2B5EF4-FFF2-40B4-BE49-F238E27FC236}">
                  <a16:creationId xmlns:a16="http://schemas.microsoft.com/office/drawing/2014/main" id="{8FCB6FDC-33D6-5547-9DD6-01AE937DA96C}"/>
                </a:ext>
              </a:extLst>
            </p:cNvPr>
            <p:cNvSpPr>
              <a:spLocks noChangeAspect="1" noChangeArrowheads="1"/>
            </p:cNvSpPr>
            <p:nvPr/>
          </p:nvSpPr>
          <p:spPr bwMode="auto">
            <a:xfrm>
              <a:off x="3028699" y="5510586"/>
              <a:ext cx="46990" cy="48260"/>
            </a:xfrm>
            <a:prstGeom prst="rect">
              <a:avLst/>
            </a:prstGeom>
            <a:solidFill>
              <a:srgbClr val="0070C0"/>
            </a:solidFill>
            <a:ln w="12700" algn="ctr">
              <a:solidFill>
                <a:schemeClr val="tx1"/>
              </a:solidFill>
              <a:miter lim="800000"/>
              <a:headEnd/>
              <a:tailEnd type="none" w="sm" len="med"/>
            </a:ln>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70" name="Line 2887">
              <a:extLst>
                <a:ext uri="{FF2B5EF4-FFF2-40B4-BE49-F238E27FC236}">
                  <a16:creationId xmlns:a16="http://schemas.microsoft.com/office/drawing/2014/main" id="{778E36B6-295E-324E-A0E6-040B1480D5A4}"/>
                </a:ext>
              </a:extLst>
            </p:cNvPr>
            <p:cNvSpPr>
              <a:spLocks noChangeAspect="1" noChangeShapeType="1"/>
            </p:cNvSpPr>
            <p:nvPr/>
          </p:nvSpPr>
          <p:spPr bwMode="auto">
            <a:xfrm flipV="1">
              <a:off x="3051929" y="5469274"/>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71" name="Rectangle 2539">
              <a:extLst>
                <a:ext uri="{FF2B5EF4-FFF2-40B4-BE49-F238E27FC236}">
                  <a16:creationId xmlns:a16="http://schemas.microsoft.com/office/drawing/2014/main" id="{09FD6B84-D2F5-4D40-8B04-EF392BC2754B}"/>
                </a:ext>
              </a:extLst>
            </p:cNvPr>
            <p:cNvSpPr>
              <a:spLocks noChangeAspect="1" noChangeArrowheads="1"/>
            </p:cNvSpPr>
            <p:nvPr/>
          </p:nvSpPr>
          <p:spPr bwMode="auto">
            <a:xfrm rot="2700000">
              <a:off x="3029388" y="5329776"/>
              <a:ext cx="46990" cy="48260"/>
            </a:xfrm>
            <a:prstGeom prst="rect">
              <a:avLst/>
            </a:prstGeom>
            <a:noFill/>
            <a:ln w="12700" algn="ctr">
              <a:solidFill>
                <a:schemeClr val="tx1"/>
              </a:solidFill>
              <a:miter lim="800000"/>
              <a:headEnd/>
              <a:tailEnd type="none" w="sm" len="me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sp>
          <p:nvSpPr>
            <p:cNvPr id="1572" name="Line 2887">
              <a:extLst>
                <a:ext uri="{FF2B5EF4-FFF2-40B4-BE49-F238E27FC236}">
                  <a16:creationId xmlns:a16="http://schemas.microsoft.com/office/drawing/2014/main" id="{EEEDB1AB-E5D6-AB47-B5C9-F0977D5911B4}"/>
                </a:ext>
              </a:extLst>
            </p:cNvPr>
            <p:cNvSpPr>
              <a:spLocks noChangeAspect="1" noChangeShapeType="1"/>
            </p:cNvSpPr>
            <p:nvPr/>
          </p:nvSpPr>
          <p:spPr bwMode="auto">
            <a:xfrm flipV="1">
              <a:off x="3052883" y="5384460"/>
              <a:ext cx="0" cy="41275"/>
            </a:xfrm>
            <a:prstGeom prst="line">
              <a:avLst/>
            </a:prstGeom>
            <a:noFill/>
            <a:ln w="12700">
              <a:solidFill>
                <a:schemeClr val="tx1"/>
              </a:solidFill>
              <a:round/>
              <a:headEnd/>
              <a:tailEnd type="none" w="sm" len="med"/>
            </a:ln>
            <a:extLst>
              <a:ext uri="{909E8E84-426E-40DD-AFC4-6F175D3DCCD1}">
                <a14:hiddenFill xmlns:a14="http://schemas.microsoft.com/office/drawing/2010/main">
                  <a:noFill/>
                </a14:hiddenFill>
              </a:ext>
            </a:extLst>
          </p:spPr>
          <p:txBody>
            <a:bodyPr wrap="none">
              <a:spAutoFit/>
            </a:bodyPr>
            <a:lstStyle/>
            <a:p>
              <a:endParaRPr lang="de-DE"/>
            </a:p>
          </p:txBody>
        </p:sp>
        <p:sp>
          <p:nvSpPr>
            <p:cNvPr id="1573" name="Oval 2888">
              <a:extLst>
                <a:ext uri="{FF2B5EF4-FFF2-40B4-BE49-F238E27FC236}">
                  <a16:creationId xmlns:a16="http://schemas.microsoft.com/office/drawing/2014/main" id="{81BDBBF5-26CD-9C48-802A-F399F92E7BDE}"/>
                </a:ext>
              </a:extLst>
            </p:cNvPr>
            <p:cNvSpPr>
              <a:spLocks noChangeAspect="1" noChangeArrowheads="1"/>
            </p:cNvSpPr>
            <p:nvPr/>
          </p:nvSpPr>
          <p:spPr bwMode="auto">
            <a:xfrm>
              <a:off x="3025894" y="5419765"/>
              <a:ext cx="52070" cy="52070"/>
            </a:xfrm>
            <a:prstGeom prst="ellipse">
              <a:avLst/>
            </a:prstGeom>
            <a:solidFill>
              <a:srgbClr val="FFFF00"/>
            </a:solidFill>
            <a:ln w="12700" algn="ctr">
              <a:solidFill>
                <a:schemeClr val="tx1"/>
              </a:solidFill>
              <a:round/>
              <a:headEnd/>
              <a:tailEnd type="none" w="sm" len="med"/>
            </a:ln>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de-DE" sz="1800"/>
            </a:p>
          </p:txBody>
        </p:sp>
      </p:grpSp>
      <p:sp>
        <p:nvSpPr>
          <p:cNvPr id="1574" name="Textfeld 1573">
            <a:extLst>
              <a:ext uri="{FF2B5EF4-FFF2-40B4-BE49-F238E27FC236}">
                <a16:creationId xmlns:a16="http://schemas.microsoft.com/office/drawing/2014/main" id="{BB8FF3A3-5EA9-7D4D-9985-8F07B6F47AD8}"/>
              </a:ext>
            </a:extLst>
          </p:cNvPr>
          <p:cNvSpPr txBox="1"/>
          <p:nvPr/>
        </p:nvSpPr>
        <p:spPr>
          <a:xfrm>
            <a:off x="189701" y="8232677"/>
            <a:ext cx="6480000" cy="1200329"/>
          </a:xfrm>
          <a:prstGeom prst="rect">
            <a:avLst/>
          </a:prstGeom>
          <a:noFill/>
        </p:spPr>
        <p:txBody>
          <a:bodyPr wrap="square" rtlCol="0">
            <a:spAutoFit/>
          </a:bodyPr>
          <a:lstStyle/>
          <a:p>
            <a:pPr algn="just"/>
            <a:r>
              <a:rPr lang="de-DE" sz="1200" dirty="0">
                <a:latin typeface="Arial" pitchFamily="34" charset="0"/>
                <a:cs typeface="Arial" pitchFamily="34" charset="0"/>
              </a:rPr>
              <a:t>Figure S5: </a:t>
            </a:r>
            <a:r>
              <a:rPr lang="en-US" sz="1200" dirty="0">
                <a:effectLst/>
                <a:latin typeface="Arial" pitchFamily="34" charset="0"/>
                <a:ea typeface="Calibri" panose="020F0502020204030204" pitchFamily="34" charset="0"/>
                <a:cs typeface="Arial" pitchFamily="34" charset="0"/>
              </a:rPr>
              <a:t>Analysis of serum protein N-glycans using MALDI-TOF-MS. Representative N-glycan spectra of control-, </a:t>
            </a:r>
            <a:r>
              <a:rPr lang="en-US" sz="1200" i="1" dirty="0">
                <a:effectLst/>
                <a:latin typeface="Arial" pitchFamily="34" charset="0"/>
                <a:ea typeface="Calibri" panose="020F0502020204030204" pitchFamily="34" charset="0"/>
                <a:cs typeface="Arial" pitchFamily="34" charset="0"/>
              </a:rPr>
              <a:t>Atp6v0a2</a:t>
            </a:r>
            <a:r>
              <a:rPr lang="en-US" sz="1200" i="1" baseline="30000" dirty="0">
                <a:effectLst/>
                <a:latin typeface="Arial" pitchFamily="34" charset="0"/>
                <a:ea typeface="Calibri" panose="020F0502020204030204" pitchFamily="34" charset="0"/>
                <a:cs typeface="Arial" pitchFamily="34" charset="0"/>
              </a:rPr>
              <a:t>-/-</a:t>
            </a:r>
            <a:r>
              <a:rPr lang="en-US" sz="1200" baseline="30000" dirty="0">
                <a:effectLst/>
                <a:latin typeface="Arial" pitchFamily="34" charset="0"/>
                <a:ea typeface="Calibri" panose="020F0502020204030204" pitchFamily="34" charset="0"/>
                <a:cs typeface="Arial" pitchFamily="34" charset="0"/>
              </a:rPr>
              <a:t> </a:t>
            </a:r>
            <a:r>
              <a:rPr lang="en-US" sz="1200" dirty="0">
                <a:effectLst/>
                <a:latin typeface="Arial" pitchFamily="34" charset="0"/>
                <a:ea typeface="Calibri" panose="020F0502020204030204" pitchFamily="34" charset="0"/>
                <a:cs typeface="Arial" pitchFamily="34" charset="0"/>
              </a:rPr>
              <a:t>-  and </a:t>
            </a:r>
            <a:r>
              <a:rPr lang="en-US" sz="1200" i="1" dirty="0">
                <a:effectLst/>
                <a:latin typeface="Arial" pitchFamily="34" charset="0"/>
                <a:ea typeface="Calibri" panose="020F0502020204030204" pitchFamily="34" charset="0"/>
                <a:cs typeface="Arial" pitchFamily="34" charset="0"/>
              </a:rPr>
              <a:t>Atp6v0a2</a:t>
            </a:r>
            <a:r>
              <a:rPr lang="en-US" sz="1200" i="1" baseline="30000" dirty="0">
                <a:effectLst/>
                <a:latin typeface="Arial" pitchFamily="34" charset="0"/>
                <a:ea typeface="Calibri" panose="020F0502020204030204" pitchFamily="34" charset="0"/>
                <a:cs typeface="Arial" pitchFamily="34" charset="0"/>
              </a:rPr>
              <a:t>RQ/RQ</a:t>
            </a:r>
            <a:r>
              <a:rPr lang="en-US" sz="1200" dirty="0">
                <a:latin typeface="Arial" pitchFamily="34" charset="0"/>
                <a:ea typeface="Calibri" panose="020F0502020204030204" pitchFamily="34" charset="0"/>
                <a:cs typeface="Arial" pitchFamily="34" charset="0"/>
              </a:rPr>
              <a:t> mice (n=3 animals per genotype) are shown from top to bottom. The only fucosylated biantennary N-glycan species (*) was elevated, which corresponds to the findings in skin N-glycans. Sugar residue symbols: blue squares: N-acetyl glucosamine, green circles: mannose, red triangles: fucose, yellow circles: galactose, white checks: sialic acid. </a:t>
            </a:r>
            <a:endParaRPr lang="de-DE" sz="1200" dirty="0">
              <a:solidFill>
                <a:srgbClr val="FF0000"/>
              </a:solidFill>
              <a:latin typeface="Arial" pitchFamily="34" charset="0"/>
              <a:cs typeface="Arial" pitchFamily="34" charset="0"/>
            </a:endParaRPr>
          </a:p>
        </p:txBody>
      </p:sp>
      <p:sp>
        <p:nvSpPr>
          <p:cNvPr id="2" name="Textfeld 1">
            <a:extLst>
              <a:ext uri="{FF2B5EF4-FFF2-40B4-BE49-F238E27FC236}">
                <a16:creationId xmlns:a16="http://schemas.microsoft.com/office/drawing/2014/main" id="{DA4F6232-AB5A-C744-8E6A-9719989E455A}"/>
              </a:ext>
            </a:extLst>
          </p:cNvPr>
          <p:cNvSpPr txBox="1"/>
          <p:nvPr/>
        </p:nvSpPr>
        <p:spPr>
          <a:xfrm>
            <a:off x="3406567" y="4141136"/>
            <a:ext cx="274434" cy="369332"/>
          </a:xfrm>
          <a:prstGeom prst="rect">
            <a:avLst/>
          </a:prstGeom>
          <a:noFill/>
        </p:spPr>
        <p:txBody>
          <a:bodyPr wrap="none" rtlCol="0">
            <a:spAutoFit/>
          </a:bodyPr>
          <a:lstStyle/>
          <a:p>
            <a:r>
              <a:rPr lang="de-DE">
                <a:latin typeface="Arial" panose="020B0604020202020204" pitchFamily="34" charset="0"/>
                <a:cs typeface="Arial" panose="020B0604020202020204" pitchFamily="34" charset="0"/>
              </a:rPr>
              <a:t>*</a:t>
            </a:r>
          </a:p>
        </p:txBody>
      </p:sp>
      <p:sp>
        <p:nvSpPr>
          <p:cNvPr id="1575" name="Textfeld 1574">
            <a:extLst>
              <a:ext uri="{FF2B5EF4-FFF2-40B4-BE49-F238E27FC236}">
                <a16:creationId xmlns:a16="http://schemas.microsoft.com/office/drawing/2014/main" id="{F9F5B672-88F4-BB4E-B605-B414F1B16B7F}"/>
              </a:ext>
            </a:extLst>
          </p:cNvPr>
          <p:cNvSpPr txBox="1"/>
          <p:nvPr/>
        </p:nvSpPr>
        <p:spPr>
          <a:xfrm>
            <a:off x="3419267" y="6461748"/>
            <a:ext cx="274434" cy="369332"/>
          </a:xfrm>
          <a:prstGeom prst="rect">
            <a:avLst/>
          </a:prstGeom>
          <a:noFill/>
        </p:spPr>
        <p:txBody>
          <a:bodyPr wrap="none" rtlCol="0">
            <a:spAutoFit/>
          </a:bodyPr>
          <a:lstStyle/>
          <a:p>
            <a:r>
              <a:rPr lang="de-DE">
                <a:latin typeface="Arial" panose="020B0604020202020204" pitchFamily="34" charset="0"/>
                <a:cs typeface="Arial" panose="020B0604020202020204" pitchFamily="34" charset="0"/>
              </a:rPr>
              <a:t>*</a:t>
            </a:r>
          </a:p>
        </p:txBody>
      </p:sp>
      <p:sp>
        <p:nvSpPr>
          <p:cNvPr id="3" name="Line 884">
            <a:extLst>
              <a:ext uri="{FF2B5EF4-FFF2-40B4-BE49-F238E27FC236}">
                <a16:creationId xmlns:a16="http://schemas.microsoft.com/office/drawing/2014/main" id="{118C6BCE-5918-B059-8166-D9FC8871D897}"/>
              </a:ext>
            </a:extLst>
          </p:cNvPr>
          <p:cNvSpPr>
            <a:spLocks noChangeShapeType="1"/>
          </p:cNvSpPr>
          <p:nvPr/>
        </p:nvSpPr>
        <p:spPr bwMode="auto">
          <a:xfrm>
            <a:off x="696704" y="6522830"/>
            <a:ext cx="30163"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 name="Line 937">
            <a:extLst>
              <a:ext uri="{FF2B5EF4-FFF2-40B4-BE49-F238E27FC236}">
                <a16:creationId xmlns:a16="http://schemas.microsoft.com/office/drawing/2014/main" id="{0E947494-88F3-2669-0D30-07012BECD1EF}"/>
              </a:ext>
            </a:extLst>
          </p:cNvPr>
          <p:cNvSpPr>
            <a:spLocks noChangeShapeType="1"/>
          </p:cNvSpPr>
          <p:nvPr/>
        </p:nvSpPr>
        <p:spPr bwMode="auto">
          <a:xfrm>
            <a:off x="720517" y="6522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 name="Line 978">
            <a:extLst>
              <a:ext uri="{FF2B5EF4-FFF2-40B4-BE49-F238E27FC236}">
                <a16:creationId xmlns:a16="http://schemas.microsoft.com/office/drawing/2014/main" id="{858283E2-87AD-6167-895A-147D998448BA}"/>
              </a:ext>
            </a:extLst>
          </p:cNvPr>
          <p:cNvSpPr>
            <a:spLocks noChangeShapeType="1"/>
          </p:cNvSpPr>
          <p:nvPr/>
        </p:nvSpPr>
        <p:spPr bwMode="auto">
          <a:xfrm>
            <a:off x="720517" y="6522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 name="Line 1019">
            <a:extLst>
              <a:ext uri="{FF2B5EF4-FFF2-40B4-BE49-F238E27FC236}">
                <a16:creationId xmlns:a16="http://schemas.microsoft.com/office/drawing/2014/main" id="{C847760F-55C9-7A9E-E786-A944C50B583B}"/>
              </a:ext>
            </a:extLst>
          </p:cNvPr>
          <p:cNvSpPr>
            <a:spLocks noChangeShapeType="1"/>
          </p:cNvSpPr>
          <p:nvPr/>
        </p:nvSpPr>
        <p:spPr bwMode="auto">
          <a:xfrm>
            <a:off x="720517" y="6522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 name="Line 1061">
            <a:extLst>
              <a:ext uri="{FF2B5EF4-FFF2-40B4-BE49-F238E27FC236}">
                <a16:creationId xmlns:a16="http://schemas.microsoft.com/office/drawing/2014/main" id="{58CDE341-1BA9-42D7-9498-74DF955245C1}"/>
              </a:ext>
            </a:extLst>
          </p:cNvPr>
          <p:cNvSpPr>
            <a:spLocks noChangeShapeType="1"/>
          </p:cNvSpPr>
          <p:nvPr/>
        </p:nvSpPr>
        <p:spPr bwMode="auto">
          <a:xfrm>
            <a:off x="720517" y="6522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8" name="Line 1102">
            <a:extLst>
              <a:ext uri="{FF2B5EF4-FFF2-40B4-BE49-F238E27FC236}">
                <a16:creationId xmlns:a16="http://schemas.microsoft.com/office/drawing/2014/main" id="{5F68E5A8-C802-1A49-41B8-3EB44277DC85}"/>
              </a:ext>
            </a:extLst>
          </p:cNvPr>
          <p:cNvSpPr>
            <a:spLocks noChangeShapeType="1"/>
          </p:cNvSpPr>
          <p:nvPr/>
        </p:nvSpPr>
        <p:spPr bwMode="auto">
          <a:xfrm>
            <a:off x="720517" y="6522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9" name="Line 1143">
            <a:extLst>
              <a:ext uri="{FF2B5EF4-FFF2-40B4-BE49-F238E27FC236}">
                <a16:creationId xmlns:a16="http://schemas.microsoft.com/office/drawing/2014/main" id="{7AAAEE36-4D4B-060E-FB23-14CD544696C8}"/>
              </a:ext>
            </a:extLst>
          </p:cNvPr>
          <p:cNvSpPr>
            <a:spLocks noChangeShapeType="1"/>
          </p:cNvSpPr>
          <p:nvPr/>
        </p:nvSpPr>
        <p:spPr bwMode="auto">
          <a:xfrm>
            <a:off x="720517" y="6522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0" name="Line 1184">
            <a:extLst>
              <a:ext uri="{FF2B5EF4-FFF2-40B4-BE49-F238E27FC236}">
                <a16:creationId xmlns:a16="http://schemas.microsoft.com/office/drawing/2014/main" id="{7E344F4F-1ACC-AEF0-581A-96ED4E8EA52F}"/>
              </a:ext>
            </a:extLst>
          </p:cNvPr>
          <p:cNvSpPr>
            <a:spLocks noChangeShapeType="1"/>
          </p:cNvSpPr>
          <p:nvPr/>
        </p:nvSpPr>
        <p:spPr bwMode="auto">
          <a:xfrm>
            <a:off x="720517" y="6522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1" name="Line 1225">
            <a:extLst>
              <a:ext uri="{FF2B5EF4-FFF2-40B4-BE49-F238E27FC236}">
                <a16:creationId xmlns:a16="http://schemas.microsoft.com/office/drawing/2014/main" id="{47CE5E3C-D806-B523-5BBD-C8F86C7A16A8}"/>
              </a:ext>
            </a:extLst>
          </p:cNvPr>
          <p:cNvSpPr>
            <a:spLocks noChangeShapeType="1"/>
          </p:cNvSpPr>
          <p:nvPr/>
        </p:nvSpPr>
        <p:spPr bwMode="auto">
          <a:xfrm>
            <a:off x="720517" y="6522830"/>
            <a:ext cx="635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2" name="Textfeld 11">
            <a:extLst>
              <a:ext uri="{FF2B5EF4-FFF2-40B4-BE49-F238E27FC236}">
                <a16:creationId xmlns:a16="http://schemas.microsoft.com/office/drawing/2014/main" id="{E809959D-0B4F-72F1-9BC9-D1CA0E4065D4}"/>
              </a:ext>
            </a:extLst>
          </p:cNvPr>
          <p:cNvSpPr txBox="1"/>
          <p:nvPr/>
        </p:nvSpPr>
        <p:spPr>
          <a:xfrm>
            <a:off x="2057400" y="4724400"/>
            <a:ext cx="2743199" cy="4571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de-DE"/>
          </a:p>
        </p:txBody>
      </p:sp>
      <p:sp>
        <p:nvSpPr>
          <p:cNvPr id="13" name="Textfeld 12">
            <a:extLst>
              <a:ext uri="{FF2B5EF4-FFF2-40B4-BE49-F238E27FC236}">
                <a16:creationId xmlns:a16="http://schemas.microsoft.com/office/drawing/2014/main" id="{1372EC01-7E10-E2BA-09DC-D26A4BE42A9D}"/>
              </a:ext>
            </a:extLst>
          </p:cNvPr>
          <p:cNvSpPr txBox="1"/>
          <p:nvPr/>
        </p:nvSpPr>
        <p:spPr>
          <a:xfrm>
            <a:off x="2200275" y="4867275"/>
            <a:ext cx="2743199" cy="4571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de-DE"/>
          </a:p>
        </p:txBody>
      </p:sp>
      <p:sp>
        <p:nvSpPr>
          <p:cNvPr id="14" name="Textfeld 13">
            <a:extLst>
              <a:ext uri="{FF2B5EF4-FFF2-40B4-BE49-F238E27FC236}">
                <a16:creationId xmlns:a16="http://schemas.microsoft.com/office/drawing/2014/main" id="{855EC349-2E50-23DC-2123-A2453F417645}"/>
              </a:ext>
            </a:extLst>
          </p:cNvPr>
          <p:cNvSpPr txBox="1"/>
          <p:nvPr/>
        </p:nvSpPr>
        <p:spPr>
          <a:xfrm>
            <a:off x="2343150" y="5010150"/>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de-DE"/>
          </a:p>
        </p:txBody>
      </p:sp>
      <p:sp>
        <p:nvSpPr>
          <p:cNvPr id="15" name="Textfeld 14">
            <a:extLst>
              <a:ext uri="{FF2B5EF4-FFF2-40B4-BE49-F238E27FC236}">
                <a16:creationId xmlns:a16="http://schemas.microsoft.com/office/drawing/2014/main" id="{93C9DC58-9BE3-0B3E-9DAF-FA6DF574D506}"/>
              </a:ext>
            </a:extLst>
          </p:cNvPr>
          <p:cNvSpPr txBox="1"/>
          <p:nvPr/>
        </p:nvSpPr>
        <p:spPr>
          <a:xfrm>
            <a:off x="2486024" y="515302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de-DE"/>
          </a:p>
        </p:txBody>
      </p:sp>
      <p:sp>
        <p:nvSpPr>
          <p:cNvPr id="16" name="Textfeld 15">
            <a:extLst>
              <a:ext uri="{FF2B5EF4-FFF2-40B4-BE49-F238E27FC236}">
                <a16:creationId xmlns:a16="http://schemas.microsoft.com/office/drawing/2014/main" id="{EDD3D519-0715-F56B-644F-1444BB7FA963}"/>
              </a:ext>
            </a:extLst>
          </p:cNvPr>
          <p:cNvSpPr txBox="1"/>
          <p:nvPr/>
        </p:nvSpPr>
        <p:spPr>
          <a:xfrm>
            <a:off x="2057399" y="4724400"/>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de-DE"/>
          </a:p>
        </p:txBody>
      </p:sp>
      <p:cxnSp>
        <p:nvCxnSpPr>
          <p:cNvPr id="17" name="Gerade Verbindung 16">
            <a:extLst>
              <a:ext uri="{FF2B5EF4-FFF2-40B4-BE49-F238E27FC236}">
                <a16:creationId xmlns:a16="http://schemas.microsoft.com/office/drawing/2014/main" id="{AB661802-B7B2-31AE-7C0C-60E646B6BA0D}"/>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18" name="Textfeld 17">
            <a:extLst>
              <a:ext uri="{FF2B5EF4-FFF2-40B4-BE49-F238E27FC236}">
                <a16:creationId xmlns:a16="http://schemas.microsoft.com/office/drawing/2014/main" id="{2AF15780-F967-581F-DF44-E47338CC3723}"/>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sp>
        <p:nvSpPr>
          <p:cNvPr id="20" name="Foliennummernplatzhalter 19">
            <a:extLst>
              <a:ext uri="{FF2B5EF4-FFF2-40B4-BE49-F238E27FC236}">
                <a16:creationId xmlns:a16="http://schemas.microsoft.com/office/drawing/2014/main" id="{10A2B83D-52B5-A321-7C2E-79C3C92F6E3E}"/>
              </a:ext>
            </a:extLst>
          </p:cNvPr>
          <p:cNvSpPr>
            <a:spLocks noGrp="1"/>
          </p:cNvSpPr>
          <p:nvPr>
            <p:ph type="sldNum" sz="quarter" idx="12"/>
          </p:nvPr>
        </p:nvSpPr>
        <p:spPr/>
        <p:txBody>
          <a:bodyPr/>
          <a:lstStyle/>
          <a:p>
            <a:fld id="{444466EE-7DED-45A1-9FDC-2594FB73B862}" type="slidenum">
              <a:rPr lang="de-DE" smtClean="0"/>
              <a:pPr/>
              <a:t>6</a:t>
            </a:fld>
            <a:endParaRPr lang="de-DE"/>
          </a:p>
        </p:txBody>
      </p:sp>
    </p:spTree>
    <p:extLst>
      <p:ext uri="{BB962C8B-B14F-4D97-AF65-F5344CB8AC3E}">
        <p14:creationId xmlns:p14="http://schemas.microsoft.com/office/powerpoint/2010/main" val="347538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CCE41AA-3F6A-8ED3-DB0A-33CAEC8E1A3E}"/>
              </a:ext>
            </a:extLst>
          </p:cNvPr>
          <p:cNvPicPr>
            <a:picLocks noChangeAspect="1"/>
          </p:cNvPicPr>
          <p:nvPr/>
        </p:nvPicPr>
        <p:blipFill>
          <a:blip r:embed="rId2"/>
          <a:stretch>
            <a:fillRect/>
          </a:stretch>
        </p:blipFill>
        <p:spPr>
          <a:xfrm>
            <a:off x="701790" y="3675039"/>
            <a:ext cx="2494386" cy="1648831"/>
          </a:xfrm>
          <a:prstGeom prst="rect">
            <a:avLst/>
          </a:prstGeom>
        </p:spPr>
      </p:pic>
      <p:sp>
        <p:nvSpPr>
          <p:cNvPr id="5" name="Foliennummernplatzhalter 4">
            <a:extLst>
              <a:ext uri="{FF2B5EF4-FFF2-40B4-BE49-F238E27FC236}">
                <a16:creationId xmlns:a16="http://schemas.microsoft.com/office/drawing/2014/main" id="{7AC6A0BF-5824-4C0F-8282-7A82E7468BD1}"/>
              </a:ext>
            </a:extLst>
          </p:cNvPr>
          <p:cNvSpPr>
            <a:spLocks noGrp="1"/>
          </p:cNvSpPr>
          <p:nvPr>
            <p:ph type="sldNum" sz="quarter" idx="12"/>
          </p:nvPr>
        </p:nvSpPr>
        <p:spPr/>
        <p:txBody>
          <a:bodyPr/>
          <a:lstStyle/>
          <a:p>
            <a:fld id="{444466EE-7DED-45A1-9FDC-2594FB73B862}" type="slidenum">
              <a:rPr lang="de-DE" smtClean="0"/>
              <a:pPr/>
              <a:t>7</a:t>
            </a:fld>
            <a:endParaRPr lang="de-DE"/>
          </a:p>
        </p:txBody>
      </p:sp>
      <p:sp>
        <p:nvSpPr>
          <p:cNvPr id="9" name="Textfeld 8">
            <a:extLst>
              <a:ext uri="{FF2B5EF4-FFF2-40B4-BE49-F238E27FC236}">
                <a16:creationId xmlns:a16="http://schemas.microsoft.com/office/drawing/2014/main" id="{21774183-5CB3-4C94-92CA-1E0B080A5C0A}"/>
              </a:ext>
            </a:extLst>
          </p:cNvPr>
          <p:cNvSpPr txBox="1"/>
          <p:nvPr/>
        </p:nvSpPr>
        <p:spPr>
          <a:xfrm>
            <a:off x="158837" y="5581996"/>
            <a:ext cx="6480000" cy="1384995"/>
          </a:xfrm>
          <a:prstGeom prst="rect">
            <a:avLst/>
          </a:prstGeom>
          <a:noFill/>
        </p:spPr>
        <p:txBody>
          <a:bodyPr wrap="square" rtlCol="0">
            <a:spAutoFit/>
          </a:bodyPr>
          <a:lstStyle/>
          <a:p>
            <a:pPr algn="just"/>
            <a:r>
              <a:rPr lang="de-DE" sz="1200" dirty="0">
                <a:latin typeface="Arial" pitchFamily="34" charset="0"/>
                <a:cs typeface="Arial" pitchFamily="34" charset="0"/>
              </a:rPr>
              <a:t>Figure S6: </a:t>
            </a:r>
            <a:r>
              <a:rPr lang="en-US" sz="1200" dirty="0">
                <a:effectLst/>
                <a:latin typeface="Arial" pitchFamily="34" charset="0"/>
                <a:ea typeface="Calibri" panose="020F0502020204030204" pitchFamily="34" charset="0"/>
                <a:cs typeface="Arial" pitchFamily="34" charset="0"/>
              </a:rPr>
              <a:t>Analysis of </a:t>
            </a:r>
            <a:r>
              <a:rPr lang="en-US" sz="1200" dirty="0" err="1">
                <a:effectLst/>
                <a:latin typeface="Arial" pitchFamily="34" charset="0"/>
                <a:ea typeface="Calibri" panose="020F0502020204030204" pitchFamily="34" charset="0"/>
                <a:cs typeface="Arial" pitchFamily="34" charset="0"/>
              </a:rPr>
              <a:t>fucosylated</a:t>
            </a:r>
            <a:r>
              <a:rPr lang="en-US" sz="1200" dirty="0">
                <a:effectLst/>
                <a:latin typeface="Arial" pitchFamily="34" charset="0"/>
                <a:ea typeface="Calibri" panose="020F0502020204030204" pitchFamily="34" charset="0"/>
                <a:cs typeface="Arial" pitchFamily="34" charset="0"/>
              </a:rPr>
              <a:t> glycoproteins in (A) whole cell lysates and (B) at the cell surface. (A) Whole cell lysates of immortalized MEFs were blotted and probed with AAL-HRP. Vinculin was used as loading control. (B) Fluorescently labeled AAL was used to detect core-</a:t>
            </a:r>
            <a:r>
              <a:rPr lang="en-US" sz="1200" dirty="0" err="1">
                <a:effectLst/>
                <a:latin typeface="Arial" pitchFamily="34" charset="0"/>
                <a:ea typeface="Calibri" panose="020F0502020204030204" pitchFamily="34" charset="0"/>
                <a:cs typeface="Arial" pitchFamily="34" charset="0"/>
              </a:rPr>
              <a:t>fucosylated</a:t>
            </a:r>
            <a:r>
              <a:rPr lang="en-US" sz="1200" dirty="0">
                <a:effectLst/>
                <a:latin typeface="Arial" pitchFamily="34" charset="0"/>
                <a:ea typeface="Calibri" panose="020F0502020204030204" pitchFamily="34" charset="0"/>
                <a:cs typeface="Arial" pitchFamily="34" charset="0"/>
              </a:rPr>
              <a:t> glycoproteins at the cell surface in live, unpermeabilized MEF cells. Due to high </a:t>
            </a:r>
            <a:r>
              <a:rPr lang="en-US" sz="1200" dirty="0" err="1">
                <a:effectLst/>
                <a:latin typeface="Arial" pitchFamily="34" charset="0"/>
                <a:ea typeface="Calibri" panose="020F0502020204030204" pitchFamily="34" charset="0"/>
                <a:cs typeface="Arial" pitchFamily="34" charset="0"/>
              </a:rPr>
              <a:t>variablility</a:t>
            </a:r>
            <a:r>
              <a:rPr lang="en-US" sz="1200" dirty="0">
                <a:effectLst/>
                <a:latin typeface="Arial" pitchFamily="34" charset="0"/>
                <a:ea typeface="Calibri" panose="020F0502020204030204" pitchFamily="34" charset="0"/>
                <a:cs typeface="Arial" pitchFamily="34" charset="0"/>
              </a:rPr>
              <a:t> no significant changes could be measured, although a trend towards higher total versus cell surface AAL-positive species can be seen. Student's t-test with Welch's correction. Ns</a:t>
            </a:r>
            <a:r>
              <a:rPr lang="en-US" sz="1200" dirty="0">
                <a:latin typeface="Arial" pitchFamily="34" charset="0"/>
                <a:ea typeface="Calibri" panose="020F0502020204030204" pitchFamily="34" charset="0"/>
                <a:cs typeface="Arial" pitchFamily="34" charset="0"/>
              </a:rPr>
              <a:t>: </a:t>
            </a:r>
            <a:r>
              <a:rPr lang="en-US" sz="1200" dirty="0">
                <a:effectLst/>
                <a:latin typeface="Arial" pitchFamily="34" charset="0"/>
                <a:ea typeface="Calibri" panose="020F0502020204030204" pitchFamily="34" charset="0"/>
                <a:cs typeface="Arial" pitchFamily="34" charset="0"/>
              </a:rPr>
              <a:t>not significant.</a:t>
            </a:r>
            <a:endParaRPr lang="de-DE" sz="1200" dirty="0">
              <a:solidFill>
                <a:srgbClr val="FF0000"/>
              </a:solidFill>
              <a:latin typeface="Arial" pitchFamily="34" charset="0"/>
              <a:cs typeface="Arial" pitchFamily="34" charset="0"/>
            </a:endParaRPr>
          </a:p>
        </p:txBody>
      </p:sp>
      <p:cxnSp>
        <p:nvCxnSpPr>
          <p:cNvPr id="10" name="Gerade Verbindung 1">
            <a:extLst>
              <a:ext uri="{FF2B5EF4-FFF2-40B4-BE49-F238E27FC236}">
                <a16:creationId xmlns:a16="http://schemas.microsoft.com/office/drawing/2014/main" id="{819D7520-0386-4A40-B2AD-A8F9E9C5B9DA}"/>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11" name="Textfeld 10">
            <a:extLst>
              <a:ext uri="{FF2B5EF4-FFF2-40B4-BE49-F238E27FC236}">
                <a16:creationId xmlns:a16="http://schemas.microsoft.com/office/drawing/2014/main" id="{2EFD1686-7D8A-40DA-B486-A7C914A3E4A6}"/>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pic>
        <p:nvPicPr>
          <p:cNvPr id="15" name="Grafik 14">
            <a:extLst>
              <a:ext uri="{FF2B5EF4-FFF2-40B4-BE49-F238E27FC236}">
                <a16:creationId xmlns:a16="http://schemas.microsoft.com/office/drawing/2014/main" id="{CF65B0FA-B43C-4DA1-8E3B-A836AD5BE2A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583" t="30876" r="19306" b="54609"/>
          <a:stretch/>
        </p:blipFill>
        <p:spPr>
          <a:xfrm>
            <a:off x="829397" y="2874055"/>
            <a:ext cx="2163096" cy="467259"/>
          </a:xfrm>
          <a:prstGeom prst="rect">
            <a:avLst/>
          </a:prstGeom>
        </p:spPr>
      </p:pic>
      <p:sp>
        <p:nvSpPr>
          <p:cNvPr id="16" name="Textfeld 15">
            <a:extLst>
              <a:ext uri="{FF2B5EF4-FFF2-40B4-BE49-F238E27FC236}">
                <a16:creationId xmlns:a16="http://schemas.microsoft.com/office/drawing/2014/main" id="{8BA2B284-74CF-46A1-A82F-6156DDAC28F2}"/>
              </a:ext>
            </a:extLst>
          </p:cNvPr>
          <p:cNvSpPr txBox="1"/>
          <p:nvPr/>
        </p:nvSpPr>
        <p:spPr>
          <a:xfrm>
            <a:off x="907194" y="2569036"/>
            <a:ext cx="590851" cy="246221"/>
          </a:xfrm>
          <a:prstGeom prst="rect">
            <a:avLst/>
          </a:prstGeom>
          <a:noFill/>
        </p:spPr>
        <p:txBody>
          <a:bodyPr wrap="square" rtlCol="0">
            <a:spAutoFit/>
          </a:bodyPr>
          <a:lstStyle/>
          <a:p>
            <a:pPr algn="ctr"/>
            <a:r>
              <a:rPr lang="de-DE" sz="1000" dirty="0">
                <a:latin typeface="Arial" panose="020B0604020202020204" pitchFamily="34" charset="0"/>
                <a:cs typeface="Arial" panose="020B0604020202020204" pitchFamily="34" charset="0"/>
              </a:rPr>
              <a:t>+/+</a:t>
            </a:r>
          </a:p>
        </p:txBody>
      </p:sp>
      <p:cxnSp>
        <p:nvCxnSpPr>
          <p:cNvPr id="17" name="Gerader Verbinder 16">
            <a:extLst>
              <a:ext uri="{FF2B5EF4-FFF2-40B4-BE49-F238E27FC236}">
                <a16:creationId xmlns:a16="http://schemas.microsoft.com/office/drawing/2014/main" id="{33843086-2604-4FC6-9EF2-A677FCAEA188}"/>
              </a:ext>
            </a:extLst>
          </p:cNvPr>
          <p:cNvCxnSpPr/>
          <p:nvPr/>
        </p:nvCxnSpPr>
        <p:spPr>
          <a:xfrm>
            <a:off x="907195" y="2816355"/>
            <a:ext cx="590851"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feld 17">
            <a:extLst>
              <a:ext uri="{FF2B5EF4-FFF2-40B4-BE49-F238E27FC236}">
                <a16:creationId xmlns:a16="http://schemas.microsoft.com/office/drawing/2014/main" id="{43AD9EE1-FB8A-4A28-8C69-6C71434F0E9A}"/>
              </a:ext>
            </a:extLst>
          </p:cNvPr>
          <p:cNvSpPr txBox="1"/>
          <p:nvPr/>
        </p:nvSpPr>
        <p:spPr>
          <a:xfrm>
            <a:off x="1636217" y="2569035"/>
            <a:ext cx="571619" cy="246221"/>
          </a:xfrm>
          <a:prstGeom prst="rect">
            <a:avLst/>
          </a:prstGeom>
          <a:noFill/>
        </p:spPr>
        <p:txBody>
          <a:bodyPr wrap="square" rtlCol="0">
            <a:spAutoFit/>
          </a:bodyPr>
          <a:lstStyle/>
          <a:p>
            <a:pPr algn="ctr"/>
            <a:r>
              <a:rPr lang="de-DE" sz="1000" dirty="0">
                <a:latin typeface="Arial" panose="020B0604020202020204" pitchFamily="34" charset="0"/>
                <a:cs typeface="Arial" panose="020B0604020202020204" pitchFamily="34" charset="0"/>
              </a:rPr>
              <a:t>-/-</a:t>
            </a:r>
          </a:p>
        </p:txBody>
      </p:sp>
      <p:cxnSp>
        <p:nvCxnSpPr>
          <p:cNvPr id="19" name="Gerader Verbinder 18">
            <a:extLst>
              <a:ext uri="{FF2B5EF4-FFF2-40B4-BE49-F238E27FC236}">
                <a16:creationId xmlns:a16="http://schemas.microsoft.com/office/drawing/2014/main" id="{5F5B6AF6-DC27-4C2B-A054-47D6915437AC}"/>
              </a:ext>
            </a:extLst>
          </p:cNvPr>
          <p:cNvCxnSpPr/>
          <p:nvPr/>
        </p:nvCxnSpPr>
        <p:spPr>
          <a:xfrm>
            <a:off x="1636218" y="2816355"/>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feld 19">
            <a:extLst>
              <a:ext uri="{FF2B5EF4-FFF2-40B4-BE49-F238E27FC236}">
                <a16:creationId xmlns:a16="http://schemas.microsoft.com/office/drawing/2014/main" id="{170A8123-82EF-4F3F-BD19-D512BFC176E8}"/>
              </a:ext>
            </a:extLst>
          </p:cNvPr>
          <p:cNvSpPr txBox="1"/>
          <p:nvPr/>
        </p:nvSpPr>
        <p:spPr>
          <a:xfrm>
            <a:off x="2274089" y="2575164"/>
            <a:ext cx="646486" cy="246221"/>
          </a:xfrm>
          <a:prstGeom prst="rect">
            <a:avLst/>
          </a:prstGeom>
          <a:noFill/>
        </p:spPr>
        <p:txBody>
          <a:bodyPr wrap="square" rtlCol="0">
            <a:spAutoFit/>
          </a:bodyPr>
          <a:lstStyle/>
          <a:p>
            <a:pPr algn="ctr"/>
            <a:r>
              <a:rPr lang="de-DE" sz="1000" dirty="0">
                <a:latin typeface="Arial" panose="020B0604020202020204" pitchFamily="34" charset="0"/>
                <a:cs typeface="Arial" panose="020B0604020202020204" pitchFamily="34" charset="0"/>
              </a:rPr>
              <a:t>RQ/RQ</a:t>
            </a:r>
          </a:p>
        </p:txBody>
      </p:sp>
      <p:cxnSp>
        <p:nvCxnSpPr>
          <p:cNvPr id="21" name="Gerader Verbinder 20">
            <a:extLst>
              <a:ext uri="{FF2B5EF4-FFF2-40B4-BE49-F238E27FC236}">
                <a16:creationId xmlns:a16="http://schemas.microsoft.com/office/drawing/2014/main" id="{5F6F989E-64F2-424E-9696-B74E3D1AB970}"/>
              </a:ext>
            </a:extLst>
          </p:cNvPr>
          <p:cNvCxnSpPr/>
          <p:nvPr/>
        </p:nvCxnSpPr>
        <p:spPr>
          <a:xfrm>
            <a:off x="2332652" y="2816355"/>
            <a:ext cx="5760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feld 21">
            <a:extLst>
              <a:ext uri="{FF2B5EF4-FFF2-40B4-BE49-F238E27FC236}">
                <a16:creationId xmlns:a16="http://schemas.microsoft.com/office/drawing/2014/main" id="{990CA729-77F8-4919-852B-873883BAFA49}"/>
              </a:ext>
            </a:extLst>
          </p:cNvPr>
          <p:cNvSpPr txBox="1"/>
          <p:nvPr/>
        </p:nvSpPr>
        <p:spPr>
          <a:xfrm>
            <a:off x="483529" y="2915916"/>
            <a:ext cx="404552" cy="246221"/>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90</a:t>
            </a:r>
          </a:p>
        </p:txBody>
      </p:sp>
      <p:cxnSp>
        <p:nvCxnSpPr>
          <p:cNvPr id="23" name="Gerader Verbinder 22">
            <a:extLst>
              <a:ext uri="{FF2B5EF4-FFF2-40B4-BE49-F238E27FC236}">
                <a16:creationId xmlns:a16="http://schemas.microsoft.com/office/drawing/2014/main" id="{71DF882A-1C54-4F28-9920-3F13F4F5480D}"/>
              </a:ext>
            </a:extLst>
          </p:cNvPr>
          <p:cNvCxnSpPr/>
          <p:nvPr/>
        </p:nvCxnSpPr>
        <p:spPr>
          <a:xfrm>
            <a:off x="722411" y="3039168"/>
            <a:ext cx="1080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feld 23">
            <a:extLst>
              <a:ext uri="{FF2B5EF4-FFF2-40B4-BE49-F238E27FC236}">
                <a16:creationId xmlns:a16="http://schemas.microsoft.com/office/drawing/2014/main" id="{2126E20D-CB83-4DE2-81C2-91302F6BD4A3}"/>
              </a:ext>
            </a:extLst>
          </p:cNvPr>
          <p:cNvSpPr txBox="1"/>
          <p:nvPr/>
        </p:nvSpPr>
        <p:spPr>
          <a:xfrm>
            <a:off x="476967" y="2697139"/>
            <a:ext cx="449647" cy="246221"/>
          </a:xfrm>
          <a:prstGeom prst="rect">
            <a:avLst/>
          </a:prstGeom>
          <a:noFill/>
        </p:spPr>
        <p:txBody>
          <a:bodyPr wrap="square" rtlCol="0">
            <a:spAutoFit/>
          </a:bodyPr>
          <a:lstStyle/>
          <a:p>
            <a:r>
              <a:rPr lang="de-DE" sz="1000" dirty="0" err="1">
                <a:latin typeface="Arial" panose="020B0604020202020204" pitchFamily="34" charset="0"/>
                <a:cs typeface="Arial" panose="020B0604020202020204" pitchFamily="34" charset="0"/>
              </a:rPr>
              <a:t>kDa</a:t>
            </a:r>
            <a:endParaRPr lang="de-DE" sz="1000" dirty="0">
              <a:latin typeface="Arial" panose="020B0604020202020204" pitchFamily="34" charset="0"/>
              <a:cs typeface="Arial" panose="020B0604020202020204" pitchFamily="34" charset="0"/>
            </a:endParaRPr>
          </a:p>
        </p:txBody>
      </p:sp>
      <p:sp>
        <p:nvSpPr>
          <p:cNvPr id="25" name="Textfeld 24">
            <a:extLst>
              <a:ext uri="{FF2B5EF4-FFF2-40B4-BE49-F238E27FC236}">
                <a16:creationId xmlns:a16="http://schemas.microsoft.com/office/drawing/2014/main" id="{9D9A530C-D058-4F08-B77B-B675A1186020}"/>
              </a:ext>
            </a:extLst>
          </p:cNvPr>
          <p:cNvSpPr txBox="1"/>
          <p:nvPr/>
        </p:nvSpPr>
        <p:spPr>
          <a:xfrm>
            <a:off x="442304" y="3360393"/>
            <a:ext cx="404552" cy="246221"/>
          </a:xfrm>
          <a:prstGeom prst="rect">
            <a:avLst/>
          </a:prstGeom>
          <a:noFill/>
        </p:spPr>
        <p:txBody>
          <a:bodyPr wrap="square" rtlCol="0">
            <a:spAutoFit/>
          </a:bodyPr>
          <a:lstStyle/>
          <a:p>
            <a:r>
              <a:rPr lang="de-DE" sz="1000" dirty="0">
                <a:latin typeface="Arial" panose="020B0604020202020204" pitchFamily="34" charset="0"/>
                <a:cs typeface="Arial" panose="020B0604020202020204" pitchFamily="34" charset="0"/>
              </a:rPr>
              <a:t>120</a:t>
            </a:r>
          </a:p>
        </p:txBody>
      </p:sp>
      <p:cxnSp>
        <p:nvCxnSpPr>
          <p:cNvPr id="26" name="Gerader Verbinder 25">
            <a:extLst>
              <a:ext uri="{FF2B5EF4-FFF2-40B4-BE49-F238E27FC236}">
                <a16:creationId xmlns:a16="http://schemas.microsoft.com/office/drawing/2014/main" id="{145517D0-4C62-411D-A880-26FFA49FFB27}"/>
              </a:ext>
            </a:extLst>
          </p:cNvPr>
          <p:cNvCxnSpPr/>
          <p:nvPr/>
        </p:nvCxnSpPr>
        <p:spPr>
          <a:xfrm>
            <a:off x="712633" y="3491114"/>
            <a:ext cx="10800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feld 26">
            <a:extLst>
              <a:ext uri="{FF2B5EF4-FFF2-40B4-BE49-F238E27FC236}">
                <a16:creationId xmlns:a16="http://schemas.microsoft.com/office/drawing/2014/main" id="{9EED02C1-75A2-409A-9288-BEE8B4F63FED}"/>
              </a:ext>
            </a:extLst>
          </p:cNvPr>
          <p:cNvSpPr txBox="1"/>
          <p:nvPr/>
        </p:nvSpPr>
        <p:spPr>
          <a:xfrm>
            <a:off x="2930849" y="2984573"/>
            <a:ext cx="719049" cy="246221"/>
          </a:xfrm>
          <a:prstGeom prst="rect">
            <a:avLst/>
          </a:prstGeom>
          <a:noFill/>
        </p:spPr>
        <p:txBody>
          <a:bodyPr wrap="square" lIns="91440" tIns="45720" rIns="91440" bIns="45720" rtlCol="0" anchor="t">
            <a:spAutoFit/>
          </a:bodyPr>
          <a:lstStyle/>
          <a:p>
            <a:r>
              <a:rPr lang="de-DE" sz="1000" dirty="0">
                <a:latin typeface="Arial" panose="020B0604020202020204" pitchFamily="34" charset="0"/>
                <a:cs typeface="Arial" panose="020B0604020202020204" pitchFamily="34" charset="0"/>
              </a:rPr>
              <a:t>AAL</a:t>
            </a:r>
            <a:endParaRPr lang="de-DE" sz="800" dirty="0">
              <a:latin typeface="Arial" panose="020B0604020202020204" pitchFamily="34" charset="0"/>
              <a:cs typeface="Arial" panose="020B0604020202020204" pitchFamily="34" charset="0"/>
            </a:endParaRPr>
          </a:p>
        </p:txBody>
      </p:sp>
      <p:sp>
        <p:nvSpPr>
          <p:cNvPr id="28" name="Textfeld 27">
            <a:extLst>
              <a:ext uri="{FF2B5EF4-FFF2-40B4-BE49-F238E27FC236}">
                <a16:creationId xmlns:a16="http://schemas.microsoft.com/office/drawing/2014/main" id="{AE31E2FF-355B-44B6-AF9C-824F02F97BF4}"/>
              </a:ext>
            </a:extLst>
          </p:cNvPr>
          <p:cNvSpPr txBox="1"/>
          <p:nvPr/>
        </p:nvSpPr>
        <p:spPr>
          <a:xfrm>
            <a:off x="3539252" y="2448921"/>
            <a:ext cx="417252" cy="369332"/>
          </a:xfrm>
          <a:prstGeom prst="rect">
            <a:avLst/>
          </a:prstGeom>
          <a:noFill/>
        </p:spPr>
        <p:txBody>
          <a:bodyPr wrap="square" rtlCol="0">
            <a:spAutoFit/>
          </a:bodyPr>
          <a:lstStyle/>
          <a:p>
            <a:r>
              <a:rPr lang="de-DE" b="1" dirty="0">
                <a:latin typeface="Arial" panose="020B0604020202020204" pitchFamily="34" charset="0"/>
                <a:cs typeface="Arial" panose="020B0604020202020204" pitchFamily="34" charset="0"/>
              </a:rPr>
              <a:t>B</a:t>
            </a:r>
          </a:p>
        </p:txBody>
      </p:sp>
      <p:sp>
        <p:nvSpPr>
          <p:cNvPr id="29" name="Textfeld 28">
            <a:extLst>
              <a:ext uri="{FF2B5EF4-FFF2-40B4-BE49-F238E27FC236}">
                <a16:creationId xmlns:a16="http://schemas.microsoft.com/office/drawing/2014/main" id="{26E34EEA-98CF-4052-B01E-95237A80F733}"/>
              </a:ext>
            </a:extLst>
          </p:cNvPr>
          <p:cNvSpPr txBox="1"/>
          <p:nvPr/>
        </p:nvSpPr>
        <p:spPr>
          <a:xfrm>
            <a:off x="2930849" y="3341314"/>
            <a:ext cx="719049" cy="246221"/>
          </a:xfrm>
          <a:prstGeom prst="rect">
            <a:avLst/>
          </a:prstGeom>
          <a:noFill/>
        </p:spPr>
        <p:txBody>
          <a:bodyPr wrap="square" lIns="91440" tIns="45720" rIns="91440" bIns="45720" rtlCol="0" anchor="t">
            <a:spAutoFit/>
          </a:bodyPr>
          <a:lstStyle/>
          <a:p>
            <a:r>
              <a:rPr lang="de-DE" sz="1000" dirty="0" err="1">
                <a:latin typeface="Arial" panose="020B0604020202020204" pitchFamily="34" charset="0"/>
                <a:cs typeface="Arial" panose="020B0604020202020204" pitchFamily="34" charset="0"/>
              </a:rPr>
              <a:t>vinculin</a:t>
            </a:r>
            <a:endParaRPr lang="de-DE" sz="800" dirty="0">
              <a:latin typeface="Arial" panose="020B0604020202020204" pitchFamily="34" charset="0"/>
              <a:cs typeface="Arial" panose="020B0604020202020204" pitchFamily="34" charset="0"/>
            </a:endParaRPr>
          </a:p>
        </p:txBody>
      </p:sp>
      <p:sp>
        <p:nvSpPr>
          <p:cNvPr id="31" name="Textfeld 30">
            <a:extLst>
              <a:ext uri="{FF2B5EF4-FFF2-40B4-BE49-F238E27FC236}">
                <a16:creationId xmlns:a16="http://schemas.microsoft.com/office/drawing/2014/main" id="{9E2E8912-BFCC-4352-81E5-0AD8E6D52BA0}"/>
              </a:ext>
            </a:extLst>
          </p:cNvPr>
          <p:cNvSpPr txBox="1"/>
          <p:nvPr/>
        </p:nvSpPr>
        <p:spPr>
          <a:xfrm>
            <a:off x="309654" y="2448921"/>
            <a:ext cx="417252" cy="369332"/>
          </a:xfrm>
          <a:prstGeom prst="rect">
            <a:avLst/>
          </a:prstGeom>
          <a:noFill/>
        </p:spPr>
        <p:txBody>
          <a:bodyPr wrap="square" rtlCol="0">
            <a:spAutoFit/>
          </a:bodyPr>
          <a:lstStyle/>
          <a:p>
            <a:r>
              <a:rPr lang="de-DE" b="1" dirty="0">
                <a:latin typeface="Arial" panose="020B0604020202020204" pitchFamily="34" charset="0"/>
                <a:cs typeface="Arial" panose="020B0604020202020204" pitchFamily="34" charset="0"/>
              </a:rPr>
              <a:t>A</a:t>
            </a:r>
          </a:p>
        </p:txBody>
      </p:sp>
      <p:pic>
        <p:nvPicPr>
          <p:cNvPr id="32" name="Grafik 31">
            <a:extLst>
              <a:ext uri="{FF2B5EF4-FFF2-40B4-BE49-F238E27FC236}">
                <a16:creationId xmlns:a16="http://schemas.microsoft.com/office/drawing/2014/main" id="{EED64958-14EF-4F01-89B1-A7E4AB79E87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346" t="29105" r="11949" b="65206"/>
          <a:stretch/>
        </p:blipFill>
        <p:spPr>
          <a:xfrm>
            <a:off x="829397" y="3381055"/>
            <a:ext cx="2163096" cy="177321"/>
          </a:xfrm>
          <a:prstGeom prst="rect">
            <a:avLst/>
          </a:prstGeom>
        </p:spPr>
      </p:pic>
      <p:pic>
        <p:nvPicPr>
          <p:cNvPr id="2" name="Grafik 1">
            <a:extLst>
              <a:ext uri="{FF2B5EF4-FFF2-40B4-BE49-F238E27FC236}">
                <a16:creationId xmlns:a16="http://schemas.microsoft.com/office/drawing/2014/main" id="{300B4DC6-5ED9-109B-AEB0-EA39CC6887F5}"/>
              </a:ext>
            </a:extLst>
          </p:cNvPr>
          <p:cNvPicPr>
            <a:picLocks noChangeAspect="1"/>
          </p:cNvPicPr>
          <p:nvPr/>
        </p:nvPicPr>
        <p:blipFill rotWithShape="1">
          <a:blip r:embed="rId5"/>
          <a:srcRect r="11005"/>
          <a:stretch/>
        </p:blipFill>
        <p:spPr>
          <a:xfrm>
            <a:off x="3626458" y="3162137"/>
            <a:ext cx="2780375" cy="1892300"/>
          </a:xfrm>
          <a:prstGeom prst="rect">
            <a:avLst/>
          </a:prstGeom>
        </p:spPr>
      </p:pic>
      <p:sp>
        <p:nvSpPr>
          <p:cNvPr id="12" name="Textfeld 11">
            <a:extLst>
              <a:ext uri="{FF2B5EF4-FFF2-40B4-BE49-F238E27FC236}">
                <a16:creationId xmlns:a16="http://schemas.microsoft.com/office/drawing/2014/main" id="{B8F786D0-37B2-64F8-422D-E5FDD0099AAF}"/>
              </a:ext>
            </a:extLst>
          </p:cNvPr>
          <p:cNvSpPr txBox="1"/>
          <p:nvPr/>
        </p:nvSpPr>
        <p:spPr>
          <a:xfrm>
            <a:off x="1480636" y="3686757"/>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sp>
        <p:nvSpPr>
          <p:cNvPr id="33" name="Textfeld 32">
            <a:extLst>
              <a:ext uri="{FF2B5EF4-FFF2-40B4-BE49-F238E27FC236}">
                <a16:creationId xmlns:a16="http://schemas.microsoft.com/office/drawing/2014/main" id="{0A97616B-0008-9A81-716F-918B4DF1EAC8}"/>
              </a:ext>
            </a:extLst>
          </p:cNvPr>
          <p:cNvSpPr txBox="1"/>
          <p:nvPr/>
        </p:nvSpPr>
        <p:spPr>
          <a:xfrm>
            <a:off x="1817291" y="3563647"/>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cxnSp>
        <p:nvCxnSpPr>
          <p:cNvPr id="37" name="Gerade Verbindung 52">
            <a:extLst>
              <a:ext uri="{FF2B5EF4-FFF2-40B4-BE49-F238E27FC236}">
                <a16:creationId xmlns:a16="http://schemas.microsoft.com/office/drawing/2014/main" id="{FEC9B13F-8D9F-A39C-6298-2CF3BB43A454}"/>
              </a:ext>
            </a:extLst>
          </p:cNvPr>
          <p:cNvCxnSpPr/>
          <p:nvPr/>
        </p:nvCxnSpPr>
        <p:spPr>
          <a:xfrm>
            <a:off x="1406647" y="388195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Gerade Verbindung 52">
            <a:extLst>
              <a:ext uri="{FF2B5EF4-FFF2-40B4-BE49-F238E27FC236}">
                <a16:creationId xmlns:a16="http://schemas.microsoft.com/office/drawing/2014/main" id="{476F57B9-1A70-E986-A3D7-44BAE1C610FF}"/>
              </a:ext>
            </a:extLst>
          </p:cNvPr>
          <p:cNvCxnSpPr/>
          <p:nvPr/>
        </p:nvCxnSpPr>
        <p:spPr>
          <a:xfrm>
            <a:off x="2024994" y="388195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Gerade Verbindung 52">
            <a:extLst>
              <a:ext uri="{FF2B5EF4-FFF2-40B4-BE49-F238E27FC236}">
                <a16:creationId xmlns:a16="http://schemas.microsoft.com/office/drawing/2014/main" id="{688199AA-3C71-1DBA-9FFB-AFB0AB871456}"/>
              </a:ext>
            </a:extLst>
          </p:cNvPr>
          <p:cNvCxnSpPr/>
          <p:nvPr/>
        </p:nvCxnSpPr>
        <p:spPr>
          <a:xfrm>
            <a:off x="1406647" y="3765042"/>
            <a:ext cx="115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feld 39">
            <a:extLst>
              <a:ext uri="{FF2B5EF4-FFF2-40B4-BE49-F238E27FC236}">
                <a16:creationId xmlns:a16="http://schemas.microsoft.com/office/drawing/2014/main" id="{5A5F27DA-A56C-11A0-F2A2-798523DB331F}"/>
              </a:ext>
            </a:extLst>
          </p:cNvPr>
          <p:cNvSpPr txBox="1"/>
          <p:nvPr/>
        </p:nvSpPr>
        <p:spPr>
          <a:xfrm>
            <a:off x="2138351" y="3686757"/>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sp>
        <p:nvSpPr>
          <p:cNvPr id="41" name="Textfeld 40">
            <a:extLst>
              <a:ext uri="{FF2B5EF4-FFF2-40B4-BE49-F238E27FC236}">
                <a16:creationId xmlns:a16="http://schemas.microsoft.com/office/drawing/2014/main" id="{8A872A9A-E3B8-2765-95B1-44EC14BFDC64}"/>
              </a:ext>
            </a:extLst>
          </p:cNvPr>
          <p:cNvSpPr txBox="1"/>
          <p:nvPr/>
        </p:nvSpPr>
        <p:spPr>
          <a:xfrm>
            <a:off x="4661270" y="3278339"/>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sp>
        <p:nvSpPr>
          <p:cNvPr id="42" name="Textfeld 41">
            <a:extLst>
              <a:ext uri="{FF2B5EF4-FFF2-40B4-BE49-F238E27FC236}">
                <a16:creationId xmlns:a16="http://schemas.microsoft.com/office/drawing/2014/main" id="{BD5079E8-5699-EDE7-2BBE-2E65C044C876}"/>
              </a:ext>
            </a:extLst>
          </p:cNvPr>
          <p:cNvSpPr txBox="1"/>
          <p:nvPr/>
        </p:nvSpPr>
        <p:spPr>
          <a:xfrm>
            <a:off x="4916645" y="3155229"/>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cxnSp>
        <p:nvCxnSpPr>
          <p:cNvPr id="43" name="Gerade Verbindung 52">
            <a:extLst>
              <a:ext uri="{FF2B5EF4-FFF2-40B4-BE49-F238E27FC236}">
                <a16:creationId xmlns:a16="http://schemas.microsoft.com/office/drawing/2014/main" id="{113A1B0E-447D-7AC4-6CF8-E56DABD55938}"/>
              </a:ext>
            </a:extLst>
          </p:cNvPr>
          <p:cNvCxnSpPr/>
          <p:nvPr/>
        </p:nvCxnSpPr>
        <p:spPr>
          <a:xfrm>
            <a:off x="4562705" y="3463373"/>
            <a:ext cx="50399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52">
            <a:extLst>
              <a:ext uri="{FF2B5EF4-FFF2-40B4-BE49-F238E27FC236}">
                <a16:creationId xmlns:a16="http://schemas.microsoft.com/office/drawing/2014/main" id="{10FE1C94-5AD7-6A0E-EE20-C599846012F7}"/>
              </a:ext>
            </a:extLst>
          </p:cNvPr>
          <p:cNvCxnSpPr/>
          <p:nvPr/>
        </p:nvCxnSpPr>
        <p:spPr>
          <a:xfrm>
            <a:off x="5092450" y="3463373"/>
            <a:ext cx="50399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52">
            <a:extLst>
              <a:ext uri="{FF2B5EF4-FFF2-40B4-BE49-F238E27FC236}">
                <a16:creationId xmlns:a16="http://schemas.microsoft.com/office/drawing/2014/main" id="{FF3CBB94-764B-5984-9D3B-818F6D2903E3}"/>
              </a:ext>
            </a:extLst>
          </p:cNvPr>
          <p:cNvCxnSpPr/>
          <p:nvPr/>
        </p:nvCxnSpPr>
        <p:spPr>
          <a:xfrm>
            <a:off x="4562704" y="3346464"/>
            <a:ext cx="104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feld 45">
            <a:extLst>
              <a:ext uri="{FF2B5EF4-FFF2-40B4-BE49-F238E27FC236}">
                <a16:creationId xmlns:a16="http://schemas.microsoft.com/office/drawing/2014/main" id="{C0E7ABD4-8FB0-B3D2-73C2-4C6C23A1BFDC}"/>
              </a:ext>
            </a:extLst>
          </p:cNvPr>
          <p:cNvSpPr txBox="1"/>
          <p:nvPr/>
        </p:nvSpPr>
        <p:spPr>
          <a:xfrm>
            <a:off x="5176745" y="3278339"/>
            <a:ext cx="319318" cy="246221"/>
          </a:xfrm>
          <a:prstGeom prst="rect">
            <a:avLst/>
          </a:prstGeom>
          <a:noFill/>
          <a:ln w="19050">
            <a:noFill/>
          </a:ln>
        </p:spPr>
        <p:txBody>
          <a:bodyPr wrap="none" rtlCol="0">
            <a:spAutoFit/>
          </a:bodyPr>
          <a:lstStyle/>
          <a:p>
            <a:r>
              <a:rPr lang="de-DE" sz="1000" dirty="0" err="1">
                <a:latin typeface="Arial" panose="020B0604020202020204" pitchFamily="34" charset="0"/>
                <a:cs typeface="Arial" panose="020B0604020202020204" pitchFamily="34" charset="0"/>
              </a:rPr>
              <a:t>ns</a:t>
            </a:r>
            <a:endParaRPr lang="de-DE"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7798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516DD7FD-AB3B-4303-B242-B74F756F214F}"/>
              </a:ext>
            </a:extLst>
          </p:cNvPr>
          <p:cNvSpPr>
            <a:spLocks noGrp="1"/>
          </p:cNvSpPr>
          <p:nvPr>
            <p:ph type="sldNum" sz="quarter" idx="12"/>
          </p:nvPr>
        </p:nvSpPr>
        <p:spPr/>
        <p:txBody>
          <a:bodyPr/>
          <a:lstStyle/>
          <a:p>
            <a:fld id="{444466EE-7DED-45A1-9FDC-2594FB73B862}" type="slidenum">
              <a:rPr lang="de-DE" smtClean="0"/>
              <a:pPr/>
              <a:t>8</a:t>
            </a:fld>
            <a:endParaRPr lang="de-DE"/>
          </a:p>
        </p:txBody>
      </p:sp>
      <p:pic>
        <p:nvPicPr>
          <p:cNvPr id="27" name="Grafik 26">
            <a:extLst>
              <a:ext uri="{FF2B5EF4-FFF2-40B4-BE49-F238E27FC236}">
                <a16:creationId xmlns:a16="http://schemas.microsoft.com/office/drawing/2014/main" id="{64DB66CB-C718-41C8-8C8A-1CF2D2B0514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161"/>
          <a:stretch/>
        </p:blipFill>
        <p:spPr>
          <a:xfrm>
            <a:off x="3332792" y="3583486"/>
            <a:ext cx="2816951" cy="1808562"/>
          </a:xfrm>
          <a:prstGeom prst="rect">
            <a:avLst/>
          </a:prstGeom>
        </p:spPr>
      </p:pic>
      <p:pic>
        <p:nvPicPr>
          <p:cNvPr id="28" name="Grafik 27">
            <a:extLst>
              <a:ext uri="{FF2B5EF4-FFF2-40B4-BE49-F238E27FC236}">
                <a16:creationId xmlns:a16="http://schemas.microsoft.com/office/drawing/2014/main" id="{F0600C35-3175-467E-9172-A5F389F8487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5160"/>
          <a:stretch/>
        </p:blipFill>
        <p:spPr>
          <a:xfrm>
            <a:off x="486122" y="3583486"/>
            <a:ext cx="2816942" cy="1808562"/>
          </a:xfrm>
          <a:prstGeom prst="rect">
            <a:avLst/>
          </a:prstGeom>
        </p:spPr>
      </p:pic>
      <p:sp>
        <p:nvSpPr>
          <p:cNvPr id="29" name="Textfeld 28">
            <a:extLst>
              <a:ext uri="{FF2B5EF4-FFF2-40B4-BE49-F238E27FC236}">
                <a16:creationId xmlns:a16="http://schemas.microsoft.com/office/drawing/2014/main" id="{3BA96D4F-EAD2-4765-85FF-D26BD49739A9}"/>
              </a:ext>
            </a:extLst>
          </p:cNvPr>
          <p:cNvSpPr txBox="1"/>
          <p:nvPr/>
        </p:nvSpPr>
        <p:spPr>
          <a:xfrm>
            <a:off x="5438858" y="3976683"/>
            <a:ext cx="540785" cy="184666"/>
          </a:xfrm>
          <a:prstGeom prst="rect">
            <a:avLst/>
          </a:prstGeom>
          <a:noFill/>
        </p:spPr>
        <p:txBody>
          <a:bodyPr wrap="square" rtlCol="0">
            <a:spAutoFit/>
          </a:bodyPr>
          <a:lstStyle/>
          <a:p>
            <a:r>
              <a:rPr lang="en-US" sz="600" dirty="0"/>
              <a:t>r=0,77</a:t>
            </a:r>
          </a:p>
        </p:txBody>
      </p:sp>
      <p:sp>
        <p:nvSpPr>
          <p:cNvPr id="30" name="Textfeld 29">
            <a:extLst>
              <a:ext uri="{FF2B5EF4-FFF2-40B4-BE49-F238E27FC236}">
                <a16:creationId xmlns:a16="http://schemas.microsoft.com/office/drawing/2014/main" id="{1D0FBD94-59C4-41DB-B9E9-500056D317B6}"/>
              </a:ext>
            </a:extLst>
          </p:cNvPr>
          <p:cNvSpPr txBox="1"/>
          <p:nvPr/>
        </p:nvSpPr>
        <p:spPr>
          <a:xfrm>
            <a:off x="686465" y="3287617"/>
            <a:ext cx="2452087" cy="246221"/>
          </a:xfrm>
          <a:prstGeom prst="rect">
            <a:avLst/>
          </a:prstGeom>
          <a:noFill/>
        </p:spPr>
        <p:txBody>
          <a:bodyPr wrap="square" lIns="91440" tIns="45720" rIns="91440" bIns="45720" rtlCol="0" anchor="t">
            <a:spAutoFit/>
          </a:bodyPr>
          <a:lstStyle/>
          <a:p>
            <a:pPr algn="ctr">
              <a:lnSpc>
                <a:spcPts val="1200"/>
              </a:lnSpc>
            </a:pPr>
            <a:r>
              <a:rPr lang="de-DE" sz="1200" dirty="0">
                <a:latin typeface="Arial"/>
                <a:cs typeface="Arial"/>
              </a:rPr>
              <a:t>t=0min</a:t>
            </a:r>
          </a:p>
        </p:txBody>
      </p:sp>
      <p:cxnSp>
        <p:nvCxnSpPr>
          <p:cNvPr id="31" name="Gerader Verbinder 64">
            <a:extLst>
              <a:ext uri="{FF2B5EF4-FFF2-40B4-BE49-F238E27FC236}">
                <a16:creationId xmlns:a16="http://schemas.microsoft.com/office/drawing/2014/main" id="{A7B524FD-79AA-442D-BC3A-F83D163B9C0D}"/>
              </a:ext>
            </a:extLst>
          </p:cNvPr>
          <p:cNvCxnSpPr>
            <a:cxnSpLocks/>
          </p:cNvCxnSpPr>
          <p:nvPr/>
        </p:nvCxnSpPr>
        <p:spPr>
          <a:xfrm rot="16200000" flipH="1">
            <a:off x="1904998" y="2224189"/>
            <a:ext cx="0" cy="2520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Gerader Verbinder 64">
            <a:extLst>
              <a:ext uri="{FF2B5EF4-FFF2-40B4-BE49-F238E27FC236}">
                <a16:creationId xmlns:a16="http://schemas.microsoft.com/office/drawing/2014/main" id="{E07B5A1D-B4CA-4F5B-817F-EEDD683C05CB}"/>
              </a:ext>
            </a:extLst>
          </p:cNvPr>
          <p:cNvCxnSpPr>
            <a:cxnSpLocks/>
          </p:cNvCxnSpPr>
          <p:nvPr/>
        </p:nvCxnSpPr>
        <p:spPr>
          <a:xfrm rot="16200000" flipH="1">
            <a:off x="4719643" y="2224189"/>
            <a:ext cx="0" cy="2520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feld 33">
            <a:extLst>
              <a:ext uri="{FF2B5EF4-FFF2-40B4-BE49-F238E27FC236}">
                <a16:creationId xmlns:a16="http://schemas.microsoft.com/office/drawing/2014/main" id="{D98B739A-4812-4819-B71F-71ACD004CC4F}"/>
              </a:ext>
            </a:extLst>
          </p:cNvPr>
          <p:cNvSpPr txBox="1"/>
          <p:nvPr/>
        </p:nvSpPr>
        <p:spPr>
          <a:xfrm>
            <a:off x="3532319" y="3287617"/>
            <a:ext cx="2452087" cy="246221"/>
          </a:xfrm>
          <a:prstGeom prst="rect">
            <a:avLst/>
          </a:prstGeom>
          <a:noFill/>
        </p:spPr>
        <p:txBody>
          <a:bodyPr wrap="square" lIns="91440" tIns="45720" rIns="91440" bIns="45720" rtlCol="0" anchor="t">
            <a:spAutoFit/>
          </a:bodyPr>
          <a:lstStyle/>
          <a:p>
            <a:pPr algn="ctr">
              <a:lnSpc>
                <a:spcPts val="1200"/>
              </a:lnSpc>
            </a:pPr>
            <a:r>
              <a:rPr lang="de-DE" sz="1200" dirty="0">
                <a:latin typeface="Arial"/>
                <a:cs typeface="Arial"/>
              </a:rPr>
              <a:t>t=25min</a:t>
            </a:r>
          </a:p>
        </p:txBody>
      </p:sp>
      <p:sp>
        <p:nvSpPr>
          <p:cNvPr id="35" name="Textfeld 34">
            <a:extLst>
              <a:ext uri="{FF2B5EF4-FFF2-40B4-BE49-F238E27FC236}">
                <a16:creationId xmlns:a16="http://schemas.microsoft.com/office/drawing/2014/main" id="{945AEC15-3818-48A4-BB9F-7815F7A4EAEE}"/>
              </a:ext>
            </a:extLst>
          </p:cNvPr>
          <p:cNvSpPr txBox="1"/>
          <p:nvPr/>
        </p:nvSpPr>
        <p:spPr>
          <a:xfrm>
            <a:off x="2666120" y="4260479"/>
            <a:ext cx="540785" cy="184666"/>
          </a:xfrm>
          <a:prstGeom prst="rect">
            <a:avLst/>
          </a:prstGeom>
          <a:noFill/>
        </p:spPr>
        <p:txBody>
          <a:bodyPr wrap="square" rtlCol="0">
            <a:spAutoFit/>
          </a:bodyPr>
          <a:lstStyle/>
          <a:p>
            <a:r>
              <a:rPr lang="en-US" sz="600" dirty="0"/>
              <a:t>r=0,02</a:t>
            </a:r>
          </a:p>
        </p:txBody>
      </p:sp>
      <p:sp>
        <p:nvSpPr>
          <p:cNvPr id="40" name="Rechteck 39">
            <a:extLst>
              <a:ext uri="{FF2B5EF4-FFF2-40B4-BE49-F238E27FC236}">
                <a16:creationId xmlns:a16="http://schemas.microsoft.com/office/drawing/2014/main" id="{6E98824A-F125-487E-B099-CE4DE8C6CCF5}"/>
              </a:ext>
            </a:extLst>
          </p:cNvPr>
          <p:cNvSpPr/>
          <p:nvPr/>
        </p:nvSpPr>
        <p:spPr>
          <a:xfrm>
            <a:off x="1603535" y="2996351"/>
            <a:ext cx="3753781" cy="276999"/>
          </a:xfrm>
          <a:prstGeom prst="rect">
            <a:avLst/>
          </a:prstGeom>
        </p:spPr>
        <p:txBody>
          <a:bodyPr wrap="square">
            <a:spAutoFit/>
          </a:bodyPr>
          <a:lstStyle/>
          <a:p>
            <a:pPr algn="ctr"/>
            <a:r>
              <a:rPr lang="de-DE" sz="1200" dirty="0">
                <a:latin typeface="Arial"/>
                <a:cs typeface="Arial"/>
              </a:rPr>
              <a:t>Pearson </a:t>
            </a:r>
            <a:r>
              <a:rPr lang="de-DE" sz="1200" dirty="0" err="1">
                <a:latin typeface="Arial"/>
                <a:cs typeface="Arial"/>
              </a:rPr>
              <a:t>correlation</a:t>
            </a:r>
            <a:r>
              <a:rPr lang="de-DE" sz="1200" dirty="0">
                <a:latin typeface="Arial"/>
                <a:cs typeface="Arial"/>
              </a:rPr>
              <a:t> </a:t>
            </a:r>
            <a:r>
              <a:rPr lang="de-DE" sz="1200" dirty="0" err="1">
                <a:latin typeface="Arial"/>
                <a:cs typeface="Arial"/>
              </a:rPr>
              <a:t>coefficient</a:t>
            </a:r>
            <a:r>
              <a:rPr lang="de-DE" sz="1200" dirty="0">
                <a:latin typeface="Arial"/>
                <a:cs typeface="Arial"/>
              </a:rPr>
              <a:t> GM130/ TNF</a:t>
            </a:r>
            <a:r>
              <a:rPr lang="el-GR" sz="1200" dirty="0">
                <a:latin typeface="Arial"/>
                <a:cs typeface="Arial"/>
              </a:rPr>
              <a:t>α-</a:t>
            </a:r>
            <a:r>
              <a:rPr lang="de-DE" sz="1200" dirty="0">
                <a:latin typeface="Arial"/>
                <a:cs typeface="Arial"/>
              </a:rPr>
              <a:t>GFP </a:t>
            </a:r>
            <a:endParaRPr lang="en-US" sz="1200" dirty="0"/>
          </a:p>
        </p:txBody>
      </p:sp>
      <p:sp>
        <p:nvSpPr>
          <p:cNvPr id="72" name="Textfeld 71">
            <a:extLst>
              <a:ext uri="{FF2B5EF4-FFF2-40B4-BE49-F238E27FC236}">
                <a16:creationId xmlns:a16="http://schemas.microsoft.com/office/drawing/2014/main" id="{C1007E19-C7FB-43A1-A135-4721CDBF4B06}"/>
              </a:ext>
            </a:extLst>
          </p:cNvPr>
          <p:cNvSpPr txBox="1"/>
          <p:nvPr/>
        </p:nvSpPr>
        <p:spPr>
          <a:xfrm>
            <a:off x="366098" y="840586"/>
            <a:ext cx="2867748" cy="247184"/>
          </a:xfrm>
          <a:prstGeom prst="rect">
            <a:avLst/>
          </a:prstGeom>
          <a:noFill/>
        </p:spPr>
        <p:txBody>
          <a:bodyPr wrap="square" lIns="91440" tIns="45720" rIns="91440" bIns="45720" rtlCol="0" anchor="t">
            <a:spAutoFit/>
          </a:bodyPr>
          <a:lstStyle/>
          <a:p>
            <a:pPr algn="ctr">
              <a:lnSpc>
                <a:spcPts val="1200"/>
              </a:lnSpc>
            </a:pPr>
            <a:r>
              <a:rPr lang="de-DE" sz="1200" dirty="0">
                <a:solidFill>
                  <a:srgbClr val="FF0000"/>
                </a:solidFill>
                <a:latin typeface="Arial" panose="020B0604020202020204" pitchFamily="34" charset="0"/>
                <a:cs typeface="Arial" panose="020B0604020202020204" pitchFamily="34" charset="0"/>
              </a:rPr>
              <a:t>GM130</a:t>
            </a:r>
            <a:r>
              <a:rPr lang="de-DE" sz="1200" dirty="0">
                <a:latin typeface="Arial" panose="020B0604020202020204" pitchFamily="34" charset="0"/>
                <a:cs typeface="Arial" panose="020B0604020202020204" pitchFamily="34" charset="0"/>
              </a:rPr>
              <a:t>/</a:t>
            </a:r>
            <a:r>
              <a:rPr lang="en-US" sz="1200" dirty="0">
                <a:solidFill>
                  <a:srgbClr val="00B050"/>
                </a:solidFill>
                <a:latin typeface="Arial" panose="020B0604020202020204" pitchFamily="34" charset="0"/>
                <a:cs typeface="Arial" panose="020B0604020202020204" pitchFamily="34" charset="0"/>
              </a:rPr>
              <a:t>TNF</a:t>
            </a:r>
            <a:r>
              <a:rPr lang="el-GR" sz="1200" dirty="0">
                <a:solidFill>
                  <a:srgbClr val="00B050"/>
                </a:solidFill>
                <a:latin typeface="Arial" panose="020B0604020202020204" pitchFamily="34" charset="0"/>
                <a:cs typeface="Arial" panose="020B0604020202020204" pitchFamily="34" charset="0"/>
              </a:rPr>
              <a:t>α</a:t>
            </a:r>
            <a:r>
              <a:rPr lang="en-US" sz="1200" dirty="0">
                <a:solidFill>
                  <a:srgbClr val="00B050"/>
                </a:solidFill>
                <a:latin typeface="Arial" panose="020B0604020202020204" pitchFamily="34" charset="0"/>
                <a:cs typeface="Arial" panose="020B0604020202020204" pitchFamily="34" charset="0"/>
              </a:rPr>
              <a:t>-GFP</a:t>
            </a:r>
            <a:r>
              <a:rPr lang="de-DE" sz="1200" dirty="0">
                <a:latin typeface="Arial" panose="020B0604020202020204" pitchFamily="34" charset="0"/>
                <a:cs typeface="Arial" panose="020B0604020202020204" pitchFamily="34" charset="0"/>
              </a:rPr>
              <a:t>/</a:t>
            </a:r>
            <a:r>
              <a:rPr lang="de-DE" sz="1200" dirty="0">
                <a:solidFill>
                  <a:srgbClr val="0070C0"/>
                </a:solidFill>
                <a:latin typeface="Arial" panose="020B0604020202020204" pitchFamily="34" charset="0"/>
                <a:cs typeface="Arial" panose="020B0604020202020204" pitchFamily="34" charset="0"/>
              </a:rPr>
              <a:t>DAPI </a:t>
            </a:r>
            <a:r>
              <a:rPr lang="de-DE" sz="1200" dirty="0">
                <a:latin typeface="Arial" panose="020B0604020202020204" pitchFamily="34" charset="0"/>
                <a:cs typeface="Arial" panose="020B0604020202020204" pitchFamily="34" charset="0"/>
              </a:rPr>
              <a:t>(t=0min)</a:t>
            </a:r>
          </a:p>
        </p:txBody>
      </p:sp>
      <p:grpSp>
        <p:nvGrpSpPr>
          <p:cNvPr id="3" name="Gruppieren 2">
            <a:extLst>
              <a:ext uri="{FF2B5EF4-FFF2-40B4-BE49-F238E27FC236}">
                <a16:creationId xmlns:a16="http://schemas.microsoft.com/office/drawing/2014/main" id="{E935D6AF-97C5-46D6-8702-E1089B666672}"/>
              </a:ext>
            </a:extLst>
          </p:cNvPr>
          <p:cNvGrpSpPr/>
          <p:nvPr/>
        </p:nvGrpSpPr>
        <p:grpSpPr>
          <a:xfrm>
            <a:off x="3525135" y="1086998"/>
            <a:ext cx="3143953" cy="1260000"/>
            <a:chOff x="363824" y="645040"/>
            <a:chExt cx="3143953" cy="1260000"/>
          </a:xfrm>
        </p:grpSpPr>
        <p:pic>
          <p:nvPicPr>
            <p:cNvPr id="74" name="Grafik 73">
              <a:extLst>
                <a:ext uri="{FF2B5EF4-FFF2-40B4-BE49-F238E27FC236}">
                  <a16:creationId xmlns:a16="http://schemas.microsoft.com/office/drawing/2014/main" id="{9C08D423-CDD3-4398-BE29-F1C473E0C708}"/>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r="31771" b="31759"/>
            <a:stretch/>
          </p:blipFill>
          <p:spPr>
            <a:xfrm>
              <a:off x="363824" y="645040"/>
              <a:ext cx="1259786" cy="1260000"/>
            </a:xfrm>
            <a:prstGeom prst="rect">
              <a:avLst/>
            </a:prstGeom>
          </p:spPr>
        </p:pic>
        <p:cxnSp>
          <p:nvCxnSpPr>
            <p:cNvPr id="75" name="Gerade Verbindung mit Pfeil 74">
              <a:extLst>
                <a:ext uri="{FF2B5EF4-FFF2-40B4-BE49-F238E27FC236}">
                  <a16:creationId xmlns:a16="http://schemas.microsoft.com/office/drawing/2014/main" id="{E4BCCD8A-497A-4DBD-A854-19B8F258336A}"/>
                </a:ext>
              </a:extLst>
            </p:cNvPr>
            <p:cNvCxnSpPr>
              <a:cxnSpLocks/>
            </p:cNvCxnSpPr>
            <p:nvPr/>
          </p:nvCxnSpPr>
          <p:spPr>
            <a:xfrm>
              <a:off x="1190777" y="1436387"/>
              <a:ext cx="0" cy="83729"/>
            </a:xfrm>
            <a:prstGeom prst="straightConnector1">
              <a:avLst/>
            </a:prstGeom>
            <a:ln w="12700">
              <a:solidFill>
                <a:schemeClr val="bg2"/>
              </a:solidFill>
              <a:headEnd type="none" w="sm" len="sm"/>
              <a:tailEnd type="triangle" w="sm" len="sm"/>
            </a:ln>
          </p:spPr>
          <p:style>
            <a:lnRef idx="1">
              <a:schemeClr val="accent1"/>
            </a:lnRef>
            <a:fillRef idx="0">
              <a:schemeClr val="accent1"/>
            </a:fillRef>
            <a:effectRef idx="0">
              <a:schemeClr val="accent1"/>
            </a:effectRef>
            <a:fontRef idx="minor">
              <a:schemeClr val="tx1"/>
            </a:fontRef>
          </p:style>
        </p:cxnSp>
        <p:pic>
          <p:nvPicPr>
            <p:cNvPr id="76" name="Grafik 75">
              <a:extLst>
                <a:ext uri="{FF2B5EF4-FFF2-40B4-BE49-F238E27FC236}">
                  <a16:creationId xmlns:a16="http://schemas.microsoft.com/office/drawing/2014/main" id="{2E5BA778-6BFB-47BF-8C81-95BD25F6FF1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32663" y="692776"/>
              <a:ext cx="1975114" cy="1171509"/>
            </a:xfrm>
            <a:prstGeom prst="rect">
              <a:avLst/>
            </a:prstGeom>
          </p:spPr>
        </p:pic>
      </p:grpSp>
      <p:cxnSp>
        <p:nvCxnSpPr>
          <p:cNvPr id="77" name="Gerader Verbinder 64">
            <a:extLst>
              <a:ext uri="{FF2B5EF4-FFF2-40B4-BE49-F238E27FC236}">
                <a16:creationId xmlns:a16="http://schemas.microsoft.com/office/drawing/2014/main" id="{FAAF2A78-5AEE-4C67-8962-20D0895DFC22}"/>
              </a:ext>
            </a:extLst>
          </p:cNvPr>
          <p:cNvCxnSpPr>
            <a:cxnSpLocks/>
          </p:cNvCxnSpPr>
          <p:nvPr/>
        </p:nvCxnSpPr>
        <p:spPr>
          <a:xfrm rot="16200000" flipH="1">
            <a:off x="1799972" y="-205308"/>
            <a:ext cx="0" cy="2520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uppieren 5">
            <a:extLst>
              <a:ext uri="{FF2B5EF4-FFF2-40B4-BE49-F238E27FC236}">
                <a16:creationId xmlns:a16="http://schemas.microsoft.com/office/drawing/2014/main" id="{589132F4-3B10-41E7-9D57-9AF31FD496C3}"/>
              </a:ext>
            </a:extLst>
          </p:cNvPr>
          <p:cNvGrpSpPr/>
          <p:nvPr/>
        </p:nvGrpSpPr>
        <p:grpSpPr>
          <a:xfrm>
            <a:off x="357330" y="1086999"/>
            <a:ext cx="3167805" cy="1260000"/>
            <a:chOff x="3501283" y="645040"/>
            <a:chExt cx="3167805" cy="1260000"/>
          </a:xfrm>
        </p:grpSpPr>
        <p:pic>
          <p:nvPicPr>
            <p:cNvPr id="78" name="Grafik 77">
              <a:extLst>
                <a:ext uri="{FF2B5EF4-FFF2-40B4-BE49-F238E27FC236}">
                  <a16:creationId xmlns:a16="http://schemas.microsoft.com/office/drawing/2014/main" id="{B68C6BAC-A6D8-4170-A45A-075136F4E214}"/>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rcRect l="8679" t="12074" r="23091" b="19685"/>
            <a:stretch/>
          </p:blipFill>
          <p:spPr>
            <a:xfrm>
              <a:off x="3501283" y="645040"/>
              <a:ext cx="1259785" cy="1260000"/>
            </a:xfrm>
            <a:prstGeom prst="rect">
              <a:avLst/>
            </a:prstGeom>
          </p:spPr>
        </p:pic>
        <p:cxnSp>
          <p:nvCxnSpPr>
            <p:cNvPr id="80" name="Gerade Verbindung mit Pfeil 79">
              <a:extLst>
                <a:ext uri="{FF2B5EF4-FFF2-40B4-BE49-F238E27FC236}">
                  <a16:creationId xmlns:a16="http://schemas.microsoft.com/office/drawing/2014/main" id="{27555767-236D-4453-8EEE-72204DF80132}"/>
                </a:ext>
              </a:extLst>
            </p:cNvPr>
            <p:cNvCxnSpPr>
              <a:cxnSpLocks/>
            </p:cNvCxnSpPr>
            <p:nvPr/>
          </p:nvCxnSpPr>
          <p:spPr>
            <a:xfrm flipH="1">
              <a:off x="3959599" y="1151617"/>
              <a:ext cx="187326" cy="25676"/>
            </a:xfrm>
            <a:prstGeom prst="straightConnector1">
              <a:avLst/>
            </a:prstGeom>
            <a:ln w="12700">
              <a:solidFill>
                <a:schemeClr val="bg2"/>
              </a:solidFill>
              <a:tailEnd type="triangle" w="sm" len="sm"/>
            </a:ln>
          </p:spPr>
          <p:style>
            <a:lnRef idx="1">
              <a:schemeClr val="accent1"/>
            </a:lnRef>
            <a:fillRef idx="0">
              <a:schemeClr val="accent1"/>
            </a:fillRef>
            <a:effectRef idx="0">
              <a:schemeClr val="accent1"/>
            </a:effectRef>
            <a:fontRef idx="minor">
              <a:schemeClr val="tx1"/>
            </a:fontRef>
          </p:style>
        </p:cxnSp>
        <p:pic>
          <p:nvPicPr>
            <p:cNvPr id="83" name="Grafik 82">
              <a:extLst>
                <a:ext uri="{FF2B5EF4-FFF2-40B4-BE49-F238E27FC236}">
                  <a16:creationId xmlns:a16="http://schemas.microsoft.com/office/drawing/2014/main" id="{C0B3DA3D-96C8-4359-B170-77065490B76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10245" y="689285"/>
              <a:ext cx="1958843" cy="1171509"/>
            </a:xfrm>
            <a:prstGeom prst="rect">
              <a:avLst/>
            </a:prstGeom>
          </p:spPr>
        </p:pic>
      </p:grpSp>
      <p:sp>
        <p:nvSpPr>
          <p:cNvPr id="85" name="Textfeld 84">
            <a:extLst>
              <a:ext uri="{FF2B5EF4-FFF2-40B4-BE49-F238E27FC236}">
                <a16:creationId xmlns:a16="http://schemas.microsoft.com/office/drawing/2014/main" id="{047D8F6A-38BE-46B6-B407-C6ACB25720A3}"/>
              </a:ext>
            </a:extLst>
          </p:cNvPr>
          <p:cNvSpPr txBox="1"/>
          <p:nvPr/>
        </p:nvSpPr>
        <p:spPr>
          <a:xfrm>
            <a:off x="3483965" y="839815"/>
            <a:ext cx="2867748" cy="247184"/>
          </a:xfrm>
          <a:prstGeom prst="rect">
            <a:avLst/>
          </a:prstGeom>
          <a:noFill/>
        </p:spPr>
        <p:txBody>
          <a:bodyPr wrap="square" lIns="91440" tIns="45720" rIns="91440" bIns="45720" rtlCol="0" anchor="t">
            <a:spAutoFit/>
          </a:bodyPr>
          <a:lstStyle/>
          <a:p>
            <a:pPr algn="ctr">
              <a:lnSpc>
                <a:spcPts val="1200"/>
              </a:lnSpc>
            </a:pPr>
            <a:r>
              <a:rPr lang="de-DE" sz="1200" dirty="0">
                <a:solidFill>
                  <a:srgbClr val="FF0000"/>
                </a:solidFill>
                <a:latin typeface="Arial" panose="020B0604020202020204" pitchFamily="34" charset="0"/>
                <a:cs typeface="Arial" panose="020B0604020202020204" pitchFamily="34" charset="0"/>
              </a:rPr>
              <a:t>GM130</a:t>
            </a:r>
            <a:r>
              <a:rPr lang="de-DE" sz="1200" dirty="0">
                <a:latin typeface="Arial" panose="020B0604020202020204" pitchFamily="34" charset="0"/>
                <a:cs typeface="Arial" panose="020B0604020202020204" pitchFamily="34" charset="0"/>
              </a:rPr>
              <a:t>/</a:t>
            </a:r>
            <a:r>
              <a:rPr lang="en-US" sz="1200" dirty="0">
                <a:solidFill>
                  <a:srgbClr val="00B050"/>
                </a:solidFill>
                <a:latin typeface="Arial" panose="020B0604020202020204" pitchFamily="34" charset="0"/>
                <a:cs typeface="Arial" panose="020B0604020202020204" pitchFamily="34" charset="0"/>
              </a:rPr>
              <a:t>TNF</a:t>
            </a:r>
            <a:r>
              <a:rPr lang="el-GR" sz="1200" dirty="0">
                <a:solidFill>
                  <a:srgbClr val="00B050"/>
                </a:solidFill>
                <a:latin typeface="Arial" panose="020B0604020202020204" pitchFamily="34" charset="0"/>
                <a:cs typeface="Arial" panose="020B0604020202020204" pitchFamily="34" charset="0"/>
              </a:rPr>
              <a:t>α</a:t>
            </a:r>
            <a:r>
              <a:rPr lang="en-US" sz="1200" dirty="0">
                <a:solidFill>
                  <a:srgbClr val="00B050"/>
                </a:solidFill>
                <a:latin typeface="Arial" panose="020B0604020202020204" pitchFamily="34" charset="0"/>
                <a:cs typeface="Arial" panose="020B0604020202020204" pitchFamily="34" charset="0"/>
              </a:rPr>
              <a:t>-GFP</a:t>
            </a:r>
            <a:r>
              <a:rPr lang="de-DE" sz="1200" dirty="0">
                <a:latin typeface="Arial" panose="020B0604020202020204" pitchFamily="34" charset="0"/>
                <a:cs typeface="Arial" panose="020B0604020202020204" pitchFamily="34" charset="0"/>
              </a:rPr>
              <a:t>/</a:t>
            </a:r>
            <a:r>
              <a:rPr lang="de-DE" sz="1200" dirty="0">
                <a:solidFill>
                  <a:srgbClr val="0070C0"/>
                </a:solidFill>
                <a:latin typeface="Arial" panose="020B0604020202020204" pitchFamily="34" charset="0"/>
                <a:cs typeface="Arial" panose="020B0604020202020204" pitchFamily="34" charset="0"/>
              </a:rPr>
              <a:t>DAPI </a:t>
            </a:r>
            <a:r>
              <a:rPr lang="de-DE" sz="1200" dirty="0">
                <a:latin typeface="Arial" panose="020B0604020202020204" pitchFamily="34" charset="0"/>
                <a:cs typeface="Arial" panose="020B0604020202020204" pitchFamily="34" charset="0"/>
              </a:rPr>
              <a:t>(t=25min)</a:t>
            </a:r>
          </a:p>
        </p:txBody>
      </p:sp>
      <p:cxnSp>
        <p:nvCxnSpPr>
          <p:cNvPr id="86" name="Gerader Verbinder 64">
            <a:extLst>
              <a:ext uri="{FF2B5EF4-FFF2-40B4-BE49-F238E27FC236}">
                <a16:creationId xmlns:a16="http://schemas.microsoft.com/office/drawing/2014/main" id="{328EDF7B-DC66-4AE4-801C-96FBAE887EA9}"/>
              </a:ext>
            </a:extLst>
          </p:cNvPr>
          <p:cNvCxnSpPr>
            <a:cxnSpLocks/>
          </p:cNvCxnSpPr>
          <p:nvPr/>
        </p:nvCxnSpPr>
        <p:spPr>
          <a:xfrm rot="16200000" flipH="1">
            <a:off x="4917839" y="-206079"/>
            <a:ext cx="0" cy="2520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89" name="Textfeld 88">
            <a:extLst>
              <a:ext uri="{FF2B5EF4-FFF2-40B4-BE49-F238E27FC236}">
                <a16:creationId xmlns:a16="http://schemas.microsoft.com/office/drawing/2014/main" id="{95E87287-208D-4AB7-B91D-1D77EC33DFF4}"/>
              </a:ext>
            </a:extLst>
          </p:cNvPr>
          <p:cNvSpPr txBox="1"/>
          <p:nvPr/>
        </p:nvSpPr>
        <p:spPr>
          <a:xfrm>
            <a:off x="142471" y="639160"/>
            <a:ext cx="38209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A</a:t>
            </a:r>
          </a:p>
        </p:txBody>
      </p:sp>
      <p:sp>
        <p:nvSpPr>
          <p:cNvPr id="90" name="Textfeld 89">
            <a:extLst>
              <a:ext uri="{FF2B5EF4-FFF2-40B4-BE49-F238E27FC236}">
                <a16:creationId xmlns:a16="http://schemas.microsoft.com/office/drawing/2014/main" id="{4FEDE55D-DD7B-41B9-BABB-F330D9FA56E4}"/>
              </a:ext>
            </a:extLst>
          </p:cNvPr>
          <p:cNvSpPr txBox="1"/>
          <p:nvPr/>
        </p:nvSpPr>
        <p:spPr>
          <a:xfrm>
            <a:off x="142471" y="2657136"/>
            <a:ext cx="382092" cy="369332"/>
          </a:xfrm>
          <a:prstGeom prst="rect">
            <a:avLst/>
          </a:prstGeom>
          <a:noFill/>
        </p:spPr>
        <p:txBody>
          <a:bodyPr wrap="square" rtlCol="0">
            <a:spAutoFit/>
          </a:bodyPr>
          <a:lstStyle/>
          <a:p>
            <a:pPr algn="ctr"/>
            <a:r>
              <a:rPr lang="de-DE" b="1">
                <a:latin typeface="Arial" panose="020B0604020202020204" pitchFamily="34" charset="0"/>
                <a:cs typeface="Arial" panose="020B0604020202020204" pitchFamily="34" charset="0"/>
              </a:rPr>
              <a:t>B</a:t>
            </a:r>
            <a:endParaRPr lang="de-DE" b="1" dirty="0">
              <a:latin typeface="Arial" panose="020B0604020202020204" pitchFamily="34" charset="0"/>
              <a:cs typeface="Arial" panose="020B0604020202020204" pitchFamily="34" charset="0"/>
            </a:endParaRPr>
          </a:p>
        </p:txBody>
      </p:sp>
      <p:sp>
        <p:nvSpPr>
          <p:cNvPr id="36" name="Textfeld 35">
            <a:extLst>
              <a:ext uri="{FF2B5EF4-FFF2-40B4-BE49-F238E27FC236}">
                <a16:creationId xmlns:a16="http://schemas.microsoft.com/office/drawing/2014/main" id="{B00CED7E-4632-4476-8348-BDC20F549D13}"/>
              </a:ext>
            </a:extLst>
          </p:cNvPr>
          <p:cNvSpPr txBox="1"/>
          <p:nvPr/>
        </p:nvSpPr>
        <p:spPr>
          <a:xfrm>
            <a:off x="182202" y="5552463"/>
            <a:ext cx="6480000" cy="1938992"/>
          </a:xfrm>
          <a:prstGeom prst="rect">
            <a:avLst/>
          </a:prstGeom>
          <a:noFill/>
        </p:spPr>
        <p:txBody>
          <a:bodyPr wrap="square" lIns="91440" tIns="45720" rIns="91440" bIns="45720" rtlCol="0" anchor="t">
            <a:spAutoFit/>
          </a:bodyPr>
          <a:lstStyle/>
          <a:p>
            <a:pPr algn="just"/>
            <a:r>
              <a:rPr lang="de-DE" sz="1200" dirty="0">
                <a:latin typeface="Arial"/>
                <a:cs typeface="Arial"/>
              </a:rPr>
              <a:t>Figure S7: Analysis </a:t>
            </a:r>
            <a:r>
              <a:rPr lang="de-DE" sz="1200" dirty="0" err="1">
                <a:latin typeface="Arial"/>
                <a:cs typeface="Arial"/>
              </a:rPr>
              <a:t>of</a:t>
            </a:r>
            <a:r>
              <a:rPr lang="de-DE" sz="1200" dirty="0">
                <a:latin typeface="Arial"/>
                <a:cs typeface="Arial"/>
              </a:rPr>
              <a:t> </a:t>
            </a:r>
            <a:r>
              <a:rPr lang="de-DE" sz="1200" dirty="0" err="1">
                <a:latin typeface="Arial"/>
                <a:cs typeface="Arial"/>
              </a:rPr>
              <a:t>intracellular</a:t>
            </a:r>
            <a:r>
              <a:rPr lang="de-DE" sz="1200" dirty="0">
                <a:latin typeface="Arial"/>
                <a:cs typeface="Arial"/>
              </a:rPr>
              <a:t> </a:t>
            </a:r>
            <a:r>
              <a:rPr lang="de-DE" sz="1200" dirty="0" err="1">
                <a:latin typeface="Arial"/>
                <a:cs typeface="Arial"/>
              </a:rPr>
              <a:t>trafficking</a:t>
            </a:r>
            <a:r>
              <a:rPr lang="de-DE" sz="1200" dirty="0">
                <a:latin typeface="Arial"/>
                <a:cs typeface="Arial"/>
              </a:rPr>
              <a:t> </a:t>
            </a:r>
            <a:r>
              <a:rPr lang="de-DE" sz="1200" dirty="0" err="1">
                <a:latin typeface="Arial"/>
                <a:cs typeface="Arial"/>
              </a:rPr>
              <a:t>using</a:t>
            </a:r>
            <a:r>
              <a:rPr lang="de-DE" sz="1200" dirty="0">
                <a:latin typeface="Arial"/>
                <a:cs typeface="Arial"/>
              </a:rPr>
              <a:t> RUSH </a:t>
            </a:r>
            <a:r>
              <a:rPr lang="de-DE" sz="1200" dirty="0" err="1">
                <a:latin typeface="Arial"/>
                <a:cs typeface="Arial"/>
              </a:rPr>
              <a:t>system</a:t>
            </a:r>
            <a:r>
              <a:rPr lang="de-DE" sz="1200" dirty="0">
                <a:latin typeface="Arial"/>
                <a:cs typeface="Arial"/>
              </a:rPr>
              <a:t>. </a:t>
            </a:r>
            <a:r>
              <a:rPr lang="de-DE" sz="1200" dirty="0" err="1">
                <a:latin typeface="Arial"/>
                <a:cs typeface="Arial"/>
              </a:rPr>
              <a:t>Str</a:t>
            </a:r>
            <a:r>
              <a:rPr lang="de-DE" sz="1200" dirty="0">
                <a:latin typeface="Arial"/>
                <a:cs typeface="Arial"/>
              </a:rPr>
              <a:t>-KDEL-IRES-</a:t>
            </a:r>
            <a:r>
              <a:rPr lang="de-DE" sz="1200" dirty="0" err="1">
                <a:latin typeface="Arial"/>
                <a:cs typeface="Arial"/>
              </a:rPr>
              <a:t>TNFa</a:t>
            </a:r>
            <a:r>
              <a:rPr lang="de-DE" sz="1200" dirty="0">
                <a:latin typeface="Arial"/>
                <a:cs typeface="Arial"/>
              </a:rPr>
              <a:t>-GFP-Plasmid was </a:t>
            </a:r>
            <a:r>
              <a:rPr lang="de-DE" sz="1200" dirty="0" err="1">
                <a:latin typeface="Arial"/>
                <a:cs typeface="Arial"/>
              </a:rPr>
              <a:t>transiently</a:t>
            </a:r>
            <a:r>
              <a:rPr lang="de-DE" sz="1200" dirty="0">
                <a:latin typeface="Arial"/>
                <a:cs typeface="Arial"/>
              </a:rPr>
              <a:t> </a:t>
            </a:r>
            <a:r>
              <a:rPr lang="de-DE" sz="1200" dirty="0" err="1">
                <a:latin typeface="Arial"/>
                <a:cs typeface="Arial"/>
              </a:rPr>
              <a:t>transfected</a:t>
            </a:r>
            <a:r>
              <a:rPr lang="de-DE" sz="1200" dirty="0">
                <a:latin typeface="Arial"/>
                <a:cs typeface="Arial"/>
              </a:rPr>
              <a:t> in MEFs. (A) </a:t>
            </a:r>
            <a:r>
              <a:rPr lang="de-DE" sz="1200" dirty="0" err="1">
                <a:latin typeface="Arial"/>
                <a:cs typeface="Arial"/>
              </a:rPr>
              <a:t>Represantative</a:t>
            </a:r>
            <a:r>
              <a:rPr lang="de-DE" sz="1200" dirty="0">
                <a:latin typeface="Arial"/>
                <a:cs typeface="Arial"/>
              </a:rPr>
              <a:t> </a:t>
            </a:r>
            <a:r>
              <a:rPr lang="de-DE" sz="1200" dirty="0" err="1">
                <a:latin typeface="Arial"/>
                <a:cs typeface="Arial"/>
              </a:rPr>
              <a:t>images</a:t>
            </a:r>
            <a:r>
              <a:rPr lang="de-DE" sz="1200" dirty="0">
                <a:latin typeface="Arial"/>
                <a:cs typeface="Arial"/>
              </a:rPr>
              <a:t> </a:t>
            </a:r>
            <a:r>
              <a:rPr lang="de-DE" sz="1200" dirty="0" err="1">
                <a:latin typeface="Arial"/>
                <a:cs typeface="Arial"/>
              </a:rPr>
              <a:t>of</a:t>
            </a:r>
            <a:r>
              <a:rPr lang="de-DE" sz="1200" dirty="0">
                <a:latin typeface="Arial"/>
                <a:cs typeface="Arial"/>
              </a:rPr>
              <a:t> </a:t>
            </a:r>
            <a:r>
              <a:rPr lang="de-DE" sz="1200" dirty="0" err="1">
                <a:latin typeface="Arial"/>
                <a:cs typeface="Arial"/>
              </a:rPr>
              <a:t>wildtype</a:t>
            </a:r>
            <a:r>
              <a:rPr lang="de-DE" sz="1200" dirty="0">
                <a:latin typeface="Arial"/>
                <a:cs typeface="Arial"/>
              </a:rPr>
              <a:t> MEFs </a:t>
            </a:r>
            <a:r>
              <a:rPr lang="de-DE" sz="1200" dirty="0" err="1">
                <a:latin typeface="Arial"/>
                <a:cs typeface="Arial"/>
              </a:rPr>
              <a:t>show</a:t>
            </a:r>
            <a:r>
              <a:rPr lang="de-DE" sz="1200" dirty="0">
                <a:latin typeface="Arial"/>
                <a:cs typeface="Arial"/>
              </a:rPr>
              <a:t> Golgi </a:t>
            </a:r>
            <a:r>
              <a:rPr lang="de-DE" sz="1200" dirty="0" err="1">
                <a:latin typeface="Arial"/>
                <a:cs typeface="Arial"/>
              </a:rPr>
              <a:t>marker</a:t>
            </a:r>
            <a:r>
              <a:rPr lang="de-DE" sz="1200" dirty="0">
                <a:latin typeface="Arial"/>
                <a:cs typeface="Arial"/>
              </a:rPr>
              <a:t> GM130 (</a:t>
            </a:r>
            <a:r>
              <a:rPr lang="de-DE" sz="1200" dirty="0" err="1">
                <a:latin typeface="Arial"/>
                <a:cs typeface="Arial"/>
              </a:rPr>
              <a:t>red</a:t>
            </a:r>
            <a:r>
              <a:rPr lang="de-DE" sz="1200" dirty="0">
                <a:latin typeface="Arial"/>
                <a:cs typeface="Arial"/>
              </a:rPr>
              <a:t>) and TNF</a:t>
            </a:r>
            <a:r>
              <a:rPr lang="el-GR" sz="1200" dirty="0">
                <a:latin typeface="Arial"/>
                <a:cs typeface="Arial"/>
              </a:rPr>
              <a:t>α-</a:t>
            </a:r>
            <a:r>
              <a:rPr lang="de-DE" sz="1200" dirty="0">
                <a:latin typeface="Arial"/>
                <a:cs typeface="Arial"/>
              </a:rPr>
              <a:t>GFP (</a:t>
            </a:r>
            <a:r>
              <a:rPr lang="de-DE" sz="1200" dirty="0" err="1">
                <a:latin typeface="Arial"/>
                <a:cs typeface="Arial"/>
              </a:rPr>
              <a:t>green</a:t>
            </a:r>
            <a:r>
              <a:rPr lang="de-DE" sz="1200" dirty="0">
                <a:latin typeface="Arial"/>
                <a:cs typeface="Arial"/>
              </a:rPr>
              <a:t>) </a:t>
            </a:r>
            <a:r>
              <a:rPr lang="de-DE" sz="1200" dirty="0" err="1">
                <a:latin typeface="Arial"/>
                <a:cs typeface="Arial"/>
              </a:rPr>
              <a:t>before</a:t>
            </a:r>
            <a:r>
              <a:rPr lang="de-DE" sz="1200" dirty="0">
                <a:latin typeface="Arial"/>
                <a:cs typeface="Arial"/>
              </a:rPr>
              <a:t> and after 25 min </a:t>
            </a:r>
            <a:r>
              <a:rPr lang="de-DE" sz="1200" dirty="0" err="1">
                <a:latin typeface="Arial"/>
                <a:cs typeface="Arial"/>
              </a:rPr>
              <a:t>biotin</a:t>
            </a:r>
            <a:r>
              <a:rPr lang="de-DE" sz="1200" dirty="0">
                <a:latin typeface="Arial"/>
                <a:cs typeface="Arial"/>
              </a:rPr>
              <a:t> </a:t>
            </a:r>
            <a:r>
              <a:rPr lang="de-DE" sz="1200" dirty="0" err="1">
                <a:latin typeface="Arial"/>
                <a:cs typeface="Arial"/>
              </a:rPr>
              <a:t>treatment</a:t>
            </a:r>
            <a:r>
              <a:rPr lang="de-DE" sz="1200" dirty="0">
                <a:latin typeface="Arial"/>
                <a:cs typeface="Arial"/>
              </a:rPr>
              <a:t>. </a:t>
            </a:r>
            <a:r>
              <a:rPr lang="en-US" sz="1200" dirty="0">
                <a:latin typeface="Arial"/>
                <a:cs typeface="Arial"/>
              </a:rPr>
              <a:t>Scale bar: 10µm. Co-localization analysis of GM130 and </a:t>
            </a:r>
            <a:r>
              <a:rPr lang="de-DE" sz="1200" dirty="0">
                <a:latin typeface="Arial"/>
                <a:cs typeface="Arial"/>
              </a:rPr>
              <a:t>TNF</a:t>
            </a:r>
            <a:r>
              <a:rPr lang="el-GR" sz="1200" dirty="0">
                <a:latin typeface="Arial"/>
                <a:cs typeface="Arial"/>
              </a:rPr>
              <a:t>α-</a:t>
            </a:r>
            <a:r>
              <a:rPr lang="de-DE" sz="1200" dirty="0">
                <a:latin typeface="Arial"/>
                <a:cs typeface="Arial"/>
              </a:rPr>
              <a:t>GFP</a:t>
            </a:r>
            <a:r>
              <a:rPr lang="en-US" sz="1200" dirty="0">
                <a:latin typeface="Arial"/>
                <a:cs typeface="Arial"/>
              </a:rPr>
              <a:t> before and after biotin treatment (white arrow) demonstrated by fluorescence intensity curves. (B) Pearson correlation coefficient was performed on fluorescence intensity of GM130 and </a:t>
            </a:r>
            <a:r>
              <a:rPr lang="de-DE" sz="1200" dirty="0">
                <a:latin typeface="Arial"/>
                <a:cs typeface="Arial"/>
              </a:rPr>
              <a:t>TNF</a:t>
            </a:r>
            <a:r>
              <a:rPr lang="el-GR" sz="1200" dirty="0">
                <a:latin typeface="Arial"/>
                <a:cs typeface="Arial"/>
              </a:rPr>
              <a:t>α-</a:t>
            </a:r>
            <a:r>
              <a:rPr lang="de-DE" sz="1200" dirty="0">
                <a:latin typeface="Arial"/>
                <a:cs typeface="Arial"/>
              </a:rPr>
              <a:t>GFP</a:t>
            </a:r>
            <a:r>
              <a:rPr lang="en-US" sz="1200" dirty="0">
                <a:latin typeface="Arial"/>
                <a:cs typeface="Arial"/>
              </a:rPr>
              <a:t> (white arrow in A). A </a:t>
            </a:r>
            <a:r>
              <a:rPr lang="de-DE" sz="1200" dirty="0">
                <a:latin typeface="Arial"/>
                <a:cs typeface="Arial"/>
              </a:rPr>
              <a:t>Pearson </a:t>
            </a:r>
            <a:r>
              <a:rPr lang="de-DE" sz="1200" dirty="0" err="1">
                <a:latin typeface="Arial"/>
                <a:cs typeface="Arial"/>
              </a:rPr>
              <a:t>correlation</a:t>
            </a:r>
            <a:r>
              <a:rPr lang="de-DE" sz="1200" dirty="0">
                <a:latin typeface="Arial"/>
                <a:cs typeface="Arial"/>
              </a:rPr>
              <a:t> </a:t>
            </a:r>
            <a:r>
              <a:rPr lang="de-DE" sz="1200" dirty="0" err="1">
                <a:latin typeface="Arial"/>
                <a:cs typeface="Arial"/>
              </a:rPr>
              <a:t>coefficient</a:t>
            </a:r>
            <a:r>
              <a:rPr lang="de-DE" sz="1200" dirty="0">
                <a:latin typeface="Arial"/>
                <a:cs typeface="Arial"/>
              </a:rPr>
              <a:t> </a:t>
            </a:r>
            <a:r>
              <a:rPr lang="de-DE" sz="1200" dirty="0" err="1">
                <a:latin typeface="Arial"/>
                <a:cs typeface="Arial"/>
              </a:rPr>
              <a:t>of</a:t>
            </a:r>
            <a:r>
              <a:rPr lang="de-DE" sz="1200" dirty="0">
                <a:latin typeface="Arial"/>
                <a:cs typeface="Arial"/>
              </a:rPr>
              <a:t> r=0,02 </a:t>
            </a:r>
            <a:r>
              <a:rPr lang="de-DE" sz="1200" dirty="0" err="1">
                <a:latin typeface="Arial"/>
                <a:cs typeface="Arial"/>
              </a:rPr>
              <a:t>before</a:t>
            </a:r>
            <a:r>
              <a:rPr lang="de-DE" sz="1200" dirty="0">
                <a:latin typeface="Arial"/>
                <a:cs typeface="Arial"/>
              </a:rPr>
              <a:t> </a:t>
            </a:r>
            <a:r>
              <a:rPr lang="de-DE" sz="1200" dirty="0" err="1">
                <a:latin typeface="Arial"/>
                <a:cs typeface="Arial"/>
              </a:rPr>
              <a:t>biotin</a:t>
            </a:r>
            <a:r>
              <a:rPr lang="de-DE" sz="1200" dirty="0">
                <a:latin typeface="Arial"/>
                <a:cs typeface="Arial"/>
              </a:rPr>
              <a:t> </a:t>
            </a:r>
            <a:r>
              <a:rPr lang="de-DE" sz="1200" dirty="0" err="1">
                <a:latin typeface="Arial"/>
                <a:cs typeface="Arial"/>
              </a:rPr>
              <a:t>treatment</a:t>
            </a:r>
            <a:r>
              <a:rPr lang="de-DE" sz="1200" dirty="0">
                <a:latin typeface="Arial"/>
                <a:cs typeface="Arial"/>
              </a:rPr>
              <a:t> </a:t>
            </a:r>
            <a:r>
              <a:rPr lang="de-DE" sz="1200" dirty="0" err="1">
                <a:latin typeface="Arial"/>
                <a:cs typeface="Arial"/>
              </a:rPr>
              <a:t>show</a:t>
            </a:r>
            <a:r>
              <a:rPr lang="de-DE" sz="1200" dirty="0">
                <a:latin typeface="Arial"/>
                <a:cs typeface="Arial"/>
              </a:rPr>
              <a:t> </a:t>
            </a:r>
            <a:r>
              <a:rPr lang="de-DE" sz="1200" dirty="0" err="1">
                <a:latin typeface="Arial"/>
                <a:cs typeface="Arial"/>
              </a:rPr>
              <a:t>no</a:t>
            </a:r>
            <a:r>
              <a:rPr lang="de-DE" sz="1200" dirty="0">
                <a:latin typeface="Arial"/>
                <a:cs typeface="Arial"/>
              </a:rPr>
              <a:t> </a:t>
            </a:r>
            <a:r>
              <a:rPr lang="de-DE" sz="1200" dirty="0" err="1">
                <a:latin typeface="Arial"/>
                <a:cs typeface="Arial"/>
              </a:rPr>
              <a:t>correlation</a:t>
            </a:r>
            <a:r>
              <a:rPr lang="de-DE" sz="1200" dirty="0">
                <a:latin typeface="Arial"/>
                <a:cs typeface="Arial"/>
              </a:rPr>
              <a:t> </a:t>
            </a:r>
            <a:r>
              <a:rPr lang="de-DE" sz="1200" dirty="0" err="1">
                <a:latin typeface="Arial"/>
                <a:cs typeface="Arial"/>
              </a:rPr>
              <a:t>of</a:t>
            </a:r>
            <a:r>
              <a:rPr lang="de-DE" sz="1200" dirty="0">
                <a:latin typeface="Arial"/>
                <a:cs typeface="Arial"/>
              </a:rPr>
              <a:t> </a:t>
            </a:r>
            <a:r>
              <a:rPr lang="de-DE" sz="1200" dirty="0" err="1">
                <a:latin typeface="Arial"/>
                <a:cs typeface="Arial"/>
              </a:rPr>
              <a:t>these</a:t>
            </a:r>
            <a:r>
              <a:rPr lang="de-DE" sz="1200" dirty="0">
                <a:latin typeface="Arial"/>
                <a:cs typeface="Arial"/>
              </a:rPr>
              <a:t> </a:t>
            </a:r>
            <a:r>
              <a:rPr lang="de-DE" sz="1200" dirty="0" err="1">
                <a:latin typeface="Arial"/>
                <a:cs typeface="Arial"/>
              </a:rPr>
              <a:t>markers</a:t>
            </a:r>
            <a:r>
              <a:rPr lang="de-DE" sz="1200" dirty="0">
                <a:latin typeface="Arial"/>
                <a:cs typeface="Arial"/>
              </a:rPr>
              <a:t>. </a:t>
            </a:r>
            <a:r>
              <a:rPr lang="en-US" sz="1200" dirty="0">
                <a:latin typeface="Arial"/>
                <a:cs typeface="Arial"/>
              </a:rPr>
              <a:t>A </a:t>
            </a:r>
            <a:r>
              <a:rPr lang="de-DE" sz="1200" dirty="0">
                <a:latin typeface="Arial"/>
                <a:cs typeface="Arial"/>
              </a:rPr>
              <a:t>Pearson </a:t>
            </a:r>
            <a:r>
              <a:rPr lang="de-DE" sz="1200" dirty="0" err="1">
                <a:latin typeface="Arial"/>
                <a:cs typeface="Arial"/>
              </a:rPr>
              <a:t>correlation</a:t>
            </a:r>
            <a:r>
              <a:rPr lang="de-DE" sz="1200" dirty="0">
                <a:latin typeface="Arial"/>
                <a:cs typeface="Arial"/>
              </a:rPr>
              <a:t> </a:t>
            </a:r>
            <a:r>
              <a:rPr lang="de-DE" sz="1200" dirty="0" err="1">
                <a:latin typeface="Arial"/>
                <a:cs typeface="Arial"/>
              </a:rPr>
              <a:t>coefficient</a:t>
            </a:r>
            <a:r>
              <a:rPr lang="de-DE" sz="1200" dirty="0">
                <a:latin typeface="Arial"/>
                <a:cs typeface="Arial"/>
              </a:rPr>
              <a:t> </a:t>
            </a:r>
            <a:r>
              <a:rPr lang="de-DE" sz="1200" dirty="0" err="1">
                <a:latin typeface="Arial"/>
                <a:cs typeface="Arial"/>
              </a:rPr>
              <a:t>of</a:t>
            </a:r>
            <a:r>
              <a:rPr lang="de-DE" sz="1200" dirty="0">
                <a:latin typeface="Arial"/>
                <a:cs typeface="Arial"/>
              </a:rPr>
              <a:t> r=0,77 25min after </a:t>
            </a:r>
            <a:r>
              <a:rPr lang="de-DE" sz="1200" dirty="0" err="1">
                <a:latin typeface="Arial"/>
                <a:cs typeface="Arial"/>
              </a:rPr>
              <a:t>biotin</a:t>
            </a:r>
            <a:r>
              <a:rPr lang="de-DE" sz="1200" dirty="0">
                <a:latin typeface="Arial"/>
                <a:cs typeface="Arial"/>
              </a:rPr>
              <a:t> </a:t>
            </a:r>
            <a:r>
              <a:rPr lang="de-DE" sz="1200" dirty="0" err="1">
                <a:latin typeface="Arial"/>
                <a:cs typeface="Arial"/>
              </a:rPr>
              <a:t>treatment</a:t>
            </a:r>
            <a:r>
              <a:rPr lang="de-DE" sz="1200" dirty="0">
                <a:latin typeface="Arial"/>
                <a:cs typeface="Arial"/>
              </a:rPr>
              <a:t> </a:t>
            </a:r>
            <a:r>
              <a:rPr lang="de-DE" sz="1200" dirty="0" err="1">
                <a:latin typeface="Arial"/>
                <a:cs typeface="Arial"/>
              </a:rPr>
              <a:t>show</a:t>
            </a:r>
            <a:r>
              <a:rPr lang="de-DE" sz="1200" dirty="0">
                <a:latin typeface="Arial"/>
                <a:cs typeface="Arial"/>
              </a:rPr>
              <a:t> a strong positive </a:t>
            </a:r>
            <a:r>
              <a:rPr lang="de-DE" sz="1200" dirty="0" err="1">
                <a:latin typeface="Arial"/>
                <a:cs typeface="Arial"/>
              </a:rPr>
              <a:t>correlation</a:t>
            </a:r>
            <a:r>
              <a:rPr lang="de-DE" sz="1200" dirty="0">
                <a:latin typeface="Arial"/>
                <a:cs typeface="Arial"/>
              </a:rPr>
              <a:t> </a:t>
            </a:r>
            <a:r>
              <a:rPr lang="de-DE" sz="1200" dirty="0" err="1">
                <a:latin typeface="Arial"/>
                <a:cs typeface="Arial"/>
              </a:rPr>
              <a:t>of</a:t>
            </a:r>
            <a:r>
              <a:rPr lang="de-DE" sz="1200" dirty="0">
                <a:latin typeface="Arial"/>
                <a:cs typeface="Arial"/>
              </a:rPr>
              <a:t> </a:t>
            </a:r>
            <a:r>
              <a:rPr lang="de-DE" sz="1200" dirty="0" err="1">
                <a:latin typeface="Arial"/>
                <a:cs typeface="Arial"/>
              </a:rPr>
              <a:t>these</a:t>
            </a:r>
            <a:r>
              <a:rPr lang="de-DE" sz="1200" dirty="0">
                <a:latin typeface="Arial"/>
                <a:cs typeface="Arial"/>
              </a:rPr>
              <a:t> </a:t>
            </a:r>
            <a:r>
              <a:rPr lang="de-DE" sz="1200" dirty="0" err="1">
                <a:latin typeface="Arial"/>
                <a:cs typeface="Arial"/>
              </a:rPr>
              <a:t>markers</a:t>
            </a:r>
            <a:r>
              <a:rPr lang="de-DE" sz="1200" dirty="0">
                <a:latin typeface="Arial"/>
                <a:cs typeface="Arial"/>
              </a:rPr>
              <a:t> and </a:t>
            </a:r>
            <a:r>
              <a:rPr lang="de-DE" sz="1200" dirty="0" err="1">
                <a:latin typeface="Arial"/>
                <a:cs typeface="Arial"/>
              </a:rPr>
              <a:t>thus</a:t>
            </a:r>
            <a:r>
              <a:rPr lang="de-DE" sz="1200" dirty="0">
                <a:latin typeface="Arial"/>
                <a:cs typeface="Arial"/>
              </a:rPr>
              <a:t> a </a:t>
            </a:r>
            <a:r>
              <a:rPr lang="de-DE" sz="1200" dirty="0" err="1">
                <a:latin typeface="Arial"/>
                <a:cs typeface="Arial"/>
              </a:rPr>
              <a:t>migration</a:t>
            </a:r>
            <a:r>
              <a:rPr lang="de-DE" sz="1200" dirty="0">
                <a:latin typeface="Arial"/>
                <a:cs typeface="Arial"/>
              </a:rPr>
              <a:t> </a:t>
            </a:r>
            <a:r>
              <a:rPr lang="de-DE" sz="1200" dirty="0" err="1">
                <a:latin typeface="Arial"/>
                <a:cs typeface="Arial"/>
              </a:rPr>
              <a:t>of</a:t>
            </a:r>
            <a:r>
              <a:rPr lang="de-DE" sz="1200" dirty="0">
                <a:latin typeface="Arial"/>
                <a:cs typeface="Arial"/>
              </a:rPr>
              <a:t> TNF</a:t>
            </a:r>
            <a:r>
              <a:rPr lang="el-GR" sz="1200" dirty="0">
                <a:latin typeface="Arial"/>
                <a:cs typeface="Arial"/>
              </a:rPr>
              <a:t>α-</a:t>
            </a:r>
            <a:r>
              <a:rPr lang="de-DE" sz="1200" dirty="0">
                <a:latin typeface="Arial"/>
                <a:cs typeface="Arial"/>
              </a:rPr>
              <a:t>GFP </a:t>
            </a:r>
            <a:r>
              <a:rPr lang="de-DE" sz="1200" dirty="0" err="1">
                <a:latin typeface="Arial"/>
                <a:cs typeface="Arial"/>
              </a:rPr>
              <a:t>into</a:t>
            </a:r>
            <a:r>
              <a:rPr lang="de-DE" sz="1200" dirty="0">
                <a:latin typeface="Arial"/>
                <a:cs typeface="Arial"/>
              </a:rPr>
              <a:t> </a:t>
            </a:r>
            <a:r>
              <a:rPr lang="de-DE" sz="1200" dirty="0" err="1">
                <a:latin typeface="Arial"/>
                <a:cs typeface="Arial"/>
              </a:rPr>
              <a:t>the</a:t>
            </a:r>
            <a:r>
              <a:rPr lang="de-DE" sz="1200" dirty="0">
                <a:latin typeface="Arial"/>
                <a:cs typeface="Arial"/>
              </a:rPr>
              <a:t> Golgi </a:t>
            </a:r>
            <a:r>
              <a:rPr lang="de-DE" sz="1200" dirty="0" err="1">
                <a:latin typeface="Arial"/>
                <a:cs typeface="Arial"/>
              </a:rPr>
              <a:t>compartiment</a:t>
            </a:r>
            <a:r>
              <a:rPr lang="de-DE" sz="1200" dirty="0">
                <a:latin typeface="Arial"/>
                <a:cs typeface="Arial"/>
              </a:rPr>
              <a:t>.</a:t>
            </a:r>
            <a:endParaRPr lang="de-DE" dirty="0"/>
          </a:p>
        </p:txBody>
      </p:sp>
      <p:cxnSp>
        <p:nvCxnSpPr>
          <p:cNvPr id="37" name="Gerade Verbindung 1">
            <a:extLst>
              <a:ext uri="{FF2B5EF4-FFF2-40B4-BE49-F238E27FC236}">
                <a16:creationId xmlns:a16="http://schemas.microsoft.com/office/drawing/2014/main" id="{901498D4-FCB1-4421-87C7-6C9270BF893A}"/>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38" name="Textfeld 37">
            <a:extLst>
              <a:ext uri="{FF2B5EF4-FFF2-40B4-BE49-F238E27FC236}">
                <a16:creationId xmlns:a16="http://schemas.microsoft.com/office/drawing/2014/main" id="{F7827971-235F-4F77-8B96-5DBB738DB613}"/>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cxnSp>
        <p:nvCxnSpPr>
          <p:cNvPr id="4" name="Gerader Verbinder 3">
            <a:extLst>
              <a:ext uri="{FF2B5EF4-FFF2-40B4-BE49-F238E27FC236}">
                <a16:creationId xmlns:a16="http://schemas.microsoft.com/office/drawing/2014/main" id="{C9C4186F-3AAE-4940-B877-57B54177288B}"/>
              </a:ext>
            </a:extLst>
          </p:cNvPr>
          <p:cNvCxnSpPr/>
          <p:nvPr/>
        </p:nvCxnSpPr>
        <p:spPr>
          <a:xfrm>
            <a:off x="4562475" y="2283619"/>
            <a:ext cx="16906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F59462BE-015C-4789-884C-6AAA40534A34}"/>
              </a:ext>
            </a:extLst>
          </p:cNvPr>
          <p:cNvCxnSpPr/>
          <p:nvPr/>
        </p:nvCxnSpPr>
        <p:spPr>
          <a:xfrm>
            <a:off x="1380554" y="2283619"/>
            <a:ext cx="16906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0947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Grafik 69">
            <a:extLst>
              <a:ext uri="{FF2B5EF4-FFF2-40B4-BE49-F238E27FC236}">
                <a16:creationId xmlns:a16="http://schemas.microsoft.com/office/drawing/2014/main" id="{A5ED18C7-A33B-4B19-9532-3CFCE61D29BE}"/>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37904" y="4123122"/>
            <a:ext cx="1260000" cy="1260000"/>
          </a:xfrm>
          <a:prstGeom prst="rect">
            <a:avLst/>
          </a:prstGeom>
        </p:spPr>
      </p:pic>
      <p:grpSp>
        <p:nvGrpSpPr>
          <p:cNvPr id="76" name="Gruppieren 75">
            <a:extLst>
              <a:ext uri="{FF2B5EF4-FFF2-40B4-BE49-F238E27FC236}">
                <a16:creationId xmlns:a16="http://schemas.microsoft.com/office/drawing/2014/main" id="{338FA42D-AED8-486D-BA68-3019E2864E26}"/>
              </a:ext>
            </a:extLst>
          </p:cNvPr>
          <p:cNvGrpSpPr/>
          <p:nvPr/>
        </p:nvGrpSpPr>
        <p:grpSpPr>
          <a:xfrm>
            <a:off x="3581464" y="4117649"/>
            <a:ext cx="1260000" cy="1260000"/>
            <a:chOff x="1921324" y="4759213"/>
            <a:chExt cx="1260000" cy="1260000"/>
          </a:xfrm>
        </p:grpSpPr>
        <p:pic>
          <p:nvPicPr>
            <p:cNvPr id="71" name="Grafik 70">
              <a:extLst>
                <a:ext uri="{FF2B5EF4-FFF2-40B4-BE49-F238E27FC236}">
                  <a16:creationId xmlns:a16="http://schemas.microsoft.com/office/drawing/2014/main" id="{FC04A71E-B6A7-4D0A-B0F4-E4CA7BDEDDC0}"/>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921324" y="4759213"/>
              <a:ext cx="1260000" cy="1260000"/>
            </a:xfrm>
            <a:prstGeom prst="rect">
              <a:avLst/>
            </a:prstGeom>
          </p:spPr>
        </p:pic>
        <p:cxnSp>
          <p:nvCxnSpPr>
            <p:cNvPr id="73" name="Gerader Verbinder 72">
              <a:extLst>
                <a:ext uri="{FF2B5EF4-FFF2-40B4-BE49-F238E27FC236}">
                  <a16:creationId xmlns:a16="http://schemas.microsoft.com/office/drawing/2014/main" id="{B8BFDFBA-22F9-4B45-9F0F-1FA17F7A0F4C}"/>
                </a:ext>
              </a:extLst>
            </p:cNvPr>
            <p:cNvCxnSpPr/>
            <p:nvPr/>
          </p:nvCxnSpPr>
          <p:spPr>
            <a:xfrm flipH="1">
              <a:off x="2569488" y="5474087"/>
              <a:ext cx="45207" cy="138878"/>
            </a:xfrm>
            <a:prstGeom prst="line">
              <a:avLst/>
            </a:prstGeom>
            <a:ln w="12700">
              <a:solidFill>
                <a:schemeClr val="bg1"/>
              </a:solidFill>
              <a:headEnd type="none"/>
              <a:tailEnd type="triangle" w="sm" len="sm"/>
            </a:ln>
          </p:spPr>
          <p:style>
            <a:lnRef idx="1">
              <a:schemeClr val="accent1"/>
            </a:lnRef>
            <a:fillRef idx="0">
              <a:schemeClr val="accent1"/>
            </a:fillRef>
            <a:effectRef idx="0">
              <a:schemeClr val="accent1"/>
            </a:effectRef>
            <a:fontRef idx="minor">
              <a:schemeClr val="tx1"/>
            </a:fontRef>
          </p:style>
        </p:cxnSp>
      </p:grpSp>
      <p:pic>
        <p:nvPicPr>
          <p:cNvPr id="27" name="Grafik 26">
            <a:extLst>
              <a:ext uri="{FF2B5EF4-FFF2-40B4-BE49-F238E27FC236}">
                <a16:creationId xmlns:a16="http://schemas.microsoft.com/office/drawing/2014/main" id="{9D4C0926-A5A5-4E50-B52F-F50534E3F817}"/>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217327" y="2317252"/>
            <a:ext cx="1440000" cy="1440000"/>
          </a:xfrm>
          <a:prstGeom prst="rect">
            <a:avLst/>
          </a:prstGeom>
        </p:spPr>
      </p:pic>
      <p:pic>
        <p:nvPicPr>
          <p:cNvPr id="29" name="Grafik 28">
            <a:extLst>
              <a:ext uri="{FF2B5EF4-FFF2-40B4-BE49-F238E27FC236}">
                <a16:creationId xmlns:a16="http://schemas.microsoft.com/office/drawing/2014/main" id="{0BC84F90-EA15-469B-8937-0C57E612614F}"/>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698532" y="2317252"/>
            <a:ext cx="1440000" cy="1440000"/>
          </a:xfrm>
          <a:prstGeom prst="rect">
            <a:avLst/>
          </a:prstGeom>
        </p:spPr>
      </p:pic>
      <p:pic>
        <p:nvPicPr>
          <p:cNvPr id="31" name="Grafik 30">
            <a:extLst>
              <a:ext uri="{FF2B5EF4-FFF2-40B4-BE49-F238E27FC236}">
                <a16:creationId xmlns:a16="http://schemas.microsoft.com/office/drawing/2014/main" id="{40A8F635-9810-424C-B367-0FF9B6CB0576}"/>
              </a:ext>
            </a:extLst>
          </p:cNvPr>
          <p:cNvPicPr>
            <a:picLocks noChangeAspect="1"/>
          </p:cNvPicPr>
          <p:nvPr/>
        </p:nvPicPr>
        <p:blipFill>
          <a:blip r:embed="rId10" cstate="print">
            <a:extLst>
              <a:ext uri="{BEBA8EAE-BF5A-486C-A8C5-ECC9F3942E4B}">
                <a14:imgProps xmlns:a14="http://schemas.microsoft.com/office/drawing/2010/main">
                  <a14:imgLayer r:embed="rId11">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173244" y="2317456"/>
            <a:ext cx="1440000" cy="1440000"/>
          </a:xfrm>
          <a:prstGeom prst="rect">
            <a:avLst/>
          </a:prstGeom>
        </p:spPr>
      </p:pic>
      <p:pic>
        <p:nvPicPr>
          <p:cNvPr id="25" name="Grafik 24">
            <a:extLst>
              <a:ext uri="{FF2B5EF4-FFF2-40B4-BE49-F238E27FC236}">
                <a16:creationId xmlns:a16="http://schemas.microsoft.com/office/drawing/2014/main" id="{E44C1743-02B2-4655-88C6-7F8265F3BF61}"/>
              </a:ext>
            </a:extLst>
          </p:cNvPr>
          <p:cNvPicPr>
            <a:picLocks noChangeAspect="1"/>
          </p:cNvPicPr>
          <p:nvPr/>
        </p:nvPicPr>
        <p:blipFill>
          <a:blip r:embed="rId12" cstate="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212531" y="817898"/>
            <a:ext cx="1440000" cy="1440000"/>
          </a:xfrm>
          <a:prstGeom prst="rect">
            <a:avLst/>
          </a:prstGeom>
        </p:spPr>
      </p:pic>
      <p:pic>
        <p:nvPicPr>
          <p:cNvPr id="21" name="Grafik 20">
            <a:extLst>
              <a:ext uri="{FF2B5EF4-FFF2-40B4-BE49-F238E27FC236}">
                <a16:creationId xmlns:a16="http://schemas.microsoft.com/office/drawing/2014/main" id="{644694F9-9878-45AB-9C91-10A8204D410E}"/>
              </a:ext>
            </a:extLst>
          </p:cNvPr>
          <p:cNvPicPr>
            <a:picLocks noChangeAspect="1"/>
          </p:cNvPicPr>
          <p:nvPr/>
        </p:nvPicPr>
        <p:blipFill>
          <a:blip r:embed="rId14" cstate="print">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698532" y="817898"/>
            <a:ext cx="1440000" cy="1440000"/>
          </a:xfrm>
          <a:prstGeom prst="rect">
            <a:avLst/>
          </a:prstGeom>
        </p:spPr>
      </p:pic>
      <p:pic>
        <p:nvPicPr>
          <p:cNvPr id="23" name="Grafik 22">
            <a:extLst>
              <a:ext uri="{FF2B5EF4-FFF2-40B4-BE49-F238E27FC236}">
                <a16:creationId xmlns:a16="http://schemas.microsoft.com/office/drawing/2014/main" id="{994E0721-9D6E-445F-9AA3-15CBD495E4FB}"/>
              </a:ext>
            </a:extLst>
          </p:cNvPr>
          <p:cNvPicPr>
            <a:picLocks noChangeAspect="1"/>
          </p:cNvPicPr>
          <p:nvPr/>
        </p:nvPicPr>
        <p:blipFill>
          <a:blip r:embed="rId16" cstate="print">
            <a:extLst>
              <a:ext uri="{BEBA8EAE-BF5A-486C-A8C5-ECC9F3942E4B}">
                <a14:imgProps xmlns:a14="http://schemas.microsoft.com/office/drawing/2010/main">
                  <a14:imgLayer r:embed="rId1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173244" y="817898"/>
            <a:ext cx="1440000" cy="1440000"/>
          </a:xfrm>
          <a:prstGeom prst="rect">
            <a:avLst/>
          </a:prstGeom>
        </p:spPr>
      </p:pic>
      <p:sp>
        <p:nvSpPr>
          <p:cNvPr id="5" name="Foliennummernplatzhalter 4">
            <a:extLst>
              <a:ext uri="{FF2B5EF4-FFF2-40B4-BE49-F238E27FC236}">
                <a16:creationId xmlns:a16="http://schemas.microsoft.com/office/drawing/2014/main" id="{3B311611-11D2-46AB-B054-66AC87D50964}"/>
              </a:ext>
            </a:extLst>
          </p:cNvPr>
          <p:cNvSpPr>
            <a:spLocks noGrp="1"/>
          </p:cNvSpPr>
          <p:nvPr>
            <p:ph type="sldNum" sz="quarter" idx="12"/>
          </p:nvPr>
        </p:nvSpPr>
        <p:spPr/>
        <p:txBody>
          <a:bodyPr/>
          <a:lstStyle/>
          <a:p>
            <a:fld id="{444466EE-7DED-45A1-9FDC-2594FB73B862}" type="slidenum">
              <a:rPr lang="de-DE" smtClean="0"/>
              <a:pPr/>
              <a:t>9</a:t>
            </a:fld>
            <a:endParaRPr lang="de-DE"/>
          </a:p>
        </p:txBody>
      </p:sp>
      <p:sp>
        <p:nvSpPr>
          <p:cNvPr id="7" name="Textfeld 6">
            <a:extLst>
              <a:ext uri="{FF2B5EF4-FFF2-40B4-BE49-F238E27FC236}">
                <a16:creationId xmlns:a16="http://schemas.microsoft.com/office/drawing/2014/main" id="{99705E0B-40E1-48C8-8FBA-6DEBDAA1655D}"/>
              </a:ext>
            </a:extLst>
          </p:cNvPr>
          <p:cNvSpPr txBox="1"/>
          <p:nvPr/>
        </p:nvSpPr>
        <p:spPr>
          <a:xfrm rot="16200000">
            <a:off x="532349" y="1399398"/>
            <a:ext cx="1005953" cy="276999"/>
          </a:xfrm>
          <a:prstGeom prst="rect">
            <a:avLst/>
          </a:prstGeom>
          <a:noFill/>
        </p:spPr>
        <p:txBody>
          <a:bodyPr wrap="square" rtlCol="0">
            <a:spAutoFit/>
          </a:bodyPr>
          <a:lstStyle/>
          <a:p>
            <a:pPr algn="ctr"/>
            <a:r>
              <a:rPr lang="de-DE" sz="1200" dirty="0">
                <a:latin typeface="Arial" panose="020B0604020202020204" pitchFamily="34" charset="0"/>
                <a:cs typeface="Arial" panose="020B0604020202020204" pitchFamily="34" charset="0"/>
              </a:rPr>
              <a:t>-BFA</a:t>
            </a:r>
          </a:p>
        </p:txBody>
      </p:sp>
      <p:sp>
        <p:nvSpPr>
          <p:cNvPr id="14" name="Textfeld 13">
            <a:extLst>
              <a:ext uri="{FF2B5EF4-FFF2-40B4-BE49-F238E27FC236}">
                <a16:creationId xmlns:a16="http://schemas.microsoft.com/office/drawing/2014/main" id="{BDD5C6E1-439A-46E1-A22A-5DFBDFC695F5}"/>
              </a:ext>
            </a:extLst>
          </p:cNvPr>
          <p:cNvSpPr txBox="1"/>
          <p:nvPr/>
        </p:nvSpPr>
        <p:spPr>
          <a:xfrm>
            <a:off x="1549239" y="560575"/>
            <a:ext cx="688009" cy="276999"/>
          </a:xfrm>
          <a:prstGeom prst="rect">
            <a:avLst/>
          </a:prstGeom>
          <a:noFill/>
        </p:spPr>
        <p:txBody>
          <a:bodyPr wrap="none" rtlCol="0">
            <a:spAutoFit/>
          </a:bodyPr>
          <a:lstStyle/>
          <a:p>
            <a:r>
              <a:rPr lang="en-US" sz="1200" dirty="0">
                <a:solidFill>
                  <a:srgbClr val="00B050"/>
                </a:solidFill>
                <a:latin typeface="Arial" panose="020B0604020202020204" pitchFamily="34" charset="0"/>
                <a:cs typeface="Arial" panose="020B0604020202020204" pitchFamily="34" charset="0"/>
              </a:rPr>
              <a:t>GM130</a:t>
            </a:r>
          </a:p>
        </p:txBody>
      </p:sp>
      <p:sp>
        <p:nvSpPr>
          <p:cNvPr id="15" name="Textfeld 14">
            <a:extLst>
              <a:ext uri="{FF2B5EF4-FFF2-40B4-BE49-F238E27FC236}">
                <a16:creationId xmlns:a16="http://schemas.microsoft.com/office/drawing/2014/main" id="{5F9B0EBF-DDFF-44A4-9EF7-F13E8D6D9269}"/>
              </a:ext>
            </a:extLst>
          </p:cNvPr>
          <p:cNvSpPr txBox="1"/>
          <p:nvPr/>
        </p:nvSpPr>
        <p:spPr>
          <a:xfrm>
            <a:off x="2894372" y="569397"/>
            <a:ext cx="941283" cy="276999"/>
          </a:xfrm>
          <a:prstGeom prst="rect">
            <a:avLst/>
          </a:prstGeom>
          <a:noFill/>
        </p:spPr>
        <p:txBody>
          <a:bodyPr wrap="none" rtlCol="0">
            <a:spAutoFit/>
          </a:bodyPr>
          <a:lstStyle/>
          <a:p>
            <a:r>
              <a:rPr lang="en-US" sz="1200" dirty="0">
                <a:solidFill>
                  <a:srgbClr val="FF0000"/>
                </a:solidFill>
                <a:latin typeface="Arial" panose="020B0604020202020204" pitchFamily="34" charset="0"/>
                <a:cs typeface="Arial" panose="020B0604020202020204" pitchFamily="34" charset="0"/>
              </a:rPr>
              <a:t>Calreticulin</a:t>
            </a:r>
          </a:p>
        </p:txBody>
      </p:sp>
      <p:sp>
        <p:nvSpPr>
          <p:cNvPr id="16" name="Textfeld 15">
            <a:extLst>
              <a:ext uri="{FF2B5EF4-FFF2-40B4-BE49-F238E27FC236}">
                <a16:creationId xmlns:a16="http://schemas.microsoft.com/office/drawing/2014/main" id="{844792C8-AF6D-4868-8D59-E91ACE71AADF}"/>
              </a:ext>
            </a:extLst>
          </p:cNvPr>
          <p:cNvSpPr txBox="1"/>
          <p:nvPr/>
        </p:nvSpPr>
        <p:spPr>
          <a:xfrm>
            <a:off x="4554635" y="569397"/>
            <a:ext cx="619080"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Merge</a:t>
            </a:r>
          </a:p>
        </p:txBody>
      </p:sp>
      <p:sp>
        <p:nvSpPr>
          <p:cNvPr id="17" name="Textfeld 16">
            <a:extLst>
              <a:ext uri="{FF2B5EF4-FFF2-40B4-BE49-F238E27FC236}">
                <a16:creationId xmlns:a16="http://schemas.microsoft.com/office/drawing/2014/main" id="{E5A5CC5A-FBC5-4820-993B-E592968EDD3C}"/>
              </a:ext>
            </a:extLst>
          </p:cNvPr>
          <p:cNvSpPr txBox="1"/>
          <p:nvPr/>
        </p:nvSpPr>
        <p:spPr>
          <a:xfrm rot="16200000">
            <a:off x="532349" y="2901461"/>
            <a:ext cx="1005953" cy="276999"/>
          </a:xfrm>
          <a:prstGeom prst="rect">
            <a:avLst/>
          </a:prstGeom>
          <a:noFill/>
        </p:spPr>
        <p:txBody>
          <a:bodyPr wrap="square" rtlCol="0">
            <a:spAutoFit/>
          </a:bodyPr>
          <a:lstStyle/>
          <a:p>
            <a:pPr algn="ctr"/>
            <a:r>
              <a:rPr lang="de-DE" sz="1200" dirty="0">
                <a:latin typeface="Arial" panose="020B0604020202020204" pitchFamily="34" charset="0"/>
                <a:cs typeface="Arial" panose="020B0604020202020204" pitchFamily="34" charset="0"/>
              </a:rPr>
              <a:t>+BFA</a:t>
            </a:r>
          </a:p>
        </p:txBody>
      </p:sp>
      <p:sp>
        <p:nvSpPr>
          <p:cNvPr id="19" name="Textfeld 18">
            <a:extLst>
              <a:ext uri="{FF2B5EF4-FFF2-40B4-BE49-F238E27FC236}">
                <a16:creationId xmlns:a16="http://schemas.microsoft.com/office/drawing/2014/main" id="{86F5D639-1B4D-4C47-B915-6B61317D3A36}"/>
              </a:ext>
            </a:extLst>
          </p:cNvPr>
          <p:cNvSpPr txBox="1"/>
          <p:nvPr/>
        </p:nvSpPr>
        <p:spPr>
          <a:xfrm>
            <a:off x="247072" y="614302"/>
            <a:ext cx="38209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A</a:t>
            </a:r>
          </a:p>
        </p:txBody>
      </p:sp>
      <p:cxnSp>
        <p:nvCxnSpPr>
          <p:cNvPr id="18" name="Gerade Verbindung 132">
            <a:extLst>
              <a:ext uri="{FF2B5EF4-FFF2-40B4-BE49-F238E27FC236}">
                <a16:creationId xmlns:a16="http://schemas.microsoft.com/office/drawing/2014/main" id="{33886ECF-3E8C-49B3-A63C-5BA8C931A9DB}"/>
              </a:ext>
            </a:extLst>
          </p:cNvPr>
          <p:cNvCxnSpPr>
            <a:cxnSpLocks/>
          </p:cNvCxnSpPr>
          <p:nvPr/>
        </p:nvCxnSpPr>
        <p:spPr>
          <a:xfrm>
            <a:off x="5298693" y="3872842"/>
            <a:ext cx="2916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Textfeld 35">
            <a:extLst>
              <a:ext uri="{FF2B5EF4-FFF2-40B4-BE49-F238E27FC236}">
                <a16:creationId xmlns:a16="http://schemas.microsoft.com/office/drawing/2014/main" id="{1F23ADC5-6D2D-40A1-9B32-5E2ADB3D48B1}"/>
              </a:ext>
            </a:extLst>
          </p:cNvPr>
          <p:cNvSpPr txBox="1"/>
          <p:nvPr/>
        </p:nvSpPr>
        <p:spPr>
          <a:xfrm>
            <a:off x="5556610" y="6462351"/>
            <a:ext cx="540785" cy="184666"/>
          </a:xfrm>
          <a:prstGeom prst="rect">
            <a:avLst/>
          </a:prstGeom>
          <a:noFill/>
        </p:spPr>
        <p:txBody>
          <a:bodyPr wrap="square" rtlCol="0">
            <a:spAutoFit/>
          </a:bodyPr>
          <a:lstStyle/>
          <a:p>
            <a:r>
              <a:rPr lang="en-US" sz="600" dirty="0"/>
              <a:t>r=0,60</a:t>
            </a:r>
          </a:p>
        </p:txBody>
      </p:sp>
      <p:sp>
        <p:nvSpPr>
          <p:cNvPr id="37" name="Textfeld 36">
            <a:extLst>
              <a:ext uri="{FF2B5EF4-FFF2-40B4-BE49-F238E27FC236}">
                <a16:creationId xmlns:a16="http://schemas.microsoft.com/office/drawing/2014/main" id="{EFDAC28B-02B6-4323-967D-04764D849E32}"/>
              </a:ext>
            </a:extLst>
          </p:cNvPr>
          <p:cNvSpPr txBox="1"/>
          <p:nvPr/>
        </p:nvSpPr>
        <p:spPr>
          <a:xfrm>
            <a:off x="804217" y="5773285"/>
            <a:ext cx="2452087" cy="246221"/>
          </a:xfrm>
          <a:prstGeom prst="rect">
            <a:avLst/>
          </a:prstGeom>
          <a:noFill/>
        </p:spPr>
        <p:txBody>
          <a:bodyPr wrap="square" lIns="91440" tIns="45720" rIns="91440" bIns="45720" rtlCol="0" anchor="t">
            <a:spAutoFit/>
          </a:bodyPr>
          <a:lstStyle/>
          <a:p>
            <a:pPr algn="ctr">
              <a:lnSpc>
                <a:spcPts val="1200"/>
              </a:lnSpc>
            </a:pPr>
            <a:r>
              <a:rPr lang="de-DE" sz="1200" dirty="0">
                <a:latin typeface="Arial"/>
                <a:cs typeface="Arial"/>
              </a:rPr>
              <a:t>-BFA</a:t>
            </a:r>
          </a:p>
        </p:txBody>
      </p:sp>
      <p:cxnSp>
        <p:nvCxnSpPr>
          <p:cNvPr id="38" name="Gerader Verbinder 64">
            <a:extLst>
              <a:ext uri="{FF2B5EF4-FFF2-40B4-BE49-F238E27FC236}">
                <a16:creationId xmlns:a16="http://schemas.microsoft.com/office/drawing/2014/main" id="{2BE88349-D608-4943-A986-540403D243F2}"/>
              </a:ext>
            </a:extLst>
          </p:cNvPr>
          <p:cNvCxnSpPr>
            <a:cxnSpLocks/>
          </p:cNvCxnSpPr>
          <p:nvPr/>
        </p:nvCxnSpPr>
        <p:spPr>
          <a:xfrm rot="16200000" flipH="1">
            <a:off x="2022750" y="4709857"/>
            <a:ext cx="0" cy="2520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Gerader Verbinder 64">
            <a:extLst>
              <a:ext uri="{FF2B5EF4-FFF2-40B4-BE49-F238E27FC236}">
                <a16:creationId xmlns:a16="http://schemas.microsoft.com/office/drawing/2014/main" id="{9FB36245-9CE3-4005-863D-DB98543BDDD1}"/>
              </a:ext>
            </a:extLst>
          </p:cNvPr>
          <p:cNvCxnSpPr>
            <a:cxnSpLocks/>
          </p:cNvCxnSpPr>
          <p:nvPr/>
        </p:nvCxnSpPr>
        <p:spPr>
          <a:xfrm rot="16200000" flipH="1">
            <a:off x="4837395" y="4709857"/>
            <a:ext cx="0" cy="2520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feld 39">
            <a:extLst>
              <a:ext uri="{FF2B5EF4-FFF2-40B4-BE49-F238E27FC236}">
                <a16:creationId xmlns:a16="http://schemas.microsoft.com/office/drawing/2014/main" id="{894C8EFA-FF30-4D27-B018-BDBC35C93F10}"/>
              </a:ext>
            </a:extLst>
          </p:cNvPr>
          <p:cNvSpPr txBox="1"/>
          <p:nvPr/>
        </p:nvSpPr>
        <p:spPr>
          <a:xfrm>
            <a:off x="3650071" y="5773285"/>
            <a:ext cx="2452087" cy="246221"/>
          </a:xfrm>
          <a:prstGeom prst="rect">
            <a:avLst/>
          </a:prstGeom>
          <a:noFill/>
        </p:spPr>
        <p:txBody>
          <a:bodyPr wrap="square" lIns="91440" tIns="45720" rIns="91440" bIns="45720" rtlCol="0" anchor="t">
            <a:spAutoFit/>
          </a:bodyPr>
          <a:lstStyle/>
          <a:p>
            <a:pPr algn="ctr">
              <a:lnSpc>
                <a:spcPts val="1200"/>
              </a:lnSpc>
            </a:pPr>
            <a:r>
              <a:rPr lang="de-DE" sz="1200" dirty="0">
                <a:latin typeface="Arial"/>
                <a:cs typeface="Arial"/>
              </a:rPr>
              <a:t>+BFA</a:t>
            </a:r>
          </a:p>
        </p:txBody>
      </p:sp>
      <p:sp>
        <p:nvSpPr>
          <p:cNvPr id="41" name="Textfeld 40">
            <a:extLst>
              <a:ext uri="{FF2B5EF4-FFF2-40B4-BE49-F238E27FC236}">
                <a16:creationId xmlns:a16="http://schemas.microsoft.com/office/drawing/2014/main" id="{3B2F93C1-003F-4CA9-8B84-E58EE08813B3}"/>
              </a:ext>
            </a:extLst>
          </p:cNvPr>
          <p:cNvSpPr txBox="1"/>
          <p:nvPr/>
        </p:nvSpPr>
        <p:spPr>
          <a:xfrm>
            <a:off x="2684918" y="6896207"/>
            <a:ext cx="540785" cy="184666"/>
          </a:xfrm>
          <a:prstGeom prst="rect">
            <a:avLst/>
          </a:prstGeom>
          <a:noFill/>
        </p:spPr>
        <p:txBody>
          <a:bodyPr wrap="square" rtlCol="0">
            <a:spAutoFit/>
          </a:bodyPr>
          <a:lstStyle/>
          <a:p>
            <a:r>
              <a:rPr lang="en-US" sz="600" dirty="0"/>
              <a:t>r=0,06</a:t>
            </a:r>
          </a:p>
        </p:txBody>
      </p:sp>
      <p:sp>
        <p:nvSpPr>
          <p:cNvPr id="42" name="Rechteck 41">
            <a:extLst>
              <a:ext uri="{FF2B5EF4-FFF2-40B4-BE49-F238E27FC236}">
                <a16:creationId xmlns:a16="http://schemas.microsoft.com/office/drawing/2014/main" id="{BACC53BB-A775-4B18-BFFA-8F01E739F09D}"/>
              </a:ext>
            </a:extLst>
          </p:cNvPr>
          <p:cNvSpPr/>
          <p:nvPr/>
        </p:nvSpPr>
        <p:spPr>
          <a:xfrm>
            <a:off x="1558727" y="5482019"/>
            <a:ext cx="3753781" cy="276999"/>
          </a:xfrm>
          <a:prstGeom prst="rect">
            <a:avLst/>
          </a:prstGeom>
        </p:spPr>
        <p:txBody>
          <a:bodyPr wrap="square">
            <a:spAutoFit/>
          </a:bodyPr>
          <a:lstStyle/>
          <a:p>
            <a:pPr algn="ctr"/>
            <a:r>
              <a:rPr lang="de-DE" sz="1200" dirty="0">
                <a:latin typeface="Arial"/>
                <a:cs typeface="Arial"/>
              </a:rPr>
              <a:t>Pearson </a:t>
            </a:r>
            <a:r>
              <a:rPr lang="de-DE" sz="1200" dirty="0" err="1">
                <a:latin typeface="Arial"/>
                <a:cs typeface="Arial"/>
              </a:rPr>
              <a:t>correlation</a:t>
            </a:r>
            <a:r>
              <a:rPr lang="de-DE" sz="1200" dirty="0">
                <a:latin typeface="Arial"/>
                <a:cs typeface="Arial"/>
              </a:rPr>
              <a:t> </a:t>
            </a:r>
            <a:r>
              <a:rPr lang="de-DE" sz="1200" dirty="0" err="1">
                <a:latin typeface="Arial"/>
                <a:cs typeface="Arial"/>
              </a:rPr>
              <a:t>coefficient</a:t>
            </a:r>
            <a:r>
              <a:rPr lang="de-DE" sz="1200" dirty="0">
                <a:latin typeface="Arial"/>
                <a:cs typeface="Arial"/>
              </a:rPr>
              <a:t> GM130/</a:t>
            </a:r>
            <a:r>
              <a:rPr lang="de-DE" sz="1200" dirty="0" err="1">
                <a:latin typeface="Arial"/>
                <a:cs typeface="Arial"/>
              </a:rPr>
              <a:t>Calreticulin</a:t>
            </a:r>
            <a:r>
              <a:rPr lang="de-DE" sz="1200" dirty="0">
                <a:latin typeface="Arial"/>
                <a:cs typeface="Arial"/>
              </a:rPr>
              <a:t> </a:t>
            </a:r>
            <a:endParaRPr lang="en-US" sz="1200" dirty="0"/>
          </a:p>
        </p:txBody>
      </p:sp>
      <p:sp>
        <p:nvSpPr>
          <p:cNvPr id="44" name="Textfeld 43">
            <a:extLst>
              <a:ext uri="{FF2B5EF4-FFF2-40B4-BE49-F238E27FC236}">
                <a16:creationId xmlns:a16="http://schemas.microsoft.com/office/drawing/2014/main" id="{2DC80E8A-1878-44A3-AF2B-55A0BB53AAF3}"/>
              </a:ext>
            </a:extLst>
          </p:cNvPr>
          <p:cNvSpPr txBox="1"/>
          <p:nvPr/>
        </p:nvSpPr>
        <p:spPr>
          <a:xfrm>
            <a:off x="470699" y="3876708"/>
            <a:ext cx="2867748" cy="247184"/>
          </a:xfrm>
          <a:prstGeom prst="rect">
            <a:avLst/>
          </a:prstGeom>
          <a:noFill/>
        </p:spPr>
        <p:txBody>
          <a:bodyPr wrap="square" lIns="91440" tIns="45720" rIns="91440" bIns="45720" rtlCol="0" anchor="t">
            <a:spAutoFit/>
          </a:bodyPr>
          <a:lstStyle/>
          <a:p>
            <a:pPr algn="ctr">
              <a:lnSpc>
                <a:spcPts val="1200"/>
              </a:lnSpc>
            </a:pPr>
            <a:r>
              <a:rPr lang="de-DE" sz="1200" dirty="0">
                <a:solidFill>
                  <a:srgbClr val="00B050"/>
                </a:solidFill>
                <a:latin typeface="Arial" panose="020B0604020202020204" pitchFamily="34" charset="0"/>
                <a:cs typeface="Arial" panose="020B0604020202020204" pitchFamily="34" charset="0"/>
              </a:rPr>
              <a:t>GM130</a:t>
            </a:r>
            <a:r>
              <a:rPr lang="de-DE" sz="1200" dirty="0">
                <a:latin typeface="Arial" panose="020B0604020202020204" pitchFamily="34" charset="0"/>
                <a:cs typeface="Arial" panose="020B0604020202020204" pitchFamily="34" charset="0"/>
              </a:rPr>
              <a:t>/</a:t>
            </a:r>
            <a:r>
              <a:rPr lang="de-DE" sz="1200" dirty="0" err="1">
                <a:solidFill>
                  <a:srgbClr val="FF0000"/>
                </a:solidFill>
                <a:latin typeface="Arial" panose="020B0604020202020204" pitchFamily="34" charset="0"/>
                <a:cs typeface="Arial" panose="020B0604020202020204" pitchFamily="34" charset="0"/>
              </a:rPr>
              <a:t>Calreticulin</a:t>
            </a:r>
            <a:r>
              <a:rPr lang="de-DE" sz="1200" dirty="0">
                <a:latin typeface="Arial" panose="020B0604020202020204" pitchFamily="34" charset="0"/>
                <a:cs typeface="Arial" panose="020B0604020202020204" pitchFamily="34" charset="0"/>
              </a:rPr>
              <a:t>/</a:t>
            </a:r>
            <a:r>
              <a:rPr lang="de-DE" sz="1200" dirty="0">
                <a:solidFill>
                  <a:srgbClr val="0070C0"/>
                </a:solidFill>
                <a:latin typeface="Arial" panose="020B0604020202020204" pitchFamily="34" charset="0"/>
                <a:cs typeface="Arial" panose="020B0604020202020204" pitchFamily="34" charset="0"/>
              </a:rPr>
              <a:t>DAPI </a:t>
            </a:r>
            <a:r>
              <a:rPr lang="de-DE" sz="1200" dirty="0">
                <a:latin typeface="Arial" panose="020B0604020202020204" pitchFamily="34" charset="0"/>
                <a:cs typeface="Arial" panose="020B0604020202020204" pitchFamily="34" charset="0"/>
              </a:rPr>
              <a:t>(-BFA)</a:t>
            </a:r>
          </a:p>
        </p:txBody>
      </p:sp>
      <p:cxnSp>
        <p:nvCxnSpPr>
          <p:cNvPr id="48" name="Gerader Verbinder 64">
            <a:extLst>
              <a:ext uri="{FF2B5EF4-FFF2-40B4-BE49-F238E27FC236}">
                <a16:creationId xmlns:a16="http://schemas.microsoft.com/office/drawing/2014/main" id="{47462C78-AB42-4437-8A98-D1F2483DFA51}"/>
              </a:ext>
            </a:extLst>
          </p:cNvPr>
          <p:cNvCxnSpPr>
            <a:cxnSpLocks/>
          </p:cNvCxnSpPr>
          <p:nvPr/>
        </p:nvCxnSpPr>
        <p:spPr>
          <a:xfrm rot="16200000" flipH="1">
            <a:off x="1904573" y="2830814"/>
            <a:ext cx="0" cy="2520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Gerader Verbinder 64">
            <a:extLst>
              <a:ext uri="{FF2B5EF4-FFF2-40B4-BE49-F238E27FC236}">
                <a16:creationId xmlns:a16="http://schemas.microsoft.com/office/drawing/2014/main" id="{4ED02988-4C87-48BA-BEA8-A18F48E27069}"/>
              </a:ext>
            </a:extLst>
          </p:cNvPr>
          <p:cNvCxnSpPr>
            <a:cxnSpLocks/>
          </p:cNvCxnSpPr>
          <p:nvPr/>
        </p:nvCxnSpPr>
        <p:spPr>
          <a:xfrm rot="16200000" flipH="1">
            <a:off x="5022440" y="2830043"/>
            <a:ext cx="0" cy="2520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feld 54">
            <a:extLst>
              <a:ext uri="{FF2B5EF4-FFF2-40B4-BE49-F238E27FC236}">
                <a16:creationId xmlns:a16="http://schemas.microsoft.com/office/drawing/2014/main" id="{0EE32DDC-FF47-49A4-A8A0-316D09E2B191}"/>
              </a:ext>
            </a:extLst>
          </p:cNvPr>
          <p:cNvSpPr txBox="1"/>
          <p:nvPr/>
        </p:nvSpPr>
        <p:spPr>
          <a:xfrm>
            <a:off x="247072" y="3675282"/>
            <a:ext cx="38209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B</a:t>
            </a:r>
          </a:p>
        </p:txBody>
      </p:sp>
      <p:sp>
        <p:nvSpPr>
          <p:cNvPr id="56" name="Textfeld 55">
            <a:extLst>
              <a:ext uri="{FF2B5EF4-FFF2-40B4-BE49-F238E27FC236}">
                <a16:creationId xmlns:a16="http://schemas.microsoft.com/office/drawing/2014/main" id="{782AD4B1-9B6D-459F-9EAE-FF9B072ABC5F}"/>
              </a:ext>
            </a:extLst>
          </p:cNvPr>
          <p:cNvSpPr txBox="1"/>
          <p:nvPr/>
        </p:nvSpPr>
        <p:spPr>
          <a:xfrm>
            <a:off x="260223" y="5427897"/>
            <a:ext cx="38209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C</a:t>
            </a:r>
          </a:p>
        </p:txBody>
      </p:sp>
      <p:sp>
        <p:nvSpPr>
          <p:cNvPr id="57" name="Textfeld 56">
            <a:extLst>
              <a:ext uri="{FF2B5EF4-FFF2-40B4-BE49-F238E27FC236}">
                <a16:creationId xmlns:a16="http://schemas.microsoft.com/office/drawing/2014/main" id="{19F19A6C-60AB-4929-B371-05F6B5DB56C4}"/>
              </a:ext>
            </a:extLst>
          </p:cNvPr>
          <p:cNvSpPr txBox="1"/>
          <p:nvPr/>
        </p:nvSpPr>
        <p:spPr>
          <a:xfrm>
            <a:off x="3565615" y="3870534"/>
            <a:ext cx="2867748" cy="247184"/>
          </a:xfrm>
          <a:prstGeom prst="rect">
            <a:avLst/>
          </a:prstGeom>
          <a:noFill/>
        </p:spPr>
        <p:txBody>
          <a:bodyPr wrap="square" lIns="91440" tIns="45720" rIns="91440" bIns="45720" rtlCol="0" anchor="t">
            <a:spAutoFit/>
          </a:bodyPr>
          <a:lstStyle/>
          <a:p>
            <a:pPr algn="ctr">
              <a:lnSpc>
                <a:spcPts val="1200"/>
              </a:lnSpc>
            </a:pPr>
            <a:r>
              <a:rPr lang="de-DE" sz="1200" dirty="0">
                <a:solidFill>
                  <a:srgbClr val="00B050"/>
                </a:solidFill>
                <a:latin typeface="Arial" panose="020B0604020202020204" pitchFamily="34" charset="0"/>
                <a:cs typeface="Arial" panose="020B0604020202020204" pitchFamily="34" charset="0"/>
              </a:rPr>
              <a:t>GM130</a:t>
            </a:r>
            <a:r>
              <a:rPr lang="de-DE" sz="1200" dirty="0">
                <a:latin typeface="Arial" panose="020B0604020202020204" pitchFamily="34" charset="0"/>
                <a:cs typeface="Arial" panose="020B0604020202020204" pitchFamily="34" charset="0"/>
              </a:rPr>
              <a:t>/</a:t>
            </a:r>
            <a:r>
              <a:rPr lang="de-DE" sz="1200" dirty="0" err="1">
                <a:solidFill>
                  <a:srgbClr val="FF0000"/>
                </a:solidFill>
                <a:latin typeface="Arial" panose="020B0604020202020204" pitchFamily="34" charset="0"/>
                <a:cs typeface="Arial" panose="020B0604020202020204" pitchFamily="34" charset="0"/>
              </a:rPr>
              <a:t>Calreticulin</a:t>
            </a:r>
            <a:r>
              <a:rPr lang="de-DE" sz="1200" dirty="0">
                <a:latin typeface="Arial" panose="020B0604020202020204" pitchFamily="34" charset="0"/>
                <a:cs typeface="Arial" panose="020B0604020202020204" pitchFamily="34" charset="0"/>
              </a:rPr>
              <a:t>/</a:t>
            </a:r>
            <a:r>
              <a:rPr lang="de-DE" sz="1200" dirty="0">
                <a:solidFill>
                  <a:srgbClr val="0070C0"/>
                </a:solidFill>
                <a:latin typeface="Arial" panose="020B0604020202020204" pitchFamily="34" charset="0"/>
                <a:cs typeface="Arial" panose="020B0604020202020204" pitchFamily="34" charset="0"/>
              </a:rPr>
              <a:t>DAPI </a:t>
            </a:r>
            <a:r>
              <a:rPr lang="de-DE" sz="1200" dirty="0">
                <a:latin typeface="Arial" panose="020B0604020202020204" pitchFamily="34" charset="0"/>
                <a:cs typeface="Arial" panose="020B0604020202020204" pitchFamily="34" charset="0"/>
              </a:rPr>
              <a:t>(+BFA)</a:t>
            </a:r>
          </a:p>
        </p:txBody>
      </p:sp>
      <p:pic>
        <p:nvPicPr>
          <p:cNvPr id="59" name="Grafik 58">
            <a:extLst>
              <a:ext uri="{FF2B5EF4-FFF2-40B4-BE49-F238E27FC236}">
                <a16:creationId xmlns:a16="http://schemas.microsoft.com/office/drawing/2014/main" id="{58CBDE99-C28F-4279-A9DD-47BD4D8CC545}"/>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t="14657"/>
          <a:stretch/>
        </p:blipFill>
        <p:spPr>
          <a:xfrm>
            <a:off x="572961" y="6012060"/>
            <a:ext cx="2778637" cy="1828945"/>
          </a:xfrm>
          <a:prstGeom prst="rect">
            <a:avLst/>
          </a:prstGeom>
        </p:spPr>
      </p:pic>
      <p:pic>
        <p:nvPicPr>
          <p:cNvPr id="61" name="Grafik 60">
            <a:extLst>
              <a:ext uri="{FF2B5EF4-FFF2-40B4-BE49-F238E27FC236}">
                <a16:creationId xmlns:a16="http://schemas.microsoft.com/office/drawing/2014/main" id="{C423650F-2C8A-4C70-8C30-B268EFF92027}"/>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t="14657"/>
          <a:stretch/>
        </p:blipFill>
        <p:spPr>
          <a:xfrm>
            <a:off x="3302760" y="6016341"/>
            <a:ext cx="2778637" cy="1828944"/>
          </a:xfrm>
          <a:prstGeom prst="rect">
            <a:avLst/>
          </a:prstGeom>
        </p:spPr>
      </p:pic>
      <p:pic>
        <p:nvPicPr>
          <p:cNvPr id="63" name="Grafik 62">
            <a:extLst>
              <a:ext uri="{FF2B5EF4-FFF2-40B4-BE49-F238E27FC236}">
                <a16:creationId xmlns:a16="http://schemas.microsoft.com/office/drawing/2014/main" id="{303D19CD-B3B1-406A-8BA8-14DD653EE8C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742314" y="4164536"/>
            <a:ext cx="1957763" cy="1235279"/>
          </a:xfrm>
          <a:prstGeom prst="rect">
            <a:avLst/>
          </a:prstGeom>
        </p:spPr>
      </p:pic>
      <p:pic>
        <p:nvPicPr>
          <p:cNvPr id="65" name="Grafik 64">
            <a:extLst>
              <a:ext uri="{FF2B5EF4-FFF2-40B4-BE49-F238E27FC236}">
                <a16:creationId xmlns:a16="http://schemas.microsoft.com/office/drawing/2014/main" id="{66E7CA51-8D4A-4B0C-AADA-615AD1729E9A}"/>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616086" y="4200011"/>
            <a:ext cx="1909922" cy="1205092"/>
          </a:xfrm>
          <a:prstGeom prst="rect">
            <a:avLst/>
          </a:prstGeom>
        </p:spPr>
      </p:pic>
      <p:cxnSp>
        <p:nvCxnSpPr>
          <p:cNvPr id="78" name="Gerade Verbindung mit Pfeil 77">
            <a:extLst>
              <a:ext uri="{FF2B5EF4-FFF2-40B4-BE49-F238E27FC236}">
                <a16:creationId xmlns:a16="http://schemas.microsoft.com/office/drawing/2014/main" id="{6BE7352A-4630-4D25-8C57-1F0907B48D88}"/>
              </a:ext>
            </a:extLst>
          </p:cNvPr>
          <p:cNvCxnSpPr/>
          <p:nvPr/>
        </p:nvCxnSpPr>
        <p:spPr>
          <a:xfrm flipH="1">
            <a:off x="957861" y="4757593"/>
            <a:ext cx="58330" cy="137861"/>
          </a:xfrm>
          <a:prstGeom prst="straightConnector1">
            <a:avLst/>
          </a:prstGeom>
          <a:ln w="12700">
            <a:solidFill>
              <a:schemeClr val="bg1"/>
            </a:solidFill>
            <a:tailEnd type="triangle" w="sm" len="sm"/>
          </a:ln>
        </p:spPr>
        <p:style>
          <a:lnRef idx="1">
            <a:schemeClr val="accent1"/>
          </a:lnRef>
          <a:fillRef idx="0">
            <a:schemeClr val="accent1"/>
          </a:fillRef>
          <a:effectRef idx="0">
            <a:schemeClr val="accent1"/>
          </a:effectRef>
          <a:fontRef idx="minor">
            <a:schemeClr val="tx1"/>
          </a:fontRef>
        </p:style>
      </p:cxnSp>
      <p:sp>
        <p:nvSpPr>
          <p:cNvPr id="43" name="Textfeld 42">
            <a:extLst>
              <a:ext uri="{FF2B5EF4-FFF2-40B4-BE49-F238E27FC236}">
                <a16:creationId xmlns:a16="http://schemas.microsoft.com/office/drawing/2014/main" id="{37E4DD26-FEAC-4AF1-956E-8046D352B6AE}"/>
              </a:ext>
            </a:extLst>
          </p:cNvPr>
          <p:cNvSpPr txBox="1"/>
          <p:nvPr/>
        </p:nvSpPr>
        <p:spPr>
          <a:xfrm>
            <a:off x="158417" y="7845285"/>
            <a:ext cx="6480000" cy="1569660"/>
          </a:xfrm>
          <a:prstGeom prst="rect">
            <a:avLst/>
          </a:prstGeom>
          <a:noFill/>
        </p:spPr>
        <p:txBody>
          <a:bodyPr wrap="square" lIns="91440" tIns="45720" rIns="91440" bIns="45720" rtlCol="0" anchor="t">
            <a:spAutoFit/>
          </a:bodyPr>
          <a:lstStyle/>
          <a:p>
            <a:pPr algn="just"/>
            <a:r>
              <a:rPr lang="de-DE" sz="1200" dirty="0">
                <a:latin typeface="Arial"/>
                <a:cs typeface="Arial"/>
              </a:rPr>
              <a:t>Figure S8: </a:t>
            </a:r>
            <a:r>
              <a:rPr lang="en-US" sz="1200" dirty="0">
                <a:latin typeface="Arial"/>
                <a:cs typeface="Arial"/>
              </a:rPr>
              <a:t>Analysis of Golgi collapse after BFA treatment</a:t>
            </a:r>
            <a:r>
              <a:rPr lang="de-DE" sz="1200" dirty="0">
                <a:latin typeface="Arial"/>
                <a:cs typeface="Arial"/>
              </a:rPr>
              <a:t>. (A) </a:t>
            </a:r>
            <a:r>
              <a:rPr lang="de-DE" sz="1200" dirty="0" err="1">
                <a:latin typeface="Arial"/>
                <a:cs typeface="Arial"/>
              </a:rPr>
              <a:t>Represtative</a:t>
            </a:r>
            <a:r>
              <a:rPr lang="de-DE" sz="1200" dirty="0">
                <a:latin typeface="Arial"/>
                <a:cs typeface="Arial"/>
              </a:rPr>
              <a:t> </a:t>
            </a:r>
            <a:r>
              <a:rPr lang="de-DE" sz="1200" dirty="0" err="1">
                <a:latin typeface="Arial"/>
                <a:cs typeface="Arial"/>
              </a:rPr>
              <a:t>images</a:t>
            </a:r>
            <a:r>
              <a:rPr lang="de-DE" sz="1200" dirty="0">
                <a:latin typeface="Arial"/>
                <a:cs typeface="Arial"/>
              </a:rPr>
              <a:t> </a:t>
            </a:r>
            <a:r>
              <a:rPr lang="de-DE" sz="1200" dirty="0" err="1">
                <a:latin typeface="Arial"/>
                <a:cs typeface="Arial"/>
              </a:rPr>
              <a:t>show</a:t>
            </a:r>
            <a:r>
              <a:rPr lang="de-DE" sz="1200" dirty="0">
                <a:latin typeface="Arial"/>
                <a:cs typeface="Arial"/>
              </a:rPr>
              <a:t> Golgi </a:t>
            </a:r>
            <a:r>
              <a:rPr lang="de-DE" sz="1200" dirty="0" err="1">
                <a:latin typeface="Arial"/>
                <a:cs typeface="Arial"/>
              </a:rPr>
              <a:t>marker</a:t>
            </a:r>
            <a:r>
              <a:rPr lang="de-DE" sz="1200" dirty="0">
                <a:latin typeface="Arial"/>
                <a:cs typeface="Arial"/>
              </a:rPr>
              <a:t> GM130 (</a:t>
            </a:r>
            <a:r>
              <a:rPr lang="de-DE" sz="1200" dirty="0" err="1">
                <a:latin typeface="Arial"/>
                <a:cs typeface="Arial"/>
              </a:rPr>
              <a:t>green</a:t>
            </a:r>
            <a:r>
              <a:rPr lang="de-DE" sz="1200" dirty="0">
                <a:latin typeface="Arial"/>
                <a:cs typeface="Arial"/>
              </a:rPr>
              <a:t>) and ER </a:t>
            </a:r>
            <a:r>
              <a:rPr lang="de-DE" sz="1200" dirty="0" err="1">
                <a:latin typeface="Arial"/>
                <a:cs typeface="Arial"/>
              </a:rPr>
              <a:t>marker</a:t>
            </a:r>
            <a:r>
              <a:rPr lang="de-DE" sz="1200" dirty="0">
                <a:latin typeface="Arial"/>
                <a:cs typeface="Arial"/>
              </a:rPr>
              <a:t> </a:t>
            </a:r>
            <a:r>
              <a:rPr lang="de-DE" sz="1200" dirty="0" err="1">
                <a:latin typeface="Arial"/>
                <a:cs typeface="Arial"/>
              </a:rPr>
              <a:t>Calreticulin</a:t>
            </a:r>
            <a:r>
              <a:rPr lang="de-DE" sz="1200" dirty="0">
                <a:latin typeface="Arial"/>
                <a:cs typeface="Arial"/>
              </a:rPr>
              <a:t> (</a:t>
            </a:r>
            <a:r>
              <a:rPr lang="de-DE" sz="1200" dirty="0" err="1">
                <a:latin typeface="Arial"/>
                <a:cs typeface="Arial"/>
              </a:rPr>
              <a:t>red</a:t>
            </a:r>
            <a:r>
              <a:rPr lang="de-DE" sz="1200" dirty="0">
                <a:latin typeface="Arial"/>
                <a:cs typeface="Arial"/>
              </a:rPr>
              <a:t>) </a:t>
            </a:r>
            <a:r>
              <a:rPr lang="de-DE" sz="1200" dirty="0" err="1">
                <a:latin typeface="Arial"/>
                <a:cs typeface="Arial"/>
              </a:rPr>
              <a:t>of</a:t>
            </a:r>
            <a:r>
              <a:rPr lang="de-DE" sz="1200" dirty="0">
                <a:latin typeface="Arial"/>
                <a:cs typeface="Arial"/>
              </a:rPr>
              <a:t> </a:t>
            </a:r>
            <a:r>
              <a:rPr lang="de-DE" sz="1200" dirty="0" err="1">
                <a:latin typeface="Arial"/>
                <a:cs typeface="Arial"/>
              </a:rPr>
              <a:t>wildtype</a:t>
            </a:r>
            <a:r>
              <a:rPr lang="de-DE" sz="1200" dirty="0">
                <a:latin typeface="Arial"/>
                <a:cs typeface="Arial"/>
              </a:rPr>
              <a:t> MEF </a:t>
            </a:r>
            <a:r>
              <a:rPr lang="de-DE" sz="1200" dirty="0" err="1">
                <a:latin typeface="Arial"/>
                <a:cs typeface="Arial"/>
              </a:rPr>
              <a:t>before</a:t>
            </a:r>
            <a:r>
              <a:rPr lang="de-DE" sz="1200" dirty="0">
                <a:latin typeface="Arial"/>
                <a:cs typeface="Arial"/>
              </a:rPr>
              <a:t> and after 8min BFA </a:t>
            </a:r>
            <a:r>
              <a:rPr lang="de-DE" sz="1200" dirty="0" err="1">
                <a:latin typeface="Arial"/>
                <a:cs typeface="Arial"/>
              </a:rPr>
              <a:t>treatment</a:t>
            </a:r>
            <a:r>
              <a:rPr lang="de-DE" sz="1200" dirty="0">
                <a:latin typeface="Arial"/>
                <a:cs typeface="Arial"/>
              </a:rPr>
              <a:t>. </a:t>
            </a:r>
            <a:r>
              <a:rPr lang="en-US" sz="1200" dirty="0">
                <a:latin typeface="Arial"/>
                <a:cs typeface="Arial"/>
              </a:rPr>
              <a:t>Scale bar: 20µm. (</a:t>
            </a:r>
            <a:r>
              <a:rPr lang="de-DE" sz="1200" dirty="0">
                <a:latin typeface="Arial"/>
                <a:cs typeface="Arial"/>
              </a:rPr>
              <a:t>B) </a:t>
            </a:r>
            <a:r>
              <a:rPr lang="en-US" sz="1200" dirty="0">
                <a:latin typeface="Arial"/>
                <a:cs typeface="Arial"/>
              </a:rPr>
              <a:t>Co-localization analysis of GM130 and Calreticulin before and after BFA treatment (white arrow) demonstrated by fluorescence intensity curves. Scale bar: 20µm. (C) Pearson correlation coefficient was performed on fluorescence intensity of GM130 and Calreticulin (white arrow in A). A </a:t>
            </a:r>
            <a:r>
              <a:rPr lang="de-DE" sz="1200" dirty="0">
                <a:latin typeface="Arial"/>
                <a:cs typeface="Arial"/>
              </a:rPr>
              <a:t>Pearson </a:t>
            </a:r>
            <a:r>
              <a:rPr lang="de-DE" sz="1200" dirty="0" err="1">
                <a:latin typeface="Arial"/>
                <a:cs typeface="Arial"/>
              </a:rPr>
              <a:t>correlation</a:t>
            </a:r>
            <a:r>
              <a:rPr lang="de-DE" sz="1200" dirty="0">
                <a:latin typeface="Arial"/>
                <a:cs typeface="Arial"/>
              </a:rPr>
              <a:t> </a:t>
            </a:r>
            <a:r>
              <a:rPr lang="de-DE" sz="1200" dirty="0" err="1">
                <a:latin typeface="Arial"/>
                <a:cs typeface="Arial"/>
              </a:rPr>
              <a:t>coefficient</a:t>
            </a:r>
            <a:r>
              <a:rPr lang="de-DE" sz="1200" dirty="0">
                <a:latin typeface="Arial"/>
                <a:cs typeface="Arial"/>
              </a:rPr>
              <a:t> </a:t>
            </a:r>
            <a:r>
              <a:rPr lang="de-DE" sz="1200" dirty="0" err="1">
                <a:latin typeface="Arial"/>
                <a:cs typeface="Arial"/>
              </a:rPr>
              <a:t>of</a:t>
            </a:r>
            <a:r>
              <a:rPr lang="de-DE" sz="1200" dirty="0">
                <a:latin typeface="Arial"/>
                <a:cs typeface="Arial"/>
              </a:rPr>
              <a:t> r=0,6 after BFA </a:t>
            </a:r>
            <a:r>
              <a:rPr lang="de-DE" sz="1200" dirty="0" err="1">
                <a:latin typeface="Arial"/>
                <a:cs typeface="Arial"/>
              </a:rPr>
              <a:t>treatment</a:t>
            </a:r>
            <a:r>
              <a:rPr lang="de-DE" sz="1200" dirty="0">
                <a:latin typeface="Arial"/>
                <a:cs typeface="Arial"/>
              </a:rPr>
              <a:t> </a:t>
            </a:r>
            <a:r>
              <a:rPr lang="de-DE" sz="1200" dirty="0" err="1">
                <a:latin typeface="Arial"/>
                <a:cs typeface="Arial"/>
              </a:rPr>
              <a:t>show</a:t>
            </a:r>
            <a:r>
              <a:rPr lang="de-DE" sz="1200" dirty="0">
                <a:latin typeface="Arial"/>
                <a:cs typeface="Arial"/>
              </a:rPr>
              <a:t> a strong positive </a:t>
            </a:r>
            <a:r>
              <a:rPr lang="de-DE" sz="1200" dirty="0" err="1">
                <a:latin typeface="Arial"/>
                <a:cs typeface="Arial"/>
              </a:rPr>
              <a:t>correlation</a:t>
            </a:r>
            <a:r>
              <a:rPr lang="de-DE" sz="1200" dirty="0">
                <a:latin typeface="Arial"/>
                <a:cs typeface="Arial"/>
              </a:rPr>
              <a:t> </a:t>
            </a:r>
            <a:r>
              <a:rPr lang="de-DE" sz="1200" dirty="0" err="1">
                <a:latin typeface="Arial"/>
                <a:cs typeface="Arial"/>
              </a:rPr>
              <a:t>of</a:t>
            </a:r>
            <a:r>
              <a:rPr lang="de-DE" sz="1200" dirty="0">
                <a:latin typeface="Arial"/>
                <a:cs typeface="Arial"/>
              </a:rPr>
              <a:t> </a:t>
            </a:r>
            <a:r>
              <a:rPr lang="de-DE" sz="1200" dirty="0" err="1">
                <a:latin typeface="Arial"/>
                <a:cs typeface="Arial"/>
              </a:rPr>
              <a:t>these</a:t>
            </a:r>
            <a:r>
              <a:rPr lang="de-DE" sz="1200" dirty="0">
                <a:latin typeface="Arial"/>
                <a:cs typeface="Arial"/>
              </a:rPr>
              <a:t> </a:t>
            </a:r>
            <a:r>
              <a:rPr lang="de-DE" sz="1200" dirty="0" err="1">
                <a:latin typeface="Arial"/>
                <a:cs typeface="Arial"/>
              </a:rPr>
              <a:t>markers</a:t>
            </a:r>
            <a:r>
              <a:rPr lang="de-DE" sz="1200" dirty="0">
                <a:latin typeface="Arial"/>
                <a:cs typeface="Arial"/>
              </a:rPr>
              <a:t> and </a:t>
            </a:r>
            <a:r>
              <a:rPr lang="de-DE" sz="1200" dirty="0" err="1">
                <a:latin typeface="Arial"/>
                <a:cs typeface="Arial"/>
              </a:rPr>
              <a:t>the</a:t>
            </a:r>
            <a:r>
              <a:rPr lang="de-DE" sz="1200" dirty="0">
                <a:latin typeface="Arial"/>
                <a:cs typeface="Arial"/>
              </a:rPr>
              <a:t> </a:t>
            </a:r>
            <a:r>
              <a:rPr lang="de-DE" sz="1200" dirty="0" err="1">
                <a:latin typeface="Arial"/>
                <a:cs typeface="Arial"/>
              </a:rPr>
              <a:t>collapse</a:t>
            </a:r>
            <a:r>
              <a:rPr lang="de-DE" sz="1200" dirty="0">
                <a:latin typeface="Arial"/>
                <a:cs typeface="Arial"/>
              </a:rPr>
              <a:t> </a:t>
            </a:r>
            <a:r>
              <a:rPr lang="de-DE" sz="1200" dirty="0" err="1">
                <a:latin typeface="Arial"/>
                <a:cs typeface="Arial"/>
              </a:rPr>
              <a:t>of</a:t>
            </a:r>
            <a:r>
              <a:rPr lang="de-DE" sz="1200" dirty="0">
                <a:latin typeface="Arial"/>
                <a:cs typeface="Arial"/>
              </a:rPr>
              <a:t> Golgi </a:t>
            </a:r>
            <a:r>
              <a:rPr lang="de-DE" sz="1200" dirty="0" err="1">
                <a:latin typeface="Arial"/>
                <a:cs typeface="Arial"/>
              </a:rPr>
              <a:t>cisterns</a:t>
            </a:r>
            <a:r>
              <a:rPr lang="de-DE" sz="1200" dirty="0">
                <a:latin typeface="Arial"/>
                <a:cs typeface="Arial"/>
              </a:rPr>
              <a:t> </a:t>
            </a:r>
            <a:r>
              <a:rPr lang="de-DE" sz="1200" dirty="0" err="1">
                <a:latin typeface="Arial"/>
                <a:cs typeface="Arial"/>
              </a:rPr>
              <a:t>into</a:t>
            </a:r>
            <a:r>
              <a:rPr lang="de-DE" sz="1200" dirty="0">
                <a:latin typeface="Arial"/>
                <a:cs typeface="Arial"/>
              </a:rPr>
              <a:t> </a:t>
            </a:r>
            <a:r>
              <a:rPr lang="de-DE" sz="1200" dirty="0" err="1">
                <a:latin typeface="Arial"/>
                <a:cs typeface="Arial"/>
              </a:rPr>
              <a:t>the</a:t>
            </a:r>
            <a:r>
              <a:rPr lang="de-DE" sz="1200" dirty="0">
                <a:latin typeface="Arial"/>
                <a:cs typeface="Arial"/>
              </a:rPr>
              <a:t> ER </a:t>
            </a:r>
            <a:r>
              <a:rPr lang="de-DE" sz="1200" dirty="0" err="1">
                <a:latin typeface="Arial"/>
                <a:cs typeface="Arial"/>
              </a:rPr>
              <a:t>compartiment</a:t>
            </a:r>
            <a:r>
              <a:rPr lang="de-DE" sz="1200" dirty="0">
                <a:latin typeface="Arial"/>
                <a:cs typeface="Arial"/>
              </a:rPr>
              <a:t>.</a:t>
            </a:r>
            <a:endParaRPr lang="de-DE" dirty="0"/>
          </a:p>
        </p:txBody>
      </p:sp>
      <p:cxnSp>
        <p:nvCxnSpPr>
          <p:cNvPr id="46" name="Gerade Verbindung 1">
            <a:extLst>
              <a:ext uri="{FF2B5EF4-FFF2-40B4-BE49-F238E27FC236}">
                <a16:creationId xmlns:a16="http://schemas.microsoft.com/office/drawing/2014/main" id="{2D39B82E-C694-4DD8-B62B-2A1AD512C2BE}"/>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47" name="Textfeld 46">
            <a:extLst>
              <a:ext uri="{FF2B5EF4-FFF2-40B4-BE49-F238E27FC236}">
                <a16:creationId xmlns:a16="http://schemas.microsoft.com/office/drawing/2014/main" id="{00C75194-0513-4257-9F73-BFC77FD0681C}"/>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cxnSp>
        <p:nvCxnSpPr>
          <p:cNvPr id="3" name="Gerader Verbinder 2">
            <a:extLst>
              <a:ext uri="{FF2B5EF4-FFF2-40B4-BE49-F238E27FC236}">
                <a16:creationId xmlns:a16="http://schemas.microsoft.com/office/drawing/2014/main" id="{061BD83A-243A-4B7E-9C1E-45DAE0289E47}"/>
              </a:ext>
            </a:extLst>
          </p:cNvPr>
          <p:cNvCxnSpPr/>
          <p:nvPr/>
        </p:nvCxnSpPr>
        <p:spPr>
          <a:xfrm>
            <a:off x="4554635" y="5286375"/>
            <a:ext cx="21915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Gerader Verbinder 44">
            <a:extLst>
              <a:ext uri="{FF2B5EF4-FFF2-40B4-BE49-F238E27FC236}">
                <a16:creationId xmlns:a16="http://schemas.microsoft.com/office/drawing/2014/main" id="{80131A93-0969-407A-9F4E-64F8106D6CBC}"/>
              </a:ext>
            </a:extLst>
          </p:cNvPr>
          <p:cNvCxnSpPr/>
          <p:nvPr/>
        </p:nvCxnSpPr>
        <p:spPr>
          <a:xfrm>
            <a:off x="1422336" y="5286375"/>
            <a:ext cx="21915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Gerader Verbinder 48">
            <a:extLst>
              <a:ext uri="{FF2B5EF4-FFF2-40B4-BE49-F238E27FC236}">
                <a16:creationId xmlns:a16="http://schemas.microsoft.com/office/drawing/2014/main" id="{CFB2113E-7DD3-4790-97E3-F8E58A2635CD}"/>
              </a:ext>
            </a:extLst>
          </p:cNvPr>
          <p:cNvCxnSpPr/>
          <p:nvPr/>
        </p:nvCxnSpPr>
        <p:spPr>
          <a:xfrm>
            <a:off x="5371137" y="3665757"/>
            <a:ext cx="21915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0611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E9FAE8BF-1F7C-AC45-A5BD-A8339FDF242D}"/>
              </a:ext>
            </a:extLst>
          </p:cNvPr>
          <p:cNvSpPr txBox="1"/>
          <p:nvPr/>
        </p:nvSpPr>
        <p:spPr>
          <a:xfrm>
            <a:off x="187110" y="6004078"/>
            <a:ext cx="6480000" cy="1015663"/>
          </a:xfrm>
          <a:prstGeom prst="rect">
            <a:avLst/>
          </a:prstGeom>
          <a:noFill/>
        </p:spPr>
        <p:txBody>
          <a:bodyPr wrap="square" lIns="91440" tIns="45720" rIns="91440" bIns="45720" rtlCol="0" anchor="t">
            <a:spAutoFit/>
          </a:bodyPr>
          <a:lstStyle/>
          <a:p>
            <a:pPr algn="just"/>
            <a:r>
              <a:rPr lang="de-DE" sz="1200" dirty="0">
                <a:latin typeface="Arial"/>
                <a:cs typeface="Arial"/>
              </a:rPr>
              <a:t>Figure S9: </a:t>
            </a:r>
            <a:r>
              <a:rPr lang="en-US" sz="1200" dirty="0">
                <a:latin typeface="Arial"/>
                <a:cs typeface="Arial"/>
              </a:rPr>
              <a:t>Recovery of Golgi stacks after BFA washout. After treatment of the cells </a:t>
            </a:r>
            <a:r>
              <a:rPr lang="en-US" sz="1200">
                <a:latin typeface="Arial"/>
                <a:cs typeface="Arial"/>
              </a:rPr>
              <a:t>with 5µM </a:t>
            </a:r>
            <a:r>
              <a:rPr lang="en-US" sz="1200" dirty="0">
                <a:latin typeface="Arial"/>
                <a:cs typeface="Arial"/>
              </a:rPr>
              <a:t>BFA for 8min, the BFA was washed out with PBS, the cells were fixed at the indicated time points and the Golgi apparatus was stained with Giantin (red). Clearly, faster assembly of the Golgi in the control cell lines could be observed compared to the </a:t>
            </a:r>
            <a:r>
              <a:rPr lang="en-US" sz="1200" i="1" dirty="0">
                <a:latin typeface="Arial"/>
                <a:cs typeface="Arial"/>
              </a:rPr>
              <a:t>Atp6v0a2</a:t>
            </a:r>
            <a:r>
              <a:rPr lang="en-US" sz="1200" i="1" baseline="30000" dirty="0">
                <a:latin typeface="Arial"/>
                <a:cs typeface="Arial"/>
              </a:rPr>
              <a:t>-/-</a:t>
            </a:r>
            <a:r>
              <a:rPr lang="en-US" sz="1200" dirty="0">
                <a:latin typeface="Arial"/>
                <a:cs typeface="Arial"/>
              </a:rPr>
              <a:t> (-/-) and </a:t>
            </a:r>
            <a:r>
              <a:rPr lang="en-US" sz="1200" i="1" dirty="0">
                <a:latin typeface="Arial"/>
                <a:cs typeface="Arial"/>
              </a:rPr>
              <a:t>Atp6v0a2</a:t>
            </a:r>
            <a:r>
              <a:rPr lang="en-US" sz="1200" i="1" baseline="30000" dirty="0">
                <a:latin typeface="Arial"/>
                <a:cs typeface="Arial"/>
              </a:rPr>
              <a:t>RQ/RQ</a:t>
            </a:r>
            <a:r>
              <a:rPr lang="en-US" sz="1200" dirty="0">
                <a:latin typeface="Arial"/>
                <a:cs typeface="Arial"/>
              </a:rPr>
              <a:t> (RQ/RQ) MEFs.</a:t>
            </a:r>
            <a:endParaRPr lang="de-DE" sz="1200" dirty="0">
              <a:solidFill>
                <a:srgbClr val="FF0000"/>
              </a:solidFill>
              <a:latin typeface="Arial"/>
              <a:cs typeface="Arial"/>
            </a:endParaRPr>
          </a:p>
        </p:txBody>
      </p:sp>
      <p:sp>
        <p:nvSpPr>
          <p:cNvPr id="38" name="Textfeld 37">
            <a:extLst>
              <a:ext uri="{FF2B5EF4-FFF2-40B4-BE49-F238E27FC236}">
                <a16:creationId xmlns:a16="http://schemas.microsoft.com/office/drawing/2014/main" id="{980C3DE8-1278-4D48-92F6-D55ADB419948}"/>
              </a:ext>
            </a:extLst>
          </p:cNvPr>
          <p:cNvSpPr txBox="1"/>
          <p:nvPr/>
        </p:nvSpPr>
        <p:spPr>
          <a:xfrm>
            <a:off x="4465346" y="4199130"/>
            <a:ext cx="846516" cy="307778"/>
          </a:xfrm>
          <a:prstGeom prst="rect">
            <a:avLst/>
          </a:prstGeom>
          <a:noFill/>
        </p:spPr>
        <p:txBody>
          <a:bodyPr wrap="square" rtlCol="0">
            <a:spAutoFit/>
          </a:bodyPr>
          <a:lstStyle/>
          <a:p>
            <a:r>
              <a:rPr lang="de-DE" sz="1400" dirty="0"/>
              <a:t>****</a:t>
            </a:r>
          </a:p>
        </p:txBody>
      </p:sp>
      <p:sp>
        <p:nvSpPr>
          <p:cNvPr id="39" name="Textfeld 38">
            <a:extLst>
              <a:ext uri="{FF2B5EF4-FFF2-40B4-BE49-F238E27FC236}">
                <a16:creationId xmlns:a16="http://schemas.microsoft.com/office/drawing/2014/main" id="{52DF558F-B3BC-40AC-A1F4-BC909F951CE0}"/>
              </a:ext>
            </a:extLst>
          </p:cNvPr>
          <p:cNvSpPr txBox="1"/>
          <p:nvPr/>
        </p:nvSpPr>
        <p:spPr>
          <a:xfrm>
            <a:off x="5238088" y="3574818"/>
            <a:ext cx="939656" cy="307777"/>
          </a:xfrm>
          <a:prstGeom prst="rect">
            <a:avLst/>
          </a:prstGeom>
          <a:noFill/>
        </p:spPr>
        <p:txBody>
          <a:bodyPr wrap="square" rtlCol="0">
            <a:spAutoFit/>
          </a:bodyPr>
          <a:lstStyle/>
          <a:p>
            <a:r>
              <a:rPr lang="de-DE" sz="1400" dirty="0"/>
              <a:t>***</a:t>
            </a:r>
          </a:p>
        </p:txBody>
      </p:sp>
      <p:sp>
        <p:nvSpPr>
          <p:cNvPr id="13" name="Rechteck 12">
            <a:extLst>
              <a:ext uri="{FF2B5EF4-FFF2-40B4-BE49-F238E27FC236}">
                <a16:creationId xmlns:a16="http://schemas.microsoft.com/office/drawing/2014/main" id="{1B6A6D37-23DD-4B04-B068-5E4440AC2495}"/>
              </a:ext>
            </a:extLst>
          </p:cNvPr>
          <p:cNvSpPr/>
          <p:nvPr/>
        </p:nvSpPr>
        <p:spPr>
          <a:xfrm rot="16200000">
            <a:off x="408684" y="4607439"/>
            <a:ext cx="336952" cy="276999"/>
          </a:xfrm>
          <a:prstGeom prst="rect">
            <a:avLst/>
          </a:prstGeom>
        </p:spPr>
        <p:txBody>
          <a:bodyPr wrap="none">
            <a:spAutoFit/>
          </a:bodyPr>
          <a:lstStyle/>
          <a:p>
            <a:pPr algn="ctr"/>
            <a:r>
              <a:rPr lang="de-DE" sz="1200" dirty="0">
                <a:latin typeface="Arial" panose="020B0604020202020204" pitchFamily="34" charset="0"/>
                <a:cs typeface="Arial" panose="020B0604020202020204" pitchFamily="34" charset="0"/>
              </a:rPr>
              <a:t>-/-</a:t>
            </a:r>
          </a:p>
        </p:txBody>
      </p:sp>
      <p:pic>
        <p:nvPicPr>
          <p:cNvPr id="24" name="Grafik 23">
            <a:extLst>
              <a:ext uri="{FF2B5EF4-FFF2-40B4-BE49-F238E27FC236}">
                <a16:creationId xmlns:a16="http://schemas.microsoft.com/office/drawing/2014/main" id="{AF090AFD-2DF5-49B5-A931-DED2AA5775A0}"/>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p:blipFill>
        <p:spPr>
          <a:xfrm>
            <a:off x="1785602" y="4470436"/>
            <a:ext cx="559882" cy="559526"/>
          </a:xfrm>
          <a:prstGeom prst="rect">
            <a:avLst/>
          </a:prstGeom>
        </p:spPr>
      </p:pic>
      <p:pic>
        <p:nvPicPr>
          <p:cNvPr id="25" name="Grafik 24">
            <a:extLst>
              <a:ext uri="{FF2B5EF4-FFF2-40B4-BE49-F238E27FC236}">
                <a16:creationId xmlns:a16="http://schemas.microsoft.com/office/drawing/2014/main" id="{E38DFC71-F8EC-418B-B49A-D5E11C7F413D}"/>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a:ext>
            </a:extLst>
          </a:blip>
          <a:srcRect/>
          <a:stretch/>
        </p:blipFill>
        <p:spPr>
          <a:xfrm>
            <a:off x="2903321" y="4470390"/>
            <a:ext cx="559882" cy="559527"/>
          </a:xfrm>
          <a:prstGeom prst="rect">
            <a:avLst/>
          </a:prstGeom>
        </p:spPr>
      </p:pic>
      <p:pic>
        <p:nvPicPr>
          <p:cNvPr id="26" name="Grafik 25">
            <a:extLst>
              <a:ext uri="{FF2B5EF4-FFF2-40B4-BE49-F238E27FC236}">
                <a16:creationId xmlns:a16="http://schemas.microsoft.com/office/drawing/2014/main" id="{093B76DC-E1A9-4FAB-A91A-ED6F70ACA9C9}"/>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40000" contrast="-20000"/>
                    </a14:imgEffect>
                  </a14:imgLayer>
                </a14:imgProps>
              </a:ext>
              <a:ext uri="{28A0092B-C50C-407E-A947-70E740481C1C}">
                <a14:useLocalDpi xmlns:a14="http://schemas.microsoft.com/office/drawing/2010/main"/>
              </a:ext>
            </a:extLst>
          </a:blip>
          <a:srcRect/>
          <a:stretch/>
        </p:blipFill>
        <p:spPr>
          <a:xfrm>
            <a:off x="2343439" y="4468692"/>
            <a:ext cx="559882" cy="558978"/>
          </a:xfrm>
          <a:prstGeom prst="rect">
            <a:avLst/>
          </a:prstGeom>
        </p:spPr>
      </p:pic>
      <p:pic>
        <p:nvPicPr>
          <p:cNvPr id="27" name="Grafik 26">
            <a:extLst>
              <a:ext uri="{FF2B5EF4-FFF2-40B4-BE49-F238E27FC236}">
                <a16:creationId xmlns:a16="http://schemas.microsoft.com/office/drawing/2014/main" id="{0065467A-E5E5-4945-8AEF-9D8FED1FDCEB}"/>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brightnessContrast bright="40000" contrast="-20000"/>
                    </a14:imgEffect>
                  </a14:imgLayer>
                </a14:imgProps>
              </a:ext>
              <a:ext uri="{28A0092B-C50C-407E-A947-70E740481C1C}">
                <a14:useLocalDpi xmlns:a14="http://schemas.microsoft.com/office/drawing/2010/main"/>
              </a:ext>
            </a:extLst>
          </a:blip>
          <a:srcRect/>
          <a:stretch/>
        </p:blipFill>
        <p:spPr>
          <a:xfrm>
            <a:off x="1227400" y="4470390"/>
            <a:ext cx="559882" cy="559620"/>
          </a:xfrm>
          <a:prstGeom prst="rect">
            <a:avLst/>
          </a:prstGeom>
        </p:spPr>
      </p:pic>
      <p:pic>
        <p:nvPicPr>
          <p:cNvPr id="28" name="Grafik 27">
            <a:extLst>
              <a:ext uri="{FF2B5EF4-FFF2-40B4-BE49-F238E27FC236}">
                <a16:creationId xmlns:a16="http://schemas.microsoft.com/office/drawing/2014/main" id="{0E45B66D-3452-4D03-AB4F-8945B023D4FA}"/>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a:stretch/>
        </p:blipFill>
        <p:spPr>
          <a:xfrm>
            <a:off x="667116" y="4471454"/>
            <a:ext cx="559882" cy="558559"/>
          </a:xfrm>
          <a:prstGeom prst="rect">
            <a:avLst/>
          </a:prstGeom>
        </p:spPr>
      </p:pic>
      <p:sp>
        <p:nvSpPr>
          <p:cNvPr id="12" name="Rechteck 11">
            <a:extLst>
              <a:ext uri="{FF2B5EF4-FFF2-40B4-BE49-F238E27FC236}">
                <a16:creationId xmlns:a16="http://schemas.microsoft.com/office/drawing/2014/main" id="{8AC9BD08-877E-47A7-B1D8-1D6D5B615B09}"/>
              </a:ext>
            </a:extLst>
          </p:cNvPr>
          <p:cNvSpPr/>
          <p:nvPr/>
        </p:nvSpPr>
        <p:spPr>
          <a:xfrm rot="16200000">
            <a:off x="232521" y="5174429"/>
            <a:ext cx="689612" cy="276999"/>
          </a:xfrm>
          <a:prstGeom prst="rect">
            <a:avLst/>
          </a:prstGeom>
        </p:spPr>
        <p:txBody>
          <a:bodyPr wrap="none">
            <a:spAutoFit/>
          </a:bodyPr>
          <a:lstStyle/>
          <a:p>
            <a:pPr algn="ctr"/>
            <a:r>
              <a:rPr lang="de-DE" sz="1200" dirty="0">
                <a:latin typeface="Arial" panose="020B0604020202020204" pitchFamily="34" charset="0"/>
                <a:cs typeface="Arial" panose="020B0604020202020204" pitchFamily="34" charset="0"/>
              </a:rPr>
              <a:t>RQ/RQ</a:t>
            </a:r>
          </a:p>
        </p:txBody>
      </p:sp>
      <p:pic>
        <p:nvPicPr>
          <p:cNvPr id="19" name="Grafik 18">
            <a:extLst>
              <a:ext uri="{FF2B5EF4-FFF2-40B4-BE49-F238E27FC236}">
                <a16:creationId xmlns:a16="http://schemas.microsoft.com/office/drawing/2014/main" id="{17303B10-DF1E-464B-826D-FFFEB1EF3899}"/>
              </a:ext>
            </a:extLst>
          </p:cNvPr>
          <p:cNvPicPr>
            <a:picLocks noChangeAspect="1"/>
          </p:cNvPicPr>
          <p:nvPr/>
        </p:nvPicPr>
        <p:blipFill rotWithShape="1">
          <a:blip r:embed="rId12" cstate="screen">
            <a:extLst>
              <a:ext uri="{BEBA8EAE-BF5A-486C-A8C5-ECC9F3942E4B}">
                <a14:imgProps xmlns:a14="http://schemas.microsoft.com/office/drawing/2010/main">
                  <a14:imgLayer r:embed="rId13">
                    <a14:imgEffect>
                      <a14:brightnessContrast bright="40000"/>
                    </a14:imgEffect>
                  </a14:imgLayer>
                </a14:imgProps>
              </a:ext>
              <a:ext uri="{28A0092B-C50C-407E-A947-70E740481C1C}">
                <a14:useLocalDpi xmlns:a14="http://schemas.microsoft.com/office/drawing/2010/main"/>
              </a:ext>
            </a:extLst>
          </a:blip>
          <a:srcRect/>
          <a:stretch/>
        </p:blipFill>
        <p:spPr>
          <a:xfrm>
            <a:off x="665780" y="5046589"/>
            <a:ext cx="559881" cy="559480"/>
          </a:xfrm>
          <a:prstGeom prst="rect">
            <a:avLst/>
          </a:prstGeom>
        </p:spPr>
      </p:pic>
      <p:pic>
        <p:nvPicPr>
          <p:cNvPr id="20" name="Grafik 19">
            <a:extLst>
              <a:ext uri="{FF2B5EF4-FFF2-40B4-BE49-F238E27FC236}">
                <a16:creationId xmlns:a16="http://schemas.microsoft.com/office/drawing/2014/main" id="{04E41D6F-73C6-4509-A27F-45761DC417D0}"/>
              </a:ext>
            </a:extLst>
          </p:cNvPr>
          <p:cNvPicPr>
            <a:picLocks noChangeAspect="1"/>
          </p:cNvPicPr>
          <p:nvPr/>
        </p:nvPicPr>
        <p:blipFill rotWithShape="1">
          <a:blip r:embed="rId14" cstate="screen">
            <a:extLst>
              <a:ext uri="{BEBA8EAE-BF5A-486C-A8C5-ECC9F3942E4B}">
                <a14:imgProps xmlns:a14="http://schemas.microsoft.com/office/drawing/2010/main">
                  <a14:imgLayer r:embed="rId15">
                    <a14:imgEffect>
                      <a14:brightnessContrast bright="40000"/>
                    </a14:imgEffect>
                  </a14:imgLayer>
                </a14:imgProps>
              </a:ext>
              <a:ext uri="{28A0092B-C50C-407E-A947-70E740481C1C}">
                <a14:useLocalDpi xmlns:a14="http://schemas.microsoft.com/office/drawing/2010/main"/>
              </a:ext>
            </a:extLst>
          </a:blip>
          <a:srcRect/>
          <a:stretch/>
        </p:blipFill>
        <p:spPr>
          <a:xfrm>
            <a:off x="1225750" y="5046129"/>
            <a:ext cx="559881" cy="557647"/>
          </a:xfrm>
          <a:prstGeom prst="rect">
            <a:avLst/>
          </a:prstGeom>
        </p:spPr>
      </p:pic>
      <p:pic>
        <p:nvPicPr>
          <p:cNvPr id="21" name="Grafik 20">
            <a:extLst>
              <a:ext uri="{FF2B5EF4-FFF2-40B4-BE49-F238E27FC236}">
                <a16:creationId xmlns:a16="http://schemas.microsoft.com/office/drawing/2014/main" id="{A0317DBF-D555-43B0-BB6C-6C52C89BF323}"/>
              </a:ext>
            </a:extLst>
          </p:cNvPr>
          <p:cNvPicPr>
            <a:picLocks noChangeAspect="1"/>
          </p:cNvPicPr>
          <p:nvPr/>
        </p:nvPicPr>
        <p:blipFill rotWithShape="1">
          <a:blip r:embed="rId16" cstate="screen">
            <a:extLst>
              <a:ext uri="{BEBA8EAE-BF5A-486C-A8C5-ECC9F3942E4B}">
                <a14:imgProps xmlns:a14="http://schemas.microsoft.com/office/drawing/2010/main">
                  <a14:imgLayer r:embed="rId17">
                    <a14:imgEffect>
                      <a14:brightnessContrast bright="40000"/>
                    </a14:imgEffect>
                  </a14:imgLayer>
                </a14:imgProps>
              </a:ext>
              <a:ext uri="{28A0092B-C50C-407E-A947-70E740481C1C}">
                <a14:useLocalDpi xmlns:a14="http://schemas.microsoft.com/office/drawing/2010/main"/>
              </a:ext>
            </a:extLst>
          </a:blip>
          <a:srcRect/>
          <a:stretch/>
        </p:blipFill>
        <p:spPr>
          <a:xfrm>
            <a:off x="1786060" y="5043837"/>
            <a:ext cx="559881" cy="559384"/>
          </a:xfrm>
          <a:prstGeom prst="rect">
            <a:avLst/>
          </a:prstGeom>
        </p:spPr>
      </p:pic>
      <p:pic>
        <p:nvPicPr>
          <p:cNvPr id="22" name="Grafik 21">
            <a:extLst>
              <a:ext uri="{FF2B5EF4-FFF2-40B4-BE49-F238E27FC236}">
                <a16:creationId xmlns:a16="http://schemas.microsoft.com/office/drawing/2014/main" id="{2571DFCD-3726-4BD8-81D2-DA2D4195533B}"/>
              </a:ext>
            </a:extLst>
          </p:cNvPr>
          <p:cNvPicPr>
            <a:picLocks noChangeAspect="1"/>
          </p:cNvPicPr>
          <p:nvPr/>
        </p:nvPicPr>
        <p:blipFill rotWithShape="1">
          <a:blip r:embed="rId18" cstate="screen">
            <a:extLst>
              <a:ext uri="{BEBA8EAE-BF5A-486C-A8C5-ECC9F3942E4B}">
                <a14:imgProps xmlns:a14="http://schemas.microsoft.com/office/drawing/2010/main">
                  <a14:imgLayer r:embed="rId19">
                    <a14:imgEffect>
                      <a14:brightnessContrast bright="40000" contrast="-20000"/>
                    </a14:imgEffect>
                  </a14:imgLayer>
                </a14:imgProps>
              </a:ext>
              <a:ext uri="{28A0092B-C50C-407E-A947-70E740481C1C}">
                <a14:useLocalDpi xmlns:a14="http://schemas.microsoft.com/office/drawing/2010/main"/>
              </a:ext>
            </a:extLst>
          </a:blip>
          <a:srcRect/>
          <a:stretch/>
        </p:blipFill>
        <p:spPr>
          <a:xfrm>
            <a:off x="2346169" y="5046542"/>
            <a:ext cx="559881" cy="559526"/>
          </a:xfrm>
          <a:prstGeom prst="rect">
            <a:avLst/>
          </a:prstGeom>
        </p:spPr>
      </p:pic>
      <p:pic>
        <p:nvPicPr>
          <p:cNvPr id="23" name="Grafik 22">
            <a:extLst>
              <a:ext uri="{FF2B5EF4-FFF2-40B4-BE49-F238E27FC236}">
                <a16:creationId xmlns:a16="http://schemas.microsoft.com/office/drawing/2014/main" id="{9810EED2-883E-4E13-90E6-AE44EEC56FBA}"/>
              </a:ext>
            </a:extLst>
          </p:cNvPr>
          <p:cNvPicPr>
            <a:picLocks noChangeAspect="1"/>
          </p:cNvPicPr>
          <p:nvPr/>
        </p:nvPicPr>
        <p:blipFill rotWithShape="1">
          <a:blip r:embed="rId20" cstate="screen">
            <a:extLst>
              <a:ext uri="{BEBA8EAE-BF5A-486C-A8C5-ECC9F3942E4B}">
                <a14:imgProps xmlns:a14="http://schemas.microsoft.com/office/drawing/2010/main">
                  <a14:imgLayer r:embed="rId21">
                    <a14:imgEffect>
                      <a14:brightnessContrast bright="40000"/>
                    </a14:imgEffect>
                  </a14:imgLayer>
                </a14:imgProps>
              </a:ext>
              <a:ext uri="{28A0092B-C50C-407E-A947-70E740481C1C}">
                <a14:useLocalDpi xmlns:a14="http://schemas.microsoft.com/office/drawing/2010/main"/>
              </a:ext>
            </a:extLst>
          </a:blip>
          <a:srcRect/>
          <a:stretch/>
        </p:blipFill>
        <p:spPr>
          <a:xfrm>
            <a:off x="2903317" y="5046542"/>
            <a:ext cx="559881" cy="559526"/>
          </a:xfrm>
          <a:prstGeom prst="rect">
            <a:avLst/>
          </a:prstGeom>
        </p:spPr>
      </p:pic>
      <p:cxnSp>
        <p:nvCxnSpPr>
          <p:cNvPr id="29" name="Gerader Verbinder 28">
            <a:extLst>
              <a:ext uri="{FF2B5EF4-FFF2-40B4-BE49-F238E27FC236}">
                <a16:creationId xmlns:a16="http://schemas.microsoft.com/office/drawing/2014/main" id="{B9225809-29F0-48B8-8886-2A2FC5476E1A}"/>
              </a:ext>
            </a:extLst>
          </p:cNvPr>
          <p:cNvCxnSpPr/>
          <p:nvPr/>
        </p:nvCxnSpPr>
        <p:spPr>
          <a:xfrm>
            <a:off x="550621" y="5036113"/>
            <a:ext cx="3125014" cy="615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Gerader Verbinder 29">
            <a:extLst>
              <a:ext uri="{FF2B5EF4-FFF2-40B4-BE49-F238E27FC236}">
                <a16:creationId xmlns:a16="http://schemas.microsoft.com/office/drawing/2014/main" id="{6FCF0D0C-66E5-4AA0-893B-29CEA62EED40}"/>
              </a:ext>
            </a:extLst>
          </p:cNvPr>
          <p:cNvCxnSpPr/>
          <p:nvPr/>
        </p:nvCxnSpPr>
        <p:spPr>
          <a:xfrm>
            <a:off x="530932" y="5595937"/>
            <a:ext cx="3106023" cy="334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0FD3C992-05B6-41BB-BE5B-FB886F864930}"/>
              </a:ext>
            </a:extLst>
          </p:cNvPr>
          <p:cNvSpPr txBox="1"/>
          <p:nvPr/>
        </p:nvSpPr>
        <p:spPr>
          <a:xfrm>
            <a:off x="561867" y="3700270"/>
            <a:ext cx="779381" cy="261610"/>
          </a:xfrm>
          <a:prstGeom prst="rect">
            <a:avLst/>
          </a:prstGeom>
          <a:noFill/>
        </p:spPr>
        <p:txBody>
          <a:bodyPr wrap="none" rtlCol="0">
            <a:spAutoFit/>
          </a:bodyPr>
          <a:lstStyle/>
          <a:p>
            <a:r>
              <a:rPr lang="de-DE" sz="1050" dirty="0" err="1">
                <a:latin typeface="Arial" panose="020B0604020202020204" pitchFamily="34" charset="0"/>
                <a:cs typeface="Arial" panose="020B0604020202020204" pitchFamily="34" charset="0"/>
              </a:rPr>
              <a:t>untreated</a:t>
            </a:r>
            <a:endParaRPr lang="de-DE" sz="1050" dirty="0">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5548D60C-659F-4EF8-B4D2-F26B0EAC672B}"/>
              </a:ext>
            </a:extLst>
          </p:cNvPr>
          <p:cNvSpPr txBox="1"/>
          <p:nvPr/>
        </p:nvSpPr>
        <p:spPr>
          <a:xfrm>
            <a:off x="1187768" y="3700270"/>
            <a:ext cx="607859" cy="261610"/>
          </a:xfrm>
          <a:prstGeom prst="rect">
            <a:avLst/>
          </a:prstGeom>
          <a:noFill/>
        </p:spPr>
        <p:txBody>
          <a:bodyPr wrap="none" rtlCol="0">
            <a:spAutoFit/>
          </a:bodyPr>
          <a:lstStyle/>
          <a:p>
            <a:pPr algn="ctr"/>
            <a:r>
              <a:rPr lang="de-DE" sz="1050" dirty="0">
                <a:latin typeface="Arial" panose="020B0604020202020204" pitchFamily="34" charset="0"/>
                <a:cs typeface="Arial" panose="020B0604020202020204" pitchFamily="34" charset="0"/>
              </a:rPr>
              <a:t>15 min</a:t>
            </a:r>
          </a:p>
        </p:txBody>
      </p:sp>
      <p:sp>
        <p:nvSpPr>
          <p:cNvPr id="8" name="Textfeld 7">
            <a:extLst>
              <a:ext uri="{FF2B5EF4-FFF2-40B4-BE49-F238E27FC236}">
                <a16:creationId xmlns:a16="http://schemas.microsoft.com/office/drawing/2014/main" id="{A4330B30-28DC-4504-928C-8B12C8FB70ED}"/>
              </a:ext>
            </a:extLst>
          </p:cNvPr>
          <p:cNvSpPr txBox="1"/>
          <p:nvPr/>
        </p:nvSpPr>
        <p:spPr>
          <a:xfrm>
            <a:off x="1737127" y="3700270"/>
            <a:ext cx="593058" cy="253916"/>
          </a:xfrm>
          <a:prstGeom prst="rect">
            <a:avLst/>
          </a:prstGeom>
          <a:noFill/>
        </p:spPr>
        <p:txBody>
          <a:bodyPr wrap="square" rtlCol="0">
            <a:spAutoFit/>
          </a:bodyPr>
          <a:lstStyle/>
          <a:p>
            <a:pPr algn="ctr"/>
            <a:r>
              <a:rPr lang="de-DE" sz="1050" dirty="0">
                <a:latin typeface="Arial" panose="020B0604020202020204" pitchFamily="34" charset="0"/>
                <a:cs typeface="Arial" panose="020B0604020202020204" pitchFamily="34" charset="0"/>
              </a:rPr>
              <a:t>30 min</a:t>
            </a:r>
          </a:p>
        </p:txBody>
      </p:sp>
      <p:sp>
        <p:nvSpPr>
          <p:cNvPr id="9" name="Textfeld 8">
            <a:extLst>
              <a:ext uri="{FF2B5EF4-FFF2-40B4-BE49-F238E27FC236}">
                <a16:creationId xmlns:a16="http://schemas.microsoft.com/office/drawing/2014/main" id="{32DD9DCA-D63F-4AAE-B7F7-5D0C2E9CC32C}"/>
              </a:ext>
            </a:extLst>
          </p:cNvPr>
          <p:cNvSpPr txBox="1"/>
          <p:nvPr/>
        </p:nvSpPr>
        <p:spPr>
          <a:xfrm>
            <a:off x="2313327" y="3700270"/>
            <a:ext cx="607859" cy="261610"/>
          </a:xfrm>
          <a:prstGeom prst="rect">
            <a:avLst/>
          </a:prstGeom>
          <a:noFill/>
        </p:spPr>
        <p:txBody>
          <a:bodyPr wrap="none" rtlCol="0">
            <a:spAutoFit/>
          </a:bodyPr>
          <a:lstStyle/>
          <a:p>
            <a:pPr algn="ctr"/>
            <a:r>
              <a:rPr lang="de-DE" sz="1050" dirty="0">
                <a:latin typeface="Arial" panose="020B0604020202020204" pitchFamily="34" charset="0"/>
                <a:cs typeface="Arial" panose="020B0604020202020204" pitchFamily="34" charset="0"/>
              </a:rPr>
              <a:t>60 min</a:t>
            </a:r>
          </a:p>
        </p:txBody>
      </p:sp>
      <p:sp>
        <p:nvSpPr>
          <p:cNvPr id="10" name="Textfeld 9">
            <a:extLst>
              <a:ext uri="{FF2B5EF4-FFF2-40B4-BE49-F238E27FC236}">
                <a16:creationId xmlns:a16="http://schemas.microsoft.com/office/drawing/2014/main" id="{68C276B3-797A-4BAF-909E-698FCF4CEA65}"/>
              </a:ext>
            </a:extLst>
          </p:cNvPr>
          <p:cNvSpPr txBox="1"/>
          <p:nvPr/>
        </p:nvSpPr>
        <p:spPr>
          <a:xfrm>
            <a:off x="2902169" y="3700270"/>
            <a:ext cx="607859" cy="261610"/>
          </a:xfrm>
          <a:prstGeom prst="rect">
            <a:avLst/>
          </a:prstGeom>
          <a:noFill/>
        </p:spPr>
        <p:txBody>
          <a:bodyPr wrap="none" rtlCol="0">
            <a:spAutoFit/>
          </a:bodyPr>
          <a:lstStyle/>
          <a:p>
            <a:r>
              <a:rPr lang="de-DE" sz="1050" dirty="0">
                <a:latin typeface="Arial" panose="020B0604020202020204" pitchFamily="34" charset="0"/>
                <a:cs typeface="Arial" panose="020B0604020202020204" pitchFamily="34" charset="0"/>
              </a:rPr>
              <a:t>90 min</a:t>
            </a:r>
          </a:p>
        </p:txBody>
      </p:sp>
      <p:sp>
        <p:nvSpPr>
          <p:cNvPr id="11" name="Rechteck 10">
            <a:extLst>
              <a:ext uri="{FF2B5EF4-FFF2-40B4-BE49-F238E27FC236}">
                <a16:creationId xmlns:a16="http://schemas.microsoft.com/office/drawing/2014/main" id="{63A8C564-735A-4690-8AF2-53E5A1A135C7}"/>
              </a:ext>
            </a:extLst>
          </p:cNvPr>
          <p:cNvSpPr/>
          <p:nvPr/>
        </p:nvSpPr>
        <p:spPr>
          <a:xfrm rot="16200000">
            <a:off x="360146" y="4031273"/>
            <a:ext cx="407484" cy="276999"/>
          </a:xfrm>
          <a:prstGeom prst="rect">
            <a:avLst/>
          </a:prstGeom>
        </p:spPr>
        <p:txBody>
          <a:bodyPr wrap="none">
            <a:spAutoFit/>
          </a:bodyPr>
          <a:lstStyle/>
          <a:p>
            <a:pPr algn="ctr"/>
            <a:r>
              <a:rPr lang="de-DE" sz="1200" dirty="0">
                <a:latin typeface="Arial" panose="020B0604020202020204" pitchFamily="34" charset="0"/>
                <a:cs typeface="Arial" panose="020B0604020202020204" pitchFamily="34" charset="0"/>
              </a:rPr>
              <a:t>+/+</a:t>
            </a:r>
          </a:p>
        </p:txBody>
      </p:sp>
      <p:pic>
        <p:nvPicPr>
          <p:cNvPr id="14" name="Grafik 13">
            <a:extLst>
              <a:ext uri="{FF2B5EF4-FFF2-40B4-BE49-F238E27FC236}">
                <a16:creationId xmlns:a16="http://schemas.microsoft.com/office/drawing/2014/main" id="{FB3F8CEE-0F9E-4EB8-999E-C938C1B4FA6F}"/>
              </a:ext>
            </a:extLst>
          </p:cNvPr>
          <p:cNvPicPr>
            <a:picLocks noChangeAspect="1"/>
          </p:cNvPicPr>
          <p:nvPr/>
        </p:nvPicPr>
        <p:blipFill rotWithShape="1">
          <a:blip r:embed="rId22" cstate="screen">
            <a:extLst>
              <a:ext uri="{BEBA8EAE-BF5A-486C-A8C5-ECC9F3942E4B}">
                <a14:imgProps xmlns:a14="http://schemas.microsoft.com/office/drawing/2010/main">
                  <a14:imgLayer r:embed="rId23">
                    <a14:imgEffect>
                      <a14:brightnessContrast bright="40000" contrast="-40000"/>
                    </a14:imgEffect>
                  </a14:imgLayer>
                </a14:imgProps>
              </a:ext>
              <a:ext uri="{28A0092B-C50C-407E-A947-70E740481C1C}">
                <a14:useLocalDpi xmlns:a14="http://schemas.microsoft.com/office/drawing/2010/main"/>
              </a:ext>
            </a:extLst>
          </a:blip>
          <a:srcRect/>
          <a:stretch/>
        </p:blipFill>
        <p:spPr>
          <a:xfrm>
            <a:off x="666479" y="3896703"/>
            <a:ext cx="559363" cy="559829"/>
          </a:xfrm>
          <a:prstGeom prst="rect">
            <a:avLst/>
          </a:prstGeom>
        </p:spPr>
      </p:pic>
      <p:pic>
        <p:nvPicPr>
          <p:cNvPr id="15" name="Grafik 14">
            <a:extLst>
              <a:ext uri="{FF2B5EF4-FFF2-40B4-BE49-F238E27FC236}">
                <a16:creationId xmlns:a16="http://schemas.microsoft.com/office/drawing/2014/main" id="{2930D661-18DD-4801-9192-BC04E027FC6D}"/>
              </a:ext>
            </a:extLst>
          </p:cNvPr>
          <p:cNvPicPr>
            <a:picLocks noChangeAspect="1"/>
          </p:cNvPicPr>
          <p:nvPr/>
        </p:nvPicPr>
        <p:blipFill rotWithShape="1">
          <a:blip r:embed="rId24" cstate="screen">
            <a:extLst>
              <a:ext uri="{BEBA8EAE-BF5A-486C-A8C5-ECC9F3942E4B}">
                <a14:imgProps xmlns:a14="http://schemas.microsoft.com/office/drawing/2010/main">
                  <a14:imgLayer r:embed="rId25">
                    <a14:imgEffect>
                      <a14:brightnessContrast bright="40000" contrast="-20000"/>
                    </a14:imgEffect>
                  </a14:imgLayer>
                </a14:imgProps>
              </a:ext>
              <a:ext uri="{28A0092B-C50C-407E-A947-70E740481C1C}">
                <a14:useLocalDpi xmlns:a14="http://schemas.microsoft.com/office/drawing/2010/main"/>
              </a:ext>
            </a:extLst>
          </a:blip>
          <a:srcRect/>
          <a:stretch/>
        </p:blipFill>
        <p:spPr>
          <a:xfrm>
            <a:off x="1225850" y="3896703"/>
            <a:ext cx="559526" cy="559526"/>
          </a:xfrm>
          <a:prstGeom prst="rect">
            <a:avLst/>
          </a:prstGeom>
        </p:spPr>
      </p:pic>
      <p:pic>
        <p:nvPicPr>
          <p:cNvPr id="16" name="Grafik 15">
            <a:extLst>
              <a:ext uri="{FF2B5EF4-FFF2-40B4-BE49-F238E27FC236}">
                <a16:creationId xmlns:a16="http://schemas.microsoft.com/office/drawing/2014/main" id="{13E77EF5-C02B-4E0F-B52D-2A8E0D4AE483}"/>
              </a:ext>
            </a:extLst>
          </p:cNvPr>
          <p:cNvPicPr>
            <a:picLocks noChangeAspect="1"/>
          </p:cNvPicPr>
          <p:nvPr/>
        </p:nvPicPr>
        <p:blipFill rotWithShape="1">
          <a:blip r:embed="rId26" cstate="screen">
            <a:extLst>
              <a:ext uri="{BEBA8EAE-BF5A-486C-A8C5-ECC9F3942E4B}">
                <a14:imgProps xmlns:a14="http://schemas.microsoft.com/office/drawing/2010/main">
                  <a14:imgLayer r:embed="rId27">
                    <a14:imgEffect>
                      <a14:brightnessContrast bright="40000" contrast="-20000"/>
                    </a14:imgEffect>
                  </a14:imgLayer>
                </a14:imgProps>
              </a:ext>
              <a:ext uri="{28A0092B-C50C-407E-A947-70E740481C1C}">
                <a14:useLocalDpi xmlns:a14="http://schemas.microsoft.com/office/drawing/2010/main"/>
              </a:ext>
            </a:extLst>
          </a:blip>
          <a:srcRect/>
          <a:stretch/>
        </p:blipFill>
        <p:spPr>
          <a:xfrm>
            <a:off x="1785375" y="3896703"/>
            <a:ext cx="559881" cy="559525"/>
          </a:xfrm>
          <a:prstGeom prst="rect">
            <a:avLst/>
          </a:prstGeom>
        </p:spPr>
      </p:pic>
      <p:pic>
        <p:nvPicPr>
          <p:cNvPr id="17" name="Grafik 16">
            <a:extLst>
              <a:ext uri="{FF2B5EF4-FFF2-40B4-BE49-F238E27FC236}">
                <a16:creationId xmlns:a16="http://schemas.microsoft.com/office/drawing/2014/main" id="{9F37321B-BA2B-4F6C-AEB9-C2C690A32CED}"/>
              </a:ext>
            </a:extLst>
          </p:cNvPr>
          <p:cNvPicPr>
            <a:picLocks noChangeAspect="1"/>
          </p:cNvPicPr>
          <p:nvPr/>
        </p:nvPicPr>
        <p:blipFill rotWithShape="1">
          <a:blip r:embed="rId28" cstate="screen">
            <a:extLst>
              <a:ext uri="{BEBA8EAE-BF5A-486C-A8C5-ECC9F3942E4B}">
                <a14:imgProps xmlns:a14="http://schemas.microsoft.com/office/drawing/2010/main">
                  <a14:imgLayer r:embed="rId29">
                    <a14:imgEffect>
                      <a14:brightnessContrast bright="40000" contrast="-20000"/>
                    </a14:imgEffect>
                  </a14:imgLayer>
                </a14:imgProps>
              </a:ext>
              <a:ext uri="{28A0092B-C50C-407E-A947-70E740481C1C}">
                <a14:useLocalDpi xmlns:a14="http://schemas.microsoft.com/office/drawing/2010/main"/>
              </a:ext>
            </a:extLst>
          </a:blip>
          <a:srcRect/>
          <a:stretch/>
        </p:blipFill>
        <p:spPr>
          <a:xfrm>
            <a:off x="2345079" y="3896525"/>
            <a:ext cx="559526" cy="559881"/>
          </a:xfrm>
          <a:prstGeom prst="rect">
            <a:avLst/>
          </a:prstGeom>
        </p:spPr>
      </p:pic>
      <p:pic>
        <p:nvPicPr>
          <p:cNvPr id="18" name="Grafik 17">
            <a:extLst>
              <a:ext uri="{FF2B5EF4-FFF2-40B4-BE49-F238E27FC236}">
                <a16:creationId xmlns:a16="http://schemas.microsoft.com/office/drawing/2014/main" id="{5A06F840-A5DE-44C7-A91E-4073F3B655EF}"/>
              </a:ext>
            </a:extLst>
          </p:cNvPr>
          <p:cNvPicPr>
            <a:picLocks noChangeAspect="1"/>
          </p:cNvPicPr>
          <p:nvPr/>
        </p:nvPicPr>
        <p:blipFill rotWithShape="1">
          <a:blip r:embed="rId30" cstate="screen">
            <a:extLst>
              <a:ext uri="{BEBA8EAE-BF5A-486C-A8C5-ECC9F3942E4B}">
                <a14:imgProps xmlns:a14="http://schemas.microsoft.com/office/drawing/2010/main">
                  <a14:imgLayer r:embed="rId31">
                    <a14:imgEffect>
                      <a14:brightnessContrast bright="40000" contrast="-20000"/>
                    </a14:imgEffect>
                  </a14:imgLayer>
                </a14:imgProps>
              </a:ext>
              <a:ext uri="{28A0092B-C50C-407E-A947-70E740481C1C}">
                <a14:useLocalDpi xmlns:a14="http://schemas.microsoft.com/office/drawing/2010/main"/>
              </a:ext>
            </a:extLst>
          </a:blip>
          <a:srcRect/>
          <a:stretch/>
        </p:blipFill>
        <p:spPr>
          <a:xfrm>
            <a:off x="2904605" y="3896525"/>
            <a:ext cx="558594" cy="559881"/>
          </a:xfrm>
          <a:prstGeom prst="rect">
            <a:avLst/>
          </a:prstGeom>
        </p:spPr>
      </p:pic>
      <p:cxnSp>
        <p:nvCxnSpPr>
          <p:cNvPr id="35" name="Gerader Verbinder 34">
            <a:extLst>
              <a:ext uri="{FF2B5EF4-FFF2-40B4-BE49-F238E27FC236}">
                <a16:creationId xmlns:a16="http://schemas.microsoft.com/office/drawing/2014/main" id="{729993CE-5460-45A0-A824-FA5C6E01B9AF}"/>
              </a:ext>
            </a:extLst>
          </p:cNvPr>
          <p:cNvCxnSpPr/>
          <p:nvPr/>
        </p:nvCxnSpPr>
        <p:spPr>
          <a:xfrm>
            <a:off x="1337977" y="3700810"/>
            <a:ext cx="196541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feld 35">
            <a:extLst>
              <a:ext uri="{FF2B5EF4-FFF2-40B4-BE49-F238E27FC236}">
                <a16:creationId xmlns:a16="http://schemas.microsoft.com/office/drawing/2014/main" id="{20688EC3-308C-429A-8898-18EDDC9AF898}"/>
              </a:ext>
            </a:extLst>
          </p:cNvPr>
          <p:cNvSpPr txBox="1"/>
          <p:nvPr/>
        </p:nvSpPr>
        <p:spPr>
          <a:xfrm>
            <a:off x="1432596" y="3428657"/>
            <a:ext cx="1776082" cy="261610"/>
          </a:xfrm>
          <a:prstGeom prst="rect">
            <a:avLst/>
          </a:prstGeom>
          <a:noFill/>
        </p:spPr>
        <p:txBody>
          <a:bodyPr wrap="square" rtlCol="0">
            <a:spAutoFit/>
          </a:bodyPr>
          <a:lstStyle/>
          <a:p>
            <a:r>
              <a:rPr lang="de-DE" sz="1100" dirty="0">
                <a:latin typeface="Arial" panose="020B0604020202020204" pitchFamily="34" charset="0"/>
                <a:cs typeface="Arial" panose="020B0604020202020204" pitchFamily="34" charset="0"/>
              </a:rPr>
              <a:t>time after BFA </a:t>
            </a:r>
            <a:r>
              <a:rPr lang="de-DE" sz="1100" dirty="0" err="1">
                <a:latin typeface="Arial" panose="020B0604020202020204" pitchFamily="34" charset="0"/>
                <a:cs typeface="Arial" panose="020B0604020202020204" pitchFamily="34" charset="0"/>
              </a:rPr>
              <a:t>wash</a:t>
            </a:r>
            <a:r>
              <a:rPr lang="de-DE" sz="1100" dirty="0">
                <a:latin typeface="Arial" panose="020B0604020202020204" pitchFamily="34" charset="0"/>
                <a:cs typeface="Arial" panose="020B0604020202020204" pitchFamily="34" charset="0"/>
              </a:rPr>
              <a:t> out </a:t>
            </a:r>
          </a:p>
        </p:txBody>
      </p:sp>
      <p:cxnSp>
        <p:nvCxnSpPr>
          <p:cNvPr id="31" name="Gerader Verbinder 30">
            <a:extLst>
              <a:ext uri="{FF2B5EF4-FFF2-40B4-BE49-F238E27FC236}">
                <a16:creationId xmlns:a16="http://schemas.microsoft.com/office/drawing/2014/main" id="{8FFCAD34-A111-4DAB-A52E-5D9325836D1E}"/>
              </a:ext>
            </a:extLst>
          </p:cNvPr>
          <p:cNvCxnSpPr/>
          <p:nvPr/>
        </p:nvCxnSpPr>
        <p:spPr>
          <a:xfrm flipH="1" flipV="1">
            <a:off x="1224267" y="3837237"/>
            <a:ext cx="5978" cy="1908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F5FB2EF0-7D70-4E7C-9059-A97D7499F876}"/>
              </a:ext>
            </a:extLst>
          </p:cNvPr>
          <p:cNvCxnSpPr/>
          <p:nvPr/>
        </p:nvCxnSpPr>
        <p:spPr>
          <a:xfrm flipH="1" flipV="1">
            <a:off x="1778736" y="3779408"/>
            <a:ext cx="5978" cy="187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Gerader Verbinder 32">
            <a:extLst>
              <a:ext uri="{FF2B5EF4-FFF2-40B4-BE49-F238E27FC236}">
                <a16:creationId xmlns:a16="http://schemas.microsoft.com/office/drawing/2014/main" id="{2E6E10DA-12D0-44CE-B042-5EBE39168F98}"/>
              </a:ext>
            </a:extLst>
          </p:cNvPr>
          <p:cNvCxnSpPr/>
          <p:nvPr/>
        </p:nvCxnSpPr>
        <p:spPr>
          <a:xfrm flipH="1" flipV="1">
            <a:off x="2333482" y="3811496"/>
            <a:ext cx="5978" cy="1836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Gerader Verbinder 46">
            <a:extLst>
              <a:ext uri="{FF2B5EF4-FFF2-40B4-BE49-F238E27FC236}">
                <a16:creationId xmlns:a16="http://schemas.microsoft.com/office/drawing/2014/main" id="{D3635F50-4782-40C9-88E9-A0415E9DBE6B}"/>
              </a:ext>
            </a:extLst>
          </p:cNvPr>
          <p:cNvCxnSpPr/>
          <p:nvPr/>
        </p:nvCxnSpPr>
        <p:spPr>
          <a:xfrm flipH="1" flipV="1">
            <a:off x="2911911" y="3813263"/>
            <a:ext cx="5978" cy="1800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70" name="Grafik 69" descr="Ein Bild, das Screenshot, Reihe, Dunkelheit, Licht enthält.&#10;&#10;Beschreibung automatisch generiert.">
            <a:extLst>
              <a:ext uri="{FF2B5EF4-FFF2-40B4-BE49-F238E27FC236}">
                <a16:creationId xmlns:a16="http://schemas.microsoft.com/office/drawing/2014/main" id="{C734F32D-1D94-C63B-F2E8-426C0D7CCAA4}"/>
              </a:ext>
            </a:extLst>
          </p:cNvPr>
          <p:cNvPicPr>
            <a:picLocks noChangeAspect="1"/>
          </p:cNvPicPr>
          <p:nvPr/>
        </p:nvPicPr>
        <p:blipFill>
          <a:blip r:embed="rId32"/>
          <a:stretch>
            <a:fillRect/>
          </a:stretch>
        </p:blipFill>
        <p:spPr>
          <a:xfrm>
            <a:off x="3467390" y="3610911"/>
            <a:ext cx="3070265" cy="2350799"/>
          </a:xfrm>
          <a:prstGeom prst="rect">
            <a:avLst/>
          </a:prstGeom>
        </p:spPr>
      </p:pic>
      <p:cxnSp>
        <p:nvCxnSpPr>
          <p:cNvPr id="2" name="Gerade Verbindung 1">
            <a:extLst>
              <a:ext uri="{FF2B5EF4-FFF2-40B4-BE49-F238E27FC236}">
                <a16:creationId xmlns:a16="http://schemas.microsoft.com/office/drawing/2014/main" id="{1B516C91-9454-37B4-00A0-EB593ACCD7A4}"/>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3" name="Textfeld 2">
            <a:extLst>
              <a:ext uri="{FF2B5EF4-FFF2-40B4-BE49-F238E27FC236}">
                <a16:creationId xmlns:a16="http://schemas.microsoft.com/office/drawing/2014/main" id="{1666FC98-8B22-BEB5-CEC1-60530A552DD7}"/>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sp>
        <p:nvSpPr>
          <p:cNvPr id="71" name="Foliennummernplatzhalter 70">
            <a:extLst>
              <a:ext uri="{FF2B5EF4-FFF2-40B4-BE49-F238E27FC236}">
                <a16:creationId xmlns:a16="http://schemas.microsoft.com/office/drawing/2014/main" id="{C0989C22-5D5C-6BBB-3273-135860B37CBA}"/>
              </a:ext>
            </a:extLst>
          </p:cNvPr>
          <p:cNvSpPr>
            <a:spLocks noGrp="1"/>
          </p:cNvSpPr>
          <p:nvPr>
            <p:ph type="sldNum" sz="quarter" idx="12"/>
          </p:nvPr>
        </p:nvSpPr>
        <p:spPr/>
        <p:txBody>
          <a:bodyPr/>
          <a:lstStyle/>
          <a:p>
            <a:fld id="{444466EE-7DED-45A1-9FDC-2594FB73B862}" type="slidenum">
              <a:rPr lang="de-DE" smtClean="0"/>
              <a:pPr/>
              <a:t>10</a:t>
            </a:fld>
            <a:endParaRPr lang="de-DE"/>
          </a:p>
        </p:txBody>
      </p:sp>
    </p:spTree>
    <p:extLst>
      <p:ext uri="{BB962C8B-B14F-4D97-AF65-F5344CB8AC3E}">
        <p14:creationId xmlns:p14="http://schemas.microsoft.com/office/powerpoint/2010/main" val="3433943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E9FAE8BF-1F7C-AC45-A5BD-A8339FDF242D}"/>
              </a:ext>
            </a:extLst>
          </p:cNvPr>
          <p:cNvSpPr txBox="1"/>
          <p:nvPr/>
        </p:nvSpPr>
        <p:spPr>
          <a:xfrm>
            <a:off x="191549" y="8577601"/>
            <a:ext cx="6480000" cy="646331"/>
          </a:xfrm>
          <a:prstGeom prst="rect">
            <a:avLst/>
          </a:prstGeom>
          <a:noFill/>
        </p:spPr>
        <p:txBody>
          <a:bodyPr wrap="square" lIns="91440" tIns="45720" rIns="91440" bIns="45720" rtlCol="0" anchor="t">
            <a:spAutoFit/>
          </a:bodyPr>
          <a:lstStyle/>
          <a:p>
            <a:pPr algn="just"/>
            <a:r>
              <a:rPr lang="de-DE" sz="1200" dirty="0">
                <a:latin typeface="Arial"/>
                <a:cs typeface="Arial"/>
              </a:rPr>
              <a:t>Figure S10: </a:t>
            </a:r>
            <a:r>
              <a:rPr lang="de-DE" sz="1200" dirty="0" err="1">
                <a:latin typeface="Arial"/>
                <a:cs typeface="Arial"/>
              </a:rPr>
              <a:t>Nissl</a:t>
            </a:r>
            <a:r>
              <a:rPr lang="de-DE" sz="1200" dirty="0">
                <a:latin typeface="Arial"/>
                <a:cs typeface="Arial"/>
              </a:rPr>
              <a:t> </a:t>
            </a:r>
            <a:r>
              <a:rPr lang="de-DE" sz="1200" dirty="0" err="1">
                <a:latin typeface="Arial"/>
                <a:cs typeface="Arial"/>
              </a:rPr>
              <a:t>staining</a:t>
            </a:r>
            <a:r>
              <a:rPr lang="de-DE" sz="1200" dirty="0">
                <a:latin typeface="Arial"/>
                <a:cs typeface="Arial"/>
              </a:rPr>
              <a:t> </a:t>
            </a:r>
            <a:r>
              <a:rPr lang="de-DE" sz="1200" dirty="0" err="1">
                <a:latin typeface="Arial"/>
                <a:cs typeface="Arial"/>
              </a:rPr>
              <a:t>of</a:t>
            </a:r>
            <a:r>
              <a:rPr lang="de-DE" sz="1200" dirty="0">
                <a:latin typeface="Arial"/>
                <a:cs typeface="Arial"/>
              </a:rPr>
              <a:t> E13.5 </a:t>
            </a:r>
            <a:r>
              <a:rPr lang="de-DE" sz="1200" dirty="0" err="1">
                <a:latin typeface="Arial"/>
                <a:cs typeface="Arial"/>
              </a:rPr>
              <a:t>brain</a:t>
            </a:r>
            <a:r>
              <a:rPr lang="de-DE" sz="1200" dirty="0">
                <a:latin typeface="Arial"/>
                <a:cs typeface="Arial"/>
              </a:rPr>
              <a:t> </a:t>
            </a:r>
            <a:r>
              <a:rPr lang="de-DE" sz="1200" dirty="0" err="1">
                <a:latin typeface="Arial"/>
                <a:cs typeface="Arial"/>
              </a:rPr>
              <a:t>sections</a:t>
            </a:r>
            <a:r>
              <a:rPr lang="de-DE" sz="1200" dirty="0">
                <a:latin typeface="Arial"/>
                <a:cs typeface="Arial"/>
              </a:rPr>
              <a:t> </a:t>
            </a:r>
            <a:r>
              <a:rPr lang="de-DE" sz="1200" dirty="0" err="1">
                <a:latin typeface="Arial"/>
                <a:cs typeface="Arial"/>
              </a:rPr>
              <a:t>showing</a:t>
            </a:r>
            <a:r>
              <a:rPr lang="de-DE" sz="1200" dirty="0">
                <a:latin typeface="Arial"/>
                <a:cs typeface="Arial"/>
              </a:rPr>
              <a:t> </a:t>
            </a:r>
            <a:r>
              <a:rPr lang="de-DE" sz="1200" dirty="0" err="1">
                <a:latin typeface="Arial"/>
                <a:cs typeface="Arial"/>
              </a:rPr>
              <a:t>ectopic</a:t>
            </a:r>
            <a:r>
              <a:rPr lang="de-DE" sz="1200" dirty="0">
                <a:latin typeface="Arial"/>
                <a:cs typeface="Arial"/>
              </a:rPr>
              <a:t> neuronal </a:t>
            </a:r>
            <a:r>
              <a:rPr lang="de-DE" sz="1200" dirty="0" err="1">
                <a:latin typeface="Arial"/>
                <a:cs typeface="Arial"/>
              </a:rPr>
              <a:t>clusters</a:t>
            </a:r>
            <a:r>
              <a:rPr lang="de-DE" sz="1200" dirty="0">
                <a:latin typeface="Arial"/>
                <a:cs typeface="Arial"/>
              </a:rPr>
              <a:t>. </a:t>
            </a:r>
            <a:r>
              <a:rPr lang="de-DE" sz="1200" dirty="0" err="1">
                <a:latin typeface="Arial"/>
                <a:cs typeface="Arial"/>
              </a:rPr>
              <a:t>Overview</a:t>
            </a:r>
            <a:r>
              <a:rPr lang="de-DE" sz="1200" dirty="0">
                <a:latin typeface="Arial"/>
                <a:cs typeface="Arial"/>
              </a:rPr>
              <a:t> </a:t>
            </a:r>
            <a:r>
              <a:rPr lang="de-DE" sz="1200" dirty="0" err="1">
                <a:latin typeface="Arial"/>
                <a:cs typeface="Arial"/>
              </a:rPr>
              <a:t>images</a:t>
            </a:r>
            <a:r>
              <a:rPr lang="de-DE" sz="1200" dirty="0">
                <a:latin typeface="Arial"/>
                <a:cs typeface="Arial"/>
              </a:rPr>
              <a:t> </a:t>
            </a:r>
            <a:r>
              <a:rPr lang="de-DE" sz="1200" dirty="0" err="1">
                <a:latin typeface="Arial"/>
                <a:cs typeface="Arial"/>
              </a:rPr>
              <a:t>of</a:t>
            </a:r>
            <a:r>
              <a:rPr lang="de-DE" sz="1200" dirty="0">
                <a:latin typeface="Arial"/>
                <a:cs typeface="Arial"/>
              </a:rPr>
              <a:t> e13.5 </a:t>
            </a:r>
            <a:r>
              <a:rPr lang="de-DE" sz="1200" dirty="0" err="1">
                <a:latin typeface="Arial"/>
                <a:cs typeface="Arial"/>
              </a:rPr>
              <a:t>embryo</a:t>
            </a:r>
            <a:r>
              <a:rPr lang="de-DE" sz="1200" dirty="0">
                <a:latin typeface="Arial"/>
                <a:cs typeface="Arial"/>
              </a:rPr>
              <a:t> </a:t>
            </a:r>
            <a:r>
              <a:rPr lang="de-DE" sz="1200" dirty="0" err="1">
                <a:latin typeface="Arial"/>
                <a:cs typeface="Arial"/>
              </a:rPr>
              <a:t>heads</a:t>
            </a:r>
            <a:r>
              <a:rPr lang="de-DE" sz="1200" dirty="0">
                <a:latin typeface="Arial"/>
                <a:cs typeface="Arial"/>
              </a:rPr>
              <a:t> (</a:t>
            </a:r>
            <a:r>
              <a:rPr lang="de-DE" sz="1200" dirty="0" err="1">
                <a:latin typeface="Arial"/>
                <a:cs typeface="Arial"/>
              </a:rPr>
              <a:t>left</a:t>
            </a:r>
            <a:r>
              <a:rPr lang="de-DE" sz="1200" dirty="0">
                <a:latin typeface="Arial"/>
                <a:cs typeface="Arial"/>
              </a:rPr>
              <a:t>). Scale= </a:t>
            </a:r>
            <a:r>
              <a:rPr lang="de-DE" sz="1200" dirty="0">
                <a:latin typeface="Arial" panose="020B0604020202020204" pitchFamily="34" charset="0"/>
                <a:cs typeface="Arial" panose="020B0604020202020204" pitchFamily="34" charset="0"/>
              </a:rPr>
              <a:t>500 µm. </a:t>
            </a:r>
            <a:r>
              <a:rPr lang="de-DE" sz="1200" dirty="0">
                <a:latin typeface="Arial"/>
                <a:cs typeface="Arial"/>
              </a:rPr>
              <a:t>Black </a:t>
            </a:r>
            <a:r>
              <a:rPr lang="de-DE" sz="1200" dirty="0" err="1">
                <a:latin typeface="Arial"/>
                <a:cs typeface="Arial"/>
              </a:rPr>
              <a:t>boxes</a:t>
            </a:r>
            <a:r>
              <a:rPr lang="de-DE" sz="1200" dirty="0">
                <a:latin typeface="Arial"/>
                <a:cs typeface="Arial"/>
              </a:rPr>
              <a:t> </a:t>
            </a:r>
            <a:r>
              <a:rPr lang="de-DE" sz="1200" dirty="0" err="1">
                <a:latin typeface="Arial"/>
                <a:cs typeface="Arial"/>
              </a:rPr>
              <a:t>indicate</a:t>
            </a:r>
            <a:r>
              <a:rPr lang="de-DE" sz="1200" dirty="0">
                <a:latin typeface="Arial"/>
                <a:cs typeface="Arial"/>
              </a:rPr>
              <a:t> </a:t>
            </a:r>
            <a:r>
              <a:rPr lang="de-DE" sz="1200" dirty="0" err="1">
                <a:latin typeface="Arial"/>
                <a:cs typeface="Arial"/>
              </a:rPr>
              <a:t>positions</a:t>
            </a:r>
            <a:r>
              <a:rPr lang="de-DE" sz="1200" dirty="0">
                <a:latin typeface="Arial"/>
                <a:cs typeface="Arial"/>
              </a:rPr>
              <a:t> </a:t>
            </a:r>
            <a:r>
              <a:rPr lang="de-DE" sz="1200" dirty="0" err="1">
                <a:latin typeface="Arial"/>
                <a:cs typeface="Arial"/>
              </a:rPr>
              <a:t>with</a:t>
            </a:r>
            <a:r>
              <a:rPr lang="de-DE" sz="1200" dirty="0">
                <a:latin typeface="Arial"/>
                <a:cs typeface="Arial"/>
              </a:rPr>
              <a:t> </a:t>
            </a:r>
            <a:r>
              <a:rPr lang="de-DE" sz="1200" dirty="0" err="1">
                <a:latin typeface="Arial"/>
                <a:cs typeface="Arial"/>
              </a:rPr>
              <a:t>ectopic</a:t>
            </a:r>
            <a:r>
              <a:rPr lang="de-DE" sz="1200" dirty="0">
                <a:latin typeface="Arial"/>
                <a:cs typeface="Arial"/>
              </a:rPr>
              <a:t> </a:t>
            </a:r>
            <a:r>
              <a:rPr lang="de-DE" sz="1200" dirty="0" err="1">
                <a:latin typeface="Arial"/>
                <a:cs typeface="Arial"/>
              </a:rPr>
              <a:t>clusters</a:t>
            </a:r>
            <a:r>
              <a:rPr lang="de-DE" sz="1200" dirty="0">
                <a:latin typeface="Arial"/>
                <a:cs typeface="Arial"/>
              </a:rPr>
              <a:t> </a:t>
            </a:r>
            <a:r>
              <a:rPr lang="de-DE" sz="1200" dirty="0" err="1">
                <a:latin typeface="Arial"/>
                <a:cs typeface="Arial"/>
              </a:rPr>
              <a:t>which</a:t>
            </a:r>
            <a:r>
              <a:rPr lang="de-DE" sz="1200" dirty="0">
                <a:latin typeface="Arial"/>
                <a:cs typeface="Arial"/>
              </a:rPr>
              <a:t> </a:t>
            </a:r>
            <a:r>
              <a:rPr lang="de-DE" sz="1200" dirty="0" err="1">
                <a:latin typeface="Arial"/>
                <a:cs typeface="Arial"/>
              </a:rPr>
              <a:t>are</a:t>
            </a:r>
            <a:r>
              <a:rPr lang="de-DE" sz="1200" dirty="0">
                <a:latin typeface="Arial"/>
                <a:cs typeface="Arial"/>
              </a:rPr>
              <a:t> </a:t>
            </a:r>
            <a:r>
              <a:rPr lang="de-DE" sz="1200" dirty="0" err="1">
                <a:latin typeface="Arial"/>
                <a:cs typeface="Arial"/>
              </a:rPr>
              <a:t>shown</a:t>
            </a:r>
            <a:r>
              <a:rPr lang="de-DE" sz="1200" dirty="0">
                <a:latin typeface="Arial"/>
                <a:cs typeface="Arial"/>
              </a:rPr>
              <a:t> </a:t>
            </a:r>
            <a:r>
              <a:rPr lang="de-DE" sz="1200" dirty="0" err="1">
                <a:latin typeface="Arial"/>
                <a:cs typeface="Arial"/>
              </a:rPr>
              <a:t>enlarged</a:t>
            </a:r>
            <a:r>
              <a:rPr lang="de-DE" sz="1200" dirty="0">
                <a:latin typeface="Arial"/>
                <a:cs typeface="Arial"/>
              </a:rPr>
              <a:t> on </a:t>
            </a:r>
            <a:r>
              <a:rPr lang="de-DE" sz="1200" dirty="0" err="1">
                <a:latin typeface="Arial"/>
                <a:cs typeface="Arial"/>
              </a:rPr>
              <a:t>the</a:t>
            </a:r>
            <a:r>
              <a:rPr lang="de-DE" sz="1200" dirty="0">
                <a:latin typeface="Arial"/>
                <a:cs typeface="Arial"/>
              </a:rPr>
              <a:t> </a:t>
            </a:r>
            <a:r>
              <a:rPr lang="de-DE" sz="1200" dirty="0" err="1">
                <a:latin typeface="Arial"/>
                <a:cs typeface="Arial"/>
              </a:rPr>
              <a:t>right</a:t>
            </a:r>
            <a:r>
              <a:rPr lang="de-DE" sz="1200" dirty="0">
                <a:latin typeface="Arial"/>
                <a:cs typeface="Arial"/>
              </a:rPr>
              <a:t> </a:t>
            </a:r>
            <a:r>
              <a:rPr lang="de-DE" sz="1200" dirty="0" err="1">
                <a:latin typeface="Arial"/>
                <a:cs typeface="Arial"/>
              </a:rPr>
              <a:t>side</a:t>
            </a:r>
            <a:r>
              <a:rPr lang="de-DE" sz="1200" dirty="0">
                <a:latin typeface="Arial"/>
                <a:cs typeface="Arial"/>
              </a:rPr>
              <a:t>. Scale= 100 µm.</a:t>
            </a:r>
            <a:endParaRPr lang="de-DE" sz="1200" dirty="0">
              <a:solidFill>
                <a:srgbClr val="FF0000"/>
              </a:solidFill>
              <a:latin typeface="Arial" panose="020B0604020202020204" pitchFamily="34" charset="0"/>
              <a:cs typeface="Arial" panose="020B0604020202020204" pitchFamily="34" charset="0"/>
            </a:endParaRPr>
          </a:p>
        </p:txBody>
      </p:sp>
      <p:pic>
        <p:nvPicPr>
          <p:cNvPr id="3" name="Grafik 2">
            <a:extLst>
              <a:ext uri="{FF2B5EF4-FFF2-40B4-BE49-F238E27FC236}">
                <a16:creationId xmlns:a16="http://schemas.microsoft.com/office/drawing/2014/main" id="{A267CBDA-6B2C-D54C-A845-452F46D9429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16200000">
            <a:off x="1279721" y="239598"/>
            <a:ext cx="2484368" cy="3109106"/>
          </a:xfrm>
          <a:prstGeom prst="rect">
            <a:avLst/>
          </a:prstGeom>
        </p:spPr>
      </p:pic>
      <p:pic>
        <p:nvPicPr>
          <p:cNvPr id="6" name="Grafik 5">
            <a:extLst>
              <a:ext uri="{FF2B5EF4-FFF2-40B4-BE49-F238E27FC236}">
                <a16:creationId xmlns:a16="http://schemas.microsoft.com/office/drawing/2014/main" id="{85091922-7726-C547-BC0E-9D3A7B83BE5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6833"/>
          <a:stretch/>
        </p:blipFill>
        <p:spPr>
          <a:xfrm rot="10800000" flipH="1">
            <a:off x="966234" y="3109035"/>
            <a:ext cx="3305799" cy="2726745"/>
          </a:xfrm>
          <a:prstGeom prst="rect">
            <a:avLst/>
          </a:prstGeom>
        </p:spPr>
      </p:pic>
      <p:pic>
        <p:nvPicPr>
          <p:cNvPr id="8" name="Grafik 7">
            <a:extLst>
              <a:ext uri="{FF2B5EF4-FFF2-40B4-BE49-F238E27FC236}">
                <a16:creationId xmlns:a16="http://schemas.microsoft.com/office/drawing/2014/main" id="{FE02C58F-4C2A-B24E-AEC9-64A523AD292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459"/>
          <a:stretch/>
        </p:blipFill>
        <p:spPr>
          <a:xfrm rot="16200000">
            <a:off x="1241852" y="5645996"/>
            <a:ext cx="2554044" cy="3109110"/>
          </a:xfrm>
          <a:prstGeom prst="rect">
            <a:avLst/>
          </a:prstGeom>
        </p:spPr>
      </p:pic>
      <p:cxnSp>
        <p:nvCxnSpPr>
          <p:cNvPr id="10" name="Gerade Verbindung 9">
            <a:extLst>
              <a:ext uri="{FF2B5EF4-FFF2-40B4-BE49-F238E27FC236}">
                <a16:creationId xmlns:a16="http://schemas.microsoft.com/office/drawing/2014/main" id="{EB0D68C9-D532-C54C-BD33-80B9AE55D7E7}"/>
              </a:ext>
            </a:extLst>
          </p:cNvPr>
          <p:cNvCxnSpPr/>
          <p:nvPr/>
        </p:nvCxnSpPr>
        <p:spPr>
          <a:xfrm>
            <a:off x="3659798" y="8393247"/>
            <a:ext cx="3240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Grafik 11">
            <a:extLst>
              <a:ext uri="{FF2B5EF4-FFF2-40B4-BE49-F238E27FC236}">
                <a16:creationId xmlns:a16="http://schemas.microsoft.com/office/drawing/2014/main" id="{05521E3B-19BB-614F-A374-C4A7CA644C9F}"/>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0" b="100000" l="0" r="100000">
                        <a14:foregroundMark x1="0" y1="28030" x2="6000" y2="27273"/>
                        <a14:foregroundMark x1="8400" y1="26515" x2="79600" y2="28788"/>
                        <a14:foregroundMark x1="87200" y1="27273" x2="99600" y2="37879"/>
                        <a14:foregroundMark x1="36800" y1="18182" x2="82400" y2="24242"/>
                        <a14:foregroundMark x1="86400" y1="22727" x2="99600" y2="31818"/>
                        <a14:backgroundMark x1="0" y1="22727" x2="4000" y2="22727"/>
                      </a14:backgroundRemoval>
                    </a14:imgEffect>
                    <a14:imgEffect>
                      <a14:saturation sat="200000"/>
                    </a14:imgEffect>
                    <a14:imgEffect>
                      <a14:brightnessContrast bright="5000" contrast="10000"/>
                    </a14:imgEffect>
                  </a14:imgLayer>
                </a14:imgProps>
              </a:ext>
              <a:ext uri="{28A0092B-C50C-407E-A947-70E740481C1C}">
                <a14:useLocalDpi xmlns:a14="http://schemas.microsoft.com/office/drawing/2010/main"/>
              </a:ext>
            </a:extLst>
          </a:blip>
          <a:srcRect l="3968"/>
          <a:stretch/>
        </p:blipFill>
        <p:spPr>
          <a:xfrm>
            <a:off x="4508500" y="1061155"/>
            <a:ext cx="1797535" cy="961152"/>
          </a:xfrm>
          <a:prstGeom prst="rect">
            <a:avLst/>
          </a:prstGeom>
          <a:ln>
            <a:solidFill>
              <a:schemeClr val="tx1"/>
            </a:solidFill>
          </a:ln>
        </p:spPr>
      </p:pic>
      <p:pic>
        <p:nvPicPr>
          <p:cNvPr id="13" name="Grafik 12">
            <a:extLst>
              <a:ext uri="{FF2B5EF4-FFF2-40B4-BE49-F238E27FC236}">
                <a16:creationId xmlns:a16="http://schemas.microsoft.com/office/drawing/2014/main" id="{C1C0E8CD-9F6C-3540-93E5-AD2EC92A1C37}"/>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backgroundRemoval t="0" b="100000" l="0" r="100000">
                        <a14:foregroundMark x1="13725" y1="20161" x2="35686" y2="17742"/>
                        <a14:foregroundMark x1="58039" y1="13710" x2="88235" y2="25000"/>
                        <a14:foregroundMark x1="93725" y1="26613" x2="99608" y2="29032"/>
                        <a14:backgroundMark x1="68235" y1="15323" x2="99608" y2="24194"/>
                        <a14:backgroundMark x1="0" y1="18548" x2="26667" y2="15323"/>
                      </a14:backgroundRemoval>
                    </a14:imgEffect>
                    <a14:imgEffect>
                      <a14:brightnessContrast bright="9000" contrast="-8000"/>
                    </a14:imgEffect>
                  </a14:imgLayer>
                </a14:imgProps>
              </a:ext>
              <a:ext uri="{28A0092B-C50C-407E-A947-70E740481C1C}">
                <a14:useLocalDpi xmlns:a14="http://schemas.microsoft.com/office/drawing/2010/main"/>
              </a:ext>
            </a:extLst>
          </a:blip>
          <a:srcRect l="6325"/>
          <a:stretch/>
        </p:blipFill>
        <p:spPr>
          <a:xfrm>
            <a:off x="4508500" y="3832015"/>
            <a:ext cx="1793780" cy="901712"/>
          </a:xfrm>
          <a:prstGeom prst="rect">
            <a:avLst/>
          </a:prstGeom>
          <a:ln>
            <a:solidFill>
              <a:schemeClr val="tx1"/>
            </a:solidFill>
          </a:ln>
        </p:spPr>
      </p:pic>
      <p:pic>
        <p:nvPicPr>
          <p:cNvPr id="14" name="Grafik 13">
            <a:extLst>
              <a:ext uri="{FF2B5EF4-FFF2-40B4-BE49-F238E27FC236}">
                <a16:creationId xmlns:a16="http://schemas.microsoft.com/office/drawing/2014/main" id="{F07B063F-07CC-6C47-B4BF-2F4D119292E5}"/>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ackgroundRemoval t="0" b="100000" l="0" r="100000">
                        <a14:backgroundMark x1="10684" y1="31973" x2="0" y2="36735"/>
                      </a14:backgroundRemoval>
                    </a14:imgEffect>
                    <a14:imgEffect>
                      <a14:saturation sat="200000"/>
                    </a14:imgEffect>
                    <a14:imgEffect>
                      <a14:brightnessContrast contrast="16000"/>
                    </a14:imgEffect>
                  </a14:imgLayer>
                </a14:imgProps>
              </a:ext>
              <a:ext uri="{28A0092B-C50C-407E-A947-70E740481C1C}">
                <a14:useLocalDpi xmlns:a14="http://schemas.microsoft.com/office/drawing/2010/main"/>
              </a:ext>
            </a:extLst>
          </a:blip>
          <a:srcRect t="11594"/>
          <a:stretch/>
        </p:blipFill>
        <p:spPr>
          <a:xfrm>
            <a:off x="4518716" y="6363874"/>
            <a:ext cx="1786125" cy="961152"/>
          </a:xfrm>
          <a:prstGeom prst="rect">
            <a:avLst/>
          </a:prstGeom>
          <a:ln>
            <a:solidFill>
              <a:schemeClr val="tx1"/>
            </a:solidFill>
          </a:ln>
        </p:spPr>
      </p:pic>
      <p:sp>
        <p:nvSpPr>
          <p:cNvPr id="17" name="Rechteck 16">
            <a:extLst>
              <a:ext uri="{FF2B5EF4-FFF2-40B4-BE49-F238E27FC236}">
                <a16:creationId xmlns:a16="http://schemas.microsoft.com/office/drawing/2014/main" id="{1E37AEC4-0152-7943-8A78-8D43C1A733D5}"/>
              </a:ext>
            </a:extLst>
          </p:cNvPr>
          <p:cNvSpPr/>
          <p:nvPr/>
        </p:nvSpPr>
        <p:spPr>
          <a:xfrm rot="2996863">
            <a:off x="1939944" y="6178812"/>
            <a:ext cx="62825" cy="1042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8" name="Rechteck 17">
            <a:extLst>
              <a:ext uri="{FF2B5EF4-FFF2-40B4-BE49-F238E27FC236}">
                <a16:creationId xmlns:a16="http://schemas.microsoft.com/office/drawing/2014/main" id="{D3FD524D-82BB-CE44-9445-EF0EEDED0FA0}"/>
              </a:ext>
            </a:extLst>
          </p:cNvPr>
          <p:cNvSpPr/>
          <p:nvPr/>
        </p:nvSpPr>
        <p:spPr>
          <a:xfrm rot="11513478">
            <a:off x="1358987" y="4040572"/>
            <a:ext cx="62825" cy="1042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9" name="Rechteck 18">
            <a:extLst>
              <a:ext uri="{FF2B5EF4-FFF2-40B4-BE49-F238E27FC236}">
                <a16:creationId xmlns:a16="http://schemas.microsoft.com/office/drawing/2014/main" id="{12CCD6C3-6968-6B41-A19E-BCC20D54D289}"/>
              </a:ext>
            </a:extLst>
          </p:cNvPr>
          <p:cNvSpPr/>
          <p:nvPr/>
        </p:nvSpPr>
        <p:spPr>
          <a:xfrm rot="13762700">
            <a:off x="2150737" y="853005"/>
            <a:ext cx="62825" cy="1042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1" name="Rechteck 20">
            <a:extLst>
              <a:ext uri="{FF2B5EF4-FFF2-40B4-BE49-F238E27FC236}">
                <a16:creationId xmlns:a16="http://schemas.microsoft.com/office/drawing/2014/main" id="{FD1810E5-D46F-2947-A40E-A8C33261C6CA}"/>
              </a:ext>
            </a:extLst>
          </p:cNvPr>
          <p:cNvSpPr/>
          <p:nvPr/>
        </p:nvSpPr>
        <p:spPr>
          <a:xfrm rot="16200000">
            <a:off x="308109" y="7001102"/>
            <a:ext cx="941283" cy="369332"/>
          </a:xfrm>
          <a:prstGeom prst="rect">
            <a:avLst/>
          </a:prstGeom>
        </p:spPr>
        <p:txBody>
          <a:bodyPr wrap="none">
            <a:spAutoFit/>
          </a:bodyPr>
          <a:lstStyle/>
          <a:p>
            <a:r>
              <a:rPr lang="de-DE" b="1" dirty="0">
                <a:latin typeface="Arial" panose="020B0604020202020204" pitchFamily="34" charset="0"/>
                <a:cs typeface="Arial" panose="020B0604020202020204" pitchFamily="34" charset="0"/>
              </a:rPr>
              <a:t>RQ/RQ</a:t>
            </a:r>
          </a:p>
        </p:txBody>
      </p:sp>
      <p:sp>
        <p:nvSpPr>
          <p:cNvPr id="22" name="Rechteck 21">
            <a:extLst>
              <a:ext uri="{FF2B5EF4-FFF2-40B4-BE49-F238E27FC236}">
                <a16:creationId xmlns:a16="http://schemas.microsoft.com/office/drawing/2014/main" id="{61242CF4-FC59-FA42-A732-9A616C51FC44}"/>
              </a:ext>
            </a:extLst>
          </p:cNvPr>
          <p:cNvSpPr/>
          <p:nvPr/>
        </p:nvSpPr>
        <p:spPr>
          <a:xfrm rot="16200000">
            <a:off x="577414" y="4285580"/>
            <a:ext cx="402674" cy="369332"/>
          </a:xfrm>
          <a:prstGeom prst="rect">
            <a:avLst/>
          </a:prstGeom>
        </p:spPr>
        <p:txBody>
          <a:bodyPr wrap="none">
            <a:spAutoFit/>
          </a:bodyPr>
          <a:lstStyle/>
          <a:p>
            <a:r>
              <a:rPr lang="de-DE" b="1" dirty="0">
                <a:latin typeface="Arial" panose="020B0604020202020204" pitchFamily="34" charset="0"/>
                <a:cs typeface="Arial" panose="020B0604020202020204" pitchFamily="34" charset="0"/>
              </a:rPr>
              <a:t>-/-</a:t>
            </a:r>
          </a:p>
        </p:txBody>
      </p:sp>
      <p:sp>
        <p:nvSpPr>
          <p:cNvPr id="23" name="Rechteck 22">
            <a:extLst>
              <a:ext uri="{FF2B5EF4-FFF2-40B4-BE49-F238E27FC236}">
                <a16:creationId xmlns:a16="http://schemas.microsoft.com/office/drawing/2014/main" id="{56305410-631B-FC4D-92AD-9C68A4ED80C2}"/>
              </a:ext>
            </a:extLst>
          </p:cNvPr>
          <p:cNvSpPr/>
          <p:nvPr/>
        </p:nvSpPr>
        <p:spPr>
          <a:xfrm rot="16200000">
            <a:off x="526234" y="1507170"/>
            <a:ext cx="518091" cy="369332"/>
          </a:xfrm>
          <a:prstGeom prst="rect">
            <a:avLst/>
          </a:prstGeom>
        </p:spPr>
        <p:txBody>
          <a:bodyPr wrap="none">
            <a:spAutoFit/>
          </a:bodyPr>
          <a:lstStyle/>
          <a:p>
            <a:r>
              <a:rPr lang="de-DE" b="1" dirty="0">
                <a:latin typeface="Arial" panose="020B0604020202020204" pitchFamily="34" charset="0"/>
                <a:cs typeface="Arial" panose="020B0604020202020204" pitchFamily="34" charset="0"/>
              </a:rPr>
              <a:t>+/+</a:t>
            </a:r>
          </a:p>
        </p:txBody>
      </p:sp>
      <p:sp>
        <p:nvSpPr>
          <p:cNvPr id="2" name="Rechteck 1">
            <a:extLst>
              <a:ext uri="{FF2B5EF4-FFF2-40B4-BE49-F238E27FC236}">
                <a16:creationId xmlns:a16="http://schemas.microsoft.com/office/drawing/2014/main" id="{E7BB37B9-DE44-2D85-75EC-1A684F6912C8}"/>
              </a:ext>
            </a:extLst>
          </p:cNvPr>
          <p:cNvSpPr/>
          <p:nvPr/>
        </p:nvSpPr>
        <p:spPr>
          <a:xfrm>
            <a:off x="4075611" y="550854"/>
            <a:ext cx="222068" cy="7956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9" name="Gerade Verbindung 8">
            <a:extLst>
              <a:ext uri="{FF2B5EF4-FFF2-40B4-BE49-F238E27FC236}">
                <a16:creationId xmlns:a16="http://schemas.microsoft.com/office/drawing/2014/main" id="{30522441-F362-88EF-8C7A-EF445F6647DE}"/>
              </a:ext>
            </a:extLst>
          </p:cNvPr>
          <p:cNvCxnSpPr>
            <a:cxnSpLocks/>
          </p:cNvCxnSpPr>
          <p:nvPr/>
        </p:nvCxnSpPr>
        <p:spPr>
          <a:xfrm flipH="1" flipV="1">
            <a:off x="2196988" y="847354"/>
            <a:ext cx="2321728" cy="21191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echteck 19">
            <a:extLst>
              <a:ext uri="{FF2B5EF4-FFF2-40B4-BE49-F238E27FC236}">
                <a16:creationId xmlns:a16="http://schemas.microsoft.com/office/drawing/2014/main" id="{A907D65A-0641-B52A-CF13-EF9B840D39C0}"/>
              </a:ext>
            </a:extLst>
          </p:cNvPr>
          <p:cNvSpPr/>
          <p:nvPr/>
        </p:nvSpPr>
        <p:spPr>
          <a:xfrm rot="16200000">
            <a:off x="2417525" y="1483204"/>
            <a:ext cx="76000" cy="32358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Rechteck 23">
            <a:extLst>
              <a:ext uri="{FF2B5EF4-FFF2-40B4-BE49-F238E27FC236}">
                <a16:creationId xmlns:a16="http://schemas.microsoft.com/office/drawing/2014/main" id="{4DF79BFF-F16A-5505-81BD-B22F631C0795}"/>
              </a:ext>
            </a:extLst>
          </p:cNvPr>
          <p:cNvSpPr/>
          <p:nvPr/>
        </p:nvSpPr>
        <p:spPr>
          <a:xfrm rot="16200000">
            <a:off x="2535507" y="4278341"/>
            <a:ext cx="76000" cy="32358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6" name="Gerade Verbindung 25">
            <a:extLst>
              <a:ext uri="{FF2B5EF4-FFF2-40B4-BE49-F238E27FC236}">
                <a16:creationId xmlns:a16="http://schemas.microsoft.com/office/drawing/2014/main" id="{8350C1E3-3677-53BA-7176-C69E67C9BE8A}"/>
              </a:ext>
            </a:extLst>
          </p:cNvPr>
          <p:cNvCxnSpPr>
            <a:cxnSpLocks/>
          </p:cNvCxnSpPr>
          <p:nvPr/>
        </p:nvCxnSpPr>
        <p:spPr>
          <a:xfrm flipH="1" flipV="1">
            <a:off x="2242175" y="894187"/>
            <a:ext cx="2276541" cy="11189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 Verbindung 27">
            <a:extLst>
              <a:ext uri="{FF2B5EF4-FFF2-40B4-BE49-F238E27FC236}">
                <a16:creationId xmlns:a16="http://schemas.microsoft.com/office/drawing/2014/main" id="{B73A2A5C-A43F-9FFE-C835-C8D85FDBB495}"/>
              </a:ext>
            </a:extLst>
          </p:cNvPr>
          <p:cNvCxnSpPr>
            <a:cxnSpLocks/>
          </p:cNvCxnSpPr>
          <p:nvPr/>
        </p:nvCxnSpPr>
        <p:spPr>
          <a:xfrm flipH="1">
            <a:off x="1365280" y="3828133"/>
            <a:ext cx="3143220" cy="197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 Verbindung 28">
            <a:extLst>
              <a:ext uri="{FF2B5EF4-FFF2-40B4-BE49-F238E27FC236}">
                <a16:creationId xmlns:a16="http://schemas.microsoft.com/office/drawing/2014/main" id="{C22B5DC5-F739-CDCE-9153-CE0349F79409}"/>
              </a:ext>
            </a:extLst>
          </p:cNvPr>
          <p:cNvCxnSpPr>
            <a:cxnSpLocks/>
          </p:cNvCxnSpPr>
          <p:nvPr/>
        </p:nvCxnSpPr>
        <p:spPr>
          <a:xfrm flipH="1" flipV="1">
            <a:off x="1431882" y="4052525"/>
            <a:ext cx="3086834" cy="6889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Gerade Verbindung 34">
            <a:extLst>
              <a:ext uri="{FF2B5EF4-FFF2-40B4-BE49-F238E27FC236}">
                <a16:creationId xmlns:a16="http://schemas.microsoft.com/office/drawing/2014/main" id="{427B3113-1F50-769A-D2F1-F73E576C9686}"/>
              </a:ext>
            </a:extLst>
          </p:cNvPr>
          <p:cNvCxnSpPr>
            <a:cxnSpLocks/>
          </p:cNvCxnSpPr>
          <p:nvPr/>
        </p:nvCxnSpPr>
        <p:spPr>
          <a:xfrm flipH="1" flipV="1">
            <a:off x="2000250" y="6173354"/>
            <a:ext cx="2514420" cy="1813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 Verbindung 35">
            <a:extLst>
              <a:ext uri="{FF2B5EF4-FFF2-40B4-BE49-F238E27FC236}">
                <a16:creationId xmlns:a16="http://schemas.microsoft.com/office/drawing/2014/main" id="{438F99C7-1BE7-703A-2AB9-0D57148469A6}"/>
              </a:ext>
            </a:extLst>
          </p:cNvPr>
          <p:cNvCxnSpPr>
            <a:cxnSpLocks/>
          </p:cNvCxnSpPr>
          <p:nvPr/>
        </p:nvCxnSpPr>
        <p:spPr>
          <a:xfrm flipH="1" flipV="1">
            <a:off x="2031480" y="6230949"/>
            <a:ext cx="2487236" cy="10940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Gerade Verbindung 47">
            <a:extLst>
              <a:ext uri="{FF2B5EF4-FFF2-40B4-BE49-F238E27FC236}">
                <a16:creationId xmlns:a16="http://schemas.microsoft.com/office/drawing/2014/main" id="{060B5781-72E7-2AA0-EE96-D42118655200}"/>
              </a:ext>
            </a:extLst>
          </p:cNvPr>
          <p:cNvCxnSpPr/>
          <p:nvPr/>
        </p:nvCxnSpPr>
        <p:spPr>
          <a:xfrm>
            <a:off x="5849960" y="7260870"/>
            <a:ext cx="4320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Gerade Verbindung 3">
            <a:extLst>
              <a:ext uri="{FF2B5EF4-FFF2-40B4-BE49-F238E27FC236}">
                <a16:creationId xmlns:a16="http://schemas.microsoft.com/office/drawing/2014/main" id="{11265585-5858-C987-6137-5A77C3A5F9CD}"/>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7" name="Textfeld 6">
            <a:extLst>
              <a:ext uri="{FF2B5EF4-FFF2-40B4-BE49-F238E27FC236}">
                <a16:creationId xmlns:a16="http://schemas.microsoft.com/office/drawing/2014/main" id="{FBCD4CCD-C42B-C5F9-AE9F-FA5E122C565B}"/>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sp>
        <p:nvSpPr>
          <p:cNvPr id="15" name="Foliennummernplatzhalter 14">
            <a:extLst>
              <a:ext uri="{FF2B5EF4-FFF2-40B4-BE49-F238E27FC236}">
                <a16:creationId xmlns:a16="http://schemas.microsoft.com/office/drawing/2014/main" id="{87F8DFE4-E7FC-4077-11FE-3E2A6032A25F}"/>
              </a:ext>
            </a:extLst>
          </p:cNvPr>
          <p:cNvSpPr>
            <a:spLocks noGrp="1"/>
          </p:cNvSpPr>
          <p:nvPr>
            <p:ph type="sldNum" sz="quarter" idx="12"/>
          </p:nvPr>
        </p:nvSpPr>
        <p:spPr/>
        <p:txBody>
          <a:bodyPr/>
          <a:lstStyle/>
          <a:p>
            <a:fld id="{444466EE-7DED-45A1-9FDC-2594FB73B862}" type="slidenum">
              <a:rPr lang="de-DE" smtClean="0"/>
              <a:pPr/>
              <a:t>11</a:t>
            </a:fld>
            <a:endParaRPr lang="de-DE"/>
          </a:p>
        </p:txBody>
      </p:sp>
    </p:spTree>
    <p:extLst>
      <p:ext uri="{BB962C8B-B14F-4D97-AF65-F5344CB8AC3E}">
        <p14:creationId xmlns:p14="http://schemas.microsoft.com/office/powerpoint/2010/main" val="2395952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99FCC4C8-C018-A740-8165-D77E9A5756DA}"/>
              </a:ext>
            </a:extLst>
          </p:cNvPr>
          <p:cNvGrpSpPr/>
          <p:nvPr/>
        </p:nvGrpSpPr>
        <p:grpSpPr>
          <a:xfrm>
            <a:off x="3335409" y="1376532"/>
            <a:ext cx="4007181" cy="6572547"/>
            <a:chOff x="189649" y="1863477"/>
            <a:chExt cx="4007181" cy="6572547"/>
          </a:xfrm>
        </p:grpSpPr>
        <p:pic>
          <p:nvPicPr>
            <p:cNvPr id="5" name="Grafik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05499" y="8055311"/>
              <a:ext cx="2160000" cy="127588"/>
            </a:xfrm>
            <a:prstGeom prst="rect">
              <a:avLst/>
            </a:prstGeom>
          </p:spPr>
        </p:pic>
        <p:pic>
          <p:nvPicPr>
            <p:cNvPr id="6" name="Grafik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4585" y="8245933"/>
              <a:ext cx="2160000" cy="121059"/>
            </a:xfrm>
            <a:prstGeom prst="rect">
              <a:avLst/>
            </a:prstGeom>
          </p:spPr>
        </p:pic>
        <p:sp>
          <p:nvSpPr>
            <p:cNvPr id="7" name="Textfeld 6"/>
            <p:cNvSpPr txBox="1"/>
            <p:nvPr/>
          </p:nvSpPr>
          <p:spPr>
            <a:xfrm>
              <a:off x="2848327" y="8163239"/>
              <a:ext cx="589593" cy="246221"/>
            </a:xfrm>
            <a:prstGeom prst="rect">
              <a:avLst/>
            </a:prstGeom>
            <a:noFill/>
          </p:spPr>
          <p:txBody>
            <a:bodyPr wrap="square" lIns="91440" tIns="45720" rIns="91440" bIns="45720" rtlCol="0" anchor="t">
              <a:spAutoFit/>
            </a:bodyPr>
            <a:lstStyle/>
            <a:p>
              <a:r>
                <a:rPr lang="de-DE" sz="1000" dirty="0" err="1"/>
                <a:t>Gapdh</a:t>
              </a:r>
            </a:p>
          </p:txBody>
        </p:sp>
        <p:sp>
          <p:nvSpPr>
            <p:cNvPr id="8" name="Textfeld 7"/>
            <p:cNvSpPr txBox="1"/>
            <p:nvPr/>
          </p:nvSpPr>
          <p:spPr>
            <a:xfrm>
              <a:off x="2848327" y="7964058"/>
              <a:ext cx="513393" cy="246221"/>
            </a:xfrm>
            <a:prstGeom prst="rect">
              <a:avLst/>
            </a:prstGeom>
            <a:noFill/>
          </p:spPr>
          <p:txBody>
            <a:bodyPr wrap="square" lIns="91440" tIns="45720" rIns="91440" bIns="45720" rtlCol="0" anchor="t">
              <a:spAutoFit/>
            </a:bodyPr>
            <a:lstStyle/>
            <a:p>
              <a:r>
                <a:rPr lang="de-DE" sz="1000" dirty="0" err="1">
                  <a:ea typeface="Calibri"/>
                  <a:cs typeface="Calibri"/>
                </a:rPr>
                <a:t>Actb</a:t>
              </a:r>
              <a:endParaRPr lang="de-DE" sz="1000" dirty="0"/>
            </a:p>
          </p:txBody>
        </p:sp>
        <p:sp>
          <p:nvSpPr>
            <p:cNvPr id="9" name="Textfeld 8"/>
            <p:cNvSpPr txBox="1"/>
            <p:nvPr/>
          </p:nvSpPr>
          <p:spPr>
            <a:xfrm>
              <a:off x="3064368" y="3794188"/>
              <a:ext cx="541359" cy="246221"/>
            </a:xfrm>
            <a:prstGeom prst="rect">
              <a:avLst/>
            </a:prstGeom>
            <a:noFill/>
          </p:spPr>
          <p:txBody>
            <a:bodyPr wrap="square" lIns="91440" tIns="45720" rIns="91440" bIns="45720" rtlCol="0" anchor="t">
              <a:spAutoFit/>
            </a:bodyPr>
            <a:lstStyle/>
            <a:p>
              <a:r>
                <a:rPr lang="de-DE" sz="1000" dirty="0"/>
                <a:t>Col3a</a:t>
              </a:r>
            </a:p>
          </p:txBody>
        </p:sp>
        <p:sp>
          <p:nvSpPr>
            <p:cNvPr id="10" name="Textfeld 9"/>
            <p:cNvSpPr txBox="1"/>
            <p:nvPr/>
          </p:nvSpPr>
          <p:spPr>
            <a:xfrm>
              <a:off x="777266" y="2083763"/>
              <a:ext cx="590851" cy="246221"/>
            </a:xfrm>
            <a:prstGeom prst="rect">
              <a:avLst/>
            </a:prstGeom>
            <a:noFill/>
          </p:spPr>
          <p:txBody>
            <a:bodyPr wrap="square" rtlCol="0">
              <a:spAutoFit/>
            </a:bodyPr>
            <a:lstStyle/>
            <a:p>
              <a:pPr algn="ctr"/>
              <a:r>
                <a:rPr lang="de-DE" sz="1000" dirty="0"/>
                <a:t>+/+</a:t>
              </a:r>
            </a:p>
          </p:txBody>
        </p:sp>
        <p:cxnSp>
          <p:nvCxnSpPr>
            <p:cNvPr id="11" name="Gerader Verbinder 10"/>
            <p:cNvCxnSpPr/>
            <p:nvPr/>
          </p:nvCxnSpPr>
          <p:spPr>
            <a:xfrm>
              <a:off x="777267" y="2331082"/>
              <a:ext cx="590851"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feld 11"/>
            <p:cNvSpPr txBox="1"/>
            <p:nvPr/>
          </p:nvSpPr>
          <p:spPr>
            <a:xfrm>
              <a:off x="1506289" y="2083762"/>
              <a:ext cx="571619" cy="246221"/>
            </a:xfrm>
            <a:prstGeom prst="rect">
              <a:avLst/>
            </a:prstGeom>
            <a:noFill/>
          </p:spPr>
          <p:txBody>
            <a:bodyPr wrap="square" rtlCol="0">
              <a:spAutoFit/>
            </a:bodyPr>
            <a:lstStyle/>
            <a:p>
              <a:pPr algn="ctr"/>
              <a:r>
                <a:rPr lang="de-DE" sz="1000" dirty="0"/>
                <a:t>-/-</a:t>
              </a:r>
            </a:p>
          </p:txBody>
        </p:sp>
        <p:cxnSp>
          <p:nvCxnSpPr>
            <p:cNvPr id="13" name="Gerader Verbinder 12"/>
            <p:cNvCxnSpPr/>
            <p:nvPr/>
          </p:nvCxnSpPr>
          <p:spPr>
            <a:xfrm>
              <a:off x="1506290" y="2331082"/>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2216079" y="2089891"/>
              <a:ext cx="562646" cy="246221"/>
            </a:xfrm>
            <a:prstGeom prst="rect">
              <a:avLst/>
            </a:prstGeom>
            <a:noFill/>
          </p:spPr>
          <p:txBody>
            <a:bodyPr wrap="square" rtlCol="0">
              <a:spAutoFit/>
            </a:bodyPr>
            <a:lstStyle/>
            <a:p>
              <a:pPr algn="ctr"/>
              <a:r>
                <a:rPr lang="de-DE" sz="1000" dirty="0"/>
                <a:t>RQ/RQ</a:t>
              </a:r>
            </a:p>
          </p:txBody>
        </p:sp>
        <p:cxnSp>
          <p:nvCxnSpPr>
            <p:cNvPr id="15" name="Gerader Verbinder 14"/>
            <p:cNvCxnSpPr/>
            <p:nvPr/>
          </p:nvCxnSpPr>
          <p:spPr>
            <a:xfrm>
              <a:off x="2202724" y="2331082"/>
              <a:ext cx="5760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Grafik 1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4228" y="3888493"/>
              <a:ext cx="2150062" cy="84711"/>
            </a:xfrm>
            <a:prstGeom prst="rect">
              <a:avLst/>
            </a:prstGeom>
          </p:spPr>
        </p:pic>
        <p:pic>
          <p:nvPicPr>
            <p:cNvPr id="17" name="Grafik 1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24229" y="4226685"/>
              <a:ext cx="2150062" cy="246527"/>
            </a:xfrm>
            <a:prstGeom prst="rect">
              <a:avLst/>
            </a:prstGeom>
          </p:spPr>
        </p:pic>
        <p:pic>
          <p:nvPicPr>
            <p:cNvPr id="18" name="Grafik 1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18799" y="3272314"/>
              <a:ext cx="2160000" cy="541935"/>
            </a:xfrm>
            <a:prstGeom prst="rect">
              <a:avLst/>
            </a:prstGeom>
          </p:spPr>
        </p:pic>
        <p:pic>
          <p:nvPicPr>
            <p:cNvPr id="19" name="Grafik 18"/>
            <p:cNvPicPr>
              <a:picLocks noChangeAspect="1"/>
            </p:cNvPicPr>
            <p:nvPr/>
          </p:nvPicPr>
          <p:blipFill rotWithShape="1">
            <a:blip r:embed="rId7" cstate="screen">
              <a:extLst>
                <a:ext uri="{28A0092B-C50C-407E-A947-70E740481C1C}">
                  <a14:useLocalDpi xmlns:a14="http://schemas.microsoft.com/office/drawing/2010/main"/>
                </a:ext>
              </a:extLst>
            </a:blip>
            <a:srcRect l="24908" t="30879" r="17306" b="44667"/>
            <a:stretch/>
          </p:blipFill>
          <p:spPr>
            <a:xfrm>
              <a:off x="714290" y="2411616"/>
              <a:ext cx="2160000" cy="791470"/>
            </a:xfrm>
            <a:prstGeom prst="rect">
              <a:avLst/>
            </a:prstGeom>
          </p:spPr>
        </p:pic>
        <p:sp>
          <p:nvSpPr>
            <p:cNvPr id="20" name="Textfeld 19"/>
            <p:cNvSpPr txBox="1"/>
            <p:nvPr/>
          </p:nvSpPr>
          <p:spPr>
            <a:xfrm>
              <a:off x="227873" y="3813997"/>
              <a:ext cx="404552" cy="246221"/>
            </a:xfrm>
            <a:prstGeom prst="rect">
              <a:avLst/>
            </a:prstGeom>
            <a:noFill/>
          </p:spPr>
          <p:txBody>
            <a:bodyPr wrap="square" rtlCol="0">
              <a:spAutoFit/>
            </a:bodyPr>
            <a:lstStyle/>
            <a:p>
              <a:r>
                <a:rPr lang="de-DE" sz="1000" dirty="0"/>
                <a:t>125</a:t>
              </a:r>
            </a:p>
          </p:txBody>
        </p:sp>
        <p:cxnSp>
          <p:nvCxnSpPr>
            <p:cNvPr id="21" name="Gerader Verbinder 20"/>
            <p:cNvCxnSpPr/>
            <p:nvPr/>
          </p:nvCxnSpPr>
          <p:spPr>
            <a:xfrm>
              <a:off x="574235" y="3937108"/>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feld 21"/>
            <p:cNvSpPr txBox="1"/>
            <p:nvPr/>
          </p:nvSpPr>
          <p:spPr>
            <a:xfrm>
              <a:off x="274977" y="2383335"/>
              <a:ext cx="404552" cy="246221"/>
            </a:xfrm>
            <a:prstGeom prst="rect">
              <a:avLst/>
            </a:prstGeom>
            <a:noFill/>
          </p:spPr>
          <p:txBody>
            <a:bodyPr wrap="square" rtlCol="0">
              <a:spAutoFit/>
            </a:bodyPr>
            <a:lstStyle/>
            <a:p>
              <a:r>
                <a:rPr lang="de-DE" sz="1000" dirty="0"/>
                <a:t>97</a:t>
              </a:r>
            </a:p>
          </p:txBody>
        </p:sp>
        <p:cxnSp>
          <p:nvCxnSpPr>
            <p:cNvPr id="23" name="Gerader Verbinder 22"/>
            <p:cNvCxnSpPr/>
            <p:nvPr/>
          </p:nvCxnSpPr>
          <p:spPr>
            <a:xfrm>
              <a:off x="554499" y="2506587"/>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feld 23"/>
            <p:cNvSpPr txBox="1"/>
            <p:nvPr/>
          </p:nvSpPr>
          <p:spPr>
            <a:xfrm>
              <a:off x="279533" y="3281140"/>
              <a:ext cx="404552" cy="246221"/>
            </a:xfrm>
            <a:prstGeom prst="rect">
              <a:avLst/>
            </a:prstGeom>
            <a:noFill/>
          </p:spPr>
          <p:txBody>
            <a:bodyPr wrap="square" rtlCol="0">
              <a:spAutoFit/>
            </a:bodyPr>
            <a:lstStyle/>
            <a:p>
              <a:r>
                <a:rPr lang="de-DE" sz="1000" dirty="0"/>
                <a:t>70</a:t>
              </a:r>
            </a:p>
          </p:txBody>
        </p:sp>
        <p:cxnSp>
          <p:nvCxnSpPr>
            <p:cNvPr id="25" name="Gerader Verbinder 24"/>
            <p:cNvCxnSpPr/>
            <p:nvPr/>
          </p:nvCxnSpPr>
          <p:spPr>
            <a:xfrm>
              <a:off x="567706" y="3410186"/>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feld 25"/>
            <p:cNvSpPr txBox="1"/>
            <p:nvPr/>
          </p:nvSpPr>
          <p:spPr>
            <a:xfrm>
              <a:off x="292002" y="3573011"/>
              <a:ext cx="404552" cy="246221"/>
            </a:xfrm>
            <a:prstGeom prst="rect">
              <a:avLst/>
            </a:prstGeom>
            <a:noFill/>
          </p:spPr>
          <p:txBody>
            <a:bodyPr wrap="square" rtlCol="0">
              <a:spAutoFit/>
            </a:bodyPr>
            <a:lstStyle/>
            <a:p>
              <a:r>
                <a:rPr lang="de-DE" sz="1000" dirty="0"/>
                <a:t>50</a:t>
              </a:r>
            </a:p>
          </p:txBody>
        </p:sp>
        <p:cxnSp>
          <p:nvCxnSpPr>
            <p:cNvPr id="27" name="Gerader Verbinder 26"/>
            <p:cNvCxnSpPr/>
            <p:nvPr/>
          </p:nvCxnSpPr>
          <p:spPr>
            <a:xfrm>
              <a:off x="571862" y="3702057"/>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feld 27"/>
            <p:cNvSpPr txBox="1"/>
            <p:nvPr/>
          </p:nvSpPr>
          <p:spPr>
            <a:xfrm>
              <a:off x="189649" y="2165326"/>
              <a:ext cx="404552" cy="246221"/>
            </a:xfrm>
            <a:prstGeom prst="rect">
              <a:avLst/>
            </a:prstGeom>
            <a:noFill/>
          </p:spPr>
          <p:txBody>
            <a:bodyPr wrap="square" rtlCol="0">
              <a:spAutoFit/>
            </a:bodyPr>
            <a:lstStyle/>
            <a:p>
              <a:r>
                <a:rPr lang="de-DE" sz="1000" dirty="0" err="1"/>
                <a:t>kDa</a:t>
              </a:r>
              <a:endParaRPr lang="de-DE" sz="1000" dirty="0"/>
            </a:p>
          </p:txBody>
        </p:sp>
        <p:sp>
          <p:nvSpPr>
            <p:cNvPr id="29" name="Textfeld 28"/>
            <p:cNvSpPr txBox="1"/>
            <p:nvPr/>
          </p:nvSpPr>
          <p:spPr>
            <a:xfrm>
              <a:off x="274941" y="2746749"/>
              <a:ext cx="404552" cy="246221"/>
            </a:xfrm>
            <a:prstGeom prst="rect">
              <a:avLst/>
            </a:prstGeom>
            <a:noFill/>
          </p:spPr>
          <p:txBody>
            <a:bodyPr wrap="square" rtlCol="0">
              <a:spAutoFit/>
            </a:bodyPr>
            <a:lstStyle/>
            <a:p>
              <a:r>
                <a:rPr lang="de-DE" sz="1000" dirty="0"/>
                <a:t>38</a:t>
              </a:r>
            </a:p>
          </p:txBody>
        </p:sp>
        <p:cxnSp>
          <p:nvCxnSpPr>
            <p:cNvPr id="30" name="Gerader Verbinder 29"/>
            <p:cNvCxnSpPr/>
            <p:nvPr/>
          </p:nvCxnSpPr>
          <p:spPr>
            <a:xfrm>
              <a:off x="554529" y="2858227"/>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feld 30"/>
            <p:cNvSpPr txBox="1"/>
            <p:nvPr/>
          </p:nvSpPr>
          <p:spPr>
            <a:xfrm>
              <a:off x="276213" y="2988043"/>
              <a:ext cx="404552" cy="246221"/>
            </a:xfrm>
            <a:prstGeom prst="rect">
              <a:avLst/>
            </a:prstGeom>
            <a:noFill/>
          </p:spPr>
          <p:txBody>
            <a:bodyPr wrap="square" rtlCol="0">
              <a:spAutoFit/>
            </a:bodyPr>
            <a:lstStyle/>
            <a:p>
              <a:r>
                <a:rPr lang="de-DE" sz="1000" dirty="0"/>
                <a:t>25</a:t>
              </a:r>
            </a:p>
          </p:txBody>
        </p:sp>
        <p:cxnSp>
          <p:nvCxnSpPr>
            <p:cNvPr id="32" name="Gerader Verbinder 31"/>
            <p:cNvCxnSpPr/>
            <p:nvPr/>
          </p:nvCxnSpPr>
          <p:spPr>
            <a:xfrm>
              <a:off x="559074" y="3112892"/>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feld 32"/>
            <p:cNvSpPr txBox="1"/>
            <p:nvPr/>
          </p:nvSpPr>
          <p:spPr>
            <a:xfrm>
              <a:off x="289614" y="4111634"/>
              <a:ext cx="404552" cy="246221"/>
            </a:xfrm>
            <a:prstGeom prst="rect">
              <a:avLst/>
            </a:prstGeom>
            <a:noFill/>
          </p:spPr>
          <p:txBody>
            <a:bodyPr wrap="square" rtlCol="0">
              <a:spAutoFit/>
            </a:bodyPr>
            <a:lstStyle/>
            <a:p>
              <a:r>
                <a:rPr lang="de-DE" sz="1000" dirty="0"/>
                <a:t>70</a:t>
              </a:r>
            </a:p>
          </p:txBody>
        </p:sp>
        <p:cxnSp>
          <p:nvCxnSpPr>
            <p:cNvPr id="34" name="Gerader Verbinder 33"/>
            <p:cNvCxnSpPr/>
            <p:nvPr/>
          </p:nvCxnSpPr>
          <p:spPr>
            <a:xfrm>
              <a:off x="577887" y="4247299"/>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feld 34"/>
            <p:cNvSpPr txBox="1"/>
            <p:nvPr/>
          </p:nvSpPr>
          <p:spPr>
            <a:xfrm>
              <a:off x="300198" y="4301064"/>
              <a:ext cx="404552" cy="246221"/>
            </a:xfrm>
            <a:prstGeom prst="rect">
              <a:avLst/>
            </a:prstGeom>
            <a:noFill/>
          </p:spPr>
          <p:txBody>
            <a:bodyPr wrap="square" rtlCol="0">
              <a:spAutoFit/>
            </a:bodyPr>
            <a:lstStyle/>
            <a:p>
              <a:r>
                <a:rPr lang="de-DE" sz="1000" dirty="0"/>
                <a:t>50</a:t>
              </a:r>
            </a:p>
          </p:txBody>
        </p:sp>
        <p:cxnSp>
          <p:nvCxnSpPr>
            <p:cNvPr id="36" name="Gerader Verbinder 35"/>
            <p:cNvCxnSpPr/>
            <p:nvPr/>
          </p:nvCxnSpPr>
          <p:spPr>
            <a:xfrm>
              <a:off x="580058" y="4430110"/>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feld 36"/>
            <p:cNvSpPr txBox="1"/>
            <p:nvPr/>
          </p:nvSpPr>
          <p:spPr>
            <a:xfrm>
              <a:off x="259975" y="7986752"/>
              <a:ext cx="404552" cy="246221"/>
            </a:xfrm>
            <a:prstGeom prst="rect">
              <a:avLst/>
            </a:prstGeom>
            <a:noFill/>
          </p:spPr>
          <p:txBody>
            <a:bodyPr wrap="square" rtlCol="0">
              <a:spAutoFit/>
            </a:bodyPr>
            <a:lstStyle/>
            <a:p>
              <a:r>
                <a:rPr lang="de-DE" sz="1000" dirty="0"/>
                <a:t>42</a:t>
              </a:r>
            </a:p>
          </p:txBody>
        </p:sp>
        <p:cxnSp>
          <p:nvCxnSpPr>
            <p:cNvPr id="38" name="Gerader Verbinder 37"/>
            <p:cNvCxnSpPr/>
            <p:nvPr/>
          </p:nvCxnSpPr>
          <p:spPr>
            <a:xfrm>
              <a:off x="539835" y="8115798"/>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feld 38"/>
            <p:cNvSpPr txBox="1"/>
            <p:nvPr/>
          </p:nvSpPr>
          <p:spPr>
            <a:xfrm>
              <a:off x="264131" y="8189803"/>
              <a:ext cx="404552" cy="246221"/>
            </a:xfrm>
            <a:prstGeom prst="rect">
              <a:avLst/>
            </a:prstGeom>
            <a:noFill/>
          </p:spPr>
          <p:txBody>
            <a:bodyPr wrap="square" rtlCol="0">
              <a:spAutoFit/>
            </a:bodyPr>
            <a:lstStyle/>
            <a:p>
              <a:r>
                <a:rPr lang="de-DE" sz="1000" dirty="0"/>
                <a:t>36</a:t>
              </a:r>
            </a:p>
          </p:txBody>
        </p:sp>
        <p:cxnSp>
          <p:nvCxnSpPr>
            <p:cNvPr id="40" name="Gerader Verbinder 39"/>
            <p:cNvCxnSpPr/>
            <p:nvPr/>
          </p:nvCxnSpPr>
          <p:spPr>
            <a:xfrm>
              <a:off x="540286" y="8310890"/>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feld 40"/>
            <p:cNvSpPr txBox="1"/>
            <p:nvPr/>
          </p:nvSpPr>
          <p:spPr>
            <a:xfrm>
              <a:off x="3064368" y="2790102"/>
              <a:ext cx="1030271" cy="430887"/>
            </a:xfrm>
            <a:prstGeom prst="rect">
              <a:avLst/>
            </a:prstGeom>
            <a:noFill/>
          </p:spPr>
          <p:txBody>
            <a:bodyPr wrap="square" rtlCol="0">
              <a:spAutoFit/>
            </a:bodyPr>
            <a:lstStyle/>
            <a:p>
              <a:r>
                <a:rPr lang="de-DE" sz="1400" dirty="0"/>
                <a:t> </a:t>
              </a:r>
            </a:p>
            <a:p>
              <a:r>
                <a:rPr lang="de-DE" sz="800" dirty="0" err="1"/>
                <a:t>core</a:t>
              </a:r>
              <a:endParaRPr lang="de-DE" sz="800" dirty="0"/>
            </a:p>
          </p:txBody>
        </p:sp>
        <p:sp>
          <p:nvSpPr>
            <p:cNvPr id="42" name="Textfeld 41"/>
            <p:cNvSpPr txBox="1"/>
            <p:nvPr/>
          </p:nvSpPr>
          <p:spPr>
            <a:xfrm>
              <a:off x="2886678" y="2444890"/>
              <a:ext cx="719049" cy="369332"/>
            </a:xfrm>
            <a:prstGeom prst="rect">
              <a:avLst/>
            </a:prstGeom>
            <a:noFill/>
          </p:spPr>
          <p:txBody>
            <a:bodyPr wrap="square" lIns="91440" tIns="45720" rIns="91440" bIns="45720" rtlCol="0" anchor="t">
              <a:spAutoFit/>
            </a:bodyPr>
            <a:lstStyle/>
            <a:p>
              <a:r>
                <a:rPr lang="de-DE" sz="1000" dirty="0"/>
                <a:t>Tgn38 </a:t>
              </a:r>
            </a:p>
            <a:p>
              <a:r>
                <a:rPr lang="de-DE" sz="800" dirty="0" err="1"/>
                <a:t>glycosylated</a:t>
              </a:r>
              <a:endParaRPr lang="de-DE" sz="800" dirty="0"/>
            </a:p>
          </p:txBody>
        </p:sp>
        <p:cxnSp>
          <p:nvCxnSpPr>
            <p:cNvPr id="43" name="Gerader Verbinder 42"/>
            <p:cNvCxnSpPr/>
            <p:nvPr/>
          </p:nvCxnSpPr>
          <p:spPr>
            <a:xfrm flipV="1">
              <a:off x="2908663" y="2400167"/>
              <a:ext cx="0" cy="5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feld 43"/>
            <p:cNvSpPr txBox="1"/>
            <p:nvPr/>
          </p:nvSpPr>
          <p:spPr>
            <a:xfrm>
              <a:off x="3077278" y="3638491"/>
              <a:ext cx="1004453" cy="215444"/>
            </a:xfrm>
            <a:prstGeom prst="rect">
              <a:avLst/>
            </a:prstGeom>
            <a:noFill/>
          </p:spPr>
          <p:txBody>
            <a:bodyPr wrap="square" rtlCol="0">
              <a:spAutoFit/>
            </a:bodyPr>
            <a:lstStyle/>
            <a:p>
              <a:r>
                <a:rPr lang="de-DE" sz="800" dirty="0" err="1"/>
                <a:t>core</a:t>
              </a:r>
              <a:endParaRPr lang="de-DE" sz="800" dirty="0"/>
            </a:p>
          </p:txBody>
        </p:sp>
        <p:cxnSp>
          <p:nvCxnSpPr>
            <p:cNvPr id="45" name="Gerader Verbinder 44"/>
            <p:cNvCxnSpPr/>
            <p:nvPr/>
          </p:nvCxnSpPr>
          <p:spPr>
            <a:xfrm flipV="1">
              <a:off x="2908663" y="3339835"/>
              <a:ext cx="0" cy="360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Gerader Verbinder 45"/>
            <p:cNvCxnSpPr/>
            <p:nvPr/>
          </p:nvCxnSpPr>
          <p:spPr>
            <a:xfrm>
              <a:off x="2932398" y="3130269"/>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Gerader Verbinder 46"/>
            <p:cNvCxnSpPr/>
            <p:nvPr/>
          </p:nvCxnSpPr>
          <p:spPr>
            <a:xfrm>
              <a:off x="2944116" y="3756093"/>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Gerader Verbinder 47"/>
            <p:cNvCxnSpPr/>
            <p:nvPr/>
          </p:nvCxnSpPr>
          <p:spPr>
            <a:xfrm>
              <a:off x="2948979" y="4295983"/>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Gerader Verbinder 48"/>
            <p:cNvCxnSpPr/>
            <p:nvPr/>
          </p:nvCxnSpPr>
          <p:spPr>
            <a:xfrm>
              <a:off x="2948979" y="3927684"/>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Textfeld 49"/>
            <p:cNvSpPr txBox="1"/>
            <p:nvPr/>
          </p:nvSpPr>
          <p:spPr>
            <a:xfrm>
              <a:off x="215318" y="1863477"/>
              <a:ext cx="417252" cy="369332"/>
            </a:xfrm>
            <a:prstGeom prst="rect">
              <a:avLst/>
            </a:prstGeom>
            <a:noFill/>
          </p:spPr>
          <p:txBody>
            <a:bodyPr wrap="square" rtlCol="0">
              <a:spAutoFit/>
            </a:bodyPr>
            <a:lstStyle/>
            <a:p>
              <a:r>
                <a:rPr lang="de-DE" b="1" dirty="0">
                  <a:latin typeface="Arial" panose="020B0604020202020204" pitchFamily="34" charset="0"/>
                  <a:cs typeface="Arial" panose="020B0604020202020204" pitchFamily="34" charset="0"/>
                </a:rPr>
                <a:t>B</a:t>
              </a:r>
            </a:p>
          </p:txBody>
        </p:sp>
        <p:cxnSp>
          <p:nvCxnSpPr>
            <p:cNvPr id="51" name="Gerader Verbinder 50"/>
            <p:cNvCxnSpPr/>
            <p:nvPr/>
          </p:nvCxnSpPr>
          <p:spPr>
            <a:xfrm>
              <a:off x="2947753" y="4408860"/>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feld 51"/>
            <p:cNvSpPr txBox="1"/>
            <p:nvPr/>
          </p:nvSpPr>
          <p:spPr>
            <a:xfrm>
              <a:off x="3021202" y="4073250"/>
              <a:ext cx="1175628" cy="430887"/>
            </a:xfrm>
            <a:prstGeom prst="rect">
              <a:avLst/>
            </a:prstGeom>
            <a:noFill/>
          </p:spPr>
          <p:txBody>
            <a:bodyPr wrap="square" rtlCol="0">
              <a:spAutoFit/>
            </a:bodyPr>
            <a:lstStyle/>
            <a:p>
              <a:r>
                <a:rPr lang="de-DE" sz="1400" dirty="0"/>
                <a:t> </a:t>
              </a:r>
            </a:p>
            <a:p>
              <a:r>
                <a:rPr lang="de-DE" sz="800" dirty="0" err="1"/>
                <a:t>core</a:t>
              </a:r>
              <a:endParaRPr lang="de-DE" sz="800" dirty="0"/>
            </a:p>
          </p:txBody>
        </p:sp>
        <p:sp>
          <p:nvSpPr>
            <p:cNvPr id="53" name="Textfeld 52"/>
            <p:cNvSpPr txBox="1"/>
            <p:nvPr/>
          </p:nvSpPr>
          <p:spPr>
            <a:xfrm>
              <a:off x="3013664" y="4032192"/>
              <a:ext cx="698576" cy="369332"/>
            </a:xfrm>
            <a:prstGeom prst="rect">
              <a:avLst/>
            </a:prstGeom>
            <a:noFill/>
          </p:spPr>
          <p:txBody>
            <a:bodyPr wrap="square" lIns="91440" tIns="45720" rIns="91440" bIns="45720" rtlCol="0" anchor="t">
              <a:spAutoFit/>
            </a:bodyPr>
            <a:lstStyle/>
            <a:p>
              <a:r>
                <a:rPr lang="de-DE" sz="1000" dirty="0"/>
                <a:t>Gpr56</a:t>
              </a:r>
            </a:p>
            <a:p>
              <a:r>
                <a:rPr lang="de-DE" sz="800" dirty="0" err="1"/>
                <a:t>glycosylated</a:t>
              </a:r>
              <a:endParaRPr lang="de-DE" sz="800" dirty="0"/>
            </a:p>
          </p:txBody>
        </p:sp>
        <p:pic>
          <p:nvPicPr>
            <p:cNvPr id="54" name="Grafik 53"/>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31869" y="4650384"/>
              <a:ext cx="2136818" cy="1251403"/>
            </a:xfrm>
            <a:prstGeom prst="rect">
              <a:avLst/>
            </a:prstGeom>
          </p:spPr>
        </p:pic>
        <p:pic>
          <p:nvPicPr>
            <p:cNvPr id="55" name="Grafik 54"/>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714290" y="6041092"/>
              <a:ext cx="2160000" cy="1275353"/>
            </a:xfrm>
            <a:prstGeom prst="rect">
              <a:avLst/>
            </a:prstGeom>
          </p:spPr>
        </p:pic>
        <p:pic>
          <p:nvPicPr>
            <p:cNvPr id="56" name="Grafik 55"/>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708687" y="7475380"/>
              <a:ext cx="2160000" cy="466526"/>
            </a:xfrm>
            <a:prstGeom prst="rect">
              <a:avLst/>
            </a:prstGeom>
          </p:spPr>
        </p:pic>
        <p:sp>
          <p:nvSpPr>
            <p:cNvPr id="57" name="Textfeld 56"/>
            <p:cNvSpPr txBox="1"/>
            <p:nvPr/>
          </p:nvSpPr>
          <p:spPr>
            <a:xfrm>
              <a:off x="234106" y="4596906"/>
              <a:ext cx="404552" cy="246221"/>
            </a:xfrm>
            <a:prstGeom prst="rect">
              <a:avLst/>
            </a:prstGeom>
            <a:noFill/>
          </p:spPr>
          <p:txBody>
            <a:bodyPr wrap="square" rtlCol="0">
              <a:spAutoFit/>
            </a:bodyPr>
            <a:lstStyle/>
            <a:p>
              <a:r>
                <a:rPr lang="de-DE" sz="1000" dirty="0"/>
                <a:t>260</a:t>
              </a:r>
            </a:p>
          </p:txBody>
        </p:sp>
        <p:cxnSp>
          <p:nvCxnSpPr>
            <p:cNvPr id="58" name="Gerader Verbinder 57"/>
            <p:cNvCxnSpPr/>
            <p:nvPr/>
          </p:nvCxnSpPr>
          <p:spPr>
            <a:xfrm>
              <a:off x="580468" y="4720017"/>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feld 58"/>
            <p:cNvSpPr txBox="1"/>
            <p:nvPr/>
          </p:nvSpPr>
          <p:spPr>
            <a:xfrm>
              <a:off x="239803" y="4730884"/>
              <a:ext cx="404552" cy="246221"/>
            </a:xfrm>
            <a:prstGeom prst="rect">
              <a:avLst/>
            </a:prstGeom>
            <a:noFill/>
          </p:spPr>
          <p:txBody>
            <a:bodyPr wrap="square" rtlCol="0">
              <a:spAutoFit/>
            </a:bodyPr>
            <a:lstStyle/>
            <a:p>
              <a:r>
                <a:rPr lang="de-DE" sz="1000" dirty="0"/>
                <a:t>125</a:t>
              </a:r>
            </a:p>
          </p:txBody>
        </p:sp>
        <p:cxnSp>
          <p:nvCxnSpPr>
            <p:cNvPr id="60" name="Gerader Verbinder 59"/>
            <p:cNvCxnSpPr/>
            <p:nvPr/>
          </p:nvCxnSpPr>
          <p:spPr>
            <a:xfrm>
              <a:off x="586165" y="4853995"/>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feld 60"/>
            <p:cNvSpPr txBox="1"/>
            <p:nvPr/>
          </p:nvSpPr>
          <p:spPr>
            <a:xfrm>
              <a:off x="301938" y="4972943"/>
              <a:ext cx="404552" cy="246221"/>
            </a:xfrm>
            <a:prstGeom prst="rect">
              <a:avLst/>
            </a:prstGeom>
            <a:noFill/>
          </p:spPr>
          <p:txBody>
            <a:bodyPr wrap="square" rtlCol="0">
              <a:spAutoFit/>
            </a:bodyPr>
            <a:lstStyle/>
            <a:p>
              <a:r>
                <a:rPr lang="de-DE" sz="1000" dirty="0"/>
                <a:t>70</a:t>
              </a:r>
            </a:p>
          </p:txBody>
        </p:sp>
        <p:cxnSp>
          <p:nvCxnSpPr>
            <p:cNvPr id="62" name="Gerader Verbinder 61"/>
            <p:cNvCxnSpPr/>
            <p:nvPr/>
          </p:nvCxnSpPr>
          <p:spPr>
            <a:xfrm>
              <a:off x="590111" y="5101989"/>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feld 62"/>
            <p:cNvSpPr txBox="1"/>
            <p:nvPr/>
          </p:nvSpPr>
          <p:spPr>
            <a:xfrm>
              <a:off x="308192" y="5399111"/>
              <a:ext cx="404552" cy="246221"/>
            </a:xfrm>
            <a:prstGeom prst="rect">
              <a:avLst/>
            </a:prstGeom>
            <a:noFill/>
          </p:spPr>
          <p:txBody>
            <a:bodyPr wrap="square" rtlCol="0">
              <a:spAutoFit/>
            </a:bodyPr>
            <a:lstStyle/>
            <a:p>
              <a:r>
                <a:rPr lang="de-DE" sz="1000" dirty="0"/>
                <a:t>38</a:t>
              </a:r>
            </a:p>
          </p:txBody>
        </p:sp>
        <p:cxnSp>
          <p:nvCxnSpPr>
            <p:cNvPr id="64" name="Gerader Verbinder 63"/>
            <p:cNvCxnSpPr/>
            <p:nvPr/>
          </p:nvCxnSpPr>
          <p:spPr>
            <a:xfrm>
              <a:off x="588052" y="5528157"/>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Textfeld 64"/>
            <p:cNvSpPr txBox="1"/>
            <p:nvPr/>
          </p:nvSpPr>
          <p:spPr>
            <a:xfrm>
              <a:off x="208455" y="5976558"/>
              <a:ext cx="404552" cy="246221"/>
            </a:xfrm>
            <a:prstGeom prst="rect">
              <a:avLst/>
            </a:prstGeom>
            <a:noFill/>
          </p:spPr>
          <p:txBody>
            <a:bodyPr wrap="square" rtlCol="0">
              <a:spAutoFit/>
            </a:bodyPr>
            <a:lstStyle/>
            <a:p>
              <a:r>
                <a:rPr lang="de-DE" sz="1000" dirty="0"/>
                <a:t>260</a:t>
              </a:r>
            </a:p>
          </p:txBody>
        </p:sp>
        <p:cxnSp>
          <p:nvCxnSpPr>
            <p:cNvPr id="66" name="Gerader Verbinder 65"/>
            <p:cNvCxnSpPr/>
            <p:nvPr/>
          </p:nvCxnSpPr>
          <p:spPr>
            <a:xfrm>
              <a:off x="554817" y="6099669"/>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Textfeld 66"/>
            <p:cNvSpPr txBox="1"/>
            <p:nvPr/>
          </p:nvSpPr>
          <p:spPr>
            <a:xfrm>
              <a:off x="206532" y="6110536"/>
              <a:ext cx="404552" cy="246221"/>
            </a:xfrm>
            <a:prstGeom prst="rect">
              <a:avLst/>
            </a:prstGeom>
            <a:noFill/>
          </p:spPr>
          <p:txBody>
            <a:bodyPr wrap="square" rtlCol="0">
              <a:spAutoFit/>
            </a:bodyPr>
            <a:lstStyle/>
            <a:p>
              <a:r>
                <a:rPr lang="de-DE" sz="1000" dirty="0"/>
                <a:t>125</a:t>
              </a:r>
            </a:p>
          </p:txBody>
        </p:sp>
        <p:cxnSp>
          <p:nvCxnSpPr>
            <p:cNvPr id="68" name="Gerader Verbinder 67"/>
            <p:cNvCxnSpPr/>
            <p:nvPr/>
          </p:nvCxnSpPr>
          <p:spPr>
            <a:xfrm>
              <a:off x="552894" y="6233647"/>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feld 68"/>
            <p:cNvSpPr txBox="1"/>
            <p:nvPr/>
          </p:nvSpPr>
          <p:spPr>
            <a:xfrm>
              <a:off x="268667" y="6352595"/>
              <a:ext cx="404552" cy="246221"/>
            </a:xfrm>
            <a:prstGeom prst="rect">
              <a:avLst/>
            </a:prstGeom>
            <a:noFill/>
          </p:spPr>
          <p:txBody>
            <a:bodyPr wrap="square" rtlCol="0">
              <a:spAutoFit/>
            </a:bodyPr>
            <a:lstStyle/>
            <a:p>
              <a:r>
                <a:rPr lang="de-DE" sz="1000" dirty="0"/>
                <a:t>70</a:t>
              </a:r>
            </a:p>
          </p:txBody>
        </p:sp>
        <p:cxnSp>
          <p:nvCxnSpPr>
            <p:cNvPr id="70" name="Gerader Verbinder 69"/>
            <p:cNvCxnSpPr/>
            <p:nvPr/>
          </p:nvCxnSpPr>
          <p:spPr>
            <a:xfrm>
              <a:off x="556840" y="6481641"/>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feld 70"/>
            <p:cNvSpPr txBox="1"/>
            <p:nvPr/>
          </p:nvSpPr>
          <p:spPr>
            <a:xfrm>
              <a:off x="282541" y="6778763"/>
              <a:ext cx="404552" cy="246221"/>
            </a:xfrm>
            <a:prstGeom prst="rect">
              <a:avLst/>
            </a:prstGeom>
            <a:noFill/>
          </p:spPr>
          <p:txBody>
            <a:bodyPr wrap="square" rtlCol="0">
              <a:spAutoFit/>
            </a:bodyPr>
            <a:lstStyle/>
            <a:p>
              <a:r>
                <a:rPr lang="de-DE" sz="1000" dirty="0"/>
                <a:t>38</a:t>
              </a:r>
            </a:p>
          </p:txBody>
        </p:sp>
        <p:cxnSp>
          <p:nvCxnSpPr>
            <p:cNvPr id="72" name="Gerader Verbinder 71"/>
            <p:cNvCxnSpPr/>
            <p:nvPr/>
          </p:nvCxnSpPr>
          <p:spPr>
            <a:xfrm>
              <a:off x="562401" y="6907809"/>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feld 72"/>
            <p:cNvSpPr txBox="1"/>
            <p:nvPr/>
          </p:nvSpPr>
          <p:spPr>
            <a:xfrm>
              <a:off x="190232" y="7374268"/>
              <a:ext cx="404552" cy="246221"/>
            </a:xfrm>
            <a:prstGeom prst="rect">
              <a:avLst/>
            </a:prstGeom>
            <a:noFill/>
          </p:spPr>
          <p:txBody>
            <a:bodyPr wrap="square" rtlCol="0">
              <a:spAutoFit/>
            </a:bodyPr>
            <a:lstStyle/>
            <a:p>
              <a:r>
                <a:rPr lang="de-DE" sz="1000" dirty="0"/>
                <a:t>260</a:t>
              </a:r>
            </a:p>
          </p:txBody>
        </p:sp>
        <p:cxnSp>
          <p:nvCxnSpPr>
            <p:cNvPr id="74" name="Gerader Verbinder 73"/>
            <p:cNvCxnSpPr/>
            <p:nvPr/>
          </p:nvCxnSpPr>
          <p:spPr>
            <a:xfrm>
              <a:off x="536594" y="7497379"/>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Textfeld 74"/>
            <p:cNvSpPr txBox="1"/>
            <p:nvPr/>
          </p:nvSpPr>
          <p:spPr>
            <a:xfrm>
              <a:off x="195929" y="7508246"/>
              <a:ext cx="404552" cy="246221"/>
            </a:xfrm>
            <a:prstGeom prst="rect">
              <a:avLst/>
            </a:prstGeom>
            <a:noFill/>
          </p:spPr>
          <p:txBody>
            <a:bodyPr wrap="square" rtlCol="0">
              <a:spAutoFit/>
            </a:bodyPr>
            <a:lstStyle/>
            <a:p>
              <a:r>
                <a:rPr lang="de-DE" sz="1000" dirty="0"/>
                <a:t>125</a:t>
              </a:r>
            </a:p>
          </p:txBody>
        </p:sp>
        <p:cxnSp>
          <p:nvCxnSpPr>
            <p:cNvPr id="76" name="Gerader Verbinder 75"/>
            <p:cNvCxnSpPr/>
            <p:nvPr/>
          </p:nvCxnSpPr>
          <p:spPr>
            <a:xfrm>
              <a:off x="542291" y="7631357"/>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Textfeld 76"/>
            <p:cNvSpPr txBox="1"/>
            <p:nvPr/>
          </p:nvSpPr>
          <p:spPr>
            <a:xfrm>
              <a:off x="258064" y="7750305"/>
              <a:ext cx="404552" cy="246221"/>
            </a:xfrm>
            <a:prstGeom prst="rect">
              <a:avLst/>
            </a:prstGeom>
            <a:noFill/>
          </p:spPr>
          <p:txBody>
            <a:bodyPr wrap="square" rtlCol="0">
              <a:spAutoFit/>
            </a:bodyPr>
            <a:lstStyle/>
            <a:p>
              <a:r>
                <a:rPr lang="de-DE" sz="1000" dirty="0"/>
                <a:t>70</a:t>
              </a:r>
            </a:p>
          </p:txBody>
        </p:sp>
        <p:cxnSp>
          <p:nvCxnSpPr>
            <p:cNvPr id="78" name="Gerader Verbinder 77"/>
            <p:cNvCxnSpPr/>
            <p:nvPr/>
          </p:nvCxnSpPr>
          <p:spPr>
            <a:xfrm>
              <a:off x="546237" y="7879351"/>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Textfeld 78"/>
            <p:cNvSpPr txBox="1"/>
            <p:nvPr/>
          </p:nvSpPr>
          <p:spPr>
            <a:xfrm>
              <a:off x="2884550" y="4628795"/>
              <a:ext cx="609397" cy="246221"/>
            </a:xfrm>
            <a:prstGeom prst="rect">
              <a:avLst/>
            </a:prstGeom>
            <a:noFill/>
          </p:spPr>
          <p:txBody>
            <a:bodyPr wrap="square" rtlCol="0">
              <a:spAutoFit/>
            </a:bodyPr>
            <a:lstStyle/>
            <a:p>
              <a:r>
                <a:rPr lang="de-DE" sz="1000" dirty="0"/>
                <a:t>SNA</a:t>
              </a:r>
            </a:p>
          </p:txBody>
        </p:sp>
        <p:sp>
          <p:nvSpPr>
            <p:cNvPr id="80" name="Textfeld 79"/>
            <p:cNvSpPr txBox="1"/>
            <p:nvPr/>
          </p:nvSpPr>
          <p:spPr>
            <a:xfrm>
              <a:off x="2874243" y="6027374"/>
              <a:ext cx="609397" cy="246221"/>
            </a:xfrm>
            <a:prstGeom prst="rect">
              <a:avLst/>
            </a:prstGeom>
            <a:noFill/>
          </p:spPr>
          <p:txBody>
            <a:bodyPr wrap="square" rtlCol="0">
              <a:spAutoFit/>
            </a:bodyPr>
            <a:lstStyle/>
            <a:p>
              <a:r>
                <a:rPr lang="de-DE" sz="1000" dirty="0"/>
                <a:t>PNA</a:t>
              </a:r>
            </a:p>
          </p:txBody>
        </p:sp>
        <p:sp>
          <p:nvSpPr>
            <p:cNvPr id="81" name="Textfeld 80"/>
            <p:cNvSpPr txBox="1"/>
            <p:nvPr/>
          </p:nvSpPr>
          <p:spPr>
            <a:xfrm>
              <a:off x="2867377" y="7455750"/>
              <a:ext cx="616263" cy="246221"/>
            </a:xfrm>
            <a:prstGeom prst="rect">
              <a:avLst/>
            </a:prstGeom>
            <a:noFill/>
          </p:spPr>
          <p:txBody>
            <a:bodyPr wrap="square" rtlCol="0">
              <a:spAutoFit/>
            </a:bodyPr>
            <a:lstStyle/>
            <a:p>
              <a:r>
                <a:rPr lang="de-DE" sz="1000" dirty="0"/>
                <a:t>E-PHA</a:t>
              </a:r>
            </a:p>
          </p:txBody>
        </p:sp>
        <p:sp>
          <p:nvSpPr>
            <p:cNvPr id="82" name="Textfeld 81"/>
            <p:cNvSpPr txBox="1"/>
            <p:nvPr/>
          </p:nvSpPr>
          <p:spPr>
            <a:xfrm>
              <a:off x="2872369" y="3243134"/>
              <a:ext cx="719050" cy="430887"/>
            </a:xfrm>
            <a:prstGeom prst="rect">
              <a:avLst/>
            </a:prstGeom>
            <a:noFill/>
          </p:spPr>
          <p:txBody>
            <a:bodyPr wrap="square" lIns="91440" tIns="45720" rIns="91440" bIns="45720" rtlCol="0" anchor="t">
              <a:spAutoFit/>
            </a:bodyPr>
            <a:lstStyle/>
            <a:p>
              <a:r>
                <a:rPr lang="de-DE" sz="1000" dirty="0"/>
                <a:t>Lamp2</a:t>
              </a:r>
              <a:r>
                <a:rPr lang="de-DE" sz="1400" dirty="0"/>
                <a:t> </a:t>
              </a:r>
            </a:p>
            <a:p>
              <a:r>
                <a:rPr lang="de-DE" sz="800" dirty="0" err="1"/>
                <a:t>glycosylated</a:t>
              </a:r>
              <a:endParaRPr lang="de-DE" sz="800" dirty="0"/>
            </a:p>
          </p:txBody>
        </p:sp>
      </p:grpSp>
      <p:sp>
        <p:nvSpPr>
          <p:cNvPr id="83" name="Textfeld 82"/>
          <p:cNvSpPr txBox="1"/>
          <p:nvPr/>
        </p:nvSpPr>
        <p:spPr>
          <a:xfrm>
            <a:off x="116202" y="1388687"/>
            <a:ext cx="417252" cy="369332"/>
          </a:xfrm>
          <a:prstGeom prst="rect">
            <a:avLst/>
          </a:prstGeom>
          <a:noFill/>
        </p:spPr>
        <p:txBody>
          <a:bodyPr wrap="square" rtlCol="0">
            <a:spAutoFit/>
          </a:bodyPr>
          <a:lstStyle/>
          <a:p>
            <a:r>
              <a:rPr lang="de-DE" b="1" dirty="0">
                <a:latin typeface="Arial" panose="020B0604020202020204" pitchFamily="34" charset="0"/>
                <a:cs typeface="Arial" panose="020B0604020202020204" pitchFamily="34" charset="0"/>
              </a:rPr>
              <a:t>A</a:t>
            </a:r>
          </a:p>
        </p:txBody>
      </p:sp>
      <p:pic>
        <p:nvPicPr>
          <p:cNvPr id="84" name="Grafik 83"/>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547062" y="4258842"/>
            <a:ext cx="2160000" cy="129883"/>
          </a:xfrm>
          <a:prstGeom prst="rect">
            <a:avLst/>
          </a:prstGeom>
        </p:spPr>
      </p:pic>
      <p:pic>
        <p:nvPicPr>
          <p:cNvPr id="85" name="Grafik 84"/>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540508" y="3779818"/>
            <a:ext cx="2160000" cy="282662"/>
          </a:xfrm>
          <a:prstGeom prst="rect">
            <a:avLst/>
          </a:prstGeom>
        </p:spPr>
      </p:pic>
      <p:pic>
        <p:nvPicPr>
          <p:cNvPr id="86" name="Grafik 85"/>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541962" y="4531327"/>
            <a:ext cx="2160000" cy="148358"/>
          </a:xfrm>
          <a:prstGeom prst="rect">
            <a:avLst/>
          </a:prstGeom>
        </p:spPr>
      </p:pic>
      <p:sp>
        <p:nvSpPr>
          <p:cNvPr id="87" name="Textfeld 86"/>
          <p:cNvSpPr txBox="1"/>
          <p:nvPr/>
        </p:nvSpPr>
        <p:spPr>
          <a:xfrm>
            <a:off x="637694" y="1576288"/>
            <a:ext cx="590851" cy="246221"/>
          </a:xfrm>
          <a:prstGeom prst="rect">
            <a:avLst/>
          </a:prstGeom>
          <a:noFill/>
        </p:spPr>
        <p:txBody>
          <a:bodyPr wrap="square" rtlCol="0">
            <a:spAutoFit/>
          </a:bodyPr>
          <a:lstStyle/>
          <a:p>
            <a:pPr algn="ctr"/>
            <a:r>
              <a:rPr lang="de-DE" sz="1000" dirty="0"/>
              <a:t>+/+</a:t>
            </a:r>
          </a:p>
        </p:txBody>
      </p:sp>
      <p:cxnSp>
        <p:nvCxnSpPr>
          <p:cNvPr id="88" name="Gerader Verbinder 87"/>
          <p:cNvCxnSpPr/>
          <p:nvPr/>
        </p:nvCxnSpPr>
        <p:spPr>
          <a:xfrm>
            <a:off x="637695" y="1823607"/>
            <a:ext cx="590851"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9" name="Textfeld 88"/>
          <p:cNvSpPr txBox="1"/>
          <p:nvPr/>
        </p:nvSpPr>
        <p:spPr>
          <a:xfrm>
            <a:off x="1366717" y="1576287"/>
            <a:ext cx="571619" cy="246221"/>
          </a:xfrm>
          <a:prstGeom prst="rect">
            <a:avLst/>
          </a:prstGeom>
          <a:noFill/>
        </p:spPr>
        <p:txBody>
          <a:bodyPr wrap="square" rtlCol="0">
            <a:spAutoFit/>
          </a:bodyPr>
          <a:lstStyle/>
          <a:p>
            <a:pPr algn="ctr"/>
            <a:r>
              <a:rPr lang="de-DE" sz="1000" dirty="0"/>
              <a:t>-/-</a:t>
            </a:r>
          </a:p>
        </p:txBody>
      </p:sp>
      <p:cxnSp>
        <p:nvCxnSpPr>
          <p:cNvPr id="90" name="Gerader Verbinder 89"/>
          <p:cNvCxnSpPr/>
          <p:nvPr/>
        </p:nvCxnSpPr>
        <p:spPr>
          <a:xfrm>
            <a:off x="1366718" y="1823607"/>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Textfeld 90"/>
          <p:cNvSpPr txBox="1"/>
          <p:nvPr/>
        </p:nvSpPr>
        <p:spPr>
          <a:xfrm>
            <a:off x="2076507" y="1582416"/>
            <a:ext cx="562646" cy="246221"/>
          </a:xfrm>
          <a:prstGeom prst="rect">
            <a:avLst/>
          </a:prstGeom>
          <a:noFill/>
        </p:spPr>
        <p:txBody>
          <a:bodyPr wrap="square" rtlCol="0">
            <a:spAutoFit/>
          </a:bodyPr>
          <a:lstStyle/>
          <a:p>
            <a:pPr algn="ctr"/>
            <a:r>
              <a:rPr lang="de-DE" sz="1000" dirty="0"/>
              <a:t>RQ/RQ</a:t>
            </a:r>
          </a:p>
        </p:txBody>
      </p:sp>
      <p:cxnSp>
        <p:nvCxnSpPr>
          <p:cNvPr id="92" name="Gerader Verbinder 91"/>
          <p:cNvCxnSpPr/>
          <p:nvPr/>
        </p:nvCxnSpPr>
        <p:spPr>
          <a:xfrm>
            <a:off x="2063152" y="1823607"/>
            <a:ext cx="5760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Textfeld 92"/>
          <p:cNvSpPr txBox="1"/>
          <p:nvPr/>
        </p:nvSpPr>
        <p:spPr>
          <a:xfrm>
            <a:off x="2673131" y="2040977"/>
            <a:ext cx="697351" cy="369332"/>
          </a:xfrm>
          <a:prstGeom prst="rect">
            <a:avLst/>
          </a:prstGeom>
          <a:noFill/>
        </p:spPr>
        <p:txBody>
          <a:bodyPr wrap="square" lIns="91440" tIns="45720" rIns="91440" bIns="45720" rtlCol="0" anchor="t">
            <a:spAutoFit/>
          </a:bodyPr>
          <a:lstStyle/>
          <a:p>
            <a:r>
              <a:rPr lang="de-DE" sz="1000" dirty="0"/>
              <a:t>Tgn38 </a:t>
            </a:r>
          </a:p>
          <a:p>
            <a:r>
              <a:rPr lang="de-DE" sz="800" dirty="0" err="1"/>
              <a:t>glycosylated</a:t>
            </a:r>
            <a:endParaRPr lang="de-DE" sz="800" dirty="0"/>
          </a:p>
        </p:txBody>
      </p:sp>
      <p:cxnSp>
        <p:nvCxnSpPr>
          <p:cNvPr id="94" name="Gerader Verbinder 93"/>
          <p:cNvCxnSpPr/>
          <p:nvPr/>
        </p:nvCxnSpPr>
        <p:spPr>
          <a:xfrm flipH="1" flipV="1">
            <a:off x="2727269" y="2842520"/>
            <a:ext cx="6197" cy="40156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Gerader Verbinder 94"/>
          <p:cNvCxnSpPr/>
          <p:nvPr/>
        </p:nvCxnSpPr>
        <p:spPr>
          <a:xfrm>
            <a:off x="2758652" y="3293495"/>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Gerader Verbinder 95"/>
          <p:cNvCxnSpPr/>
          <p:nvPr/>
        </p:nvCxnSpPr>
        <p:spPr>
          <a:xfrm>
            <a:off x="2711538" y="2666276"/>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Textfeld 96"/>
          <p:cNvSpPr txBox="1"/>
          <p:nvPr/>
        </p:nvSpPr>
        <p:spPr>
          <a:xfrm>
            <a:off x="2825154" y="3177680"/>
            <a:ext cx="1004453" cy="215444"/>
          </a:xfrm>
          <a:prstGeom prst="rect">
            <a:avLst/>
          </a:prstGeom>
          <a:noFill/>
        </p:spPr>
        <p:txBody>
          <a:bodyPr wrap="square" rtlCol="0">
            <a:spAutoFit/>
          </a:bodyPr>
          <a:lstStyle/>
          <a:p>
            <a:r>
              <a:rPr lang="de-DE" sz="800" dirty="0" err="1"/>
              <a:t>core</a:t>
            </a:r>
            <a:endParaRPr lang="de-DE" sz="800" dirty="0"/>
          </a:p>
        </p:txBody>
      </p:sp>
      <p:sp>
        <p:nvSpPr>
          <p:cNvPr id="98" name="Textfeld 97"/>
          <p:cNvSpPr txBox="1"/>
          <p:nvPr/>
        </p:nvSpPr>
        <p:spPr>
          <a:xfrm>
            <a:off x="2778040" y="2536955"/>
            <a:ext cx="1004453" cy="215444"/>
          </a:xfrm>
          <a:prstGeom prst="rect">
            <a:avLst/>
          </a:prstGeom>
          <a:noFill/>
        </p:spPr>
        <p:txBody>
          <a:bodyPr wrap="square" rtlCol="0">
            <a:spAutoFit/>
          </a:bodyPr>
          <a:lstStyle/>
          <a:p>
            <a:r>
              <a:rPr lang="de-DE" sz="800" dirty="0" err="1"/>
              <a:t>core</a:t>
            </a:r>
            <a:endParaRPr lang="de-DE" sz="800" dirty="0"/>
          </a:p>
        </p:txBody>
      </p:sp>
      <p:sp>
        <p:nvSpPr>
          <p:cNvPr id="99" name="Textfeld 98"/>
          <p:cNvSpPr txBox="1"/>
          <p:nvPr/>
        </p:nvSpPr>
        <p:spPr>
          <a:xfrm>
            <a:off x="2729205" y="3587965"/>
            <a:ext cx="706170" cy="369332"/>
          </a:xfrm>
          <a:prstGeom prst="rect">
            <a:avLst/>
          </a:prstGeom>
          <a:noFill/>
        </p:spPr>
        <p:txBody>
          <a:bodyPr wrap="square" lIns="91440" tIns="45720" rIns="91440" bIns="45720" rtlCol="0" anchor="t">
            <a:spAutoFit/>
          </a:bodyPr>
          <a:lstStyle/>
          <a:p>
            <a:r>
              <a:rPr lang="de-DE" sz="1000" dirty="0"/>
              <a:t>Gpr56</a:t>
            </a:r>
          </a:p>
          <a:p>
            <a:r>
              <a:rPr lang="de-DE" sz="800" dirty="0" err="1"/>
              <a:t>glycosylated</a:t>
            </a:r>
            <a:endParaRPr lang="de-DE" sz="800" dirty="0"/>
          </a:p>
        </p:txBody>
      </p:sp>
      <p:cxnSp>
        <p:nvCxnSpPr>
          <p:cNvPr id="100" name="Gerader Verbinder 99"/>
          <p:cNvCxnSpPr/>
          <p:nvPr/>
        </p:nvCxnSpPr>
        <p:spPr>
          <a:xfrm>
            <a:off x="2746024" y="3998534"/>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Gerader Verbinder 100"/>
          <p:cNvCxnSpPr/>
          <p:nvPr/>
        </p:nvCxnSpPr>
        <p:spPr>
          <a:xfrm flipH="1" flipV="1">
            <a:off x="2744906" y="3802165"/>
            <a:ext cx="1118" cy="17730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Textfeld 101"/>
          <p:cNvSpPr txBox="1"/>
          <p:nvPr/>
        </p:nvSpPr>
        <p:spPr>
          <a:xfrm>
            <a:off x="2825153" y="3871745"/>
            <a:ext cx="1004453" cy="215444"/>
          </a:xfrm>
          <a:prstGeom prst="rect">
            <a:avLst/>
          </a:prstGeom>
          <a:noFill/>
        </p:spPr>
        <p:txBody>
          <a:bodyPr wrap="square" rtlCol="0">
            <a:spAutoFit/>
          </a:bodyPr>
          <a:lstStyle/>
          <a:p>
            <a:r>
              <a:rPr lang="de-DE" sz="800" dirty="0" err="1"/>
              <a:t>core</a:t>
            </a:r>
            <a:endParaRPr lang="de-DE" sz="800" dirty="0"/>
          </a:p>
        </p:txBody>
      </p:sp>
      <p:sp>
        <p:nvSpPr>
          <p:cNvPr id="103" name="Textfeld 102"/>
          <p:cNvSpPr txBox="1"/>
          <p:nvPr/>
        </p:nvSpPr>
        <p:spPr>
          <a:xfrm>
            <a:off x="2707062" y="4176629"/>
            <a:ext cx="585964" cy="246221"/>
          </a:xfrm>
          <a:prstGeom prst="rect">
            <a:avLst/>
          </a:prstGeom>
          <a:noFill/>
        </p:spPr>
        <p:txBody>
          <a:bodyPr wrap="square" lIns="91440" tIns="45720" rIns="91440" bIns="45720" rtlCol="0" anchor="t">
            <a:spAutoFit/>
          </a:bodyPr>
          <a:lstStyle/>
          <a:p>
            <a:r>
              <a:rPr lang="de-DE" sz="1000" dirty="0" err="1"/>
              <a:t>Actb</a:t>
            </a:r>
            <a:endParaRPr lang="de-DE" sz="1000" dirty="0"/>
          </a:p>
        </p:txBody>
      </p:sp>
      <p:sp>
        <p:nvSpPr>
          <p:cNvPr id="104" name="Textfeld 103"/>
          <p:cNvSpPr txBox="1"/>
          <p:nvPr/>
        </p:nvSpPr>
        <p:spPr>
          <a:xfrm>
            <a:off x="2707062" y="4461976"/>
            <a:ext cx="587082" cy="246221"/>
          </a:xfrm>
          <a:prstGeom prst="rect">
            <a:avLst/>
          </a:prstGeom>
          <a:noFill/>
        </p:spPr>
        <p:txBody>
          <a:bodyPr wrap="square" lIns="91440" tIns="45720" rIns="91440" bIns="45720" rtlCol="0" anchor="t">
            <a:spAutoFit/>
          </a:bodyPr>
          <a:lstStyle/>
          <a:p>
            <a:r>
              <a:rPr lang="de-DE" sz="1000" dirty="0" err="1"/>
              <a:t>Gapdh</a:t>
            </a:r>
          </a:p>
        </p:txBody>
      </p:sp>
      <p:pic>
        <p:nvPicPr>
          <p:cNvPr id="105" name="Grafik 104"/>
          <p:cNvPicPr>
            <a:picLocks/>
          </p:cNvPicPr>
          <p:nvPr/>
        </p:nvPicPr>
        <p:blipFill rotWithShape="1">
          <a:blip r:embed="rId14" cstate="screen">
            <a:extLst>
              <a:ext uri="{28A0092B-C50C-407E-A947-70E740481C1C}">
                <a14:useLocalDpi xmlns:a14="http://schemas.microsoft.com/office/drawing/2010/main"/>
              </a:ext>
            </a:extLst>
          </a:blip>
          <a:srcRect/>
          <a:stretch/>
        </p:blipFill>
        <p:spPr>
          <a:xfrm>
            <a:off x="526379" y="1931918"/>
            <a:ext cx="2160000" cy="792000"/>
          </a:xfrm>
          <a:prstGeom prst="rect">
            <a:avLst/>
          </a:prstGeom>
        </p:spPr>
      </p:pic>
      <p:pic>
        <p:nvPicPr>
          <p:cNvPr id="106" name="Grafik 105"/>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540508" y="3446371"/>
            <a:ext cx="2160000" cy="82333"/>
          </a:xfrm>
          <a:prstGeom prst="rect">
            <a:avLst/>
          </a:prstGeom>
        </p:spPr>
      </p:pic>
      <p:cxnSp>
        <p:nvCxnSpPr>
          <p:cNvPr id="107" name="Gerader Verbinder 106"/>
          <p:cNvCxnSpPr/>
          <p:nvPr/>
        </p:nvCxnSpPr>
        <p:spPr>
          <a:xfrm>
            <a:off x="2753168" y="3491700"/>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Textfeld 107"/>
          <p:cNvSpPr txBox="1"/>
          <p:nvPr/>
        </p:nvSpPr>
        <p:spPr>
          <a:xfrm>
            <a:off x="2819670" y="3361204"/>
            <a:ext cx="536974" cy="246221"/>
          </a:xfrm>
          <a:prstGeom prst="rect">
            <a:avLst/>
          </a:prstGeom>
          <a:noFill/>
        </p:spPr>
        <p:txBody>
          <a:bodyPr wrap="square" lIns="91440" tIns="45720" rIns="91440" bIns="45720" rtlCol="0" anchor="t">
            <a:spAutoFit/>
          </a:bodyPr>
          <a:lstStyle/>
          <a:p>
            <a:r>
              <a:rPr lang="de-DE" sz="1000" dirty="0"/>
              <a:t>Col3a</a:t>
            </a:r>
          </a:p>
        </p:txBody>
      </p:sp>
      <p:sp>
        <p:nvSpPr>
          <p:cNvPr id="109" name="Textfeld 108"/>
          <p:cNvSpPr txBox="1"/>
          <p:nvPr/>
        </p:nvSpPr>
        <p:spPr>
          <a:xfrm>
            <a:off x="135956" y="1851146"/>
            <a:ext cx="404552" cy="246221"/>
          </a:xfrm>
          <a:prstGeom prst="rect">
            <a:avLst/>
          </a:prstGeom>
          <a:noFill/>
        </p:spPr>
        <p:txBody>
          <a:bodyPr wrap="square" rtlCol="0">
            <a:spAutoFit/>
          </a:bodyPr>
          <a:lstStyle/>
          <a:p>
            <a:r>
              <a:rPr lang="de-DE" sz="1000" dirty="0"/>
              <a:t>97</a:t>
            </a:r>
          </a:p>
        </p:txBody>
      </p:sp>
      <p:cxnSp>
        <p:nvCxnSpPr>
          <p:cNvPr id="110" name="Gerader Verbinder 109"/>
          <p:cNvCxnSpPr/>
          <p:nvPr/>
        </p:nvCxnSpPr>
        <p:spPr>
          <a:xfrm>
            <a:off x="378377" y="1985027"/>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1" name="Textfeld 110"/>
          <p:cNvSpPr txBox="1"/>
          <p:nvPr/>
        </p:nvSpPr>
        <p:spPr>
          <a:xfrm>
            <a:off x="150085" y="2762812"/>
            <a:ext cx="404552" cy="246221"/>
          </a:xfrm>
          <a:prstGeom prst="rect">
            <a:avLst/>
          </a:prstGeom>
          <a:noFill/>
        </p:spPr>
        <p:txBody>
          <a:bodyPr wrap="square" rtlCol="0">
            <a:spAutoFit/>
          </a:bodyPr>
          <a:lstStyle/>
          <a:p>
            <a:r>
              <a:rPr lang="de-DE" sz="1000" dirty="0"/>
              <a:t>70</a:t>
            </a:r>
          </a:p>
        </p:txBody>
      </p:sp>
      <p:cxnSp>
        <p:nvCxnSpPr>
          <p:cNvPr id="112" name="Gerader Verbinder 111"/>
          <p:cNvCxnSpPr/>
          <p:nvPr/>
        </p:nvCxnSpPr>
        <p:spPr>
          <a:xfrm>
            <a:off x="392506" y="2888965"/>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3" name="Textfeld 112"/>
          <p:cNvSpPr txBox="1"/>
          <p:nvPr/>
        </p:nvSpPr>
        <p:spPr>
          <a:xfrm>
            <a:off x="155262" y="3197945"/>
            <a:ext cx="404552" cy="246221"/>
          </a:xfrm>
          <a:prstGeom prst="rect">
            <a:avLst/>
          </a:prstGeom>
          <a:noFill/>
        </p:spPr>
        <p:txBody>
          <a:bodyPr wrap="square" rtlCol="0">
            <a:spAutoFit/>
          </a:bodyPr>
          <a:lstStyle/>
          <a:p>
            <a:r>
              <a:rPr lang="de-DE" sz="1000" dirty="0"/>
              <a:t>50</a:t>
            </a:r>
          </a:p>
        </p:txBody>
      </p:sp>
      <p:cxnSp>
        <p:nvCxnSpPr>
          <p:cNvPr id="114" name="Gerader Verbinder 113"/>
          <p:cNvCxnSpPr/>
          <p:nvPr/>
        </p:nvCxnSpPr>
        <p:spPr>
          <a:xfrm>
            <a:off x="394309" y="3325173"/>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5" name="Textfeld 114"/>
          <p:cNvSpPr txBox="1"/>
          <p:nvPr/>
        </p:nvSpPr>
        <p:spPr>
          <a:xfrm>
            <a:off x="104102" y="1666292"/>
            <a:ext cx="404552" cy="246221"/>
          </a:xfrm>
          <a:prstGeom prst="rect">
            <a:avLst/>
          </a:prstGeom>
          <a:noFill/>
        </p:spPr>
        <p:txBody>
          <a:bodyPr wrap="square" rtlCol="0">
            <a:spAutoFit/>
          </a:bodyPr>
          <a:lstStyle/>
          <a:p>
            <a:r>
              <a:rPr lang="de-DE" sz="1000" dirty="0" err="1"/>
              <a:t>kDa</a:t>
            </a:r>
            <a:endParaRPr lang="de-DE" sz="1000" dirty="0"/>
          </a:p>
        </p:txBody>
      </p:sp>
      <p:sp>
        <p:nvSpPr>
          <p:cNvPr id="116" name="Textfeld 115"/>
          <p:cNvSpPr txBox="1"/>
          <p:nvPr/>
        </p:nvSpPr>
        <p:spPr>
          <a:xfrm>
            <a:off x="138197" y="2494768"/>
            <a:ext cx="404552" cy="246221"/>
          </a:xfrm>
          <a:prstGeom prst="rect">
            <a:avLst/>
          </a:prstGeom>
          <a:noFill/>
        </p:spPr>
        <p:txBody>
          <a:bodyPr wrap="square" rtlCol="0">
            <a:spAutoFit/>
          </a:bodyPr>
          <a:lstStyle/>
          <a:p>
            <a:r>
              <a:rPr lang="de-DE" sz="1000" dirty="0"/>
              <a:t>25</a:t>
            </a:r>
          </a:p>
        </p:txBody>
      </p:sp>
      <p:cxnSp>
        <p:nvCxnSpPr>
          <p:cNvPr id="117" name="Gerader Verbinder 116"/>
          <p:cNvCxnSpPr/>
          <p:nvPr/>
        </p:nvCxnSpPr>
        <p:spPr>
          <a:xfrm>
            <a:off x="381393" y="2624713"/>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8" name="Textfeld 117"/>
          <p:cNvSpPr txBox="1"/>
          <p:nvPr/>
        </p:nvSpPr>
        <p:spPr>
          <a:xfrm>
            <a:off x="152769" y="3723354"/>
            <a:ext cx="404552" cy="246221"/>
          </a:xfrm>
          <a:prstGeom prst="rect">
            <a:avLst/>
          </a:prstGeom>
          <a:noFill/>
        </p:spPr>
        <p:txBody>
          <a:bodyPr wrap="square" rtlCol="0">
            <a:spAutoFit/>
          </a:bodyPr>
          <a:lstStyle/>
          <a:p>
            <a:r>
              <a:rPr lang="de-DE" sz="1000" dirty="0"/>
              <a:t>70</a:t>
            </a:r>
          </a:p>
        </p:txBody>
      </p:sp>
      <p:cxnSp>
        <p:nvCxnSpPr>
          <p:cNvPr id="119" name="Gerader Verbinder 118"/>
          <p:cNvCxnSpPr/>
          <p:nvPr/>
        </p:nvCxnSpPr>
        <p:spPr>
          <a:xfrm>
            <a:off x="387406" y="3850927"/>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0" name="Textfeld 119"/>
          <p:cNvSpPr txBox="1"/>
          <p:nvPr/>
        </p:nvSpPr>
        <p:spPr>
          <a:xfrm>
            <a:off x="152769" y="3900556"/>
            <a:ext cx="404552" cy="246221"/>
          </a:xfrm>
          <a:prstGeom prst="rect">
            <a:avLst/>
          </a:prstGeom>
          <a:noFill/>
        </p:spPr>
        <p:txBody>
          <a:bodyPr wrap="square" rtlCol="0">
            <a:spAutoFit/>
          </a:bodyPr>
          <a:lstStyle/>
          <a:p>
            <a:r>
              <a:rPr lang="de-DE" sz="1000" dirty="0"/>
              <a:t>50</a:t>
            </a:r>
          </a:p>
        </p:txBody>
      </p:sp>
      <p:cxnSp>
        <p:nvCxnSpPr>
          <p:cNvPr id="121" name="Gerader Verbinder 120"/>
          <p:cNvCxnSpPr/>
          <p:nvPr/>
        </p:nvCxnSpPr>
        <p:spPr>
          <a:xfrm>
            <a:off x="385654" y="4024360"/>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feld 121"/>
          <p:cNvSpPr txBox="1"/>
          <p:nvPr/>
        </p:nvSpPr>
        <p:spPr>
          <a:xfrm>
            <a:off x="159323" y="4207523"/>
            <a:ext cx="404552" cy="246221"/>
          </a:xfrm>
          <a:prstGeom prst="rect">
            <a:avLst/>
          </a:prstGeom>
          <a:noFill/>
        </p:spPr>
        <p:txBody>
          <a:bodyPr wrap="square" rtlCol="0">
            <a:spAutoFit/>
          </a:bodyPr>
          <a:lstStyle/>
          <a:p>
            <a:r>
              <a:rPr lang="de-DE" sz="1000" dirty="0"/>
              <a:t>42</a:t>
            </a:r>
          </a:p>
        </p:txBody>
      </p:sp>
      <p:cxnSp>
        <p:nvCxnSpPr>
          <p:cNvPr id="123" name="Gerader Verbinder 122"/>
          <p:cNvCxnSpPr/>
          <p:nvPr/>
        </p:nvCxnSpPr>
        <p:spPr>
          <a:xfrm>
            <a:off x="393960" y="4340349"/>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4" name="Textfeld 123"/>
          <p:cNvSpPr txBox="1"/>
          <p:nvPr/>
        </p:nvSpPr>
        <p:spPr>
          <a:xfrm>
            <a:off x="159323" y="4498288"/>
            <a:ext cx="404552" cy="246221"/>
          </a:xfrm>
          <a:prstGeom prst="rect">
            <a:avLst/>
          </a:prstGeom>
          <a:noFill/>
        </p:spPr>
        <p:txBody>
          <a:bodyPr wrap="square" rtlCol="0">
            <a:spAutoFit/>
          </a:bodyPr>
          <a:lstStyle/>
          <a:p>
            <a:r>
              <a:rPr lang="de-DE" sz="1000" dirty="0"/>
              <a:t>36</a:t>
            </a:r>
          </a:p>
        </p:txBody>
      </p:sp>
      <p:cxnSp>
        <p:nvCxnSpPr>
          <p:cNvPr id="125" name="Gerader Verbinder 124"/>
          <p:cNvCxnSpPr/>
          <p:nvPr/>
        </p:nvCxnSpPr>
        <p:spPr>
          <a:xfrm>
            <a:off x="393960" y="4616506"/>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6" name="Textfeld 125"/>
          <p:cNvSpPr txBox="1"/>
          <p:nvPr/>
        </p:nvSpPr>
        <p:spPr>
          <a:xfrm>
            <a:off x="155185" y="3362357"/>
            <a:ext cx="404552" cy="246221"/>
          </a:xfrm>
          <a:prstGeom prst="rect">
            <a:avLst/>
          </a:prstGeom>
          <a:noFill/>
        </p:spPr>
        <p:txBody>
          <a:bodyPr wrap="square" rtlCol="0">
            <a:spAutoFit/>
          </a:bodyPr>
          <a:lstStyle/>
          <a:p>
            <a:r>
              <a:rPr lang="de-DE" sz="1000" dirty="0"/>
              <a:t>90</a:t>
            </a:r>
          </a:p>
        </p:txBody>
      </p:sp>
      <p:cxnSp>
        <p:nvCxnSpPr>
          <p:cNvPr id="127" name="Gerader Verbinder 126"/>
          <p:cNvCxnSpPr/>
          <p:nvPr/>
        </p:nvCxnSpPr>
        <p:spPr>
          <a:xfrm>
            <a:off x="387406" y="3489262"/>
            <a:ext cx="133004"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8" name="Textfeld 127"/>
          <p:cNvSpPr txBox="1"/>
          <p:nvPr/>
        </p:nvSpPr>
        <p:spPr>
          <a:xfrm>
            <a:off x="2700508" y="2816266"/>
            <a:ext cx="710403" cy="369332"/>
          </a:xfrm>
          <a:prstGeom prst="rect">
            <a:avLst/>
          </a:prstGeom>
          <a:noFill/>
        </p:spPr>
        <p:txBody>
          <a:bodyPr wrap="square" lIns="91440" tIns="45720" rIns="91440" bIns="45720" rtlCol="0" anchor="t">
            <a:spAutoFit/>
          </a:bodyPr>
          <a:lstStyle/>
          <a:p>
            <a:r>
              <a:rPr lang="de-DE" sz="1000" dirty="0"/>
              <a:t>Lamp2 </a:t>
            </a:r>
          </a:p>
          <a:p>
            <a:r>
              <a:rPr lang="de-DE" sz="800" dirty="0" err="1"/>
              <a:t>glycosylated</a:t>
            </a:r>
            <a:endParaRPr lang="de-DE" sz="800" dirty="0"/>
          </a:p>
        </p:txBody>
      </p:sp>
      <p:cxnSp>
        <p:nvCxnSpPr>
          <p:cNvPr id="129" name="Gerader Verbinder 128"/>
          <p:cNvCxnSpPr/>
          <p:nvPr/>
        </p:nvCxnSpPr>
        <p:spPr>
          <a:xfrm flipH="1" flipV="1">
            <a:off x="2711538" y="1961233"/>
            <a:ext cx="410" cy="55822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130" name="Grafik 129"/>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525510" y="2808562"/>
            <a:ext cx="2160000" cy="565288"/>
          </a:xfrm>
          <a:prstGeom prst="rect">
            <a:avLst/>
          </a:prstGeom>
        </p:spPr>
      </p:pic>
      <p:sp>
        <p:nvSpPr>
          <p:cNvPr id="131" name="Textfeld 130">
            <a:extLst>
              <a:ext uri="{FF2B5EF4-FFF2-40B4-BE49-F238E27FC236}">
                <a16:creationId xmlns:a16="http://schemas.microsoft.com/office/drawing/2014/main" id="{650A218B-FA9A-EB4D-B662-6A3F96EF2D0B}"/>
              </a:ext>
            </a:extLst>
          </p:cNvPr>
          <p:cNvSpPr txBox="1"/>
          <p:nvPr/>
        </p:nvSpPr>
        <p:spPr>
          <a:xfrm>
            <a:off x="177368" y="8092450"/>
            <a:ext cx="6480000" cy="461665"/>
          </a:xfrm>
          <a:prstGeom prst="rect">
            <a:avLst/>
          </a:prstGeom>
          <a:noFill/>
        </p:spPr>
        <p:txBody>
          <a:bodyPr wrap="square" lIns="91440" tIns="45720" rIns="91440" bIns="45720" rtlCol="0" anchor="t">
            <a:spAutoFit/>
          </a:bodyPr>
          <a:lstStyle/>
          <a:p>
            <a:pPr algn="just"/>
            <a:r>
              <a:rPr lang="de-DE" sz="1200" dirty="0">
                <a:latin typeface="Arial"/>
                <a:cs typeface="Arial"/>
              </a:rPr>
              <a:t>Figure S11: </a:t>
            </a:r>
            <a:r>
              <a:rPr lang="en-US" sz="1200" dirty="0">
                <a:latin typeface="Arial"/>
                <a:cs typeface="Arial"/>
              </a:rPr>
              <a:t>Immuno- and lectin blots in brain lysates from brains from E13.5 (A) or p35 (B) animals. No differences were detected. N=3 animals per genotype were analyzed. </a:t>
            </a:r>
            <a:endParaRPr lang="de-DE" sz="1200" dirty="0">
              <a:solidFill>
                <a:srgbClr val="FF0000"/>
              </a:solidFill>
              <a:latin typeface="Arial" panose="020B0604020202020204" pitchFamily="34" charset="0"/>
              <a:cs typeface="Arial" panose="020B0604020202020204" pitchFamily="34" charset="0"/>
            </a:endParaRPr>
          </a:p>
        </p:txBody>
      </p:sp>
      <p:cxnSp>
        <p:nvCxnSpPr>
          <p:cNvPr id="3" name="Gerade Verbindung 2">
            <a:extLst>
              <a:ext uri="{FF2B5EF4-FFF2-40B4-BE49-F238E27FC236}">
                <a16:creationId xmlns:a16="http://schemas.microsoft.com/office/drawing/2014/main" id="{1D5E7E1D-BE09-1E56-E679-01FF0D651475}"/>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4" name="Textfeld 3">
            <a:extLst>
              <a:ext uri="{FF2B5EF4-FFF2-40B4-BE49-F238E27FC236}">
                <a16:creationId xmlns:a16="http://schemas.microsoft.com/office/drawing/2014/main" id="{C6527CA9-27D4-F0AB-D3E1-F0B05E2D0F91}"/>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sp>
        <p:nvSpPr>
          <p:cNvPr id="133" name="Foliennummernplatzhalter 132">
            <a:extLst>
              <a:ext uri="{FF2B5EF4-FFF2-40B4-BE49-F238E27FC236}">
                <a16:creationId xmlns:a16="http://schemas.microsoft.com/office/drawing/2014/main" id="{309B0D9B-75EA-D53B-2FBE-527040F8DC3F}"/>
              </a:ext>
            </a:extLst>
          </p:cNvPr>
          <p:cNvSpPr>
            <a:spLocks noGrp="1"/>
          </p:cNvSpPr>
          <p:nvPr>
            <p:ph type="sldNum" sz="quarter" idx="12"/>
          </p:nvPr>
        </p:nvSpPr>
        <p:spPr/>
        <p:txBody>
          <a:bodyPr/>
          <a:lstStyle/>
          <a:p>
            <a:fld id="{444466EE-7DED-45A1-9FDC-2594FB73B862}" type="slidenum">
              <a:rPr lang="de-DE" smtClean="0"/>
              <a:pPr/>
              <a:t>12</a:t>
            </a:fld>
            <a:endParaRPr lang="de-DE"/>
          </a:p>
        </p:txBody>
      </p:sp>
    </p:spTree>
    <p:extLst>
      <p:ext uri="{BB962C8B-B14F-4D97-AF65-F5344CB8AC3E}">
        <p14:creationId xmlns:p14="http://schemas.microsoft.com/office/powerpoint/2010/main" val="4237426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3"/>
          <p:cNvGrpSpPr/>
          <p:nvPr/>
        </p:nvGrpSpPr>
        <p:grpSpPr>
          <a:xfrm>
            <a:off x="298813" y="1573512"/>
            <a:ext cx="5813751" cy="6198888"/>
            <a:chOff x="815209" y="7156152"/>
            <a:chExt cx="4590154" cy="4557082"/>
          </a:xfrm>
        </p:grpSpPr>
        <p:pic>
          <p:nvPicPr>
            <p:cNvPr id="5" name="Picture 4"/>
            <p:cNvPicPr>
              <a:picLocks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04773" y="7156154"/>
              <a:ext cx="4320000" cy="1440000"/>
            </a:xfrm>
            <a:prstGeom prst="rect">
              <a:avLst/>
            </a:prstGeom>
            <a:noFill/>
            <a:ln w="9525">
              <a:noFill/>
              <a:miter lim="800000"/>
              <a:headEnd/>
              <a:tailEnd/>
            </a:ln>
            <a:effectLst/>
          </p:spPr>
        </p:pic>
        <p:pic>
          <p:nvPicPr>
            <p:cNvPr id="6" name="Picture 5"/>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85363" y="8714694"/>
              <a:ext cx="4320000" cy="1440000"/>
            </a:xfrm>
            <a:prstGeom prst="rect">
              <a:avLst/>
            </a:prstGeom>
            <a:noFill/>
            <a:ln w="9525">
              <a:noFill/>
              <a:miter lim="800000"/>
              <a:headEnd/>
              <a:tailEnd/>
            </a:ln>
            <a:effectLst/>
          </p:spPr>
        </p:pic>
        <p:pic>
          <p:nvPicPr>
            <p:cNvPr id="7" name="Picture 3"/>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85363" y="10273234"/>
              <a:ext cx="4320000" cy="1440000"/>
            </a:xfrm>
            <a:prstGeom prst="rect">
              <a:avLst/>
            </a:prstGeom>
            <a:noFill/>
            <a:ln w="9525">
              <a:noFill/>
              <a:miter lim="800000"/>
              <a:headEnd/>
              <a:tailEnd/>
            </a:ln>
            <a:effectLst/>
          </p:spPr>
        </p:pic>
        <p:sp>
          <p:nvSpPr>
            <p:cNvPr id="8" name="ZoneTexte 4"/>
            <p:cNvSpPr txBox="1"/>
            <p:nvPr/>
          </p:nvSpPr>
          <p:spPr>
            <a:xfrm rot="16200000">
              <a:off x="241008" y="7730353"/>
              <a:ext cx="1440001" cy="291600"/>
            </a:xfrm>
            <a:prstGeom prst="rect">
              <a:avLst/>
            </a:prstGeom>
            <a:noFill/>
          </p:spPr>
          <p:txBody>
            <a:bodyPr wrap="square" rtlCol="0">
              <a:spAutoFit/>
            </a:bodyPr>
            <a:lstStyle/>
            <a:p>
              <a:pPr algn="ctr"/>
              <a:r>
                <a:rPr lang="fr-FR" b="1" dirty="0">
                  <a:latin typeface="Arial" panose="020B0604020202020204" pitchFamily="34" charset="0"/>
                  <a:cs typeface="Arial" panose="020B0604020202020204" pitchFamily="34" charset="0"/>
                </a:rPr>
                <a:t>+/+</a:t>
              </a:r>
            </a:p>
          </p:txBody>
        </p:sp>
        <p:sp>
          <p:nvSpPr>
            <p:cNvPr id="9" name="ZoneTexte 4"/>
            <p:cNvSpPr txBox="1"/>
            <p:nvPr/>
          </p:nvSpPr>
          <p:spPr>
            <a:xfrm rot="16200000">
              <a:off x="247699" y="9288893"/>
              <a:ext cx="1440000" cy="291600"/>
            </a:xfrm>
            <a:prstGeom prst="rect">
              <a:avLst/>
            </a:prstGeom>
            <a:noFill/>
          </p:spPr>
          <p:txBody>
            <a:bodyPr wrap="square" rtlCol="0">
              <a:spAutoFit/>
            </a:bodyPr>
            <a:lstStyle/>
            <a:p>
              <a:pPr algn="ctr"/>
              <a:r>
                <a:rPr lang="fr-FR" b="1" dirty="0">
                  <a:latin typeface="Arial" panose="020B0604020202020204" pitchFamily="34" charset="0"/>
                  <a:cs typeface="Arial" panose="020B0604020202020204" pitchFamily="34" charset="0"/>
                </a:rPr>
                <a:t>-/-</a:t>
              </a:r>
            </a:p>
          </p:txBody>
        </p:sp>
        <p:sp>
          <p:nvSpPr>
            <p:cNvPr id="10" name="ZoneTexte 4"/>
            <p:cNvSpPr txBox="1"/>
            <p:nvPr/>
          </p:nvSpPr>
          <p:spPr>
            <a:xfrm rot="16200000">
              <a:off x="241010" y="10847432"/>
              <a:ext cx="1440000" cy="291600"/>
            </a:xfrm>
            <a:prstGeom prst="rect">
              <a:avLst/>
            </a:prstGeom>
            <a:noFill/>
          </p:spPr>
          <p:txBody>
            <a:bodyPr wrap="square" rtlCol="0">
              <a:spAutoFit/>
            </a:bodyPr>
            <a:lstStyle/>
            <a:p>
              <a:pPr algn="ctr"/>
              <a:r>
                <a:rPr lang="fr-FR" b="1" dirty="0">
                  <a:latin typeface="Arial" panose="020B0604020202020204" pitchFamily="34" charset="0"/>
                  <a:cs typeface="Arial" panose="020B0604020202020204" pitchFamily="34" charset="0"/>
                </a:rPr>
                <a:t>RQ/RQ</a:t>
              </a:r>
            </a:p>
          </p:txBody>
        </p:sp>
      </p:grpSp>
      <p:sp>
        <p:nvSpPr>
          <p:cNvPr id="12" name="Textfeld 11">
            <a:extLst>
              <a:ext uri="{FF2B5EF4-FFF2-40B4-BE49-F238E27FC236}">
                <a16:creationId xmlns:a16="http://schemas.microsoft.com/office/drawing/2014/main" id="{1F6CBD36-D11B-4545-93A4-763D2E1131F9}"/>
              </a:ext>
            </a:extLst>
          </p:cNvPr>
          <p:cNvSpPr txBox="1"/>
          <p:nvPr/>
        </p:nvSpPr>
        <p:spPr>
          <a:xfrm>
            <a:off x="210898" y="8202046"/>
            <a:ext cx="6480000" cy="646331"/>
          </a:xfrm>
          <a:prstGeom prst="rect">
            <a:avLst/>
          </a:prstGeom>
          <a:noFill/>
        </p:spPr>
        <p:txBody>
          <a:bodyPr wrap="square" lIns="91440" tIns="45720" rIns="91440" bIns="45720" rtlCol="0" anchor="t">
            <a:spAutoFit/>
          </a:bodyPr>
          <a:lstStyle/>
          <a:p>
            <a:pPr algn="just"/>
            <a:r>
              <a:rPr lang="de-DE" sz="1200" dirty="0">
                <a:latin typeface="Arial"/>
                <a:cs typeface="Arial"/>
              </a:rPr>
              <a:t>Figure S12: Analysis </a:t>
            </a:r>
            <a:r>
              <a:rPr lang="de-DE" sz="1200" dirty="0" err="1">
                <a:latin typeface="Arial"/>
                <a:cs typeface="Arial"/>
              </a:rPr>
              <a:t>of</a:t>
            </a:r>
            <a:r>
              <a:rPr lang="de-DE" sz="1200" dirty="0">
                <a:latin typeface="Arial"/>
                <a:cs typeface="Arial"/>
              </a:rPr>
              <a:t> cerebral </a:t>
            </a:r>
            <a:r>
              <a:rPr lang="de-DE" sz="1200" dirty="0" err="1">
                <a:latin typeface="Arial"/>
                <a:cs typeface="Arial"/>
              </a:rPr>
              <a:t>cortex</a:t>
            </a:r>
            <a:r>
              <a:rPr lang="de-DE" sz="1200" dirty="0">
                <a:latin typeface="Arial"/>
                <a:cs typeface="Arial"/>
              </a:rPr>
              <a:t> N-</a:t>
            </a:r>
            <a:r>
              <a:rPr lang="de-DE" sz="1200" dirty="0" err="1">
                <a:latin typeface="Arial"/>
                <a:cs typeface="Arial"/>
              </a:rPr>
              <a:t>glycans</a:t>
            </a:r>
            <a:r>
              <a:rPr lang="de-DE" sz="1200" dirty="0">
                <a:latin typeface="Arial"/>
                <a:cs typeface="Arial"/>
              </a:rPr>
              <a:t> </a:t>
            </a:r>
            <a:r>
              <a:rPr lang="de-DE" sz="1200" dirty="0" err="1">
                <a:latin typeface="Arial"/>
                <a:cs typeface="Arial"/>
              </a:rPr>
              <a:t>using</a:t>
            </a:r>
            <a:r>
              <a:rPr lang="de-DE" sz="1200" dirty="0">
                <a:latin typeface="Arial"/>
                <a:cs typeface="Arial"/>
              </a:rPr>
              <a:t> MALDI-TOF-MS. </a:t>
            </a:r>
            <a:r>
              <a:rPr lang="de-DE" sz="1200" dirty="0" err="1">
                <a:latin typeface="Arial"/>
                <a:cs typeface="Arial"/>
              </a:rPr>
              <a:t>Representative</a:t>
            </a:r>
            <a:r>
              <a:rPr lang="de-DE" sz="1200" dirty="0">
                <a:latin typeface="Arial"/>
                <a:cs typeface="Arial"/>
              </a:rPr>
              <a:t> N-</a:t>
            </a:r>
            <a:r>
              <a:rPr lang="de-DE" sz="1200" dirty="0" err="1">
                <a:latin typeface="Arial"/>
                <a:cs typeface="Arial"/>
              </a:rPr>
              <a:t>glycan</a:t>
            </a:r>
            <a:r>
              <a:rPr lang="de-DE" sz="1200" dirty="0">
                <a:latin typeface="Arial"/>
                <a:cs typeface="Arial"/>
              </a:rPr>
              <a:t> </a:t>
            </a:r>
            <a:r>
              <a:rPr lang="de-DE" sz="1200" dirty="0" err="1">
                <a:latin typeface="Arial"/>
                <a:cs typeface="Arial"/>
              </a:rPr>
              <a:t>spectra</a:t>
            </a:r>
            <a:r>
              <a:rPr lang="de-DE" sz="1200" dirty="0">
                <a:latin typeface="Arial"/>
                <a:cs typeface="Arial"/>
              </a:rPr>
              <a:t> </a:t>
            </a:r>
            <a:r>
              <a:rPr lang="de-DE" sz="1200" dirty="0" err="1">
                <a:latin typeface="Arial"/>
                <a:cs typeface="Arial"/>
              </a:rPr>
              <a:t>of</a:t>
            </a:r>
            <a:r>
              <a:rPr lang="de-DE" sz="1200" dirty="0">
                <a:latin typeface="Arial"/>
                <a:cs typeface="Arial"/>
              </a:rPr>
              <a:t> </a:t>
            </a:r>
            <a:r>
              <a:rPr lang="de-DE" sz="1200" dirty="0" err="1">
                <a:latin typeface="Arial"/>
                <a:cs typeface="Arial"/>
              </a:rPr>
              <a:t>control</a:t>
            </a:r>
            <a:r>
              <a:rPr lang="de-DE" sz="1200" dirty="0">
                <a:latin typeface="Arial"/>
                <a:cs typeface="Arial"/>
              </a:rPr>
              <a:t>-, </a:t>
            </a:r>
            <a:r>
              <a:rPr lang="de-DE" sz="1200" i="1" dirty="0">
                <a:latin typeface="Arial"/>
                <a:cs typeface="Arial"/>
              </a:rPr>
              <a:t>Atp6v0a2</a:t>
            </a:r>
            <a:r>
              <a:rPr lang="de-DE" sz="1200" i="1" baseline="30000" dirty="0">
                <a:latin typeface="Arial"/>
                <a:cs typeface="Arial"/>
              </a:rPr>
              <a:t>-/-</a:t>
            </a:r>
            <a:r>
              <a:rPr lang="de-DE" sz="1200" baseline="30000" dirty="0">
                <a:latin typeface="Arial"/>
                <a:cs typeface="Arial"/>
              </a:rPr>
              <a:t> </a:t>
            </a:r>
            <a:r>
              <a:rPr lang="de-DE" sz="1200" dirty="0">
                <a:latin typeface="Arial"/>
                <a:cs typeface="Arial"/>
              </a:rPr>
              <a:t>- and </a:t>
            </a:r>
            <a:r>
              <a:rPr lang="de-DE" sz="1200" i="1" dirty="0">
                <a:latin typeface="Arial"/>
                <a:cs typeface="Arial"/>
              </a:rPr>
              <a:t>Atp6v0a2</a:t>
            </a:r>
            <a:r>
              <a:rPr lang="de-DE" sz="1200" i="1" baseline="30000" dirty="0">
                <a:latin typeface="Arial"/>
                <a:cs typeface="Arial"/>
              </a:rPr>
              <a:t>RQ/RQ</a:t>
            </a:r>
            <a:r>
              <a:rPr lang="de-DE" sz="1200" dirty="0">
                <a:latin typeface="Arial"/>
                <a:cs typeface="Arial"/>
              </a:rPr>
              <a:t>  p35 </a:t>
            </a:r>
            <a:r>
              <a:rPr lang="de-DE" sz="1200" dirty="0" err="1">
                <a:latin typeface="Arial"/>
                <a:cs typeface="Arial"/>
              </a:rPr>
              <a:t>mice</a:t>
            </a:r>
            <a:r>
              <a:rPr lang="de-DE" sz="1200" dirty="0">
                <a:latin typeface="Arial"/>
                <a:cs typeface="Arial"/>
              </a:rPr>
              <a:t> (n=3 </a:t>
            </a:r>
            <a:r>
              <a:rPr lang="de-DE" sz="1200" dirty="0" err="1">
                <a:latin typeface="Arial"/>
                <a:cs typeface="Arial"/>
              </a:rPr>
              <a:t>animals</a:t>
            </a:r>
            <a:r>
              <a:rPr lang="de-DE" sz="1200" dirty="0">
                <a:latin typeface="Arial"/>
                <a:cs typeface="Arial"/>
              </a:rPr>
              <a:t> per </a:t>
            </a:r>
            <a:r>
              <a:rPr lang="de-DE" sz="1200" dirty="0" err="1">
                <a:latin typeface="Arial"/>
                <a:cs typeface="Arial"/>
              </a:rPr>
              <a:t>genotype</a:t>
            </a:r>
            <a:r>
              <a:rPr lang="de-DE" sz="1200" dirty="0">
                <a:latin typeface="Arial"/>
                <a:cs typeface="Arial"/>
              </a:rPr>
              <a:t>) </a:t>
            </a:r>
            <a:r>
              <a:rPr lang="de-DE" sz="1200" dirty="0" err="1">
                <a:latin typeface="Arial"/>
                <a:cs typeface="Arial"/>
              </a:rPr>
              <a:t>are</a:t>
            </a:r>
            <a:r>
              <a:rPr lang="de-DE" sz="1200" dirty="0">
                <a:latin typeface="Arial"/>
                <a:cs typeface="Arial"/>
              </a:rPr>
              <a:t> </a:t>
            </a:r>
            <a:r>
              <a:rPr lang="de-DE" sz="1200" dirty="0" err="1">
                <a:latin typeface="Arial"/>
                <a:cs typeface="Arial"/>
              </a:rPr>
              <a:t>shown</a:t>
            </a:r>
            <a:r>
              <a:rPr lang="de-DE" sz="1200" dirty="0">
                <a:latin typeface="Arial"/>
                <a:cs typeface="Arial"/>
              </a:rPr>
              <a:t> </a:t>
            </a:r>
            <a:r>
              <a:rPr lang="de-DE" sz="1200" dirty="0" err="1">
                <a:latin typeface="Arial"/>
                <a:cs typeface="Arial"/>
              </a:rPr>
              <a:t>from</a:t>
            </a:r>
            <a:r>
              <a:rPr lang="de-DE" sz="1200" dirty="0">
                <a:latin typeface="Arial"/>
                <a:cs typeface="Arial"/>
              </a:rPr>
              <a:t> top </a:t>
            </a:r>
            <a:r>
              <a:rPr lang="de-DE" sz="1200" dirty="0" err="1">
                <a:latin typeface="Arial"/>
                <a:cs typeface="Arial"/>
              </a:rPr>
              <a:t>to</a:t>
            </a:r>
            <a:r>
              <a:rPr lang="de-DE" sz="1200" dirty="0">
                <a:latin typeface="Arial"/>
                <a:cs typeface="Arial"/>
              </a:rPr>
              <a:t> </a:t>
            </a:r>
            <a:r>
              <a:rPr lang="de-DE" sz="1200" dirty="0" err="1">
                <a:latin typeface="Arial"/>
                <a:cs typeface="Arial"/>
              </a:rPr>
              <a:t>bottom</a:t>
            </a:r>
            <a:r>
              <a:rPr lang="de-DE" sz="1200" dirty="0">
                <a:latin typeface="Arial"/>
                <a:cs typeface="Arial"/>
              </a:rPr>
              <a:t>. </a:t>
            </a:r>
            <a:r>
              <a:rPr lang="de-DE" sz="1200" dirty="0" err="1">
                <a:latin typeface="Arial"/>
                <a:cs typeface="Arial"/>
              </a:rPr>
              <a:t>No</a:t>
            </a:r>
            <a:r>
              <a:rPr lang="de-DE" sz="1200" dirty="0">
                <a:latin typeface="Arial"/>
                <a:cs typeface="Arial"/>
              </a:rPr>
              <a:t> </a:t>
            </a:r>
            <a:r>
              <a:rPr lang="de-DE" sz="1200" dirty="0" err="1">
                <a:latin typeface="Arial"/>
                <a:cs typeface="Arial"/>
              </a:rPr>
              <a:t>differences</a:t>
            </a:r>
            <a:r>
              <a:rPr lang="de-DE" sz="1200" dirty="0">
                <a:latin typeface="Arial"/>
                <a:cs typeface="Arial"/>
              </a:rPr>
              <a:t> </a:t>
            </a:r>
            <a:r>
              <a:rPr lang="de-DE" sz="1200" dirty="0" err="1">
                <a:latin typeface="Arial"/>
                <a:cs typeface="Arial"/>
              </a:rPr>
              <a:t>were</a:t>
            </a:r>
            <a:r>
              <a:rPr lang="de-DE" sz="1200" dirty="0">
                <a:latin typeface="Arial"/>
                <a:cs typeface="Arial"/>
              </a:rPr>
              <a:t> </a:t>
            </a:r>
            <a:r>
              <a:rPr lang="de-DE" sz="1200" dirty="0" err="1">
                <a:latin typeface="Arial"/>
                <a:cs typeface="Arial"/>
              </a:rPr>
              <a:t>detectable</a:t>
            </a:r>
            <a:r>
              <a:rPr lang="de-DE" sz="1200" dirty="0">
                <a:latin typeface="Arial"/>
                <a:cs typeface="Arial"/>
              </a:rPr>
              <a:t>. </a:t>
            </a:r>
            <a:endParaRPr lang="de-DE" sz="1200" dirty="0">
              <a:solidFill>
                <a:srgbClr val="FF0000"/>
              </a:solidFill>
              <a:latin typeface="Arial" panose="020B0604020202020204" pitchFamily="34" charset="0"/>
              <a:cs typeface="Arial" panose="020B0604020202020204" pitchFamily="34" charset="0"/>
            </a:endParaRPr>
          </a:p>
        </p:txBody>
      </p:sp>
      <p:cxnSp>
        <p:nvCxnSpPr>
          <p:cNvPr id="2" name="Gerade Verbindung 1">
            <a:extLst>
              <a:ext uri="{FF2B5EF4-FFF2-40B4-BE49-F238E27FC236}">
                <a16:creationId xmlns:a16="http://schemas.microsoft.com/office/drawing/2014/main" id="{EB4AA499-5663-AFED-AA2D-ADCC705B1F23}"/>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3" name="Textfeld 2">
            <a:extLst>
              <a:ext uri="{FF2B5EF4-FFF2-40B4-BE49-F238E27FC236}">
                <a16:creationId xmlns:a16="http://schemas.microsoft.com/office/drawing/2014/main" id="{5ECE6119-EC3A-EBC0-B0ED-FE64F1AA583C}"/>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sp>
        <p:nvSpPr>
          <p:cNvPr id="13" name="Foliennummernplatzhalter 12">
            <a:extLst>
              <a:ext uri="{FF2B5EF4-FFF2-40B4-BE49-F238E27FC236}">
                <a16:creationId xmlns:a16="http://schemas.microsoft.com/office/drawing/2014/main" id="{DB6450E2-6610-2AA4-ABBE-05D91364915D}"/>
              </a:ext>
            </a:extLst>
          </p:cNvPr>
          <p:cNvSpPr>
            <a:spLocks noGrp="1"/>
          </p:cNvSpPr>
          <p:nvPr>
            <p:ph type="sldNum" sz="quarter" idx="12"/>
          </p:nvPr>
        </p:nvSpPr>
        <p:spPr/>
        <p:txBody>
          <a:bodyPr/>
          <a:lstStyle/>
          <a:p>
            <a:fld id="{444466EE-7DED-45A1-9FDC-2594FB73B862}" type="slidenum">
              <a:rPr lang="de-DE" smtClean="0"/>
              <a:pPr/>
              <a:t>13</a:t>
            </a:fld>
            <a:endParaRPr lang="de-DE"/>
          </a:p>
        </p:txBody>
      </p:sp>
    </p:spTree>
    <p:extLst>
      <p:ext uri="{BB962C8B-B14F-4D97-AF65-F5344CB8AC3E}">
        <p14:creationId xmlns:p14="http://schemas.microsoft.com/office/powerpoint/2010/main" val="1618329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feld 16">
            <a:extLst>
              <a:ext uri="{FF2B5EF4-FFF2-40B4-BE49-F238E27FC236}">
                <a16:creationId xmlns:a16="http://schemas.microsoft.com/office/drawing/2014/main" id="{1F6F9E0E-0D22-1B4A-A8E3-30732B93E93C}"/>
              </a:ext>
            </a:extLst>
          </p:cNvPr>
          <p:cNvSpPr txBox="1"/>
          <p:nvPr/>
        </p:nvSpPr>
        <p:spPr>
          <a:xfrm>
            <a:off x="205199" y="3227703"/>
            <a:ext cx="6480000" cy="461665"/>
          </a:xfrm>
          <a:prstGeom prst="rect">
            <a:avLst/>
          </a:prstGeom>
          <a:noFill/>
        </p:spPr>
        <p:txBody>
          <a:bodyPr wrap="square" lIns="91440" tIns="45720" rIns="91440" bIns="45720" rtlCol="0" anchor="t">
            <a:spAutoFit/>
          </a:bodyPr>
          <a:lstStyle/>
          <a:p>
            <a:pPr algn="just"/>
            <a:r>
              <a:rPr lang="de-DE" sz="1200" dirty="0">
                <a:latin typeface="Arial"/>
                <a:cs typeface="Arial"/>
              </a:rPr>
              <a:t>Figure S13: </a:t>
            </a:r>
            <a:r>
              <a:rPr lang="en-US" sz="1200" dirty="0">
                <a:latin typeface="Arial"/>
                <a:cs typeface="Arial"/>
              </a:rPr>
              <a:t>Representative images of testis size and morphology of p105 mice. Scale= 10mm. </a:t>
            </a:r>
            <a:endParaRPr lang="de-DE" sz="1200" dirty="0">
              <a:solidFill>
                <a:srgbClr val="FF0000"/>
              </a:solidFill>
              <a:latin typeface="Arial" panose="020B0604020202020204" pitchFamily="34" charset="0"/>
              <a:cs typeface="Arial" panose="020B0604020202020204" pitchFamily="34" charset="0"/>
            </a:endParaRPr>
          </a:p>
        </p:txBody>
      </p:sp>
      <p:pic>
        <p:nvPicPr>
          <p:cNvPr id="59" name="Grafik 58">
            <a:extLst>
              <a:ext uri="{FF2B5EF4-FFF2-40B4-BE49-F238E27FC236}">
                <a16:creationId xmlns:a16="http://schemas.microsoft.com/office/drawing/2014/main" id="{38CF05A0-BC8E-4926-8F4B-37A164EEBF0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1660978" y="1771493"/>
            <a:ext cx="851239" cy="1333733"/>
          </a:xfrm>
          <a:prstGeom prst="rect">
            <a:avLst/>
          </a:prstGeom>
        </p:spPr>
      </p:pic>
      <p:pic>
        <p:nvPicPr>
          <p:cNvPr id="60" name="Grafik 59">
            <a:extLst>
              <a:ext uri="{FF2B5EF4-FFF2-40B4-BE49-F238E27FC236}">
                <a16:creationId xmlns:a16="http://schemas.microsoft.com/office/drawing/2014/main" id="{441D5BF1-34AB-4285-A074-52B014EC699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3051334" y="1797600"/>
            <a:ext cx="857761" cy="1333733"/>
          </a:xfrm>
          <a:prstGeom prst="rect">
            <a:avLst/>
          </a:prstGeom>
        </p:spPr>
      </p:pic>
      <p:cxnSp>
        <p:nvCxnSpPr>
          <p:cNvPr id="61" name="Gerader Verbinder 64">
            <a:extLst>
              <a:ext uri="{FF2B5EF4-FFF2-40B4-BE49-F238E27FC236}">
                <a16:creationId xmlns:a16="http://schemas.microsoft.com/office/drawing/2014/main" id="{F2D0DB80-8E2B-4B77-BEA1-1828C2BE86C3}"/>
              </a:ext>
            </a:extLst>
          </p:cNvPr>
          <p:cNvCxnSpPr>
            <a:cxnSpLocks/>
          </p:cNvCxnSpPr>
          <p:nvPr/>
        </p:nvCxnSpPr>
        <p:spPr>
          <a:xfrm rot="5400000">
            <a:off x="4831290" y="2370219"/>
            <a:ext cx="0" cy="111371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62" name="Grafik 61">
            <a:extLst>
              <a:ext uri="{FF2B5EF4-FFF2-40B4-BE49-F238E27FC236}">
                <a16:creationId xmlns:a16="http://schemas.microsoft.com/office/drawing/2014/main" id="{2B84D059-9BCD-467F-821D-2EF9181C4F2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4388390" y="1859227"/>
            <a:ext cx="857761" cy="1183181"/>
          </a:xfrm>
          <a:prstGeom prst="rect">
            <a:avLst/>
          </a:prstGeom>
        </p:spPr>
      </p:pic>
      <p:sp>
        <p:nvSpPr>
          <p:cNvPr id="63" name="Textfeld 62">
            <a:extLst>
              <a:ext uri="{FF2B5EF4-FFF2-40B4-BE49-F238E27FC236}">
                <a16:creationId xmlns:a16="http://schemas.microsoft.com/office/drawing/2014/main" id="{6736E7D5-5C68-4514-950F-6D3AD0946CF3}"/>
              </a:ext>
            </a:extLst>
          </p:cNvPr>
          <p:cNvSpPr txBox="1"/>
          <p:nvPr/>
        </p:nvSpPr>
        <p:spPr>
          <a:xfrm>
            <a:off x="1656083" y="1696197"/>
            <a:ext cx="876170" cy="498980"/>
          </a:xfrm>
          <a:prstGeom prst="rect">
            <a:avLst/>
          </a:prstGeom>
          <a:noFill/>
        </p:spPr>
        <p:txBody>
          <a:bodyPr wrap="square" rtlCol="0">
            <a:spAutoFit/>
          </a:bodyPr>
          <a:lstStyle/>
          <a:p>
            <a:pPr algn="ctr"/>
            <a:r>
              <a:rPr lang="de-DE" sz="1600" b="1" dirty="0">
                <a:latin typeface="Arial" panose="020B0604020202020204" pitchFamily="34" charset="0"/>
                <a:cs typeface="Arial" panose="020B0604020202020204" pitchFamily="34" charset="0"/>
              </a:rPr>
              <a:t>+/+</a:t>
            </a:r>
          </a:p>
        </p:txBody>
      </p:sp>
      <p:sp>
        <p:nvSpPr>
          <p:cNvPr id="64" name="Textfeld 63">
            <a:extLst>
              <a:ext uri="{FF2B5EF4-FFF2-40B4-BE49-F238E27FC236}">
                <a16:creationId xmlns:a16="http://schemas.microsoft.com/office/drawing/2014/main" id="{E6076A32-6526-41E3-90AA-BD3578580C0E}"/>
              </a:ext>
            </a:extLst>
          </p:cNvPr>
          <p:cNvSpPr txBox="1"/>
          <p:nvPr/>
        </p:nvSpPr>
        <p:spPr>
          <a:xfrm>
            <a:off x="2811402" y="1706580"/>
            <a:ext cx="1333733" cy="498980"/>
          </a:xfrm>
          <a:prstGeom prst="rect">
            <a:avLst/>
          </a:prstGeom>
          <a:noFill/>
        </p:spPr>
        <p:txBody>
          <a:bodyPr wrap="square" rtlCol="0">
            <a:spAutoFit/>
          </a:bodyPr>
          <a:lstStyle/>
          <a:p>
            <a:pPr algn="ctr"/>
            <a:r>
              <a:rPr lang="de-DE" sz="1600" b="1" dirty="0">
                <a:latin typeface="Arial" panose="020B0604020202020204" pitchFamily="34" charset="0"/>
                <a:cs typeface="Arial" panose="020B0604020202020204" pitchFamily="34" charset="0"/>
              </a:rPr>
              <a:t>-/-</a:t>
            </a:r>
          </a:p>
        </p:txBody>
      </p:sp>
      <p:sp>
        <p:nvSpPr>
          <p:cNvPr id="65" name="Textfeld 64">
            <a:extLst>
              <a:ext uri="{FF2B5EF4-FFF2-40B4-BE49-F238E27FC236}">
                <a16:creationId xmlns:a16="http://schemas.microsoft.com/office/drawing/2014/main" id="{993A1C84-F6EE-4A6F-A76B-9BFB340C93DE}"/>
              </a:ext>
            </a:extLst>
          </p:cNvPr>
          <p:cNvSpPr txBox="1"/>
          <p:nvPr/>
        </p:nvSpPr>
        <p:spPr>
          <a:xfrm>
            <a:off x="4189844" y="1722873"/>
            <a:ext cx="1266089" cy="498980"/>
          </a:xfrm>
          <a:prstGeom prst="rect">
            <a:avLst/>
          </a:prstGeom>
          <a:noFill/>
        </p:spPr>
        <p:txBody>
          <a:bodyPr wrap="square" rtlCol="0">
            <a:spAutoFit/>
          </a:bodyPr>
          <a:lstStyle/>
          <a:p>
            <a:pPr algn="ctr"/>
            <a:r>
              <a:rPr lang="de-DE" sz="1600" b="1" dirty="0">
                <a:latin typeface="Arial" panose="020B0604020202020204" pitchFamily="34" charset="0"/>
                <a:cs typeface="Arial" panose="020B0604020202020204" pitchFamily="34" charset="0"/>
              </a:rPr>
              <a:t>RQ/RQ</a:t>
            </a:r>
          </a:p>
        </p:txBody>
      </p:sp>
      <p:cxnSp>
        <p:nvCxnSpPr>
          <p:cNvPr id="66" name="Gerader Verbinder 183">
            <a:extLst>
              <a:ext uri="{FF2B5EF4-FFF2-40B4-BE49-F238E27FC236}">
                <a16:creationId xmlns:a16="http://schemas.microsoft.com/office/drawing/2014/main" id="{6F9D8F17-505A-401F-9900-280AA2F4A437}"/>
              </a:ext>
            </a:extLst>
          </p:cNvPr>
          <p:cNvCxnSpPr>
            <a:cxnSpLocks/>
          </p:cNvCxnSpPr>
          <p:nvPr/>
        </p:nvCxnSpPr>
        <p:spPr>
          <a:xfrm rot="5400000">
            <a:off x="4948337" y="2450817"/>
            <a:ext cx="95505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Gerader Verbinder 183">
            <a:extLst>
              <a:ext uri="{FF2B5EF4-FFF2-40B4-BE49-F238E27FC236}">
                <a16:creationId xmlns:a16="http://schemas.microsoft.com/office/drawing/2014/main" id="{6FB042C5-B5C7-429A-9B30-70699140C5E8}"/>
              </a:ext>
            </a:extLst>
          </p:cNvPr>
          <p:cNvCxnSpPr>
            <a:cxnSpLocks/>
          </p:cNvCxnSpPr>
          <p:nvPr/>
        </p:nvCxnSpPr>
        <p:spPr>
          <a:xfrm rot="5400000">
            <a:off x="929930" y="2431874"/>
            <a:ext cx="95505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Gerader Verbinder 183">
            <a:extLst>
              <a:ext uri="{FF2B5EF4-FFF2-40B4-BE49-F238E27FC236}">
                <a16:creationId xmlns:a16="http://schemas.microsoft.com/office/drawing/2014/main" id="{A4BFB4EC-B6BD-479B-AA89-AFB8F93BC6F2}"/>
              </a:ext>
            </a:extLst>
          </p:cNvPr>
          <p:cNvCxnSpPr>
            <a:cxnSpLocks/>
          </p:cNvCxnSpPr>
          <p:nvPr/>
        </p:nvCxnSpPr>
        <p:spPr>
          <a:xfrm rot="5400000">
            <a:off x="3466730" y="866874"/>
            <a:ext cx="0" cy="4032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Gerader Verbinder 183">
            <a:extLst>
              <a:ext uri="{FF2B5EF4-FFF2-40B4-BE49-F238E27FC236}">
                <a16:creationId xmlns:a16="http://schemas.microsoft.com/office/drawing/2014/main" id="{D12238C9-F5F4-4D4F-A9A2-0FF0E7BCCD71}"/>
              </a:ext>
            </a:extLst>
          </p:cNvPr>
          <p:cNvCxnSpPr>
            <a:cxnSpLocks/>
          </p:cNvCxnSpPr>
          <p:nvPr/>
        </p:nvCxnSpPr>
        <p:spPr>
          <a:xfrm rot="5400000">
            <a:off x="3435966" y="3229"/>
            <a:ext cx="0" cy="403247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Textfeld 32">
            <a:extLst>
              <a:ext uri="{FF2B5EF4-FFF2-40B4-BE49-F238E27FC236}">
                <a16:creationId xmlns:a16="http://schemas.microsoft.com/office/drawing/2014/main" id="{5E6B0007-39FD-624E-8AB6-0316247DEA5D}"/>
              </a:ext>
            </a:extLst>
          </p:cNvPr>
          <p:cNvSpPr txBox="1"/>
          <p:nvPr/>
        </p:nvSpPr>
        <p:spPr>
          <a:xfrm>
            <a:off x="192475" y="7272907"/>
            <a:ext cx="6480000" cy="276999"/>
          </a:xfrm>
          <a:prstGeom prst="rect">
            <a:avLst/>
          </a:prstGeom>
          <a:noFill/>
        </p:spPr>
        <p:txBody>
          <a:bodyPr wrap="square" lIns="91440" tIns="45720" rIns="91440" bIns="45720" rtlCol="0" anchor="t">
            <a:spAutoFit/>
          </a:bodyPr>
          <a:lstStyle/>
          <a:p>
            <a:pPr algn="ctr"/>
            <a:r>
              <a:rPr lang="de-DE" sz="1200" dirty="0">
                <a:latin typeface="Arial"/>
                <a:cs typeface="Arial"/>
              </a:rPr>
              <a:t>Figure S14: Analysis </a:t>
            </a:r>
            <a:r>
              <a:rPr lang="de-DE" sz="1200" dirty="0" err="1">
                <a:latin typeface="Arial"/>
                <a:cs typeface="Arial"/>
              </a:rPr>
              <a:t>of</a:t>
            </a:r>
            <a:r>
              <a:rPr lang="de-DE" sz="1200" dirty="0">
                <a:latin typeface="Arial"/>
                <a:cs typeface="Arial"/>
              </a:rPr>
              <a:t> PNA lectin </a:t>
            </a:r>
            <a:r>
              <a:rPr lang="de-DE" sz="1200" dirty="0" err="1">
                <a:latin typeface="Arial"/>
                <a:cs typeface="Arial"/>
              </a:rPr>
              <a:t>staining</a:t>
            </a:r>
            <a:r>
              <a:rPr lang="de-DE" sz="1200" dirty="0">
                <a:latin typeface="Arial"/>
                <a:cs typeface="Arial"/>
              </a:rPr>
              <a:t> in </a:t>
            </a:r>
            <a:r>
              <a:rPr lang="de-DE" sz="1200" dirty="0" err="1">
                <a:latin typeface="Arial"/>
                <a:cs typeface="Arial"/>
              </a:rPr>
              <a:t>testis</a:t>
            </a:r>
            <a:r>
              <a:rPr lang="de-DE" sz="1200" dirty="0">
                <a:latin typeface="Arial"/>
                <a:cs typeface="Arial"/>
              </a:rPr>
              <a:t> (n=3 per </a:t>
            </a:r>
            <a:r>
              <a:rPr lang="de-DE" sz="1200" dirty="0" err="1">
                <a:latin typeface="Arial"/>
                <a:cs typeface="Arial"/>
              </a:rPr>
              <a:t>genotype</a:t>
            </a:r>
            <a:r>
              <a:rPr lang="de-DE" sz="1200" dirty="0">
                <a:latin typeface="Arial"/>
                <a:cs typeface="Arial"/>
              </a:rPr>
              <a:t>).</a:t>
            </a:r>
            <a:endParaRPr lang="de-DE" dirty="0"/>
          </a:p>
        </p:txBody>
      </p:sp>
      <p:pic>
        <p:nvPicPr>
          <p:cNvPr id="34" name="Grafik 33">
            <a:extLst>
              <a:ext uri="{FF2B5EF4-FFF2-40B4-BE49-F238E27FC236}">
                <a16:creationId xmlns:a16="http://schemas.microsoft.com/office/drawing/2014/main" id="{AE265C1A-27C5-FD46-BA32-30354DDCF53C}"/>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465318" y="4986907"/>
            <a:ext cx="4025900" cy="2286000"/>
          </a:xfrm>
          <a:prstGeom prst="rect">
            <a:avLst/>
          </a:prstGeom>
        </p:spPr>
      </p:pic>
      <p:cxnSp>
        <p:nvCxnSpPr>
          <p:cNvPr id="2" name="Gerade Verbindung 1">
            <a:extLst>
              <a:ext uri="{FF2B5EF4-FFF2-40B4-BE49-F238E27FC236}">
                <a16:creationId xmlns:a16="http://schemas.microsoft.com/office/drawing/2014/main" id="{0AA9358E-F126-09DB-836C-BBF4FDAF0D45}"/>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3" name="Textfeld 2">
            <a:extLst>
              <a:ext uri="{FF2B5EF4-FFF2-40B4-BE49-F238E27FC236}">
                <a16:creationId xmlns:a16="http://schemas.microsoft.com/office/drawing/2014/main" id="{624E172F-AB00-307A-118F-66BAFA73C86A}"/>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sp>
        <p:nvSpPr>
          <p:cNvPr id="5" name="Foliennummernplatzhalter 4">
            <a:extLst>
              <a:ext uri="{FF2B5EF4-FFF2-40B4-BE49-F238E27FC236}">
                <a16:creationId xmlns:a16="http://schemas.microsoft.com/office/drawing/2014/main" id="{F476872C-E59A-64B5-BAF8-52B01444D24F}"/>
              </a:ext>
            </a:extLst>
          </p:cNvPr>
          <p:cNvSpPr>
            <a:spLocks noGrp="1"/>
          </p:cNvSpPr>
          <p:nvPr>
            <p:ph type="sldNum" sz="quarter" idx="12"/>
          </p:nvPr>
        </p:nvSpPr>
        <p:spPr/>
        <p:txBody>
          <a:bodyPr/>
          <a:lstStyle/>
          <a:p>
            <a:fld id="{444466EE-7DED-45A1-9FDC-2594FB73B862}" type="slidenum">
              <a:rPr lang="de-DE" smtClean="0"/>
              <a:pPr/>
              <a:t>14</a:t>
            </a:fld>
            <a:endParaRPr lang="de-DE"/>
          </a:p>
        </p:txBody>
      </p:sp>
    </p:spTree>
    <p:extLst>
      <p:ext uri="{BB962C8B-B14F-4D97-AF65-F5344CB8AC3E}">
        <p14:creationId xmlns:p14="http://schemas.microsoft.com/office/powerpoint/2010/main" val="1933665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feld 41">
            <a:extLst>
              <a:ext uri="{FF2B5EF4-FFF2-40B4-BE49-F238E27FC236}">
                <a16:creationId xmlns:a16="http://schemas.microsoft.com/office/drawing/2014/main" id="{54C1B30A-73C5-4454-B856-C68BD0BFC56B}"/>
              </a:ext>
            </a:extLst>
          </p:cNvPr>
          <p:cNvSpPr txBox="1"/>
          <p:nvPr/>
        </p:nvSpPr>
        <p:spPr>
          <a:xfrm>
            <a:off x="205199" y="6681834"/>
            <a:ext cx="6480000" cy="830997"/>
          </a:xfrm>
          <a:prstGeom prst="rect">
            <a:avLst/>
          </a:prstGeom>
          <a:noFill/>
        </p:spPr>
        <p:txBody>
          <a:bodyPr wrap="square" lIns="91440" tIns="45720" rIns="91440" bIns="45720" rtlCol="0" anchor="t">
            <a:spAutoFit/>
          </a:bodyPr>
          <a:lstStyle/>
          <a:p>
            <a:pPr algn="just"/>
            <a:r>
              <a:rPr lang="de-DE" sz="1200" dirty="0">
                <a:latin typeface="Arial"/>
                <a:cs typeface="Arial"/>
              </a:rPr>
              <a:t>Figure S15: PNA lectin </a:t>
            </a:r>
            <a:r>
              <a:rPr lang="de-DE" sz="1200" dirty="0" err="1">
                <a:latin typeface="Arial"/>
                <a:cs typeface="Arial"/>
              </a:rPr>
              <a:t>staining</a:t>
            </a:r>
            <a:r>
              <a:rPr lang="de-DE" sz="1200" dirty="0">
                <a:latin typeface="Arial"/>
                <a:cs typeface="Arial"/>
              </a:rPr>
              <a:t> </a:t>
            </a:r>
            <a:r>
              <a:rPr lang="de-DE" sz="1200" dirty="0" err="1">
                <a:latin typeface="Arial"/>
                <a:cs typeface="Arial"/>
              </a:rPr>
              <a:t>of</a:t>
            </a:r>
            <a:r>
              <a:rPr lang="de-DE" sz="1200" dirty="0">
                <a:latin typeface="Arial"/>
                <a:cs typeface="Arial"/>
              </a:rPr>
              <a:t> </a:t>
            </a:r>
            <a:r>
              <a:rPr lang="de-DE" sz="1200" dirty="0" err="1">
                <a:latin typeface="Arial"/>
                <a:cs typeface="Arial"/>
              </a:rPr>
              <a:t>epididymis</a:t>
            </a:r>
            <a:r>
              <a:rPr lang="de-DE" sz="1200" dirty="0">
                <a:latin typeface="Arial"/>
                <a:cs typeface="Arial"/>
              </a:rPr>
              <a:t> </a:t>
            </a:r>
            <a:r>
              <a:rPr lang="de-DE" sz="1200" dirty="0" err="1">
                <a:latin typeface="Arial"/>
                <a:cs typeface="Arial"/>
              </a:rPr>
              <a:t>sections</a:t>
            </a:r>
            <a:r>
              <a:rPr lang="de-DE" sz="1200" dirty="0">
                <a:latin typeface="Arial"/>
                <a:cs typeface="Arial"/>
              </a:rPr>
              <a:t>. (A) </a:t>
            </a:r>
            <a:r>
              <a:rPr lang="en-US" sz="1200" dirty="0">
                <a:latin typeface="Arial"/>
                <a:cs typeface="Arial"/>
              </a:rPr>
              <a:t>Representative images</a:t>
            </a:r>
            <a:r>
              <a:rPr lang="de-DE" sz="1200" dirty="0">
                <a:latin typeface="Arial"/>
                <a:cs typeface="Arial"/>
              </a:rPr>
              <a:t> </a:t>
            </a:r>
            <a:r>
              <a:rPr lang="de-DE" sz="1200" dirty="0" err="1">
                <a:latin typeface="Arial"/>
                <a:cs typeface="Arial"/>
              </a:rPr>
              <a:t>of</a:t>
            </a:r>
            <a:r>
              <a:rPr lang="de-DE" sz="1200" dirty="0">
                <a:latin typeface="Arial"/>
                <a:cs typeface="Arial"/>
              </a:rPr>
              <a:t> PNA </a:t>
            </a:r>
            <a:r>
              <a:rPr lang="de-DE" sz="1200" dirty="0" err="1">
                <a:latin typeface="Arial"/>
                <a:cs typeface="Arial"/>
              </a:rPr>
              <a:t>staining</a:t>
            </a:r>
            <a:r>
              <a:rPr lang="de-DE" sz="1200" dirty="0">
                <a:latin typeface="Arial"/>
                <a:cs typeface="Arial"/>
              </a:rPr>
              <a:t> </a:t>
            </a:r>
            <a:r>
              <a:rPr lang="de-DE" sz="1200" dirty="0" err="1">
                <a:latin typeface="Arial"/>
                <a:cs typeface="Arial"/>
              </a:rPr>
              <a:t>of</a:t>
            </a:r>
            <a:r>
              <a:rPr lang="de-DE" sz="1200" dirty="0">
                <a:latin typeface="Arial"/>
                <a:cs typeface="Arial"/>
              </a:rPr>
              <a:t> </a:t>
            </a:r>
            <a:r>
              <a:rPr lang="de-DE" sz="1200" dirty="0" err="1">
                <a:latin typeface="Arial"/>
                <a:cs typeface="Arial"/>
              </a:rPr>
              <a:t>epididymis</a:t>
            </a:r>
            <a:r>
              <a:rPr lang="de-DE" sz="1200" dirty="0">
                <a:latin typeface="Arial"/>
                <a:cs typeface="Arial"/>
              </a:rPr>
              <a:t> </a:t>
            </a:r>
            <a:r>
              <a:rPr lang="de-DE" sz="1200" dirty="0" err="1">
                <a:latin typeface="Arial"/>
                <a:cs typeface="Arial"/>
              </a:rPr>
              <a:t>sections</a:t>
            </a:r>
            <a:r>
              <a:rPr lang="de-DE" sz="1200" dirty="0">
                <a:latin typeface="Arial"/>
                <a:cs typeface="Arial"/>
              </a:rPr>
              <a:t>.</a:t>
            </a:r>
            <a:r>
              <a:rPr lang="en-US" sz="1200" dirty="0">
                <a:latin typeface="Arial"/>
                <a:cs typeface="Arial"/>
              </a:rPr>
              <a:t> Scale: </a:t>
            </a:r>
            <a:r>
              <a:rPr lang="de-DE" sz="1200" dirty="0">
                <a:latin typeface="Arial"/>
                <a:cs typeface="Arial"/>
              </a:rPr>
              <a:t> 10µm. (B) </a:t>
            </a:r>
            <a:r>
              <a:rPr lang="de-DE" sz="1200" dirty="0" err="1">
                <a:latin typeface="Arial"/>
                <a:cs typeface="Arial"/>
              </a:rPr>
              <a:t>Quantification</a:t>
            </a:r>
            <a:r>
              <a:rPr lang="de-DE" sz="1200" dirty="0">
                <a:latin typeface="Arial"/>
                <a:cs typeface="Arial"/>
              </a:rPr>
              <a:t> </a:t>
            </a:r>
            <a:r>
              <a:rPr lang="de-DE" sz="1200" dirty="0" err="1">
                <a:latin typeface="Arial"/>
                <a:cs typeface="Arial"/>
              </a:rPr>
              <a:t>of</a:t>
            </a:r>
            <a:r>
              <a:rPr lang="de-DE" sz="1200" dirty="0">
                <a:latin typeface="Arial"/>
                <a:cs typeface="Arial"/>
              </a:rPr>
              <a:t> relative </a:t>
            </a:r>
            <a:r>
              <a:rPr lang="de-DE" sz="1200" dirty="0" err="1">
                <a:latin typeface="Arial"/>
                <a:cs typeface="Arial"/>
              </a:rPr>
              <a:t>fluorescence</a:t>
            </a:r>
            <a:r>
              <a:rPr lang="de-DE" sz="1200" dirty="0">
                <a:latin typeface="Arial"/>
                <a:cs typeface="Arial"/>
              </a:rPr>
              <a:t> </a:t>
            </a:r>
            <a:r>
              <a:rPr lang="de-DE" sz="1200" dirty="0" err="1">
                <a:latin typeface="Arial"/>
                <a:cs typeface="Arial"/>
              </a:rPr>
              <a:t>signal</a:t>
            </a:r>
            <a:r>
              <a:rPr lang="de-DE" sz="1200" dirty="0">
                <a:latin typeface="Arial"/>
                <a:cs typeface="Arial"/>
              </a:rPr>
              <a:t> PNA </a:t>
            </a:r>
            <a:r>
              <a:rPr lang="de-DE" sz="1200" dirty="0" err="1">
                <a:latin typeface="Arial"/>
                <a:cs typeface="Arial"/>
              </a:rPr>
              <a:t>to</a:t>
            </a:r>
            <a:r>
              <a:rPr lang="de-DE" sz="1200" dirty="0">
                <a:latin typeface="Arial"/>
                <a:cs typeface="Arial"/>
              </a:rPr>
              <a:t> DAPI in </a:t>
            </a:r>
            <a:r>
              <a:rPr lang="de-DE" sz="1200" dirty="0" err="1">
                <a:latin typeface="Arial"/>
                <a:cs typeface="Arial"/>
              </a:rPr>
              <a:t>epididymis</a:t>
            </a:r>
            <a:r>
              <a:rPr lang="de-DE" sz="1200" dirty="0">
                <a:latin typeface="Arial"/>
                <a:cs typeface="Arial"/>
              </a:rPr>
              <a:t> </a:t>
            </a:r>
            <a:r>
              <a:rPr lang="de-DE" sz="1200" dirty="0" err="1">
                <a:latin typeface="Arial"/>
                <a:cs typeface="Arial"/>
              </a:rPr>
              <a:t>sections</a:t>
            </a:r>
            <a:r>
              <a:rPr lang="en-US" sz="1200" dirty="0">
                <a:latin typeface="Arial"/>
                <a:cs typeface="Arial"/>
              </a:rPr>
              <a:t> for n=3 animals per genotype. </a:t>
            </a:r>
          </a:p>
          <a:p>
            <a:pPr algn="just"/>
            <a:r>
              <a:rPr lang="en-US" sz="1200" dirty="0">
                <a:latin typeface="Arial"/>
                <a:cs typeface="Arial"/>
              </a:rPr>
              <a:t>P ****&lt; 0,0001; ns.: not significant.</a:t>
            </a:r>
            <a:endParaRPr lang="de-DE" sz="1200" dirty="0">
              <a:latin typeface="Arial"/>
              <a:cs typeface="Arial"/>
            </a:endParaRPr>
          </a:p>
        </p:txBody>
      </p:sp>
      <p:sp>
        <p:nvSpPr>
          <p:cNvPr id="45" name="Titel 1">
            <a:extLst>
              <a:ext uri="{FF2B5EF4-FFF2-40B4-BE49-F238E27FC236}">
                <a16:creationId xmlns:a16="http://schemas.microsoft.com/office/drawing/2014/main" id="{2C214B37-6C37-264B-996F-E90DDD4BE82C}"/>
              </a:ext>
            </a:extLst>
          </p:cNvPr>
          <p:cNvSpPr>
            <a:spLocks noGrp="1"/>
          </p:cNvSpPr>
          <p:nvPr>
            <p:ph type="title"/>
          </p:nvPr>
        </p:nvSpPr>
        <p:spPr>
          <a:xfrm>
            <a:off x="723379" y="1591159"/>
            <a:ext cx="1788010" cy="458332"/>
          </a:xfrm>
        </p:spPr>
        <p:txBody>
          <a:bodyPr>
            <a:normAutofit/>
          </a:bodyPr>
          <a:lstStyle/>
          <a:p>
            <a:pPr algn="ctr"/>
            <a:r>
              <a:rPr lang="de-DE" sz="1600" b="1" dirty="0">
                <a:latin typeface="Arial" panose="020B0604020202020204" pitchFamily="34" charset="0"/>
                <a:cs typeface="Arial" panose="020B0604020202020204" pitchFamily="34" charset="0"/>
              </a:rPr>
              <a:t>+/+</a:t>
            </a:r>
            <a:endParaRPr lang="de-DE" sz="1600" b="1" baseline="30000" dirty="0">
              <a:latin typeface="Arial" panose="020B0604020202020204" pitchFamily="34" charset="0"/>
              <a:cs typeface="Arial" panose="020B0604020202020204" pitchFamily="34" charset="0"/>
            </a:endParaRPr>
          </a:p>
        </p:txBody>
      </p:sp>
      <p:sp>
        <p:nvSpPr>
          <p:cNvPr id="46" name="Textfeld 45">
            <a:extLst>
              <a:ext uri="{FF2B5EF4-FFF2-40B4-BE49-F238E27FC236}">
                <a16:creationId xmlns:a16="http://schemas.microsoft.com/office/drawing/2014/main" id="{499D81D5-2609-B64F-AE86-210E5DBD97E4}"/>
              </a:ext>
            </a:extLst>
          </p:cNvPr>
          <p:cNvSpPr txBox="1"/>
          <p:nvPr/>
        </p:nvSpPr>
        <p:spPr>
          <a:xfrm rot="16200000">
            <a:off x="-317324" y="2645787"/>
            <a:ext cx="1800000" cy="338554"/>
          </a:xfrm>
          <a:prstGeom prst="rect">
            <a:avLst/>
          </a:prstGeom>
          <a:noFill/>
        </p:spPr>
        <p:txBody>
          <a:bodyPr wrap="square" rtlCol="0">
            <a:spAutoFit/>
          </a:bodyPr>
          <a:lstStyle/>
          <a:p>
            <a:pPr algn="ctr"/>
            <a:r>
              <a:rPr lang="de-DE" sz="1600" dirty="0">
                <a:solidFill>
                  <a:srgbClr val="FF0000"/>
                </a:solidFill>
                <a:latin typeface="Arial" panose="020B0604020202020204" pitchFamily="34" charset="0"/>
                <a:cs typeface="Arial" panose="020B0604020202020204" pitchFamily="34" charset="0"/>
              </a:rPr>
              <a:t>PNA</a:t>
            </a:r>
            <a:r>
              <a:rPr lang="de-DE" sz="1600" dirty="0">
                <a:latin typeface="Arial" panose="020B0604020202020204" pitchFamily="34" charset="0"/>
                <a:cs typeface="Arial" panose="020B0604020202020204" pitchFamily="34" charset="0"/>
              </a:rPr>
              <a:t>/</a:t>
            </a:r>
            <a:r>
              <a:rPr lang="de-DE" sz="1600" dirty="0">
                <a:solidFill>
                  <a:srgbClr val="0070C0"/>
                </a:solidFill>
                <a:latin typeface="Arial" panose="020B0604020202020204" pitchFamily="34" charset="0"/>
                <a:cs typeface="Arial" panose="020B0604020202020204" pitchFamily="34" charset="0"/>
              </a:rPr>
              <a:t>DAPI</a:t>
            </a:r>
          </a:p>
        </p:txBody>
      </p:sp>
      <p:sp>
        <p:nvSpPr>
          <p:cNvPr id="47" name="Titel 1">
            <a:extLst>
              <a:ext uri="{FF2B5EF4-FFF2-40B4-BE49-F238E27FC236}">
                <a16:creationId xmlns:a16="http://schemas.microsoft.com/office/drawing/2014/main" id="{BA6F85B1-49D4-0940-BF41-E37825FA61F6}"/>
              </a:ext>
            </a:extLst>
          </p:cNvPr>
          <p:cNvSpPr txBox="1">
            <a:spLocks/>
          </p:cNvSpPr>
          <p:nvPr/>
        </p:nvSpPr>
        <p:spPr>
          <a:xfrm>
            <a:off x="2550489" y="1561536"/>
            <a:ext cx="1871381" cy="4583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1600" b="1" dirty="0">
                <a:latin typeface="Arial" panose="020B0604020202020204" pitchFamily="34" charset="0"/>
                <a:cs typeface="Arial" panose="020B0604020202020204" pitchFamily="34" charset="0"/>
              </a:rPr>
              <a:t>-/-</a:t>
            </a:r>
            <a:endParaRPr lang="de-DE" sz="1600" b="1" baseline="30000" dirty="0">
              <a:latin typeface="Arial" panose="020B0604020202020204" pitchFamily="34" charset="0"/>
              <a:cs typeface="Arial" panose="020B0604020202020204" pitchFamily="34" charset="0"/>
            </a:endParaRPr>
          </a:p>
        </p:txBody>
      </p:sp>
      <p:sp>
        <p:nvSpPr>
          <p:cNvPr id="50" name="Titel 1">
            <a:extLst>
              <a:ext uri="{FF2B5EF4-FFF2-40B4-BE49-F238E27FC236}">
                <a16:creationId xmlns:a16="http://schemas.microsoft.com/office/drawing/2014/main" id="{E846F46E-CBE4-B446-A912-37E619995D10}"/>
              </a:ext>
            </a:extLst>
          </p:cNvPr>
          <p:cNvSpPr txBox="1">
            <a:spLocks/>
          </p:cNvSpPr>
          <p:nvPr/>
        </p:nvSpPr>
        <p:spPr>
          <a:xfrm>
            <a:off x="4430174" y="1555860"/>
            <a:ext cx="1800000" cy="45833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1600" b="1" dirty="0">
                <a:latin typeface="Arial" panose="020B0604020202020204" pitchFamily="34" charset="0"/>
                <a:cs typeface="Arial" panose="020B0604020202020204" pitchFamily="34" charset="0"/>
              </a:rPr>
              <a:t>RQ/RQ</a:t>
            </a:r>
            <a:endParaRPr lang="de-DE" sz="1600" b="1" baseline="30000" dirty="0">
              <a:latin typeface="Arial" panose="020B0604020202020204" pitchFamily="34" charset="0"/>
              <a:cs typeface="Arial" panose="020B0604020202020204" pitchFamily="34" charset="0"/>
            </a:endParaRPr>
          </a:p>
        </p:txBody>
      </p:sp>
      <p:grpSp>
        <p:nvGrpSpPr>
          <p:cNvPr id="51" name="Gruppieren 50">
            <a:extLst>
              <a:ext uri="{FF2B5EF4-FFF2-40B4-BE49-F238E27FC236}">
                <a16:creationId xmlns:a16="http://schemas.microsoft.com/office/drawing/2014/main" id="{F0D8F535-0DB0-0F42-86AA-AF1EEF419B16}"/>
              </a:ext>
            </a:extLst>
          </p:cNvPr>
          <p:cNvGrpSpPr/>
          <p:nvPr/>
        </p:nvGrpSpPr>
        <p:grpSpPr>
          <a:xfrm>
            <a:off x="2007580" y="3979838"/>
            <a:ext cx="3271155" cy="2673162"/>
            <a:chOff x="7388225" y="1002759"/>
            <a:chExt cx="3271155" cy="2673162"/>
          </a:xfrm>
        </p:grpSpPr>
        <p:cxnSp>
          <p:nvCxnSpPr>
            <p:cNvPr id="52" name="Gerader Verbinder 19">
              <a:extLst>
                <a:ext uri="{FF2B5EF4-FFF2-40B4-BE49-F238E27FC236}">
                  <a16:creationId xmlns:a16="http://schemas.microsoft.com/office/drawing/2014/main" id="{68014C04-45FC-4B41-A564-251E379ACD5E}"/>
                </a:ext>
              </a:extLst>
            </p:cNvPr>
            <p:cNvCxnSpPr/>
            <p:nvPr/>
          </p:nvCxnSpPr>
          <p:spPr>
            <a:xfrm>
              <a:off x="8523965" y="1477459"/>
              <a:ext cx="62110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Gerader Verbinder 21">
              <a:extLst>
                <a:ext uri="{FF2B5EF4-FFF2-40B4-BE49-F238E27FC236}">
                  <a16:creationId xmlns:a16="http://schemas.microsoft.com/office/drawing/2014/main" id="{A117F4BA-A5EB-5749-B5C8-9EDC1A5C0A05}"/>
                </a:ext>
              </a:extLst>
            </p:cNvPr>
            <p:cNvCxnSpPr/>
            <p:nvPr/>
          </p:nvCxnSpPr>
          <p:spPr>
            <a:xfrm>
              <a:off x="9145067" y="1718998"/>
              <a:ext cx="62110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Gerader Verbinder 24">
              <a:extLst>
                <a:ext uri="{FF2B5EF4-FFF2-40B4-BE49-F238E27FC236}">
                  <a16:creationId xmlns:a16="http://schemas.microsoft.com/office/drawing/2014/main" id="{905612DA-E641-764D-A4C1-82ABAEA91B15}"/>
                </a:ext>
              </a:extLst>
            </p:cNvPr>
            <p:cNvCxnSpPr/>
            <p:nvPr/>
          </p:nvCxnSpPr>
          <p:spPr>
            <a:xfrm>
              <a:off x="8523965" y="1198059"/>
              <a:ext cx="12422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feld 54">
              <a:extLst>
                <a:ext uri="{FF2B5EF4-FFF2-40B4-BE49-F238E27FC236}">
                  <a16:creationId xmlns:a16="http://schemas.microsoft.com/office/drawing/2014/main" id="{A091B043-C898-294E-B6C6-6ABFB2900631}"/>
                </a:ext>
              </a:extLst>
            </p:cNvPr>
            <p:cNvSpPr txBox="1"/>
            <p:nvPr/>
          </p:nvSpPr>
          <p:spPr>
            <a:xfrm>
              <a:off x="8898845" y="1002759"/>
              <a:ext cx="492443" cy="276999"/>
            </a:xfrm>
            <a:prstGeom prst="rect">
              <a:avLst/>
            </a:prstGeom>
            <a:noFill/>
          </p:spPr>
          <p:txBody>
            <a:bodyPr wrap="none" rtlCol="0">
              <a:spAutoFit/>
            </a:bodyPr>
            <a:lstStyle/>
            <a:p>
              <a:r>
                <a:rPr lang="de-DE" sz="1200" dirty="0"/>
                <a:t>****</a:t>
              </a:r>
            </a:p>
          </p:txBody>
        </p:sp>
        <p:sp>
          <p:nvSpPr>
            <p:cNvPr id="56" name="Textfeld 55">
              <a:extLst>
                <a:ext uri="{FF2B5EF4-FFF2-40B4-BE49-F238E27FC236}">
                  <a16:creationId xmlns:a16="http://schemas.microsoft.com/office/drawing/2014/main" id="{A60940ED-84B1-DC42-AA06-8080B2FD9FE5}"/>
                </a:ext>
              </a:extLst>
            </p:cNvPr>
            <p:cNvSpPr txBox="1"/>
            <p:nvPr/>
          </p:nvSpPr>
          <p:spPr>
            <a:xfrm>
              <a:off x="8583357" y="1254860"/>
              <a:ext cx="492443" cy="276999"/>
            </a:xfrm>
            <a:prstGeom prst="rect">
              <a:avLst/>
            </a:prstGeom>
            <a:noFill/>
          </p:spPr>
          <p:txBody>
            <a:bodyPr wrap="none" rtlCol="0">
              <a:spAutoFit/>
            </a:bodyPr>
            <a:lstStyle/>
            <a:p>
              <a:r>
                <a:rPr lang="de-DE" sz="1200" dirty="0"/>
                <a:t>****</a:t>
              </a:r>
            </a:p>
          </p:txBody>
        </p:sp>
        <p:sp>
          <p:nvSpPr>
            <p:cNvPr id="57" name="Textfeld 56">
              <a:extLst>
                <a:ext uri="{FF2B5EF4-FFF2-40B4-BE49-F238E27FC236}">
                  <a16:creationId xmlns:a16="http://schemas.microsoft.com/office/drawing/2014/main" id="{6242E442-3E2C-5C47-BE7E-1620CF6D5902}"/>
                </a:ext>
              </a:extLst>
            </p:cNvPr>
            <p:cNvSpPr txBox="1"/>
            <p:nvPr/>
          </p:nvSpPr>
          <p:spPr>
            <a:xfrm>
              <a:off x="9292753" y="1443200"/>
              <a:ext cx="325730" cy="276999"/>
            </a:xfrm>
            <a:prstGeom prst="rect">
              <a:avLst/>
            </a:prstGeom>
            <a:noFill/>
          </p:spPr>
          <p:txBody>
            <a:bodyPr wrap="none" rtlCol="0">
              <a:spAutoFit/>
            </a:bodyPr>
            <a:lstStyle/>
            <a:p>
              <a:r>
                <a:rPr lang="de-DE" sz="1200" dirty="0" err="1"/>
                <a:t>ns</a:t>
              </a:r>
              <a:endParaRPr lang="de-DE" sz="1200" dirty="0"/>
            </a:p>
          </p:txBody>
        </p:sp>
        <p:graphicFrame>
          <p:nvGraphicFramePr>
            <p:cNvPr id="58" name="Objekt 57">
              <a:extLst>
                <a:ext uri="{FF2B5EF4-FFF2-40B4-BE49-F238E27FC236}">
                  <a16:creationId xmlns:a16="http://schemas.microsoft.com/office/drawing/2014/main" id="{E91B2BA4-BAF5-F64D-86A3-EE66254E8DDA}"/>
                </a:ext>
              </a:extLst>
            </p:cNvPr>
            <p:cNvGraphicFramePr>
              <a:graphicFrameLocks noChangeAspect="1"/>
            </p:cNvGraphicFramePr>
            <p:nvPr>
              <p:extLst>
                <p:ext uri="{D42A27DB-BD31-4B8C-83A1-F6EECF244321}">
                  <p14:modId xmlns:p14="http://schemas.microsoft.com/office/powerpoint/2010/main" val="136327654"/>
                </p:ext>
              </p:extLst>
            </p:nvPr>
          </p:nvGraphicFramePr>
          <p:xfrm>
            <a:off x="7388225" y="1083534"/>
            <a:ext cx="3271155" cy="2592387"/>
          </p:xfrm>
          <a:graphic>
            <a:graphicData uri="http://schemas.openxmlformats.org/presentationml/2006/ole">
              <mc:AlternateContent xmlns:mc="http://schemas.openxmlformats.org/markup-compatibility/2006">
                <mc:Choice xmlns:v="urn:schemas-microsoft-com:vml" Requires="v">
                  <p:oleObj name="Prism 8" r:id="rId2" imgW="2180262" imgH="1697046" progId="Prism8.Document">
                    <p:embed/>
                  </p:oleObj>
                </mc:Choice>
                <mc:Fallback>
                  <p:oleObj name="Prism 8" r:id="rId2" imgW="2180262" imgH="1697046" progId="Prism8.Document">
                    <p:embed/>
                    <p:pic>
                      <p:nvPicPr>
                        <p:cNvPr id="121" name="Objekt 120">
                          <a:extLst>
                            <a:ext uri="{FF2B5EF4-FFF2-40B4-BE49-F238E27FC236}">
                              <a16:creationId xmlns:a16="http://schemas.microsoft.com/office/drawing/2014/main" id="{E91B2BA4-BAF5-F64D-86A3-EE66254E8DDA}"/>
                            </a:ext>
                          </a:extLst>
                        </p:cNvPr>
                        <p:cNvPicPr/>
                        <p:nvPr/>
                      </p:nvPicPr>
                      <p:blipFill>
                        <a:blip r:embed="rId3"/>
                        <a:stretch>
                          <a:fillRect/>
                        </a:stretch>
                      </p:blipFill>
                      <p:spPr>
                        <a:xfrm>
                          <a:off x="7388225" y="1083534"/>
                          <a:ext cx="3271155" cy="2592387"/>
                        </a:xfrm>
                        <a:prstGeom prst="rect">
                          <a:avLst/>
                        </a:prstGeom>
                      </p:spPr>
                    </p:pic>
                  </p:oleObj>
                </mc:Fallback>
              </mc:AlternateContent>
            </a:graphicData>
          </a:graphic>
        </p:graphicFrame>
      </p:grpSp>
      <p:pic>
        <p:nvPicPr>
          <p:cNvPr id="59" name="Grafik 58">
            <a:extLst>
              <a:ext uri="{FF2B5EF4-FFF2-40B4-BE49-F238E27FC236}">
                <a16:creationId xmlns:a16="http://schemas.microsoft.com/office/drawing/2014/main" id="{90A07D48-D27B-4340-81B5-A7331578EBCE}"/>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2570781" y="1915064"/>
            <a:ext cx="1800000" cy="1800000"/>
          </a:xfrm>
          <a:prstGeom prst="rect">
            <a:avLst/>
          </a:prstGeom>
        </p:spPr>
      </p:pic>
      <p:pic>
        <p:nvPicPr>
          <p:cNvPr id="60" name="Grafik 59">
            <a:extLst>
              <a:ext uri="{FF2B5EF4-FFF2-40B4-BE49-F238E27FC236}">
                <a16:creationId xmlns:a16="http://schemas.microsoft.com/office/drawing/2014/main" id="{A3BEEED9-34EA-0F43-AB01-A5CB60CA0160}"/>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4430173" y="1915064"/>
            <a:ext cx="1800000" cy="1800000"/>
          </a:xfrm>
          <a:prstGeom prst="rect">
            <a:avLst/>
          </a:prstGeom>
        </p:spPr>
      </p:pic>
      <p:pic>
        <p:nvPicPr>
          <p:cNvPr id="62" name="Grafik 61">
            <a:extLst>
              <a:ext uri="{FF2B5EF4-FFF2-40B4-BE49-F238E27FC236}">
                <a16:creationId xmlns:a16="http://schemas.microsoft.com/office/drawing/2014/main" id="{CAC6D0C8-A88E-1C47-8B24-388368888FF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23378" y="1915064"/>
            <a:ext cx="1800000" cy="1800000"/>
          </a:xfrm>
          <a:prstGeom prst="rect">
            <a:avLst/>
          </a:prstGeom>
        </p:spPr>
      </p:pic>
      <p:sp>
        <p:nvSpPr>
          <p:cNvPr id="72" name="Textfeld 71">
            <a:extLst>
              <a:ext uri="{FF2B5EF4-FFF2-40B4-BE49-F238E27FC236}">
                <a16:creationId xmlns:a16="http://schemas.microsoft.com/office/drawing/2014/main" id="{A68FC142-4FED-A046-9896-1C005B307DF3}"/>
              </a:ext>
            </a:extLst>
          </p:cNvPr>
          <p:cNvSpPr txBox="1"/>
          <p:nvPr/>
        </p:nvSpPr>
        <p:spPr>
          <a:xfrm>
            <a:off x="303935" y="1591159"/>
            <a:ext cx="41725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A</a:t>
            </a:r>
          </a:p>
        </p:txBody>
      </p:sp>
      <p:sp>
        <p:nvSpPr>
          <p:cNvPr id="73" name="Textfeld 72">
            <a:extLst>
              <a:ext uri="{FF2B5EF4-FFF2-40B4-BE49-F238E27FC236}">
                <a16:creationId xmlns:a16="http://schemas.microsoft.com/office/drawing/2014/main" id="{D85580C1-A212-6148-BF8C-573A53772B48}"/>
              </a:ext>
            </a:extLst>
          </p:cNvPr>
          <p:cNvSpPr txBox="1"/>
          <p:nvPr/>
        </p:nvSpPr>
        <p:spPr>
          <a:xfrm>
            <a:off x="1569110" y="3975237"/>
            <a:ext cx="41725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B</a:t>
            </a:r>
          </a:p>
        </p:txBody>
      </p:sp>
      <p:cxnSp>
        <p:nvCxnSpPr>
          <p:cNvPr id="2" name="Gerade Verbindung 1">
            <a:extLst>
              <a:ext uri="{FF2B5EF4-FFF2-40B4-BE49-F238E27FC236}">
                <a16:creationId xmlns:a16="http://schemas.microsoft.com/office/drawing/2014/main" id="{89EEF398-2EC4-4BC8-86D6-D5F5D1AFECDB}"/>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3" name="Textfeld 2">
            <a:extLst>
              <a:ext uri="{FF2B5EF4-FFF2-40B4-BE49-F238E27FC236}">
                <a16:creationId xmlns:a16="http://schemas.microsoft.com/office/drawing/2014/main" id="{E68EC0D8-86EC-958E-4E2C-990F0E722B29}"/>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sp>
        <p:nvSpPr>
          <p:cNvPr id="5" name="Foliennummernplatzhalter 4">
            <a:extLst>
              <a:ext uri="{FF2B5EF4-FFF2-40B4-BE49-F238E27FC236}">
                <a16:creationId xmlns:a16="http://schemas.microsoft.com/office/drawing/2014/main" id="{E92702A5-CBDB-4498-1E58-82E54204C442}"/>
              </a:ext>
            </a:extLst>
          </p:cNvPr>
          <p:cNvSpPr>
            <a:spLocks noGrp="1"/>
          </p:cNvSpPr>
          <p:nvPr>
            <p:ph type="sldNum" sz="quarter" idx="12"/>
          </p:nvPr>
        </p:nvSpPr>
        <p:spPr/>
        <p:txBody>
          <a:bodyPr/>
          <a:lstStyle/>
          <a:p>
            <a:fld id="{444466EE-7DED-45A1-9FDC-2594FB73B862}" type="slidenum">
              <a:rPr lang="de-DE" smtClean="0"/>
              <a:pPr/>
              <a:t>15</a:t>
            </a:fld>
            <a:endParaRPr lang="de-DE"/>
          </a:p>
        </p:txBody>
      </p:sp>
    </p:spTree>
    <p:extLst>
      <p:ext uri="{BB962C8B-B14F-4D97-AF65-F5344CB8AC3E}">
        <p14:creationId xmlns:p14="http://schemas.microsoft.com/office/powerpoint/2010/main" val="4116162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feld 41">
            <a:extLst>
              <a:ext uri="{FF2B5EF4-FFF2-40B4-BE49-F238E27FC236}">
                <a16:creationId xmlns:a16="http://schemas.microsoft.com/office/drawing/2014/main" id="{54C1B30A-73C5-4454-B856-C68BD0BFC56B}"/>
              </a:ext>
            </a:extLst>
          </p:cNvPr>
          <p:cNvSpPr txBox="1"/>
          <p:nvPr/>
        </p:nvSpPr>
        <p:spPr>
          <a:xfrm>
            <a:off x="189701" y="5358035"/>
            <a:ext cx="6480000" cy="646331"/>
          </a:xfrm>
          <a:prstGeom prst="rect">
            <a:avLst/>
          </a:prstGeom>
          <a:noFill/>
        </p:spPr>
        <p:txBody>
          <a:bodyPr wrap="square" lIns="91440" tIns="45720" rIns="91440" bIns="45720" rtlCol="0" anchor="t">
            <a:spAutoFit/>
          </a:bodyPr>
          <a:lstStyle/>
          <a:p>
            <a:pPr algn="just"/>
            <a:r>
              <a:rPr lang="de-DE" sz="1200" dirty="0">
                <a:latin typeface="Arial"/>
                <a:cs typeface="Arial"/>
              </a:rPr>
              <a:t>Figure S16: Transmission EM images showing spermatids in the Golgi phase. An accumulation of </a:t>
            </a:r>
            <a:r>
              <a:rPr lang="de-DE" sz="1200" dirty="0" err="1">
                <a:latin typeface="Arial"/>
                <a:cs typeface="Arial"/>
              </a:rPr>
              <a:t>translucent</a:t>
            </a:r>
            <a:r>
              <a:rPr lang="de-DE" sz="1200" dirty="0">
                <a:latin typeface="Arial"/>
                <a:cs typeface="Arial"/>
              </a:rPr>
              <a:t> </a:t>
            </a:r>
            <a:r>
              <a:rPr lang="de-DE" sz="1200" dirty="0" err="1">
                <a:latin typeface="Arial"/>
                <a:cs typeface="Arial"/>
              </a:rPr>
              <a:t>vesicles</a:t>
            </a:r>
            <a:r>
              <a:rPr lang="de-DE" sz="1200" dirty="0">
                <a:latin typeface="Arial"/>
                <a:cs typeface="Arial"/>
              </a:rPr>
              <a:t> (</a:t>
            </a:r>
            <a:r>
              <a:rPr lang="de-DE" sz="1200" dirty="0" err="1">
                <a:latin typeface="Arial"/>
                <a:cs typeface="Arial"/>
              </a:rPr>
              <a:t>white</a:t>
            </a:r>
            <a:r>
              <a:rPr lang="de-DE" sz="1200" dirty="0">
                <a:latin typeface="Arial"/>
                <a:cs typeface="Arial"/>
              </a:rPr>
              <a:t> </a:t>
            </a:r>
            <a:r>
              <a:rPr lang="de-DE" sz="1200" dirty="0" err="1">
                <a:latin typeface="Arial"/>
                <a:cs typeface="Arial"/>
              </a:rPr>
              <a:t>arrows</a:t>
            </a:r>
            <a:r>
              <a:rPr lang="de-DE" sz="1200" dirty="0">
                <a:latin typeface="Arial"/>
                <a:cs typeface="Arial"/>
              </a:rPr>
              <a:t>) is evident in </a:t>
            </a:r>
            <a:r>
              <a:rPr lang="de-DE" sz="1200" i="1" dirty="0">
                <a:latin typeface="Arial"/>
                <a:cs typeface="Arial"/>
              </a:rPr>
              <a:t>Atp6v0a2</a:t>
            </a:r>
            <a:r>
              <a:rPr lang="de-DE" sz="1200" baseline="30000" dirty="0">
                <a:latin typeface="Arial"/>
                <a:cs typeface="Arial"/>
              </a:rPr>
              <a:t>-/-</a:t>
            </a:r>
            <a:r>
              <a:rPr lang="de-DE" sz="1200" dirty="0">
                <a:latin typeface="Arial"/>
                <a:cs typeface="Arial"/>
              </a:rPr>
              <a:t> mutants that are absent in </a:t>
            </a:r>
            <a:r>
              <a:rPr lang="de-DE" sz="1200" dirty="0" err="1">
                <a:latin typeface="Arial"/>
                <a:cs typeface="Arial"/>
              </a:rPr>
              <a:t>controls</a:t>
            </a:r>
            <a:r>
              <a:rPr lang="de-DE" sz="1200" dirty="0">
                <a:latin typeface="Arial"/>
                <a:cs typeface="Arial"/>
              </a:rPr>
              <a:t> and </a:t>
            </a:r>
            <a:r>
              <a:rPr lang="de-DE" sz="1200" i="1" dirty="0">
                <a:latin typeface="Arial"/>
                <a:cs typeface="Arial"/>
              </a:rPr>
              <a:t>Atp6v0a2</a:t>
            </a:r>
            <a:r>
              <a:rPr lang="de-DE" sz="1200" baseline="30000" dirty="0">
                <a:latin typeface="Arial"/>
                <a:cs typeface="Arial"/>
              </a:rPr>
              <a:t>RQ/RQ</a:t>
            </a:r>
            <a:r>
              <a:rPr lang="de-DE" sz="1200" dirty="0">
                <a:latin typeface="Arial"/>
                <a:cs typeface="Arial"/>
              </a:rPr>
              <a:t>. Nuclei </a:t>
            </a:r>
            <a:r>
              <a:rPr lang="de-DE" sz="1200" dirty="0" err="1">
                <a:latin typeface="Arial"/>
                <a:cs typeface="Arial"/>
              </a:rPr>
              <a:t>are</a:t>
            </a:r>
            <a:r>
              <a:rPr lang="de-DE" sz="1200" dirty="0">
                <a:latin typeface="Arial"/>
                <a:cs typeface="Arial"/>
              </a:rPr>
              <a:t> </a:t>
            </a:r>
            <a:r>
              <a:rPr lang="de-DE" sz="1200" dirty="0" err="1">
                <a:latin typeface="Arial"/>
                <a:cs typeface="Arial"/>
              </a:rPr>
              <a:t>labled</a:t>
            </a:r>
            <a:r>
              <a:rPr lang="de-DE" sz="1200" dirty="0">
                <a:latin typeface="Arial"/>
                <a:cs typeface="Arial"/>
              </a:rPr>
              <a:t> </a:t>
            </a:r>
            <a:r>
              <a:rPr lang="de-DE" sz="1200" dirty="0" err="1">
                <a:latin typeface="Arial"/>
                <a:cs typeface="Arial"/>
              </a:rPr>
              <a:t>with</a:t>
            </a:r>
            <a:r>
              <a:rPr lang="de-DE" sz="1200" dirty="0">
                <a:latin typeface="Arial"/>
                <a:cs typeface="Arial"/>
              </a:rPr>
              <a:t> </a:t>
            </a:r>
            <a:r>
              <a:rPr lang="de-DE" sz="1200" dirty="0" err="1">
                <a:latin typeface="Arial"/>
                <a:cs typeface="Arial"/>
              </a:rPr>
              <a:t>asterisk</a:t>
            </a:r>
            <a:r>
              <a:rPr lang="de-DE" sz="1200" dirty="0">
                <a:latin typeface="Arial"/>
                <a:cs typeface="Arial"/>
              </a:rPr>
              <a:t>. </a:t>
            </a:r>
            <a:r>
              <a:rPr lang="de-DE" sz="1200" dirty="0" err="1">
                <a:latin typeface="Arial"/>
                <a:cs typeface="Arial"/>
              </a:rPr>
              <a:t>Scale</a:t>
            </a:r>
            <a:r>
              <a:rPr lang="de-DE" sz="1200" dirty="0">
                <a:latin typeface="Arial"/>
                <a:cs typeface="Arial"/>
              </a:rPr>
              <a:t>= 2,5µm.</a:t>
            </a:r>
            <a:endParaRPr lang="de-DE" dirty="0"/>
          </a:p>
        </p:txBody>
      </p:sp>
      <p:sp>
        <p:nvSpPr>
          <p:cNvPr id="325" name="Textfeld 324">
            <a:extLst>
              <a:ext uri="{FF2B5EF4-FFF2-40B4-BE49-F238E27FC236}">
                <a16:creationId xmlns:a16="http://schemas.microsoft.com/office/drawing/2014/main" id="{6D938FC9-F119-A503-EF00-0159B47DFE7B}"/>
              </a:ext>
            </a:extLst>
          </p:cNvPr>
          <p:cNvSpPr txBox="1"/>
          <p:nvPr/>
        </p:nvSpPr>
        <p:spPr>
          <a:xfrm>
            <a:off x="819258" y="3145623"/>
            <a:ext cx="1793081" cy="338554"/>
          </a:xfrm>
          <a:prstGeom prst="rect">
            <a:avLst/>
          </a:prstGeom>
          <a:noFill/>
        </p:spPr>
        <p:txBody>
          <a:bodyPr wrap="square" rtlCol="0">
            <a:spAutoFit/>
          </a:bodyPr>
          <a:lstStyle/>
          <a:p>
            <a:pPr algn="ctr"/>
            <a:r>
              <a:rPr lang="de-DE" sz="1600" b="1" dirty="0">
                <a:latin typeface="Arial" panose="020B0604020202020204" pitchFamily="34" charset="0"/>
                <a:cs typeface="Arial" panose="020B0604020202020204" pitchFamily="34" charset="0"/>
              </a:rPr>
              <a:t>+/+</a:t>
            </a:r>
          </a:p>
        </p:txBody>
      </p:sp>
      <p:sp>
        <p:nvSpPr>
          <p:cNvPr id="326" name="Textfeld 325">
            <a:extLst>
              <a:ext uri="{FF2B5EF4-FFF2-40B4-BE49-F238E27FC236}">
                <a16:creationId xmlns:a16="http://schemas.microsoft.com/office/drawing/2014/main" id="{8F221963-5039-181A-C468-13267D1D270F}"/>
              </a:ext>
            </a:extLst>
          </p:cNvPr>
          <p:cNvSpPr txBox="1"/>
          <p:nvPr/>
        </p:nvSpPr>
        <p:spPr>
          <a:xfrm>
            <a:off x="2610687" y="3142483"/>
            <a:ext cx="1793081" cy="338554"/>
          </a:xfrm>
          <a:prstGeom prst="rect">
            <a:avLst/>
          </a:prstGeom>
          <a:noFill/>
        </p:spPr>
        <p:txBody>
          <a:bodyPr wrap="square" rtlCol="0">
            <a:spAutoFit/>
          </a:bodyPr>
          <a:lstStyle/>
          <a:p>
            <a:pPr algn="ctr"/>
            <a:r>
              <a:rPr lang="de-DE" sz="1600" b="1" dirty="0">
                <a:latin typeface="Arial" panose="020B0604020202020204" pitchFamily="34" charset="0"/>
                <a:cs typeface="Arial" panose="020B0604020202020204" pitchFamily="34" charset="0"/>
              </a:rPr>
              <a:t>-/-</a:t>
            </a:r>
          </a:p>
        </p:txBody>
      </p:sp>
      <p:sp>
        <p:nvSpPr>
          <p:cNvPr id="327" name="Textfeld 326">
            <a:extLst>
              <a:ext uri="{FF2B5EF4-FFF2-40B4-BE49-F238E27FC236}">
                <a16:creationId xmlns:a16="http://schemas.microsoft.com/office/drawing/2014/main" id="{4CD80FF5-8099-C68E-DE57-2AF7D0FB51EE}"/>
              </a:ext>
            </a:extLst>
          </p:cNvPr>
          <p:cNvSpPr txBox="1"/>
          <p:nvPr/>
        </p:nvSpPr>
        <p:spPr>
          <a:xfrm>
            <a:off x="4453304" y="3142649"/>
            <a:ext cx="1766607" cy="338554"/>
          </a:xfrm>
          <a:prstGeom prst="rect">
            <a:avLst/>
          </a:prstGeom>
          <a:noFill/>
        </p:spPr>
        <p:txBody>
          <a:bodyPr wrap="square" rtlCol="0">
            <a:spAutoFit/>
          </a:bodyPr>
          <a:lstStyle/>
          <a:p>
            <a:pPr algn="ctr"/>
            <a:r>
              <a:rPr lang="de-DE" sz="1600" b="1" dirty="0">
                <a:latin typeface="Arial" panose="020B0604020202020204" pitchFamily="34" charset="0"/>
                <a:cs typeface="Arial" panose="020B0604020202020204" pitchFamily="34" charset="0"/>
              </a:rPr>
              <a:t>RQ/RQ</a:t>
            </a:r>
          </a:p>
        </p:txBody>
      </p:sp>
      <p:sp>
        <p:nvSpPr>
          <p:cNvPr id="328" name="Textfeld 327">
            <a:extLst>
              <a:ext uri="{FF2B5EF4-FFF2-40B4-BE49-F238E27FC236}">
                <a16:creationId xmlns:a16="http://schemas.microsoft.com/office/drawing/2014/main" id="{B9C4C58A-CBC5-76B3-9A96-224D635ABA40}"/>
              </a:ext>
            </a:extLst>
          </p:cNvPr>
          <p:cNvSpPr txBox="1"/>
          <p:nvPr/>
        </p:nvSpPr>
        <p:spPr>
          <a:xfrm rot="16200000">
            <a:off x="-235837" y="4181305"/>
            <a:ext cx="1296001" cy="307777"/>
          </a:xfrm>
          <a:prstGeom prst="rect">
            <a:avLst/>
          </a:prstGeom>
          <a:noFill/>
        </p:spPr>
        <p:txBody>
          <a:bodyPr wrap="square" rtlCol="0">
            <a:spAutoFit/>
          </a:bodyPr>
          <a:lstStyle/>
          <a:p>
            <a:pPr algn="ctr"/>
            <a:r>
              <a:rPr lang="de-DE" sz="1400" dirty="0" err="1">
                <a:latin typeface="Arial" panose="020B0604020202020204" pitchFamily="34" charset="0"/>
                <a:cs typeface="Arial" panose="020B0604020202020204" pitchFamily="34" charset="0"/>
              </a:rPr>
              <a:t>testis</a:t>
            </a:r>
            <a:endParaRPr lang="de-DE" sz="1400" dirty="0">
              <a:latin typeface="Arial" panose="020B0604020202020204" pitchFamily="34" charset="0"/>
              <a:cs typeface="Arial" panose="020B0604020202020204" pitchFamily="34" charset="0"/>
            </a:endParaRPr>
          </a:p>
        </p:txBody>
      </p:sp>
      <p:cxnSp>
        <p:nvCxnSpPr>
          <p:cNvPr id="330" name="Gerader Verbinder 64">
            <a:extLst>
              <a:ext uri="{FF2B5EF4-FFF2-40B4-BE49-F238E27FC236}">
                <a16:creationId xmlns:a16="http://schemas.microsoft.com/office/drawing/2014/main" id="{8E0E4ABB-E618-6CD6-ABD5-F2E1D237DE27}"/>
              </a:ext>
            </a:extLst>
          </p:cNvPr>
          <p:cNvCxnSpPr/>
          <p:nvPr/>
        </p:nvCxnSpPr>
        <p:spPr>
          <a:xfrm>
            <a:off x="566715" y="3445713"/>
            <a:ext cx="0" cy="172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1" name="Textfeld 330">
            <a:extLst>
              <a:ext uri="{FF2B5EF4-FFF2-40B4-BE49-F238E27FC236}">
                <a16:creationId xmlns:a16="http://schemas.microsoft.com/office/drawing/2014/main" id="{F43A6C47-7F6D-6E72-41C1-FDAC99132E13}"/>
              </a:ext>
            </a:extLst>
          </p:cNvPr>
          <p:cNvSpPr txBox="1"/>
          <p:nvPr/>
        </p:nvSpPr>
        <p:spPr>
          <a:xfrm rot="16200000">
            <a:off x="-132390" y="4161457"/>
            <a:ext cx="1713123" cy="307764"/>
          </a:xfrm>
          <a:prstGeom prst="rect">
            <a:avLst/>
          </a:prstGeom>
          <a:noFill/>
        </p:spPr>
        <p:txBody>
          <a:bodyPr wrap="square" rtlCol="0">
            <a:spAutoFit/>
          </a:bodyPr>
          <a:lstStyle/>
          <a:p>
            <a:pPr algn="ctr"/>
            <a:r>
              <a:rPr lang="de-DE" sz="1400" dirty="0" err="1">
                <a:latin typeface="Arial" panose="020B0604020202020204" pitchFamily="34" charset="0"/>
                <a:cs typeface="Arial" panose="020B0604020202020204" pitchFamily="34" charset="0"/>
              </a:rPr>
              <a:t>EM</a:t>
            </a:r>
            <a:endParaRPr lang="de-DE" sz="1400" dirty="0">
              <a:latin typeface="Arial" panose="020B0604020202020204" pitchFamily="34" charset="0"/>
              <a:cs typeface="Arial" panose="020B0604020202020204" pitchFamily="34" charset="0"/>
            </a:endParaRPr>
          </a:p>
        </p:txBody>
      </p:sp>
      <p:grpSp>
        <p:nvGrpSpPr>
          <p:cNvPr id="354" name="Gruppieren 353">
            <a:extLst>
              <a:ext uri="{FF2B5EF4-FFF2-40B4-BE49-F238E27FC236}">
                <a16:creationId xmlns:a16="http://schemas.microsoft.com/office/drawing/2014/main" id="{27293AB3-2AB4-3524-959D-554736F66614}"/>
              </a:ext>
            </a:extLst>
          </p:cNvPr>
          <p:cNvGrpSpPr>
            <a:grpSpLocks noChangeAspect="1"/>
          </p:cNvGrpSpPr>
          <p:nvPr/>
        </p:nvGrpSpPr>
        <p:grpSpPr>
          <a:xfrm>
            <a:off x="829808" y="3445716"/>
            <a:ext cx="5436000" cy="1782881"/>
            <a:chOff x="493652" y="7067434"/>
            <a:chExt cx="6048000" cy="1983600"/>
          </a:xfrm>
        </p:grpSpPr>
        <p:pic>
          <p:nvPicPr>
            <p:cNvPr id="333" name="Grafik 332">
              <a:extLst>
                <a:ext uri="{FF2B5EF4-FFF2-40B4-BE49-F238E27FC236}">
                  <a16:creationId xmlns:a16="http://schemas.microsoft.com/office/drawing/2014/main" id="{DAEFA69B-D5B0-8845-D651-AC436FE3E4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4075" y="7067434"/>
              <a:ext cx="1980000" cy="1980000"/>
            </a:xfrm>
            <a:prstGeom prst="rect">
              <a:avLst/>
            </a:prstGeom>
          </p:spPr>
        </p:pic>
        <p:pic>
          <p:nvPicPr>
            <p:cNvPr id="334" name="Grafik 333">
              <a:extLst>
                <a:ext uri="{FF2B5EF4-FFF2-40B4-BE49-F238E27FC236}">
                  <a16:creationId xmlns:a16="http://schemas.microsoft.com/office/drawing/2014/main" id="{13CBC938-BA88-61D2-A7C4-9B610E48A1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81" y="7067434"/>
              <a:ext cx="1980000" cy="1980000"/>
            </a:xfrm>
            <a:prstGeom prst="rect">
              <a:avLst/>
            </a:prstGeom>
          </p:spPr>
        </p:pic>
        <p:pic>
          <p:nvPicPr>
            <p:cNvPr id="335" name="Grafik 334">
              <a:extLst>
                <a:ext uri="{FF2B5EF4-FFF2-40B4-BE49-F238E27FC236}">
                  <a16:creationId xmlns:a16="http://schemas.microsoft.com/office/drawing/2014/main" id="{C932E325-E9D5-DCAC-0071-740736859995}"/>
                </a:ext>
              </a:extLst>
            </p:cNvPr>
            <p:cNvPicPr>
              <a:picLocks/>
            </p:cNvPicPr>
            <p:nvPr/>
          </p:nvPicPr>
          <p:blipFill rotWithShape="1">
            <a:blip r:embed="rId4" cstate="print">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l="8512" t="8947"/>
            <a:stretch/>
          </p:blipFill>
          <p:spPr>
            <a:xfrm>
              <a:off x="4525091" y="7067434"/>
              <a:ext cx="1983600" cy="1983600"/>
            </a:xfrm>
            <a:prstGeom prst="rect">
              <a:avLst/>
            </a:prstGeom>
          </p:spPr>
        </p:pic>
        <p:cxnSp>
          <p:nvCxnSpPr>
            <p:cNvPr id="336" name="Gerader Verbinder 147">
              <a:extLst>
                <a:ext uri="{FF2B5EF4-FFF2-40B4-BE49-F238E27FC236}">
                  <a16:creationId xmlns:a16="http://schemas.microsoft.com/office/drawing/2014/main" id="{26DB3618-C84F-77BD-02D3-19C37FC10354}"/>
                </a:ext>
              </a:extLst>
            </p:cNvPr>
            <p:cNvCxnSpPr/>
            <p:nvPr/>
          </p:nvCxnSpPr>
          <p:spPr>
            <a:xfrm flipH="1">
              <a:off x="493652" y="9034818"/>
              <a:ext cx="6048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37" name="Gleichschenkliges Dreieck 108">
              <a:extLst>
                <a:ext uri="{FF2B5EF4-FFF2-40B4-BE49-F238E27FC236}">
                  <a16:creationId xmlns:a16="http://schemas.microsoft.com/office/drawing/2014/main" id="{59B6596C-F717-A538-05EF-3FA77D7BA642}"/>
                </a:ext>
              </a:extLst>
            </p:cNvPr>
            <p:cNvSpPr/>
            <p:nvPr/>
          </p:nvSpPr>
          <p:spPr>
            <a:xfrm rot="3051994">
              <a:off x="604886" y="7965161"/>
              <a:ext cx="157820" cy="200191"/>
            </a:xfrm>
            <a:prstGeom prst="triangle">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solidFill>
                  <a:srgbClr val="FF0000"/>
                </a:solidFill>
              </a:endParaRPr>
            </a:p>
          </p:txBody>
        </p:sp>
        <p:sp>
          <p:nvSpPr>
            <p:cNvPr id="338" name="Gleichschenkliges Dreieck 108">
              <a:extLst>
                <a:ext uri="{FF2B5EF4-FFF2-40B4-BE49-F238E27FC236}">
                  <a16:creationId xmlns:a16="http://schemas.microsoft.com/office/drawing/2014/main" id="{DB5FD886-F801-4348-2D23-BF257E459DA9}"/>
                </a:ext>
              </a:extLst>
            </p:cNvPr>
            <p:cNvSpPr/>
            <p:nvPr/>
          </p:nvSpPr>
          <p:spPr>
            <a:xfrm rot="3071362">
              <a:off x="3774916" y="7962072"/>
              <a:ext cx="157820" cy="200191"/>
            </a:xfrm>
            <a:prstGeom prst="triangle">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solidFill>
                  <a:srgbClr val="FF0000"/>
                </a:solidFill>
              </a:endParaRPr>
            </a:p>
          </p:txBody>
        </p:sp>
        <p:sp>
          <p:nvSpPr>
            <p:cNvPr id="339" name="Gleichschenkliges Dreieck 108">
              <a:extLst>
                <a:ext uri="{FF2B5EF4-FFF2-40B4-BE49-F238E27FC236}">
                  <a16:creationId xmlns:a16="http://schemas.microsoft.com/office/drawing/2014/main" id="{D3DB96E6-5306-F163-23C6-1F884620AF15}"/>
                </a:ext>
              </a:extLst>
            </p:cNvPr>
            <p:cNvSpPr/>
            <p:nvPr/>
          </p:nvSpPr>
          <p:spPr>
            <a:xfrm rot="2039048">
              <a:off x="3864775" y="8291190"/>
              <a:ext cx="157820" cy="200191"/>
            </a:xfrm>
            <a:prstGeom prst="triangle">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solidFill>
                  <a:srgbClr val="FF0000"/>
                </a:solidFill>
              </a:endParaRPr>
            </a:p>
          </p:txBody>
        </p:sp>
        <p:sp>
          <p:nvSpPr>
            <p:cNvPr id="340" name="Gleichschenkliges Dreieck 108">
              <a:extLst>
                <a:ext uri="{FF2B5EF4-FFF2-40B4-BE49-F238E27FC236}">
                  <a16:creationId xmlns:a16="http://schemas.microsoft.com/office/drawing/2014/main" id="{EEED433F-AC22-7D3F-A88C-344DE7292A08}"/>
                </a:ext>
              </a:extLst>
            </p:cNvPr>
            <p:cNvSpPr/>
            <p:nvPr/>
          </p:nvSpPr>
          <p:spPr>
            <a:xfrm rot="2456312">
              <a:off x="3032040" y="8579999"/>
              <a:ext cx="157820" cy="200191"/>
            </a:xfrm>
            <a:prstGeom prst="triangle">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solidFill>
                  <a:srgbClr val="FF0000"/>
                </a:solidFill>
              </a:endParaRPr>
            </a:p>
          </p:txBody>
        </p:sp>
        <p:sp>
          <p:nvSpPr>
            <p:cNvPr id="341" name="Textfeld 340">
              <a:extLst>
                <a:ext uri="{FF2B5EF4-FFF2-40B4-BE49-F238E27FC236}">
                  <a16:creationId xmlns:a16="http://schemas.microsoft.com/office/drawing/2014/main" id="{8EE8161A-3970-4EA8-C878-FB36340C216A}"/>
                </a:ext>
              </a:extLst>
            </p:cNvPr>
            <p:cNvSpPr txBox="1"/>
            <p:nvPr/>
          </p:nvSpPr>
          <p:spPr>
            <a:xfrm>
              <a:off x="990964" y="7792063"/>
              <a:ext cx="304892" cy="461665"/>
            </a:xfrm>
            <a:prstGeom prst="rect">
              <a:avLst/>
            </a:prstGeom>
            <a:noFill/>
          </p:spPr>
          <p:txBody>
            <a:bodyPr wrap="none" rtlCol="0">
              <a:spAutoFit/>
            </a:bodyPr>
            <a:lstStyle/>
            <a:p>
              <a:r>
                <a:rPr lang="de-DE" sz="2400" b="1">
                  <a:solidFill>
                    <a:schemeClr val="bg1"/>
                  </a:solidFill>
                  <a:latin typeface="Arial" panose="020B0604020202020204" pitchFamily="34" charset="0"/>
                  <a:cs typeface="Arial" panose="020B0604020202020204" pitchFamily="34" charset="0"/>
                </a:rPr>
                <a:t>*</a:t>
              </a:r>
            </a:p>
          </p:txBody>
        </p:sp>
        <p:sp>
          <p:nvSpPr>
            <p:cNvPr id="342" name="Textfeld 341">
              <a:extLst>
                <a:ext uri="{FF2B5EF4-FFF2-40B4-BE49-F238E27FC236}">
                  <a16:creationId xmlns:a16="http://schemas.microsoft.com/office/drawing/2014/main" id="{725DA1D0-DCDA-4B4F-FB8D-0B1B00276123}"/>
                </a:ext>
              </a:extLst>
            </p:cNvPr>
            <p:cNvSpPr txBox="1"/>
            <p:nvPr/>
          </p:nvSpPr>
          <p:spPr>
            <a:xfrm>
              <a:off x="3867763" y="7508508"/>
              <a:ext cx="304892" cy="461665"/>
            </a:xfrm>
            <a:prstGeom prst="rect">
              <a:avLst/>
            </a:prstGeom>
            <a:noFill/>
          </p:spPr>
          <p:txBody>
            <a:bodyPr wrap="none" rtlCol="0">
              <a:spAutoFit/>
            </a:bodyPr>
            <a:lstStyle/>
            <a:p>
              <a:r>
                <a:rPr lang="de-DE" sz="2400" b="1">
                  <a:solidFill>
                    <a:schemeClr val="bg1"/>
                  </a:solidFill>
                  <a:latin typeface="Arial" panose="020B0604020202020204" pitchFamily="34" charset="0"/>
                  <a:cs typeface="Arial" panose="020B0604020202020204" pitchFamily="34" charset="0"/>
                </a:rPr>
                <a:t>*</a:t>
              </a:r>
            </a:p>
          </p:txBody>
        </p:sp>
        <p:sp>
          <p:nvSpPr>
            <p:cNvPr id="343" name="Textfeld 342">
              <a:extLst>
                <a:ext uri="{FF2B5EF4-FFF2-40B4-BE49-F238E27FC236}">
                  <a16:creationId xmlns:a16="http://schemas.microsoft.com/office/drawing/2014/main" id="{2ECFA817-9CB6-9E99-A029-5E46B9137412}"/>
                </a:ext>
              </a:extLst>
            </p:cNvPr>
            <p:cNvSpPr txBox="1"/>
            <p:nvPr/>
          </p:nvSpPr>
          <p:spPr>
            <a:xfrm>
              <a:off x="5766220" y="8156891"/>
              <a:ext cx="304892" cy="461665"/>
            </a:xfrm>
            <a:prstGeom prst="rect">
              <a:avLst/>
            </a:prstGeom>
            <a:noFill/>
          </p:spPr>
          <p:txBody>
            <a:bodyPr wrap="none" rtlCol="0">
              <a:spAutoFit/>
            </a:bodyPr>
            <a:lstStyle/>
            <a:p>
              <a:r>
                <a:rPr lang="de-DE" sz="2400" b="1">
                  <a:solidFill>
                    <a:schemeClr val="bg1"/>
                  </a:solidFill>
                  <a:latin typeface="Arial" panose="020B0604020202020204" pitchFamily="34" charset="0"/>
                  <a:cs typeface="Arial" panose="020B0604020202020204" pitchFamily="34" charset="0"/>
                </a:rPr>
                <a:t>*</a:t>
              </a:r>
            </a:p>
          </p:txBody>
        </p:sp>
        <p:sp>
          <p:nvSpPr>
            <p:cNvPr id="344" name="Textfeld 343">
              <a:extLst>
                <a:ext uri="{FF2B5EF4-FFF2-40B4-BE49-F238E27FC236}">
                  <a16:creationId xmlns:a16="http://schemas.microsoft.com/office/drawing/2014/main" id="{122C868F-0104-99FA-F176-D9A30448C7F8}"/>
                </a:ext>
              </a:extLst>
            </p:cNvPr>
            <p:cNvSpPr txBox="1"/>
            <p:nvPr/>
          </p:nvSpPr>
          <p:spPr>
            <a:xfrm>
              <a:off x="2724643" y="7655049"/>
              <a:ext cx="304892" cy="461665"/>
            </a:xfrm>
            <a:prstGeom prst="rect">
              <a:avLst/>
            </a:prstGeom>
            <a:noFill/>
          </p:spPr>
          <p:txBody>
            <a:bodyPr wrap="none" rtlCol="0">
              <a:spAutoFit/>
            </a:bodyPr>
            <a:lstStyle/>
            <a:p>
              <a:r>
                <a:rPr lang="de-DE" sz="2400" b="1">
                  <a:solidFill>
                    <a:schemeClr val="bg1"/>
                  </a:solidFill>
                  <a:latin typeface="Arial" panose="020B0604020202020204" pitchFamily="34" charset="0"/>
                  <a:cs typeface="Arial" panose="020B0604020202020204" pitchFamily="34" charset="0"/>
                </a:rPr>
                <a:t>*</a:t>
              </a:r>
            </a:p>
          </p:txBody>
        </p:sp>
        <p:sp>
          <p:nvSpPr>
            <p:cNvPr id="345" name="Gleichschenkliges Dreieck 108">
              <a:extLst>
                <a:ext uri="{FF2B5EF4-FFF2-40B4-BE49-F238E27FC236}">
                  <a16:creationId xmlns:a16="http://schemas.microsoft.com/office/drawing/2014/main" id="{0AECFCB3-C493-AE87-2F0B-E6CAA2232239}"/>
                </a:ext>
              </a:extLst>
            </p:cNvPr>
            <p:cNvSpPr/>
            <p:nvPr/>
          </p:nvSpPr>
          <p:spPr>
            <a:xfrm rot="1599592">
              <a:off x="1704005" y="8695180"/>
              <a:ext cx="157820" cy="200191"/>
            </a:xfrm>
            <a:prstGeom prst="triangle">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solidFill>
                  <a:srgbClr val="FF0000"/>
                </a:solidFill>
              </a:endParaRPr>
            </a:p>
          </p:txBody>
        </p:sp>
        <p:sp>
          <p:nvSpPr>
            <p:cNvPr id="346" name="Textfeld 345">
              <a:extLst>
                <a:ext uri="{FF2B5EF4-FFF2-40B4-BE49-F238E27FC236}">
                  <a16:creationId xmlns:a16="http://schemas.microsoft.com/office/drawing/2014/main" id="{9215F6CD-2B3C-812C-37A4-9ADD58E9D2A9}"/>
                </a:ext>
              </a:extLst>
            </p:cNvPr>
            <p:cNvSpPr txBox="1"/>
            <p:nvPr/>
          </p:nvSpPr>
          <p:spPr>
            <a:xfrm>
              <a:off x="1828912" y="8059172"/>
              <a:ext cx="304892" cy="461665"/>
            </a:xfrm>
            <a:prstGeom prst="rect">
              <a:avLst/>
            </a:prstGeom>
            <a:noFill/>
          </p:spPr>
          <p:txBody>
            <a:bodyPr wrap="none" rtlCol="0">
              <a:spAutoFit/>
            </a:bodyPr>
            <a:lstStyle/>
            <a:p>
              <a:r>
                <a:rPr lang="de-DE" sz="2400" b="1">
                  <a:solidFill>
                    <a:schemeClr val="bg1"/>
                  </a:solidFill>
                  <a:latin typeface="Arial" panose="020B0604020202020204" pitchFamily="34" charset="0"/>
                  <a:cs typeface="Arial" panose="020B0604020202020204" pitchFamily="34" charset="0"/>
                </a:rPr>
                <a:t>*</a:t>
              </a:r>
            </a:p>
          </p:txBody>
        </p:sp>
        <p:sp>
          <p:nvSpPr>
            <p:cNvPr id="347" name="Freihandform 346">
              <a:extLst>
                <a:ext uri="{FF2B5EF4-FFF2-40B4-BE49-F238E27FC236}">
                  <a16:creationId xmlns:a16="http://schemas.microsoft.com/office/drawing/2014/main" id="{01914620-5939-4A98-B27A-91604357C7D1}"/>
                </a:ext>
              </a:extLst>
            </p:cNvPr>
            <p:cNvSpPr/>
            <p:nvPr/>
          </p:nvSpPr>
          <p:spPr>
            <a:xfrm>
              <a:off x="505355" y="7387355"/>
              <a:ext cx="1178257" cy="1314735"/>
            </a:xfrm>
            <a:custGeom>
              <a:avLst/>
              <a:gdLst>
                <a:gd name="connsiteX0" fmla="*/ 286603 w 1178257"/>
                <a:gd name="connsiteY0" fmla="*/ 81887 h 1314735"/>
                <a:gd name="connsiteX1" fmla="*/ 441278 w 1178257"/>
                <a:gd name="connsiteY1" fmla="*/ 50042 h 1314735"/>
                <a:gd name="connsiteX2" fmla="*/ 559558 w 1178257"/>
                <a:gd name="connsiteY2" fmla="*/ 45493 h 1314735"/>
                <a:gd name="connsiteX3" fmla="*/ 559558 w 1178257"/>
                <a:gd name="connsiteY3" fmla="*/ 45493 h 1314735"/>
                <a:gd name="connsiteX4" fmla="*/ 559558 w 1178257"/>
                <a:gd name="connsiteY4" fmla="*/ 45493 h 1314735"/>
                <a:gd name="connsiteX5" fmla="*/ 673290 w 1178257"/>
                <a:gd name="connsiteY5" fmla="*/ 0 h 1314735"/>
                <a:gd name="connsiteX6" fmla="*/ 764275 w 1178257"/>
                <a:gd name="connsiteY6" fmla="*/ 0 h 1314735"/>
                <a:gd name="connsiteX7" fmla="*/ 855260 w 1178257"/>
                <a:gd name="connsiteY7" fmla="*/ 45493 h 1314735"/>
                <a:gd name="connsiteX8" fmla="*/ 1005385 w 1178257"/>
                <a:gd name="connsiteY8" fmla="*/ 118281 h 1314735"/>
                <a:gd name="connsiteX9" fmla="*/ 1128215 w 1178257"/>
                <a:gd name="connsiteY9" fmla="*/ 245660 h 1314735"/>
                <a:gd name="connsiteX10" fmla="*/ 1178257 w 1178257"/>
                <a:gd name="connsiteY10" fmla="*/ 382138 h 1314735"/>
                <a:gd name="connsiteX11" fmla="*/ 1160060 w 1178257"/>
                <a:gd name="connsiteY11" fmla="*/ 564108 h 1314735"/>
                <a:gd name="connsiteX12" fmla="*/ 1110018 w 1178257"/>
                <a:gd name="connsiteY12" fmla="*/ 732430 h 1314735"/>
                <a:gd name="connsiteX13" fmla="*/ 1032681 w 1178257"/>
                <a:gd name="connsiteY13" fmla="*/ 950794 h 1314735"/>
                <a:gd name="connsiteX14" fmla="*/ 959893 w 1178257"/>
                <a:gd name="connsiteY14" fmla="*/ 1114568 h 1314735"/>
                <a:gd name="connsiteX15" fmla="*/ 846161 w 1178257"/>
                <a:gd name="connsiteY15" fmla="*/ 1223750 h 1314735"/>
                <a:gd name="connsiteX16" fmla="*/ 668740 w 1178257"/>
                <a:gd name="connsiteY16" fmla="*/ 1314735 h 1314735"/>
                <a:gd name="connsiteX17" fmla="*/ 441278 w 1178257"/>
                <a:gd name="connsiteY17" fmla="*/ 1269242 h 1314735"/>
                <a:gd name="connsiteX18" fmla="*/ 241111 w 1178257"/>
                <a:gd name="connsiteY18" fmla="*/ 1132765 h 1314735"/>
                <a:gd name="connsiteX19" fmla="*/ 81887 w 1178257"/>
                <a:gd name="connsiteY19" fmla="*/ 973541 h 1314735"/>
                <a:gd name="connsiteX20" fmla="*/ 0 w 1178257"/>
                <a:gd name="connsiteY20" fmla="*/ 868908 h 1314735"/>
                <a:gd name="connsiteX21" fmla="*/ 4549 w 1178257"/>
                <a:gd name="connsiteY21" fmla="*/ 832514 h 1314735"/>
                <a:gd name="connsiteX22" fmla="*/ 4549 w 1178257"/>
                <a:gd name="connsiteY22" fmla="*/ 250209 h 1314735"/>
                <a:gd name="connsiteX23" fmla="*/ 54591 w 1178257"/>
                <a:gd name="connsiteY23" fmla="*/ 195618 h 1314735"/>
                <a:gd name="connsiteX24" fmla="*/ 172872 w 1178257"/>
                <a:gd name="connsiteY24" fmla="*/ 131929 h 1314735"/>
                <a:gd name="connsiteX25" fmla="*/ 286603 w 1178257"/>
                <a:gd name="connsiteY25" fmla="*/ 81887 h 1314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78257" h="1314735">
                  <a:moveTo>
                    <a:pt x="286603" y="81887"/>
                  </a:moveTo>
                  <a:lnTo>
                    <a:pt x="441278" y="50042"/>
                  </a:lnTo>
                  <a:lnTo>
                    <a:pt x="559558" y="45493"/>
                  </a:lnTo>
                  <a:lnTo>
                    <a:pt x="559558" y="45493"/>
                  </a:lnTo>
                  <a:lnTo>
                    <a:pt x="559558" y="45493"/>
                  </a:lnTo>
                  <a:lnTo>
                    <a:pt x="673290" y="0"/>
                  </a:lnTo>
                  <a:lnTo>
                    <a:pt x="764275" y="0"/>
                  </a:lnTo>
                  <a:lnTo>
                    <a:pt x="855260" y="45493"/>
                  </a:lnTo>
                  <a:lnTo>
                    <a:pt x="1005385" y="118281"/>
                  </a:lnTo>
                  <a:lnTo>
                    <a:pt x="1128215" y="245660"/>
                  </a:lnTo>
                  <a:lnTo>
                    <a:pt x="1178257" y="382138"/>
                  </a:lnTo>
                  <a:lnTo>
                    <a:pt x="1160060" y="564108"/>
                  </a:lnTo>
                  <a:lnTo>
                    <a:pt x="1110018" y="732430"/>
                  </a:lnTo>
                  <a:lnTo>
                    <a:pt x="1032681" y="950794"/>
                  </a:lnTo>
                  <a:lnTo>
                    <a:pt x="959893" y="1114568"/>
                  </a:lnTo>
                  <a:lnTo>
                    <a:pt x="846161" y="1223750"/>
                  </a:lnTo>
                  <a:lnTo>
                    <a:pt x="668740" y="1314735"/>
                  </a:lnTo>
                  <a:lnTo>
                    <a:pt x="441278" y="1269242"/>
                  </a:lnTo>
                  <a:lnTo>
                    <a:pt x="241111" y="1132765"/>
                  </a:lnTo>
                  <a:lnTo>
                    <a:pt x="81887" y="973541"/>
                  </a:lnTo>
                  <a:lnTo>
                    <a:pt x="0" y="868908"/>
                  </a:lnTo>
                  <a:lnTo>
                    <a:pt x="4549" y="832514"/>
                  </a:lnTo>
                  <a:lnTo>
                    <a:pt x="4549" y="250209"/>
                  </a:lnTo>
                  <a:lnTo>
                    <a:pt x="54591" y="195618"/>
                  </a:lnTo>
                  <a:lnTo>
                    <a:pt x="172872" y="131929"/>
                  </a:lnTo>
                  <a:lnTo>
                    <a:pt x="286603" y="81887"/>
                  </a:lnTo>
                  <a:close/>
                </a:path>
              </a:pathLst>
            </a:cu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8" name="Freihandform 347">
              <a:extLst>
                <a:ext uri="{FF2B5EF4-FFF2-40B4-BE49-F238E27FC236}">
                  <a16:creationId xmlns:a16="http://schemas.microsoft.com/office/drawing/2014/main" id="{8C432100-E8F4-6803-C6CE-0396F8CF4768}"/>
                </a:ext>
              </a:extLst>
            </p:cNvPr>
            <p:cNvSpPr/>
            <p:nvPr/>
          </p:nvSpPr>
          <p:spPr>
            <a:xfrm>
              <a:off x="1483445" y="7619367"/>
              <a:ext cx="989961" cy="1360227"/>
            </a:xfrm>
            <a:custGeom>
              <a:avLst/>
              <a:gdLst>
                <a:gd name="connsiteX0" fmla="*/ 213815 w 973540"/>
                <a:gd name="connsiteY0" fmla="*/ 154675 h 1360227"/>
                <a:gd name="connsiteX1" fmla="*/ 291152 w 973540"/>
                <a:gd name="connsiteY1" fmla="*/ 109182 h 1360227"/>
                <a:gd name="connsiteX2" fmla="*/ 454925 w 973540"/>
                <a:gd name="connsiteY2" fmla="*/ 68239 h 1360227"/>
                <a:gd name="connsiteX3" fmla="*/ 591403 w 973540"/>
                <a:gd name="connsiteY3" fmla="*/ 45493 h 1360227"/>
                <a:gd name="connsiteX4" fmla="*/ 787021 w 973540"/>
                <a:gd name="connsiteY4" fmla="*/ 0 h 1360227"/>
                <a:gd name="connsiteX5" fmla="*/ 932597 w 973540"/>
                <a:gd name="connsiteY5" fmla="*/ 22747 h 1360227"/>
                <a:gd name="connsiteX6" fmla="*/ 973540 w 973540"/>
                <a:gd name="connsiteY6" fmla="*/ 50042 h 1360227"/>
                <a:gd name="connsiteX7" fmla="*/ 968991 w 973540"/>
                <a:gd name="connsiteY7" fmla="*/ 1241947 h 1360227"/>
                <a:gd name="connsiteX8" fmla="*/ 796119 w 973540"/>
                <a:gd name="connsiteY8" fmla="*/ 1291988 h 1360227"/>
                <a:gd name="connsiteX9" fmla="*/ 550459 w 973540"/>
                <a:gd name="connsiteY9" fmla="*/ 1360227 h 1360227"/>
                <a:gd name="connsiteX10" fmla="*/ 300250 w 973540"/>
                <a:gd name="connsiteY10" fmla="*/ 1328382 h 1360227"/>
                <a:gd name="connsiteX11" fmla="*/ 109182 w 973540"/>
                <a:gd name="connsiteY11" fmla="*/ 1228299 h 1360227"/>
                <a:gd name="connsiteX12" fmla="*/ 27295 w 973540"/>
                <a:gd name="connsiteY12" fmla="*/ 1087272 h 1360227"/>
                <a:gd name="connsiteX13" fmla="*/ 0 w 973540"/>
                <a:gd name="connsiteY13" fmla="*/ 914400 h 1360227"/>
                <a:gd name="connsiteX14" fmla="*/ 22746 w 973540"/>
                <a:gd name="connsiteY14" fmla="*/ 809768 h 1360227"/>
                <a:gd name="connsiteX15" fmla="*/ 113731 w 973540"/>
                <a:gd name="connsiteY15" fmla="*/ 559559 h 1360227"/>
                <a:gd name="connsiteX16" fmla="*/ 168322 w 973540"/>
                <a:gd name="connsiteY16" fmla="*/ 400335 h 1360227"/>
                <a:gd name="connsiteX17" fmla="*/ 213815 w 973540"/>
                <a:gd name="connsiteY17" fmla="*/ 154675 h 1360227"/>
                <a:gd name="connsiteX0" fmla="*/ 213815 w 1008916"/>
                <a:gd name="connsiteY0" fmla="*/ 154675 h 1360227"/>
                <a:gd name="connsiteX1" fmla="*/ 291152 w 1008916"/>
                <a:gd name="connsiteY1" fmla="*/ 109182 h 1360227"/>
                <a:gd name="connsiteX2" fmla="*/ 454925 w 1008916"/>
                <a:gd name="connsiteY2" fmla="*/ 68239 h 1360227"/>
                <a:gd name="connsiteX3" fmla="*/ 591403 w 1008916"/>
                <a:gd name="connsiteY3" fmla="*/ 45493 h 1360227"/>
                <a:gd name="connsiteX4" fmla="*/ 787021 w 1008916"/>
                <a:gd name="connsiteY4" fmla="*/ 0 h 1360227"/>
                <a:gd name="connsiteX5" fmla="*/ 932597 w 1008916"/>
                <a:gd name="connsiteY5" fmla="*/ 22747 h 1360227"/>
                <a:gd name="connsiteX6" fmla="*/ 973540 w 1008916"/>
                <a:gd name="connsiteY6" fmla="*/ 50042 h 1360227"/>
                <a:gd name="connsiteX7" fmla="*/ 1008873 w 1008916"/>
                <a:gd name="connsiteY7" fmla="*/ 1246837 h 1360227"/>
                <a:gd name="connsiteX8" fmla="*/ 796119 w 1008916"/>
                <a:gd name="connsiteY8" fmla="*/ 1291988 h 1360227"/>
                <a:gd name="connsiteX9" fmla="*/ 550459 w 1008916"/>
                <a:gd name="connsiteY9" fmla="*/ 1360227 h 1360227"/>
                <a:gd name="connsiteX10" fmla="*/ 300250 w 1008916"/>
                <a:gd name="connsiteY10" fmla="*/ 1328382 h 1360227"/>
                <a:gd name="connsiteX11" fmla="*/ 109182 w 1008916"/>
                <a:gd name="connsiteY11" fmla="*/ 1228299 h 1360227"/>
                <a:gd name="connsiteX12" fmla="*/ 27295 w 1008916"/>
                <a:gd name="connsiteY12" fmla="*/ 1087272 h 1360227"/>
                <a:gd name="connsiteX13" fmla="*/ 0 w 1008916"/>
                <a:gd name="connsiteY13" fmla="*/ 914400 h 1360227"/>
                <a:gd name="connsiteX14" fmla="*/ 22746 w 1008916"/>
                <a:gd name="connsiteY14" fmla="*/ 809768 h 1360227"/>
                <a:gd name="connsiteX15" fmla="*/ 113731 w 1008916"/>
                <a:gd name="connsiteY15" fmla="*/ 559559 h 1360227"/>
                <a:gd name="connsiteX16" fmla="*/ 168322 w 1008916"/>
                <a:gd name="connsiteY16" fmla="*/ 400335 h 1360227"/>
                <a:gd name="connsiteX17" fmla="*/ 213815 w 1008916"/>
                <a:gd name="connsiteY17" fmla="*/ 154675 h 1360227"/>
                <a:gd name="connsiteX0" fmla="*/ 213815 w 1009265"/>
                <a:gd name="connsiteY0" fmla="*/ 154675 h 1360227"/>
                <a:gd name="connsiteX1" fmla="*/ 291152 w 1009265"/>
                <a:gd name="connsiteY1" fmla="*/ 109182 h 1360227"/>
                <a:gd name="connsiteX2" fmla="*/ 454925 w 1009265"/>
                <a:gd name="connsiteY2" fmla="*/ 68239 h 1360227"/>
                <a:gd name="connsiteX3" fmla="*/ 591403 w 1009265"/>
                <a:gd name="connsiteY3" fmla="*/ 45493 h 1360227"/>
                <a:gd name="connsiteX4" fmla="*/ 787021 w 1009265"/>
                <a:gd name="connsiteY4" fmla="*/ 0 h 1360227"/>
                <a:gd name="connsiteX5" fmla="*/ 932597 w 1009265"/>
                <a:gd name="connsiteY5" fmla="*/ 22747 h 1360227"/>
                <a:gd name="connsiteX6" fmla="*/ 1008436 w 1009265"/>
                <a:gd name="connsiteY6" fmla="*/ 50042 h 1360227"/>
                <a:gd name="connsiteX7" fmla="*/ 1008873 w 1009265"/>
                <a:gd name="connsiteY7" fmla="*/ 1246837 h 1360227"/>
                <a:gd name="connsiteX8" fmla="*/ 796119 w 1009265"/>
                <a:gd name="connsiteY8" fmla="*/ 1291988 h 1360227"/>
                <a:gd name="connsiteX9" fmla="*/ 550459 w 1009265"/>
                <a:gd name="connsiteY9" fmla="*/ 1360227 h 1360227"/>
                <a:gd name="connsiteX10" fmla="*/ 300250 w 1009265"/>
                <a:gd name="connsiteY10" fmla="*/ 1328382 h 1360227"/>
                <a:gd name="connsiteX11" fmla="*/ 109182 w 1009265"/>
                <a:gd name="connsiteY11" fmla="*/ 1228299 h 1360227"/>
                <a:gd name="connsiteX12" fmla="*/ 27295 w 1009265"/>
                <a:gd name="connsiteY12" fmla="*/ 1087272 h 1360227"/>
                <a:gd name="connsiteX13" fmla="*/ 0 w 1009265"/>
                <a:gd name="connsiteY13" fmla="*/ 914400 h 1360227"/>
                <a:gd name="connsiteX14" fmla="*/ 22746 w 1009265"/>
                <a:gd name="connsiteY14" fmla="*/ 809768 h 1360227"/>
                <a:gd name="connsiteX15" fmla="*/ 113731 w 1009265"/>
                <a:gd name="connsiteY15" fmla="*/ 559559 h 1360227"/>
                <a:gd name="connsiteX16" fmla="*/ 168322 w 1009265"/>
                <a:gd name="connsiteY16" fmla="*/ 400335 h 1360227"/>
                <a:gd name="connsiteX17" fmla="*/ 213815 w 1009265"/>
                <a:gd name="connsiteY17" fmla="*/ 154675 h 1360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9265" h="1360227">
                  <a:moveTo>
                    <a:pt x="213815" y="154675"/>
                  </a:moveTo>
                  <a:lnTo>
                    <a:pt x="291152" y="109182"/>
                  </a:lnTo>
                  <a:lnTo>
                    <a:pt x="454925" y="68239"/>
                  </a:lnTo>
                  <a:lnTo>
                    <a:pt x="591403" y="45493"/>
                  </a:lnTo>
                  <a:lnTo>
                    <a:pt x="787021" y="0"/>
                  </a:lnTo>
                  <a:lnTo>
                    <a:pt x="932597" y="22747"/>
                  </a:lnTo>
                  <a:lnTo>
                    <a:pt x="1008436" y="50042"/>
                  </a:lnTo>
                  <a:cubicBezTo>
                    <a:pt x="1006920" y="447344"/>
                    <a:pt x="1010389" y="849535"/>
                    <a:pt x="1008873" y="1246837"/>
                  </a:cubicBezTo>
                  <a:lnTo>
                    <a:pt x="796119" y="1291988"/>
                  </a:lnTo>
                  <a:lnTo>
                    <a:pt x="550459" y="1360227"/>
                  </a:lnTo>
                  <a:lnTo>
                    <a:pt x="300250" y="1328382"/>
                  </a:lnTo>
                  <a:lnTo>
                    <a:pt x="109182" y="1228299"/>
                  </a:lnTo>
                  <a:lnTo>
                    <a:pt x="27295" y="1087272"/>
                  </a:lnTo>
                  <a:lnTo>
                    <a:pt x="0" y="914400"/>
                  </a:lnTo>
                  <a:lnTo>
                    <a:pt x="22746" y="809768"/>
                  </a:lnTo>
                  <a:lnTo>
                    <a:pt x="113731" y="559559"/>
                  </a:lnTo>
                  <a:lnTo>
                    <a:pt x="168322" y="400335"/>
                  </a:lnTo>
                  <a:lnTo>
                    <a:pt x="213815" y="154675"/>
                  </a:lnTo>
                  <a:close/>
                </a:path>
              </a:pathLst>
            </a:cu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9" name="Freihandform 348">
              <a:extLst>
                <a:ext uri="{FF2B5EF4-FFF2-40B4-BE49-F238E27FC236}">
                  <a16:creationId xmlns:a16="http://schemas.microsoft.com/office/drawing/2014/main" id="{632F4A6C-B7CF-66E9-C38F-9C13F3169F5C}"/>
                </a:ext>
              </a:extLst>
            </p:cNvPr>
            <p:cNvSpPr/>
            <p:nvPr/>
          </p:nvSpPr>
          <p:spPr>
            <a:xfrm>
              <a:off x="2540380" y="7363563"/>
              <a:ext cx="1108582" cy="1564749"/>
            </a:xfrm>
            <a:custGeom>
              <a:avLst/>
              <a:gdLst>
                <a:gd name="connsiteX0" fmla="*/ 0 w 1144222"/>
                <a:gd name="connsiteY0" fmla="*/ 317840 h 1564749"/>
                <a:gd name="connsiteX1" fmla="*/ 48898 w 1144222"/>
                <a:gd name="connsiteY1" fmla="*/ 229823 h 1564749"/>
                <a:gd name="connsiteX2" fmla="*/ 88017 w 1144222"/>
                <a:gd name="connsiteY2" fmla="*/ 132026 h 1564749"/>
                <a:gd name="connsiteX3" fmla="*/ 141805 w 1144222"/>
                <a:gd name="connsiteY3" fmla="*/ 39119 h 1564749"/>
                <a:gd name="connsiteX4" fmla="*/ 190704 w 1144222"/>
                <a:gd name="connsiteY4" fmla="*/ 0 h 1564749"/>
                <a:gd name="connsiteX5" fmla="*/ 273831 w 1144222"/>
                <a:gd name="connsiteY5" fmla="*/ 14670 h 1564749"/>
                <a:gd name="connsiteX6" fmla="*/ 400967 w 1144222"/>
                <a:gd name="connsiteY6" fmla="*/ 63568 h 1564749"/>
                <a:gd name="connsiteX7" fmla="*/ 630789 w 1144222"/>
                <a:gd name="connsiteY7" fmla="*/ 161365 h 1564749"/>
                <a:gd name="connsiteX8" fmla="*/ 899730 w 1144222"/>
                <a:gd name="connsiteY8" fmla="*/ 425416 h 1564749"/>
                <a:gd name="connsiteX9" fmla="*/ 1036646 w 1144222"/>
                <a:gd name="connsiteY9" fmla="*/ 572111 h 1564749"/>
                <a:gd name="connsiteX10" fmla="*/ 1129553 w 1144222"/>
                <a:gd name="connsiteY10" fmla="*/ 860612 h 1564749"/>
                <a:gd name="connsiteX11" fmla="*/ 1144222 w 1144222"/>
                <a:gd name="connsiteY11" fmla="*/ 1154002 h 1564749"/>
                <a:gd name="connsiteX12" fmla="*/ 997527 w 1144222"/>
                <a:gd name="connsiteY12" fmla="*/ 1349596 h 1564749"/>
                <a:gd name="connsiteX13" fmla="*/ 787264 w 1144222"/>
                <a:gd name="connsiteY13" fmla="*/ 1491401 h 1564749"/>
                <a:gd name="connsiteX14" fmla="*/ 601450 w 1144222"/>
                <a:gd name="connsiteY14" fmla="*/ 1564749 h 1564749"/>
                <a:gd name="connsiteX15" fmla="*/ 386297 w 1144222"/>
                <a:gd name="connsiteY15" fmla="*/ 1545189 h 1564749"/>
                <a:gd name="connsiteX16" fmla="*/ 166254 w 1144222"/>
                <a:gd name="connsiteY16" fmla="*/ 1476732 h 1564749"/>
                <a:gd name="connsiteX17" fmla="*/ 44008 w 1144222"/>
                <a:gd name="connsiteY17" fmla="*/ 1393604 h 1564749"/>
                <a:gd name="connsiteX18" fmla="*/ 0 w 1144222"/>
                <a:gd name="connsiteY18" fmla="*/ 1315367 h 1564749"/>
                <a:gd name="connsiteX19" fmla="*/ 0 w 1144222"/>
                <a:gd name="connsiteY19" fmla="*/ 317840 h 1564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44222" h="1564749">
                  <a:moveTo>
                    <a:pt x="0" y="317840"/>
                  </a:moveTo>
                  <a:lnTo>
                    <a:pt x="48898" y="229823"/>
                  </a:lnTo>
                  <a:lnTo>
                    <a:pt x="88017" y="132026"/>
                  </a:lnTo>
                  <a:lnTo>
                    <a:pt x="141805" y="39119"/>
                  </a:lnTo>
                  <a:lnTo>
                    <a:pt x="190704" y="0"/>
                  </a:lnTo>
                  <a:lnTo>
                    <a:pt x="273831" y="14670"/>
                  </a:lnTo>
                  <a:lnTo>
                    <a:pt x="400967" y="63568"/>
                  </a:lnTo>
                  <a:lnTo>
                    <a:pt x="630789" y="161365"/>
                  </a:lnTo>
                  <a:lnTo>
                    <a:pt x="899730" y="425416"/>
                  </a:lnTo>
                  <a:lnTo>
                    <a:pt x="1036646" y="572111"/>
                  </a:lnTo>
                  <a:lnTo>
                    <a:pt x="1129553" y="860612"/>
                  </a:lnTo>
                  <a:lnTo>
                    <a:pt x="1144222" y="1154002"/>
                  </a:lnTo>
                  <a:lnTo>
                    <a:pt x="997527" y="1349596"/>
                  </a:lnTo>
                  <a:lnTo>
                    <a:pt x="787264" y="1491401"/>
                  </a:lnTo>
                  <a:lnTo>
                    <a:pt x="601450" y="1564749"/>
                  </a:lnTo>
                  <a:lnTo>
                    <a:pt x="386297" y="1545189"/>
                  </a:lnTo>
                  <a:lnTo>
                    <a:pt x="166254" y="1476732"/>
                  </a:lnTo>
                  <a:lnTo>
                    <a:pt x="44008" y="1393604"/>
                  </a:lnTo>
                  <a:lnTo>
                    <a:pt x="0" y="1315367"/>
                  </a:lnTo>
                  <a:lnTo>
                    <a:pt x="0" y="317840"/>
                  </a:lnTo>
                  <a:close/>
                </a:path>
              </a:pathLst>
            </a:cu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0" name="Freihandform 349">
              <a:extLst>
                <a:ext uri="{FF2B5EF4-FFF2-40B4-BE49-F238E27FC236}">
                  <a16:creationId xmlns:a16="http://schemas.microsoft.com/office/drawing/2014/main" id="{8398B0F9-7B81-C0F3-9158-B29659D99E9B}"/>
                </a:ext>
              </a:extLst>
            </p:cNvPr>
            <p:cNvSpPr/>
            <p:nvPr/>
          </p:nvSpPr>
          <p:spPr>
            <a:xfrm>
              <a:off x="3539514" y="7109292"/>
              <a:ext cx="948077" cy="1794572"/>
            </a:xfrm>
            <a:custGeom>
              <a:avLst/>
              <a:gdLst>
                <a:gd name="connsiteX0" fmla="*/ 0 w 904621"/>
                <a:gd name="connsiteY0" fmla="*/ 772595 h 1760343"/>
                <a:gd name="connsiteX1" fmla="*/ 29339 w 904621"/>
                <a:gd name="connsiteY1" fmla="*/ 709027 h 1760343"/>
                <a:gd name="connsiteX2" fmla="*/ 53789 w 904621"/>
                <a:gd name="connsiteY2" fmla="*/ 435196 h 1760343"/>
                <a:gd name="connsiteX3" fmla="*/ 122246 w 904621"/>
                <a:gd name="connsiteY3" fmla="*/ 205374 h 1760343"/>
                <a:gd name="connsiteX4" fmla="*/ 264052 w 904621"/>
                <a:gd name="connsiteY4" fmla="*/ 58678 h 1760343"/>
                <a:gd name="connsiteX5" fmla="*/ 474315 w 904621"/>
                <a:gd name="connsiteY5" fmla="*/ 0 h 1760343"/>
                <a:gd name="connsiteX6" fmla="*/ 684578 w 904621"/>
                <a:gd name="connsiteY6" fmla="*/ 9780 h 1760343"/>
                <a:gd name="connsiteX7" fmla="*/ 885061 w 904621"/>
                <a:gd name="connsiteY7" fmla="*/ 48899 h 1760343"/>
                <a:gd name="connsiteX8" fmla="*/ 904621 w 904621"/>
                <a:gd name="connsiteY8" fmla="*/ 68458 h 1760343"/>
                <a:gd name="connsiteX9" fmla="*/ 904621 w 904621"/>
                <a:gd name="connsiteY9" fmla="*/ 1584308 h 1760343"/>
                <a:gd name="connsiteX10" fmla="*/ 904621 w 904621"/>
                <a:gd name="connsiteY10" fmla="*/ 1672326 h 1760343"/>
                <a:gd name="connsiteX11" fmla="*/ 806824 w 904621"/>
                <a:gd name="connsiteY11" fmla="*/ 1760343 h 1760343"/>
                <a:gd name="connsiteX12" fmla="*/ 660129 w 904621"/>
                <a:gd name="connsiteY12" fmla="*/ 1726114 h 1760343"/>
                <a:gd name="connsiteX13" fmla="*/ 464535 w 904621"/>
                <a:gd name="connsiteY13" fmla="*/ 1608758 h 1760343"/>
                <a:gd name="connsiteX14" fmla="*/ 244492 w 904621"/>
                <a:gd name="connsiteY14" fmla="*/ 1574529 h 1760343"/>
                <a:gd name="connsiteX15" fmla="*/ 146696 w 904621"/>
                <a:gd name="connsiteY15" fmla="*/ 1535410 h 1760343"/>
                <a:gd name="connsiteX16" fmla="*/ 127136 w 904621"/>
                <a:gd name="connsiteY16" fmla="*/ 1452283 h 1760343"/>
                <a:gd name="connsiteX17" fmla="*/ 146696 w 904621"/>
                <a:gd name="connsiteY17" fmla="*/ 1325147 h 1760343"/>
                <a:gd name="connsiteX18" fmla="*/ 122246 w 904621"/>
                <a:gd name="connsiteY18" fmla="*/ 1105104 h 1760343"/>
                <a:gd name="connsiteX19" fmla="*/ 88017 w 904621"/>
                <a:gd name="connsiteY19" fmla="*/ 933960 h 1760343"/>
                <a:gd name="connsiteX20" fmla="*/ 29339 w 904621"/>
                <a:gd name="connsiteY20" fmla="*/ 855722 h 1760343"/>
                <a:gd name="connsiteX21" fmla="*/ 0 w 904621"/>
                <a:gd name="connsiteY21" fmla="*/ 772595 h 1760343"/>
                <a:gd name="connsiteX0" fmla="*/ 0 w 974138"/>
                <a:gd name="connsiteY0" fmla="*/ 772595 h 1760343"/>
                <a:gd name="connsiteX1" fmla="*/ 29339 w 974138"/>
                <a:gd name="connsiteY1" fmla="*/ 709027 h 1760343"/>
                <a:gd name="connsiteX2" fmla="*/ 53789 w 974138"/>
                <a:gd name="connsiteY2" fmla="*/ 435196 h 1760343"/>
                <a:gd name="connsiteX3" fmla="*/ 122246 w 974138"/>
                <a:gd name="connsiteY3" fmla="*/ 205374 h 1760343"/>
                <a:gd name="connsiteX4" fmla="*/ 264052 w 974138"/>
                <a:gd name="connsiteY4" fmla="*/ 58678 h 1760343"/>
                <a:gd name="connsiteX5" fmla="*/ 474315 w 974138"/>
                <a:gd name="connsiteY5" fmla="*/ 0 h 1760343"/>
                <a:gd name="connsiteX6" fmla="*/ 684578 w 974138"/>
                <a:gd name="connsiteY6" fmla="*/ 9780 h 1760343"/>
                <a:gd name="connsiteX7" fmla="*/ 885061 w 974138"/>
                <a:gd name="connsiteY7" fmla="*/ 48899 h 1760343"/>
                <a:gd name="connsiteX8" fmla="*/ 904621 w 974138"/>
                <a:gd name="connsiteY8" fmla="*/ 68458 h 1760343"/>
                <a:gd name="connsiteX9" fmla="*/ 904621 w 974138"/>
                <a:gd name="connsiteY9" fmla="*/ 1584308 h 1760343"/>
                <a:gd name="connsiteX10" fmla="*/ 974138 w 974138"/>
                <a:gd name="connsiteY10" fmla="*/ 1760343 h 1760343"/>
                <a:gd name="connsiteX11" fmla="*/ 806824 w 974138"/>
                <a:gd name="connsiteY11" fmla="*/ 1760343 h 1760343"/>
                <a:gd name="connsiteX12" fmla="*/ 660129 w 974138"/>
                <a:gd name="connsiteY12" fmla="*/ 1726114 h 1760343"/>
                <a:gd name="connsiteX13" fmla="*/ 464535 w 974138"/>
                <a:gd name="connsiteY13" fmla="*/ 1608758 h 1760343"/>
                <a:gd name="connsiteX14" fmla="*/ 244492 w 974138"/>
                <a:gd name="connsiteY14" fmla="*/ 1574529 h 1760343"/>
                <a:gd name="connsiteX15" fmla="*/ 146696 w 974138"/>
                <a:gd name="connsiteY15" fmla="*/ 1535410 h 1760343"/>
                <a:gd name="connsiteX16" fmla="*/ 127136 w 974138"/>
                <a:gd name="connsiteY16" fmla="*/ 1452283 h 1760343"/>
                <a:gd name="connsiteX17" fmla="*/ 146696 w 974138"/>
                <a:gd name="connsiteY17" fmla="*/ 1325147 h 1760343"/>
                <a:gd name="connsiteX18" fmla="*/ 122246 w 974138"/>
                <a:gd name="connsiteY18" fmla="*/ 1105104 h 1760343"/>
                <a:gd name="connsiteX19" fmla="*/ 88017 w 974138"/>
                <a:gd name="connsiteY19" fmla="*/ 933960 h 1760343"/>
                <a:gd name="connsiteX20" fmla="*/ 29339 w 974138"/>
                <a:gd name="connsiteY20" fmla="*/ 855722 h 1760343"/>
                <a:gd name="connsiteX21" fmla="*/ 0 w 974138"/>
                <a:gd name="connsiteY21" fmla="*/ 772595 h 1760343"/>
                <a:gd name="connsiteX0" fmla="*/ 0 w 974138"/>
                <a:gd name="connsiteY0" fmla="*/ 772595 h 1760343"/>
                <a:gd name="connsiteX1" fmla="*/ 29339 w 974138"/>
                <a:gd name="connsiteY1" fmla="*/ 709027 h 1760343"/>
                <a:gd name="connsiteX2" fmla="*/ 53789 w 974138"/>
                <a:gd name="connsiteY2" fmla="*/ 435196 h 1760343"/>
                <a:gd name="connsiteX3" fmla="*/ 122246 w 974138"/>
                <a:gd name="connsiteY3" fmla="*/ 205374 h 1760343"/>
                <a:gd name="connsiteX4" fmla="*/ 264052 w 974138"/>
                <a:gd name="connsiteY4" fmla="*/ 58678 h 1760343"/>
                <a:gd name="connsiteX5" fmla="*/ 474315 w 974138"/>
                <a:gd name="connsiteY5" fmla="*/ 0 h 1760343"/>
                <a:gd name="connsiteX6" fmla="*/ 684578 w 974138"/>
                <a:gd name="connsiteY6" fmla="*/ 9780 h 1760343"/>
                <a:gd name="connsiteX7" fmla="*/ 885061 w 974138"/>
                <a:gd name="connsiteY7" fmla="*/ 48899 h 1760343"/>
                <a:gd name="connsiteX8" fmla="*/ 904621 w 974138"/>
                <a:gd name="connsiteY8" fmla="*/ 68458 h 1760343"/>
                <a:gd name="connsiteX9" fmla="*/ 964207 w 974138"/>
                <a:gd name="connsiteY9" fmla="*/ 1579419 h 1760343"/>
                <a:gd name="connsiteX10" fmla="*/ 974138 w 974138"/>
                <a:gd name="connsiteY10" fmla="*/ 1760343 h 1760343"/>
                <a:gd name="connsiteX11" fmla="*/ 806824 w 974138"/>
                <a:gd name="connsiteY11" fmla="*/ 1760343 h 1760343"/>
                <a:gd name="connsiteX12" fmla="*/ 660129 w 974138"/>
                <a:gd name="connsiteY12" fmla="*/ 1726114 h 1760343"/>
                <a:gd name="connsiteX13" fmla="*/ 464535 w 974138"/>
                <a:gd name="connsiteY13" fmla="*/ 1608758 h 1760343"/>
                <a:gd name="connsiteX14" fmla="*/ 244492 w 974138"/>
                <a:gd name="connsiteY14" fmla="*/ 1574529 h 1760343"/>
                <a:gd name="connsiteX15" fmla="*/ 146696 w 974138"/>
                <a:gd name="connsiteY15" fmla="*/ 1535410 h 1760343"/>
                <a:gd name="connsiteX16" fmla="*/ 127136 w 974138"/>
                <a:gd name="connsiteY16" fmla="*/ 1452283 h 1760343"/>
                <a:gd name="connsiteX17" fmla="*/ 146696 w 974138"/>
                <a:gd name="connsiteY17" fmla="*/ 1325147 h 1760343"/>
                <a:gd name="connsiteX18" fmla="*/ 122246 w 974138"/>
                <a:gd name="connsiteY18" fmla="*/ 1105104 h 1760343"/>
                <a:gd name="connsiteX19" fmla="*/ 88017 w 974138"/>
                <a:gd name="connsiteY19" fmla="*/ 933960 h 1760343"/>
                <a:gd name="connsiteX20" fmla="*/ 29339 w 974138"/>
                <a:gd name="connsiteY20" fmla="*/ 855722 h 1760343"/>
                <a:gd name="connsiteX21" fmla="*/ 0 w 974138"/>
                <a:gd name="connsiteY21" fmla="*/ 772595 h 1760343"/>
                <a:gd name="connsiteX0" fmla="*/ 0 w 974138"/>
                <a:gd name="connsiteY0" fmla="*/ 772595 h 1760343"/>
                <a:gd name="connsiteX1" fmla="*/ 29339 w 974138"/>
                <a:gd name="connsiteY1" fmla="*/ 709027 h 1760343"/>
                <a:gd name="connsiteX2" fmla="*/ 53789 w 974138"/>
                <a:gd name="connsiteY2" fmla="*/ 435196 h 1760343"/>
                <a:gd name="connsiteX3" fmla="*/ 122246 w 974138"/>
                <a:gd name="connsiteY3" fmla="*/ 205374 h 1760343"/>
                <a:gd name="connsiteX4" fmla="*/ 264052 w 974138"/>
                <a:gd name="connsiteY4" fmla="*/ 58678 h 1760343"/>
                <a:gd name="connsiteX5" fmla="*/ 474315 w 974138"/>
                <a:gd name="connsiteY5" fmla="*/ 0 h 1760343"/>
                <a:gd name="connsiteX6" fmla="*/ 684578 w 974138"/>
                <a:gd name="connsiteY6" fmla="*/ 9780 h 1760343"/>
                <a:gd name="connsiteX7" fmla="*/ 885061 w 974138"/>
                <a:gd name="connsiteY7" fmla="*/ 48899 h 1760343"/>
                <a:gd name="connsiteX8" fmla="*/ 904621 w 974138"/>
                <a:gd name="connsiteY8" fmla="*/ 68458 h 1760343"/>
                <a:gd name="connsiteX9" fmla="*/ 964207 w 974138"/>
                <a:gd name="connsiteY9" fmla="*/ 1579419 h 1760343"/>
                <a:gd name="connsiteX10" fmla="*/ 974138 w 974138"/>
                <a:gd name="connsiteY10" fmla="*/ 1760343 h 1760343"/>
                <a:gd name="connsiteX11" fmla="*/ 806824 w 974138"/>
                <a:gd name="connsiteY11" fmla="*/ 1760343 h 1760343"/>
                <a:gd name="connsiteX12" fmla="*/ 660129 w 974138"/>
                <a:gd name="connsiteY12" fmla="*/ 1726114 h 1760343"/>
                <a:gd name="connsiteX13" fmla="*/ 464535 w 974138"/>
                <a:gd name="connsiteY13" fmla="*/ 1608758 h 1760343"/>
                <a:gd name="connsiteX14" fmla="*/ 244492 w 974138"/>
                <a:gd name="connsiteY14" fmla="*/ 1574529 h 1760343"/>
                <a:gd name="connsiteX15" fmla="*/ 146696 w 974138"/>
                <a:gd name="connsiteY15" fmla="*/ 1535410 h 1760343"/>
                <a:gd name="connsiteX16" fmla="*/ 127136 w 974138"/>
                <a:gd name="connsiteY16" fmla="*/ 1452283 h 1760343"/>
                <a:gd name="connsiteX17" fmla="*/ 146696 w 974138"/>
                <a:gd name="connsiteY17" fmla="*/ 1325147 h 1760343"/>
                <a:gd name="connsiteX18" fmla="*/ 122246 w 974138"/>
                <a:gd name="connsiteY18" fmla="*/ 1105104 h 1760343"/>
                <a:gd name="connsiteX19" fmla="*/ 88017 w 974138"/>
                <a:gd name="connsiteY19" fmla="*/ 933960 h 1760343"/>
                <a:gd name="connsiteX20" fmla="*/ 29339 w 974138"/>
                <a:gd name="connsiteY20" fmla="*/ 855722 h 1760343"/>
                <a:gd name="connsiteX21" fmla="*/ 0 w 974138"/>
                <a:gd name="connsiteY21" fmla="*/ 772595 h 1760343"/>
                <a:gd name="connsiteX0" fmla="*/ 0 w 974138"/>
                <a:gd name="connsiteY0" fmla="*/ 772595 h 1760343"/>
                <a:gd name="connsiteX1" fmla="*/ 29339 w 974138"/>
                <a:gd name="connsiteY1" fmla="*/ 709027 h 1760343"/>
                <a:gd name="connsiteX2" fmla="*/ 53789 w 974138"/>
                <a:gd name="connsiteY2" fmla="*/ 435196 h 1760343"/>
                <a:gd name="connsiteX3" fmla="*/ 122246 w 974138"/>
                <a:gd name="connsiteY3" fmla="*/ 205374 h 1760343"/>
                <a:gd name="connsiteX4" fmla="*/ 264052 w 974138"/>
                <a:gd name="connsiteY4" fmla="*/ 58678 h 1760343"/>
                <a:gd name="connsiteX5" fmla="*/ 474315 w 974138"/>
                <a:gd name="connsiteY5" fmla="*/ 0 h 1760343"/>
                <a:gd name="connsiteX6" fmla="*/ 684578 w 974138"/>
                <a:gd name="connsiteY6" fmla="*/ 9780 h 1760343"/>
                <a:gd name="connsiteX7" fmla="*/ 885061 w 974138"/>
                <a:gd name="connsiteY7" fmla="*/ 48899 h 1760343"/>
                <a:gd name="connsiteX8" fmla="*/ 959241 w 974138"/>
                <a:gd name="connsiteY8" fmla="*/ 92907 h 1760343"/>
                <a:gd name="connsiteX9" fmla="*/ 964207 w 974138"/>
                <a:gd name="connsiteY9" fmla="*/ 1579419 h 1760343"/>
                <a:gd name="connsiteX10" fmla="*/ 974138 w 974138"/>
                <a:gd name="connsiteY10" fmla="*/ 1760343 h 1760343"/>
                <a:gd name="connsiteX11" fmla="*/ 806824 w 974138"/>
                <a:gd name="connsiteY11" fmla="*/ 1760343 h 1760343"/>
                <a:gd name="connsiteX12" fmla="*/ 660129 w 974138"/>
                <a:gd name="connsiteY12" fmla="*/ 1726114 h 1760343"/>
                <a:gd name="connsiteX13" fmla="*/ 464535 w 974138"/>
                <a:gd name="connsiteY13" fmla="*/ 1608758 h 1760343"/>
                <a:gd name="connsiteX14" fmla="*/ 244492 w 974138"/>
                <a:gd name="connsiteY14" fmla="*/ 1574529 h 1760343"/>
                <a:gd name="connsiteX15" fmla="*/ 146696 w 974138"/>
                <a:gd name="connsiteY15" fmla="*/ 1535410 h 1760343"/>
                <a:gd name="connsiteX16" fmla="*/ 127136 w 974138"/>
                <a:gd name="connsiteY16" fmla="*/ 1452283 h 1760343"/>
                <a:gd name="connsiteX17" fmla="*/ 146696 w 974138"/>
                <a:gd name="connsiteY17" fmla="*/ 1325147 h 1760343"/>
                <a:gd name="connsiteX18" fmla="*/ 122246 w 974138"/>
                <a:gd name="connsiteY18" fmla="*/ 1105104 h 1760343"/>
                <a:gd name="connsiteX19" fmla="*/ 88017 w 974138"/>
                <a:gd name="connsiteY19" fmla="*/ 933960 h 1760343"/>
                <a:gd name="connsiteX20" fmla="*/ 29339 w 974138"/>
                <a:gd name="connsiteY20" fmla="*/ 855722 h 1760343"/>
                <a:gd name="connsiteX21" fmla="*/ 0 w 974138"/>
                <a:gd name="connsiteY21" fmla="*/ 772595 h 1760343"/>
                <a:gd name="connsiteX0" fmla="*/ 0 w 974138"/>
                <a:gd name="connsiteY0" fmla="*/ 772595 h 1760343"/>
                <a:gd name="connsiteX1" fmla="*/ 29339 w 974138"/>
                <a:gd name="connsiteY1" fmla="*/ 709027 h 1760343"/>
                <a:gd name="connsiteX2" fmla="*/ 53789 w 974138"/>
                <a:gd name="connsiteY2" fmla="*/ 435196 h 1760343"/>
                <a:gd name="connsiteX3" fmla="*/ 122246 w 974138"/>
                <a:gd name="connsiteY3" fmla="*/ 205374 h 1760343"/>
                <a:gd name="connsiteX4" fmla="*/ 264052 w 974138"/>
                <a:gd name="connsiteY4" fmla="*/ 58678 h 1760343"/>
                <a:gd name="connsiteX5" fmla="*/ 474315 w 974138"/>
                <a:gd name="connsiteY5" fmla="*/ 0 h 1760343"/>
                <a:gd name="connsiteX6" fmla="*/ 684578 w 974138"/>
                <a:gd name="connsiteY6" fmla="*/ 9780 h 1760343"/>
                <a:gd name="connsiteX7" fmla="*/ 885061 w 974138"/>
                <a:gd name="connsiteY7" fmla="*/ 48899 h 1760343"/>
                <a:gd name="connsiteX8" fmla="*/ 959241 w 974138"/>
                <a:gd name="connsiteY8" fmla="*/ 92907 h 1760343"/>
                <a:gd name="connsiteX9" fmla="*/ 964207 w 974138"/>
                <a:gd name="connsiteY9" fmla="*/ 1579419 h 1760343"/>
                <a:gd name="connsiteX10" fmla="*/ 974138 w 974138"/>
                <a:gd name="connsiteY10" fmla="*/ 1760343 h 1760343"/>
                <a:gd name="connsiteX11" fmla="*/ 806824 w 974138"/>
                <a:gd name="connsiteY11" fmla="*/ 1760343 h 1760343"/>
                <a:gd name="connsiteX12" fmla="*/ 660129 w 974138"/>
                <a:gd name="connsiteY12" fmla="*/ 1726114 h 1760343"/>
                <a:gd name="connsiteX13" fmla="*/ 464535 w 974138"/>
                <a:gd name="connsiteY13" fmla="*/ 1608758 h 1760343"/>
                <a:gd name="connsiteX14" fmla="*/ 244492 w 974138"/>
                <a:gd name="connsiteY14" fmla="*/ 1574529 h 1760343"/>
                <a:gd name="connsiteX15" fmla="*/ 146696 w 974138"/>
                <a:gd name="connsiteY15" fmla="*/ 1535410 h 1760343"/>
                <a:gd name="connsiteX16" fmla="*/ 127136 w 974138"/>
                <a:gd name="connsiteY16" fmla="*/ 1452283 h 1760343"/>
                <a:gd name="connsiteX17" fmla="*/ 146696 w 974138"/>
                <a:gd name="connsiteY17" fmla="*/ 1325147 h 1760343"/>
                <a:gd name="connsiteX18" fmla="*/ 122246 w 974138"/>
                <a:gd name="connsiteY18" fmla="*/ 1105104 h 1760343"/>
                <a:gd name="connsiteX19" fmla="*/ 88017 w 974138"/>
                <a:gd name="connsiteY19" fmla="*/ 933960 h 1760343"/>
                <a:gd name="connsiteX20" fmla="*/ 29339 w 974138"/>
                <a:gd name="connsiteY20" fmla="*/ 855722 h 1760343"/>
                <a:gd name="connsiteX21" fmla="*/ 0 w 974138"/>
                <a:gd name="connsiteY21" fmla="*/ 772595 h 1760343"/>
                <a:gd name="connsiteX0" fmla="*/ 0 w 974138"/>
                <a:gd name="connsiteY0" fmla="*/ 772595 h 1760343"/>
                <a:gd name="connsiteX1" fmla="*/ 29339 w 974138"/>
                <a:gd name="connsiteY1" fmla="*/ 709027 h 1760343"/>
                <a:gd name="connsiteX2" fmla="*/ 53789 w 974138"/>
                <a:gd name="connsiteY2" fmla="*/ 435196 h 1760343"/>
                <a:gd name="connsiteX3" fmla="*/ 122246 w 974138"/>
                <a:gd name="connsiteY3" fmla="*/ 205374 h 1760343"/>
                <a:gd name="connsiteX4" fmla="*/ 264052 w 974138"/>
                <a:gd name="connsiteY4" fmla="*/ 58678 h 1760343"/>
                <a:gd name="connsiteX5" fmla="*/ 474315 w 974138"/>
                <a:gd name="connsiteY5" fmla="*/ 0 h 1760343"/>
                <a:gd name="connsiteX6" fmla="*/ 684578 w 974138"/>
                <a:gd name="connsiteY6" fmla="*/ 9780 h 1760343"/>
                <a:gd name="connsiteX7" fmla="*/ 885061 w 974138"/>
                <a:gd name="connsiteY7" fmla="*/ 48899 h 1760343"/>
                <a:gd name="connsiteX8" fmla="*/ 959241 w 974138"/>
                <a:gd name="connsiteY8" fmla="*/ 92907 h 1760343"/>
                <a:gd name="connsiteX9" fmla="*/ 969171 w 974138"/>
                <a:gd name="connsiteY9" fmla="*/ 1550080 h 1760343"/>
                <a:gd name="connsiteX10" fmla="*/ 974138 w 974138"/>
                <a:gd name="connsiteY10" fmla="*/ 1760343 h 1760343"/>
                <a:gd name="connsiteX11" fmla="*/ 806824 w 974138"/>
                <a:gd name="connsiteY11" fmla="*/ 1760343 h 1760343"/>
                <a:gd name="connsiteX12" fmla="*/ 660129 w 974138"/>
                <a:gd name="connsiteY12" fmla="*/ 1726114 h 1760343"/>
                <a:gd name="connsiteX13" fmla="*/ 464535 w 974138"/>
                <a:gd name="connsiteY13" fmla="*/ 1608758 h 1760343"/>
                <a:gd name="connsiteX14" fmla="*/ 244492 w 974138"/>
                <a:gd name="connsiteY14" fmla="*/ 1574529 h 1760343"/>
                <a:gd name="connsiteX15" fmla="*/ 146696 w 974138"/>
                <a:gd name="connsiteY15" fmla="*/ 1535410 h 1760343"/>
                <a:gd name="connsiteX16" fmla="*/ 127136 w 974138"/>
                <a:gd name="connsiteY16" fmla="*/ 1452283 h 1760343"/>
                <a:gd name="connsiteX17" fmla="*/ 146696 w 974138"/>
                <a:gd name="connsiteY17" fmla="*/ 1325147 h 1760343"/>
                <a:gd name="connsiteX18" fmla="*/ 122246 w 974138"/>
                <a:gd name="connsiteY18" fmla="*/ 1105104 h 1760343"/>
                <a:gd name="connsiteX19" fmla="*/ 88017 w 974138"/>
                <a:gd name="connsiteY19" fmla="*/ 933960 h 1760343"/>
                <a:gd name="connsiteX20" fmla="*/ 29339 w 974138"/>
                <a:gd name="connsiteY20" fmla="*/ 855722 h 1760343"/>
                <a:gd name="connsiteX21" fmla="*/ 0 w 974138"/>
                <a:gd name="connsiteY21" fmla="*/ 772595 h 1760343"/>
                <a:gd name="connsiteX0" fmla="*/ 0 w 969172"/>
                <a:gd name="connsiteY0" fmla="*/ 772595 h 1789682"/>
                <a:gd name="connsiteX1" fmla="*/ 29339 w 969172"/>
                <a:gd name="connsiteY1" fmla="*/ 709027 h 1789682"/>
                <a:gd name="connsiteX2" fmla="*/ 53789 w 969172"/>
                <a:gd name="connsiteY2" fmla="*/ 435196 h 1789682"/>
                <a:gd name="connsiteX3" fmla="*/ 122246 w 969172"/>
                <a:gd name="connsiteY3" fmla="*/ 205374 h 1789682"/>
                <a:gd name="connsiteX4" fmla="*/ 264052 w 969172"/>
                <a:gd name="connsiteY4" fmla="*/ 58678 h 1789682"/>
                <a:gd name="connsiteX5" fmla="*/ 474315 w 969172"/>
                <a:gd name="connsiteY5" fmla="*/ 0 h 1789682"/>
                <a:gd name="connsiteX6" fmla="*/ 684578 w 969172"/>
                <a:gd name="connsiteY6" fmla="*/ 9780 h 1789682"/>
                <a:gd name="connsiteX7" fmla="*/ 885061 w 969172"/>
                <a:gd name="connsiteY7" fmla="*/ 48899 h 1789682"/>
                <a:gd name="connsiteX8" fmla="*/ 959241 w 969172"/>
                <a:gd name="connsiteY8" fmla="*/ 92907 h 1789682"/>
                <a:gd name="connsiteX9" fmla="*/ 969171 w 969172"/>
                <a:gd name="connsiteY9" fmla="*/ 1550080 h 1789682"/>
                <a:gd name="connsiteX10" fmla="*/ 969172 w 969172"/>
                <a:gd name="connsiteY10" fmla="*/ 1789682 h 1789682"/>
                <a:gd name="connsiteX11" fmla="*/ 806824 w 969172"/>
                <a:gd name="connsiteY11" fmla="*/ 1760343 h 1789682"/>
                <a:gd name="connsiteX12" fmla="*/ 660129 w 969172"/>
                <a:gd name="connsiteY12" fmla="*/ 1726114 h 1789682"/>
                <a:gd name="connsiteX13" fmla="*/ 464535 w 969172"/>
                <a:gd name="connsiteY13" fmla="*/ 1608758 h 1789682"/>
                <a:gd name="connsiteX14" fmla="*/ 244492 w 969172"/>
                <a:gd name="connsiteY14" fmla="*/ 1574529 h 1789682"/>
                <a:gd name="connsiteX15" fmla="*/ 146696 w 969172"/>
                <a:gd name="connsiteY15" fmla="*/ 1535410 h 1789682"/>
                <a:gd name="connsiteX16" fmla="*/ 127136 w 969172"/>
                <a:gd name="connsiteY16" fmla="*/ 1452283 h 1789682"/>
                <a:gd name="connsiteX17" fmla="*/ 146696 w 969172"/>
                <a:gd name="connsiteY17" fmla="*/ 1325147 h 1789682"/>
                <a:gd name="connsiteX18" fmla="*/ 122246 w 969172"/>
                <a:gd name="connsiteY18" fmla="*/ 1105104 h 1789682"/>
                <a:gd name="connsiteX19" fmla="*/ 88017 w 969172"/>
                <a:gd name="connsiteY19" fmla="*/ 933960 h 1789682"/>
                <a:gd name="connsiteX20" fmla="*/ 29339 w 969172"/>
                <a:gd name="connsiteY20" fmla="*/ 855722 h 1789682"/>
                <a:gd name="connsiteX21" fmla="*/ 0 w 969172"/>
                <a:gd name="connsiteY21" fmla="*/ 772595 h 1789682"/>
                <a:gd name="connsiteX0" fmla="*/ 0 w 969171"/>
                <a:gd name="connsiteY0" fmla="*/ 772595 h 1794572"/>
                <a:gd name="connsiteX1" fmla="*/ 29339 w 969171"/>
                <a:gd name="connsiteY1" fmla="*/ 709027 h 1794572"/>
                <a:gd name="connsiteX2" fmla="*/ 53789 w 969171"/>
                <a:gd name="connsiteY2" fmla="*/ 435196 h 1794572"/>
                <a:gd name="connsiteX3" fmla="*/ 122246 w 969171"/>
                <a:gd name="connsiteY3" fmla="*/ 205374 h 1794572"/>
                <a:gd name="connsiteX4" fmla="*/ 264052 w 969171"/>
                <a:gd name="connsiteY4" fmla="*/ 58678 h 1794572"/>
                <a:gd name="connsiteX5" fmla="*/ 474315 w 969171"/>
                <a:gd name="connsiteY5" fmla="*/ 0 h 1794572"/>
                <a:gd name="connsiteX6" fmla="*/ 684578 w 969171"/>
                <a:gd name="connsiteY6" fmla="*/ 9780 h 1794572"/>
                <a:gd name="connsiteX7" fmla="*/ 885061 w 969171"/>
                <a:gd name="connsiteY7" fmla="*/ 48899 h 1794572"/>
                <a:gd name="connsiteX8" fmla="*/ 959241 w 969171"/>
                <a:gd name="connsiteY8" fmla="*/ 92907 h 1794572"/>
                <a:gd name="connsiteX9" fmla="*/ 969171 w 969171"/>
                <a:gd name="connsiteY9" fmla="*/ 1550080 h 1794572"/>
                <a:gd name="connsiteX10" fmla="*/ 954276 w 969171"/>
                <a:gd name="connsiteY10" fmla="*/ 1794572 h 1794572"/>
                <a:gd name="connsiteX11" fmla="*/ 806824 w 969171"/>
                <a:gd name="connsiteY11" fmla="*/ 1760343 h 1794572"/>
                <a:gd name="connsiteX12" fmla="*/ 660129 w 969171"/>
                <a:gd name="connsiteY12" fmla="*/ 1726114 h 1794572"/>
                <a:gd name="connsiteX13" fmla="*/ 464535 w 969171"/>
                <a:gd name="connsiteY13" fmla="*/ 1608758 h 1794572"/>
                <a:gd name="connsiteX14" fmla="*/ 244492 w 969171"/>
                <a:gd name="connsiteY14" fmla="*/ 1574529 h 1794572"/>
                <a:gd name="connsiteX15" fmla="*/ 146696 w 969171"/>
                <a:gd name="connsiteY15" fmla="*/ 1535410 h 1794572"/>
                <a:gd name="connsiteX16" fmla="*/ 127136 w 969171"/>
                <a:gd name="connsiteY16" fmla="*/ 1452283 h 1794572"/>
                <a:gd name="connsiteX17" fmla="*/ 146696 w 969171"/>
                <a:gd name="connsiteY17" fmla="*/ 1325147 h 1794572"/>
                <a:gd name="connsiteX18" fmla="*/ 122246 w 969171"/>
                <a:gd name="connsiteY18" fmla="*/ 1105104 h 1794572"/>
                <a:gd name="connsiteX19" fmla="*/ 88017 w 969171"/>
                <a:gd name="connsiteY19" fmla="*/ 933960 h 1794572"/>
                <a:gd name="connsiteX20" fmla="*/ 29339 w 969171"/>
                <a:gd name="connsiteY20" fmla="*/ 855722 h 1794572"/>
                <a:gd name="connsiteX21" fmla="*/ 0 w 969171"/>
                <a:gd name="connsiteY21" fmla="*/ 772595 h 1794572"/>
                <a:gd name="connsiteX0" fmla="*/ 0 w 963654"/>
                <a:gd name="connsiteY0" fmla="*/ 772595 h 1794572"/>
                <a:gd name="connsiteX1" fmla="*/ 29339 w 963654"/>
                <a:gd name="connsiteY1" fmla="*/ 709027 h 1794572"/>
                <a:gd name="connsiteX2" fmla="*/ 53789 w 963654"/>
                <a:gd name="connsiteY2" fmla="*/ 435196 h 1794572"/>
                <a:gd name="connsiteX3" fmla="*/ 122246 w 963654"/>
                <a:gd name="connsiteY3" fmla="*/ 205374 h 1794572"/>
                <a:gd name="connsiteX4" fmla="*/ 264052 w 963654"/>
                <a:gd name="connsiteY4" fmla="*/ 58678 h 1794572"/>
                <a:gd name="connsiteX5" fmla="*/ 474315 w 963654"/>
                <a:gd name="connsiteY5" fmla="*/ 0 h 1794572"/>
                <a:gd name="connsiteX6" fmla="*/ 684578 w 963654"/>
                <a:gd name="connsiteY6" fmla="*/ 9780 h 1794572"/>
                <a:gd name="connsiteX7" fmla="*/ 885061 w 963654"/>
                <a:gd name="connsiteY7" fmla="*/ 48899 h 1794572"/>
                <a:gd name="connsiteX8" fmla="*/ 959241 w 963654"/>
                <a:gd name="connsiteY8" fmla="*/ 92907 h 1794572"/>
                <a:gd name="connsiteX9" fmla="*/ 959241 w 963654"/>
                <a:gd name="connsiteY9" fmla="*/ 1564749 h 1794572"/>
                <a:gd name="connsiteX10" fmla="*/ 954276 w 963654"/>
                <a:gd name="connsiteY10" fmla="*/ 1794572 h 1794572"/>
                <a:gd name="connsiteX11" fmla="*/ 806824 w 963654"/>
                <a:gd name="connsiteY11" fmla="*/ 1760343 h 1794572"/>
                <a:gd name="connsiteX12" fmla="*/ 660129 w 963654"/>
                <a:gd name="connsiteY12" fmla="*/ 1726114 h 1794572"/>
                <a:gd name="connsiteX13" fmla="*/ 464535 w 963654"/>
                <a:gd name="connsiteY13" fmla="*/ 1608758 h 1794572"/>
                <a:gd name="connsiteX14" fmla="*/ 244492 w 963654"/>
                <a:gd name="connsiteY14" fmla="*/ 1574529 h 1794572"/>
                <a:gd name="connsiteX15" fmla="*/ 146696 w 963654"/>
                <a:gd name="connsiteY15" fmla="*/ 1535410 h 1794572"/>
                <a:gd name="connsiteX16" fmla="*/ 127136 w 963654"/>
                <a:gd name="connsiteY16" fmla="*/ 1452283 h 1794572"/>
                <a:gd name="connsiteX17" fmla="*/ 146696 w 963654"/>
                <a:gd name="connsiteY17" fmla="*/ 1325147 h 1794572"/>
                <a:gd name="connsiteX18" fmla="*/ 122246 w 963654"/>
                <a:gd name="connsiteY18" fmla="*/ 1105104 h 1794572"/>
                <a:gd name="connsiteX19" fmla="*/ 88017 w 963654"/>
                <a:gd name="connsiteY19" fmla="*/ 933960 h 1794572"/>
                <a:gd name="connsiteX20" fmla="*/ 29339 w 963654"/>
                <a:gd name="connsiteY20" fmla="*/ 855722 h 1794572"/>
                <a:gd name="connsiteX21" fmla="*/ 0 w 963654"/>
                <a:gd name="connsiteY21" fmla="*/ 772595 h 1794572"/>
                <a:gd name="connsiteX0" fmla="*/ 0 w 962737"/>
                <a:gd name="connsiteY0" fmla="*/ 772595 h 1794572"/>
                <a:gd name="connsiteX1" fmla="*/ 29339 w 962737"/>
                <a:gd name="connsiteY1" fmla="*/ 709027 h 1794572"/>
                <a:gd name="connsiteX2" fmla="*/ 53789 w 962737"/>
                <a:gd name="connsiteY2" fmla="*/ 435196 h 1794572"/>
                <a:gd name="connsiteX3" fmla="*/ 122246 w 962737"/>
                <a:gd name="connsiteY3" fmla="*/ 205374 h 1794572"/>
                <a:gd name="connsiteX4" fmla="*/ 264052 w 962737"/>
                <a:gd name="connsiteY4" fmla="*/ 58678 h 1794572"/>
                <a:gd name="connsiteX5" fmla="*/ 474315 w 962737"/>
                <a:gd name="connsiteY5" fmla="*/ 0 h 1794572"/>
                <a:gd name="connsiteX6" fmla="*/ 684578 w 962737"/>
                <a:gd name="connsiteY6" fmla="*/ 9780 h 1794572"/>
                <a:gd name="connsiteX7" fmla="*/ 885061 w 962737"/>
                <a:gd name="connsiteY7" fmla="*/ 48899 h 1794572"/>
                <a:gd name="connsiteX8" fmla="*/ 959241 w 962737"/>
                <a:gd name="connsiteY8" fmla="*/ 92907 h 1794572"/>
                <a:gd name="connsiteX9" fmla="*/ 959241 w 962737"/>
                <a:gd name="connsiteY9" fmla="*/ 1564749 h 1794572"/>
                <a:gd name="connsiteX10" fmla="*/ 954276 w 962737"/>
                <a:gd name="connsiteY10" fmla="*/ 1794572 h 1794572"/>
                <a:gd name="connsiteX11" fmla="*/ 806824 w 962737"/>
                <a:gd name="connsiteY11" fmla="*/ 1760343 h 1794572"/>
                <a:gd name="connsiteX12" fmla="*/ 660129 w 962737"/>
                <a:gd name="connsiteY12" fmla="*/ 1726114 h 1794572"/>
                <a:gd name="connsiteX13" fmla="*/ 464535 w 962737"/>
                <a:gd name="connsiteY13" fmla="*/ 1608758 h 1794572"/>
                <a:gd name="connsiteX14" fmla="*/ 244492 w 962737"/>
                <a:gd name="connsiteY14" fmla="*/ 1574529 h 1794572"/>
                <a:gd name="connsiteX15" fmla="*/ 146696 w 962737"/>
                <a:gd name="connsiteY15" fmla="*/ 1535410 h 1794572"/>
                <a:gd name="connsiteX16" fmla="*/ 127136 w 962737"/>
                <a:gd name="connsiteY16" fmla="*/ 1452283 h 1794572"/>
                <a:gd name="connsiteX17" fmla="*/ 146696 w 962737"/>
                <a:gd name="connsiteY17" fmla="*/ 1325147 h 1794572"/>
                <a:gd name="connsiteX18" fmla="*/ 122246 w 962737"/>
                <a:gd name="connsiteY18" fmla="*/ 1105104 h 1794572"/>
                <a:gd name="connsiteX19" fmla="*/ 88017 w 962737"/>
                <a:gd name="connsiteY19" fmla="*/ 933960 h 1794572"/>
                <a:gd name="connsiteX20" fmla="*/ 29339 w 962737"/>
                <a:gd name="connsiteY20" fmla="*/ 855722 h 1794572"/>
                <a:gd name="connsiteX21" fmla="*/ 0 w 962737"/>
                <a:gd name="connsiteY21" fmla="*/ 772595 h 1794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62737" h="1794572">
                  <a:moveTo>
                    <a:pt x="0" y="772595"/>
                  </a:moveTo>
                  <a:lnTo>
                    <a:pt x="29339" y="709027"/>
                  </a:lnTo>
                  <a:lnTo>
                    <a:pt x="53789" y="435196"/>
                  </a:lnTo>
                  <a:lnTo>
                    <a:pt x="122246" y="205374"/>
                  </a:lnTo>
                  <a:lnTo>
                    <a:pt x="264052" y="58678"/>
                  </a:lnTo>
                  <a:lnTo>
                    <a:pt x="474315" y="0"/>
                  </a:lnTo>
                  <a:lnTo>
                    <a:pt x="684578" y="9780"/>
                  </a:lnTo>
                  <a:lnTo>
                    <a:pt x="885061" y="48899"/>
                  </a:lnTo>
                  <a:lnTo>
                    <a:pt x="959241" y="92907"/>
                  </a:lnTo>
                  <a:cubicBezTo>
                    <a:pt x="969171" y="601450"/>
                    <a:pt x="954276" y="865501"/>
                    <a:pt x="959241" y="1564749"/>
                  </a:cubicBezTo>
                  <a:cubicBezTo>
                    <a:pt x="959241" y="1644616"/>
                    <a:pt x="954276" y="1714705"/>
                    <a:pt x="954276" y="1794572"/>
                  </a:cubicBezTo>
                  <a:lnTo>
                    <a:pt x="806824" y="1760343"/>
                  </a:lnTo>
                  <a:lnTo>
                    <a:pt x="660129" y="1726114"/>
                  </a:lnTo>
                  <a:lnTo>
                    <a:pt x="464535" y="1608758"/>
                  </a:lnTo>
                  <a:lnTo>
                    <a:pt x="244492" y="1574529"/>
                  </a:lnTo>
                  <a:lnTo>
                    <a:pt x="146696" y="1535410"/>
                  </a:lnTo>
                  <a:lnTo>
                    <a:pt x="127136" y="1452283"/>
                  </a:lnTo>
                  <a:lnTo>
                    <a:pt x="146696" y="1325147"/>
                  </a:lnTo>
                  <a:lnTo>
                    <a:pt x="122246" y="1105104"/>
                  </a:lnTo>
                  <a:lnTo>
                    <a:pt x="88017" y="933960"/>
                  </a:lnTo>
                  <a:lnTo>
                    <a:pt x="29339" y="855722"/>
                  </a:lnTo>
                  <a:lnTo>
                    <a:pt x="0" y="772595"/>
                  </a:lnTo>
                  <a:close/>
                </a:path>
              </a:pathLst>
            </a:cu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1" name="Freihandform 350">
              <a:extLst>
                <a:ext uri="{FF2B5EF4-FFF2-40B4-BE49-F238E27FC236}">
                  <a16:creationId xmlns:a16="http://schemas.microsoft.com/office/drawing/2014/main" id="{E521D296-67E4-BEB7-4B82-74BFDD1A1A2C}"/>
                </a:ext>
              </a:extLst>
            </p:cNvPr>
            <p:cNvSpPr/>
            <p:nvPr/>
          </p:nvSpPr>
          <p:spPr>
            <a:xfrm>
              <a:off x="5402437" y="8015685"/>
              <a:ext cx="892337" cy="731696"/>
            </a:xfrm>
            <a:custGeom>
              <a:avLst/>
              <a:gdLst>
                <a:gd name="connsiteX0" fmla="*/ 65607 w 881596"/>
                <a:gd name="connsiteY0" fmla="*/ 127114 h 660172"/>
                <a:gd name="connsiteX1" fmla="*/ 155817 w 881596"/>
                <a:gd name="connsiteY1" fmla="*/ 41004 h 660172"/>
                <a:gd name="connsiteX2" fmla="*/ 323935 w 881596"/>
                <a:gd name="connsiteY2" fmla="*/ 0 h 660172"/>
                <a:gd name="connsiteX3" fmla="*/ 512556 w 881596"/>
                <a:gd name="connsiteY3" fmla="*/ 0 h 660172"/>
                <a:gd name="connsiteX4" fmla="*/ 713478 w 881596"/>
                <a:gd name="connsiteY4" fmla="*/ 73808 h 660172"/>
                <a:gd name="connsiteX5" fmla="*/ 828291 w 881596"/>
                <a:gd name="connsiteY5" fmla="*/ 168118 h 660172"/>
                <a:gd name="connsiteX6" fmla="*/ 881596 w 881596"/>
                <a:gd name="connsiteY6" fmla="*/ 291132 h 660172"/>
                <a:gd name="connsiteX7" fmla="*/ 840592 w 881596"/>
                <a:gd name="connsiteY7" fmla="*/ 410045 h 660172"/>
                <a:gd name="connsiteX8" fmla="*/ 733980 w 881596"/>
                <a:gd name="connsiteY8" fmla="*/ 479752 h 660172"/>
                <a:gd name="connsiteX9" fmla="*/ 606866 w 881596"/>
                <a:gd name="connsiteY9" fmla="*/ 561761 h 660172"/>
                <a:gd name="connsiteX10" fmla="*/ 496154 w 881596"/>
                <a:gd name="connsiteY10" fmla="*/ 615067 h 660172"/>
                <a:gd name="connsiteX11" fmla="*/ 496154 w 881596"/>
                <a:gd name="connsiteY11" fmla="*/ 660172 h 660172"/>
                <a:gd name="connsiteX12" fmla="*/ 496154 w 881596"/>
                <a:gd name="connsiteY12" fmla="*/ 660172 h 660172"/>
                <a:gd name="connsiteX13" fmla="*/ 364940 w 881596"/>
                <a:gd name="connsiteY13" fmla="*/ 647871 h 660172"/>
                <a:gd name="connsiteX14" fmla="*/ 270630 w 881596"/>
                <a:gd name="connsiteY14" fmla="*/ 643770 h 660172"/>
                <a:gd name="connsiteX15" fmla="*/ 65607 w 881596"/>
                <a:gd name="connsiteY15" fmla="*/ 598665 h 660172"/>
                <a:gd name="connsiteX16" fmla="*/ 8201 w 881596"/>
                <a:gd name="connsiteY16" fmla="*/ 463351 h 660172"/>
                <a:gd name="connsiteX17" fmla="*/ 0 w 881596"/>
                <a:gd name="connsiteY17" fmla="*/ 311634 h 660172"/>
                <a:gd name="connsiteX18" fmla="*/ 28703 w 881596"/>
                <a:gd name="connsiteY18" fmla="*/ 200922 h 660172"/>
                <a:gd name="connsiteX19" fmla="*/ 65607 w 881596"/>
                <a:gd name="connsiteY19" fmla="*/ 127114 h 660172"/>
                <a:gd name="connsiteX0" fmla="*/ 65607 w 881596"/>
                <a:gd name="connsiteY0" fmla="*/ 157898 h 690956"/>
                <a:gd name="connsiteX1" fmla="*/ 155817 w 881596"/>
                <a:gd name="connsiteY1" fmla="*/ 71788 h 690956"/>
                <a:gd name="connsiteX2" fmla="*/ 323935 w 881596"/>
                <a:gd name="connsiteY2" fmla="*/ 0 h 690956"/>
                <a:gd name="connsiteX3" fmla="*/ 512556 w 881596"/>
                <a:gd name="connsiteY3" fmla="*/ 30784 h 690956"/>
                <a:gd name="connsiteX4" fmla="*/ 713478 w 881596"/>
                <a:gd name="connsiteY4" fmla="*/ 104592 h 690956"/>
                <a:gd name="connsiteX5" fmla="*/ 828291 w 881596"/>
                <a:gd name="connsiteY5" fmla="*/ 198902 h 690956"/>
                <a:gd name="connsiteX6" fmla="*/ 881596 w 881596"/>
                <a:gd name="connsiteY6" fmla="*/ 321916 h 690956"/>
                <a:gd name="connsiteX7" fmla="*/ 840592 w 881596"/>
                <a:gd name="connsiteY7" fmla="*/ 440829 h 690956"/>
                <a:gd name="connsiteX8" fmla="*/ 733980 w 881596"/>
                <a:gd name="connsiteY8" fmla="*/ 510536 h 690956"/>
                <a:gd name="connsiteX9" fmla="*/ 606866 w 881596"/>
                <a:gd name="connsiteY9" fmla="*/ 592545 h 690956"/>
                <a:gd name="connsiteX10" fmla="*/ 496154 w 881596"/>
                <a:gd name="connsiteY10" fmla="*/ 645851 h 690956"/>
                <a:gd name="connsiteX11" fmla="*/ 496154 w 881596"/>
                <a:gd name="connsiteY11" fmla="*/ 690956 h 690956"/>
                <a:gd name="connsiteX12" fmla="*/ 496154 w 881596"/>
                <a:gd name="connsiteY12" fmla="*/ 690956 h 690956"/>
                <a:gd name="connsiteX13" fmla="*/ 364940 w 881596"/>
                <a:gd name="connsiteY13" fmla="*/ 678655 h 690956"/>
                <a:gd name="connsiteX14" fmla="*/ 270630 w 881596"/>
                <a:gd name="connsiteY14" fmla="*/ 674554 h 690956"/>
                <a:gd name="connsiteX15" fmla="*/ 65607 w 881596"/>
                <a:gd name="connsiteY15" fmla="*/ 629449 h 690956"/>
                <a:gd name="connsiteX16" fmla="*/ 8201 w 881596"/>
                <a:gd name="connsiteY16" fmla="*/ 494135 h 690956"/>
                <a:gd name="connsiteX17" fmla="*/ 0 w 881596"/>
                <a:gd name="connsiteY17" fmla="*/ 342418 h 690956"/>
                <a:gd name="connsiteX18" fmla="*/ 28703 w 881596"/>
                <a:gd name="connsiteY18" fmla="*/ 231706 h 690956"/>
                <a:gd name="connsiteX19" fmla="*/ 65607 w 881596"/>
                <a:gd name="connsiteY19" fmla="*/ 157898 h 690956"/>
                <a:gd name="connsiteX0" fmla="*/ 65607 w 881596"/>
                <a:gd name="connsiteY0" fmla="*/ 157898 h 690956"/>
                <a:gd name="connsiteX1" fmla="*/ 155817 w 881596"/>
                <a:gd name="connsiteY1" fmla="*/ 71788 h 690956"/>
                <a:gd name="connsiteX2" fmla="*/ 323935 w 881596"/>
                <a:gd name="connsiteY2" fmla="*/ 0 h 690956"/>
                <a:gd name="connsiteX3" fmla="*/ 562745 w 881596"/>
                <a:gd name="connsiteY3" fmla="*/ 12314 h 690956"/>
                <a:gd name="connsiteX4" fmla="*/ 713478 w 881596"/>
                <a:gd name="connsiteY4" fmla="*/ 104592 h 690956"/>
                <a:gd name="connsiteX5" fmla="*/ 828291 w 881596"/>
                <a:gd name="connsiteY5" fmla="*/ 198902 h 690956"/>
                <a:gd name="connsiteX6" fmla="*/ 881596 w 881596"/>
                <a:gd name="connsiteY6" fmla="*/ 321916 h 690956"/>
                <a:gd name="connsiteX7" fmla="*/ 840592 w 881596"/>
                <a:gd name="connsiteY7" fmla="*/ 440829 h 690956"/>
                <a:gd name="connsiteX8" fmla="*/ 733980 w 881596"/>
                <a:gd name="connsiteY8" fmla="*/ 510536 h 690956"/>
                <a:gd name="connsiteX9" fmla="*/ 606866 w 881596"/>
                <a:gd name="connsiteY9" fmla="*/ 592545 h 690956"/>
                <a:gd name="connsiteX10" fmla="*/ 496154 w 881596"/>
                <a:gd name="connsiteY10" fmla="*/ 645851 h 690956"/>
                <a:gd name="connsiteX11" fmla="*/ 496154 w 881596"/>
                <a:gd name="connsiteY11" fmla="*/ 690956 h 690956"/>
                <a:gd name="connsiteX12" fmla="*/ 496154 w 881596"/>
                <a:gd name="connsiteY12" fmla="*/ 690956 h 690956"/>
                <a:gd name="connsiteX13" fmla="*/ 364940 w 881596"/>
                <a:gd name="connsiteY13" fmla="*/ 678655 h 690956"/>
                <a:gd name="connsiteX14" fmla="*/ 270630 w 881596"/>
                <a:gd name="connsiteY14" fmla="*/ 674554 h 690956"/>
                <a:gd name="connsiteX15" fmla="*/ 65607 w 881596"/>
                <a:gd name="connsiteY15" fmla="*/ 629449 h 690956"/>
                <a:gd name="connsiteX16" fmla="*/ 8201 w 881596"/>
                <a:gd name="connsiteY16" fmla="*/ 494135 h 690956"/>
                <a:gd name="connsiteX17" fmla="*/ 0 w 881596"/>
                <a:gd name="connsiteY17" fmla="*/ 342418 h 690956"/>
                <a:gd name="connsiteX18" fmla="*/ 28703 w 881596"/>
                <a:gd name="connsiteY18" fmla="*/ 231706 h 690956"/>
                <a:gd name="connsiteX19" fmla="*/ 65607 w 881596"/>
                <a:gd name="connsiteY19" fmla="*/ 157898 h 690956"/>
                <a:gd name="connsiteX0" fmla="*/ 65607 w 881596"/>
                <a:gd name="connsiteY0" fmla="*/ 157898 h 690956"/>
                <a:gd name="connsiteX1" fmla="*/ 155817 w 881596"/>
                <a:gd name="connsiteY1" fmla="*/ 71788 h 690956"/>
                <a:gd name="connsiteX2" fmla="*/ 323935 w 881596"/>
                <a:gd name="connsiteY2" fmla="*/ 0 h 690956"/>
                <a:gd name="connsiteX3" fmla="*/ 562745 w 881596"/>
                <a:gd name="connsiteY3" fmla="*/ 12314 h 690956"/>
                <a:gd name="connsiteX4" fmla="*/ 744846 w 881596"/>
                <a:gd name="connsiteY4" fmla="*/ 98435 h 690956"/>
                <a:gd name="connsiteX5" fmla="*/ 828291 w 881596"/>
                <a:gd name="connsiteY5" fmla="*/ 198902 h 690956"/>
                <a:gd name="connsiteX6" fmla="*/ 881596 w 881596"/>
                <a:gd name="connsiteY6" fmla="*/ 321916 h 690956"/>
                <a:gd name="connsiteX7" fmla="*/ 840592 w 881596"/>
                <a:gd name="connsiteY7" fmla="*/ 440829 h 690956"/>
                <a:gd name="connsiteX8" fmla="*/ 733980 w 881596"/>
                <a:gd name="connsiteY8" fmla="*/ 510536 h 690956"/>
                <a:gd name="connsiteX9" fmla="*/ 606866 w 881596"/>
                <a:gd name="connsiteY9" fmla="*/ 592545 h 690956"/>
                <a:gd name="connsiteX10" fmla="*/ 496154 w 881596"/>
                <a:gd name="connsiteY10" fmla="*/ 645851 h 690956"/>
                <a:gd name="connsiteX11" fmla="*/ 496154 w 881596"/>
                <a:gd name="connsiteY11" fmla="*/ 690956 h 690956"/>
                <a:gd name="connsiteX12" fmla="*/ 496154 w 881596"/>
                <a:gd name="connsiteY12" fmla="*/ 690956 h 690956"/>
                <a:gd name="connsiteX13" fmla="*/ 364940 w 881596"/>
                <a:gd name="connsiteY13" fmla="*/ 678655 h 690956"/>
                <a:gd name="connsiteX14" fmla="*/ 270630 w 881596"/>
                <a:gd name="connsiteY14" fmla="*/ 674554 h 690956"/>
                <a:gd name="connsiteX15" fmla="*/ 65607 w 881596"/>
                <a:gd name="connsiteY15" fmla="*/ 629449 h 690956"/>
                <a:gd name="connsiteX16" fmla="*/ 8201 w 881596"/>
                <a:gd name="connsiteY16" fmla="*/ 494135 h 690956"/>
                <a:gd name="connsiteX17" fmla="*/ 0 w 881596"/>
                <a:gd name="connsiteY17" fmla="*/ 342418 h 690956"/>
                <a:gd name="connsiteX18" fmla="*/ 28703 w 881596"/>
                <a:gd name="connsiteY18" fmla="*/ 231706 h 690956"/>
                <a:gd name="connsiteX19" fmla="*/ 65607 w 881596"/>
                <a:gd name="connsiteY19" fmla="*/ 157898 h 690956"/>
                <a:gd name="connsiteX0" fmla="*/ 65607 w 881596"/>
                <a:gd name="connsiteY0" fmla="*/ 157898 h 693024"/>
                <a:gd name="connsiteX1" fmla="*/ 155817 w 881596"/>
                <a:gd name="connsiteY1" fmla="*/ 71788 h 693024"/>
                <a:gd name="connsiteX2" fmla="*/ 323935 w 881596"/>
                <a:gd name="connsiteY2" fmla="*/ 0 h 693024"/>
                <a:gd name="connsiteX3" fmla="*/ 562745 w 881596"/>
                <a:gd name="connsiteY3" fmla="*/ 12314 h 693024"/>
                <a:gd name="connsiteX4" fmla="*/ 744846 w 881596"/>
                <a:gd name="connsiteY4" fmla="*/ 98435 h 693024"/>
                <a:gd name="connsiteX5" fmla="*/ 828291 w 881596"/>
                <a:gd name="connsiteY5" fmla="*/ 198902 h 693024"/>
                <a:gd name="connsiteX6" fmla="*/ 881596 w 881596"/>
                <a:gd name="connsiteY6" fmla="*/ 321916 h 693024"/>
                <a:gd name="connsiteX7" fmla="*/ 840592 w 881596"/>
                <a:gd name="connsiteY7" fmla="*/ 440829 h 693024"/>
                <a:gd name="connsiteX8" fmla="*/ 733980 w 881596"/>
                <a:gd name="connsiteY8" fmla="*/ 510536 h 693024"/>
                <a:gd name="connsiteX9" fmla="*/ 606866 w 881596"/>
                <a:gd name="connsiteY9" fmla="*/ 592545 h 693024"/>
                <a:gd name="connsiteX10" fmla="*/ 496154 w 881596"/>
                <a:gd name="connsiteY10" fmla="*/ 645851 h 693024"/>
                <a:gd name="connsiteX11" fmla="*/ 496154 w 881596"/>
                <a:gd name="connsiteY11" fmla="*/ 690956 h 693024"/>
                <a:gd name="connsiteX12" fmla="*/ 496154 w 881596"/>
                <a:gd name="connsiteY12" fmla="*/ 690956 h 693024"/>
                <a:gd name="connsiteX13" fmla="*/ 364940 w 881596"/>
                <a:gd name="connsiteY13" fmla="*/ 678655 h 693024"/>
                <a:gd name="connsiteX14" fmla="*/ 232988 w 881596"/>
                <a:gd name="connsiteY14" fmla="*/ 693024 h 693024"/>
                <a:gd name="connsiteX15" fmla="*/ 65607 w 881596"/>
                <a:gd name="connsiteY15" fmla="*/ 629449 h 693024"/>
                <a:gd name="connsiteX16" fmla="*/ 8201 w 881596"/>
                <a:gd name="connsiteY16" fmla="*/ 494135 h 693024"/>
                <a:gd name="connsiteX17" fmla="*/ 0 w 881596"/>
                <a:gd name="connsiteY17" fmla="*/ 342418 h 693024"/>
                <a:gd name="connsiteX18" fmla="*/ 28703 w 881596"/>
                <a:gd name="connsiteY18" fmla="*/ 231706 h 693024"/>
                <a:gd name="connsiteX19" fmla="*/ 65607 w 881596"/>
                <a:gd name="connsiteY19" fmla="*/ 157898 h 693024"/>
                <a:gd name="connsiteX0" fmla="*/ 65607 w 881596"/>
                <a:gd name="connsiteY0" fmla="*/ 157898 h 709439"/>
                <a:gd name="connsiteX1" fmla="*/ 155817 w 881596"/>
                <a:gd name="connsiteY1" fmla="*/ 71788 h 709439"/>
                <a:gd name="connsiteX2" fmla="*/ 323935 w 881596"/>
                <a:gd name="connsiteY2" fmla="*/ 0 h 709439"/>
                <a:gd name="connsiteX3" fmla="*/ 562745 w 881596"/>
                <a:gd name="connsiteY3" fmla="*/ 12314 h 709439"/>
                <a:gd name="connsiteX4" fmla="*/ 744846 w 881596"/>
                <a:gd name="connsiteY4" fmla="*/ 98435 h 709439"/>
                <a:gd name="connsiteX5" fmla="*/ 828291 w 881596"/>
                <a:gd name="connsiteY5" fmla="*/ 198902 h 709439"/>
                <a:gd name="connsiteX6" fmla="*/ 881596 w 881596"/>
                <a:gd name="connsiteY6" fmla="*/ 321916 h 709439"/>
                <a:gd name="connsiteX7" fmla="*/ 840592 w 881596"/>
                <a:gd name="connsiteY7" fmla="*/ 440829 h 709439"/>
                <a:gd name="connsiteX8" fmla="*/ 733980 w 881596"/>
                <a:gd name="connsiteY8" fmla="*/ 510536 h 709439"/>
                <a:gd name="connsiteX9" fmla="*/ 606866 w 881596"/>
                <a:gd name="connsiteY9" fmla="*/ 592545 h 709439"/>
                <a:gd name="connsiteX10" fmla="*/ 496154 w 881596"/>
                <a:gd name="connsiteY10" fmla="*/ 645851 h 709439"/>
                <a:gd name="connsiteX11" fmla="*/ 496154 w 881596"/>
                <a:gd name="connsiteY11" fmla="*/ 690956 h 709439"/>
                <a:gd name="connsiteX12" fmla="*/ 496154 w 881596"/>
                <a:gd name="connsiteY12" fmla="*/ 690956 h 709439"/>
                <a:gd name="connsiteX13" fmla="*/ 364940 w 881596"/>
                <a:gd name="connsiteY13" fmla="*/ 709439 h 709439"/>
                <a:gd name="connsiteX14" fmla="*/ 232988 w 881596"/>
                <a:gd name="connsiteY14" fmla="*/ 693024 h 709439"/>
                <a:gd name="connsiteX15" fmla="*/ 65607 w 881596"/>
                <a:gd name="connsiteY15" fmla="*/ 629449 h 709439"/>
                <a:gd name="connsiteX16" fmla="*/ 8201 w 881596"/>
                <a:gd name="connsiteY16" fmla="*/ 494135 h 709439"/>
                <a:gd name="connsiteX17" fmla="*/ 0 w 881596"/>
                <a:gd name="connsiteY17" fmla="*/ 342418 h 709439"/>
                <a:gd name="connsiteX18" fmla="*/ 28703 w 881596"/>
                <a:gd name="connsiteY18" fmla="*/ 231706 h 709439"/>
                <a:gd name="connsiteX19" fmla="*/ 65607 w 881596"/>
                <a:gd name="connsiteY19" fmla="*/ 157898 h 709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81596" h="709439">
                  <a:moveTo>
                    <a:pt x="65607" y="157898"/>
                  </a:moveTo>
                  <a:lnTo>
                    <a:pt x="155817" y="71788"/>
                  </a:lnTo>
                  <a:lnTo>
                    <a:pt x="323935" y="0"/>
                  </a:lnTo>
                  <a:lnTo>
                    <a:pt x="562745" y="12314"/>
                  </a:lnTo>
                  <a:lnTo>
                    <a:pt x="744846" y="98435"/>
                  </a:lnTo>
                  <a:lnTo>
                    <a:pt x="828291" y="198902"/>
                  </a:lnTo>
                  <a:lnTo>
                    <a:pt x="881596" y="321916"/>
                  </a:lnTo>
                  <a:lnTo>
                    <a:pt x="840592" y="440829"/>
                  </a:lnTo>
                  <a:lnTo>
                    <a:pt x="733980" y="510536"/>
                  </a:lnTo>
                  <a:lnTo>
                    <a:pt x="606866" y="592545"/>
                  </a:lnTo>
                  <a:lnTo>
                    <a:pt x="496154" y="645851"/>
                  </a:lnTo>
                  <a:lnTo>
                    <a:pt x="496154" y="690956"/>
                  </a:lnTo>
                  <a:lnTo>
                    <a:pt x="496154" y="690956"/>
                  </a:lnTo>
                  <a:lnTo>
                    <a:pt x="364940" y="709439"/>
                  </a:lnTo>
                  <a:lnTo>
                    <a:pt x="232988" y="693024"/>
                  </a:lnTo>
                  <a:lnTo>
                    <a:pt x="65607" y="629449"/>
                  </a:lnTo>
                  <a:lnTo>
                    <a:pt x="8201" y="494135"/>
                  </a:lnTo>
                  <a:lnTo>
                    <a:pt x="0" y="342418"/>
                  </a:lnTo>
                  <a:lnTo>
                    <a:pt x="28703" y="231706"/>
                  </a:lnTo>
                  <a:lnTo>
                    <a:pt x="65607" y="157898"/>
                  </a:lnTo>
                  <a:close/>
                </a:path>
              </a:pathLst>
            </a:cu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2" name="Gleichschenkliges Dreieck 108">
              <a:extLst>
                <a:ext uri="{FF2B5EF4-FFF2-40B4-BE49-F238E27FC236}">
                  <a16:creationId xmlns:a16="http://schemas.microsoft.com/office/drawing/2014/main" id="{46032989-495F-41A8-BFD4-2B1AA143E90D}"/>
                </a:ext>
              </a:extLst>
            </p:cNvPr>
            <p:cNvSpPr/>
            <p:nvPr/>
          </p:nvSpPr>
          <p:spPr>
            <a:xfrm rot="3344676">
              <a:off x="5378269" y="8497978"/>
              <a:ext cx="157820" cy="200191"/>
            </a:xfrm>
            <a:prstGeom prst="triangle">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solidFill>
                  <a:srgbClr val="FF0000"/>
                </a:solidFill>
              </a:endParaRPr>
            </a:p>
          </p:txBody>
        </p:sp>
        <p:sp>
          <p:nvSpPr>
            <p:cNvPr id="353" name="Gleichschenkliges Dreieck 108">
              <a:extLst>
                <a:ext uri="{FF2B5EF4-FFF2-40B4-BE49-F238E27FC236}">
                  <a16:creationId xmlns:a16="http://schemas.microsoft.com/office/drawing/2014/main" id="{9A9ACD7C-40EB-40EC-8848-E080464B2FFD}"/>
                </a:ext>
              </a:extLst>
            </p:cNvPr>
            <p:cNvSpPr/>
            <p:nvPr/>
          </p:nvSpPr>
          <p:spPr>
            <a:xfrm rot="10389896">
              <a:off x="3913964" y="7168683"/>
              <a:ext cx="157820" cy="200191"/>
            </a:xfrm>
            <a:prstGeom prst="triangle">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solidFill>
                  <a:srgbClr val="FF0000"/>
                </a:solidFill>
              </a:endParaRPr>
            </a:p>
          </p:txBody>
        </p:sp>
      </p:grpSp>
      <p:cxnSp>
        <p:nvCxnSpPr>
          <p:cNvPr id="2" name="Gerade Verbindung 1">
            <a:extLst>
              <a:ext uri="{FF2B5EF4-FFF2-40B4-BE49-F238E27FC236}">
                <a16:creationId xmlns:a16="http://schemas.microsoft.com/office/drawing/2014/main" id="{C0252421-87D3-7D63-2567-D6385DAA5A7D}"/>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3" name="Textfeld 2">
            <a:extLst>
              <a:ext uri="{FF2B5EF4-FFF2-40B4-BE49-F238E27FC236}">
                <a16:creationId xmlns:a16="http://schemas.microsoft.com/office/drawing/2014/main" id="{30074343-12AF-5095-C353-79F06E0BE73D}"/>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sp>
        <p:nvSpPr>
          <p:cNvPr id="5" name="Foliennummernplatzhalter 4">
            <a:extLst>
              <a:ext uri="{FF2B5EF4-FFF2-40B4-BE49-F238E27FC236}">
                <a16:creationId xmlns:a16="http://schemas.microsoft.com/office/drawing/2014/main" id="{1E43D7A0-5A7F-F902-69DA-2B8E74F0CDA3}"/>
              </a:ext>
            </a:extLst>
          </p:cNvPr>
          <p:cNvSpPr>
            <a:spLocks noGrp="1"/>
          </p:cNvSpPr>
          <p:nvPr>
            <p:ph type="sldNum" sz="quarter" idx="12"/>
          </p:nvPr>
        </p:nvSpPr>
        <p:spPr/>
        <p:txBody>
          <a:bodyPr/>
          <a:lstStyle/>
          <a:p>
            <a:fld id="{444466EE-7DED-45A1-9FDC-2594FB73B862}" type="slidenum">
              <a:rPr lang="de-DE" smtClean="0"/>
              <a:pPr/>
              <a:t>16</a:t>
            </a:fld>
            <a:endParaRPr lang="de-DE"/>
          </a:p>
        </p:txBody>
      </p:sp>
    </p:spTree>
    <p:extLst>
      <p:ext uri="{BB962C8B-B14F-4D97-AF65-F5344CB8AC3E}">
        <p14:creationId xmlns:p14="http://schemas.microsoft.com/office/powerpoint/2010/main" val="3430094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791FB6D1-69A3-42B9-857D-B56C8EB4C279}"/>
              </a:ext>
            </a:extLst>
          </p:cNvPr>
          <p:cNvSpPr>
            <a:spLocks noGrp="1"/>
          </p:cNvSpPr>
          <p:nvPr>
            <p:ph type="sldNum" sz="quarter" idx="12"/>
          </p:nvPr>
        </p:nvSpPr>
        <p:spPr/>
        <p:txBody>
          <a:bodyPr/>
          <a:lstStyle/>
          <a:p>
            <a:fld id="{444466EE-7DED-45A1-9FDC-2594FB73B862}" type="slidenum">
              <a:rPr lang="de-DE" smtClean="0"/>
              <a:pPr/>
              <a:t>17</a:t>
            </a:fld>
            <a:endParaRPr lang="de-DE"/>
          </a:p>
        </p:txBody>
      </p:sp>
      <p:cxnSp>
        <p:nvCxnSpPr>
          <p:cNvPr id="27" name="Gerade Verbindung 1">
            <a:extLst>
              <a:ext uri="{FF2B5EF4-FFF2-40B4-BE49-F238E27FC236}">
                <a16:creationId xmlns:a16="http://schemas.microsoft.com/office/drawing/2014/main" id="{142778D5-9A33-48E8-AB8E-D90B65F63456}"/>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28" name="Textfeld 27">
            <a:extLst>
              <a:ext uri="{FF2B5EF4-FFF2-40B4-BE49-F238E27FC236}">
                <a16:creationId xmlns:a16="http://schemas.microsoft.com/office/drawing/2014/main" id="{BD74B105-FB5A-41D3-A33F-903AAB7E3EF3}"/>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grpSp>
        <p:nvGrpSpPr>
          <p:cNvPr id="2" name="Gruppieren 1">
            <a:extLst>
              <a:ext uri="{FF2B5EF4-FFF2-40B4-BE49-F238E27FC236}">
                <a16:creationId xmlns:a16="http://schemas.microsoft.com/office/drawing/2014/main" id="{C2BF54FF-3B04-14AC-D717-69391F66D9CD}"/>
              </a:ext>
            </a:extLst>
          </p:cNvPr>
          <p:cNvGrpSpPr/>
          <p:nvPr/>
        </p:nvGrpSpPr>
        <p:grpSpPr>
          <a:xfrm>
            <a:off x="182711" y="3893358"/>
            <a:ext cx="6480000" cy="1950125"/>
            <a:chOff x="148397" y="7097052"/>
            <a:chExt cx="6480000" cy="1950125"/>
          </a:xfrm>
        </p:grpSpPr>
        <p:sp>
          <p:nvSpPr>
            <p:cNvPr id="3" name="Textfeld 2">
              <a:extLst>
                <a:ext uri="{FF2B5EF4-FFF2-40B4-BE49-F238E27FC236}">
                  <a16:creationId xmlns:a16="http://schemas.microsoft.com/office/drawing/2014/main" id="{6DEA4588-8D2C-CAD5-A02B-1DB0FDE6987E}"/>
                </a:ext>
              </a:extLst>
            </p:cNvPr>
            <p:cNvSpPr txBox="1"/>
            <p:nvPr/>
          </p:nvSpPr>
          <p:spPr>
            <a:xfrm>
              <a:off x="148397" y="8585512"/>
              <a:ext cx="6480000" cy="461665"/>
            </a:xfrm>
            <a:prstGeom prst="rect">
              <a:avLst/>
            </a:prstGeom>
            <a:noFill/>
          </p:spPr>
          <p:txBody>
            <a:bodyPr wrap="square" lIns="91440" tIns="45720" rIns="91440" bIns="45720" rtlCol="0" anchor="t">
              <a:spAutoFit/>
            </a:bodyPr>
            <a:lstStyle/>
            <a:p>
              <a:pPr algn="just"/>
              <a:r>
                <a:rPr lang="de-DE" sz="1200" dirty="0">
                  <a:latin typeface="Arial"/>
                  <a:cs typeface="Arial"/>
                </a:rPr>
                <a:t>Figure S17: </a:t>
              </a:r>
              <a:r>
                <a:rPr lang="de-DE" sz="1200" dirty="0" err="1">
                  <a:latin typeface="Arial"/>
                  <a:cs typeface="Arial"/>
                </a:rPr>
                <a:t>Representative</a:t>
              </a:r>
              <a:r>
                <a:rPr lang="de-DE" sz="1200" dirty="0">
                  <a:latin typeface="Arial"/>
                  <a:cs typeface="Arial"/>
                </a:rPr>
                <a:t> </a:t>
              </a:r>
              <a:r>
                <a:rPr lang="de-DE" sz="1200" dirty="0" err="1">
                  <a:latin typeface="Arial"/>
                  <a:cs typeface="Arial"/>
                </a:rPr>
                <a:t>immunoblots</a:t>
              </a:r>
              <a:r>
                <a:rPr lang="de-DE" sz="1200" dirty="0">
                  <a:latin typeface="Arial"/>
                  <a:cs typeface="Arial"/>
                </a:rPr>
                <a:t> </a:t>
              </a:r>
              <a:r>
                <a:rPr lang="de-DE" sz="1200" dirty="0" err="1">
                  <a:latin typeface="Arial"/>
                  <a:cs typeface="Arial"/>
                </a:rPr>
                <a:t>for</a:t>
              </a:r>
              <a:r>
                <a:rPr lang="de-DE" sz="1200" dirty="0">
                  <a:latin typeface="Arial"/>
                  <a:cs typeface="Arial"/>
                </a:rPr>
                <a:t> </a:t>
              </a:r>
              <a:r>
                <a:rPr lang="de-DE" sz="1200" dirty="0" err="1">
                  <a:latin typeface="Arial"/>
                  <a:cs typeface="Arial"/>
                </a:rPr>
                <a:t>Gopc</a:t>
              </a:r>
              <a:r>
                <a:rPr lang="de-DE" sz="1200" dirty="0">
                  <a:latin typeface="Arial"/>
                  <a:cs typeface="Arial"/>
                </a:rPr>
                <a:t> and Pick1 in </a:t>
              </a:r>
              <a:r>
                <a:rPr lang="de-DE" sz="1200" dirty="0" err="1">
                  <a:latin typeface="Arial"/>
                  <a:cs typeface="Arial"/>
                </a:rPr>
                <a:t>testis</a:t>
              </a:r>
              <a:r>
                <a:rPr lang="de-DE" sz="1200" dirty="0">
                  <a:latin typeface="Arial"/>
                  <a:cs typeface="Arial"/>
                </a:rPr>
                <a:t> </a:t>
              </a:r>
              <a:r>
                <a:rPr lang="de-DE" sz="1200" dirty="0" err="1">
                  <a:latin typeface="Arial"/>
                  <a:cs typeface="Arial"/>
                </a:rPr>
                <a:t>homogenates</a:t>
              </a:r>
              <a:r>
                <a:rPr lang="de-DE" sz="1200" dirty="0">
                  <a:latin typeface="Arial"/>
                  <a:cs typeface="Arial"/>
                </a:rPr>
                <a:t> </a:t>
              </a:r>
              <a:r>
                <a:rPr lang="de-DE" sz="1200" dirty="0" err="1">
                  <a:latin typeface="Arial"/>
                  <a:cs typeface="Arial"/>
                </a:rPr>
                <a:t>from</a:t>
              </a:r>
              <a:r>
                <a:rPr lang="de-DE" sz="1200" dirty="0">
                  <a:latin typeface="Arial"/>
                  <a:cs typeface="Arial"/>
                </a:rPr>
                <a:t> p105 </a:t>
              </a:r>
              <a:r>
                <a:rPr lang="de-DE" sz="1200" dirty="0" err="1">
                  <a:latin typeface="Arial"/>
                  <a:cs typeface="Arial"/>
                </a:rPr>
                <a:t>mice</a:t>
              </a:r>
              <a:r>
                <a:rPr lang="de-DE" sz="1200" dirty="0">
                  <a:latin typeface="Arial"/>
                  <a:cs typeface="Arial"/>
                </a:rPr>
                <a:t> (n=3 per genotype).</a:t>
              </a:r>
              <a:endParaRPr lang="de-DE" dirty="0"/>
            </a:p>
          </p:txBody>
        </p:sp>
        <p:pic>
          <p:nvPicPr>
            <p:cNvPr id="4" name="Grafik 3">
              <a:extLst>
                <a:ext uri="{FF2B5EF4-FFF2-40B4-BE49-F238E27FC236}">
                  <a16:creationId xmlns:a16="http://schemas.microsoft.com/office/drawing/2014/main" id="{00122D7A-BB66-06CF-409F-F4182C7DBEA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802101" y="7425605"/>
              <a:ext cx="2953084" cy="179001"/>
            </a:xfrm>
            <a:prstGeom prst="rect">
              <a:avLst/>
            </a:prstGeom>
          </p:spPr>
        </p:pic>
        <p:pic>
          <p:nvPicPr>
            <p:cNvPr id="13" name="Grafik 12">
              <a:extLst>
                <a:ext uri="{FF2B5EF4-FFF2-40B4-BE49-F238E27FC236}">
                  <a16:creationId xmlns:a16="http://schemas.microsoft.com/office/drawing/2014/main" id="{AD253736-6B14-B871-D606-AA892A5564A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0381" t="54241" r="23026" b="41533"/>
            <a:stretch/>
          </p:blipFill>
          <p:spPr>
            <a:xfrm>
              <a:off x="1799139" y="7663092"/>
              <a:ext cx="2953085" cy="181697"/>
            </a:xfrm>
            <a:prstGeom prst="rect">
              <a:avLst/>
            </a:prstGeom>
          </p:spPr>
        </p:pic>
        <p:sp>
          <p:nvSpPr>
            <p:cNvPr id="14" name="Textfeld 13">
              <a:extLst>
                <a:ext uri="{FF2B5EF4-FFF2-40B4-BE49-F238E27FC236}">
                  <a16:creationId xmlns:a16="http://schemas.microsoft.com/office/drawing/2014/main" id="{7A4E0886-53D4-B8B4-E9D5-132E295E7225}"/>
                </a:ext>
              </a:extLst>
            </p:cNvPr>
            <p:cNvSpPr txBox="1"/>
            <p:nvPr/>
          </p:nvSpPr>
          <p:spPr>
            <a:xfrm>
              <a:off x="4714744" y="7369026"/>
              <a:ext cx="804814" cy="276999"/>
            </a:xfrm>
            <a:prstGeom prst="rect">
              <a:avLst/>
            </a:prstGeom>
            <a:noFill/>
          </p:spPr>
          <p:txBody>
            <a:bodyPr wrap="square" rtlCol="0">
              <a:spAutoFit/>
            </a:bodyPr>
            <a:lstStyle/>
            <a:p>
              <a:r>
                <a:rPr lang="de-DE" sz="1200" dirty="0" err="1">
                  <a:latin typeface="Arial" panose="020B0604020202020204" pitchFamily="34" charset="0"/>
                  <a:cs typeface="Arial" panose="020B0604020202020204" pitchFamily="34" charset="0"/>
                </a:rPr>
                <a:t>Gopc</a:t>
              </a:r>
              <a:endParaRPr lang="de-DE" sz="1200" dirty="0">
                <a:latin typeface="Arial" panose="020B0604020202020204" pitchFamily="34" charset="0"/>
                <a:cs typeface="Arial" panose="020B0604020202020204" pitchFamily="34" charset="0"/>
              </a:endParaRPr>
            </a:p>
          </p:txBody>
        </p:sp>
        <p:sp>
          <p:nvSpPr>
            <p:cNvPr id="15" name="Textfeld 14">
              <a:extLst>
                <a:ext uri="{FF2B5EF4-FFF2-40B4-BE49-F238E27FC236}">
                  <a16:creationId xmlns:a16="http://schemas.microsoft.com/office/drawing/2014/main" id="{31219CAA-5AFD-BC33-67E0-72F774A43773}"/>
                </a:ext>
              </a:extLst>
            </p:cNvPr>
            <p:cNvSpPr txBox="1"/>
            <p:nvPr/>
          </p:nvSpPr>
          <p:spPr>
            <a:xfrm>
              <a:off x="1471536" y="7351998"/>
              <a:ext cx="530448"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51</a:t>
              </a:r>
            </a:p>
          </p:txBody>
        </p:sp>
        <p:pic>
          <p:nvPicPr>
            <p:cNvPr id="16" name="Grafik 15">
              <a:extLst>
                <a:ext uri="{FF2B5EF4-FFF2-40B4-BE49-F238E27FC236}">
                  <a16:creationId xmlns:a16="http://schemas.microsoft.com/office/drawing/2014/main" id="{CF27F02E-C190-C319-3194-0067A619715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83717" y="7827001"/>
              <a:ext cx="2971468" cy="224992"/>
            </a:xfrm>
            <a:prstGeom prst="rect">
              <a:avLst/>
            </a:prstGeom>
          </p:spPr>
        </p:pic>
        <p:sp>
          <p:nvSpPr>
            <p:cNvPr id="18" name="Textfeld 17">
              <a:extLst>
                <a:ext uri="{FF2B5EF4-FFF2-40B4-BE49-F238E27FC236}">
                  <a16:creationId xmlns:a16="http://schemas.microsoft.com/office/drawing/2014/main" id="{D994BDED-8FF7-0102-2E82-8428615D504E}"/>
                </a:ext>
              </a:extLst>
            </p:cNvPr>
            <p:cNvSpPr txBox="1"/>
            <p:nvPr/>
          </p:nvSpPr>
          <p:spPr>
            <a:xfrm>
              <a:off x="1335165" y="7097052"/>
              <a:ext cx="793346"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a:t>
              </a:r>
              <a:r>
                <a:rPr lang="de-DE" sz="1200" dirty="0" err="1">
                  <a:latin typeface="Arial" panose="020B0604020202020204" pitchFamily="34" charset="0"/>
                  <a:cs typeface="Arial" panose="020B0604020202020204" pitchFamily="34" charset="0"/>
                </a:rPr>
                <a:t>kDa</a:t>
              </a:r>
              <a:r>
                <a:rPr lang="de-DE" sz="1200" dirty="0">
                  <a:latin typeface="Arial" panose="020B0604020202020204" pitchFamily="34" charset="0"/>
                  <a:cs typeface="Arial" panose="020B0604020202020204" pitchFamily="34" charset="0"/>
                </a:rPr>
                <a:t>]</a:t>
              </a:r>
            </a:p>
          </p:txBody>
        </p:sp>
        <p:sp>
          <p:nvSpPr>
            <p:cNvPr id="19" name="Textfeld 18">
              <a:extLst>
                <a:ext uri="{FF2B5EF4-FFF2-40B4-BE49-F238E27FC236}">
                  <a16:creationId xmlns:a16="http://schemas.microsoft.com/office/drawing/2014/main" id="{95ADEFA9-A79A-1F29-4CF0-C9E5BCC5CF70}"/>
                </a:ext>
              </a:extLst>
            </p:cNvPr>
            <p:cNvSpPr txBox="1"/>
            <p:nvPr/>
          </p:nvSpPr>
          <p:spPr>
            <a:xfrm>
              <a:off x="1981836" y="7110560"/>
              <a:ext cx="697038" cy="307777"/>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a:t>
              </a:r>
            </a:p>
          </p:txBody>
        </p:sp>
        <p:sp>
          <p:nvSpPr>
            <p:cNvPr id="20" name="Textfeld 19">
              <a:extLst>
                <a:ext uri="{FF2B5EF4-FFF2-40B4-BE49-F238E27FC236}">
                  <a16:creationId xmlns:a16="http://schemas.microsoft.com/office/drawing/2014/main" id="{84D9DABD-C5C4-A599-CB59-5E391A0F6740}"/>
                </a:ext>
              </a:extLst>
            </p:cNvPr>
            <p:cNvSpPr txBox="1"/>
            <p:nvPr/>
          </p:nvSpPr>
          <p:spPr>
            <a:xfrm>
              <a:off x="2970243" y="7100369"/>
              <a:ext cx="684000" cy="307777"/>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a:t>
              </a:r>
            </a:p>
          </p:txBody>
        </p:sp>
        <p:cxnSp>
          <p:nvCxnSpPr>
            <p:cNvPr id="21" name="Gerader Verbinder 197">
              <a:extLst>
                <a:ext uri="{FF2B5EF4-FFF2-40B4-BE49-F238E27FC236}">
                  <a16:creationId xmlns:a16="http://schemas.microsoft.com/office/drawing/2014/main" id="{2431745B-1B70-ADDF-2BD1-D389890715A9}"/>
                </a:ext>
              </a:extLst>
            </p:cNvPr>
            <p:cNvCxnSpPr>
              <a:cxnSpLocks/>
            </p:cNvCxnSpPr>
            <p:nvPr/>
          </p:nvCxnSpPr>
          <p:spPr>
            <a:xfrm>
              <a:off x="1859855" y="7380243"/>
              <a:ext cx="86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r Verbinder 198">
              <a:extLst>
                <a:ext uri="{FF2B5EF4-FFF2-40B4-BE49-F238E27FC236}">
                  <a16:creationId xmlns:a16="http://schemas.microsoft.com/office/drawing/2014/main" id="{F91A5F6A-355C-D6E0-917D-3F19272E6068}"/>
                </a:ext>
              </a:extLst>
            </p:cNvPr>
            <p:cNvCxnSpPr>
              <a:cxnSpLocks/>
            </p:cNvCxnSpPr>
            <p:nvPr/>
          </p:nvCxnSpPr>
          <p:spPr>
            <a:xfrm>
              <a:off x="2833324" y="7380243"/>
              <a:ext cx="86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r Verbinder 199">
              <a:extLst>
                <a:ext uri="{FF2B5EF4-FFF2-40B4-BE49-F238E27FC236}">
                  <a16:creationId xmlns:a16="http://schemas.microsoft.com/office/drawing/2014/main" id="{89A72131-B047-C4A5-2050-85DABBDC69B0}"/>
                </a:ext>
              </a:extLst>
            </p:cNvPr>
            <p:cNvCxnSpPr>
              <a:cxnSpLocks/>
            </p:cNvCxnSpPr>
            <p:nvPr/>
          </p:nvCxnSpPr>
          <p:spPr>
            <a:xfrm>
              <a:off x="3838610" y="7380243"/>
              <a:ext cx="86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feld 30">
              <a:extLst>
                <a:ext uri="{FF2B5EF4-FFF2-40B4-BE49-F238E27FC236}">
                  <a16:creationId xmlns:a16="http://schemas.microsoft.com/office/drawing/2014/main" id="{66E3C1D2-7EAD-1ED0-3989-327B4F6AACBD}"/>
                </a:ext>
              </a:extLst>
            </p:cNvPr>
            <p:cNvSpPr txBox="1"/>
            <p:nvPr/>
          </p:nvSpPr>
          <p:spPr>
            <a:xfrm>
              <a:off x="3687776" y="7116295"/>
              <a:ext cx="1123607" cy="307777"/>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RQ/RQ</a:t>
              </a:r>
            </a:p>
          </p:txBody>
        </p:sp>
        <p:sp>
          <p:nvSpPr>
            <p:cNvPr id="38" name="Textfeld 37">
              <a:extLst>
                <a:ext uri="{FF2B5EF4-FFF2-40B4-BE49-F238E27FC236}">
                  <a16:creationId xmlns:a16="http://schemas.microsoft.com/office/drawing/2014/main" id="{E2359920-49ED-5C27-8694-82A49B205D9E}"/>
                </a:ext>
              </a:extLst>
            </p:cNvPr>
            <p:cNvSpPr txBox="1"/>
            <p:nvPr/>
          </p:nvSpPr>
          <p:spPr>
            <a:xfrm>
              <a:off x="1471536" y="8043703"/>
              <a:ext cx="530448"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36</a:t>
              </a:r>
            </a:p>
          </p:txBody>
        </p:sp>
        <p:cxnSp>
          <p:nvCxnSpPr>
            <p:cNvPr id="39" name="Gerader Verbinder 190">
              <a:extLst>
                <a:ext uri="{FF2B5EF4-FFF2-40B4-BE49-F238E27FC236}">
                  <a16:creationId xmlns:a16="http://schemas.microsoft.com/office/drawing/2014/main" id="{F75D5BDD-5DF9-B0C7-7C9E-F5BA8B3CDD04}"/>
                </a:ext>
              </a:extLst>
            </p:cNvPr>
            <p:cNvCxnSpPr/>
            <p:nvPr/>
          </p:nvCxnSpPr>
          <p:spPr>
            <a:xfrm>
              <a:off x="1742752" y="8182114"/>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40" name="Grafik 39">
              <a:extLst>
                <a:ext uri="{FF2B5EF4-FFF2-40B4-BE49-F238E27FC236}">
                  <a16:creationId xmlns:a16="http://schemas.microsoft.com/office/drawing/2014/main" id="{73349535-1F64-DAE3-D8AB-6C26836A797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809319" y="8126703"/>
              <a:ext cx="2530082" cy="134160"/>
            </a:xfrm>
            <a:prstGeom prst="rect">
              <a:avLst/>
            </a:prstGeom>
          </p:spPr>
        </p:pic>
        <p:cxnSp>
          <p:nvCxnSpPr>
            <p:cNvPr id="41" name="Gerader Verbinder 190">
              <a:extLst>
                <a:ext uri="{FF2B5EF4-FFF2-40B4-BE49-F238E27FC236}">
                  <a16:creationId xmlns:a16="http://schemas.microsoft.com/office/drawing/2014/main" id="{BFAB6DFC-9056-722D-0C01-506DD046D895}"/>
                </a:ext>
              </a:extLst>
            </p:cNvPr>
            <p:cNvCxnSpPr>
              <a:cxnSpLocks/>
            </p:cNvCxnSpPr>
            <p:nvPr/>
          </p:nvCxnSpPr>
          <p:spPr>
            <a:xfrm>
              <a:off x="1742752" y="8182114"/>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42" name="Grafik 41">
              <a:extLst>
                <a:ext uri="{FF2B5EF4-FFF2-40B4-BE49-F238E27FC236}">
                  <a16:creationId xmlns:a16="http://schemas.microsoft.com/office/drawing/2014/main" id="{6565917D-81DF-6931-15C0-E5B65B2FBC5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802101" y="8104273"/>
              <a:ext cx="2953084" cy="156590"/>
            </a:xfrm>
            <a:prstGeom prst="rect">
              <a:avLst/>
            </a:prstGeom>
          </p:spPr>
        </p:pic>
        <p:cxnSp>
          <p:nvCxnSpPr>
            <p:cNvPr id="43" name="Gerader Verbinder 190">
              <a:extLst>
                <a:ext uri="{FF2B5EF4-FFF2-40B4-BE49-F238E27FC236}">
                  <a16:creationId xmlns:a16="http://schemas.microsoft.com/office/drawing/2014/main" id="{FE52DFFA-3EBB-684D-0B83-2B4D40B65617}"/>
                </a:ext>
              </a:extLst>
            </p:cNvPr>
            <p:cNvCxnSpPr/>
            <p:nvPr/>
          </p:nvCxnSpPr>
          <p:spPr>
            <a:xfrm>
              <a:off x="1731120" y="7493100"/>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r Verbinder 190">
              <a:extLst>
                <a:ext uri="{FF2B5EF4-FFF2-40B4-BE49-F238E27FC236}">
                  <a16:creationId xmlns:a16="http://schemas.microsoft.com/office/drawing/2014/main" id="{7158D053-15DB-AFDB-4550-97CCFD146588}"/>
                </a:ext>
              </a:extLst>
            </p:cNvPr>
            <p:cNvCxnSpPr>
              <a:cxnSpLocks/>
            </p:cNvCxnSpPr>
            <p:nvPr/>
          </p:nvCxnSpPr>
          <p:spPr>
            <a:xfrm>
              <a:off x="1742752" y="7493100"/>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feld 44">
              <a:extLst>
                <a:ext uri="{FF2B5EF4-FFF2-40B4-BE49-F238E27FC236}">
                  <a16:creationId xmlns:a16="http://schemas.microsoft.com/office/drawing/2014/main" id="{48E1A362-5F4D-260E-5B78-EA323368A1D1}"/>
                </a:ext>
              </a:extLst>
            </p:cNvPr>
            <p:cNvSpPr txBox="1"/>
            <p:nvPr/>
          </p:nvSpPr>
          <p:spPr>
            <a:xfrm>
              <a:off x="4712194" y="8039642"/>
              <a:ext cx="804814"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Gapdh</a:t>
              </a:r>
            </a:p>
          </p:txBody>
        </p:sp>
        <p:sp>
          <p:nvSpPr>
            <p:cNvPr id="46" name="Textfeld 45">
              <a:extLst>
                <a:ext uri="{FF2B5EF4-FFF2-40B4-BE49-F238E27FC236}">
                  <a16:creationId xmlns:a16="http://schemas.microsoft.com/office/drawing/2014/main" id="{9202A267-A29B-C9A0-FC9F-67FB396A8D1F}"/>
                </a:ext>
              </a:extLst>
            </p:cNvPr>
            <p:cNvSpPr txBox="1"/>
            <p:nvPr/>
          </p:nvSpPr>
          <p:spPr>
            <a:xfrm>
              <a:off x="4726590" y="7826318"/>
              <a:ext cx="804814"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Pick1</a:t>
              </a:r>
            </a:p>
          </p:txBody>
        </p:sp>
        <p:cxnSp>
          <p:nvCxnSpPr>
            <p:cNvPr id="47" name="Gerader Verbinder 190">
              <a:extLst>
                <a:ext uri="{FF2B5EF4-FFF2-40B4-BE49-F238E27FC236}">
                  <a16:creationId xmlns:a16="http://schemas.microsoft.com/office/drawing/2014/main" id="{8CCD1ACB-CB81-09FE-2E19-2993EC6A9135}"/>
                </a:ext>
              </a:extLst>
            </p:cNvPr>
            <p:cNvCxnSpPr>
              <a:cxnSpLocks/>
            </p:cNvCxnSpPr>
            <p:nvPr/>
          </p:nvCxnSpPr>
          <p:spPr>
            <a:xfrm>
              <a:off x="1742752" y="7978014"/>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feld 47">
              <a:extLst>
                <a:ext uri="{FF2B5EF4-FFF2-40B4-BE49-F238E27FC236}">
                  <a16:creationId xmlns:a16="http://schemas.microsoft.com/office/drawing/2014/main" id="{2944CCC9-739C-7A43-5C4D-1B18A8EF1BD4}"/>
                </a:ext>
              </a:extLst>
            </p:cNvPr>
            <p:cNvSpPr txBox="1"/>
            <p:nvPr/>
          </p:nvSpPr>
          <p:spPr>
            <a:xfrm>
              <a:off x="1471536" y="7820621"/>
              <a:ext cx="530448"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51</a:t>
              </a:r>
            </a:p>
          </p:txBody>
        </p:sp>
        <p:sp>
          <p:nvSpPr>
            <p:cNvPr id="49" name="Textfeld 48">
              <a:extLst>
                <a:ext uri="{FF2B5EF4-FFF2-40B4-BE49-F238E27FC236}">
                  <a16:creationId xmlns:a16="http://schemas.microsoft.com/office/drawing/2014/main" id="{E36C8B6C-77C2-BE4C-DD61-74D15C2BEAC4}"/>
                </a:ext>
              </a:extLst>
            </p:cNvPr>
            <p:cNvSpPr txBox="1"/>
            <p:nvPr/>
          </p:nvSpPr>
          <p:spPr>
            <a:xfrm>
              <a:off x="4708214" y="7598315"/>
              <a:ext cx="804814" cy="276999"/>
            </a:xfrm>
            <a:prstGeom prst="rect">
              <a:avLst/>
            </a:prstGeom>
            <a:noFill/>
          </p:spPr>
          <p:txBody>
            <a:bodyPr wrap="square" rtlCol="0">
              <a:spAutoFit/>
            </a:bodyPr>
            <a:lstStyle/>
            <a:p>
              <a:r>
                <a:rPr lang="de-DE" sz="1200" dirty="0" err="1">
                  <a:latin typeface="Arial" panose="020B0604020202020204" pitchFamily="34" charset="0"/>
                  <a:cs typeface="Arial" panose="020B0604020202020204" pitchFamily="34" charset="0"/>
                </a:rPr>
                <a:t>Gapdh</a:t>
              </a:r>
              <a:endParaRPr lang="de-DE" sz="1200" dirty="0">
                <a:latin typeface="Arial" panose="020B0604020202020204" pitchFamily="34" charset="0"/>
                <a:cs typeface="Arial" panose="020B0604020202020204" pitchFamily="34" charset="0"/>
              </a:endParaRPr>
            </a:p>
          </p:txBody>
        </p:sp>
        <p:sp>
          <p:nvSpPr>
            <p:cNvPr id="50" name="Textfeld 49">
              <a:extLst>
                <a:ext uri="{FF2B5EF4-FFF2-40B4-BE49-F238E27FC236}">
                  <a16:creationId xmlns:a16="http://schemas.microsoft.com/office/drawing/2014/main" id="{F0E6AFA5-3BD8-0A5B-57DA-B41DF832208C}"/>
                </a:ext>
              </a:extLst>
            </p:cNvPr>
            <p:cNvSpPr txBox="1"/>
            <p:nvPr/>
          </p:nvSpPr>
          <p:spPr>
            <a:xfrm>
              <a:off x="1471536" y="7592690"/>
              <a:ext cx="530448"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36</a:t>
              </a:r>
            </a:p>
          </p:txBody>
        </p:sp>
        <p:cxnSp>
          <p:nvCxnSpPr>
            <p:cNvPr id="51" name="Gerader Verbinder 190">
              <a:extLst>
                <a:ext uri="{FF2B5EF4-FFF2-40B4-BE49-F238E27FC236}">
                  <a16:creationId xmlns:a16="http://schemas.microsoft.com/office/drawing/2014/main" id="{76F79A75-8826-9BA9-270C-3B49D1FCC3D2}"/>
                </a:ext>
              </a:extLst>
            </p:cNvPr>
            <p:cNvCxnSpPr/>
            <p:nvPr/>
          </p:nvCxnSpPr>
          <p:spPr>
            <a:xfrm>
              <a:off x="1733560" y="7731101"/>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Gerader Verbinder 190">
              <a:extLst>
                <a:ext uri="{FF2B5EF4-FFF2-40B4-BE49-F238E27FC236}">
                  <a16:creationId xmlns:a16="http://schemas.microsoft.com/office/drawing/2014/main" id="{9F79C1D4-B8DB-C83A-F467-7233B483B4C5}"/>
                </a:ext>
              </a:extLst>
            </p:cNvPr>
            <p:cNvCxnSpPr>
              <a:cxnSpLocks/>
            </p:cNvCxnSpPr>
            <p:nvPr/>
          </p:nvCxnSpPr>
          <p:spPr>
            <a:xfrm>
              <a:off x="1733560" y="7731101"/>
              <a:ext cx="7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07575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791FB6D1-69A3-42B9-857D-B56C8EB4C279}"/>
              </a:ext>
            </a:extLst>
          </p:cNvPr>
          <p:cNvSpPr>
            <a:spLocks noGrp="1"/>
          </p:cNvSpPr>
          <p:nvPr>
            <p:ph type="sldNum" sz="quarter" idx="12"/>
          </p:nvPr>
        </p:nvSpPr>
        <p:spPr/>
        <p:txBody>
          <a:bodyPr/>
          <a:lstStyle/>
          <a:p>
            <a:fld id="{444466EE-7DED-45A1-9FDC-2594FB73B862}" type="slidenum">
              <a:rPr lang="de-DE" smtClean="0"/>
              <a:pPr/>
              <a:t>18</a:t>
            </a:fld>
            <a:endParaRPr lang="de-DE"/>
          </a:p>
        </p:txBody>
      </p:sp>
      <p:sp>
        <p:nvSpPr>
          <p:cNvPr id="6" name="Textfeld 5">
            <a:extLst>
              <a:ext uri="{FF2B5EF4-FFF2-40B4-BE49-F238E27FC236}">
                <a16:creationId xmlns:a16="http://schemas.microsoft.com/office/drawing/2014/main" id="{5ABC56E7-AE2D-4038-92A7-3FA98A43C645}"/>
              </a:ext>
            </a:extLst>
          </p:cNvPr>
          <p:cNvSpPr txBox="1"/>
          <p:nvPr/>
        </p:nvSpPr>
        <p:spPr>
          <a:xfrm>
            <a:off x="1988124" y="1438926"/>
            <a:ext cx="2452087" cy="246221"/>
          </a:xfrm>
          <a:prstGeom prst="rect">
            <a:avLst/>
          </a:prstGeom>
          <a:noFill/>
        </p:spPr>
        <p:txBody>
          <a:bodyPr wrap="square" lIns="91440" tIns="45720" rIns="91440" bIns="45720" rtlCol="0" anchor="t">
            <a:spAutoFit/>
          </a:bodyPr>
          <a:lstStyle/>
          <a:p>
            <a:pPr algn="ctr">
              <a:lnSpc>
                <a:spcPts val="1200"/>
              </a:lnSpc>
            </a:pPr>
            <a:r>
              <a:rPr lang="de-DE" sz="1200" dirty="0">
                <a:solidFill>
                  <a:srgbClr val="FF0000"/>
                </a:solidFill>
                <a:latin typeface="Arial"/>
                <a:cs typeface="Arial"/>
              </a:rPr>
              <a:t>a2-FLAG</a:t>
            </a:r>
            <a:r>
              <a:rPr lang="de-DE" sz="1200" dirty="0">
                <a:latin typeface="Arial"/>
                <a:cs typeface="Arial"/>
              </a:rPr>
              <a:t>/</a:t>
            </a:r>
            <a:r>
              <a:rPr lang="de-DE" sz="1200" dirty="0">
                <a:solidFill>
                  <a:srgbClr val="00B050"/>
                </a:solidFill>
                <a:latin typeface="Arial"/>
                <a:cs typeface="Arial"/>
              </a:rPr>
              <a:t>GOPC</a:t>
            </a:r>
            <a:r>
              <a:rPr lang="de-DE" sz="1200" dirty="0">
                <a:latin typeface="Arial"/>
                <a:cs typeface="Arial"/>
              </a:rPr>
              <a:t>/</a:t>
            </a:r>
            <a:r>
              <a:rPr lang="de-DE" sz="1200" dirty="0">
                <a:solidFill>
                  <a:srgbClr val="0070C0"/>
                </a:solidFill>
                <a:latin typeface="Arial"/>
                <a:cs typeface="Arial"/>
              </a:rPr>
              <a:t>DAPI </a:t>
            </a:r>
            <a:r>
              <a:rPr lang="de-DE" sz="1200" dirty="0">
                <a:latin typeface="Arial"/>
                <a:cs typeface="Arial"/>
              </a:rPr>
              <a:t>(HAF)</a:t>
            </a:r>
          </a:p>
        </p:txBody>
      </p:sp>
      <p:grpSp>
        <p:nvGrpSpPr>
          <p:cNvPr id="7" name="Gruppieren 6">
            <a:extLst>
              <a:ext uri="{FF2B5EF4-FFF2-40B4-BE49-F238E27FC236}">
                <a16:creationId xmlns:a16="http://schemas.microsoft.com/office/drawing/2014/main" id="{B2C2134E-1177-4347-AE75-BBBF3D7CE97C}"/>
              </a:ext>
            </a:extLst>
          </p:cNvPr>
          <p:cNvGrpSpPr/>
          <p:nvPr/>
        </p:nvGrpSpPr>
        <p:grpSpPr>
          <a:xfrm>
            <a:off x="1958678" y="1744228"/>
            <a:ext cx="1080000" cy="1080000"/>
            <a:chOff x="4411497" y="836774"/>
            <a:chExt cx="1080000" cy="1080000"/>
          </a:xfrm>
        </p:grpSpPr>
        <p:pic>
          <p:nvPicPr>
            <p:cNvPr id="8" name="Grafik 7">
              <a:extLst>
                <a:ext uri="{FF2B5EF4-FFF2-40B4-BE49-F238E27FC236}">
                  <a16:creationId xmlns:a16="http://schemas.microsoft.com/office/drawing/2014/main" id="{138B9D90-7D7E-4874-9FFA-8CBE1560D26C}"/>
                </a:ext>
              </a:extLst>
            </p:cNvPr>
            <p:cNvPicPr>
              <a:picLocks noChangeAspect="1"/>
            </p:cNvPicPr>
            <p:nvPr/>
          </p:nvPicPr>
          <p:blipFill>
            <a:blip r:embed="rId2"/>
            <a:stretch>
              <a:fillRect/>
            </a:stretch>
          </p:blipFill>
          <p:spPr>
            <a:xfrm>
              <a:off x="4411497" y="836774"/>
              <a:ext cx="1080000" cy="1080000"/>
            </a:xfrm>
            <a:prstGeom prst="rect">
              <a:avLst/>
            </a:prstGeom>
          </p:spPr>
        </p:pic>
        <p:cxnSp>
          <p:nvCxnSpPr>
            <p:cNvPr id="9" name="Gerade Verbindung 132">
              <a:extLst>
                <a:ext uri="{FF2B5EF4-FFF2-40B4-BE49-F238E27FC236}">
                  <a16:creationId xmlns:a16="http://schemas.microsoft.com/office/drawing/2014/main" id="{22CD2918-AAF9-4785-98F6-EA6F82A4D119}"/>
                </a:ext>
              </a:extLst>
            </p:cNvPr>
            <p:cNvCxnSpPr>
              <a:cxnSpLocks/>
            </p:cNvCxnSpPr>
            <p:nvPr/>
          </p:nvCxnSpPr>
          <p:spPr>
            <a:xfrm>
              <a:off x="5205610" y="1861813"/>
              <a:ext cx="252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 name="Textfeld 9">
            <a:extLst>
              <a:ext uri="{FF2B5EF4-FFF2-40B4-BE49-F238E27FC236}">
                <a16:creationId xmlns:a16="http://schemas.microsoft.com/office/drawing/2014/main" id="{C1481E69-A752-4771-8103-3789FAF13AEB}"/>
              </a:ext>
            </a:extLst>
          </p:cNvPr>
          <p:cNvSpPr txBox="1"/>
          <p:nvPr/>
        </p:nvSpPr>
        <p:spPr>
          <a:xfrm>
            <a:off x="327887" y="1384242"/>
            <a:ext cx="38209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A</a:t>
            </a:r>
          </a:p>
        </p:txBody>
      </p:sp>
      <p:pic>
        <p:nvPicPr>
          <p:cNvPr id="11" name="Grafik 10">
            <a:extLst>
              <a:ext uri="{FF2B5EF4-FFF2-40B4-BE49-F238E27FC236}">
                <a16:creationId xmlns:a16="http://schemas.microsoft.com/office/drawing/2014/main" id="{B6589AE7-B0DD-4551-8538-1A139A159EBC}"/>
              </a:ext>
            </a:extLst>
          </p:cNvPr>
          <p:cNvPicPr>
            <a:picLocks noChangeAspect="1"/>
          </p:cNvPicPr>
          <p:nvPr/>
        </p:nvPicPr>
        <p:blipFill rotWithShape="1">
          <a:blip r:embed="rId3"/>
          <a:srcRect l="23057" b="81656"/>
          <a:stretch/>
        </p:blipFill>
        <p:spPr>
          <a:xfrm>
            <a:off x="3563501" y="1706116"/>
            <a:ext cx="1201103" cy="197321"/>
          </a:xfrm>
          <a:prstGeom prst="rect">
            <a:avLst/>
          </a:prstGeom>
        </p:spPr>
      </p:pic>
      <p:cxnSp>
        <p:nvCxnSpPr>
          <p:cNvPr id="12" name="Gerader Verbinder 64">
            <a:extLst>
              <a:ext uri="{FF2B5EF4-FFF2-40B4-BE49-F238E27FC236}">
                <a16:creationId xmlns:a16="http://schemas.microsoft.com/office/drawing/2014/main" id="{F6806219-6825-467C-B1DF-5879B7D63800}"/>
              </a:ext>
            </a:extLst>
          </p:cNvPr>
          <p:cNvCxnSpPr>
            <a:cxnSpLocks/>
          </p:cNvCxnSpPr>
          <p:nvPr/>
        </p:nvCxnSpPr>
        <p:spPr>
          <a:xfrm rot="16200000" flipH="1">
            <a:off x="3210516" y="422071"/>
            <a:ext cx="0" cy="2520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Grafik 16">
            <a:extLst>
              <a:ext uri="{FF2B5EF4-FFF2-40B4-BE49-F238E27FC236}">
                <a16:creationId xmlns:a16="http://schemas.microsoft.com/office/drawing/2014/main" id="{1A0F2FEC-FBBE-499C-B8DD-6ACB0C522FA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9084"/>
          <a:stretch/>
        </p:blipFill>
        <p:spPr>
          <a:xfrm>
            <a:off x="2997648" y="1698272"/>
            <a:ext cx="1780494" cy="1231643"/>
          </a:xfrm>
          <a:prstGeom prst="rect">
            <a:avLst/>
          </a:prstGeom>
        </p:spPr>
      </p:pic>
      <p:sp>
        <p:nvSpPr>
          <p:cNvPr id="24" name="Textfeld 23">
            <a:extLst>
              <a:ext uri="{FF2B5EF4-FFF2-40B4-BE49-F238E27FC236}">
                <a16:creationId xmlns:a16="http://schemas.microsoft.com/office/drawing/2014/main" id="{3BFB8797-4B0C-43AD-A4D5-91BA70691E77}"/>
              </a:ext>
            </a:extLst>
          </p:cNvPr>
          <p:cNvSpPr txBox="1"/>
          <p:nvPr/>
        </p:nvSpPr>
        <p:spPr>
          <a:xfrm>
            <a:off x="2478711" y="4096256"/>
            <a:ext cx="385042" cy="184666"/>
          </a:xfrm>
          <a:prstGeom prst="rect">
            <a:avLst/>
          </a:prstGeom>
          <a:noFill/>
        </p:spPr>
        <p:txBody>
          <a:bodyPr wrap="none" rtlCol="0">
            <a:spAutoFit/>
          </a:bodyPr>
          <a:lstStyle/>
          <a:p>
            <a:r>
              <a:rPr lang="en-US" sz="600" dirty="0"/>
              <a:t>r=0,75</a:t>
            </a:r>
          </a:p>
        </p:txBody>
      </p:sp>
      <p:cxnSp>
        <p:nvCxnSpPr>
          <p:cNvPr id="25" name="Gerade Verbindung mit Pfeil 24">
            <a:extLst>
              <a:ext uri="{FF2B5EF4-FFF2-40B4-BE49-F238E27FC236}">
                <a16:creationId xmlns:a16="http://schemas.microsoft.com/office/drawing/2014/main" id="{E9DD627B-0968-4757-94A4-9DC32E20E7B6}"/>
              </a:ext>
            </a:extLst>
          </p:cNvPr>
          <p:cNvCxnSpPr>
            <a:cxnSpLocks noChangeAspect="1"/>
          </p:cNvCxnSpPr>
          <p:nvPr/>
        </p:nvCxnSpPr>
        <p:spPr>
          <a:xfrm flipV="1">
            <a:off x="2316163" y="2187480"/>
            <a:ext cx="324000" cy="128249"/>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6" name="Textfeld 25">
            <a:extLst>
              <a:ext uri="{FF2B5EF4-FFF2-40B4-BE49-F238E27FC236}">
                <a16:creationId xmlns:a16="http://schemas.microsoft.com/office/drawing/2014/main" id="{ED6BF15C-BF07-488A-AF90-C635F6538E08}"/>
              </a:ext>
            </a:extLst>
          </p:cNvPr>
          <p:cNvSpPr txBox="1"/>
          <p:nvPr/>
        </p:nvSpPr>
        <p:spPr>
          <a:xfrm>
            <a:off x="327887" y="3090093"/>
            <a:ext cx="382092" cy="369332"/>
          </a:xfrm>
          <a:prstGeom prst="rect">
            <a:avLst/>
          </a:prstGeom>
          <a:noFill/>
        </p:spPr>
        <p:txBody>
          <a:bodyPr wrap="square" rtlCol="0">
            <a:spAutoFit/>
          </a:bodyPr>
          <a:lstStyle/>
          <a:p>
            <a:pPr algn="ctr"/>
            <a:r>
              <a:rPr lang="de-DE" b="1" dirty="0">
                <a:latin typeface="Arial" panose="020B0604020202020204" pitchFamily="34" charset="0"/>
                <a:cs typeface="Arial" panose="020B0604020202020204" pitchFamily="34" charset="0"/>
              </a:rPr>
              <a:t>B</a:t>
            </a:r>
          </a:p>
        </p:txBody>
      </p:sp>
      <p:pic>
        <p:nvPicPr>
          <p:cNvPr id="30" name="Grafik 29">
            <a:extLst>
              <a:ext uri="{FF2B5EF4-FFF2-40B4-BE49-F238E27FC236}">
                <a16:creationId xmlns:a16="http://schemas.microsoft.com/office/drawing/2014/main" id="{4C5190B0-F35C-40E6-AB1F-D3311CF0078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3438"/>
          <a:stretch/>
        </p:blipFill>
        <p:spPr>
          <a:xfrm>
            <a:off x="3162066" y="3611992"/>
            <a:ext cx="2741280" cy="1830110"/>
          </a:xfrm>
          <a:prstGeom prst="rect">
            <a:avLst/>
          </a:prstGeom>
        </p:spPr>
      </p:pic>
      <p:pic>
        <p:nvPicPr>
          <p:cNvPr id="32" name="Grafik 31">
            <a:extLst>
              <a:ext uri="{FF2B5EF4-FFF2-40B4-BE49-F238E27FC236}">
                <a16:creationId xmlns:a16="http://schemas.microsoft.com/office/drawing/2014/main" id="{13D0A878-8876-4B62-8004-1B45AB5EF40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4728"/>
          <a:stretch/>
        </p:blipFill>
        <p:spPr>
          <a:xfrm>
            <a:off x="370646" y="3642102"/>
            <a:ext cx="2677944" cy="1800000"/>
          </a:xfrm>
          <a:prstGeom prst="rect">
            <a:avLst/>
          </a:prstGeom>
        </p:spPr>
      </p:pic>
      <p:sp>
        <p:nvSpPr>
          <p:cNvPr id="33" name="Textfeld 32">
            <a:extLst>
              <a:ext uri="{FF2B5EF4-FFF2-40B4-BE49-F238E27FC236}">
                <a16:creationId xmlns:a16="http://schemas.microsoft.com/office/drawing/2014/main" id="{8D843B56-A3EC-4214-8DE6-DD0C9D373711}"/>
              </a:ext>
            </a:extLst>
          </p:cNvPr>
          <p:cNvSpPr txBox="1"/>
          <p:nvPr/>
        </p:nvSpPr>
        <p:spPr>
          <a:xfrm>
            <a:off x="5087152" y="4096256"/>
            <a:ext cx="540785" cy="184666"/>
          </a:xfrm>
          <a:prstGeom prst="rect">
            <a:avLst/>
          </a:prstGeom>
          <a:noFill/>
        </p:spPr>
        <p:txBody>
          <a:bodyPr wrap="square" rtlCol="0">
            <a:spAutoFit/>
          </a:bodyPr>
          <a:lstStyle/>
          <a:p>
            <a:r>
              <a:rPr lang="en-US" sz="600" dirty="0"/>
              <a:t>r=0,73</a:t>
            </a:r>
          </a:p>
        </p:txBody>
      </p:sp>
      <p:sp>
        <p:nvSpPr>
          <p:cNvPr id="34" name="Textfeld 33">
            <a:extLst>
              <a:ext uri="{FF2B5EF4-FFF2-40B4-BE49-F238E27FC236}">
                <a16:creationId xmlns:a16="http://schemas.microsoft.com/office/drawing/2014/main" id="{35DBC31D-4A21-435B-A7B5-A2D01372EBF8}"/>
              </a:ext>
            </a:extLst>
          </p:cNvPr>
          <p:cNvSpPr txBox="1"/>
          <p:nvPr/>
        </p:nvSpPr>
        <p:spPr>
          <a:xfrm>
            <a:off x="709979" y="3244896"/>
            <a:ext cx="2452087" cy="400110"/>
          </a:xfrm>
          <a:prstGeom prst="rect">
            <a:avLst/>
          </a:prstGeom>
          <a:noFill/>
        </p:spPr>
        <p:txBody>
          <a:bodyPr wrap="square" lIns="91440" tIns="45720" rIns="91440" bIns="45720" rtlCol="0" anchor="t">
            <a:spAutoFit/>
          </a:bodyPr>
          <a:lstStyle/>
          <a:p>
            <a:pPr algn="ctr">
              <a:lnSpc>
                <a:spcPts val="1200"/>
              </a:lnSpc>
            </a:pPr>
            <a:r>
              <a:rPr lang="de-DE" sz="1200" dirty="0">
                <a:latin typeface="Arial"/>
                <a:cs typeface="Arial"/>
              </a:rPr>
              <a:t>Pearson </a:t>
            </a:r>
            <a:r>
              <a:rPr lang="de-DE" sz="1200" dirty="0" err="1">
                <a:latin typeface="Arial"/>
                <a:cs typeface="Arial"/>
              </a:rPr>
              <a:t>correlation</a:t>
            </a:r>
            <a:r>
              <a:rPr lang="de-DE" sz="1200" dirty="0">
                <a:latin typeface="Arial"/>
                <a:cs typeface="Arial"/>
              </a:rPr>
              <a:t> </a:t>
            </a:r>
            <a:r>
              <a:rPr lang="de-DE" sz="1200" dirty="0" err="1">
                <a:latin typeface="Arial"/>
                <a:cs typeface="Arial"/>
              </a:rPr>
              <a:t>coefficient</a:t>
            </a:r>
            <a:r>
              <a:rPr lang="de-DE" sz="1200" dirty="0">
                <a:latin typeface="Arial"/>
                <a:cs typeface="Arial"/>
              </a:rPr>
              <a:t> a2/GOPC (HAF)</a:t>
            </a:r>
          </a:p>
        </p:txBody>
      </p:sp>
      <p:sp>
        <p:nvSpPr>
          <p:cNvPr id="35" name="Textfeld 34">
            <a:extLst>
              <a:ext uri="{FF2B5EF4-FFF2-40B4-BE49-F238E27FC236}">
                <a16:creationId xmlns:a16="http://schemas.microsoft.com/office/drawing/2014/main" id="{2CA26598-E7AC-4A61-9C22-0418C8BE368A}"/>
              </a:ext>
            </a:extLst>
          </p:cNvPr>
          <p:cNvSpPr txBox="1"/>
          <p:nvPr/>
        </p:nvSpPr>
        <p:spPr>
          <a:xfrm>
            <a:off x="3477480" y="3241992"/>
            <a:ext cx="2452087" cy="400110"/>
          </a:xfrm>
          <a:prstGeom prst="rect">
            <a:avLst/>
          </a:prstGeom>
          <a:noFill/>
        </p:spPr>
        <p:txBody>
          <a:bodyPr wrap="square" lIns="91440" tIns="45720" rIns="91440" bIns="45720" rtlCol="0" anchor="t">
            <a:spAutoFit/>
          </a:bodyPr>
          <a:lstStyle/>
          <a:p>
            <a:pPr algn="ctr">
              <a:lnSpc>
                <a:spcPts val="1200"/>
              </a:lnSpc>
            </a:pPr>
            <a:r>
              <a:rPr lang="de-DE" sz="1200" dirty="0">
                <a:latin typeface="Arial"/>
                <a:cs typeface="Arial"/>
              </a:rPr>
              <a:t>Pearson </a:t>
            </a:r>
            <a:r>
              <a:rPr lang="de-DE" sz="1200" dirty="0" err="1">
                <a:latin typeface="Arial"/>
                <a:cs typeface="Arial"/>
              </a:rPr>
              <a:t>correlation</a:t>
            </a:r>
            <a:r>
              <a:rPr lang="de-DE" sz="1200" dirty="0">
                <a:latin typeface="Arial"/>
                <a:cs typeface="Arial"/>
              </a:rPr>
              <a:t> </a:t>
            </a:r>
            <a:r>
              <a:rPr lang="de-DE" sz="1200" dirty="0" err="1">
                <a:latin typeface="Arial"/>
                <a:cs typeface="Arial"/>
              </a:rPr>
              <a:t>coefficient</a:t>
            </a:r>
            <a:r>
              <a:rPr lang="de-DE" sz="1200" dirty="0">
                <a:latin typeface="Arial"/>
                <a:cs typeface="Arial"/>
              </a:rPr>
              <a:t> a2/</a:t>
            </a:r>
            <a:r>
              <a:rPr lang="de-DE" sz="1200" dirty="0" err="1">
                <a:latin typeface="Arial"/>
                <a:cs typeface="Arial"/>
              </a:rPr>
              <a:t>Gopc</a:t>
            </a:r>
            <a:r>
              <a:rPr lang="de-DE" sz="1200" dirty="0">
                <a:latin typeface="Arial"/>
                <a:cs typeface="Arial"/>
              </a:rPr>
              <a:t> (MEF)</a:t>
            </a:r>
          </a:p>
        </p:txBody>
      </p:sp>
      <p:cxnSp>
        <p:nvCxnSpPr>
          <p:cNvPr id="36" name="Gerader Verbinder 64">
            <a:extLst>
              <a:ext uri="{FF2B5EF4-FFF2-40B4-BE49-F238E27FC236}">
                <a16:creationId xmlns:a16="http://schemas.microsoft.com/office/drawing/2014/main" id="{26DB30A2-13EE-40D9-9F5A-604E8B642ACF}"/>
              </a:ext>
            </a:extLst>
          </p:cNvPr>
          <p:cNvCxnSpPr>
            <a:cxnSpLocks/>
          </p:cNvCxnSpPr>
          <p:nvPr/>
        </p:nvCxnSpPr>
        <p:spPr>
          <a:xfrm rot="16200000" flipH="1">
            <a:off x="1936022" y="2352243"/>
            <a:ext cx="0" cy="2520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Gerader Verbinder 64">
            <a:extLst>
              <a:ext uri="{FF2B5EF4-FFF2-40B4-BE49-F238E27FC236}">
                <a16:creationId xmlns:a16="http://schemas.microsoft.com/office/drawing/2014/main" id="{2E586B70-FC63-4251-8056-7F17D6ED0F6D}"/>
              </a:ext>
            </a:extLst>
          </p:cNvPr>
          <p:cNvCxnSpPr>
            <a:cxnSpLocks/>
          </p:cNvCxnSpPr>
          <p:nvPr/>
        </p:nvCxnSpPr>
        <p:spPr>
          <a:xfrm rot="16200000" flipH="1">
            <a:off x="4713929" y="2358468"/>
            <a:ext cx="0" cy="2520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feld 21">
            <a:extLst>
              <a:ext uri="{FF2B5EF4-FFF2-40B4-BE49-F238E27FC236}">
                <a16:creationId xmlns:a16="http://schemas.microsoft.com/office/drawing/2014/main" id="{0CE6B944-1A0E-4EC2-A85B-447FED024D0E}"/>
              </a:ext>
            </a:extLst>
          </p:cNvPr>
          <p:cNvSpPr txBox="1"/>
          <p:nvPr/>
        </p:nvSpPr>
        <p:spPr>
          <a:xfrm>
            <a:off x="189000" y="5578365"/>
            <a:ext cx="6480000" cy="1569660"/>
          </a:xfrm>
          <a:prstGeom prst="rect">
            <a:avLst/>
          </a:prstGeom>
          <a:noFill/>
        </p:spPr>
        <p:txBody>
          <a:bodyPr wrap="square" lIns="91440" tIns="45720" rIns="91440" bIns="45720" rtlCol="0" anchor="t">
            <a:spAutoFit/>
          </a:bodyPr>
          <a:lstStyle/>
          <a:p>
            <a:pPr algn="just"/>
            <a:r>
              <a:rPr lang="de-DE" sz="1200" dirty="0">
                <a:latin typeface="Arial"/>
                <a:cs typeface="Arial"/>
              </a:rPr>
              <a:t>Figure S18: Analysis </a:t>
            </a:r>
            <a:r>
              <a:rPr lang="de-DE" sz="1200" dirty="0" err="1">
                <a:latin typeface="Arial"/>
                <a:cs typeface="Arial"/>
              </a:rPr>
              <a:t>of</a:t>
            </a:r>
            <a:r>
              <a:rPr lang="de-DE" sz="1200" dirty="0">
                <a:latin typeface="Arial"/>
                <a:cs typeface="Arial"/>
              </a:rPr>
              <a:t> Atp6v0a2 and </a:t>
            </a:r>
            <a:r>
              <a:rPr lang="de-DE" sz="1200" dirty="0" err="1">
                <a:latin typeface="Arial"/>
                <a:cs typeface="Arial"/>
              </a:rPr>
              <a:t>Gopc</a:t>
            </a:r>
            <a:r>
              <a:rPr lang="de-DE" sz="1200" dirty="0">
                <a:latin typeface="Arial"/>
                <a:cs typeface="Arial"/>
              </a:rPr>
              <a:t> </a:t>
            </a:r>
            <a:r>
              <a:rPr lang="de-DE" sz="1200" dirty="0" err="1">
                <a:latin typeface="Arial"/>
                <a:cs typeface="Arial"/>
              </a:rPr>
              <a:t>co-localisation</a:t>
            </a:r>
            <a:r>
              <a:rPr lang="de-DE" sz="1200" dirty="0">
                <a:latin typeface="Arial"/>
                <a:cs typeface="Arial"/>
              </a:rPr>
              <a:t>. (A) </a:t>
            </a:r>
            <a:r>
              <a:rPr lang="en-US" sz="1200" dirty="0">
                <a:latin typeface="Arial"/>
                <a:cs typeface="Arial"/>
              </a:rPr>
              <a:t>Co-localization of GOPC and transiently expressed H+-ATPase subunit a2 with flag-tag in human skin fibroblasts (HAF). The strong overlap of both proteins in the Golgi region (white arrow) is demonstrated by the overlapping intensity curves. Scale:10µm. (B) Pearson correlation coefficient was performed on fluorescence intensity of a2 and GOPC/</a:t>
            </a:r>
            <a:r>
              <a:rPr lang="en-US" sz="1200" dirty="0" err="1">
                <a:latin typeface="Arial"/>
                <a:cs typeface="Arial"/>
              </a:rPr>
              <a:t>Gopc</a:t>
            </a:r>
            <a:r>
              <a:rPr lang="en-US" sz="1200" dirty="0">
                <a:latin typeface="Arial"/>
                <a:cs typeface="Arial"/>
              </a:rPr>
              <a:t> in the Golgi region (white arrow in A) in HAF and wildtype MEF (see Fig. 5E). A </a:t>
            </a:r>
            <a:r>
              <a:rPr lang="de-DE" sz="1200" dirty="0">
                <a:latin typeface="Arial"/>
                <a:cs typeface="Arial"/>
              </a:rPr>
              <a:t>Pearson </a:t>
            </a:r>
            <a:r>
              <a:rPr lang="de-DE" sz="1200" dirty="0" err="1">
                <a:latin typeface="Arial"/>
                <a:cs typeface="Arial"/>
              </a:rPr>
              <a:t>correlation</a:t>
            </a:r>
            <a:r>
              <a:rPr lang="de-DE" sz="1200" dirty="0">
                <a:latin typeface="Arial"/>
                <a:cs typeface="Arial"/>
              </a:rPr>
              <a:t> </a:t>
            </a:r>
            <a:r>
              <a:rPr lang="de-DE" sz="1200" dirty="0" err="1">
                <a:latin typeface="Arial"/>
                <a:cs typeface="Arial"/>
              </a:rPr>
              <a:t>coefficient</a:t>
            </a:r>
            <a:r>
              <a:rPr lang="de-DE" sz="1200" dirty="0">
                <a:latin typeface="Arial"/>
                <a:cs typeface="Arial"/>
              </a:rPr>
              <a:t> </a:t>
            </a:r>
            <a:r>
              <a:rPr lang="de-DE" sz="1200" dirty="0" err="1">
                <a:latin typeface="Arial"/>
                <a:cs typeface="Arial"/>
              </a:rPr>
              <a:t>of</a:t>
            </a:r>
            <a:r>
              <a:rPr lang="de-DE" sz="1200" dirty="0">
                <a:latin typeface="Arial"/>
                <a:cs typeface="Arial"/>
              </a:rPr>
              <a:t> r=0,75 in HAF and r=0,73 in MEF </a:t>
            </a:r>
            <a:r>
              <a:rPr lang="de-DE" sz="1200" dirty="0" err="1">
                <a:latin typeface="Arial"/>
                <a:cs typeface="Arial"/>
              </a:rPr>
              <a:t>show</a:t>
            </a:r>
            <a:r>
              <a:rPr lang="de-DE" sz="1200" dirty="0">
                <a:latin typeface="Arial"/>
                <a:cs typeface="Arial"/>
              </a:rPr>
              <a:t> a strong positive </a:t>
            </a:r>
            <a:r>
              <a:rPr lang="de-DE" sz="1200" dirty="0" err="1">
                <a:latin typeface="Arial"/>
                <a:cs typeface="Arial"/>
              </a:rPr>
              <a:t>correlation</a:t>
            </a:r>
            <a:r>
              <a:rPr lang="de-DE" sz="1200" dirty="0">
                <a:latin typeface="Arial"/>
                <a:cs typeface="Arial"/>
              </a:rPr>
              <a:t> </a:t>
            </a:r>
            <a:r>
              <a:rPr lang="de-DE" sz="1200" dirty="0" err="1">
                <a:latin typeface="Arial"/>
                <a:cs typeface="Arial"/>
              </a:rPr>
              <a:t>of</a:t>
            </a:r>
            <a:r>
              <a:rPr lang="de-DE" sz="1200" dirty="0">
                <a:latin typeface="Arial"/>
                <a:cs typeface="Arial"/>
              </a:rPr>
              <a:t> </a:t>
            </a:r>
            <a:r>
              <a:rPr lang="de-DE" sz="1200" dirty="0" err="1">
                <a:latin typeface="Arial"/>
                <a:cs typeface="Arial"/>
              </a:rPr>
              <a:t>these</a:t>
            </a:r>
            <a:r>
              <a:rPr lang="de-DE" sz="1200" dirty="0">
                <a:latin typeface="Arial"/>
                <a:cs typeface="Arial"/>
              </a:rPr>
              <a:t> </a:t>
            </a:r>
            <a:r>
              <a:rPr lang="de-DE" sz="1200" dirty="0" err="1">
                <a:latin typeface="Arial"/>
                <a:cs typeface="Arial"/>
              </a:rPr>
              <a:t>markers</a:t>
            </a:r>
            <a:r>
              <a:rPr lang="de-DE" sz="1200" dirty="0">
                <a:latin typeface="Arial"/>
                <a:cs typeface="Arial"/>
              </a:rPr>
              <a:t> and </a:t>
            </a:r>
            <a:r>
              <a:rPr lang="de-DE" sz="1200" dirty="0" err="1">
                <a:latin typeface="Arial"/>
                <a:cs typeface="Arial"/>
              </a:rPr>
              <a:t>thus</a:t>
            </a:r>
            <a:r>
              <a:rPr lang="de-DE" sz="1200" dirty="0">
                <a:latin typeface="Arial"/>
                <a:cs typeface="Arial"/>
              </a:rPr>
              <a:t> a strong </a:t>
            </a:r>
            <a:r>
              <a:rPr lang="de-DE" sz="1200" dirty="0" err="1">
                <a:latin typeface="Arial"/>
                <a:cs typeface="Arial"/>
              </a:rPr>
              <a:t>colocalisation</a:t>
            </a:r>
            <a:r>
              <a:rPr lang="de-DE" sz="1200" dirty="0">
                <a:latin typeface="Arial"/>
                <a:cs typeface="Arial"/>
              </a:rPr>
              <a:t> </a:t>
            </a:r>
            <a:r>
              <a:rPr lang="de-DE" sz="1200" dirty="0" err="1">
                <a:latin typeface="Arial"/>
                <a:cs typeface="Arial"/>
              </a:rPr>
              <a:t>of</a:t>
            </a:r>
            <a:r>
              <a:rPr lang="de-DE" sz="1200" dirty="0">
                <a:latin typeface="Arial"/>
                <a:cs typeface="Arial"/>
              </a:rPr>
              <a:t> V0a2 and GOPC/</a:t>
            </a:r>
            <a:r>
              <a:rPr lang="de-DE" sz="1200" dirty="0" err="1">
                <a:latin typeface="Arial"/>
                <a:cs typeface="Arial"/>
              </a:rPr>
              <a:t>Gopc</a:t>
            </a:r>
            <a:r>
              <a:rPr lang="de-DE" sz="1200" dirty="0">
                <a:latin typeface="Arial"/>
                <a:cs typeface="Arial"/>
              </a:rPr>
              <a:t>.</a:t>
            </a:r>
            <a:endParaRPr lang="de-DE" dirty="0"/>
          </a:p>
        </p:txBody>
      </p:sp>
      <p:sp>
        <p:nvSpPr>
          <p:cNvPr id="28" name="Textfeld 27">
            <a:extLst>
              <a:ext uri="{FF2B5EF4-FFF2-40B4-BE49-F238E27FC236}">
                <a16:creationId xmlns:a16="http://schemas.microsoft.com/office/drawing/2014/main" id="{BD74B105-FB5A-41D3-A33F-903AAB7E3EF3}"/>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cxnSp>
        <p:nvCxnSpPr>
          <p:cNvPr id="2" name="Gerade Verbindung 1">
            <a:extLst>
              <a:ext uri="{FF2B5EF4-FFF2-40B4-BE49-F238E27FC236}">
                <a16:creationId xmlns:a16="http://schemas.microsoft.com/office/drawing/2014/main" id="{8F40F300-2A70-013D-3E2F-D3B78A5E8839}"/>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80500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791FB6D1-69A3-42B9-857D-B56C8EB4C279}"/>
              </a:ext>
            </a:extLst>
          </p:cNvPr>
          <p:cNvSpPr>
            <a:spLocks noGrp="1"/>
          </p:cNvSpPr>
          <p:nvPr>
            <p:ph type="sldNum" sz="quarter" idx="12"/>
          </p:nvPr>
        </p:nvSpPr>
        <p:spPr/>
        <p:txBody>
          <a:bodyPr/>
          <a:lstStyle/>
          <a:p>
            <a:fld id="{444466EE-7DED-45A1-9FDC-2594FB73B862}" type="slidenum">
              <a:rPr lang="de-DE" smtClean="0"/>
              <a:pPr/>
              <a:t>19</a:t>
            </a:fld>
            <a:endParaRPr lang="de-DE"/>
          </a:p>
        </p:txBody>
      </p:sp>
      <p:sp>
        <p:nvSpPr>
          <p:cNvPr id="22" name="Textfeld 21">
            <a:extLst>
              <a:ext uri="{FF2B5EF4-FFF2-40B4-BE49-F238E27FC236}">
                <a16:creationId xmlns:a16="http://schemas.microsoft.com/office/drawing/2014/main" id="{0CE6B944-1A0E-4EC2-A85B-447FED024D0E}"/>
              </a:ext>
            </a:extLst>
          </p:cNvPr>
          <p:cNvSpPr txBox="1"/>
          <p:nvPr/>
        </p:nvSpPr>
        <p:spPr>
          <a:xfrm>
            <a:off x="189000" y="5546459"/>
            <a:ext cx="6480000" cy="1200329"/>
          </a:xfrm>
          <a:prstGeom prst="rect">
            <a:avLst/>
          </a:prstGeom>
          <a:noFill/>
        </p:spPr>
        <p:txBody>
          <a:bodyPr wrap="square" lIns="91440" tIns="45720" rIns="91440" bIns="45720" rtlCol="0" anchor="t">
            <a:spAutoFit/>
          </a:bodyPr>
          <a:lstStyle/>
          <a:p>
            <a:pPr algn="just"/>
            <a:r>
              <a:rPr lang="de-DE" sz="1200" dirty="0">
                <a:latin typeface="Arial"/>
                <a:cs typeface="Arial"/>
              </a:rPr>
              <a:t>Figure S19: Immunoblot detection of Gopc protein levels in Atp6v0a2</a:t>
            </a:r>
            <a:r>
              <a:rPr lang="de-DE" sz="1200" baseline="30000" dirty="0">
                <a:latin typeface="Arial"/>
                <a:cs typeface="Arial"/>
              </a:rPr>
              <a:t>-/- </a:t>
            </a:r>
            <a:r>
              <a:rPr lang="de-DE" sz="1200" dirty="0">
                <a:latin typeface="Arial"/>
                <a:cs typeface="Arial"/>
              </a:rPr>
              <a:t>and Atp6v0a2</a:t>
            </a:r>
            <a:r>
              <a:rPr lang="de-DE" sz="1200" baseline="30000" dirty="0">
                <a:latin typeface="Arial"/>
                <a:cs typeface="Arial"/>
              </a:rPr>
              <a:t>RQ/RQ </a:t>
            </a:r>
            <a:r>
              <a:rPr lang="de-DE" sz="1200" dirty="0">
                <a:latin typeface="Arial"/>
                <a:cs typeface="Arial"/>
              </a:rPr>
              <a:t>MEFs (n=3 per genotype). Wildtype cells (+/+) were treated with 1 µM Brefeldin A (BF), chloroquine (CQ), bafilomycin A1 (Ba) or ammonium chloride (NH) for 12 hours. Quantification of Gopc relative to GAPDH. Note unaltered Gopc protein levels in Atp6v0a2 mutants, but strong reduction upon treatment </a:t>
            </a:r>
            <a:r>
              <a:rPr lang="de-DE" sz="1200" dirty="0" err="1">
                <a:latin typeface="Arial"/>
                <a:cs typeface="Arial"/>
              </a:rPr>
              <a:t>with</a:t>
            </a:r>
            <a:r>
              <a:rPr lang="de-DE" sz="1200" dirty="0">
                <a:latin typeface="Arial"/>
                <a:cs typeface="Arial"/>
              </a:rPr>
              <a:t> NH and BFA. ns= not significant, P * &lt;0,05. </a:t>
            </a:r>
            <a:endParaRPr lang="de-DE" dirty="0"/>
          </a:p>
        </p:txBody>
      </p:sp>
      <p:cxnSp>
        <p:nvCxnSpPr>
          <p:cNvPr id="27" name="Gerade Verbindung 1">
            <a:extLst>
              <a:ext uri="{FF2B5EF4-FFF2-40B4-BE49-F238E27FC236}">
                <a16:creationId xmlns:a16="http://schemas.microsoft.com/office/drawing/2014/main" id="{142778D5-9A33-48E8-AB8E-D90B65F63456}"/>
              </a:ext>
            </a:extLst>
          </p:cNvPr>
          <p:cNvCxnSpPr/>
          <p:nvPr/>
        </p:nvCxnSpPr>
        <p:spPr>
          <a:xfrm>
            <a:off x="447160" y="509666"/>
            <a:ext cx="5951095" cy="0"/>
          </a:xfrm>
          <a:prstGeom prst="line">
            <a:avLst/>
          </a:prstGeom>
        </p:spPr>
        <p:style>
          <a:lnRef idx="1">
            <a:schemeClr val="dk1"/>
          </a:lnRef>
          <a:fillRef idx="0">
            <a:schemeClr val="dk1"/>
          </a:fillRef>
          <a:effectRef idx="0">
            <a:schemeClr val="dk1"/>
          </a:effectRef>
          <a:fontRef idx="minor">
            <a:schemeClr val="tx1"/>
          </a:fontRef>
        </p:style>
      </p:cxnSp>
      <p:sp>
        <p:nvSpPr>
          <p:cNvPr id="28" name="Textfeld 27">
            <a:extLst>
              <a:ext uri="{FF2B5EF4-FFF2-40B4-BE49-F238E27FC236}">
                <a16:creationId xmlns:a16="http://schemas.microsoft.com/office/drawing/2014/main" id="{BD74B105-FB5A-41D3-A33F-903AAB7E3EF3}"/>
              </a:ext>
            </a:extLst>
          </p:cNvPr>
          <p:cNvSpPr txBox="1"/>
          <p:nvPr/>
        </p:nvSpPr>
        <p:spPr>
          <a:xfrm>
            <a:off x="346635" y="232667"/>
            <a:ext cx="918841" cy="276999"/>
          </a:xfrm>
          <a:prstGeom prst="rect">
            <a:avLst/>
          </a:prstGeom>
          <a:noFill/>
        </p:spPr>
        <p:txBody>
          <a:bodyPr wrap="none" rtlCol="0">
            <a:spAutoFit/>
          </a:bodyPr>
          <a:lstStyle/>
          <a:p>
            <a:r>
              <a:rPr lang="de-DE" sz="1200" dirty="0">
                <a:latin typeface="Arial" panose="020B0604020202020204" pitchFamily="34" charset="0"/>
                <a:cs typeface="Arial" panose="020B0604020202020204" pitchFamily="34" charset="0"/>
              </a:rPr>
              <a:t>Kopp et al.</a:t>
            </a:r>
          </a:p>
        </p:txBody>
      </p:sp>
      <p:pic>
        <p:nvPicPr>
          <p:cNvPr id="2" name="Grafik 1">
            <a:extLst>
              <a:ext uri="{FF2B5EF4-FFF2-40B4-BE49-F238E27FC236}">
                <a16:creationId xmlns:a16="http://schemas.microsoft.com/office/drawing/2014/main" id="{344CE166-8483-1535-870D-678F635367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3000" y="4160612"/>
            <a:ext cx="3672000" cy="1240812"/>
          </a:xfrm>
          <a:prstGeom prst="rect">
            <a:avLst/>
          </a:prstGeom>
        </p:spPr>
      </p:pic>
      <p:sp>
        <p:nvSpPr>
          <p:cNvPr id="3" name="Textfeld 2">
            <a:extLst>
              <a:ext uri="{FF2B5EF4-FFF2-40B4-BE49-F238E27FC236}">
                <a16:creationId xmlns:a16="http://schemas.microsoft.com/office/drawing/2014/main" id="{9C58EF8B-65C6-FD2F-F96A-EA5D028AD68B}"/>
              </a:ext>
            </a:extLst>
          </p:cNvPr>
          <p:cNvSpPr txBox="1"/>
          <p:nvPr/>
        </p:nvSpPr>
        <p:spPr>
          <a:xfrm>
            <a:off x="3963372" y="4754552"/>
            <a:ext cx="690780" cy="247133"/>
          </a:xfrm>
          <a:prstGeom prst="rect">
            <a:avLst/>
          </a:prstGeom>
          <a:noFill/>
        </p:spPr>
        <p:txBody>
          <a:bodyPr wrap="square" rtlCol="0">
            <a:spAutoFit/>
          </a:bodyPr>
          <a:lstStyle/>
          <a:p>
            <a:pPr algn="ctr"/>
            <a:r>
              <a:rPr lang="de-DE" sz="1400" dirty="0">
                <a:latin typeface="Arial" panose="020B0604020202020204" pitchFamily="34" charset="0"/>
                <a:cs typeface="Arial" panose="020B0604020202020204" pitchFamily="34" charset="0"/>
              </a:rPr>
              <a:t>*</a:t>
            </a:r>
          </a:p>
        </p:txBody>
      </p:sp>
      <p:sp>
        <p:nvSpPr>
          <p:cNvPr id="13" name="Textfeld 12">
            <a:extLst>
              <a:ext uri="{FF2B5EF4-FFF2-40B4-BE49-F238E27FC236}">
                <a16:creationId xmlns:a16="http://schemas.microsoft.com/office/drawing/2014/main" id="{6BAC6F73-AFC6-2C54-13E1-AC6EDFEE87E1}"/>
              </a:ext>
            </a:extLst>
          </p:cNvPr>
          <p:cNvSpPr txBox="1"/>
          <p:nvPr/>
        </p:nvSpPr>
        <p:spPr>
          <a:xfrm>
            <a:off x="3158177" y="4237118"/>
            <a:ext cx="690780" cy="247133"/>
          </a:xfrm>
          <a:prstGeom prst="rect">
            <a:avLst/>
          </a:prstGeom>
          <a:noFill/>
        </p:spPr>
        <p:txBody>
          <a:bodyPr wrap="square" rtlCol="0">
            <a:spAutoFit/>
          </a:bodyPr>
          <a:lstStyle/>
          <a:p>
            <a:pPr algn="ctr"/>
            <a:r>
              <a:rPr lang="de-DE" sz="1400" dirty="0">
                <a:latin typeface="Arial" panose="020B0604020202020204" pitchFamily="34" charset="0"/>
                <a:cs typeface="Arial" panose="020B0604020202020204" pitchFamily="34" charset="0"/>
              </a:rPr>
              <a:t>*</a:t>
            </a:r>
          </a:p>
        </p:txBody>
      </p:sp>
      <p:grpSp>
        <p:nvGrpSpPr>
          <p:cNvPr id="14" name="Gruppieren 13">
            <a:extLst>
              <a:ext uri="{FF2B5EF4-FFF2-40B4-BE49-F238E27FC236}">
                <a16:creationId xmlns:a16="http://schemas.microsoft.com/office/drawing/2014/main" id="{9FC9CCF4-FFBD-9054-DE42-BC2FD0876CF9}"/>
              </a:ext>
            </a:extLst>
          </p:cNvPr>
          <p:cNvGrpSpPr/>
          <p:nvPr/>
        </p:nvGrpSpPr>
        <p:grpSpPr>
          <a:xfrm>
            <a:off x="2227678" y="4056265"/>
            <a:ext cx="829029" cy="373239"/>
            <a:chOff x="1643566" y="4067359"/>
            <a:chExt cx="1032459" cy="464828"/>
          </a:xfrm>
        </p:grpSpPr>
        <p:sp>
          <p:nvSpPr>
            <p:cNvPr id="15" name="Textfeld 14">
              <a:extLst>
                <a:ext uri="{FF2B5EF4-FFF2-40B4-BE49-F238E27FC236}">
                  <a16:creationId xmlns:a16="http://schemas.microsoft.com/office/drawing/2014/main" id="{D0AAF5B3-84D2-9901-5237-A9F7364A533A}"/>
                </a:ext>
              </a:extLst>
            </p:cNvPr>
            <p:cNvSpPr txBox="1"/>
            <p:nvPr/>
          </p:nvSpPr>
          <p:spPr>
            <a:xfrm>
              <a:off x="1705828" y="4225546"/>
              <a:ext cx="417251" cy="306641"/>
            </a:xfrm>
            <a:prstGeom prst="rect">
              <a:avLst/>
            </a:prstGeom>
            <a:noFill/>
          </p:spPr>
          <p:txBody>
            <a:bodyPr wrap="square" rtlCol="0">
              <a:spAutoFit/>
            </a:bodyPr>
            <a:lstStyle/>
            <a:p>
              <a:pPr algn="ctr"/>
              <a:r>
                <a:rPr lang="de-DE" sz="1000" dirty="0">
                  <a:latin typeface="Arial" panose="020B0604020202020204" pitchFamily="34" charset="0"/>
                  <a:cs typeface="Arial" panose="020B0604020202020204" pitchFamily="34" charset="0"/>
                </a:rPr>
                <a:t>ns</a:t>
              </a:r>
            </a:p>
          </p:txBody>
        </p:sp>
        <p:cxnSp>
          <p:nvCxnSpPr>
            <p:cNvPr id="16" name="Gerader Verbinder 18">
              <a:extLst>
                <a:ext uri="{FF2B5EF4-FFF2-40B4-BE49-F238E27FC236}">
                  <a16:creationId xmlns:a16="http://schemas.microsoft.com/office/drawing/2014/main" id="{82F516AE-F154-E13F-A7F3-47726C05FF19}"/>
                </a:ext>
              </a:extLst>
            </p:cNvPr>
            <p:cNvCxnSpPr>
              <a:cxnSpLocks/>
            </p:cNvCxnSpPr>
            <p:nvPr/>
          </p:nvCxnSpPr>
          <p:spPr>
            <a:xfrm>
              <a:off x="1684091" y="4446480"/>
              <a:ext cx="46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r Verbinder 99">
              <a:extLst>
                <a:ext uri="{FF2B5EF4-FFF2-40B4-BE49-F238E27FC236}">
                  <a16:creationId xmlns:a16="http://schemas.microsoft.com/office/drawing/2014/main" id="{2A7CBF64-C64C-47AE-143C-6CDAD65F2782}"/>
                </a:ext>
              </a:extLst>
            </p:cNvPr>
            <p:cNvCxnSpPr>
              <a:cxnSpLocks/>
            </p:cNvCxnSpPr>
            <p:nvPr/>
          </p:nvCxnSpPr>
          <p:spPr>
            <a:xfrm>
              <a:off x="2191400" y="4449226"/>
              <a:ext cx="46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feld 18">
              <a:extLst>
                <a:ext uri="{FF2B5EF4-FFF2-40B4-BE49-F238E27FC236}">
                  <a16:creationId xmlns:a16="http://schemas.microsoft.com/office/drawing/2014/main" id="{C25CCA63-19D0-55C7-A4D1-C181D8C04314}"/>
                </a:ext>
              </a:extLst>
            </p:cNvPr>
            <p:cNvSpPr txBox="1"/>
            <p:nvPr/>
          </p:nvSpPr>
          <p:spPr>
            <a:xfrm>
              <a:off x="2217139" y="4220823"/>
              <a:ext cx="405839" cy="246221"/>
            </a:xfrm>
            <a:prstGeom prst="rect">
              <a:avLst/>
            </a:prstGeom>
            <a:noFill/>
          </p:spPr>
          <p:txBody>
            <a:bodyPr wrap="square" rtlCol="0">
              <a:spAutoFit/>
            </a:bodyPr>
            <a:lstStyle/>
            <a:p>
              <a:pPr algn="ctr"/>
              <a:r>
                <a:rPr lang="de-DE" sz="1000" dirty="0">
                  <a:latin typeface="Arial" panose="020B0604020202020204" pitchFamily="34" charset="0"/>
                  <a:cs typeface="Arial" panose="020B0604020202020204" pitchFamily="34" charset="0"/>
                </a:rPr>
                <a:t>ns</a:t>
              </a:r>
            </a:p>
          </p:txBody>
        </p:sp>
        <p:sp>
          <p:nvSpPr>
            <p:cNvPr id="20" name="Textfeld 19">
              <a:extLst>
                <a:ext uri="{FF2B5EF4-FFF2-40B4-BE49-F238E27FC236}">
                  <a16:creationId xmlns:a16="http://schemas.microsoft.com/office/drawing/2014/main" id="{64779D6F-0D2C-41D0-0BDF-BDEE9EAE205A}"/>
                </a:ext>
              </a:extLst>
            </p:cNvPr>
            <p:cNvSpPr txBox="1"/>
            <p:nvPr/>
          </p:nvSpPr>
          <p:spPr>
            <a:xfrm>
              <a:off x="1643566" y="4067359"/>
              <a:ext cx="1032459" cy="246221"/>
            </a:xfrm>
            <a:prstGeom prst="rect">
              <a:avLst/>
            </a:prstGeom>
            <a:noFill/>
          </p:spPr>
          <p:txBody>
            <a:bodyPr wrap="square" rtlCol="0">
              <a:spAutoFit/>
            </a:bodyPr>
            <a:lstStyle/>
            <a:p>
              <a:pPr algn="ctr"/>
              <a:r>
                <a:rPr lang="de-DE" sz="1000" dirty="0">
                  <a:latin typeface="Arial" panose="020B0604020202020204" pitchFamily="34" charset="0"/>
                  <a:cs typeface="Arial" panose="020B0604020202020204" pitchFamily="34" charset="0"/>
                </a:rPr>
                <a:t>ns</a:t>
              </a:r>
            </a:p>
          </p:txBody>
        </p:sp>
        <p:cxnSp>
          <p:nvCxnSpPr>
            <p:cNvPr id="21" name="Gerader Verbinder 99">
              <a:extLst>
                <a:ext uri="{FF2B5EF4-FFF2-40B4-BE49-F238E27FC236}">
                  <a16:creationId xmlns:a16="http://schemas.microsoft.com/office/drawing/2014/main" id="{C2A12FB5-0B86-8A6C-A16E-514C83AC2140}"/>
                </a:ext>
              </a:extLst>
            </p:cNvPr>
            <p:cNvCxnSpPr>
              <a:cxnSpLocks/>
            </p:cNvCxnSpPr>
            <p:nvPr/>
          </p:nvCxnSpPr>
          <p:spPr>
            <a:xfrm>
              <a:off x="1684091" y="4309082"/>
              <a:ext cx="9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Textfeld 22">
            <a:extLst>
              <a:ext uri="{FF2B5EF4-FFF2-40B4-BE49-F238E27FC236}">
                <a16:creationId xmlns:a16="http://schemas.microsoft.com/office/drawing/2014/main" id="{B65F7D77-B7F6-F777-99F8-FEDA8197000D}"/>
              </a:ext>
            </a:extLst>
          </p:cNvPr>
          <p:cNvSpPr txBox="1"/>
          <p:nvPr/>
        </p:nvSpPr>
        <p:spPr>
          <a:xfrm>
            <a:off x="3457061" y="4274374"/>
            <a:ext cx="829029" cy="197706"/>
          </a:xfrm>
          <a:prstGeom prst="rect">
            <a:avLst/>
          </a:prstGeom>
          <a:noFill/>
        </p:spPr>
        <p:txBody>
          <a:bodyPr wrap="square" rtlCol="0">
            <a:spAutoFit/>
          </a:bodyPr>
          <a:lstStyle/>
          <a:p>
            <a:pPr algn="ctr"/>
            <a:r>
              <a:rPr lang="de-DE" sz="1000" dirty="0">
                <a:latin typeface="Arial" panose="020B0604020202020204" pitchFamily="34" charset="0"/>
                <a:cs typeface="Arial" panose="020B0604020202020204" pitchFamily="34" charset="0"/>
              </a:rPr>
              <a:t>ns</a:t>
            </a:r>
          </a:p>
        </p:txBody>
      </p:sp>
      <p:sp>
        <p:nvSpPr>
          <p:cNvPr id="29" name="Textfeld 28">
            <a:extLst>
              <a:ext uri="{FF2B5EF4-FFF2-40B4-BE49-F238E27FC236}">
                <a16:creationId xmlns:a16="http://schemas.microsoft.com/office/drawing/2014/main" id="{F33C1966-A680-255C-7084-EE8EC73FE2DE}"/>
              </a:ext>
            </a:extLst>
          </p:cNvPr>
          <p:cNvSpPr txBox="1"/>
          <p:nvPr/>
        </p:nvSpPr>
        <p:spPr>
          <a:xfrm>
            <a:off x="4497857" y="4462524"/>
            <a:ext cx="383761" cy="246221"/>
          </a:xfrm>
          <a:prstGeom prst="rect">
            <a:avLst/>
          </a:prstGeom>
          <a:noFill/>
        </p:spPr>
        <p:txBody>
          <a:bodyPr wrap="square" rtlCol="0">
            <a:spAutoFit/>
          </a:bodyPr>
          <a:lstStyle/>
          <a:p>
            <a:pPr algn="ctr"/>
            <a:r>
              <a:rPr lang="de-DE" sz="1000" dirty="0">
                <a:latin typeface="Arial" panose="020B0604020202020204" pitchFamily="34" charset="0"/>
                <a:cs typeface="Arial" panose="020B0604020202020204" pitchFamily="34" charset="0"/>
              </a:rPr>
              <a:t>ns</a:t>
            </a:r>
          </a:p>
        </p:txBody>
      </p:sp>
      <p:grpSp>
        <p:nvGrpSpPr>
          <p:cNvPr id="31" name="Gruppieren 30">
            <a:extLst>
              <a:ext uri="{FF2B5EF4-FFF2-40B4-BE49-F238E27FC236}">
                <a16:creationId xmlns:a16="http://schemas.microsoft.com/office/drawing/2014/main" id="{DF902554-E578-CCEA-F269-2687B31DCA75}"/>
              </a:ext>
            </a:extLst>
          </p:cNvPr>
          <p:cNvGrpSpPr>
            <a:grpSpLocks noChangeAspect="1"/>
          </p:cNvGrpSpPr>
          <p:nvPr/>
        </p:nvGrpSpPr>
        <p:grpSpPr>
          <a:xfrm>
            <a:off x="1385120" y="3545841"/>
            <a:ext cx="3528000" cy="626213"/>
            <a:chOff x="7428488" y="1463938"/>
            <a:chExt cx="3674966" cy="652299"/>
          </a:xfrm>
        </p:grpSpPr>
        <p:sp>
          <p:nvSpPr>
            <p:cNvPr id="38" name="Textfeld 37">
              <a:extLst>
                <a:ext uri="{FF2B5EF4-FFF2-40B4-BE49-F238E27FC236}">
                  <a16:creationId xmlns:a16="http://schemas.microsoft.com/office/drawing/2014/main" id="{153ABDB8-AC9E-EC1E-34A4-72F1C1F5FA79}"/>
                </a:ext>
              </a:extLst>
            </p:cNvPr>
            <p:cNvSpPr txBox="1"/>
            <p:nvPr/>
          </p:nvSpPr>
          <p:spPr>
            <a:xfrm>
              <a:off x="7515090" y="1659354"/>
              <a:ext cx="642751" cy="261610"/>
            </a:xfrm>
            <a:prstGeom prst="rect">
              <a:avLst/>
            </a:prstGeom>
            <a:noFill/>
          </p:spPr>
          <p:txBody>
            <a:bodyPr wrap="square" rtlCol="0">
              <a:spAutoFit/>
            </a:bodyPr>
            <a:lstStyle/>
            <a:p>
              <a:pPr algn="r"/>
              <a:r>
                <a:rPr lang="de-DE" sz="1000" dirty="0">
                  <a:latin typeface="Arial" panose="020B0604020202020204" pitchFamily="34" charset="0"/>
                  <a:cs typeface="Arial" panose="020B0604020202020204" pitchFamily="34" charset="0"/>
                </a:rPr>
                <a:t>Gopc</a:t>
              </a:r>
            </a:p>
          </p:txBody>
        </p:sp>
        <p:sp>
          <p:nvSpPr>
            <p:cNvPr id="39" name="Textfeld 38">
              <a:extLst>
                <a:ext uri="{FF2B5EF4-FFF2-40B4-BE49-F238E27FC236}">
                  <a16:creationId xmlns:a16="http://schemas.microsoft.com/office/drawing/2014/main" id="{F591553D-6E15-13EC-80C5-6F0B527552E4}"/>
                </a:ext>
              </a:extLst>
            </p:cNvPr>
            <p:cNvSpPr txBox="1"/>
            <p:nvPr/>
          </p:nvSpPr>
          <p:spPr>
            <a:xfrm>
              <a:off x="10713604" y="1537565"/>
              <a:ext cx="389850" cy="261610"/>
            </a:xfrm>
            <a:prstGeom prst="rect">
              <a:avLst/>
            </a:prstGeom>
            <a:noFill/>
          </p:spPr>
          <p:txBody>
            <a:bodyPr wrap="none" rtlCol="0">
              <a:spAutoFit/>
            </a:bodyPr>
            <a:lstStyle/>
            <a:p>
              <a:r>
                <a:rPr lang="de-DE" sz="1100" b="1" dirty="0">
                  <a:latin typeface="Arial" panose="020B0604020202020204" pitchFamily="34" charset="0"/>
                  <a:cs typeface="Arial" panose="020B0604020202020204" pitchFamily="34" charset="0"/>
                </a:rPr>
                <a:t>NH</a:t>
              </a:r>
            </a:p>
          </p:txBody>
        </p:sp>
        <p:pic>
          <p:nvPicPr>
            <p:cNvPr id="40" name="Grafik 39">
              <a:extLst>
                <a:ext uri="{FF2B5EF4-FFF2-40B4-BE49-F238E27FC236}">
                  <a16:creationId xmlns:a16="http://schemas.microsoft.com/office/drawing/2014/main" id="{8AFCA6C5-2983-E123-9B0B-A774915DA9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503" t="46366" r="24983" b="50855"/>
            <a:stretch/>
          </p:blipFill>
          <p:spPr>
            <a:xfrm>
              <a:off x="8073643" y="1932453"/>
              <a:ext cx="2979469" cy="126134"/>
            </a:xfrm>
            <a:prstGeom prst="rect">
              <a:avLst/>
            </a:prstGeom>
          </p:spPr>
        </p:pic>
        <p:pic>
          <p:nvPicPr>
            <p:cNvPr id="41" name="Grafik 40">
              <a:extLst>
                <a:ext uri="{FF2B5EF4-FFF2-40B4-BE49-F238E27FC236}">
                  <a16:creationId xmlns:a16="http://schemas.microsoft.com/office/drawing/2014/main" id="{F708A1B8-5D87-9183-3C72-13A9DDBDAC6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645" t="39153" r="19551" b="57882"/>
            <a:stretch/>
          </p:blipFill>
          <p:spPr>
            <a:xfrm>
              <a:off x="8073643" y="1751268"/>
              <a:ext cx="2979469" cy="136287"/>
            </a:xfrm>
            <a:prstGeom prst="rect">
              <a:avLst/>
            </a:prstGeom>
          </p:spPr>
        </p:pic>
        <p:sp>
          <p:nvSpPr>
            <p:cNvPr id="42" name="Textfeld 41">
              <a:extLst>
                <a:ext uri="{FF2B5EF4-FFF2-40B4-BE49-F238E27FC236}">
                  <a16:creationId xmlns:a16="http://schemas.microsoft.com/office/drawing/2014/main" id="{BDB7C181-A1B1-B556-03DE-E956C9357674}"/>
                </a:ext>
              </a:extLst>
            </p:cNvPr>
            <p:cNvSpPr txBox="1"/>
            <p:nvPr/>
          </p:nvSpPr>
          <p:spPr>
            <a:xfrm>
              <a:off x="10042399" y="1537566"/>
              <a:ext cx="396260" cy="261609"/>
            </a:xfrm>
            <a:prstGeom prst="rect">
              <a:avLst/>
            </a:prstGeom>
            <a:noFill/>
          </p:spPr>
          <p:txBody>
            <a:bodyPr wrap="none" rtlCol="0">
              <a:spAutoFit/>
            </a:bodyPr>
            <a:lstStyle/>
            <a:p>
              <a:r>
                <a:rPr lang="de-DE" sz="1100" b="1" dirty="0">
                  <a:latin typeface="Arial" panose="020B0604020202020204" pitchFamily="34" charset="0"/>
                  <a:cs typeface="Arial" panose="020B0604020202020204" pitchFamily="34" charset="0"/>
                </a:rPr>
                <a:t>CQ</a:t>
              </a:r>
            </a:p>
          </p:txBody>
        </p:sp>
        <p:sp>
          <p:nvSpPr>
            <p:cNvPr id="43" name="Textfeld 42">
              <a:extLst>
                <a:ext uri="{FF2B5EF4-FFF2-40B4-BE49-F238E27FC236}">
                  <a16:creationId xmlns:a16="http://schemas.microsoft.com/office/drawing/2014/main" id="{D9FFCDB0-932F-7B40-0C3B-D8B635DCEB1C}"/>
                </a:ext>
              </a:extLst>
            </p:cNvPr>
            <p:cNvSpPr txBox="1"/>
            <p:nvPr/>
          </p:nvSpPr>
          <p:spPr>
            <a:xfrm>
              <a:off x="10283765" y="1537565"/>
              <a:ext cx="365806" cy="261610"/>
            </a:xfrm>
            <a:prstGeom prst="rect">
              <a:avLst/>
            </a:prstGeom>
            <a:noFill/>
          </p:spPr>
          <p:txBody>
            <a:bodyPr wrap="none" rtlCol="0">
              <a:spAutoFit/>
            </a:bodyPr>
            <a:lstStyle/>
            <a:p>
              <a:r>
                <a:rPr lang="de-DE" sz="1100" b="1" dirty="0" err="1">
                  <a:latin typeface="Arial" panose="020B0604020202020204" pitchFamily="34" charset="0"/>
                  <a:cs typeface="Arial" panose="020B0604020202020204" pitchFamily="34" charset="0"/>
                </a:rPr>
                <a:t>Ba</a:t>
              </a:r>
              <a:endParaRPr lang="de-DE" sz="1100" b="1" dirty="0">
                <a:latin typeface="Arial" panose="020B0604020202020204" pitchFamily="34" charset="0"/>
                <a:cs typeface="Arial" panose="020B0604020202020204" pitchFamily="34" charset="0"/>
              </a:endParaRPr>
            </a:p>
          </p:txBody>
        </p:sp>
        <p:sp>
          <p:nvSpPr>
            <p:cNvPr id="44" name="Textfeld 43">
              <a:extLst>
                <a:ext uri="{FF2B5EF4-FFF2-40B4-BE49-F238E27FC236}">
                  <a16:creationId xmlns:a16="http://schemas.microsoft.com/office/drawing/2014/main" id="{BE76E96E-B90B-785C-7320-DB668F790089}"/>
                </a:ext>
              </a:extLst>
            </p:cNvPr>
            <p:cNvSpPr txBox="1"/>
            <p:nvPr/>
          </p:nvSpPr>
          <p:spPr>
            <a:xfrm>
              <a:off x="10494677" y="1537565"/>
              <a:ext cx="373820" cy="261610"/>
            </a:xfrm>
            <a:prstGeom prst="rect">
              <a:avLst/>
            </a:prstGeom>
            <a:noFill/>
          </p:spPr>
          <p:txBody>
            <a:bodyPr wrap="none" rtlCol="0">
              <a:spAutoFit/>
            </a:bodyPr>
            <a:lstStyle/>
            <a:p>
              <a:r>
                <a:rPr lang="de-DE" sz="1100" b="1" dirty="0">
                  <a:latin typeface="Arial" panose="020B0604020202020204" pitchFamily="34" charset="0"/>
                  <a:cs typeface="Arial" panose="020B0604020202020204" pitchFamily="34" charset="0"/>
                </a:rPr>
                <a:t>BF</a:t>
              </a:r>
            </a:p>
          </p:txBody>
        </p:sp>
        <p:sp>
          <p:nvSpPr>
            <p:cNvPr id="45" name="Textfeld 44">
              <a:extLst>
                <a:ext uri="{FF2B5EF4-FFF2-40B4-BE49-F238E27FC236}">
                  <a16:creationId xmlns:a16="http://schemas.microsoft.com/office/drawing/2014/main" id="{ED5EE38D-6C18-D154-26B0-9088A00C5453}"/>
                </a:ext>
              </a:extLst>
            </p:cNvPr>
            <p:cNvSpPr txBox="1"/>
            <p:nvPr/>
          </p:nvSpPr>
          <p:spPr>
            <a:xfrm>
              <a:off x="8126541" y="1466793"/>
              <a:ext cx="640126" cy="261609"/>
            </a:xfrm>
            <a:prstGeom prst="rect">
              <a:avLst/>
            </a:prstGeom>
            <a:noFill/>
          </p:spPr>
          <p:txBody>
            <a:bodyPr wrap="square" rtlCol="0">
              <a:spAutoFit/>
            </a:bodyPr>
            <a:lstStyle/>
            <a:p>
              <a:pPr algn="ctr"/>
              <a:r>
                <a:rPr lang="de-DE" sz="1100" b="1" dirty="0">
                  <a:latin typeface="Arial" panose="020B0604020202020204" pitchFamily="34" charset="0"/>
                  <a:cs typeface="Arial" panose="020B0604020202020204" pitchFamily="34" charset="0"/>
                </a:rPr>
                <a:t>+/+</a:t>
              </a:r>
            </a:p>
          </p:txBody>
        </p:sp>
        <p:sp>
          <p:nvSpPr>
            <p:cNvPr id="46" name="Textfeld 45">
              <a:extLst>
                <a:ext uri="{FF2B5EF4-FFF2-40B4-BE49-F238E27FC236}">
                  <a16:creationId xmlns:a16="http://schemas.microsoft.com/office/drawing/2014/main" id="{E1C71668-243D-A715-1EA7-6922E6BDC524}"/>
                </a:ext>
              </a:extLst>
            </p:cNvPr>
            <p:cNvSpPr txBox="1"/>
            <p:nvPr/>
          </p:nvSpPr>
          <p:spPr>
            <a:xfrm>
              <a:off x="8778704" y="1463938"/>
              <a:ext cx="619289" cy="272508"/>
            </a:xfrm>
            <a:prstGeom prst="rect">
              <a:avLst/>
            </a:prstGeom>
            <a:noFill/>
          </p:spPr>
          <p:txBody>
            <a:bodyPr wrap="square" rtlCol="0">
              <a:spAutoFit/>
            </a:bodyPr>
            <a:lstStyle/>
            <a:p>
              <a:pPr algn="ctr"/>
              <a:r>
                <a:rPr lang="de-DE" sz="1100" b="1" dirty="0">
                  <a:latin typeface="Arial" panose="020B0604020202020204" pitchFamily="34" charset="0"/>
                  <a:cs typeface="Arial" panose="020B0604020202020204" pitchFamily="34" charset="0"/>
                </a:rPr>
                <a:t>-/-</a:t>
              </a:r>
            </a:p>
          </p:txBody>
        </p:sp>
        <p:cxnSp>
          <p:nvCxnSpPr>
            <p:cNvPr id="47" name="Gerader Verbinder 197">
              <a:extLst>
                <a:ext uri="{FF2B5EF4-FFF2-40B4-BE49-F238E27FC236}">
                  <a16:creationId xmlns:a16="http://schemas.microsoft.com/office/drawing/2014/main" id="{5AAC0928-7EC4-1FCA-A7C0-BE5C6076F052}"/>
                </a:ext>
              </a:extLst>
            </p:cNvPr>
            <p:cNvCxnSpPr/>
            <p:nvPr/>
          </p:nvCxnSpPr>
          <p:spPr>
            <a:xfrm>
              <a:off x="8118886" y="1707671"/>
              <a:ext cx="62815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Gerader Verbinder 198">
              <a:extLst>
                <a:ext uri="{FF2B5EF4-FFF2-40B4-BE49-F238E27FC236}">
                  <a16:creationId xmlns:a16="http://schemas.microsoft.com/office/drawing/2014/main" id="{FBABB66F-13D5-1083-00C1-1D46362FB23A}"/>
                </a:ext>
              </a:extLst>
            </p:cNvPr>
            <p:cNvCxnSpPr/>
            <p:nvPr/>
          </p:nvCxnSpPr>
          <p:spPr>
            <a:xfrm>
              <a:off x="8772920" y="1707671"/>
              <a:ext cx="62815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Gerader Verbinder 199">
              <a:extLst>
                <a:ext uri="{FF2B5EF4-FFF2-40B4-BE49-F238E27FC236}">
                  <a16:creationId xmlns:a16="http://schemas.microsoft.com/office/drawing/2014/main" id="{B7B0AE98-BE0B-9905-1DBD-03510F4E6103}"/>
                </a:ext>
              </a:extLst>
            </p:cNvPr>
            <p:cNvCxnSpPr/>
            <p:nvPr/>
          </p:nvCxnSpPr>
          <p:spPr>
            <a:xfrm>
              <a:off x="9472015" y="1707671"/>
              <a:ext cx="62815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Textfeld 49">
              <a:extLst>
                <a:ext uri="{FF2B5EF4-FFF2-40B4-BE49-F238E27FC236}">
                  <a16:creationId xmlns:a16="http://schemas.microsoft.com/office/drawing/2014/main" id="{81F2D43F-77D0-1051-368D-734BC1454344}"/>
                </a:ext>
              </a:extLst>
            </p:cNvPr>
            <p:cNvSpPr txBox="1"/>
            <p:nvPr/>
          </p:nvSpPr>
          <p:spPr>
            <a:xfrm>
              <a:off x="9436506" y="1472970"/>
              <a:ext cx="699575" cy="272508"/>
            </a:xfrm>
            <a:prstGeom prst="rect">
              <a:avLst/>
            </a:prstGeom>
            <a:noFill/>
          </p:spPr>
          <p:txBody>
            <a:bodyPr wrap="square" rtlCol="0">
              <a:spAutoFit/>
            </a:bodyPr>
            <a:lstStyle/>
            <a:p>
              <a:pPr algn="ctr"/>
              <a:r>
                <a:rPr lang="de-DE" sz="1100" b="1" dirty="0">
                  <a:latin typeface="Arial" panose="020B0604020202020204" pitchFamily="34" charset="0"/>
                  <a:cs typeface="Arial" panose="020B0604020202020204" pitchFamily="34" charset="0"/>
                </a:rPr>
                <a:t>RQ/RQ</a:t>
              </a:r>
            </a:p>
          </p:txBody>
        </p:sp>
        <p:sp>
          <p:nvSpPr>
            <p:cNvPr id="51" name="Textfeld 50">
              <a:extLst>
                <a:ext uri="{FF2B5EF4-FFF2-40B4-BE49-F238E27FC236}">
                  <a16:creationId xmlns:a16="http://schemas.microsoft.com/office/drawing/2014/main" id="{7A194DCB-2B1D-B718-ED49-7D340CA7D88B}"/>
                </a:ext>
              </a:extLst>
            </p:cNvPr>
            <p:cNvSpPr txBox="1"/>
            <p:nvPr/>
          </p:nvSpPr>
          <p:spPr>
            <a:xfrm>
              <a:off x="7428488" y="1854627"/>
              <a:ext cx="729353" cy="261610"/>
            </a:xfrm>
            <a:prstGeom prst="rect">
              <a:avLst/>
            </a:prstGeom>
            <a:noFill/>
          </p:spPr>
          <p:txBody>
            <a:bodyPr wrap="square" rtlCol="0">
              <a:spAutoFit/>
            </a:bodyPr>
            <a:lstStyle/>
            <a:p>
              <a:pPr algn="r"/>
              <a:r>
                <a:rPr lang="de-DE" sz="1000" dirty="0">
                  <a:latin typeface="Arial" panose="020B0604020202020204" pitchFamily="34" charset="0"/>
                  <a:cs typeface="Arial" panose="020B0604020202020204" pitchFamily="34" charset="0"/>
                </a:rPr>
                <a:t>Gapdh</a:t>
              </a:r>
            </a:p>
          </p:txBody>
        </p:sp>
      </p:grpSp>
      <p:sp>
        <p:nvSpPr>
          <p:cNvPr id="53" name="Textfeld 52">
            <a:extLst>
              <a:ext uri="{FF2B5EF4-FFF2-40B4-BE49-F238E27FC236}">
                <a16:creationId xmlns:a16="http://schemas.microsoft.com/office/drawing/2014/main" id="{898C70E5-CE3A-3D33-3BBB-8D5218E37573}"/>
              </a:ext>
            </a:extLst>
          </p:cNvPr>
          <p:cNvSpPr txBox="1"/>
          <p:nvPr/>
        </p:nvSpPr>
        <p:spPr>
          <a:xfrm>
            <a:off x="2370428" y="3285676"/>
            <a:ext cx="1890261" cy="246221"/>
          </a:xfrm>
          <a:prstGeom prst="rect">
            <a:avLst/>
          </a:prstGeom>
          <a:noFill/>
        </p:spPr>
        <p:txBody>
          <a:bodyPr wrap="none" rtlCol="0">
            <a:spAutoFit/>
          </a:bodyPr>
          <a:lstStyle/>
          <a:p>
            <a:pPr algn="ctr">
              <a:lnSpc>
                <a:spcPts val="1240"/>
              </a:lnSpc>
            </a:pPr>
            <a:r>
              <a:rPr lang="de-DE" sz="1200" dirty="0" err="1">
                <a:latin typeface="Arial" panose="020B0604020202020204" pitchFamily="34" charset="0"/>
                <a:cs typeface="Arial" panose="020B0604020202020204" pitchFamily="34" charset="0"/>
              </a:rPr>
              <a:t>Gopc/Gapdh immunoblot</a:t>
            </a:r>
            <a:endParaRPr lang="de-DE" sz="1200" dirty="0">
              <a:latin typeface="Arial" panose="020B0604020202020204" pitchFamily="34" charset="0"/>
              <a:cs typeface="Arial" panose="020B0604020202020204" pitchFamily="34" charset="0"/>
            </a:endParaRPr>
          </a:p>
        </p:txBody>
      </p:sp>
      <p:cxnSp>
        <p:nvCxnSpPr>
          <p:cNvPr id="54" name="Gerader Verbinder 64">
            <a:extLst>
              <a:ext uri="{FF2B5EF4-FFF2-40B4-BE49-F238E27FC236}">
                <a16:creationId xmlns:a16="http://schemas.microsoft.com/office/drawing/2014/main" id="{CC55B47C-903E-FA08-A5B9-577B4C76F587}"/>
              </a:ext>
            </a:extLst>
          </p:cNvPr>
          <p:cNvCxnSpPr>
            <a:cxnSpLocks/>
          </p:cNvCxnSpPr>
          <p:nvPr/>
        </p:nvCxnSpPr>
        <p:spPr>
          <a:xfrm rot="16200000" flipH="1">
            <a:off x="3304914" y="2065598"/>
            <a:ext cx="0" cy="293259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945336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2290</Words>
  <Application>Microsoft Office PowerPoint</Application>
  <PresentationFormat>A4-Papier (210 x 297 mm)</PresentationFormat>
  <Paragraphs>539</Paragraphs>
  <Slides>19</Slides>
  <Notes>0</Notes>
  <HiddenSlides>0</HiddenSlides>
  <MMClips>0</MMClips>
  <ScaleCrop>false</ScaleCrop>
  <HeadingPairs>
    <vt:vector size="8" baseType="variant">
      <vt:variant>
        <vt:lpstr>Verwendete Schriftarten</vt:lpstr>
      </vt:variant>
      <vt:variant>
        <vt:i4>4</vt:i4>
      </vt:variant>
      <vt:variant>
        <vt:lpstr>Design</vt:lpstr>
      </vt:variant>
      <vt:variant>
        <vt:i4>1</vt:i4>
      </vt:variant>
      <vt:variant>
        <vt:lpstr>Eingebettete OLE-Server</vt:lpstr>
      </vt:variant>
      <vt:variant>
        <vt:i4>1</vt:i4>
      </vt:variant>
      <vt:variant>
        <vt:lpstr>Folientitel</vt:lpstr>
      </vt:variant>
      <vt:variant>
        <vt:i4>19</vt:i4>
      </vt:variant>
    </vt:vector>
  </HeadingPairs>
  <TitlesOfParts>
    <vt:vector size="25" baseType="lpstr">
      <vt:lpstr>Arial</vt:lpstr>
      <vt:lpstr>Calibri</vt:lpstr>
      <vt:lpstr>Calibri Light</vt:lpstr>
      <vt:lpstr>Times New Roman</vt:lpstr>
      <vt:lpstr>Office</vt:lpstr>
      <vt:lpstr>Prism 8</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t:lpstr>
      <vt:lpstr>PowerPoint-Präsentation</vt:lpstr>
      <vt:lpstr>PowerPoint-Präsentation</vt:lpstr>
      <vt:lpstr>PowerPoint-Präsentation</vt:lpstr>
      <vt:lpstr>PowerPoint-Präsentation</vt:lpstr>
    </vt:vector>
  </TitlesOfParts>
  <Company>Charité Universitaetsmedizin 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Vogt, Guido;Kopp, Johannes</dc:creator>
  <cp:lastModifiedBy>Johannes Kopp</cp:lastModifiedBy>
  <cp:revision>546</cp:revision>
  <dcterms:created xsi:type="dcterms:W3CDTF">2019-08-29T13:36:20Z</dcterms:created>
  <dcterms:modified xsi:type="dcterms:W3CDTF">2024-11-24T22:36:21Z</dcterms:modified>
</cp:coreProperties>
</file>