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90" r:id="rId3"/>
    <p:sldId id="295" r:id="rId4"/>
    <p:sldId id="291" r:id="rId5"/>
    <p:sldId id="296" r:id="rId6"/>
    <p:sldId id="297" r:id="rId7"/>
    <p:sldId id="292" r:id="rId8"/>
    <p:sldId id="298" r:id="rId9"/>
    <p:sldId id="299" r:id="rId10"/>
    <p:sldId id="300" r:id="rId11"/>
    <p:sldId id="293" r:id="rId12"/>
    <p:sldId id="301" r:id="rId13"/>
    <p:sldId id="302" r:id="rId14"/>
    <p:sldId id="294" r:id="rId15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白帆" initials="白帆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ADE"/>
    <a:srgbClr val="EF8F90"/>
    <a:srgbClr val="F3C9D2"/>
    <a:srgbClr val="E6E6E6"/>
    <a:srgbClr val="FADDCA"/>
    <a:srgbClr val="FBE2D1"/>
    <a:srgbClr val="A64C0E"/>
    <a:srgbClr val="C55A11"/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9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1680" y="2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5F099-8174-4D81-B73A-8C5157A7D7B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A1E69-8883-4947-BB5C-821090324B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1pPr>
    <a:lvl2pPr marL="408305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2pPr>
    <a:lvl3pPr marL="816610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3pPr>
    <a:lvl4pPr marL="1225550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4pPr>
    <a:lvl5pPr marL="1633855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5pPr>
    <a:lvl6pPr marL="2042160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6pPr>
    <a:lvl7pPr marL="2450465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7pPr>
    <a:lvl8pPr marL="2858770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8pPr>
    <a:lvl9pPr marL="3267075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8.png"/><Relationship Id="rId8" Type="http://schemas.openxmlformats.org/officeDocument/2006/relationships/image" Target="../media/image117.png"/><Relationship Id="rId7" Type="http://schemas.openxmlformats.org/officeDocument/2006/relationships/image" Target="../media/image116.png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Relationship Id="rId3" Type="http://schemas.openxmlformats.org/officeDocument/2006/relationships/image" Target="../media/image1.png"/><Relationship Id="rId2" Type="http://schemas.openxmlformats.org/officeDocument/2006/relationships/image" Target="../media/image112.png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123.png"/><Relationship Id="rId14" Type="http://schemas.openxmlformats.org/officeDocument/2006/relationships/image" Target="../media/image122.png"/><Relationship Id="rId13" Type="http://schemas.openxmlformats.org/officeDocument/2006/relationships/image" Target="../media/image121.png"/><Relationship Id="rId12" Type="http://schemas.openxmlformats.org/officeDocument/2006/relationships/image" Target="../media/image26.png"/><Relationship Id="rId11" Type="http://schemas.openxmlformats.org/officeDocument/2006/relationships/image" Target="../media/image120.png"/><Relationship Id="rId10" Type="http://schemas.openxmlformats.org/officeDocument/2006/relationships/image" Target="../media/image119.png"/><Relationship Id="rId1" Type="http://schemas.openxmlformats.org/officeDocument/2006/relationships/image" Target="../media/image111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.png"/><Relationship Id="rId3" Type="http://schemas.openxmlformats.org/officeDocument/2006/relationships/image" Target="../media/image125.png"/><Relationship Id="rId2" Type="http://schemas.openxmlformats.org/officeDocument/2006/relationships/image" Target="../media/image7.png"/><Relationship Id="rId1" Type="http://schemas.openxmlformats.org/officeDocument/2006/relationships/image" Target="../media/image124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.png"/><Relationship Id="rId3" Type="http://schemas.openxmlformats.org/officeDocument/2006/relationships/image" Target="../media/image129.png"/><Relationship Id="rId2" Type="http://schemas.openxmlformats.org/officeDocument/2006/relationships/image" Target="../media/image7.png"/><Relationship Id="rId1" Type="http://schemas.openxmlformats.org/officeDocument/2006/relationships/image" Target="../media/image128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image" Target="../media/image13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7.png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14.png"/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image" Target="../media/image7.png"/><Relationship Id="rId6" Type="http://schemas.openxmlformats.org/officeDocument/2006/relationships/image" Target="../media/image23.png"/><Relationship Id="rId5" Type="http://schemas.openxmlformats.org/officeDocument/2006/relationships/image" Target="../media/image5.png"/><Relationship Id="rId4" Type="http://schemas.openxmlformats.org/officeDocument/2006/relationships/image" Target="../media/image22.png"/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28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image" Target="../media/image35.png"/><Relationship Id="rId7" Type="http://schemas.openxmlformats.org/officeDocument/2006/relationships/image" Target="../media/image34.png"/><Relationship Id="rId6" Type="http://schemas.openxmlformats.org/officeDocument/2006/relationships/image" Target="../media/image33.png"/><Relationship Id="rId5" Type="http://schemas.openxmlformats.org/officeDocument/2006/relationships/image" Target="../media/image1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38.png"/><Relationship Id="rId10" Type="http://schemas.openxmlformats.org/officeDocument/2006/relationships/image" Target="../media/image37.png"/><Relationship Id="rId1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png"/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6" Type="http://schemas.openxmlformats.org/officeDocument/2006/relationships/image" Target="../media/image43.png"/><Relationship Id="rId5" Type="http://schemas.openxmlformats.org/officeDocument/2006/relationships/image" Target="../media/image1.png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50.png"/><Relationship Id="rId12" Type="http://schemas.openxmlformats.org/officeDocument/2006/relationships/image" Target="../media/image49.png"/><Relationship Id="rId11" Type="http://schemas.openxmlformats.org/officeDocument/2006/relationships/image" Target="../media/image48.png"/><Relationship Id="rId10" Type="http://schemas.openxmlformats.org/officeDocument/2006/relationships/image" Target="../media/image47.png"/><Relationship Id="rId1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png"/><Relationship Id="rId8" Type="http://schemas.openxmlformats.org/officeDocument/2006/relationships/image" Target="../media/image57.png"/><Relationship Id="rId7" Type="http://schemas.openxmlformats.org/officeDocument/2006/relationships/image" Target="../media/image56.png"/><Relationship Id="rId6" Type="http://schemas.openxmlformats.org/officeDocument/2006/relationships/image" Target="../media/image55.png"/><Relationship Id="rId5" Type="http://schemas.openxmlformats.org/officeDocument/2006/relationships/image" Target="../media/image1.png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66.tiff"/><Relationship Id="rId16" Type="http://schemas.openxmlformats.org/officeDocument/2006/relationships/image" Target="../media/image65.tiff"/><Relationship Id="rId15" Type="http://schemas.openxmlformats.org/officeDocument/2006/relationships/image" Target="../media/image64.png"/><Relationship Id="rId14" Type="http://schemas.openxmlformats.org/officeDocument/2006/relationships/image" Target="../media/image63.png"/><Relationship Id="rId13" Type="http://schemas.openxmlformats.org/officeDocument/2006/relationships/image" Target="../media/image62.png"/><Relationship Id="rId12" Type="http://schemas.openxmlformats.org/officeDocument/2006/relationships/image" Target="../media/image61.png"/><Relationship Id="rId11" Type="http://schemas.openxmlformats.org/officeDocument/2006/relationships/image" Target="../media/image60.png"/><Relationship Id="rId10" Type="http://schemas.openxmlformats.org/officeDocument/2006/relationships/image" Target="../media/image59.png"/><Relationship Id="rId1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png"/><Relationship Id="rId8" Type="http://schemas.openxmlformats.org/officeDocument/2006/relationships/image" Target="../media/image73.png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2" Type="http://schemas.openxmlformats.org/officeDocument/2006/relationships/slideLayout" Target="../slideLayouts/slideLayout2.xml"/><Relationship Id="rId21" Type="http://schemas.openxmlformats.org/officeDocument/2006/relationships/image" Target="../media/image86.png"/><Relationship Id="rId20" Type="http://schemas.openxmlformats.org/officeDocument/2006/relationships/image" Target="../media/image85.png"/><Relationship Id="rId2" Type="http://schemas.openxmlformats.org/officeDocument/2006/relationships/image" Target="../media/image67.png"/><Relationship Id="rId19" Type="http://schemas.openxmlformats.org/officeDocument/2006/relationships/image" Target="../media/image84.png"/><Relationship Id="rId18" Type="http://schemas.openxmlformats.org/officeDocument/2006/relationships/image" Target="../media/image83.png"/><Relationship Id="rId17" Type="http://schemas.openxmlformats.org/officeDocument/2006/relationships/image" Target="../media/image82.png"/><Relationship Id="rId16" Type="http://schemas.openxmlformats.org/officeDocument/2006/relationships/image" Target="../media/image81.png"/><Relationship Id="rId15" Type="http://schemas.openxmlformats.org/officeDocument/2006/relationships/image" Target="../media/image80.png"/><Relationship Id="rId14" Type="http://schemas.openxmlformats.org/officeDocument/2006/relationships/image" Target="../media/image79.png"/><Relationship Id="rId13" Type="http://schemas.openxmlformats.org/officeDocument/2006/relationships/image" Target="../media/image78.png"/><Relationship Id="rId12" Type="http://schemas.openxmlformats.org/officeDocument/2006/relationships/image" Target="../media/image77.png"/><Relationship Id="rId11" Type="http://schemas.openxmlformats.org/officeDocument/2006/relationships/image" Target="../media/image76.png"/><Relationship Id="rId10" Type="http://schemas.openxmlformats.org/officeDocument/2006/relationships/image" Target="../media/image75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94.png"/><Relationship Id="rId8" Type="http://schemas.openxmlformats.org/officeDocument/2006/relationships/image" Target="../media/image93.png"/><Relationship Id="rId7" Type="http://schemas.openxmlformats.org/officeDocument/2006/relationships/image" Target="../media/image92.png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3" Type="http://schemas.openxmlformats.org/officeDocument/2006/relationships/image" Target="../media/image88.png"/><Relationship Id="rId22" Type="http://schemas.openxmlformats.org/officeDocument/2006/relationships/slideLayout" Target="../slideLayouts/slideLayout2.xml"/><Relationship Id="rId21" Type="http://schemas.openxmlformats.org/officeDocument/2006/relationships/image" Target="../media/image106.png"/><Relationship Id="rId20" Type="http://schemas.openxmlformats.org/officeDocument/2006/relationships/image" Target="../media/image105.png"/><Relationship Id="rId2" Type="http://schemas.openxmlformats.org/officeDocument/2006/relationships/image" Target="../media/image87.png"/><Relationship Id="rId19" Type="http://schemas.openxmlformats.org/officeDocument/2006/relationships/image" Target="../media/image104.png"/><Relationship Id="rId18" Type="http://schemas.openxmlformats.org/officeDocument/2006/relationships/image" Target="../media/image103.png"/><Relationship Id="rId17" Type="http://schemas.openxmlformats.org/officeDocument/2006/relationships/image" Target="../media/image102.png"/><Relationship Id="rId16" Type="http://schemas.openxmlformats.org/officeDocument/2006/relationships/image" Target="../media/image101.png"/><Relationship Id="rId15" Type="http://schemas.openxmlformats.org/officeDocument/2006/relationships/image" Target="../media/image100.png"/><Relationship Id="rId14" Type="http://schemas.openxmlformats.org/officeDocument/2006/relationships/image" Target="../media/image99.png"/><Relationship Id="rId13" Type="http://schemas.openxmlformats.org/officeDocument/2006/relationships/image" Target="../media/image98.png"/><Relationship Id="rId12" Type="http://schemas.openxmlformats.org/officeDocument/2006/relationships/image" Target="../media/image97.png"/><Relationship Id="rId11" Type="http://schemas.openxmlformats.org/officeDocument/2006/relationships/image" Target="../media/image96.png"/><Relationship Id="rId10" Type="http://schemas.openxmlformats.org/officeDocument/2006/relationships/image" Target="../media/image95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3" Type="http://schemas.openxmlformats.org/officeDocument/2006/relationships/image" Target="../media/image108.png"/><Relationship Id="rId2" Type="http://schemas.openxmlformats.org/officeDocument/2006/relationships/image" Target="../media/image1.png"/><Relationship Id="rId1" Type="http://schemas.openxmlformats.org/officeDocument/2006/relationships/image" Target="../media/image10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313989" y="117379"/>
            <a:ext cx="2660602" cy="1515280"/>
            <a:chOff x="1326044" y="179523"/>
            <a:chExt cx="2660602" cy="1515280"/>
          </a:xfrm>
        </p:grpSpPr>
        <p:sp>
          <p:nvSpPr>
            <p:cNvPr id="2" name="文本框 1"/>
            <p:cNvSpPr txBox="1"/>
            <p:nvPr/>
          </p:nvSpPr>
          <p:spPr>
            <a:xfrm>
              <a:off x="1326044" y="179523"/>
              <a:ext cx="883255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Fig 2B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2090315" y="461376"/>
              <a:ext cx="1896331" cy="1233427"/>
              <a:chOff x="2090315" y="382406"/>
              <a:chExt cx="1896331" cy="1233427"/>
            </a:xfrm>
          </p:grpSpPr>
          <p:sp>
            <p:nvSpPr>
              <p:cNvPr id="4" name="文本框 3"/>
              <p:cNvSpPr txBox="1"/>
              <p:nvPr/>
            </p:nvSpPr>
            <p:spPr>
              <a:xfrm>
                <a:off x="2540347" y="382406"/>
                <a:ext cx="88325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TGF-</a:t>
                </a:r>
                <a:r>
                  <a:rPr lang="el-G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α (100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ng/mL)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文本框 4"/>
              <p:cNvSpPr txBox="1"/>
              <p:nvPr/>
            </p:nvSpPr>
            <p:spPr>
              <a:xfrm>
                <a:off x="2577230" y="575687"/>
                <a:ext cx="112691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    5    15  30   60 (min) 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" name="直接连接符 5"/>
              <p:cNvCxnSpPr/>
              <p:nvPr/>
            </p:nvCxnSpPr>
            <p:spPr>
              <a:xfrm>
                <a:off x="2492710" y="548343"/>
                <a:ext cx="97852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15287" y="798688"/>
                <a:ext cx="62830" cy="62830"/>
              </a:xfrm>
              <a:prstGeom prst="rect">
                <a:avLst/>
              </a:prstGeom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85615" y="729575"/>
                <a:ext cx="992718" cy="201057"/>
              </a:xfrm>
              <a:prstGeom prst="rect">
                <a:avLst/>
              </a:prstGeom>
            </p:spPr>
          </p:pic>
          <p:sp>
            <p:nvSpPr>
              <p:cNvPr id="9" name="文本框 8"/>
              <p:cNvSpPr txBox="1"/>
              <p:nvPr/>
            </p:nvSpPr>
            <p:spPr>
              <a:xfrm>
                <a:off x="2152255" y="771036"/>
                <a:ext cx="31098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BP180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3601924" y="762724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15287" y="1027088"/>
                <a:ext cx="62830" cy="62830"/>
              </a:xfrm>
              <a:prstGeom prst="rect">
                <a:avLst/>
              </a:prstGeom>
            </p:spPr>
          </p:pic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85615" y="957975"/>
                <a:ext cx="992718" cy="201057"/>
              </a:xfrm>
              <a:prstGeom prst="rect">
                <a:avLst/>
              </a:prstGeom>
            </p:spPr>
          </p:pic>
          <p:sp>
            <p:nvSpPr>
              <p:cNvPr id="13" name="文本框 12"/>
              <p:cNvSpPr txBox="1"/>
              <p:nvPr/>
            </p:nvSpPr>
            <p:spPr>
              <a:xfrm>
                <a:off x="2090315" y="999436"/>
                <a:ext cx="37670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3601924" y="995280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15287" y="1255488"/>
                <a:ext cx="62830" cy="62830"/>
              </a:xfrm>
              <a:prstGeom prst="rect">
                <a:avLst/>
              </a:prstGeom>
            </p:spPr>
          </p:pic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85615" y="1186375"/>
                <a:ext cx="992718" cy="201057"/>
              </a:xfrm>
              <a:prstGeom prst="rect">
                <a:avLst/>
              </a:prstGeom>
            </p:spPr>
          </p:pic>
          <p:sp>
            <p:nvSpPr>
              <p:cNvPr id="17" name="文本框 16"/>
              <p:cNvSpPr txBox="1"/>
              <p:nvPr/>
            </p:nvSpPr>
            <p:spPr>
              <a:xfrm>
                <a:off x="2173537" y="1227836"/>
                <a:ext cx="28533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3601924" y="1227836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图片 18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15287" y="1483889"/>
                <a:ext cx="62830" cy="62830"/>
              </a:xfrm>
              <a:prstGeom prst="rect">
                <a:avLst/>
              </a:prstGeom>
            </p:spPr>
          </p:pic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85615" y="1414776"/>
                <a:ext cx="992718" cy="201057"/>
              </a:xfrm>
              <a:prstGeom prst="rect">
                <a:avLst/>
              </a:prstGeom>
            </p:spPr>
          </p:pic>
          <p:sp>
            <p:nvSpPr>
              <p:cNvPr id="21" name="文本框 20"/>
              <p:cNvSpPr txBox="1"/>
              <p:nvPr/>
            </p:nvSpPr>
            <p:spPr>
              <a:xfrm>
                <a:off x="2100684" y="1456237"/>
                <a:ext cx="36548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3607516" y="1456237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37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5" name="文本框 24"/>
          <p:cNvSpPr txBox="1"/>
          <p:nvPr/>
        </p:nvSpPr>
        <p:spPr>
          <a:xfrm>
            <a:off x="4259021" y="1563545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23096" y="1991525"/>
            <a:ext cx="2781443" cy="1333569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86168" y="5620272"/>
            <a:ext cx="1876646" cy="303545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34227" y="4681259"/>
            <a:ext cx="2559182" cy="778508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77952" y="3490803"/>
            <a:ext cx="2671732" cy="10247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04985" y="344300"/>
            <a:ext cx="1782664" cy="1804483"/>
            <a:chOff x="906092" y="2809788"/>
            <a:chExt cx="1782664" cy="1804483"/>
          </a:xfrm>
        </p:grpSpPr>
        <p:sp>
          <p:nvSpPr>
            <p:cNvPr id="3" name="文本框 2"/>
            <p:cNvSpPr txBox="1"/>
            <p:nvPr/>
          </p:nvSpPr>
          <p:spPr>
            <a:xfrm>
              <a:off x="1343542" y="2809788"/>
              <a:ext cx="854401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Blank   TWEAK 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989230" y="2970406"/>
              <a:ext cx="113172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TAPI-2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+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+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1312691" y="2958569"/>
              <a:ext cx="91610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3357726"/>
              <a:ext cx="890075" cy="180176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906092" y="3374008"/>
              <a:ext cx="37670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p-EGFR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3572500"/>
              <a:ext cx="890075" cy="180176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1014060" y="3580339"/>
              <a:ext cx="28533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EGFR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3414533"/>
              <a:ext cx="58822" cy="56334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2304034" y="3387509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170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3621160"/>
              <a:ext cx="58822" cy="56334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2304034" y="3594137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175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3142952"/>
              <a:ext cx="890075" cy="180176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989230" y="3164051"/>
              <a:ext cx="31098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BP180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3204873"/>
              <a:ext cx="58822" cy="56334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2304034" y="3177849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180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4431598"/>
              <a:ext cx="890075" cy="180176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4493519"/>
              <a:ext cx="58822" cy="56334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2305875" y="4466495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4002048"/>
              <a:ext cx="890075" cy="180176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4216822"/>
              <a:ext cx="890075" cy="180176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4056132"/>
              <a:ext cx="58822" cy="56334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2316305" y="4029108"/>
              <a:ext cx="32701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53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4262759"/>
              <a:ext cx="58822" cy="56334"/>
            </a:xfrm>
            <a:prstGeom prst="rect">
              <a:avLst/>
            </a:prstGeom>
          </p:spPr>
        </p:pic>
        <p:sp>
          <p:nvSpPr>
            <p:cNvPr id="26" name="文本框 25"/>
            <p:cNvSpPr txBox="1"/>
            <p:nvPr/>
          </p:nvSpPr>
          <p:spPr>
            <a:xfrm>
              <a:off x="2316305" y="4235736"/>
              <a:ext cx="32701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92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3787274"/>
              <a:ext cx="890075" cy="180176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3846472"/>
              <a:ext cx="58822" cy="56334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/>
          </p:nvSpPr>
          <p:spPr>
            <a:xfrm>
              <a:off x="2316305" y="3819448"/>
              <a:ext cx="32701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989886" y="3805959"/>
              <a:ext cx="29655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MMP7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989886" y="4034359"/>
              <a:ext cx="29655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MMP8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989886" y="4262759"/>
              <a:ext cx="29655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MMP9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912942" y="4491160"/>
              <a:ext cx="36548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0" y="5715"/>
            <a:ext cx="106299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 6C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9"/>
          <a:srcRect l="29461" t="40430" r="42161" b="45439"/>
          <a:stretch>
            <a:fillRect/>
          </a:stretch>
        </p:blipFill>
        <p:spPr>
          <a:xfrm>
            <a:off x="3171463" y="600669"/>
            <a:ext cx="2137455" cy="809419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10"/>
          <a:srcRect l="-452" t="36536" r="31431" b="24978"/>
          <a:stretch>
            <a:fillRect/>
          </a:stretch>
        </p:blipFill>
        <p:spPr>
          <a:xfrm>
            <a:off x="3171463" y="1514995"/>
            <a:ext cx="3044141" cy="1383966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11"/>
          <a:srcRect l="6355" t="43534" r="24069" b="20575"/>
          <a:stretch>
            <a:fillRect/>
          </a:stretch>
        </p:blipFill>
        <p:spPr>
          <a:xfrm>
            <a:off x="3171463" y="3000652"/>
            <a:ext cx="3044141" cy="1280405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2"/>
          <a:srcRect l="10799" t="32723" r="17890" b="27945"/>
          <a:stretch>
            <a:fillRect/>
          </a:stretch>
        </p:blipFill>
        <p:spPr>
          <a:xfrm>
            <a:off x="3171463" y="4382748"/>
            <a:ext cx="3125165" cy="1406824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13"/>
          <a:srcRect l="39272" t="32458" r="34927" b="31237"/>
          <a:stretch>
            <a:fillRect/>
          </a:stretch>
        </p:blipFill>
        <p:spPr>
          <a:xfrm>
            <a:off x="3402166" y="5880717"/>
            <a:ext cx="1275147" cy="1463762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14"/>
          <a:srcRect l="30773" t="37525" r="41189" b="25518"/>
          <a:stretch>
            <a:fillRect/>
          </a:stretch>
        </p:blipFill>
        <p:spPr>
          <a:xfrm>
            <a:off x="4762954" y="5880717"/>
            <a:ext cx="1360789" cy="1463763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15"/>
          <a:srcRect l="24943" t="42751" r="49279" b="20605"/>
          <a:stretch>
            <a:fillRect/>
          </a:stretch>
        </p:blipFill>
        <p:spPr>
          <a:xfrm>
            <a:off x="3402166" y="7435624"/>
            <a:ext cx="1360788" cy="1578998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3327385" y="130853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10018" y="0"/>
            <a:ext cx="11111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 S2E</a:t>
            </a:r>
            <a:endParaRPr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99266" y="1242506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69716" y="652586"/>
            <a:ext cx="1885962" cy="863735"/>
            <a:chOff x="775556" y="4898603"/>
            <a:chExt cx="1885962" cy="86373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0487" y="5299644"/>
              <a:ext cx="992718" cy="19268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827127" y="5330248"/>
              <a:ext cx="31098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BP180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159" y="5626385"/>
              <a:ext cx="62830" cy="6283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0487" y="5569653"/>
              <a:ext cx="992718" cy="192685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775556" y="5598733"/>
              <a:ext cx="36548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282388" y="5598733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2190159" y="5318519"/>
              <a:ext cx="471359" cy="123111"/>
              <a:chOff x="6403786" y="6235517"/>
              <a:chExt cx="471359" cy="123111"/>
            </a:xfrm>
          </p:grpSpPr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03786" y="6271481"/>
                <a:ext cx="62830" cy="62830"/>
              </a:xfrm>
              <a:prstGeom prst="rect">
                <a:avLst/>
              </a:prstGeom>
            </p:spPr>
          </p:pic>
          <p:sp>
            <p:nvSpPr>
              <p:cNvPr id="17" name="文本框 16"/>
              <p:cNvSpPr txBox="1"/>
              <p:nvPr/>
            </p:nvSpPr>
            <p:spPr>
              <a:xfrm>
                <a:off x="6490423" y="6235517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1205600" y="4898603"/>
              <a:ext cx="902491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Blank      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830600" y="5116448"/>
              <a:ext cx="12295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CHX  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+ 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+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直接连接符 21"/>
            <p:cNvCxnSpPr/>
            <p:nvPr/>
          </p:nvCxnSpPr>
          <p:spPr>
            <a:xfrm>
              <a:off x="1138110" y="5072408"/>
              <a:ext cx="97852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4002470" y="1831727"/>
            <a:ext cx="1533178" cy="213360"/>
            <a:chOff x="2452" y="1382"/>
            <a:chExt cx="2735" cy="336"/>
          </a:xfrm>
        </p:grpSpPr>
        <p:sp>
          <p:nvSpPr>
            <p:cNvPr id="19" name="文本框 18"/>
            <p:cNvSpPr txBox="1"/>
            <p:nvPr/>
          </p:nvSpPr>
          <p:spPr>
            <a:xfrm>
              <a:off x="2452" y="1382"/>
              <a:ext cx="630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PBS</a:t>
              </a:r>
              <a:endParaRPr lang="en-US" altLang="zh-CN" sz="80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57" y="1382"/>
              <a:ext cx="697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CHX</a:t>
              </a:r>
              <a:endParaRPr lang="en-US" altLang="zh-CN" sz="80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3273" y="1382"/>
              <a:ext cx="754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863" y="1382"/>
              <a:ext cx="1325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CHX+TGF-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5"/>
          <a:srcRect l="36940" t="36418" r="39002" b="10275"/>
          <a:stretch>
            <a:fillRect/>
          </a:stretch>
        </p:blipFill>
        <p:spPr>
          <a:xfrm>
            <a:off x="3880265" y="2097792"/>
            <a:ext cx="1285403" cy="263080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6"/>
          <a:srcRect l="44051" t="20755" r="29515" b="29951"/>
          <a:stretch>
            <a:fillRect/>
          </a:stretch>
        </p:blipFill>
        <p:spPr>
          <a:xfrm>
            <a:off x="3880265" y="5181352"/>
            <a:ext cx="1423866" cy="245237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3312400" y="2473077"/>
            <a:ext cx="5488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dirty="0"/>
              <a:t>BP180</a:t>
            </a:r>
            <a:endParaRPr lang="en-US" altLang="zh-CN" sz="800" dirty="0"/>
          </a:p>
        </p:txBody>
      </p:sp>
      <p:sp>
        <p:nvSpPr>
          <p:cNvPr id="28" name="文本框 27"/>
          <p:cNvSpPr txBox="1"/>
          <p:nvPr/>
        </p:nvSpPr>
        <p:spPr>
          <a:xfrm>
            <a:off x="5225650" y="2521972"/>
            <a:ext cx="562819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/>
              <a:t>180kDa</a:t>
            </a:r>
            <a:endParaRPr lang="en-US" altLang="zh-CN" sz="800"/>
          </a:p>
        </p:txBody>
      </p:sp>
      <p:sp>
        <p:nvSpPr>
          <p:cNvPr id="29" name="文本框 28"/>
          <p:cNvSpPr txBox="1"/>
          <p:nvPr/>
        </p:nvSpPr>
        <p:spPr>
          <a:xfrm>
            <a:off x="5443714" y="7234942"/>
            <a:ext cx="784808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37kDa</a:t>
            </a:r>
            <a:endParaRPr lang="en-US" altLang="zh-CN" sz="1000" dirty="0"/>
          </a:p>
        </p:txBody>
      </p:sp>
      <p:grpSp>
        <p:nvGrpSpPr>
          <p:cNvPr id="30" name="组合 29"/>
          <p:cNvGrpSpPr/>
          <p:nvPr/>
        </p:nvGrpSpPr>
        <p:grpSpPr>
          <a:xfrm>
            <a:off x="4003031" y="4949577"/>
            <a:ext cx="1533178" cy="213360"/>
            <a:chOff x="2452" y="1382"/>
            <a:chExt cx="2735" cy="336"/>
          </a:xfrm>
        </p:grpSpPr>
        <p:sp>
          <p:nvSpPr>
            <p:cNvPr id="31" name="文本框 30"/>
            <p:cNvSpPr txBox="1"/>
            <p:nvPr/>
          </p:nvSpPr>
          <p:spPr>
            <a:xfrm>
              <a:off x="2452" y="1382"/>
              <a:ext cx="630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PBS</a:t>
              </a:r>
              <a:endParaRPr lang="en-US" altLang="zh-CN" sz="80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2857" y="1382"/>
              <a:ext cx="697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CHX</a:t>
              </a:r>
              <a:endParaRPr lang="en-US" altLang="zh-CN" sz="800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3273" y="1382"/>
              <a:ext cx="754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3863" y="1382"/>
              <a:ext cx="1325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CHX+TGF-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</p:grpSp>
      <p:cxnSp>
        <p:nvCxnSpPr>
          <p:cNvPr id="35" name="直接箭头连接符 79"/>
          <p:cNvCxnSpPr/>
          <p:nvPr/>
        </p:nvCxnSpPr>
        <p:spPr>
          <a:xfrm flipH="1">
            <a:off x="4234549" y="2045722"/>
            <a:ext cx="1121" cy="47815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直接箭头连接符 80"/>
          <p:cNvCxnSpPr/>
          <p:nvPr/>
        </p:nvCxnSpPr>
        <p:spPr>
          <a:xfrm flipH="1">
            <a:off x="4461583" y="2045722"/>
            <a:ext cx="1121" cy="47815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直接箭头连接符 81"/>
          <p:cNvCxnSpPr/>
          <p:nvPr/>
        </p:nvCxnSpPr>
        <p:spPr>
          <a:xfrm flipH="1">
            <a:off x="4699828" y="2005082"/>
            <a:ext cx="1121" cy="47815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直接箭头连接符 82"/>
          <p:cNvCxnSpPr/>
          <p:nvPr/>
        </p:nvCxnSpPr>
        <p:spPr>
          <a:xfrm flipH="1">
            <a:off x="4885379" y="2060327"/>
            <a:ext cx="1121" cy="47815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直接箭头连接符 83"/>
          <p:cNvCxnSpPr/>
          <p:nvPr/>
        </p:nvCxnSpPr>
        <p:spPr>
          <a:xfrm flipH="1">
            <a:off x="4207081" y="5148332"/>
            <a:ext cx="22423" cy="218503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箭头连接符 84"/>
          <p:cNvCxnSpPr/>
          <p:nvPr/>
        </p:nvCxnSpPr>
        <p:spPr>
          <a:xfrm>
            <a:off x="4461583" y="4941957"/>
            <a:ext cx="9530" cy="232664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1" name="直接箭头连接符 85"/>
          <p:cNvCxnSpPr/>
          <p:nvPr/>
        </p:nvCxnSpPr>
        <p:spPr>
          <a:xfrm flipH="1">
            <a:off x="4700949" y="5148332"/>
            <a:ext cx="22423" cy="218503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2" name="直接箭头连接符 86"/>
          <p:cNvCxnSpPr/>
          <p:nvPr/>
        </p:nvCxnSpPr>
        <p:spPr>
          <a:xfrm flipH="1">
            <a:off x="5036175" y="5020062"/>
            <a:ext cx="22423" cy="218503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3" name="直接箭头连接符 87"/>
          <p:cNvCxnSpPr/>
          <p:nvPr/>
        </p:nvCxnSpPr>
        <p:spPr>
          <a:xfrm>
            <a:off x="3735075" y="2560072"/>
            <a:ext cx="267395" cy="571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4" name="直接箭头连接符 88"/>
          <p:cNvCxnSpPr/>
          <p:nvPr/>
        </p:nvCxnSpPr>
        <p:spPr>
          <a:xfrm>
            <a:off x="3735075" y="7393057"/>
            <a:ext cx="267395" cy="571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5" name="直接箭头连接符 89"/>
          <p:cNvCxnSpPr/>
          <p:nvPr/>
        </p:nvCxnSpPr>
        <p:spPr>
          <a:xfrm flipH="1">
            <a:off x="5058598" y="2601982"/>
            <a:ext cx="248336" cy="3238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6" name="直接箭头连接符 90"/>
          <p:cNvCxnSpPr/>
          <p:nvPr/>
        </p:nvCxnSpPr>
        <p:spPr>
          <a:xfrm flipH="1" flipV="1">
            <a:off x="5225650" y="7365752"/>
            <a:ext cx="197884" cy="2730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10018" y="0"/>
            <a:ext cx="11111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 S2F</a:t>
            </a:r>
            <a:endParaRPr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40465" y="697099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75703" y="652586"/>
            <a:ext cx="1890910" cy="852739"/>
            <a:chOff x="748909" y="6111921"/>
            <a:chExt cx="1890910" cy="852739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38788" y="6520506"/>
              <a:ext cx="992718" cy="177596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805428" y="6543566"/>
              <a:ext cx="31098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BP180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8460" y="6839703"/>
              <a:ext cx="62830" cy="6283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38788" y="6793967"/>
              <a:ext cx="992718" cy="170693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753857" y="6812051"/>
              <a:ext cx="36548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260689" y="6812051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2168460" y="6531837"/>
              <a:ext cx="471359" cy="123111"/>
              <a:chOff x="6403786" y="6235517"/>
              <a:chExt cx="471359" cy="123111"/>
            </a:xfrm>
          </p:grpSpPr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03786" y="6271481"/>
                <a:ext cx="62830" cy="62830"/>
              </a:xfrm>
              <a:prstGeom prst="rect">
                <a:avLst/>
              </a:prstGeom>
            </p:spPr>
          </p:pic>
          <p:sp>
            <p:nvSpPr>
              <p:cNvPr id="17" name="文本框 16"/>
              <p:cNvSpPr txBox="1"/>
              <p:nvPr/>
            </p:nvSpPr>
            <p:spPr>
              <a:xfrm>
                <a:off x="6490423" y="6235517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1183901" y="6111921"/>
              <a:ext cx="902491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Blank      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48909" y="6310789"/>
              <a:ext cx="129362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MG132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 + 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 +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直接连接符 21"/>
            <p:cNvCxnSpPr/>
            <p:nvPr/>
          </p:nvCxnSpPr>
          <p:spPr>
            <a:xfrm>
              <a:off x="1116411" y="6285726"/>
              <a:ext cx="97852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rcRect l="37142" t="45048" r="32008" b="7316"/>
          <a:stretch>
            <a:fillRect/>
          </a:stretch>
        </p:blipFill>
        <p:spPr>
          <a:xfrm>
            <a:off x="3340735" y="2040232"/>
            <a:ext cx="2240280" cy="282194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rcRect l="31483" t="31546" r="38503" b="19015"/>
          <a:stretch>
            <a:fillRect/>
          </a:stretch>
        </p:blipFill>
        <p:spPr>
          <a:xfrm>
            <a:off x="3429000" y="5022827"/>
            <a:ext cx="2183765" cy="293433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2428240" y="2214857"/>
            <a:ext cx="8763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/>
              <a:t>BP180</a:t>
            </a:r>
            <a:endParaRPr lang="en-US" altLang="zh-CN" sz="800"/>
          </a:p>
        </p:txBody>
      </p:sp>
      <p:sp>
        <p:nvSpPr>
          <p:cNvPr id="21" name="文本框 20"/>
          <p:cNvSpPr txBox="1"/>
          <p:nvPr/>
        </p:nvSpPr>
        <p:spPr>
          <a:xfrm>
            <a:off x="2835910" y="7457417"/>
            <a:ext cx="664845" cy="3054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altLang="zh-CN" sz="800"/>
              <a:t>GAPDH</a:t>
            </a:r>
            <a:endParaRPr lang="en-US" altLang="zh-CN" sz="800"/>
          </a:p>
        </p:txBody>
      </p:sp>
      <p:sp>
        <p:nvSpPr>
          <p:cNvPr id="22" name="文本框 21"/>
          <p:cNvSpPr txBox="1"/>
          <p:nvPr/>
        </p:nvSpPr>
        <p:spPr>
          <a:xfrm>
            <a:off x="5617210" y="2214857"/>
            <a:ext cx="72136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/>
              <a:t>180kDa</a:t>
            </a:r>
            <a:endParaRPr lang="en-US" altLang="zh-CN" sz="800"/>
          </a:p>
        </p:txBody>
      </p:sp>
      <p:sp>
        <p:nvSpPr>
          <p:cNvPr id="23" name="文本框 22"/>
          <p:cNvSpPr txBox="1"/>
          <p:nvPr/>
        </p:nvSpPr>
        <p:spPr>
          <a:xfrm>
            <a:off x="5704205" y="7431382"/>
            <a:ext cx="72136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37kDa</a:t>
            </a:r>
            <a:endParaRPr lang="en-US" altLang="zh-CN" sz="800" dirty="0"/>
          </a:p>
        </p:txBody>
      </p:sp>
      <p:grpSp>
        <p:nvGrpSpPr>
          <p:cNvPr id="26" name="组合 25"/>
          <p:cNvGrpSpPr/>
          <p:nvPr/>
        </p:nvGrpSpPr>
        <p:grpSpPr>
          <a:xfrm>
            <a:off x="3812540" y="1784327"/>
            <a:ext cx="2011680" cy="218440"/>
            <a:chOff x="1870" y="5703"/>
            <a:chExt cx="3168" cy="344"/>
          </a:xfrm>
        </p:grpSpPr>
        <p:sp>
          <p:nvSpPr>
            <p:cNvPr id="27" name="文本框 26"/>
            <p:cNvSpPr txBox="1"/>
            <p:nvPr/>
          </p:nvSpPr>
          <p:spPr>
            <a:xfrm>
              <a:off x="1870" y="5703"/>
              <a:ext cx="982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PBS</a:t>
              </a:r>
              <a:endParaRPr lang="en-US" altLang="zh-CN" sz="800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391" y="5703"/>
              <a:ext cx="960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MG132</a:t>
              </a:r>
              <a:endParaRPr lang="en-US" altLang="zh-CN" sz="800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2991" y="5703"/>
              <a:ext cx="816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3559" y="5710"/>
              <a:ext cx="1479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MG132+TGF-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964940" y="4862172"/>
            <a:ext cx="2011680" cy="218440"/>
            <a:chOff x="1870" y="5703"/>
            <a:chExt cx="3168" cy="344"/>
          </a:xfrm>
        </p:grpSpPr>
        <p:sp>
          <p:nvSpPr>
            <p:cNvPr id="32" name="文本框 31"/>
            <p:cNvSpPr txBox="1"/>
            <p:nvPr/>
          </p:nvSpPr>
          <p:spPr>
            <a:xfrm>
              <a:off x="1870" y="5703"/>
              <a:ext cx="982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PBS</a:t>
              </a:r>
              <a:endParaRPr lang="en-US" altLang="zh-CN" sz="800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2391" y="5703"/>
              <a:ext cx="960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MG132</a:t>
              </a:r>
              <a:endParaRPr lang="en-US" altLang="zh-CN" sz="800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2991" y="5703"/>
              <a:ext cx="816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3559" y="5710"/>
              <a:ext cx="1479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MG132+TGF-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</p:grpSp>
      <p:cxnSp>
        <p:nvCxnSpPr>
          <p:cNvPr id="36" name="直接箭头连接符 61"/>
          <p:cNvCxnSpPr/>
          <p:nvPr/>
        </p:nvCxnSpPr>
        <p:spPr>
          <a:xfrm>
            <a:off x="4102735" y="1996417"/>
            <a:ext cx="5715" cy="31940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直接箭头连接符 65"/>
          <p:cNvCxnSpPr/>
          <p:nvPr/>
        </p:nvCxnSpPr>
        <p:spPr>
          <a:xfrm>
            <a:off x="4430395" y="2002767"/>
            <a:ext cx="5715" cy="31940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直接箭头连接符 66"/>
          <p:cNvCxnSpPr/>
          <p:nvPr/>
        </p:nvCxnSpPr>
        <p:spPr>
          <a:xfrm>
            <a:off x="4747260" y="1895452"/>
            <a:ext cx="5715" cy="31940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直接箭头连接符 67"/>
          <p:cNvCxnSpPr/>
          <p:nvPr/>
        </p:nvCxnSpPr>
        <p:spPr>
          <a:xfrm>
            <a:off x="5042535" y="1996417"/>
            <a:ext cx="5715" cy="31940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箭头连接符 76"/>
          <p:cNvCxnSpPr/>
          <p:nvPr/>
        </p:nvCxnSpPr>
        <p:spPr>
          <a:xfrm>
            <a:off x="4143375" y="4951072"/>
            <a:ext cx="20955" cy="249555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1" name="直接箭头连接符 77"/>
          <p:cNvCxnSpPr/>
          <p:nvPr/>
        </p:nvCxnSpPr>
        <p:spPr>
          <a:xfrm>
            <a:off x="4503420" y="4926942"/>
            <a:ext cx="20955" cy="249555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2" name="直接箭头连接符 78"/>
          <p:cNvCxnSpPr/>
          <p:nvPr/>
        </p:nvCxnSpPr>
        <p:spPr>
          <a:xfrm>
            <a:off x="4864100" y="4951072"/>
            <a:ext cx="20955" cy="249555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3" name="直接箭头连接符 79"/>
          <p:cNvCxnSpPr/>
          <p:nvPr/>
        </p:nvCxnSpPr>
        <p:spPr>
          <a:xfrm flipH="1">
            <a:off x="5194935" y="5079342"/>
            <a:ext cx="55880" cy="228282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4" name="直接箭头连接符 83"/>
          <p:cNvCxnSpPr/>
          <p:nvPr/>
        </p:nvCxnSpPr>
        <p:spPr>
          <a:xfrm>
            <a:off x="3340735" y="2287882"/>
            <a:ext cx="488315" cy="7874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5" name="直接箭头连接符 86"/>
          <p:cNvCxnSpPr/>
          <p:nvPr/>
        </p:nvCxnSpPr>
        <p:spPr>
          <a:xfrm flipV="1">
            <a:off x="3408680" y="7527902"/>
            <a:ext cx="511810" cy="5778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6" name="直接箭头连接符 90"/>
          <p:cNvCxnSpPr/>
          <p:nvPr/>
        </p:nvCxnSpPr>
        <p:spPr>
          <a:xfrm flipH="1">
            <a:off x="5250815" y="2356462"/>
            <a:ext cx="386715" cy="3556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7" name="直接箭头连接符 93"/>
          <p:cNvCxnSpPr/>
          <p:nvPr/>
        </p:nvCxnSpPr>
        <p:spPr>
          <a:xfrm flipH="1">
            <a:off x="5379085" y="7538062"/>
            <a:ext cx="329565" cy="571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10018" y="0"/>
            <a:ext cx="11111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 S4A</a:t>
            </a:r>
            <a:endParaRPr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l="25451" t="28110" r="48250" b="54984"/>
          <a:stretch>
            <a:fillRect/>
          </a:stretch>
        </p:blipFill>
        <p:spPr>
          <a:xfrm>
            <a:off x="1752286" y="3208424"/>
            <a:ext cx="3007360" cy="15748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72645" t="45686" r="1059" b="36970"/>
          <a:stretch>
            <a:fillRect/>
          </a:stretch>
        </p:blipFill>
        <p:spPr>
          <a:xfrm>
            <a:off x="880030" y="330770"/>
            <a:ext cx="2192020" cy="81343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/>
          <a:srcRect l="8052" t="56669" r="20301" b="30489"/>
          <a:stretch>
            <a:fillRect/>
          </a:stretch>
        </p:blipFill>
        <p:spPr>
          <a:xfrm>
            <a:off x="175260" y="4983133"/>
            <a:ext cx="6507480" cy="95144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92349" y="2555838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278635" y="124044"/>
            <a:ext cx="2492089" cy="1650498"/>
            <a:chOff x="1565897" y="3071431"/>
            <a:chExt cx="2492089" cy="1650498"/>
          </a:xfrm>
        </p:grpSpPr>
        <p:sp>
          <p:nvSpPr>
            <p:cNvPr id="25" name="文本框 24"/>
            <p:cNvSpPr txBox="1"/>
            <p:nvPr/>
          </p:nvSpPr>
          <p:spPr>
            <a:xfrm>
              <a:off x="1565897" y="3071431"/>
              <a:ext cx="1101725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Fig 2C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2166109" y="3488554"/>
              <a:ext cx="1891877" cy="1233375"/>
              <a:chOff x="2166109" y="3488554"/>
              <a:chExt cx="1891877" cy="1233375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2668462" y="3488554"/>
                <a:ext cx="78707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Blank      TGF-</a:t>
                </a:r>
                <a:r>
                  <a:rPr lang="el-G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2166109" y="3659463"/>
                <a:ext cx="1361646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Erlotinib      </a:t>
                </a: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+      </a:t>
                </a: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+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9" name="直接连接符 28"/>
              <p:cNvCxnSpPr/>
              <p:nvPr/>
            </p:nvCxnSpPr>
            <p:spPr>
              <a:xfrm>
                <a:off x="2572736" y="3654491"/>
                <a:ext cx="97852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30" name="图片 29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7903" y="3904836"/>
                <a:ext cx="62830" cy="62830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565641" y="3835774"/>
                <a:ext cx="992718" cy="200954"/>
              </a:xfrm>
              <a:prstGeom prst="rect">
                <a:avLst/>
              </a:prstGeom>
            </p:spPr>
          </p:pic>
          <p:sp>
            <p:nvSpPr>
              <p:cNvPr id="32" name="文本框 31"/>
              <p:cNvSpPr txBox="1"/>
              <p:nvPr/>
            </p:nvSpPr>
            <p:spPr>
              <a:xfrm>
                <a:off x="2236983" y="3885496"/>
                <a:ext cx="31098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BP180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3673264" y="3873568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4" name="图片 3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7903" y="4133236"/>
                <a:ext cx="62830" cy="62830"/>
              </a:xfrm>
              <a:prstGeom prst="rect">
                <a:avLst/>
              </a:prstGeom>
            </p:spPr>
          </p:pic>
          <p:pic>
            <p:nvPicPr>
              <p:cNvPr id="35" name="图片 3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565641" y="4064174"/>
                <a:ext cx="992718" cy="200954"/>
              </a:xfrm>
              <a:prstGeom prst="rect">
                <a:avLst/>
              </a:prstGeom>
            </p:spPr>
          </p:pic>
          <p:sp>
            <p:nvSpPr>
              <p:cNvPr id="36" name="文本框 35"/>
              <p:cNvSpPr txBox="1"/>
              <p:nvPr/>
            </p:nvSpPr>
            <p:spPr>
              <a:xfrm>
                <a:off x="2175044" y="4113896"/>
                <a:ext cx="37670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3673264" y="4101968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8" name="图片 3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7903" y="4361636"/>
                <a:ext cx="62830" cy="62830"/>
              </a:xfrm>
              <a:prstGeom prst="rect">
                <a:avLst/>
              </a:prstGeom>
            </p:spPr>
          </p:pic>
          <p:pic>
            <p:nvPicPr>
              <p:cNvPr id="39" name="图片 3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565641" y="4292574"/>
                <a:ext cx="992718" cy="200954"/>
              </a:xfrm>
              <a:prstGeom prst="rect">
                <a:avLst/>
              </a:prstGeom>
            </p:spPr>
          </p:pic>
          <p:sp>
            <p:nvSpPr>
              <p:cNvPr id="40" name="文本框 39"/>
              <p:cNvSpPr txBox="1"/>
              <p:nvPr/>
            </p:nvSpPr>
            <p:spPr>
              <a:xfrm>
                <a:off x="2258266" y="4342296"/>
                <a:ext cx="28533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文本框 40"/>
              <p:cNvSpPr txBox="1"/>
              <p:nvPr/>
            </p:nvSpPr>
            <p:spPr>
              <a:xfrm>
                <a:off x="3673264" y="4330368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2" name="图片 41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7903" y="4590037"/>
                <a:ext cx="62830" cy="62830"/>
              </a:xfrm>
              <a:prstGeom prst="rect">
                <a:avLst/>
              </a:prstGeom>
            </p:spPr>
          </p:pic>
          <p:pic>
            <p:nvPicPr>
              <p:cNvPr id="43" name="图片 42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565641" y="4520975"/>
                <a:ext cx="992718" cy="200954"/>
              </a:xfrm>
              <a:prstGeom prst="rect">
                <a:avLst/>
              </a:prstGeom>
            </p:spPr>
          </p:pic>
          <p:sp>
            <p:nvSpPr>
              <p:cNvPr id="44" name="文本框 43"/>
              <p:cNvSpPr txBox="1"/>
              <p:nvPr/>
            </p:nvSpPr>
            <p:spPr>
              <a:xfrm>
                <a:off x="2185412" y="4570697"/>
                <a:ext cx="36548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文本框 44"/>
              <p:cNvSpPr txBox="1"/>
              <p:nvPr/>
            </p:nvSpPr>
            <p:spPr>
              <a:xfrm>
                <a:off x="3678856" y="4558769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37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6" name="文本框 45"/>
          <p:cNvSpPr txBox="1"/>
          <p:nvPr/>
        </p:nvSpPr>
        <p:spPr>
          <a:xfrm>
            <a:off x="3045109" y="2730770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9670" y="3306115"/>
            <a:ext cx="4623038" cy="1283597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78363" y="7277882"/>
            <a:ext cx="2810383" cy="1283597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0493" y="4946289"/>
            <a:ext cx="3384656" cy="863433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23350" y="6283304"/>
            <a:ext cx="2495678" cy="6667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78740" y="146050"/>
            <a:ext cx="10331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 3B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03882" y="515436"/>
            <a:ext cx="1901868" cy="1233375"/>
            <a:chOff x="4497490" y="419589"/>
            <a:chExt cx="1901868" cy="1233375"/>
          </a:xfrm>
        </p:grpSpPr>
        <p:sp>
          <p:nvSpPr>
            <p:cNvPr id="3" name="文本框 2"/>
            <p:cNvSpPr txBox="1"/>
            <p:nvPr/>
          </p:nvSpPr>
          <p:spPr>
            <a:xfrm>
              <a:off x="5006312" y="419589"/>
              <a:ext cx="815928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Blank  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497490" y="590498"/>
              <a:ext cx="132728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Erlotinib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 + 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 +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4925012" y="585526"/>
              <a:ext cx="97852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7591" y="835871"/>
              <a:ext cx="62830" cy="62830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17919" y="766809"/>
              <a:ext cx="992714" cy="200954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/>
          </p:nvSpPr>
          <p:spPr>
            <a:xfrm>
              <a:off x="4582107" y="816531"/>
              <a:ext cx="29655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MMP7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6040285" y="804063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7591" y="1064271"/>
              <a:ext cx="62830" cy="62830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17919" y="995209"/>
              <a:ext cx="992714" cy="200954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/>
          </p:nvSpPr>
          <p:spPr>
            <a:xfrm>
              <a:off x="4582107" y="1044931"/>
              <a:ext cx="29655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MMP8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6040285" y="1032463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53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7591" y="1292671"/>
              <a:ext cx="62830" cy="62830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17919" y="1223609"/>
              <a:ext cx="992714" cy="200954"/>
            </a:xfrm>
            <a:prstGeom prst="rect">
              <a:avLst/>
            </a:prstGeom>
          </p:spPr>
        </p:pic>
        <p:sp>
          <p:nvSpPr>
            <p:cNvPr id="37" name="文本框 36"/>
            <p:cNvSpPr txBox="1"/>
            <p:nvPr/>
          </p:nvSpPr>
          <p:spPr>
            <a:xfrm>
              <a:off x="4582107" y="1273331"/>
              <a:ext cx="29655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MMP9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6040285" y="1260863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92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7591" y="1521072"/>
              <a:ext cx="62830" cy="62830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17919" y="1452010"/>
              <a:ext cx="992714" cy="200954"/>
            </a:xfrm>
            <a:prstGeom prst="rect">
              <a:avLst/>
            </a:prstGeom>
          </p:spPr>
        </p:pic>
        <p:sp>
          <p:nvSpPr>
            <p:cNvPr id="41" name="文本框 40"/>
            <p:cNvSpPr txBox="1"/>
            <p:nvPr/>
          </p:nvSpPr>
          <p:spPr>
            <a:xfrm>
              <a:off x="4505163" y="1501732"/>
              <a:ext cx="36548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6043491" y="1489264"/>
              <a:ext cx="355867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9"/>
          <a:srcRect l="22223" t="8496" r="54032" b="47885"/>
          <a:stretch>
            <a:fillRect/>
          </a:stretch>
        </p:blipFill>
        <p:spPr>
          <a:xfrm>
            <a:off x="873719" y="6277227"/>
            <a:ext cx="1668973" cy="2499708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10"/>
          <a:srcRect l="10200" t="31071" r="17946" b="28083"/>
          <a:stretch>
            <a:fillRect/>
          </a:stretch>
        </p:blipFill>
        <p:spPr>
          <a:xfrm>
            <a:off x="873719" y="2177224"/>
            <a:ext cx="4410955" cy="2044763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 rotWithShape="1">
          <a:blip r:embed="rId11"/>
          <a:srcRect l="6618" t="34634" r="21062" b="31700"/>
          <a:stretch>
            <a:fillRect/>
          </a:stretch>
        </p:blipFill>
        <p:spPr>
          <a:xfrm>
            <a:off x="939875" y="4302686"/>
            <a:ext cx="4410955" cy="1673971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 rotWithShape="1">
          <a:blip r:embed="rId12"/>
          <a:srcRect l="49266" t="28808" r="22746" b="28940"/>
          <a:stretch>
            <a:fillRect/>
          </a:stretch>
        </p:blipFill>
        <p:spPr>
          <a:xfrm>
            <a:off x="2893671" y="6170356"/>
            <a:ext cx="2187615" cy="2692606"/>
          </a:xfrm>
          <a:prstGeom prst="rect">
            <a:avLst/>
          </a:prstGeom>
        </p:spPr>
      </p:pic>
      <p:sp>
        <p:nvSpPr>
          <p:cNvPr id="47" name="矩形 46"/>
          <p:cNvSpPr/>
          <p:nvPr/>
        </p:nvSpPr>
        <p:spPr>
          <a:xfrm>
            <a:off x="3987478" y="4872767"/>
            <a:ext cx="1260106" cy="5234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8" name="矩形 47"/>
          <p:cNvSpPr/>
          <p:nvPr/>
        </p:nvSpPr>
        <p:spPr>
          <a:xfrm>
            <a:off x="1208830" y="6277227"/>
            <a:ext cx="1260106" cy="5234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9" name="矩形 48"/>
          <p:cNvSpPr/>
          <p:nvPr/>
        </p:nvSpPr>
        <p:spPr>
          <a:xfrm>
            <a:off x="1112704" y="2754775"/>
            <a:ext cx="1260106" cy="5234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矩形 49"/>
          <p:cNvSpPr/>
          <p:nvPr/>
        </p:nvSpPr>
        <p:spPr>
          <a:xfrm>
            <a:off x="3158882" y="7780117"/>
            <a:ext cx="1609888" cy="5536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2673825" y="1748811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167886" y="147822"/>
            <a:ext cx="2295298" cy="1778631"/>
            <a:chOff x="-45178" y="-139715"/>
            <a:chExt cx="2295298" cy="1778631"/>
          </a:xfrm>
        </p:grpSpPr>
        <p:sp>
          <p:nvSpPr>
            <p:cNvPr id="2" name="文本框 1"/>
            <p:cNvSpPr txBox="1"/>
            <p:nvPr/>
          </p:nvSpPr>
          <p:spPr>
            <a:xfrm>
              <a:off x="-45178" y="-139715"/>
              <a:ext cx="803275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600" b="1">
                  <a:latin typeface="Arial" panose="020B0604020202020204" pitchFamily="34" charset="0"/>
                  <a:cs typeface="Arial" panose="020B0604020202020204" pitchFamily="34" charset="0"/>
                </a:rPr>
                <a:t>Fig 4A</a:t>
              </a:r>
              <a:endPara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356459" y="179690"/>
              <a:ext cx="1893661" cy="1459226"/>
              <a:chOff x="356459" y="179690"/>
              <a:chExt cx="1893661" cy="1459226"/>
            </a:xfrm>
          </p:grpSpPr>
          <p:sp>
            <p:nvSpPr>
              <p:cNvPr id="4" name="文本框 3"/>
              <p:cNvSpPr txBox="1"/>
              <p:nvPr/>
            </p:nvSpPr>
            <p:spPr>
              <a:xfrm>
                <a:off x="868192" y="179690"/>
                <a:ext cx="81592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Blank    TGF-</a:t>
                </a:r>
                <a:r>
                  <a:rPr lang="el-G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文本框 4"/>
              <p:cNvSpPr txBox="1"/>
              <p:nvPr/>
            </p:nvSpPr>
            <p:spPr>
              <a:xfrm>
                <a:off x="356459" y="329568"/>
                <a:ext cx="1304844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Erlotinib      </a:t>
                </a: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+      </a:t>
                </a: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+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" name="直接连接符 5"/>
              <p:cNvCxnSpPr/>
              <p:nvPr/>
            </p:nvCxnSpPr>
            <p:spPr>
              <a:xfrm>
                <a:off x="786892" y="345627"/>
                <a:ext cx="97852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79799" y="750621"/>
                <a:ext cx="992714" cy="200953"/>
              </a:xfrm>
              <a:prstGeom prst="rect">
                <a:avLst/>
              </a:prstGeom>
            </p:spPr>
          </p:pic>
          <p:sp>
            <p:nvSpPr>
              <p:cNvPr id="8" name="文本框 7"/>
              <p:cNvSpPr txBox="1"/>
              <p:nvPr/>
            </p:nvSpPr>
            <p:spPr>
              <a:xfrm>
                <a:off x="583343" y="783462"/>
                <a:ext cx="15388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79799" y="979734"/>
                <a:ext cx="992714" cy="200953"/>
              </a:xfrm>
              <a:prstGeom prst="rect">
                <a:avLst/>
              </a:prstGeom>
            </p:spPr>
          </p:pic>
          <p:sp>
            <p:nvSpPr>
              <p:cNvPr id="10" name="文本框 9"/>
              <p:cNvSpPr txBox="1"/>
              <p:nvPr/>
            </p:nvSpPr>
            <p:spPr>
              <a:xfrm>
                <a:off x="483088" y="1011862"/>
                <a:ext cx="251671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P-Akt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81808" y="1208847"/>
                <a:ext cx="988695" cy="200954"/>
              </a:xfrm>
              <a:prstGeom prst="rect">
                <a:avLst/>
              </a:prstGeom>
            </p:spPr>
          </p:pic>
          <p:sp>
            <p:nvSpPr>
              <p:cNvPr id="12" name="文本框 11"/>
              <p:cNvSpPr txBox="1"/>
              <p:nvPr/>
            </p:nvSpPr>
            <p:spPr>
              <a:xfrm>
                <a:off x="589754" y="1240262"/>
                <a:ext cx="14907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Akt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81808" y="1437962"/>
                <a:ext cx="988695" cy="200954"/>
              </a:xfrm>
              <a:prstGeom prst="rect">
                <a:avLst/>
              </a:prstGeom>
            </p:spPr>
          </p:pic>
          <p:sp>
            <p:nvSpPr>
              <p:cNvPr id="14" name="文本框 13"/>
              <p:cNvSpPr txBox="1"/>
              <p:nvPr/>
            </p:nvSpPr>
            <p:spPr>
              <a:xfrm>
                <a:off x="376723" y="1468663"/>
                <a:ext cx="36548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15541" y="547893"/>
                <a:ext cx="62830" cy="62830"/>
              </a:xfrm>
              <a:prstGeom prst="rect">
                <a:avLst/>
              </a:prstGeom>
            </p:spPr>
          </p:pic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79799" y="521508"/>
                <a:ext cx="992714" cy="200953"/>
              </a:xfrm>
              <a:prstGeom prst="rect">
                <a:avLst/>
              </a:prstGeom>
            </p:spPr>
          </p:pic>
          <p:sp>
            <p:nvSpPr>
              <p:cNvPr id="17" name="文本框 16"/>
              <p:cNvSpPr txBox="1"/>
              <p:nvPr/>
            </p:nvSpPr>
            <p:spPr>
              <a:xfrm>
                <a:off x="476676" y="552209"/>
                <a:ext cx="256480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1923106" y="515489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图片 18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15541" y="638952"/>
                <a:ext cx="62830" cy="62830"/>
              </a:xfrm>
              <a:prstGeom prst="rect">
                <a:avLst/>
              </a:prstGeom>
            </p:spPr>
          </p:pic>
          <p:sp>
            <p:nvSpPr>
              <p:cNvPr id="20" name="文本框 19"/>
              <p:cNvSpPr txBox="1"/>
              <p:nvPr/>
            </p:nvSpPr>
            <p:spPr>
              <a:xfrm>
                <a:off x="1923106" y="606548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1" name="图片 2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15541" y="762063"/>
                <a:ext cx="62830" cy="62830"/>
              </a:xfrm>
              <a:prstGeom prst="rect">
                <a:avLst/>
              </a:prstGeom>
            </p:spPr>
          </p:pic>
          <p:sp>
            <p:nvSpPr>
              <p:cNvPr id="22" name="文本框 21"/>
              <p:cNvSpPr txBox="1"/>
              <p:nvPr/>
            </p:nvSpPr>
            <p:spPr>
              <a:xfrm>
                <a:off x="1923106" y="729659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15541" y="853122"/>
                <a:ext cx="62830" cy="62830"/>
              </a:xfrm>
              <a:prstGeom prst="rect">
                <a:avLst/>
              </a:prstGeom>
            </p:spPr>
          </p:pic>
          <p:sp>
            <p:nvSpPr>
              <p:cNvPr id="46" name="文本框 45"/>
              <p:cNvSpPr txBox="1"/>
              <p:nvPr/>
            </p:nvSpPr>
            <p:spPr>
              <a:xfrm>
                <a:off x="1923106" y="820718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7" name="图片 4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15541" y="1067292"/>
                <a:ext cx="62830" cy="62830"/>
              </a:xfrm>
              <a:prstGeom prst="rect">
                <a:avLst/>
              </a:prstGeom>
            </p:spPr>
          </p:pic>
          <p:sp>
            <p:nvSpPr>
              <p:cNvPr id="48" name="文本框 47"/>
              <p:cNvSpPr txBox="1"/>
              <p:nvPr/>
            </p:nvSpPr>
            <p:spPr>
              <a:xfrm>
                <a:off x="1923106" y="1034888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9" name="图片 48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15541" y="1254376"/>
                <a:ext cx="62830" cy="62830"/>
              </a:xfrm>
              <a:prstGeom prst="rect">
                <a:avLst/>
              </a:prstGeom>
            </p:spPr>
          </p:pic>
          <p:sp>
            <p:nvSpPr>
              <p:cNvPr id="50" name="文本框 49"/>
              <p:cNvSpPr txBox="1"/>
              <p:nvPr/>
            </p:nvSpPr>
            <p:spPr>
              <a:xfrm>
                <a:off x="1923106" y="1221972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1" name="图片 5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15541" y="1501741"/>
                <a:ext cx="62830" cy="62830"/>
              </a:xfrm>
              <a:prstGeom prst="rect">
                <a:avLst/>
              </a:prstGeom>
            </p:spPr>
          </p:pic>
          <p:sp>
            <p:nvSpPr>
              <p:cNvPr id="52" name="文本框 51"/>
              <p:cNvSpPr txBox="1"/>
              <p:nvPr/>
            </p:nvSpPr>
            <p:spPr>
              <a:xfrm>
                <a:off x="1923106" y="1469337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37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4" name="文本框 53"/>
          <p:cNvSpPr txBox="1"/>
          <p:nvPr/>
        </p:nvSpPr>
        <p:spPr>
          <a:xfrm>
            <a:off x="2885678" y="2378403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图片 5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2569" y="2948470"/>
            <a:ext cx="3181900" cy="1016331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6337" y="4196314"/>
            <a:ext cx="2961252" cy="903182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16391" y="7782446"/>
            <a:ext cx="3028078" cy="1130358"/>
          </a:xfrm>
          <a:prstGeom prst="rect">
            <a:avLst/>
          </a:prstGeom>
        </p:spPr>
      </p:pic>
      <p:pic>
        <p:nvPicPr>
          <p:cNvPr id="62" name="图片 6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22984" y="5328047"/>
            <a:ext cx="4635738" cy="990651"/>
          </a:xfrm>
          <a:prstGeom prst="rect">
            <a:avLst/>
          </a:prstGeom>
        </p:spPr>
      </p:pic>
      <p:pic>
        <p:nvPicPr>
          <p:cNvPr id="64" name="图片 6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76927" y="6497246"/>
            <a:ext cx="4927853" cy="11684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102137" y="195430"/>
            <a:ext cx="2204748" cy="1838157"/>
            <a:chOff x="2001958" y="-137204"/>
            <a:chExt cx="2204748" cy="1838157"/>
          </a:xfrm>
        </p:grpSpPr>
        <p:sp>
          <p:nvSpPr>
            <p:cNvPr id="25" name="文本框 24"/>
            <p:cNvSpPr txBox="1"/>
            <p:nvPr/>
          </p:nvSpPr>
          <p:spPr>
            <a:xfrm>
              <a:off x="2001958" y="-137204"/>
              <a:ext cx="803275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600" b="1">
                  <a:latin typeface="Arial" panose="020B0604020202020204" pitchFamily="34" charset="0"/>
                  <a:cs typeface="Arial" panose="020B0604020202020204" pitchFamily="34" charset="0"/>
                </a:rPr>
                <a:t>Fig 4B</a:t>
              </a:r>
              <a:endPara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2404637" y="139313"/>
              <a:ext cx="1802069" cy="1561640"/>
              <a:chOff x="2815892" y="139313"/>
              <a:chExt cx="1802069" cy="1561640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3255294" y="139313"/>
                <a:ext cx="81592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Blank    TGF-</a:t>
                </a:r>
                <a:r>
                  <a:rPr lang="el-G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2898064" y="296830"/>
                <a:ext cx="111569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U0126     </a:t>
                </a: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+     </a:t>
                </a: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+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9" name="直接连接符 28"/>
              <p:cNvCxnSpPr/>
              <p:nvPr/>
            </p:nvCxnSpPr>
            <p:spPr>
              <a:xfrm>
                <a:off x="3205205" y="288094"/>
                <a:ext cx="91610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30" name="图片 29"/>
              <p:cNvPicPr>
                <a:picLocks noChangeAspect="1"/>
              </p:cNvPicPr>
              <p:nvPr/>
            </p:nvPicPr>
            <p:blipFill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80" y="1311118"/>
                <a:ext cx="890075" cy="180177"/>
              </a:xfrm>
              <a:prstGeom prst="rect">
                <a:avLst/>
              </a:prstGeom>
            </p:spPr>
          </p:pic>
          <p:sp>
            <p:nvSpPr>
              <p:cNvPr id="31" name="文本框 30"/>
              <p:cNvSpPr txBox="1"/>
              <p:nvPr/>
            </p:nvSpPr>
            <p:spPr>
              <a:xfrm>
                <a:off x="3048365" y="1337933"/>
                <a:ext cx="15388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2" name="图片 3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80" y="682137"/>
                <a:ext cx="890075" cy="180177"/>
              </a:xfrm>
              <a:prstGeom prst="rect">
                <a:avLst/>
              </a:prstGeom>
            </p:spPr>
          </p:pic>
          <p:sp>
            <p:nvSpPr>
              <p:cNvPr id="33" name="文本框 32"/>
              <p:cNvSpPr txBox="1"/>
              <p:nvPr/>
            </p:nvSpPr>
            <p:spPr>
              <a:xfrm>
                <a:off x="2815892" y="703236"/>
                <a:ext cx="37670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4" name="图片 3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79" y="888764"/>
                <a:ext cx="890075" cy="180177"/>
              </a:xfrm>
              <a:prstGeom prst="rect">
                <a:avLst/>
              </a:prstGeom>
            </p:spPr>
          </p:pic>
          <p:sp>
            <p:nvSpPr>
              <p:cNvPr id="35" name="文本框 34"/>
              <p:cNvSpPr txBox="1"/>
              <p:nvPr/>
            </p:nvSpPr>
            <p:spPr>
              <a:xfrm>
                <a:off x="2914854" y="909864"/>
                <a:ext cx="28533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6" name="图片 3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79" y="1520776"/>
                <a:ext cx="890075" cy="180177"/>
              </a:xfrm>
              <a:prstGeom prst="rect">
                <a:avLst/>
              </a:prstGeom>
            </p:spPr>
          </p:pic>
          <p:sp>
            <p:nvSpPr>
              <p:cNvPr id="37" name="文本框 36"/>
              <p:cNvSpPr txBox="1"/>
              <p:nvPr/>
            </p:nvSpPr>
            <p:spPr>
              <a:xfrm>
                <a:off x="2828256" y="1541875"/>
                <a:ext cx="36548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8" name="图片 3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1126720"/>
                <a:ext cx="58822" cy="56334"/>
              </a:xfrm>
              <a:prstGeom prst="rect">
                <a:avLst/>
              </a:prstGeom>
            </p:spPr>
          </p:pic>
          <p:pic>
            <p:nvPicPr>
              <p:cNvPr id="39" name="图片 3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80" y="1101458"/>
                <a:ext cx="890075" cy="180177"/>
              </a:xfrm>
              <a:prstGeom prst="rect">
                <a:avLst/>
              </a:prstGeom>
            </p:spPr>
          </p:pic>
          <p:sp>
            <p:nvSpPr>
              <p:cNvPr id="40" name="文本框 39"/>
              <p:cNvSpPr txBox="1"/>
              <p:nvPr/>
            </p:nvSpPr>
            <p:spPr>
              <a:xfrm>
                <a:off x="2951399" y="1130589"/>
                <a:ext cx="24525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文本框 40"/>
              <p:cNvSpPr txBox="1"/>
              <p:nvPr/>
            </p:nvSpPr>
            <p:spPr>
              <a:xfrm>
                <a:off x="4235080" y="1072773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2" name="图片 4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1208364"/>
                <a:ext cx="58822" cy="56334"/>
              </a:xfrm>
              <a:prstGeom prst="rect">
                <a:avLst/>
              </a:prstGeom>
            </p:spPr>
          </p:pic>
          <p:sp>
            <p:nvSpPr>
              <p:cNvPr id="43" name="文本框 42"/>
              <p:cNvSpPr txBox="1"/>
              <p:nvPr/>
            </p:nvSpPr>
            <p:spPr>
              <a:xfrm>
                <a:off x="4235080" y="1154417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4" name="图片 4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1340468"/>
                <a:ext cx="58822" cy="56334"/>
              </a:xfrm>
              <a:prstGeom prst="rect">
                <a:avLst/>
              </a:prstGeom>
            </p:spPr>
          </p:pic>
          <p:sp>
            <p:nvSpPr>
              <p:cNvPr id="45" name="文本框 44"/>
              <p:cNvSpPr txBox="1"/>
              <p:nvPr/>
            </p:nvSpPr>
            <p:spPr>
              <a:xfrm>
                <a:off x="4235080" y="1286521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4" name="图片 5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1422113"/>
                <a:ext cx="58822" cy="56334"/>
              </a:xfrm>
              <a:prstGeom prst="rect">
                <a:avLst/>
              </a:prstGeom>
            </p:spPr>
          </p:pic>
          <p:sp>
            <p:nvSpPr>
              <p:cNvPr id="55" name="文本框 54"/>
              <p:cNvSpPr txBox="1"/>
              <p:nvPr/>
            </p:nvSpPr>
            <p:spPr>
              <a:xfrm>
                <a:off x="4235080" y="1368166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6" name="图片 5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744058"/>
                <a:ext cx="58822" cy="56334"/>
              </a:xfrm>
              <a:prstGeom prst="rect">
                <a:avLst/>
              </a:prstGeom>
            </p:spPr>
          </p:pic>
          <p:sp>
            <p:nvSpPr>
              <p:cNvPr id="57" name="文本框 56"/>
              <p:cNvSpPr txBox="1"/>
              <p:nvPr/>
            </p:nvSpPr>
            <p:spPr>
              <a:xfrm>
                <a:off x="4233239" y="703909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8" name="图片 5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950685"/>
                <a:ext cx="58822" cy="56334"/>
              </a:xfrm>
              <a:prstGeom prst="rect">
                <a:avLst/>
              </a:prstGeom>
            </p:spPr>
          </p:pic>
          <p:sp>
            <p:nvSpPr>
              <p:cNvPr id="59" name="文本框 58"/>
              <p:cNvSpPr txBox="1"/>
              <p:nvPr/>
            </p:nvSpPr>
            <p:spPr>
              <a:xfrm>
                <a:off x="4233239" y="910537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0" name="图片 59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4217" y="1582697"/>
                <a:ext cx="58822" cy="56334"/>
              </a:xfrm>
              <a:prstGeom prst="rect">
                <a:avLst/>
              </a:prstGeom>
            </p:spPr>
          </p:pic>
          <p:sp>
            <p:nvSpPr>
              <p:cNvPr id="61" name="文本框 60"/>
              <p:cNvSpPr txBox="1"/>
              <p:nvPr/>
            </p:nvSpPr>
            <p:spPr>
              <a:xfrm>
                <a:off x="4235080" y="1542548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37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2" name="图片 6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80" y="472477"/>
                <a:ext cx="890075" cy="180177"/>
              </a:xfrm>
              <a:prstGeom prst="rect">
                <a:avLst/>
              </a:prstGeom>
            </p:spPr>
          </p:pic>
          <p:sp>
            <p:nvSpPr>
              <p:cNvPr id="63" name="文本框 62"/>
              <p:cNvSpPr txBox="1"/>
              <p:nvPr/>
            </p:nvSpPr>
            <p:spPr>
              <a:xfrm>
                <a:off x="2890023" y="493576"/>
                <a:ext cx="31098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BP180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4" name="图片 6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39053" y="534398"/>
                <a:ext cx="58822" cy="56334"/>
              </a:xfrm>
              <a:prstGeom prst="rect">
                <a:avLst/>
              </a:prstGeom>
            </p:spPr>
          </p:pic>
          <p:sp>
            <p:nvSpPr>
              <p:cNvPr id="65" name="文本框 64"/>
              <p:cNvSpPr txBox="1"/>
              <p:nvPr/>
            </p:nvSpPr>
            <p:spPr>
              <a:xfrm>
                <a:off x="4233239" y="494249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6" name="文本框 65"/>
          <p:cNvSpPr txBox="1"/>
          <p:nvPr/>
        </p:nvSpPr>
        <p:spPr>
          <a:xfrm>
            <a:off x="2587805" y="2342078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图片 6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7510" y="2789204"/>
            <a:ext cx="2895749" cy="863644"/>
          </a:xfrm>
          <a:prstGeom prst="rect">
            <a:avLst/>
          </a:prstGeom>
        </p:spPr>
      </p:pic>
      <p:pic>
        <p:nvPicPr>
          <p:cNvPr id="70" name="图片 6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7510" y="3756705"/>
            <a:ext cx="2768742" cy="1110915"/>
          </a:xfrm>
          <a:prstGeom prst="rect">
            <a:avLst/>
          </a:prstGeom>
        </p:spPr>
      </p:pic>
      <p:pic>
        <p:nvPicPr>
          <p:cNvPr id="72" name="图片 7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1486" y="5045213"/>
            <a:ext cx="2775093" cy="709132"/>
          </a:xfrm>
          <a:prstGeom prst="rect">
            <a:avLst/>
          </a:prstGeom>
        </p:spPr>
      </p:pic>
      <p:pic>
        <p:nvPicPr>
          <p:cNvPr id="74" name="图片 7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57364" y="6838158"/>
            <a:ext cx="2825895" cy="736638"/>
          </a:xfrm>
          <a:prstGeom prst="rect">
            <a:avLst/>
          </a:prstGeom>
        </p:spPr>
      </p:pic>
      <p:pic>
        <p:nvPicPr>
          <p:cNvPr id="76" name="图片 7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698" y="5931938"/>
            <a:ext cx="2819545" cy="774740"/>
          </a:xfrm>
          <a:prstGeom prst="rect">
            <a:avLst/>
          </a:prstGeom>
        </p:spPr>
      </p:pic>
      <p:pic>
        <p:nvPicPr>
          <p:cNvPr id="78" name="图片 7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89115" y="7671910"/>
            <a:ext cx="2565532" cy="7620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6711" y="332090"/>
            <a:ext cx="1835377" cy="1746095"/>
            <a:chOff x="4910761" y="124227"/>
            <a:chExt cx="1835377" cy="1746095"/>
          </a:xfrm>
        </p:grpSpPr>
        <p:sp>
          <p:nvSpPr>
            <p:cNvPr id="3" name="文本框 2"/>
            <p:cNvSpPr txBox="1"/>
            <p:nvPr/>
          </p:nvSpPr>
          <p:spPr>
            <a:xfrm>
              <a:off x="5478356" y="124227"/>
              <a:ext cx="815928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Blank  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910761" y="264218"/>
              <a:ext cx="130805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Wortmannin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+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+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5486213" y="255529"/>
              <a:ext cx="80021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1526592"/>
              <a:ext cx="777475" cy="159008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5318355" y="1549952"/>
              <a:ext cx="153888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Erk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602973"/>
              <a:ext cx="777475" cy="159008"/>
            </a:xfrm>
            <a:prstGeom prst="rect">
              <a:avLst/>
            </a:prstGeom>
          </p:spPr>
        </p:pic>
        <p:sp>
          <p:nvSpPr>
            <p:cNvPr id="30" name="文本框 29"/>
            <p:cNvSpPr txBox="1"/>
            <p:nvPr/>
          </p:nvSpPr>
          <p:spPr>
            <a:xfrm>
              <a:off x="5097929" y="621593"/>
              <a:ext cx="37670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p-EGFR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787697"/>
              <a:ext cx="777475" cy="159008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/>
          </p:nvSpPr>
          <p:spPr>
            <a:xfrm>
              <a:off x="5190151" y="806317"/>
              <a:ext cx="28533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EGFR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1711314"/>
              <a:ext cx="777475" cy="159008"/>
            </a:xfrm>
            <a:prstGeom prst="rect">
              <a:avLst/>
            </a:prstGeom>
          </p:spPr>
        </p:pic>
        <p:sp>
          <p:nvSpPr>
            <p:cNvPr id="34" name="文本框 33"/>
            <p:cNvSpPr txBox="1"/>
            <p:nvPr/>
          </p:nvSpPr>
          <p:spPr>
            <a:xfrm>
              <a:off x="5109438" y="1729934"/>
              <a:ext cx="36548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363553"/>
              <a:ext cx="51381" cy="49716"/>
            </a:xfrm>
            <a:prstGeom prst="rect">
              <a:avLst/>
            </a:prstGeom>
          </p:spPr>
        </p:pic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1341868"/>
              <a:ext cx="777475" cy="159008"/>
            </a:xfrm>
            <a:prstGeom prst="rect">
              <a:avLst/>
            </a:prstGeom>
          </p:spPr>
        </p:pic>
        <p:sp>
          <p:nvSpPr>
            <p:cNvPr id="37" name="文本框 36"/>
            <p:cNvSpPr txBox="1"/>
            <p:nvPr/>
          </p:nvSpPr>
          <p:spPr>
            <a:xfrm>
              <a:off x="5221977" y="1366968"/>
              <a:ext cx="245259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p-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Erk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6382634" y="1318777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42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435605"/>
              <a:ext cx="51381" cy="49716"/>
            </a:xfrm>
            <a:prstGeom prst="rect">
              <a:avLst/>
            </a:prstGeom>
          </p:spPr>
        </p:pic>
        <p:sp>
          <p:nvSpPr>
            <p:cNvPr id="40" name="文本框 39"/>
            <p:cNvSpPr txBox="1"/>
            <p:nvPr/>
          </p:nvSpPr>
          <p:spPr>
            <a:xfrm>
              <a:off x="6382634" y="1390829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44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552189"/>
              <a:ext cx="51381" cy="49716"/>
            </a:xfrm>
            <a:prstGeom prst="rect">
              <a:avLst/>
            </a:prstGeom>
          </p:spPr>
        </p:pic>
        <p:sp>
          <p:nvSpPr>
            <p:cNvPr id="42" name="文本框 41"/>
            <p:cNvSpPr txBox="1"/>
            <p:nvPr/>
          </p:nvSpPr>
          <p:spPr>
            <a:xfrm>
              <a:off x="6382634" y="1507413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42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3" name="图片 4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624242"/>
              <a:ext cx="51381" cy="49716"/>
            </a:xfrm>
            <a:prstGeom prst="rect">
              <a:avLst/>
            </a:prstGeom>
          </p:spPr>
        </p:pic>
        <p:sp>
          <p:nvSpPr>
            <p:cNvPr id="44" name="文本框 43"/>
            <p:cNvSpPr txBox="1"/>
            <p:nvPr/>
          </p:nvSpPr>
          <p:spPr>
            <a:xfrm>
              <a:off x="6382634" y="1579466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44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5123" y="657619"/>
              <a:ext cx="51381" cy="49716"/>
            </a:xfrm>
            <a:prstGeom prst="rect">
              <a:avLst/>
            </a:prstGeom>
          </p:spPr>
        </p:pic>
        <p:sp>
          <p:nvSpPr>
            <p:cNvPr id="46" name="文本框 45"/>
            <p:cNvSpPr txBox="1"/>
            <p:nvPr/>
          </p:nvSpPr>
          <p:spPr>
            <a:xfrm>
              <a:off x="6361416" y="625020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170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5123" y="842343"/>
              <a:ext cx="51381" cy="49716"/>
            </a:xfrm>
            <a:prstGeom prst="rect">
              <a:avLst/>
            </a:prstGeom>
          </p:spPr>
        </p:pic>
        <p:sp>
          <p:nvSpPr>
            <p:cNvPr id="48" name="文本框 47"/>
            <p:cNvSpPr txBox="1"/>
            <p:nvPr/>
          </p:nvSpPr>
          <p:spPr>
            <a:xfrm>
              <a:off x="6361415" y="809744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175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5201" y="1765960"/>
              <a:ext cx="51381" cy="49716"/>
            </a:xfrm>
            <a:prstGeom prst="rect">
              <a:avLst/>
            </a:prstGeom>
          </p:spPr>
        </p:pic>
        <p:sp>
          <p:nvSpPr>
            <p:cNvPr id="50" name="文本框 49"/>
            <p:cNvSpPr txBox="1"/>
            <p:nvPr/>
          </p:nvSpPr>
          <p:spPr>
            <a:xfrm>
              <a:off x="6382635" y="1733361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418249"/>
              <a:ext cx="777475" cy="159008"/>
            </a:xfrm>
            <a:prstGeom prst="rect">
              <a:avLst/>
            </a:prstGeom>
          </p:spPr>
        </p:pic>
        <p:sp>
          <p:nvSpPr>
            <p:cNvPr id="52" name="文本框 51"/>
            <p:cNvSpPr txBox="1"/>
            <p:nvPr/>
          </p:nvSpPr>
          <p:spPr>
            <a:xfrm>
              <a:off x="5166839" y="436870"/>
              <a:ext cx="31098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BP180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3" name="图片 5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3479" y="472896"/>
              <a:ext cx="51381" cy="49716"/>
            </a:xfrm>
            <a:prstGeom prst="rect">
              <a:avLst/>
            </a:prstGeom>
          </p:spPr>
        </p:pic>
        <p:sp>
          <p:nvSpPr>
            <p:cNvPr id="54" name="文本框 53"/>
            <p:cNvSpPr txBox="1"/>
            <p:nvPr/>
          </p:nvSpPr>
          <p:spPr>
            <a:xfrm>
              <a:off x="6361416" y="440297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180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5" name="图片 5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6918" y="972421"/>
              <a:ext cx="774328" cy="159009"/>
            </a:xfrm>
            <a:prstGeom prst="rect">
              <a:avLst/>
            </a:prstGeom>
          </p:spPr>
        </p:pic>
        <p:sp>
          <p:nvSpPr>
            <p:cNvPr id="56" name="文本框 55"/>
            <p:cNvSpPr txBox="1"/>
            <p:nvPr/>
          </p:nvSpPr>
          <p:spPr>
            <a:xfrm>
              <a:off x="5227881" y="984020"/>
              <a:ext cx="240450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-Akt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1157144"/>
              <a:ext cx="777475" cy="159008"/>
            </a:xfrm>
            <a:prstGeom prst="rect">
              <a:avLst/>
            </a:prstGeom>
          </p:spPr>
        </p:pic>
        <p:sp>
          <p:nvSpPr>
            <p:cNvPr id="58" name="文本框 57"/>
            <p:cNvSpPr txBox="1"/>
            <p:nvPr/>
          </p:nvSpPr>
          <p:spPr>
            <a:xfrm>
              <a:off x="5323274" y="1168744"/>
              <a:ext cx="149080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Akt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027067"/>
              <a:ext cx="51381" cy="49716"/>
            </a:xfrm>
            <a:prstGeom prst="rect">
              <a:avLst/>
            </a:prstGeom>
          </p:spPr>
        </p:pic>
        <p:sp>
          <p:nvSpPr>
            <p:cNvPr id="60" name="文本框 59"/>
            <p:cNvSpPr txBox="1"/>
            <p:nvPr/>
          </p:nvSpPr>
          <p:spPr>
            <a:xfrm>
              <a:off x="6397480" y="988851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60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1" name="图片 6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211791"/>
              <a:ext cx="51381" cy="49716"/>
            </a:xfrm>
            <a:prstGeom prst="rect">
              <a:avLst/>
            </a:prstGeom>
          </p:spPr>
        </p:pic>
        <p:sp>
          <p:nvSpPr>
            <p:cNvPr id="62" name="文本框 61"/>
            <p:cNvSpPr txBox="1"/>
            <p:nvPr/>
          </p:nvSpPr>
          <p:spPr>
            <a:xfrm>
              <a:off x="6397480" y="1173575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60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文本框 62"/>
          <p:cNvSpPr txBox="1"/>
          <p:nvPr/>
        </p:nvSpPr>
        <p:spPr>
          <a:xfrm>
            <a:off x="56515" y="62230"/>
            <a:ext cx="89725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 4C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 rotWithShape="1">
          <a:blip r:embed="rId10"/>
          <a:srcRect l="38053" t="49793" r="33195" b="36760"/>
          <a:stretch>
            <a:fillRect/>
          </a:stretch>
        </p:blipFill>
        <p:spPr>
          <a:xfrm>
            <a:off x="4730381" y="157435"/>
            <a:ext cx="1691263" cy="645245"/>
          </a:xfrm>
          <a:prstGeom prst="rect">
            <a:avLst/>
          </a:prstGeom>
        </p:spPr>
      </p:pic>
      <p:pic>
        <p:nvPicPr>
          <p:cNvPr id="65" name="图片 64"/>
          <p:cNvPicPr>
            <a:picLocks noChangeAspect="1"/>
          </p:cNvPicPr>
          <p:nvPr/>
        </p:nvPicPr>
        <p:blipFill rotWithShape="1">
          <a:blip r:embed="rId11"/>
          <a:srcRect l="16717" t="42246" r="11597" b="31332"/>
          <a:stretch>
            <a:fillRect/>
          </a:stretch>
        </p:blipFill>
        <p:spPr>
          <a:xfrm>
            <a:off x="2709141" y="2594597"/>
            <a:ext cx="3598653" cy="1081778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 rotWithShape="1">
          <a:blip r:embed="rId12"/>
          <a:srcRect l="8495" t="47732" r="19555" b="24498"/>
          <a:stretch>
            <a:fillRect/>
          </a:stretch>
        </p:blipFill>
        <p:spPr>
          <a:xfrm>
            <a:off x="2691558" y="3814047"/>
            <a:ext cx="3633821" cy="1144711"/>
          </a:xfrm>
          <a:prstGeom prst="rect">
            <a:avLst/>
          </a:prstGeom>
        </p:spPr>
      </p:pic>
      <p:pic>
        <p:nvPicPr>
          <p:cNvPr id="67" name="图片 66"/>
          <p:cNvPicPr>
            <a:picLocks noChangeAspect="1"/>
          </p:cNvPicPr>
          <p:nvPr/>
        </p:nvPicPr>
        <p:blipFill rotWithShape="1">
          <a:blip r:embed="rId13"/>
          <a:srcRect l="20601" t="34959" r="49982" b="42052"/>
          <a:stretch>
            <a:fillRect/>
          </a:stretch>
        </p:blipFill>
        <p:spPr>
          <a:xfrm>
            <a:off x="3469326" y="5015194"/>
            <a:ext cx="2083443" cy="1328829"/>
          </a:xfrm>
          <a:prstGeom prst="rect">
            <a:avLst/>
          </a:prstGeom>
        </p:spPr>
      </p:pic>
      <p:pic>
        <p:nvPicPr>
          <p:cNvPr id="68" name="图片 67"/>
          <p:cNvPicPr>
            <a:picLocks noChangeAspect="1"/>
          </p:cNvPicPr>
          <p:nvPr/>
        </p:nvPicPr>
        <p:blipFill rotWithShape="1">
          <a:blip r:embed="rId14"/>
          <a:srcRect l="36219" t="40877" r="36538" b="38105"/>
          <a:stretch>
            <a:fillRect/>
          </a:stretch>
        </p:blipFill>
        <p:spPr>
          <a:xfrm>
            <a:off x="3469327" y="6358229"/>
            <a:ext cx="2083443" cy="1310407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 rotWithShape="1">
          <a:blip r:embed="rId15"/>
          <a:srcRect l="45380" t="33466" r="29763" b="44931"/>
          <a:stretch>
            <a:fillRect/>
          </a:stretch>
        </p:blipFill>
        <p:spPr>
          <a:xfrm>
            <a:off x="3469327" y="7682842"/>
            <a:ext cx="2083443" cy="1461158"/>
          </a:xfrm>
          <a:prstGeom prst="rect">
            <a:avLst/>
          </a:prstGeom>
          <a:ln>
            <a:noFill/>
          </a:ln>
        </p:spPr>
      </p:pic>
      <p:pic>
        <p:nvPicPr>
          <p:cNvPr id="73" name="图片 72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0" t="35798" r="48170" b="48575"/>
          <a:stretch>
            <a:fillRect/>
          </a:stretch>
        </p:blipFill>
        <p:spPr>
          <a:xfrm>
            <a:off x="4690054" y="935022"/>
            <a:ext cx="1650936" cy="724485"/>
          </a:xfrm>
          <a:prstGeom prst="rect">
            <a:avLst/>
          </a:prstGeom>
        </p:spPr>
      </p:pic>
      <p:pic>
        <p:nvPicPr>
          <p:cNvPr id="75" name="图片 74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1" t="54987" r="34375" b="31961"/>
          <a:stretch>
            <a:fillRect/>
          </a:stretch>
        </p:blipFill>
        <p:spPr>
          <a:xfrm>
            <a:off x="4665913" y="1715943"/>
            <a:ext cx="1755731" cy="7244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854437" y="161243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0" y="21311"/>
            <a:ext cx="2724183" cy="2657367"/>
            <a:chOff x="53266" y="1530515"/>
            <a:chExt cx="2724183" cy="2657367"/>
          </a:xfrm>
        </p:grpSpPr>
        <p:sp>
          <p:nvSpPr>
            <p:cNvPr id="25" name="文本框 24"/>
            <p:cNvSpPr txBox="1"/>
            <p:nvPr/>
          </p:nvSpPr>
          <p:spPr>
            <a:xfrm>
              <a:off x="53266" y="1530515"/>
              <a:ext cx="833732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Fig 5C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685189" y="1690904"/>
              <a:ext cx="2092260" cy="2496978"/>
              <a:chOff x="685189" y="1690904"/>
              <a:chExt cx="2092260" cy="2496978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1328985" y="1690904"/>
                <a:ext cx="72135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TWEAK (48 h)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1224356" y="1894728"/>
                <a:ext cx="144430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n-NO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    2    10   50 100 250 (ng/mL)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9" name="直接连接符 28"/>
              <p:cNvCxnSpPr/>
              <p:nvPr/>
            </p:nvCxnSpPr>
            <p:spPr>
              <a:xfrm>
                <a:off x="1118022" y="1861668"/>
                <a:ext cx="1143279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文本框 29"/>
              <p:cNvSpPr txBox="1"/>
              <p:nvPr/>
            </p:nvSpPr>
            <p:spPr>
              <a:xfrm>
                <a:off x="796589" y="2087298"/>
                <a:ext cx="31098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BP180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1" name="图片 30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2128120"/>
                <a:ext cx="58822" cy="56334"/>
              </a:xfrm>
              <a:prstGeom prst="rect">
                <a:avLst/>
              </a:prstGeom>
            </p:spPr>
          </p:pic>
          <p:sp>
            <p:nvSpPr>
              <p:cNvPr id="32" name="文本框 31"/>
              <p:cNvSpPr txBox="1"/>
              <p:nvPr/>
            </p:nvSpPr>
            <p:spPr>
              <a:xfrm>
                <a:off x="2380456" y="2101096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3" name="图片 3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2066287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34" name="文本框 33"/>
              <p:cNvSpPr txBox="1"/>
              <p:nvPr/>
            </p:nvSpPr>
            <p:spPr>
              <a:xfrm>
                <a:off x="726504" y="2513418"/>
                <a:ext cx="37670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5" name="图片 34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2554240"/>
                <a:ext cx="58822" cy="56334"/>
              </a:xfrm>
              <a:prstGeom prst="rect">
                <a:avLst/>
              </a:prstGeom>
            </p:spPr>
          </p:pic>
          <p:sp>
            <p:nvSpPr>
              <p:cNvPr id="36" name="文本框 35"/>
              <p:cNvSpPr txBox="1"/>
              <p:nvPr/>
            </p:nvSpPr>
            <p:spPr>
              <a:xfrm>
                <a:off x="2380456" y="2527216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7" name="图片 3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2492407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38" name="文本框 37"/>
              <p:cNvSpPr txBox="1"/>
              <p:nvPr/>
            </p:nvSpPr>
            <p:spPr>
              <a:xfrm>
                <a:off x="685189" y="2292403"/>
                <a:ext cx="41197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ADAM17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9" name="图片 38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2341180"/>
                <a:ext cx="58822" cy="56334"/>
              </a:xfrm>
              <a:prstGeom prst="rect">
                <a:avLst/>
              </a:prstGeom>
            </p:spPr>
          </p:pic>
          <p:sp>
            <p:nvSpPr>
              <p:cNvPr id="40" name="文本框 39"/>
              <p:cNvSpPr txBox="1"/>
              <p:nvPr/>
            </p:nvSpPr>
            <p:spPr>
              <a:xfrm>
                <a:off x="2392727" y="2307792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120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1" name="图片 4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2279347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42" name="文本框 41"/>
              <p:cNvSpPr txBox="1"/>
              <p:nvPr/>
            </p:nvSpPr>
            <p:spPr>
              <a:xfrm>
                <a:off x="955865" y="3144643"/>
                <a:ext cx="14907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Akt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3" name="图片 42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193420"/>
                <a:ext cx="58822" cy="56334"/>
              </a:xfrm>
              <a:prstGeom prst="rect">
                <a:avLst/>
              </a:prstGeom>
            </p:spPr>
          </p:pic>
          <p:sp>
            <p:nvSpPr>
              <p:cNvPr id="44" name="文本框 43"/>
              <p:cNvSpPr txBox="1"/>
              <p:nvPr/>
            </p:nvSpPr>
            <p:spPr>
              <a:xfrm>
                <a:off x="2392727" y="3160032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5" name="图片 4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3131587"/>
                <a:ext cx="1125000" cy="180000"/>
              </a:xfrm>
              <a:prstGeom prst="rect">
                <a:avLst/>
              </a:prstGeom>
            </p:spPr>
          </p:pic>
          <p:pic>
            <p:nvPicPr>
              <p:cNvPr id="54" name="图片 53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377242"/>
                <a:ext cx="58822" cy="56334"/>
              </a:xfrm>
              <a:prstGeom prst="rect">
                <a:avLst/>
              </a:prstGeom>
            </p:spPr>
          </p:pic>
          <p:sp>
            <p:nvSpPr>
              <p:cNvPr id="55" name="文本框 54"/>
              <p:cNvSpPr txBox="1"/>
              <p:nvPr/>
            </p:nvSpPr>
            <p:spPr>
              <a:xfrm>
                <a:off x="854953" y="3363539"/>
                <a:ext cx="24525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2394435" y="3344647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7" name="图片 56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458886"/>
                <a:ext cx="58822" cy="56334"/>
              </a:xfrm>
              <a:prstGeom prst="rect">
                <a:avLst/>
              </a:prstGeom>
            </p:spPr>
          </p:pic>
          <p:sp>
            <p:nvSpPr>
              <p:cNvPr id="58" name="文本框 57"/>
              <p:cNvSpPr txBox="1"/>
              <p:nvPr/>
            </p:nvSpPr>
            <p:spPr>
              <a:xfrm>
                <a:off x="2394435" y="3426291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9" name="图片 58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3350483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60" name="文本框 59"/>
              <p:cNvSpPr txBox="1"/>
              <p:nvPr/>
            </p:nvSpPr>
            <p:spPr>
              <a:xfrm>
                <a:off x="951543" y="3592261"/>
                <a:ext cx="15388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1" name="图片 60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602329"/>
                <a:ext cx="58822" cy="56334"/>
              </a:xfrm>
              <a:prstGeom prst="rect">
                <a:avLst/>
              </a:prstGeom>
            </p:spPr>
          </p:pic>
          <p:sp>
            <p:nvSpPr>
              <p:cNvPr id="62" name="文本框 61"/>
              <p:cNvSpPr txBox="1"/>
              <p:nvPr/>
            </p:nvSpPr>
            <p:spPr>
              <a:xfrm>
                <a:off x="2394435" y="3569734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3" name="图片 62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683974"/>
                <a:ext cx="58822" cy="56334"/>
              </a:xfrm>
              <a:prstGeom prst="rect">
                <a:avLst/>
              </a:prstGeom>
            </p:spPr>
          </p:pic>
          <p:sp>
            <p:nvSpPr>
              <p:cNvPr id="64" name="文本框 63"/>
              <p:cNvSpPr txBox="1"/>
              <p:nvPr/>
            </p:nvSpPr>
            <p:spPr>
              <a:xfrm>
                <a:off x="2394435" y="3651379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5" name="图片 64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3571250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66" name="文本框 65"/>
              <p:cNvSpPr txBox="1"/>
              <p:nvPr/>
            </p:nvSpPr>
            <p:spPr>
              <a:xfrm>
                <a:off x="867777" y="3807878"/>
                <a:ext cx="235641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Fn14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7" name="图片 66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856655"/>
                <a:ext cx="58822" cy="56334"/>
              </a:xfrm>
              <a:prstGeom prst="rect">
                <a:avLst/>
              </a:prstGeom>
            </p:spPr>
          </p:pic>
          <p:sp>
            <p:nvSpPr>
              <p:cNvPr id="68" name="文本框 67"/>
              <p:cNvSpPr txBox="1"/>
              <p:nvPr/>
            </p:nvSpPr>
            <p:spPr>
              <a:xfrm>
                <a:off x="2388681" y="3823267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9" name="图片 68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3794822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70" name="文本框 69"/>
              <p:cNvSpPr txBox="1"/>
              <p:nvPr/>
            </p:nvSpPr>
            <p:spPr>
              <a:xfrm>
                <a:off x="734821" y="4028893"/>
                <a:ext cx="36548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1" name="图片 70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4069715"/>
                <a:ext cx="58822" cy="56334"/>
              </a:xfrm>
              <a:prstGeom prst="rect">
                <a:avLst/>
              </a:prstGeom>
            </p:spPr>
          </p:pic>
          <p:sp>
            <p:nvSpPr>
              <p:cNvPr id="72" name="文本框 71"/>
              <p:cNvSpPr txBox="1"/>
              <p:nvPr/>
            </p:nvSpPr>
            <p:spPr>
              <a:xfrm>
                <a:off x="2382297" y="4042691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37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3" name="图片 72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4007882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74" name="文本框 73"/>
              <p:cNvSpPr txBox="1"/>
              <p:nvPr/>
            </p:nvSpPr>
            <p:spPr>
              <a:xfrm>
                <a:off x="821419" y="2726478"/>
                <a:ext cx="28533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5" name="图片 74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2767300"/>
                <a:ext cx="58822" cy="56334"/>
              </a:xfrm>
              <a:prstGeom prst="rect">
                <a:avLst/>
              </a:prstGeom>
            </p:spPr>
          </p:pic>
          <p:sp>
            <p:nvSpPr>
              <p:cNvPr id="76" name="文本框 75"/>
              <p:cNvSpPr txBox="1"/>
              <p:nvPr/>
            </p:nvSpPr>
            <p:spPr>
              <a:xfrm>
                <a:off x="2380456" y="2740276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7" name="图片 76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2705467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78" name="文本框 77"/>
              <p:cNvSpPr txBox="1"/>
              <p:nvPr/>
            </p:nvSpPr>
            <p:spPr>
              <a:xfrm>
                <a:off x="861365" y="2931583"/>
                <a:ext cx="240450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-Akt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9" name="图片 78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2980360"/>
                <a:ext cx="58822" cy="56334"/>
              </a:xfrm>
              <a:prstGeom prst="rect">
                <a:avLst/>
              </a:prstGeom>
            </p:spPr>
          </p:pic>
          <p:sp>
            <p:nvSpPr>
              <p:cNvPr id="80" name="文本框 79"/>
              <p:cNvSpPr txBox="1"/>
              <p:nvPr/>
            </p:nvSpPr>
            <p:spPr>
              <a:xfrm>
                <a:off x="2392727" y="2946972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1" name="图片 80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2918527"/>
                <a:ext cx="1125000" cy="180000"/>
              </a:xfrm>
              <a:prstGeom prst="rect">
                <a:avLst/>
              </a:prstGeom>
            </p:spPr>
          </p:pic>
        </p:grpSp>
      </p:grpSp>
      <p:sp>
        <p:nvSpPr>
          <p:cNvPr id="82" name="文本框 81"/>
          <p:cNvSpPr txBox="1"/>
          <p:nvPr/>
        </p:nvSpPr>
        <p:spPr>
          <a:xfrm>
            <a:off x="4512264" y="865658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图片 8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41754" y="2680158"/>
            <a:ext cx="3181514" cy="1524078"/>
          </a:xfrm>
          <a:prstGeom prst="rect">
            <a:avLst/>
          </a:prstGeom>
        </p:spPr>
      </p:pic>
      <p:pic>
        <p:nvPicPr>
          <p:cNvPr id="86" name="图片 8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89383" y="4401209"/>
            <a:ext cx="3156112" cy="1035103"/>
          </a:xfrm>
          <a:prstGeom prst="rect">
            <a:avLst/>
          </a:prstGeom>
        </p:spPr>
      </p:pic>
      <p:pic>
        <p:nvPicPr>
          <p:cNvPr id="88" name="图片 8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39" y="5558864"/>
            <a:ext cx="2800494" cy="1003352"/>
          </a:xfrm>
          <a:prstGeom prst="rect">
            <a:avLst/>
          </a:prstGeom>
        </p:spPr>
      </p:pic>
      <p:pic>
        <p:nvPicPr>
          <p:cNvPr id="90" name="图片 8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54491" y="6715300"/>
            <a:ext cx="2756042" cy="889046"/>
          </a:xfrm>
          <a:prstGeom prst="rect">
            <a:avLst/>
          </a:prstGeom>
        </p:spPr>
      </p:pic>
      <p:pic>
        <p:nvPicPr>
          <p:cNvPr id="92" name="图片 9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02083" y="7699242"/>
            <a:ext cx="3060857" cy="1028753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4082" y="4446335"/>
            <a:ext cx="2895749" cy="609631"/>
          </a:xfrm>
          <a:prstGeom prst="rect">
            <a:avLst/>
          </a:prstGeom>
        </p:spPr>
      </p:pic>
      <p:pic>
        <p:nvPicPr>
          <p:cNvPr id="96" name="图片 9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2038" y="5195147"/>
            <a:ext cx="2787793" cy="673135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41382" y="5980297"/>
            <a:ext cx="3029106" cy="1054154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30287" y="7234783"/>
            <a:ext cx="2851297" cy="793791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600477" y="1418283"/>
            <a:ext cx="3162463" cy="10478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67221" y="47286"/>
            <a:ext cx="2817192" cy="2730694"/>
            <a:chOff x="-262529" y="4352956"/>
            <a:chExt cx="2817192" cy="2730694"/>
          </a:xfrm>
        </p:grpSpPr>
        <p:sp>
          <p:nvSpPr>
            <p:cNvPr id="3" name="文本框 2"/>
            <p:cNvSpPr txBox="1"/>
            <p:nvPr/>
          </p:nvSpPr>
          <p:spPr>
            <a:xfrm>
              <a:off x="-262529" y="4352956"/>
              <a:ext cx="97143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Fig 5E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601492" y="4590660"/>
              <a:ext cx="1953171" cy="2492990"/>
              <a:chOff x="601492" y="4590660"/>
              <a:chExt cx="1953171" cy="2492990"/>
            </a:xfrm>
          </p:grpSpPr>
          <p:sp>
            <p:nvSpPr>
              <p:cNvPr id="5" name="文本框 4"/>
              <p:cNvSpPr txBox="1"/>
              <p:nvPr/>
            </p:nvSpPr>
            <p:spPr>
              <a:xfrm>
                <a:off x="1040503" y="4590660"/>
                <a:ext cx="100828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TWEAK (100 ng/mL)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1134300" y="4790496"/>
                <a:ext cx="1019510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pt-B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     6    24   48  72 (h)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" name="直接连接符 6"/>
              <p:cNvCxnSpPr/>
              <p:nvPr/>
            </p:nvCxnSpPr>
            <p:spPr>
              <a:xfrm>
                <a:off x="973009" y="4757436"/>
                <a:ext cx="1143279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文本框 7"/>
              <p:cNvSpPr txBox="1"/>
              <p:nvPr/>
            </p:nvSpPr>
            <p:spPr>
              <a:xfrm>
                <a:off x="708904" y="4983066"/>
                <a:ext cx="31098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BP180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5023888"/>
                <a:ext cx="58822" cy="56334"/>
              </a:xfrm>
              <a:prstGeom prst="rect">
                <a:avLst/>
              </a:prstGeom>
            </p:spPr>
          </p:pic>
          <p:sp>
            <p:nvSpPr>
              <p:cNvPr id="10" name="文本框 9"/>
              <p:cNvSpPr txBox="1"/>
              <p:nvPr/>
            </p:nvSpPr>
            <p:spPr>
              <a:xfrm>
                <a:off x="2157670" y="4996864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7048" y="4962055"/>
                <a:ext cx="1015201" cy="180000"/>
              </a:xfrm>
              <a:prstGeom prst="rect">
                <a:avLst/>
              </a:prstGeom>
            </p:spPr>
          </p:pic>
          <p:sp>
            <p:nvSpPr>
              <p:cNvPr id="12" name="文本框 11"/>
              <p:cNvSpPr txBox="1"/>
              <p:nvPr/>
            </p:nvSpPr>
            <p:spPr>
              <a:xfrm>
                <a:off x="638135" y="5409186"/>
                <a:ext cx="37670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5450008"/>
                <a:ext cx="58822" cy="56334"/>
              </a:xfrm>
              <a:prstGeom prst="rect">
                <a:avLst/>
              </a:prstGeom>
            </p:spPr>
          </p:pic>
          <p:sp>
            <p:nvSpPr>
              <p:cNvPr id="14" name="文本框 13"/>
              <p:cNvSpPr txBox="1"/>
              <p:nvPr/>
            </p:nvSpPr>
            <p:spPr>
              <a:xfrm>
                <a:off x="2157670" y="5422984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7048" y="5388175"/>
                <a:ext cx="1015201" cy="180000"/>
              </a:xfrm>
              <a:prstGeom prst="rect">
                <a:avLst/>
              </a:prstGeom>
            </p:spPr>
          </p:pic>
          <p:sp>
            <p:nvSpPr>
              <p:cNvPr id="16" name="文本框 15"/>
              <p:cNvSpPr txBox="1"/>
              <p:nvPr/>
            </p:nvSpPr>
            <p:spPr>
              <a:xfrm>
                <a:off x="601492" y="5188171"/>
                <a:ext cx="41197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ADAM17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图片 16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5236948"/>
                <a:ext cx="58822" cy="56334"/>
              </a:xfrm>
              <a:prstGeom prst="rect">
                <a:avLst/>
              </a:prstGeom>
            </p:spPr>
          </p:pic>
          <p:sp>
            <p:nvSpPr>
              <p:cNvPr id="18" name="文本框 17"/>
              <p:cNvSpPr txBox="1"/>
              <p:nvPr/>
            </p:nvSpPr>
            <p:spPr>
              <a:xfrm>
                <a:off x="2169941" y="5203560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120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图片 1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5175115"/>
                <a:ext cx="1011601" cy="180000"/>
              </a:xfrm>
              <a:prstGeom prst="rect">
                <a:avLst/>
              </a:prstGeom>
            </p:spPr>
          </p:pic>
          <p:sp>
            <p:nvSpPr>
              <p:cNvPr id="20" name="文本框 19"/>
              <p:cNvSpPr txBox="1"/>
              <p:nvPr/>
            </p:nvSpPr>
            <p:spPr>
              <a:xfrm>
                <a:off x="866186" y="6040411"/>
                <a:ext cx="14907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Akt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1" name="图片 20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089188"/>
                <a:ext cx="58822" cy="56334"/>
              </a:xfrm>
              <a:prstGeom prst="rect">
                <a:avLst/>
              </a:prstGeom>
            </p:spPr>
          </p:pic>
          <p:sp>
            <p:nvSpPr>
              <p:cNvPr id="22" name="文本框 21"/>
              <p:cNvSpPr txBox="1"/>
              <p:nvPr/>
            </p:nvSpPr>
            <p:spPr>
              <a:xfrm>
                <a:off x="2169941" y="6055800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6027355"/>
                <a:ext cx="1011601" cy="180000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273010"/>
                <a:ext cx="58822" cy="56334"/>
              </a:xfrm>
              <a:prstGeom prst="rect">
                <a:avLst/>
              </a:prstGeom>
            </p:spPr>
          </p:pic>
          <p:sp>
            <p:nvSpPr>
              <p:cNvPr id="47" name="文本框 46"/>
              <p:cNvSpPr txBox="1"/>
              <p:nvPr/>
            </p:nvSpPr>
            <p:spPr>
              <a:xfrm>
                <a:off x="770630" y="6259307"/>
                <a:ext cx="24525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文本框 47"/>
              <p:cNvSpPr txBox="1"/>
              <p:nvPr/>
            </p:nvSpPr>
            <p:spPr>
              <a:xfrm>
                <a:off x="2169597" y="6240415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9" name="图片 48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354654"/>
                <a:ext cx="58822" cy="56334"/>
              </a:xfrm>
              <a:prstGeom prst="rect">
                <a:avLst/>
              </a:prstGeom>
            </p:spPr>
          </p:pic>
          <p:sp>
            <p:nvSpPr>
              <p:cNvPr id="50" name="文本框 49"/>
              <p:cNvSpPr txBox="1"/>
              <p:nvPr/>
            </p:nvSpPr>
            <p:spPr>
              <a:xfrm>
                <a:off x="2169597" y="6322059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1" name="图片 5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6246251"/>
                <a:ext cx="1011601" cy="180000"/>
              </a:xfrm>
              <a:prstGeom prst="rect">
                <a:avLst/>
              </a:prstGeom>
            </p:spPr>
          </p:pic>
          <p:sp>
            <p:nvSpPr>
              <p:cNvPr id="52" name="文本框 51"/>
              <p:cNvSpPr txBox="1"/>
              <p:nvPr/>
            </p:nvSpPr>
            <p:spPr>
              <a:xfrm>
                <a:off x="859186" y="6488029"/>
                <a:ext cx="15388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3" name="图片 52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498097"/>
                <a:ext cx="58822" cy="56334"/>
              </a:xfrm>
              <a:prstGeom prst="rect">
                <a:avLst/>
              </a:prstGeom>
            </p:spPr>
          </p:pic>
          <p:sp>
            <p:nvSpPr>
              <p:cNvPr id="82" name="文本框 81"/>
              <p:cNvSpPr txBox="1"/>
              <p:nvPr/>
            </p:nvSpPr>
            <p:spPr>
              <a:xfrm>
                <a:off x="2169597" y="6465502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3" name="图片 82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579742"/>
                <a:ext cx="58822" cy="56334"/>
              </a:xfrm>
              <a:prstGeom prst="rect">
                <a:avLst/>
              </a:prstGeom>
            </p:spPr>
          </p:pic>
          <p:sp>
            <p:nvSpPr>
              <p:cNvPr id="84" name="文本框 83"/>
              <p:cNvSpPr txBox="1"/>
              <p:nvPr/>
            </p:nvSpPr>
            <p:spPr>
              <a:xfrm>
                <a:off x="2169597" y="6547147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5" name="图片 8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6467018"/>
                <a:ext cx="1011601" cy="180000"/>
              </a:xfrm>
              <a:prstGeom prst="rect">
                <a:avLst/>
              </a:prstGeom>
            </p:spPr>
          </p:pic>
          <p:sp>
            <p:nvSpPr>
              <p:cNvPr id="86" name="文本框 85"/>
              <p:cNvSpPr txBox="1"/>
              <p:nvPr/>
            </p:nvSpPr>
            <p:spPr>
              <a:xfrm>
                <a:off x="780092" y="6703646"/>
                <a:ext cx="235641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Fn14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7" name="图片 86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752423"/>
                <a:ext cx="58822" cy="56334"/>
              </a:xfrm>
              <a:prstGeom prst="rect">
                <a:avLst/>
              </a:prstGeom>
            </p:spPr>
          </p:pic>
          <p:sp>
            <p:nvSpPr>
              <p:cNvPr id="88" name="文本框 87"/>
              <p:cNvSpPr txBox="1"/>
              <p:nvPr/>
            </p:nvSpPr>
            <p:spPr>
              <a:xfrm>
                <a:off x="2169941" y="6719035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9" name="图片 88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6690590"/>
                <a:ext cx="1011601" cy="180000"/>
              </a:xfrm>
              <a:prstGeom prst="rect">
                <a:avLst/>
              </a:prstGeom>
            </p:spPr>
          </p:pic>
          <p:sp>
            <p:nvSpPr>
              <p:cNvPr id="90" name="文本框 89"/>
              <p:cNvSpPr txBox="1"/>
              <p:nvPr/>
            </p:nvSpPr>
            <p:spPr>
              <a:xfrm>
                <a:off x="650498" y="6924661"/>
                <a:ext cx="36548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1" name="图片 90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965483"/>
                <a:ext cx="58822" cy="56334"/>
              </a:xfrm>
              <a:prstGeom prst="rect">
                <a:avLst/>
              </a:prstGeom>
            </p:spPr>
          </p:pic>
          <p:sp>
            <p:nvSpPr>
              <p:cNvPr id="92" name="文本框 91"/>
              <p:cNvSpPr txBox="1"/>
              <p:nvPr/>
            </p:nvSpPr>
            <p:spPr>
              <a:xfrm>
                <a:off x="2159511" y="6938459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37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3" name="图片 9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6903650"/>
                <a:ext cx="1011601" cy="180000"/>
              </a:xfrm>
              <a:prstGeom prst="rect">
                <a:avLst/>
              </a:prstGeom>
            </p:spPr>
          </p:pic>
          <p:sp>
            <p:nvSpPr>
              <p:cNvPr id="94" name="文本框 93"/>
              <p:cNvSpPr txBox="1"/>
              <p:nvPr/>
            </p:nvSpPr>
            <p:spPr>
              <a:xfrm>
                <a:off x="737096" y="5622246"/>
                <a:ext cx="28533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5" name="图片 94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5663068"/>
                <a:ext cx="58822" cy="56334"/>
              </a:xfrm>
              <a:prstGeom prst="rect">
                <a:avLst/>
              </a:prstGeom>
            </p:spPr>
          </p:pic>
          <p:sp>
            <p:nvSpPr>
              <p:cNvPr id="96" name="文本框 95"/>
              <p:cNvSpPr txBox="1"/>
              <p:nvPr/>
            </p:nvSpPr>
            <p:spPr>
              <a:xfrm>
                <a:off x="2157670" y="5636044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7" name="图片 96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7048" y="5601235"/>
                <a:ext cx="1015201" cy="180000"/>
              </a:xfrm>
              <a:prstGeom prst="rect">
                <a:avLst/>
              </a:prstGeom>
            </p:spPr>
          </p:pic>
          <p:sp>
            <p:nvSpPr>
              <p:cNvPr id="98" name="文本框 97"/>
              <p:cNvSpPr txBox="1"/>
              <p:nvPr/>
            </p:nvSpPr>
            <p:spPr>
              <a:xfrm>
                <a:off x="773680" y="5827351"/>
                <a:ext cx="240450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-Akt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9" name="图片 98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5876128"/>
                <a:ext cx="58822" cy="56334"/>
              </a:xfrm>
              <a:prstGeom prst="rect">
                <a:avLst/>
              </a:prstGeom>
            </p:spPr>
          </p:pic>
          <p:sp>
            <p:nvSpPr>
              <p:cNvPr id="100" name="文本框 99"/>
              <p:cNvSpPr txBox="1"/>
              <p:nvPr/>
            </p:nvSpPr>
            <p:spPr>
              <a:xfrm>
                <a:off x="2169941" y="5842740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7048" y="5814295"/>
                <a:ext cx="1015201" cy="180000"/>
              </a:xfrm>
              <a:prstGeom prst="rect">
                <a:avLst/>
              </a:prstGeom>
            </p:spPr>
          </p:pic>
        </p:grpSp>
      </p:grpSp>
      <p:sp>
        <p:nvSpPr>
          <p:cNvPr id="102" name="文本框 101"/>
          <p:cNvSpPr txBox="1"/>
          <p:nvPr/>
        </p:nvSpPr>
        <p:spPr>
          <a:xfrm>
            <a:off x="4508884" y="146272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图片 10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40062" y="500142"/>
            <a:ext cx="2933851" cy="1098606"/>
          </a:xfrm>
          <a:prstGeom prst="rect">
            <a:avLst/>
          </a:prstGeom>
        </p:spPr>
      </p:pic>
      <p:pic>
        <p:nvPicPr>
          <p:cNvPr id="106" name="图片 10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4996" y="6567221"/>
            <a:ext cx="2762392" cy="971600"/>
          </a:xfrm>
          <a:prstGeom prst="rect">
            <a:avLst/>
          </a:prstGeom>
        </p:spPr>
      </p:pic>
      <p:pic>
        <p:nvPicPr>
          <p:cNvPr id="108" name="图片 10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25791" y="7774431"/>
            <a:ext cx="3003704" cy="971600"/>
          </a:xfrm>
          <a:prstGeom prst="rect">
            <a:avLst/>
          </a:prstGeom>
        </p:spPr>
      </p:pic>
      <p:pic>
        <p:nvPicPr>
          <p:cNvPr id="110" name="图片 10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135" y="6179834"/>
            <a:ext cx="2832246" cy="762039"/>
          </a:xfrm>
          <a:prstGeom prst="rect">
            <a:avLst/>
          </a:prstGeom>
        </p:spPr>
      </p:pic>
      <p:pic>
        <p:nvPicPr>
          <p:cNvPr id="112" name="图片 1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836" y="5298325"/>
            <a:ext cx="2819545" cy="730288"/>
          </a:xfrm>
          <a:prstGeom prst="rect">
            <a:avLst/>
          </a:prstGeom>
        </p:spPr>
      </p:pic>
      <p:pic>
        <p:nvPicPr>
          <p:cNvPr id="114" name="图片 11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033" y="8077200"/>
            <a:ext cx="2870348" cy="903157"/>
          </a:xfrm>
          <a:prstGeom prst="rect">
            <a:avLst/>
          </a:prstGeom>
        </p:spPr>
      </p:pic>
      <p:pic>
        <p:nvPicPr>
          <p:cNvPr id="116" name="图片 11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25791" y="3870594"/>
            <a:ext cx="2762392" cy="1066855"/>
          </a:xfrm>
          <a:prstGeom prst="rect">
            <a:avLst/>
          </a:prstGeom>
        </p:spPr>
      </p:pic>
      <p:pic>
        <p:nvPicPr>
          <p:cNvPr id="118" name="图片 11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49595" y="5159999"/>
            <a:ext cx="2813195" cy="1136708"/>
          </a:xfrm>
          <a:prstGeom prst="rect">
            <a:avLst/>
          </a:prstGeom>
        </p:spPr>
      </p:pic>
      <p:pic>
        <p:nvPicPr>
          <p:cNvPr id="120" name="图片 11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660691" y="2037540"/>
            <a:ext cx="2902099" cy="1644735"/>
          </a:xfrm>
          <a:prstGeom prst="rect">
            <a:avLst/>
          </a:prstGeom>
        </p:spPr>
      </p:pic>
      <p:pic>
        <p:nvPicPr>
          <p:cNvPr id="122" name="图片 12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384" y="7033331"/>
            <a:ext cx="2863997" cy="9843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/>
        </p:nvSpPr>
        <p:spPr>
          <a:xfrm>
            <a:off x="0" y="5715"/>
            <a:ext cx="10140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 6B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327385" y="130853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181888" y="828967"/>
            <a:ext cx="1700760" cy="741023"/>
            <a:chOff x="1327530" y="4459298"/>
            <a:chExt cx="1700760" cy="741023"/>
          </a:xfrm>
        </p:grpSpPr>
        <p:sp>
          <p:nvSpPr>
            <p:cNvPr id="44" name="文本框 43"/>
            <p:cNvSpPr txBox="1"/>
            <p:nvPr/>
          </p:nvSpPr>
          <p:spPr>
            <a:xfrm>
              <a:off x="1822294" y="4459298"/>
              <a:ext cx="64280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Blank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1327530" y="4714133"/>
              <a:ext cx="41197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ADAM17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13528" y="4655954"/>
              <a:ext cx="651571" cy="238762"/>
            </a:xfrm>
            <a:prstGeom prst="rect">
              <a:avLst/>
            </a:prstGeom>
          </p:spPr>
        </p:pic>
        <p:sp>
          <p:nvSpPr>
            <p:cNvPr id="47" name="文本框 46"/>
            <p:cNvSpPr txBox="1"/>
            <p:nvPr/>
          </p:nvSpPr>
          <p:spPr>
            <a:xfrm>
              <a:off x="1360394" y="5020157"/>
              <a:ext cx="36548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2545729" y="5019402"/>
              <a:ext cx="431457" cy="123111"/>
              <a:chOff x="2932280" y="5033955"/>
              <a:chExt cx="431457" cy="123111"/>
            </a:xfrm>
          </p:grpSpPr>
          <p:pic>
            <p:nvPicPr>
              <p:cNvPr id="53" name="图片 5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32280" y="5060979"/>
                <a:ext cx="58822" cy="56334"/>
              </a:xfrm>
              <a:prstGeom prst="rect">
                <a:avLst/>
              </a:prstGeom>
            </p:spPr>
          </p:pic>
          <p:sp>
            <p:nvSpPr>
              <p:cNvPr id="54" name="文本框 53"/>
              <p:cNvSpPr txBox="1"/>
              <p:nvPr/>
            </p:nvSpPr>
            <p:spPr>
              <a:xfrm>
                <a:off x="3007870" y="5033955"/>
                <a:ext cx="355867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37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13528" y="4958303"/>
              <a:ext cx="651571" cy="242018"/>
            </a:xfrm>
            <a:prstGeom prst="rect">
              <a:avLst/>
            </a:prstGeom>
          </p:spPr>
        </p:pic>
        <p:grpSp>
          <p:nvGrpSpPr>
            <p:cNvPr id="50" name="组合 49"/>
            <p:cNvGrpSpPr/>
            <p:nvPr/>
          </p:nvGrpSpPr>
          <p:grpSpPr>
            <a:xfrm>
              <a:off x="2539125" y="4729549"/>
              <a:ext cx="489165" cy="123111"/>
              <a:chOff x="2932280" y="5033955"/>
              <a:chExt cx="489165" cy="123111"/>
            </a:xfrm>
          </p:grpSpPr>
          <p:pic>
            <p:nvPicPr>
              <p:cNvPr id="51" name="图片 5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32280" y="5060979"/>
                <a:ext cx="58822" cy="56334"/>
              </a:xfrm>
              <a:prstGeom prst="rect">
                <a:avLst/>
              </a:prstGeom>
            </p:spPr>
          </p:pic>
          <p:sp>
            <p:nvSpPr>
              <p:cNvPr id="52" name="文本框 51"/>
              <p:cNvSpPr txBox="1"/>
              <p:nvPr/>
            </p:nvSpPr>
            <p:spPr>
              <a:xfrm>
                <a:off x="3007870" y="5033955"/>
                <a:ext cx="41357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120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7" name="图片 56"/>
          <p:cNvPicPr>
            <a:picLocks noChangeAspect="1"/>
          </p:cNvPicPr>
          <p:nvPr/>
        </p:nvPicPr>
        <p:blipFill>
          <a:blip r:embed="rId4"/>
          <a:srcRect l="16556" t="38102" r="10283" b="28864"/>
          <a:stretch>
            <a:fillRect/>
          </a:stretch>
        </p:blipFill>
        <p:spPr>
          <a:xfrm>
            <a:off x="834851" y="2602882"/>
            <a:ext cx="5311499" cy="2211565"/>
          </a:xfrm>
          <a:prstGeom prst="rect">
            <a:avLst/>
          </a:prstGeom>
        </p:spPr>
      </p:pic>
      <p:sp>
        <p:nvSpPr>
          <p:cNvPr id="58" name="矩形 57"/>
          <p:cNvSpPr/>
          <p:nvPr/>
        </p:nvSpPr>
        <p:spPr>
          <a:xfrm>
            <a:off x="1293530" y="3138340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 58"/>
          <p:cNvSpPr/>
          <p:nvPr/>
        </p:nvSpPr>
        <p:spPr>
          <a:xfrm>
            <a:off x="4215304" y="3240139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5246545" y="3240139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/>
        </p:nvSpPr>
        <p:spPr>
          <a:xfrm>
            <a:off x="181888" y="3240139"/>
            <a:ext cx="6529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ADAM17</a:t>
            </a:r>
            <a:endParaRPr lang="en-US" altLang="zh-CN" sz="1000" dirty="0"/>
          </a:p>
        </p:txBody>
      </p:sp>
      <p:sp>
        <p:nvSpPr>
          <p:cNvPr id="62" name="文本框 61"/>
          <p:cNvSpPr txBox="1"/>
          <p:nvPr/>
        </p:nvSpPr>
        <p:spPr>
          <a:xfrm>
            <a:off x="6277786" y="3374003"/>
            <a:ext cx="580214" cy="19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/>
              <a:t>135kDa</a:t>
            </a:r>
            <a:endParaRPr lang="en-US" altLang="zh-CN" sz="1000"/>
          </a:p>
        </p:txBody>
      </p:sp>
      <p:pic>
        <p:nvPicPr>
          <p:cNvPr id="63" name="图片 62"/>
          <p:cNvPicPr>
            <a:picLocks noChangeAspect="1"/>
          </p:cNvPicPr>
          <p:nvPr/>
        </p:nvPicPr>
        <p:blipFill>
          <a:blip r:embed="rId5"/>
          <a:srcRect l="11391" t="16223" r="12174" b="54052"/>
          <a:stretch>
            <a:fillRect/>
          </a:stretch>
        </p:blipFill>
        <p:spPr>
          <a:xfrm>
            <a:off x="834851" y="5011426"/>
            <a:ext cx="5549166" cy="1989645"/>
          </a:xfrm>
          <a:prstGeom prst="rect">
            <a:avLst/>
          </a:prstGeom>
        </p:spPr>
      </p:pic>
      <p:sp>
        <p:nvSpPr>
          <p:cNvPr id="64" name="文本框 63"/>
          <p:cNvSpPr txBox="1"/>
          <p:nvPr/>
        </p:nvSpPr>
        <p:spPr>
          <a:xfrm>
            <a:off x="6227822" y="6415223"/>
            <a:ext cx="630178" cy="19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/>
              <a:t>36kDa</a:t>
            </a:r>
            <a:endParaRPr lang="en-US" altLang="zh-CN" sz="1000"/>
          </a:p>
        </p:txBody>
      </p:sp>
      <p:sp>
        <p:nvSpPr>
          <p:cNvPr id="65" name="文本框 64"/>
          <p:cNvSpPr txBox="1"/>
          <p:nvPr/>
        </p:nvSpPr>
        <p:spPr>
          <a:xfrm>
            <a:off x="318555" y="6586753"/>
            <a:ext cx="590116" cy="19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/>
              <a:t>GAPDH</a:t>
            </a:r>
            <a:endParaRPr lang="en-US" altLang="zh-CN" sz="1000"/>
          </a:p>
        </p:txBody>
      </p:sp>
      <p:sp>
        <p:nvSpPr>
          <p:cNvPr id="66" name="矩形 65"/>
          <p:cNvSpPr/>
          <p:nvPr/>
        </p:nvSpPr>
        <p:spPr>
          <a:xfrm>
            <a:off x="1424067" y="6484954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4370148" y="6415223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5246545" y="6351090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9" name="组合 68"/>
          <p:cNvGrpSpPr/>
          <p:nvPr/>
        </p:nvGrpSpPr>
        <p:grpSpPr>
          <a:xfrm>
            <a:off x="1412364" y="2395214"/>
            <a:ext cx="933563" cy="675940"/>
            <a:chOff x="3009" y="1588"/>
            <a:chExt cx="2074" cy="1328"/>
          </a:xfrm>
        </p:grpSpPr>
        <p:sp>
          <p:nvSpPr>
            <p:cNvPr id="70" name="文本框 69"/>
            <p:cNvSpPr txBox="1"/>
            <p:nvPr/>
          </p:nvSpPr>
          <p:spPr>
            <a:xfrm>
              <a:off x="3009" y="1588"/>
              <a:ext cx="791" cy="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PBS</a:t>
              </a:r>
              <a:endParaRPr lang="en-US" altLang="zh-CN" sz="800"/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3688" y="1588"/>
              <a:ext cx="1395" cy="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TGF-α</a:t>
              </a:r>
              <a:endParaRPr lang="zh-CN" altLang="en-US" sz="800" dirty="0"/>
            </a:p>
          </p:txBody>
        </p:sp>
        <p:cxnSp>
          <p:nvCxnSpPr>
            <p:cNvPr id="72" name="直接箭头连接符 14"/>
            <p:cNvCxnSpPr>
              <a:stCxn id="70" idx="2"/>
            </p:cNvCxnSpPr>
            <p:nvPr/>
          </p:nvCxnSpPr>
          <p:spPr>
            <a:xfrm flipH="1">
              <a:off x="3300" y="2011"/>
              <a:ext cx="104" cy="905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73" name="直接箭头连接符 15"/>
            <p:cNvCxnSpPr/>
            <p:nvPr/>
          </p:nvCxnSpPr>
          <p:spPr>
            <a:xfrm flipH="1">
              <a:off x="3956" y="1925"/>
              <a:ext cx="35" cy="991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74" name="文本框 73"/>
          <p:cNvSpPr txBox="1"/>
          <p:nvPr/>
        </p:nvSpPr>
        <p:spPr>
          <a:xfrm>
            <a:off x="4314135" y="2415332"/>
            <a:ext cx="448326" cy="205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PBS</a:t>
            </a:r>
            <a:endParaRPr lang="en-US" altLang="zh-CN" sz="800" dirty="0"/>
          </a:p>
        </p:txBody>
      </p:sp>
      <p:sp>
        <p:nvSpPr>
          <p:cNvPr id="75" name="文本框 74"/>
          <p:cNvSpPr txBox="1"/>
          <p:nvPr/>
        </p:nvSpPr>
        <p:spPr>
          <a:xfrm>
            <a:off x="4676234" y="2431352"/>
            <a:ext cx="4631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TGF-α</a:t>
            </a:r>
            <a:endParaRPr lang="zh-CN" altLang="en-US" sz="800" dirty="0"/>
          </a:p>
        </p:txBody>
      </p:sp>
      <p:cxnSp>
        <p:nvCxnSpPr>
          <p:cNvPr id="76" name="直接箭头连接符 24"/>
          <p:cNvCxnSpPr>
            <a:stCxn id="74" idx="2"/>
          </p:cNvCxnSpPr>
          <p:nvPr/>
        </p:nvCxnSpPr>
        <p:spPr>
          <a:xfrm>
            <a:off x="4538298" y="2620588"/>
            <a:ext cx="62118" cy="470683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7" name="直接箭头连接符 25"/>
          <p:cNvCxnSpPr/>
          <p:nvPr/>
        </p:nvCxnSpPr>
        <p:spPr>
          <a:xfrm flipH="1">
            <a:off x="4796869" y="2602882"/>
            <a:ext cx="15754" cy="50441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/>
        </p:nvSpPr>
        <p:spPr>
          <a:xfrm>
            <a:off x="5260049" y="2395214"/>
            <a:ext cx="4190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PBS</a:t>
            </a:r>
            <a:endParaRPr lang="en-US" altLang="zh-CN" sz="800" dirty="0"/>
          </a:p>
        </p:txBody>
      </p:sp>
      <p:sp>
        <p:nvSpPr>
          <p:cNvPr id="79" name="文本框 78"/>
          <p:cNvSpPr txBox="1"/>
          <p:nvPr/>
        </p:nvSpPr>
        <p:spPr>
          <a:xfrm>
            <a:off x="5691721" y="2395214"/>
            <a:ext cx="5752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TGF-α</a:t>
            </a:r>
            <a:endParaRPr lang="zh-CN" altLang="en-US" sz="800" dirty="0"/>
          </a:p>
        </p:txBody>
      </p:sp>
      <p:cxnSp>
        <p:nvCxnSpPr>
          <p:cNvPr id="80" name="直接箭头连接符 32"/>
          <p:cNvCxnSpPr>
            <a:stCxn id="78" idx="2"/>
          </p:cNvCxnSpPr>
          <p:nvPr/>
        </p:nvCxnSpPr>
        <p:spPr>
          <a:xfrm>
            <a:off x="5469584" y="2610658"/>
            <a:ext cx="47488" cy="460496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1" name="直接箭头连接符 33"/>
          <p:cNvCxnSpPr/>
          <p:nvPr/>
        </p:nvCxnSpPr>
        <p:spPr>
          <a:xfrm flipH="1">
            <a:off x="5812355" y="2566744"/>
            <a:ext cx="15754" cy="50441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2" name="文本框 81"/>
          <p:cNvSpPr txBox="1"/>
          <p:nvPr/>
        </p:nvSpPr>
        <p:spPr>
          <a:xfrm>
            <a:off x="1309385" y="4985977"/>
            <a:ext cx="4793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PBS</a:t>
            </a:r>
            <a:endParaRPr lang="en-US" altLang="zh-CN" sz="800" dirty="0"/>
          </a:p>
        </p:txBody>
      </p:sp>
      <p:sp>
        <p:nvSpPr>
          <p:cNvPr id="83" name="文本框 82"/>
          <p:cNvSpPr txBox="1"/>
          <p:nvPr/>
        </p:nvSpPr>
        <p:spPr>
          <a:xfrm>
            <a:off x="1733754" y="4970706"/>
            <a:ext cx="479386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TGF-α</a:t>
            </a:r>
            <a:endParaRPr lang="zh-CN" altLang="en-US" sz="800" dirty="0"/>
          </a:p>
        </p:txBody>
      </p:sp>
      <p:cxnSp>
        <p:nvCxnSpPr>
          <p:cNvPr id="84" name="直接箭头连接符 38"/>
          <p:cNvCxnSpPr>
            <a:stCxn id="82" idx="2"/>
          </p:cNvCxnSpPr>
          <p:nvPr/>
        </p:nvCxnSpPr>
        <p:spPr>
          <a:xfrm>
            <a:off x="1549078" y="5201421"/>
            <a:ext cx="123108" cy="1304911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5" name="直接箭头连接符 39"/>
          <p:cNvCxnSpPr/>
          <p:nvPr/>
        </p:nvCxnSpPr>
        <p:spPr>
          <a:xfrm>
            <a:off x="1870143" y="5142237"/>
            <a:ext cx="45013" cy="129334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6" name="文本框 85"/>
          <p:cNvSpPr txBox="1"/>
          <p:nvPr/>
        </p:nvSpPr>
        <p:spPr>
          <a:xfrm>
            <a:off x="4201902" y="4856690"/>
            <a:ext cx="4117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PBS</a:t>
            </a:r>
            <a:endParaRPr lang="en-US" altLang="zh-CN" sz="800" dirty="0"/>
          </a:p>
        </p:txBody>
      </p:sp>
      <p:sp>
        <p:nvSpPr>
          <p:cNvPr id="87" name="文本框 86"/>
          <p:cNvSpPr txBox="1"/>
          <p:nvPr/>
        </p:nvSpPr>
        <p:spPr>
          <a:xfrm>
            <a:off x="4626270" y="4915736"/>
            <a:ext cx="503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TGF-α</a:t>
            </a:r>
            <a:endParaRPr lang="zh-CN" altLang="en-US" sz="800" dirty="0"/>
          </a:p>
        </p:txBody>
      </p:sp>
      <p:cxnSp>
        <p:nvCxnSpPr>
          <p:cNvPr id="88" name="直接箭头连接符 43"/>
          <p:cNvCxnSpPr>
            <a:stCxn id="86" idx="2"/>
          </p:cNvCxnSpPr>
          <p:nvPr/>
        </p:nvCxnSpPr>
        <p:spPr>
          <a:xfrm>
            <a:off x="4407785" y="5072134"/>
            <a:ext cx="110005" cy="1229339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9" name="直接箭头连接符 44"/>
          <p:cNvCxnSpPr/>
          <p:nvPr/>
        </p:nvCxnSpPr>
        <p:spPr>
          <a:xfrm>
            <a:off x="4762659" y="5087266"/>
            <a:ext cx="74271" cy="1274513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0" name="文本框 89"/>
          <p:cNvSpPr txBox="1"/>
          <p:nvPr/>
        </p:nvSpPr>
        <p:spPr>
          <a:xfrm>
            <a:off x="5203333" y="4839896"/>
            <a:ext cx="4055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PBS</a:t>
            </a:r>
            <a:endParaRPr lang="en-US" altLang="zh-CN" sz="800" dirty="0"/>
          </a:p>
        </p:txBody>
      </p:sp>
      <p:sp>
        <p:nvSpPr>
          <p:cNvPr id="91" name="文本框 90"/>
          <p:cNvSpPr txBox="1"/>
          <p:nvPr/>
        </p:nvSpPr>
        <p:spPr>
          <a:xfrm>
            <a:off x="5621501" y="4839895"/>
            <a:ext cx="575263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TGF-α</a:t>
            </a:r>
            <a:endParaRPr lang="zh-CN" altLang="en-US" sz="800" dirty="0"/>
          </a:p>
        </p:txBody>
      </p:sp>
      <p:cxnSp>
        <p:nvCxnSpPr>
          <p:cNvPr id="92" name="直接箭头连接符 48"/>
          <p:cNvCxnSpPr>
            <a:stCxn id="90" idx="2"/>
          </p:cNvCxnSpPr>
          <p:nvPr/>
        </p:nvCxnSpPr>
        <p:spPr>
          <a:xfrm>
            <a:off x="5406116" y="5055340"/>
            <a:ext cx="85748" cy="12412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3" name="直接箭头连接符 49"/>
          <p:cNvCxnSpPr/>
          <p:nvPr/>
        </p:nvCxnSpPr>
        <p:spPr>
          <a:xfrm>
            <a:off x="5757890" y="5011426"/>
            <a:ext cx="28358" cy="127604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1811</Words>
  <Application>WPS 演示</Application>
  <PresentationFormat>全屏显示(4:3)</PresentationFormat>
  <Paragraphs>452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Arial Unicode MS</vt:lpstr>
      <vt:lpstr>等线 Light</vt:lpstr>
      <vt:lpstr>Calibri Light</vt:lpstr>
      <vt:lpstr>等线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zhaisiyue</dc:creator>
  <cp:lastModifiedBy>Alicia</cp:lastModifiedBy>
  <cp:revision>864</cp:revision>
  <dcterms:created xsi:type="dcterms:W3CDTF">2020-03-22T15:44:00Z</dcterms:created>
  <dcterms:modified xsi:type="dcterms:W3CDTF">2025-08-29T08:22:04Z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D726367D9C1E4F80BEA592F1AE4E40ED_12</vt:lpwstr>
  </property>
  <property fmtid="{D5CDD505-2E9C-101B-9397-08002B2CF9AE}" pid="3" name="KSOProductBuildVer">
    <vt:lpwstr>2052-12.1.0.22529</vt:lpwstr>
  </property>
</Properties>
</file>