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0" r:id="rId3"/>
    <p:sldId id="295" r:id="rId4"/>
    <p:sldId id="256" r:id="rId5"/>
    <p:sldId id="296" r:id="rId6"/>
    <p:sldId id="297" r:id="rId7"/>
    <p:sldId id="258" r:id="rId8"/>
    <p:sldId id="298" r:id="rId9"/>
    <p:sldId id="299" r:id="rId10"/>
    <p:sldId id="300" r:id="rId11"/>
    <p:sldId id="257" r:id="rId12"/>
    <p:sldId id="301" r:id="rId13"/>
    <p:sldId id="302" r:id="rId14"/>
    <p:sldId id="294" r:id="rId1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白帆" initials="白帆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CEADE"/>
    <a:srgbClr val="EF8F90"/>
    <a:srgbClr val="F3C9D2"/>
    <a:srgbClr val="E6E6E6"/>
    <a:srgbClr val="FADDCA"/>
    <a:srgbClr val="FBE2D1"/>
    <a:srgbClr val="A64C0E"/>
    <a:srgbClr val="C55A11"/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02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3112" y="208"/>
      </p:cViewPr>
      <p:guideLst>
        <p:guide orient="horz" pos="290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5F099-8174-4D81-B73A-8C5157A7D7B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EA1E69-8883-4947-BB5C-821090324BF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1pPr>
    <a:lvl2pPr marL="40830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2pPr>
    <a:lvl3pPr marL="81661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3pPr>
    <a:lvl4pPr marL="122555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4pPr>
    <a:lvl5pPr marL="163385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5pPr>
    <a:lvl6pPr marL="204216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6pPr>
    <a:lvl7pPr marL="245046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7pPr>
    <a:lvl8pPr marL="2858770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8pPr>
    <a:lvl9pPr marL="3267075" algn="l" defTabSz="816610" rtl="0" eaLnBrk="1" latinLnBrk="0" hangingPunct="1">
      <a:defRPr sz="107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E6DF2-6EC7-4121-AEC4-9D3A9E0FAE5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3024-59B1-4F4A-AA2C-E2D5F5AFE12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6" Type="http://schemas.openxmlformats.org/officeDocument/2006/relationships/slideLayout" Target="../slideLayouts/slideLayout2.xml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2.png"/><Relationship Id="rId8" Type="http://schemas.openxmlformats.org/officeDocument/2006/relationships/image" Target="../media/image131.png"/><Relationship Id="rId7" Type="http://schemas.openxmlformats.org/officeDocument/2006/relationships/image" Target="../media/image130.png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3" Type="http://schemas.openxmlformats.org/officeDocument/2006/relationships/image" Target="../media/image8.png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3.xml"/><Relationship Id="rId2" Type="http://schemas.openxmlformats.org/officeDocument/2006/relationships/image" Target="../media/image126.png"/><Relationship Id="rId19" Type="http://schemas.openxmlformats.org/officeDocument/2006/relationships/image" Target="../media/image140.png"/><Relationship Id="rId18" Type="http://schemas.openxmlformats.org/officeDocument/2006/relationships/image" Target="../media/image139.png"/><Relationship Id="rId17" Type="http://schemas.openxmlformats.org/officeDocument/2006/relationships/image" Target="../media/image138.png"/><Relationship Id="rId16" Type="http://schemas.openxmlformats.org/officeDocument/2006/relationships/image" Target="../media/image25.png"/><Relationship Id="rId15" Type="http://schemas.openxmlformats.org/officeDocument/2006/relationships/image" Target="../media/image26.png"/><Relationship Id="rId14" Type="http://schemas.openxmlformats.org/officeDocument/2006/relationships/image" Target="../media/image137.png"/><Relationship Id="rId13" Type="http://schemas.openxmlformats.org/officeDocument/2006/relationships/image" Target="../media/image136.png"/><Relationship Id="rId12" Type="http://schemas.openxmlformats.org/officeDocument/2006/relationships/image" Target="../media/image135.png"/><Relationship Id="rId11" Type="http://schemas.openxmlformats.org/officeDocument/2006/relationships/image" Target="../media/image134.png"/><Relationship Id="rId10" Type="http://schemas.openxmlformats.org/officeDocument/2006/relationships/image" Target="../media/image133.png"/><Relationship Id="rId1" Type="http://schemas.openxmlformats.org/officeDocument/2006/relationships/image" Target="../media/image12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8.png"/><Relationship Id="rId3" Type="http://schemas.openxmlformats.org/officeDocument/2006/relationships/image" Target="../media/image142.png"/><Relationship Id="rId2" Type="http://schemas.openxmlformats.org/officeDocument/2006/relationships/image" Target="../media/image14.png"/><Relationship Id="rId1" Type="http://schemas.openxmlformats.org/officeDocument/2006/relationships/image" Target="../media/image141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8.png"/><Relationship Id="rId3" Type="http://schemas.openxmlformats.org/officeDocument/2006/relationships/image" Target="../media/image146.png"/><Relationship Id="rId2" Type="http://schemas.openxmlformats.org/officeDocument/2006/relationships/image" Target="../media/image14.png"/><Relationship Id="rId1" Type="http://schemas.openxmlformats.org/officeDocument/2006/relationships/image" Target="../media/image14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image" Target="../media/image149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image" Target="../media/image19.png"/><Relationship Id="rId7" Type="http://schemas.openxmlformats.org/officeDocument/2006/relationships/image" Target="../media/image14.png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24.png"/><Relationship Id="rId12" Type="http://schemas.openxmlformats.org/officeDocument/2006/relationships/image" Target="../media/image23.png"/><Relationship Id="rId11" Type="http://schemas.openxmlformats.org/officeDocument/2006/relationships/image" Target="../media/image22.png"/><Relationship Id="rId10" Type="http://schemas.openxmlformats.org/officeDocument/2006/relationships/image" Target="../media/image21.png"/><Relationship Id="rId1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image" Target="../media/image31.png"/><Relationship Id="rId7" Type="http://schemas.openxmlformats.org/officeDocument/2006/relationships/image" Target="../media/image8.png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1.xml"/><Relationship Id="rId14" Type="http://schemas.openxmlformats.org/officeDocument/2006/relationships/image" Target="../media/image34.png"/><Relationship Id="rId13" Type="http://schemas.openxmlformats.org/officeDocument/2006/relationships/image" Target="../media/image14.png"/><Relationship Id="rId12" Type="http://schemas.openxmlformats.org/officeDocument/2006/relationships/image" Target="../media/image33.png"/><Relationship Id="rId11" Type="http://schemas.openxmlformats.org/officeDocument/2006/relationships/image" Target="../media/image12.png"/><Relationship Id="rId10" Type="http://schemas.openxmlformats.org/officeDocument/2006/relationships/image" Target="../media/image32.png"/><Relationship Id="rId1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image" Target="../media/image41.png"/><Relationship Id="rId7" Type="http://schemas.openxmlformats.org/officeDocument/2006/relationships/image" Target="../media/image40.png"/><Relationship Id="rId6" Type="http://schemas.openxmlformats.org/officeDocument/2006/relationships/image" Target="../media/image39.png"/><Relationship Id="rId5" Type="http://schemas.openxmlformats.org/officeDocument/2006/relationships/image" Target="../media/image8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44.png"/><Relationship Id="rId10" Type="http://schemas.openxmlformats.org/officeDocument/2006/relationships/image" Target="../media/image43.png"/><Relationship Id="rId1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8.png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56.png"/><Relationship Id="rId12" Type="http://schemas.openxmlformats.org/officeDocument/2006/relationships/image" Target="../media/image55.png"/><Relationship Id="rId11" Type="http://schemas.openxmlformats.org/officeDocument/2006/relationships/image" Target="../media/image54.png"/><Relationship Id="rId10" Type="http://schemas.openxmlformats.org/officeDocument/2006/relationships/image" Target="../media/image53.png"/><Relationship Id="rId1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5.png"/><Relationship Id="rId8" Type="http://schemas.openxmlformats.org/officeDocument/2006/relationships/image" Target="../media/image64.png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2.xml"/><Relationship Id="rId2" Type="http://schemas.openxmlformats.org/officeDocument/2006/relationships/image" Target="../media/image58.png"/><Relationship Id="rId19" Type="http://schemas.openxmlformats.org/officeDocument/2006/relationships/image" Target="../media/image74.png"/><Relationship Id="rId18" Type="http://schemas.openxmlformats.org/officeDocument/2006/relationships/image" Target="../media/image73.png"/><Relationship Id="rId17" Type="http://schemas.openxmlformats.org/officeDocument/2006/relationships/image" Target="../media/image72.png"/><Relationship Id="rId16" Type="http://schemas.openxmlformats.org/officeDocument/2006/relationships/image" Target="../media/image71.png"/><Relationship Id="rId15" Type="http://schemas.openxmlformats.org/officeDocument/2006/relationships/image" Target="../media/image8.png"/><Relationship Id="rId14" Type="http://schemas.openxmlformats.org/officeDocument/2006/relationships/image" Target="../media/image70.png"/><Relationship Id="rId13" Type="http://schemas.openxmlformats.org/officeDocument/2006/relationships/image" Target="../media/image69.png"/><Relationship Id="rId12" Type="http://schemas.openxmlformats.org/officeDocument/2006/relationships/image" Target="../media/image68.png"/><Relationship Id="rId11" Type="http://schemas.openxmlformats.org/officeDocument/2006/relationships/image" Target="../media/image67.png"/><Relationship Id="rId10" Type="http://schemas.openxmlformats.org/officeDocument/2006/relationships/image" Target="../media/image66.png"/><Relationship Id="rId1" Type="http://schemas.openxmlformats.org/officeDocument/2006/relationships/image" Target="../media/image57.tiff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97.png"/><Relationship Id="rId23" Type="http://schemas.openxmlformats.org/officeDocument/2006/relationships/image" Target="../media/image96.png"/><Relationship Id="rId22" Type="http://schemas.openxmlformats.org/officeDocument/2006/relationships/image" Target="../media/image95.png"/><Relationship Id="rId21" Type="http://schemas.openxmlformats.org/officeDocument/2006/relationships/image" Target="../media/image94.png"/><Relationship Id="rId20" Type="http://schemas.openxmlformats.org/officeDocument/2006/relationships/image" Target="../media/image93.png"/><Relationship Id="rId2" Type="http://schemas.openxmlformats.org/officeDocument/2006/relationships/image" Target="../media/image75.png"/><Relationship Id="rId19" Type="http://schemas.openxmlformats.org/officeDocument/2006/relationships/image" Target="../media/image92.png"/><Relationship Id="rId18" Type="http://schemas.openxmlformats.org/officeDocument/2006/relationships/image" Target="../media/image91.png"/><Relationship Id="rId17" Type="http://schemas.openxmlformats.org/officeDocument/2006/relationships/image" Target="../media/image90.png"/><Relationship Id="rId16" Type="http://schemas.openxmlformats.org/officeDocument/2006/relationships/image" Target="../media/image89.png"/><Relationship Id="rId15" Type="http://schemas.openxmlformats.org/officeDocument/2006/relationships/image" Target="../media/image88.png"/><Relationship Id="rId14" Type="http://schemas.openxmlformats.org/officeDocument/2006/relationships/image" Target="../media/image87.png"/><Relationship Id="rId13" Type="http://schemas.openxmlformats.org/officeDocument/2006/relationships/image" Target="../media/image86.png"/><Relationship Id="rId12" Type="http://schemas.openxmlformats.org/officeDocument/2006/relationships/image" Target="../media/image85.png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5.png"/><Relationship Id="rId8" Type="http://schemas.openxmlformats.org/officeDocument/2006/relationships/image" Target="../media/image104.png"/><Relationship Id="rId7" Type="http://schemas.openxmlformats.org/officeDocument/2006/relationships/image" Target="../media/image103.png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3" Type="http://schemas.openxmlformats.org/officeDocument/2006/relationships/image" Target="../media/image99.png"/><Relationship Id="rId25" Type="http://schemas.openxmlformats.org/officeDocument/2006/relationships/slideLayout" Target="../slideLayouts/slideLayout2.xml"/><Relationship Id="rId24" Type="http://schemas.openxmlformats.org/officeDocument/2006/relationships/image" Target="../media/image120.png"/><Relationship Id="rId23" Type="http://schemas.openxmlformats.org/officeDocument/2006/relationships/image" Target="../media/image119.png"/><Relationship Id="rId22" Type="http://schemas.openxmlformats.org/officeDocument/2006/relationships/image" Target="../media/image118.png"/><Relationship Id="rId21" Type="http://schemas.openxmlformats.org/officeDocument/2006/relationships/image" Target="../media/image117.png"/><Relationship Id="rId20" Type="http://schemas.openxmlformats.org/officeDocument/2006/relationships/image" Target="../media/image116.png"/><Relationship Id="rId2" Type="http://schemas.openxmlformats.org/officeDocument/2006/relationships/image" Target="../media/image98.png"/><Relationship Id="rId19" Type="http://schemas.openxmlformats.org/officeDocument/2006/relationships/image" Target="../media/image115.png"/><Relationship Id="rId18" Type="http://schemas.openxmlformats.org/officeDocument/2006/relationships/image" Target="../media/image114.png"/><Relationship Id="rId17" Type="http://schemas.openxmlformats.org/officeDocument/2006/relationships/image" Target="../media/image113.png"/><Relationship Id="rId16" Type="http://schemas.openxmlformats.org/officeDocument/2006/relationships/image" Target="../media/image112.png"/><Relationship Id="rId15" Type="http://schemas.openxmlformats.org/officeDocument/2006/relationships/image" Target="../media/image111.png"/><Relationship Id="rId14" Type="http://schemas.openxmlformats.org/officeDocument/2006/relationships/image" Target="../media/image110.png"/><Relationship Id="rId13" Type="http://schemas.openxmlformats.org/officeDocument/2006/relationships/image" Target="../media/image109.png"/><Relationship Id="rId12" Type="http://schemas.openxmlformats.org/officeDocument/2006/relationships/image" Target="../media/image108.png"/><Relationship Id="rId11" Type="http://schemas.openxmlformats.org/officeDocument/2006/relationships/image" Target="../media/image107.png"/><Relationship Id="rId10" Type="http://schemas.openxmlformats.org/officeDocument/2006/relationships/image" Target="../media/image106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Relationship Id="rId3" Type="http://schemas.openxmlformats.org/officeDocument/2006/relationships/image" Target="../media/image122.png"/><Relationship Id="rId2" Type="http://schemas.openxmlformats.org/officeDocument/2006/relationships/image" Target="../media/image8.png"/><Relationship Id="rId1" Type="http://schemas.openxmlformats.org/officeDocument/2006/relationships/image" Target="../media/image1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13989" y="309784"/>
            <a:ext cx="883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Fig2C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35417" y="2566777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352283" y="2702391"/>
            <a:ext cx="3076717" cy="1577693"/>
            <a:chOff x="3486182" y="276121"/>
            <a:chExt cx="3076717" cy="1577693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781456" y="520245"/>
              <a:ext cx="2781443" cy="1333569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3486182" y="276121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a</a:t>
              </a:r>
              <a:endParaRPr kumimoji="1" lang="zh-CN" altLang="en-US" dirty="0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27346" y="6256596"/>
            <a:ext cx="2901654" cy="1199361"/>
            <a:chOff x="3768124" y="4239790"/>
            <a:chExt cx="2901654" cy="1199361"/>
          </a:xfrm>
        </p:grpSpPr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98046" y="4414404"/>
              <a:ext cx="2671732" cy="1024747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3768124" y="423979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b</a:t>
              </a:r>
              <a:endParaRPr kumimoji="1" lang="zh-CN" altLang="en-US" dirty="0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527346" y="7436335"/>
            <a:ext cx="2832047" cy="892151"/>
            <a:chOff x="3781456" y="5523236"/>
            <a:chExt cx="2832047" cy="892151"/>
          </a:xfrm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54321" y="5636879"/>
              <a:ext cx="2559182" cy="77850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3781456" y="552323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</a:t>
              </a:r>
              <a:endParaRPr kumimoji="1" lang="zh-CN" altLang="en-US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68743" y="4682152"/>
            <a:ext cx="2471996" cy="1313948"/>
            <a:chOff x="4025127" y="5515478"/>
            <a:chExt cx="2471996" cy="1313948"/>
          </a:xfrm>
        </p:grpSpPr>
        <p:sp>
          <p:nvSpPr>
            <p:cNvPr id="32" name="文本框 31"/>
            <p:cNvSpPr txBox="1"/>
            <p:nvPr/>
          </p:nvSpPr>
          <p:spPr>
            <a:xfrm>
              <a:off x="4025127" y="5515478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d</a:t>
              </a:r>
              <a:endParaRPr kumimoji="1" lang="zh-CN" altLang="en-US" dirty="0"/>
            </a:p>
          </p:txBody>
        </p:sp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9388" y="5623076"/>
              <a:ext cx="2217735" cy="1206350"/>
            </a:xfrm>
            <a:prstGeom prst="rect">
              <a:avLst/>
            </a:prstGeom>
          </p:spPr>
        </p:pic>
      </p:grpSp>
      <p:pic>
        <p:nvPicPr>
          <p:cNvPr id="41" name="图片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6637" y="2770921"/>
            <a:ext cx="1668332" cy="818168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6637" y="3629471"/>
            <a:ext cx="1707690" cy="818169"/>
          </a:xfrm>
          <a:prstGeom prst="rect">
            <a:avLst/>
          </a:prstGeom>
        </p:spPr>
      </p:pic>
      <p:pic>
        <p:nvPicPr>
          <p:cNvPr id="43" name="图片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5398" y="6971425"/>
            <a:ext cx="2847602" cy="780275"/>
          </a:xfrm>
          <a:prstGeom prst="rect">
            <a:avLst/>
          </a:prstGeom>
        </p:spPr>
      </p:pic>
      <p:sp>
        <p:nvSpPr>
          <p:cNvPr id="44" name="文本框 43"/>
          <p:cNvSpPr txBox="1"/>
          <p:nvPr/>
        </p:nvSpPr>
        <p:spPr>
          <a:xfrm>
            <a:off x="575100" y="2898524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BP180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514756" y="2725337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823004" y="4729238"/>
            <a:ext cx="20547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</a:t>
            </a:r>
            <a:r>
              <a:rPr lang="zh-CN" altLang="en-US" sz="1200" dirty="0">
                <a:solidFill>
                  <a:srgbClr val="FFFF00"/>
                </a:solidFill>
              </a:rPr>
              <a:t> </a:t>
            </a:r>
            <a:r>
              <a:rPr lang="en-US" altLang="zh-CN" sz="1200" dirty="0">
                <a:solidFill>
                  <a:srgbClr val="FFFF00"/>
                </a:solidFill>
              </a:rPr>
              <a:t>for BP180</a:t>
            </a:r>
            <a:r>
              <a:rPr lang="zh-CN" altLang="en-US" sz="1200" dirty="0">
                <a:solidFill>
                  <a:srgbClr val="FFFF00"/>
                </a:solidFill>
              </a:rPr>
              <a:t> 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721498" y="6431210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715141" y="7504535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543800" y="6708209"/>
            <a:ext cx="2066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  <a:highlight>
                  <a:srgbClr val="000000"/>
                </a:highlight>
              </a:rPr>
              <a:t> GAPDH for p-EGFR and EGFR </a:t>
            </a:r>
            <a:endParaRPr lang="en-US" altLang="zh-CN" sz="120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514756" y="3576555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1099807" y="410221"/>
            <a:ext cx="1959989" cy="1223983"/>
            <a:chOff x="2090315" y="461376"/>
            <a:chExt cx="1896331" cy="1216826"/>
          </a:xfrm>
        </p:grpSpPr>
        <p:sp>
          <p:nvSpPr>
            <p:cNvPr id="56" name="文本框 55"/>
            <p:cNvSpPr txBox="1"/>
            <p:nvPr/>
          </p:nvSpPr>
          <p:spPr>
            <a:xfrm>
              <a:off x="2540347" y="461376"/>
              <a:ext cx="883255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 (100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ng/mL)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2577230" y="654657"/>
              <a:ext cx="1126912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0    5    15  30   60 (min)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58" name="直接连接符 28"/>
            <p:cNvCxnSpPr/>
            <p:nvPr/>
          </p:nvCxnSpPr>
          <p:spPr>
            <a:xfrm>
              <a:off x="2492710" y="627313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59" name="图片 5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287" y="907165"/>
              <a:ext cx="62830" cy="62830"/>
            </a:xfrm>
            <a:prstGeom prst="rect">
              <a:avLst/>
            </a:prstGeom>
          </p:spPr>
        </p:pic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615" y="808545"/>
              <a:ext cx="992718" cy="201057"/>
            </a:xfrm>
            <a:prstGeom prst="rect">
              <a:avLst/>
            </a:prstGeom>
          </p:spPr>
        </p:pic>
        <p:sp>
          <p:nvSpPr>
            <p:cNvPr id="61" name="文本框 60"/>
            <p:cNvSpPr txBox="1"/>
            <p:nvPr/>
          </p:nvSpPr>
          <p:spPr>
            <a:xfrm>
              <a:off x="2152255" y="850006"/>
              <a:ext cx="310983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文本框 61"/>
            <p:cNvSpPr txBox="1"/>
            <p:nvPr/>
          </p:nvSpPr>
          <p:spPr>
            <a:xfrm>
              <a:off x="3601924" y="871201"/>
              <a:ext cx="384722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287" y="1106058"/>
              <a:ext cx="62830" cy="62830"/>
            </a:xfrm>
            <a:prstGeom prst="rect">
              <a:avLst/>
            </a:prstGeom>
          </p:spPr>
        </p:pic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615" y="1036945"/>
              <a:ext cx="992718" cy="201057"/>
            </a:xfrm>
            <a:prstGeom prst="rect">
              <a:avLst/>
            </a:prstGeom>
          </p:spPr>
        </p:pic>
        <p:sp>
          <p:nvSpPr>
            <p:cNvPr id="65" name="文本框 64"/>
            <p:cNvSpPr txBox="1"/>
            <p:nvPr/>
          </p:nvSpPr>
          <p:spPr>
            <a:xfrm>
              <a:off x="2090315" y="1078406"/>
              <a:ext cx="376706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3601924" y="1074250"/>
              <a:ext cx="384722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7" name="图片 66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287" y="1334458"/>
              <a:ext cx="62830" cy="62830"/>
            </a:xfrm>
            <a:prstGeom prst="rect">
              <a:avLst/>
            </a:prstGeom>
          </p:spPr>
        </p:pic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615" y="1265345"/>
              <a:ext cx="992718" cy="201057"/>
            </a:xfrm>
            <a:prstGeom prst="rect">
              <a:avLst/>
            </a:prstGeom>
          </p:spPr>
        </p:pic>
        <p:sp>
          <p:nvSpPr>
            <p:cNvPr id="69" name="文本框 68"/>
            <p:cNvSpPr txBox="1"/>
            <p:nvPr/>
          </p:nvSpPr>
          <p:spPr>
            <a:xfrm>
              <a:off x="2173537" y="1306806"/>
              <a:ext cx="285336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3601924" y="1306806"/>
              <a:ext cx="384722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1" name="图片 70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287" y="1562859"/>
              <a:ext cx="62830" cy="62830"/>
            </a:xfrm>
            <a:prstGeom prst="rect">
              <a:avLst/>
            </a:prstGeom>
          </p:spPr>
        </p:pic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485615" y="1493746"/>
              <a:ext cx="992718" cy="184456"/>
            </a:xfrm>
            <a:prstGeom prst="rect">
              <a:avLst/>
            </a:prstGeom>
          </p:spPr>
        </p:pic>
        <p:sp>
          <p:nvSpPr>
            <p:cNvPr id="73" name="文本框 72"/>
            <p:cNvSpPr txBox="1"/>
            <p:nvPr/>
          </p:nvSpPr>
          <p:spPr>
            <a:xfrm>
              <a:off x="2100684" y="1535207"/>
              <a:ext cx="365486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3607516" y="1535207"/>
              <a:ext cx="327013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5287" y="823137"/>
              <a:ext cx="62830" cy="62830"/>
            </a:xfrm>
            <a:prstGeom prst="rect">
              <a:avLst/>
            </a:prstGeom>
          </p:spPr>
        </p:pic>
        <p:sp>
          <p:nvSpPr>
            <p:cNvPr id="76" name="文本框 75"/>
            <p:cNvSpPr txBox="1"/>
            <p:nvPr/>
          </p:nvSpPr>
          <p:spPr>
            <a:xfrm>
              <a:off x="3601924" y="787173"/>
              <a:ext cx="384722" cy="12183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30630" y="437305"/>
            <a:ext cx="2260498" cy="2291872"/>
            <a:chOff x="906696" y="2809788"/>
            <a:chExt cx="1779750" cy="1804451"/>
          </a:xfrm>
        </p:grpSpPr>
        <p:sp>
          <p:nvSpPr>
            <p:cNvPr id="5" name="文本框 4"/>
            <p:cNvSpPr txBox="1"/>
            <p:nvPr/>
          </p:nvSpPr>
          <p:spPr>
            <a:xfrm>
              <a:off x="1344157" y="2809788"/>
              <a:ext cx="853171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   Blank   TWEAK  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89230" y="2970406"/>
              <a:ext cx="1133354" cy="15387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TAPI-2    </a:t>
              </a:r>
              <a:r>
                <a:rPr lang="en-US" sz="127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      +      </a:t>
              </a:r>
              <a:r>
                <a:rPr lang="en-US" sz="127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     +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1312691" y="2958569"/>
              <a:ext cx="91610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357726"/>
              <a:ext cx="890075" cy="180176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906696" y="3374008"/>
              <a:ext cx="37610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572500"/>
              <a:ext cx="890075" cy="18017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1014163" y="3580339"/>
              <a:ext cx="28523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414533"/>
              <a:ext cx="58822" cy="56334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2304034" y="3387509"/>
              <a:ext cx="38241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621160"/>
              <a:ext cx="58822" cy="56334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2304034" y="3594137"/>
              <a:ext cx="38241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142952"/>
              <a:ext cx="890075" cy="180176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993525" y="3164051"/>
              <a:ext cx="306687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204873"/>
              <a:ext cx="58822" cy="56334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304034" y="3177849"/>
              <a:ext cx="38241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431598"/>
              <a:ext cx="890075" cy="180176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493519"/>
              <a:ext cx="58822" cy="56334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2305875" y="4466495"/>
              <a:ext cx="325619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002048"/>
              <a:ext cx="890075" cy="18017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4216822"/>
              <a:ext cx="890075" cy="180176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056132"/>
              <a:ext cx="58822" cy="56334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2316305" y="4029108"/>
              <a:ext cx="325619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53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4262759"/>
              <a:ext cx="58822" cy="56334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2316305" y="4235736"/>
              <a:ext cx="325619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92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314238" y="3787274"/>
              <a:ext cx="890075" cy="180176"/>
            </a:xfrm>
            <a:prstGeom prst="rect">
              <a:avLst/>
            </a:prstGeom>
          </p:spPr>
        </p:pic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593" y="3846472"/>
              <a:ext cx="58822" cy="56334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2316305" y="3819448"/>
              <a:ext cx="325619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1015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89851" y="3805959"/>
              <a:ext cx="296591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MMP7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89851" y="4034359"/>
              <a:ext cx="296591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MMP8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989851" y="4262759"/>
              <a:ext cx="296591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MMP9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913684" y="4491160"/>
              <a:ext cx="364742" cy="12307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1015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1015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698260" y="-9454"/>
            <a:ext cx="1018081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30" b="1" dirty="0">
                <a:latin typeface="Arial" panose="020B0604020202020204" pitchFamily="34" charset="0"/>
                <a:cs typeface="Arial" panose="020B0604020202020204" pitchFamily="34" charset="0"/>
              </a:rPr>
              <a:t>Fig6C</a:t>
            </a:r>
            <a:endParaRPr lang="zh-CN" altLang="en-US" sz="203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847124" y="105205"/>
            <a:ext cx="1819685" cy="747701"/>
            <a:chOff x="3791778" y="191097"/>
            <a:chExt cx="1819685" cy="747701"/>
          </a:xfrm>
        </p:grpSpPr>
        <p:grpSp>
          <p:nvGrpSpPr>
            <p:cNvPr id="55" name="组合 54"/>
            <p:cNvGrpSpPr/>
            <p:nvPr/>
          </p:nvGrpSpPr>
          <p:grpSpPr>
            <a:xfrm>
              <a:off x="3791778" y="252052"/>
              <a:ext cx="1819685" cy="686746"/>
              <a:chOff x="318581" y="2834309"/>
              <a:chExt cx="1844552" cy="696305"/>
            </a:xfrm>
          </p:grpSpPr>
          <p:pic>
            <p:nvPicPr>
              <p:cNvPr id="37" name="图片 36"/>
              <p:cNvPicPr>
                <a:picLocks noChangeAspect="1"/>
              </p:cNvPicPr>
              <p:nvPr/>
            </p:nvPicPr>
            <p:blipFill rotWithShape="1">
              <a:blip r:embed="rId9"/>
              <a:srcRect l="29461" t="40430" r="42161" b="45439"/>
              <a:stretch>
                <a:fillRect/>
              </a:stretch>
            </p:blipFill>
            <p:spPr>
              <a:xfrm>
                <a:off x="606838" y="2941271"/>
                <a:ext cx="1556295" cy="589343"/>
              </a:xfrm>
              <a:prstGeom prst="rect">
                <a:avLst/>
              </a:prstGeom>
            </p:spPr>
          </p:pic>
          <p:sp>
            <p:nvSpPr>
              <p:cNvPr id="44" name="文本框 43"/>
              <p:cNvSpPr txBox="1"/>
              <p:nvPr/>
            </p:nvSpPr>
            <p:spPr>
              <a:xfrm>
                <a:off x="318581" y="2834309"/>
                <a:ext cx="295274" cy="2521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015" dirty="0"/>
                  <a:t>a</a:t>
                </a:r>
                <a:endParaRPr kumimoji="1" lang="en-US" altLang="zh-CN" sz="1015" dirty="0"/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4180386" y="191097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BP180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876823" y="931140"/>
            <a:ext cx="1771273" cy="2066721"/>
            <a:chOff x="3808735" y="1037602"/>
            <a:chExt cx="1771273" cy="2066721"/>
          </a:xfrm>
        </p:grpSpPr>
        <p:pic>
          <p:nvPicPr>
            <p:cNvPr id="154" name="图片 153"/>
            <p:cNvPicPr>
              <a:picLocks noChangeAspect="1"/>
            </p:cNvPicPr>
            <p:nvPr/>
          </p:nvPicPr>
          <p:blipFill>
            <a:blip r:embed="rId10"/>
            <a:srcRect l="38003" t="36178" r="36500" b="22331"/>
            <a:stretch>
              <a:fillRect/>
            </a:stretch>
          </p:blipFill>
          <p:spPr>
            <a:xfrm>
              <a:off x="4040348" y="1061390"/>
              <a:ext cx="1539660" cy="2042933"/>
            </a:xfrm>
            <a:prstGeom prst="rect">
              <a:avLst/>
            </a:prstGeom>
          </p:spPr>
        </p:pic>
        <p:sp>
          <p:nvSpPr>
            <p:cNvPr id="43" name="文本框 42"/>
            <p:cNvSpPr txBox="1"/>
            <p:nvPr/>
          </p:nvSpPr>
          <p:spPr>
            <a:xfrm>
              <a:off x="4137663" y="1064907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GAPDH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3808735" y="1037602"/>
              <a:ext cx="291293" cy="248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015" dirty="0"/>
                <a:t>b</a:t>
              </a:r>
              <a:endParaRPr kumimoji="1" lang="en-US" altLang="zh-CN" sz="1015" dirty="0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995850" y="3016082"/>
            <a:ext cx="1633963" cy="1572226"/>
            <a:chOff x="3832324" y="3275807"/>
            <a:chExt cx="1633963" cy="1572226"/>
          </a:xfrm>
        </p:grpSpPr>
        <p:grpSp>
          <p:nvGrpSpPr>
            <p:cNvPr id="54" name="组合 53"/>
            <p:cNvGrpSpPr/>
            <p:nvPr/>
          </p:nvGrpSpPr>
          <p:grpSpPr>
            <a:xfrm>
              <a:off x="3832324" y="3275807"/>
              <a:ext cx="1633963" cy="1572226"/>
              <a:chOff x="377177" y="3587004"/>
              <a:chExt cx="1575290" cy="1544285"/>
            </a:xfrm>
          </p:grpSpPr>
          <p:pic>
            <p:nvPicPr>
              <p:cNvPr id="47" name="图片 46"/>
              <p:cNvPicPr>
                <a:picLocks noChangeAspect="1"/>
              </p:cNvPicPr>
              <p:nvPr/>
            </p:nvPicPr>
            <p:blipFill rotWithShape="1">
              <a:blip r:embed="rId11"/>
              <a:srcRect l="39272" t="32458" r="34927" b="31237"/>
              <a:stretch>
                <a:fillRect/>
              </a:stretch>
            </p:blipFill>
            <p:spPr>
              <a:xfrm>
                <a:off x="677320" y="3667527"/>
                <a:ext cx="1275147" cy="1463762"/>
              </a:xfrm>
              <a:prstGeom prst="rect">
                <a:avLst/>
              </a:prstGeom>
            </p:spPr>
          </p:pic>
          <p:sp>
            <p:nvSpPr>
              <p:cNvPr id="49" name="文本框 48"/>
              <p:cNvSpPr txBox="1"/>
              <p:nvPr/>
            </p:nvSpPr>
            <p:spPr>
              <a:xfrm>
                <a:off x="377177" y="3587004"/>
                <a:ext cx="300082" cy="2826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270" dirty="0"/>
                  <a:t>c</a:t>
                </a:r>
                <a:endParaRPr kumimoji="1" lang="en-US" altLang="zh-CN" sz="1270" dirty="0"/>
              </a:p>
            </p:txBody>
          </p:sp>
        </p:grpSp>
        <p:sp>
          <p:nvSpPr>
            <p:cNvPr id="50" name="文本框 49"/>
            <p:cNvSpPr txBox="1"/>
            <p:nvPr/>
          </p:nvSpPr>
          <p:spPr>
            <a:xfrm>
              <a:off x="4083520" y="3345556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MMP8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4291178" y="3915690"/>
              <a:ext cx="979930" cy="21856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85" dirty="0"/>
            </a:p>
          </p:txBody>
        </p:sp>
      </p:grpSp>
      <p:pic>
        <p:nvPicPr>
          <p:cNvPr id="59" name="图片 58"/>
          <p:cNvPicPr>
            <a:picLocks noChangeAspect="1"/>
          </p:cNvPicPr>
          <p:nvPr/>
        </p:nvPicPr>
        <p:blipFill>
          <a:blip r:embed="rId12"/>
          <a:srcRect l="11879" t="40649" r="15445" b="15638"/>
          <a:stretch>
            <a:fillRect/>
          </a:stretch>
        </p:blipFill>
        <p:spPr>
          <a:xfrm>
            <a:off x="1407844" y="5306141"/>
            <a:ext cx="2231660" cy="1095264"/>
          </a:xfrm>
          <a:prstGeom prst="rect">
            <a:avLst/>
          </a:prstGeom>
        </p:spPr>
      </p:pic>
      <p:pic>
        <p:nvPicPr>
          <p:cNvPr id="60" name="图片 59"/>
          <p:cNvPicPr>
            <a:picLocks noChangeAspect="1"/>
          </p:cNvPicPr>
          <p:nvPr/>
        </p:nvPicPr>
        <p:blipFill rotWithShape="1">
          <a:blip r:embed="rId13"/>
          <a:srcRect l="-452" t="36536" r="31431" b="24978"/>
          <a:stretch>
            <a:fillRect/>
          </a:stretch>
        </p:blipFill>
        <p:spPr>
          <a:xfrm>
            <a:off x="1364291" y="2997861"/>
            <a:ext cx="2275213" cy="1033968"/>
          </a:xfrm>
          <a:prstGeom prst="rect">
            <a:avLst/>
          </a:prstGeom>
        </p:spPr>
      </p:pic>
      <p:pic>
        <p:nvPicPr>
          <p:cNvPr id="63" name="图片 62"/>
          <p:cNvPicPr>
            <a:picLocks noChangeAspect="1"/>
          </p:cNvPicPr>
          <p:nvPr/>
        </p:nvPicPr>
        <p:blipFill rotWithShape="1">
          <a:blip r:embed="rId14"/>
          <a:srcRect l="6355" t="43534" r="24069" b="20575"/>
          <a:stretch>
            <a:fillRect/>
          </a:stretch>
        </p:blipFill>
        <p:spPr>
          <a:xfrm>
            <a:off x="1364291" y="4191521"/>
            <a:ext cx="2267954" cy="954928"/>
          </a:xfrm>
          <a:prstGeom prst="rect">
            <a:avLst/>
          </a:prstGeom>
        </p:spPr>
      </p:pic>
      <p:sp>
        <p:nvSpPr>
          <p:cNvPr id="65" name="文本框 64"/>
          <p:cNvSpPr txBox="1"/>
          <p:nvPr/>
        </p:nvSpPr>
        <p:spPr>
          <a:xfrm>
            <a:off x="1214277" y="2812360"/>
            <a:ext cx="421007" cy="26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45"/>
              <a:t>e</a:t>
            </a:r>
            <a:endParaRPr lang="en-US" altLang="zh-CN" sz="1145"/>
          </a:p>
        </p:txBody>
      </p:sp>
      <p:sp>
        <p:nvSpPr>
          <p:cNvPr id="66" name="文本框 65"/>
          <p:cNvSpPr txBox="1"/>
          <p:nvPr/>
        </p:nvSpPr>
        <p:spPr>
          <a:xfrm>
            <a:off x="1407844" y="2871237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p-EGFR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381229" y="4063284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EGFR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381229" y="5187583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GAPDH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1142496" y="4004407"/>
            <a:ext cx="421007" cy="26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45"/>
              <a:t>f</a:t>
            </a:r>
            <a:endParaRPr lang="en-US" altLang="zh-CN" sz="1145"/>
          </a:p>
        </p:txBody>
      </p:sp>
      <p:sp>
        <p:nvSpPr>
          <p:cNvPr id="70" name="文本框 69"/>
          <p:cNvSpPr txBox="1"/>
          <p:nvPr/>
        </p:nvSpPr>
        <p:spPr>
          <a:xfrm>
            <a:off x="1117494" y="5128706"/>
            <a:ext cx="421007" cy="26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45"/>
              <a:t>g</a:t>
            </a:r>
            <a:endParaRPr lang="en-US" altLang="zh-CN" sz="1145"/>
          </a:p>
        </p:txBody>
      </p:sp>
      <p:sp>
        <p:nvSpPr>
          <p:cNvPr id="71" name="矩形 70"/>
          <p:cNvSpPr/>
          <p:nvPr/>
        </p:nvSpPr>
        <p:spPr>
          <a:xfrm>
            <a:off x="1407844" y="3176911"/>
            <a:ext cx="676676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72" name="矩形 71"/>
          <p:cNvSpPr/>
          <p:nvPr/>
        </p:nvSpPr>
        <p:spPr>
          <a:xfrm>
            <a:off x="1483657" y="4386701"/>
            <a:ext cx="627478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73" name="矩形 72"/>
          <p:cNvSpPr/>
          <p:nvPr/>
        </p:nvSpPr>
        <p:spPr>
          <a:xfrm>
            <a:off x="1563503" y="6117508"/>
            <a:ext cx="571828" cy="1411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pic>
        <p:nvPicPr>
          <p:cNvPr id="77" name="图片 76"/>
          <p:cNvPicPr>
            <a:picLocks noChangeAspect="1"/>
          </p:cNvPicPr>
          <p:nvPr/>
        </p:nvPicPr>
        <p:blipFill rotWithShape="1">
          <a:blip r:embed="rId15"/>
          <a:srcRect l="10799" t="32723" r="17890" b="27945"/>
          <a:stretch>
            <a:fillRect/>
          </a:stretch>
        </p:blipFill>
        <p:spPr>
          <a:xfrm>
            <a:off x="1364291" y="6564323"/>
            <a:ext cx="2293763" cy="1032355"/>
          </a:xfrm>
          <a:prstGeom prst="rect">
            <a:avLst/>
          </a:prstGeom>
        </p:spPr>
      </p:pic>
      <p:sp>
        <p:nvSpPr>
          <p:cNvPr id="79" name="文本框 78"/>
          <p:cNvSpPr txBox="1"/>
          <p:nvPr/>
        </p:nvSpPr>
        <p:spPr>
          <a:xfrm>
            <a:off x="1364292" y="6463508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MMP7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100557" y="6404632"/>
            <a:ext cx="421007" cy="26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45"/>
              <a:t>h</a:t>
            </a:r>
            <a:endParaRPr lang="en-US" altLang="zh-CN" sz="1145"/>
          </a:p>
        </p:txBody>
      </p:sp>
      <p:sp>
        <p:nvSpPr>
          <p:cNvPr id="81" name="矩形 80"/>
          <p:cNvSpPr/>
          <p:nvPr/>
        </p:nvSpPr>
        <p:spPr>
          <a:xfrm>
            <a:off x="2967667" y="6836124"/>
            <a:ext cx="571828" cy="1411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grpSp>
        <p:nvGrpSpPr>
          <p:cNvPr id="58" name="组合 57"/>
          <p:cNvGrpSpPr/>
          <p:nvPr/>
        </p:nvGrpSpPr>
        <p:grpSpPr>
          <a:xfrm>
            <a:off x="1100557" y="7663756"/>
            <a:ext cx="2531688" cy="1150914"/>
            <a:chOff x="1100557" y="7536189"/>
            <a:chExt cx="2531688" cy="1150914"/>
          </a:xfrm>
        </p:grpSpPr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16"/>
            <a:srcRect l="7703" t="37701" r="18950" b="20511"/>
            <a:stretch>
              <a:fillRect/>
            </a:stretch>
          </p:blipFill>
          <p:spPr>
            <a:xfrm>
              <a:off x="1364291" y="7633779"/>
              <a:ext cx="2267954" cy="1053324"/>
            </a:xfrm>
            <a:prstGeom prst="rect">
              <a:avLst/>
            </a:prstGeom>
          </p:spPr>
        </p:pic>
        <p:sp>
          <p:nvSpPr>
            <p:cNvPr id="82" name="文本框 81"/>
            <p:cNvSpPr txBox="1"/>
            <p:nvPr/>
          </p:nvSpPr>
          <p:spPr>
            <a:xfrm>
              <a:off x="1364292" y="7536189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>
                  <a:solidFill>
                    <a:srgbClr val="FFFF00"/>
                  </a:solidFill>
                  <a:highlight>
                    <a:srgbClr val="000000"/>
                  </a:highlight>
                </a:rPr>
                <a:t>GAPDH</a:t>
              </a:r>
              <a:endParaRPr lang="en-US" altLang="zh-CN" sz="76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1100557" y="7537802"/>
              <a:ext cx="421007" cy="26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45"/>
                <a:t>i</a:t>
              </a:r>
              <a:endParaRPr lang="en-US" altLang="zh-CN" sz="1145"/>
            </a:p>
          </p:txBody>
        </p:sp>
        <p:sp>
          <p:nvSpPr>
            <p:cNvPr id="84" name="矩形 83"/>
            <p:cNvSpPr/>
            <p:nvPr/>
          </p:nvSpPr>
          <p:spPr>
            <a:xfrm>
              <a:off x="2967667" y="7941873"/>
              <a:ext cx="571828" cy="14114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85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4002755" y="4632360"/>
            <a:ext cx="1633216" cy="1571277"/>
            <a:chOff x="3832265" y="4976916"/>
            <a:chExt cx="1633216" cy="1571277"/>
          </a:xfrm>
        </p:grpSpPr>
        <p:grpSp>
          <p:nvGrpSpPr>
            <p:cNvPr id="53" name="组合 52"/>
            <p:cNvGrpSpPr/>
            <p:nvPr/>
          </p:nvGrpSpPr>
          <p:grpSpPr>
            <a:xfrm>
              <a:off x="3832265" y="4976916"/>
              <a:ext cx="1633216" cy="1571277"/>
              <a:chOff x="113705" y="5085552"/>
              <a:chExt cx="2106700" cy="2026896"/>
            </a:xfrm>
          </p:grpSpPr>
          <p:pic>
            <p:nvPicPr>
              <p:cNvPr id="48" name="图片 47"/>
              <p:cNvPicPr>
                <a:picLocks noChangeAspect="1"/>
              </p:cNvPicPr>
              <p:nvPr/>
            </p:nvPicPr>
            <p:blipFill rotWithShape="1">
              <a:blip r:embed="rId17"/>
              <a:srcRect l="24943" t="42751" r="49279" b="20605"/>
              <a:stretch>
                <a:fillRect/>
              </a:stretch>
            </p:blipFill>
            <p:spPr>
              <a:xfrm>
                <a:off x="515278" y="5133619"/>
                <a:ext cx="1705127" cy="1978829"/>
              </a:xfrm>
              <a:prstGeom prst="rect">
                <a:avLst/>
              </a:prstGeom>
            </p:spPr>
          </p:pic>
          <p:sp>
            <p:nvSpPr>
              <p:cNvPr id="51" name="文本框 50"/>
              <p:cNvSpPr txBox="1"/>
              <p:nvPr/>
            </p:nvSpPr>
            <p:spPr>
              <a:xfrm>
                <a:off x="113705" y="5085552"/>
                <a:ext cx="591957" cy="48794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kumimoji="1" lang="en-US" altLang="zh-CN" sz="1270" dirty="0"/>
                  <a:t>d</a:t>
                </a:r>
                <a:endParaRPr kumimoji="1" lang="en-US" altLang="zh-CN" sz="1270" dirty="0"/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4146379" y="5006151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GAPDH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95" name="矩形 94"/>
            <p:cNvSpPr/>
            <p:nvPr/>
          </p:nvSpPr>
          <p:spPr>
            <a:xfrm>
              <a:off x="4300856" y="5957816"/>
              <a:ext cx="979930" cy="21856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85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4050559" y="6282783"/>
            <a:ext cx="1585412" cy="1403086"/>
            <a:chOff x="3880069" y="6575079"/>
            <a:chExt cx="1585412" cy="1403086"/>
          </a:xfrm>
        </p:grpSpPr>
        <p:pic>
          <p:nvPicPr>
            <p:cNvPr id="87" name="图片 86"/>
            <p:cNvPicPr>
              <a:picLocks noChangeAspect="1"/>
            </p:cNvPicPr>
            <p:nvPr/>
          </p:nvPicPr>
          <p:blipFill rotWithShape="1">
            <a:blip r:embed="rId18"/>
            <a:srcRect l="30773" t="37525" r="41189" b="25518"/>
            <a:stretch>
              <a:fillRect/>
            </a:stretch>
          </p:blipFill>
          <p:spPr>
            <a:xfrm>
              <a:off x="4187136" y="6602230"/>
              <a:ext cx="1278345" cy="1375935"/>
            </a:xfrm>
            <a:prstGeom prst="rect">
              <a:avLst/>
            </a:prstGeom>
          </p:spPr>
        </p:pic>
        <p:sp>
          <p:nvSpPr>
            <p:cNvPr id="90" name="文本框 89"/>
            <p:cNvSpPr txBox="1"/>
            <p:nvPr/>
          </p:nvSpPr>
          <p:spPr>
            <a:xfrm>
              <a:off x="4143180" y="6577247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MMP9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3880069" y="6575079"/>
              <a:ext cx="421007" cy="26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45"/>
                <a:t>j</a:t>
              </a:r>
              <a:endParaRPr lang="en-US" altLang="zh-CN" sz="1145"/>
            </a:p>
          </p:txBody>
        </p:sp>
        <p:sp>
          <p:nvSpPr>
            <p:cNvPr id="96" name="矩形 95"/>
            <p:cNvSpPr/>
            <p:nvPr/>
          </p:nvSpPr>
          <p:spPr>
            <a:xfrm>
              <a:off x="4257304" y="6758697"/>
              <a:ext cx="979930" cy="21856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85" dirty="0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073435" y="7721283"/>
            <a:ext cx="1539660" cy="1306028"/>
            <a:chOff x="3883882" y="8048073"/>
            <a:chExt cx="1539660" cy="1306028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187136" y="8083014"/>
              <a:ext cx="1236406" cy="1271087"/>
            </a:xfrm>
            <a:prstGeom prst="rect">
              <a:avLst/>
            </a:prstGeom>
          </p:spPr>
        </p:pic>
        <p:sp>
          <p:nvSpPr>
            <p:cNvPr id="92" name="文本框 91"/>
            <p:cNvSpPr txBox="1"/>
            <p:nvPr/>
          </p:nvSpPr>
          <p:spPr>
            <a:xfrm>
              <a:off x="4215365" y="8080772"/>
              <a:ext cx="704098" cy="2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60" dirty="0">
                  <a:solidFill>
                    <a:srgbClr val="FFFF00"/>
                  </a:solidFill>
                  <a:highlight>
                    <a:srgbClr val="000000"/>
                  </a:highlight>
                </a:rPr>
                <a:t>GAPDH</a:t>
              </a:r>
              <a:endPara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endParaRP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3883882" y="8048073"/>
              <a:ext cx="421007" cy="268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45"/>
                <a:t>k</a:t>
              </a:r>
              <a:endParaRPr lang="en-US" altLang="zh-CN" sz="1145"/>
            </a:p>
          </p:txBody>
        </p:sp>
        <p:sp>
          <p:nvSpPr>
            <p:cNvPr id="97" name="矩形 96"/>
            <p:cNvSpPr/>
            <p:nvPr/>
          </p:nvSpPr>
          <p:spPr>
            <a:xfrm>
              <a:off x="4228269" y="8892768"/>
              <a:ext cx="979930" cy="21856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85" dirty="0"/>
            </a:p>
          </p:txBody>
        </p:sp>
      </p:grpSp>
    </p:spTree>
    <p:custDataLst>
      <p:tags r:id="rId2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FigS2E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99266" y="1242506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69716" y="652586"/>
            <a:ext cx="1885962" cy="863735"/>
            <a:chOff x="775556" y="4898603"/>
            <a:chExt cx="1885962" cy="86373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0487" y="5299644"/>
              <a:ext cx="992718" cy="192685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827127" y="5330248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159" y="5626385"/>
              <a:ext cx="62830" cy="6283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0487" y="5569653"/>
              <a:ext cx="992718" cy="192685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75556" y="5598733"/>
              <a:ext cx="36548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82388" y="559873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2190159" y="5318519"/>
              <a:ext cx="471359" cy="123111"/>
              <a:chOff x="6403786" y="6235517"/>
              <a:chExt cx="471359" cy="123111"/>
            </a:xfrm>
          </p:grpSpPr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3786" y="6271481"/>
                <a:ext cx="62830" cy="62830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6490423" y="623551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205600" y="4898603"/>
              <a:ext cx="90249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Blank    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830600" y="5116448"/>
              <a:ext cx="122950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CHX 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直接连接符 21"/>
            <p:cNvCxnSpPr/>
            <p:nvPr/>
          </p:nvCxnSpPr>
          <p:spPr>
            <a:xfrm>
              <a:off x="1138110" y="5072408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4002470" y="1831727"/>
            <a:ext cx="1533178" cy="213360"/>
            <a:chOff x="2452" y="1382"/>
            <a:chExt cx="2735" cy="336"/>
          </a:xfrm>
        </p:grpSpPr>
        <p:sp>
          <p:nvSpPr>
            <p:cNvPr id="19" name="文本框 18"/>
            <p:cNvSpPr txBox="1"/>
            <p:nvPr/>
          </p:nvSpPr>
          <p:spPr>
            <a:xfrm>
              <a:off x="2452" y="1382"/>
              <a:ext cx="63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857" y="1382"/>
              <a:ext cx="697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</a:t>
              </a:r>
              <a:endParaRPr lang="en-US" altLang="zh-CN" sz="80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3273" y="1382"/>
              <a:ext cx="754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3863" y="1382"/>
              <a:ext cx="1325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rcRect l="36940" t="36418" r="39002" b="10275"/>
          <a:stretch>
            <a:fillRect/>
          </a:stretch>
        </p:blipFill>
        <p:spPr>
          <a:xfrm>
            <a:off x="3880265" y="2097792"/>
            <a:ext cx="1285403" cy="2630805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6"/>
          <a:srcRect l="44051" t="20755" r="29515" b="29951"/>
          <a:stretch>
            <a:fillRect/>
          </a:stretch>
        </p:blipFill>
        <p:spPr>
          <a:xfrm>
            <a:off x="3880265" y="5181352"/>
            <a:ext cx="1423866" cy="245237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312400" y="2473077"/>
            <a:ext cx="54880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 dirty="0"/>
              <a:t>BP180</a:t>
            </a:r>
            <a:endParaRPr lang="en-US" altLang="zh-CN" sz="800" dirty="0"/>
          </a:p>
        </p:txBody>
      </p:sp>
      <p:sp>
        <p:nvSpPr>
          <p:cNvPr id="28" name="文本框 27"/>
          <p:cNvSpPr txBox="1"/>
          <p:nvPr/>
        </p:nvSpPr>
        <p:spPr>
          <a:xfrm>
            <a:off x="5225650" y="2521972"/>
            <a:ext cx="562819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/>
              <a:t>180kDa</a:t>
            </a:r>
            <a:endParaRPr lang="en-US" altLang="zh-CN" sz="800"/>
          </a:p>
        </p:txBody>
      </p:sp>
      <p:sp>
        <p:nvSpPr>
          <p:cNvPr id="29" name="文本框 28"/>
          <p:cNvSpPr txBox="1"/>
          <p:nvPr/>
        </p:nvSpPr>
        <p:spPr>
          <a:xfrm>
            <a:off x="5443714" y="7234942"/>
            <a:ext cx="784808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37kDa</a:t>
            </a:r>
            <a:endParaRPr lang="en-US" altLang="zh-CN" sz="1000" dirty="0"/>
          </a:p>
        </p:txBody>
      </p:sp>
      <p:grpSp>
        <p:nvGrpSpPr>
          <p:cNvPr id="30" name="组合 29"/>
          <p:cNvGrpSpPr/>
          <p:nvPr/>
        </p:nvGrpSpPr>
        <p:grpSpPr>
          <a:xfrm>
            <a:off x="4003031" y="4949577"/>
            <a:ext cx="1533178" cy="213360"/>
            <a:chOff x="2452" y="1382"/>
            <a:chExt cx="2735" cy="336"/>
          </a:xfrm>
        </p:grpSpPr>
        <p:sp>
          <p:nvSpPr>
            <p:cNvPr id="31" name="文本框 30"/>
            <p:cNvSpPr txBox="1"/>
            <p:nvPr/>
          </p:nvSpPr>
          <p:spPr>
            <a:xfrm>
              <a:off x="2452" y="1382"/>
              <a:ext cx="63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2857" y="1382"/>
              <a:ext cx="697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</a:t>
              </a:r>
              <a:endParaRPr lang="en-US" altLang="zh-CN" sz="8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273" y="1382"/>
              <a:ext cx="754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3863" y="1382"/>
              <a:ext cx="1325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CHX+TGF-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cxnSp>
        <p:nvCxnSpPr>
          <p:cNvPr id="35" name="直接箭头连接符 79"/>
          <p:cNvCxnSpPr/>
          <p:nvPr/>
        </p:nvCxnSpPr>
        <p:spPr>
          <a:xfrm flipH="1">
            <a:off x="4234549" y="204572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箭头连接符 80"/>
          <p:cNvCxnSpPr/>
          <p:nvPr/>
        </p:nvCxnSpPr>
        <p:spPr>
          <a:xfrm flipH="1">
            <a:off x="4461583" y="204572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箭头连接符 81"/>
          <p:cNvCxnSpPr/>
          <p:nvPr/>
        </p:nvCxnSpPr>
        <p:spPr>
          <a:xfrm flipH="1">
            <a:off x="4699828" y="2005082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箭头连接符 82"/>
          <p:cNvCxnSpPr/>
          <p:nvPr/>
        </p:nvCxnSpPr>
        <p:spPr>
          <a:xfrm flipH="1">
            <a:off x="4885379" y="2060327"/>
            <a:ext cx="1121" cy="47815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83"/>
          <p:cNvCxnSpPr/>
          <p:nvPr/>
        </p:nvCxnSpPr>
        <p:spPr>
          <a:xfrm flipH="1">
            <a:off x="4207081" y="514833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84"/>
          <p:cNvCxnSpPr/>
          <p:nvPr/>
        </p:nvCxnSpPr>
        <p:spPr>
          <a:xfrm>
            <a:off x="4461583" y="4941957"/>
            <a:ext cx="9530" cy="23266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箭头连接符 85"/>
          <p:cNvCxnSpPr/>
          <p:nvPr/>
        </p:nvCxnSpPr>
        <p:spPr>
          <a:xfrm flipH="1">
            <a:off x="4700949" y="514833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直接箭头连接符 86"/>
          <p:cNvCxnSpPr/>
          <p:nvPr/>
        </p:nvCxnSpPr>
        <p:spPr>
          <a:xfrm flipH="1">
            <a:off x="5036175" y="5020062"/>
            <a:ext cx="22423" cy="218503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直接箭头连接符 87"/>
          <p:cNvCxnSpPr/>
          <p:nvPr/>
        </p:nvCxnSpPr>
        <p:spPr>
          <a:xfrm>
            <a:off x="3735075" y="2560072"/>
            <a:ext cx="26739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箭头连接符 88"/>
          <p:cNvCxnSpPr/>
          <p:nvPr/>
        </p:nvCxnSpPr>
        <p:spPr>
          <a:xfrm>
            <a:off x="3735075" y="7393057"/>
            <a:ext cx="26739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箭头连接符 89"/>
          <p:cNvCxnSpPr/>
          <p:nvPr/>
        </p:nvCxnSpPr>
        <p:spPr>
          <a:xfrm flipH="1">
            <a:off x="5058598" y="2601982"/>
            <a:ext cx="248336" cy="3238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箭头连接符 90"/>
          <p:cNvCxnSpPr/>
          <p:nvPr/>
        </p:nvCxnSpPr>
        <p:spPr>
          <a:xfrm flipH="1" flipV="1">
            <a:off x="5225650" y="7365752"/>
            <a:ext cx="197884" cy="273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FigS2F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40465" y="697099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75703" y="652586"/>
            <a:ext cx="1890910" cy="852739"/>
            <a:chOff x="748909" y="6111921"/>
            <a:chExt cx="1890910" cy="85273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38788" y="6520506"/>
              <a:ext cx="992718" cy="177596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805428" y="6543566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8460" y="6839703"/>
              <a:ext cx="62830" cy="6283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38788" y="6793967"/>
              <a:ext cx="992718" cy="17069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753857" y="6812051"/>
              <a:ext cx="36548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60689" y="681205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2168460" y="6531837"/>
              <a:ext cx="471359" cy="123111"/>
              <a:chOff x="6403786" y="6235517"/>
              <a:chExt cx="471359" cy="123111"/>
            </a:xfrm>
          </p:grpSpPr>
          <p:pic>
            <p:nvPicPr>
              <p:cNvPr id="16" name="图片 1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03786" y="6271481"/>
                <a:ext cx="62830" cy="62830"/>
              </a:xfrm>
              <a:prstGeom prst="rect">
                <a:avLst/>
              </a:prstGeom>
            </p:spPr>
          </p:pic>
          <p:sp>
            <p:nvSpPr>
              <p:cNvPr id="17" name="文本框 16"/>
              <p:cNvSpPr txBox="1"/>
              <p:nvPr/>
            </p:nvSpPr>
            <p:spPr>
              <a:xfrm>
                <a:off x="6490423" y="623551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1183901" y="6111921"/>
              <a:ext cx="90249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Blank    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48909" y="6310789"/>
              <a:ext cx="129362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MG132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" name="直接连接符 21"/>
            <p:cNvCxnSpPr/>
            <p:nvPr/>
          </p:nvCxnSpPr>
          <p:spPr>
            <a:xfrm>
              <a:off x="1116411" y="6285726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5"/>
          <a:srcRect l="37142" t="45048" r="32008" b="7316"/>
          <a:stretch>
            <a:fillRect/>
          </a:stretch>
        </p:blipFill>
        <p:spPr>
          <a:xfrm>
            <a:off x="3340735" y="2040232"/>
            <a:ext cx="2240280" cy="282194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rcRect l="31483" t="31546" r="38503" b="19015"/>
          <a:stretch>
            <a:fillRect/>
          </a:stretch>
        </p:blipFill>
        <p:spPr>
          <a:xfrm>
            <a:off x="3429000" y="5022827"/>
            <a:ext cx="2183765" cy="293433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2428240" y="2214857"/>
            <a:ext cx="87630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800"/>
              <a:t>BP180</a:t>
            </a:r>
            <a:endParaRPr lang="en-US" altLang="zh-CN" sz="800"/>
          </a:p>
        </p:txBody>
      </p:sp>
      <p:sp>
        <p:nvSpPr>
          <p:cNvPr id="21" name="文本框 20"/>
          <p:cNvSpPr txBox="1"/>
          <p:nvPr/>
        </p:nvSpPr>
        <p:spPr>
          <a:xfrm>
            <a:off x="2835910" y="7457417"/>
            <a:ext cx="664845" cy="3054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/>
            <a:r>
              <a:rPr lang="en-US" altLang="zh-CN" sz="800"/>
              <a:t>GAPDH</a:t>
            </a:r>
            <a:endParaRPr lang="en-US" altLang="zh-CN" sz="800"/>
          </a:p>
        </p:txBody>
      </p:sp>
      <p:sp>
        <p:nvSpPr>
          <p:cNvPr id="22" name="文本框 21"/>
          <p:cNvSpPr txBox="1"/>
          <p:nvPr/>
        </p:nvSpPr>
        <p:spPr>
          <a:xfrm>
            <a:off x="5617210" y="2214857"/>
            <a:ext cx="72136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/>
              <a:t>180kDa</a:t>
            </a:r>
            <a:endParaRPr lang="en-US" altLang="zh-CN" sz="800"/>
          </a:p>
        </p:txBody>
      </p:sp>
      <p:sp>
        <p:nvSpPr>
          <p:cNvPr id="23" name="文本框 22"/>
          <p:cNvSpPr txBox="1"/>
          <p:nvPr/>
        </p:nvSpPr>
        <p:spPr>
          <a:xfrm>
            <a:off x="5704205" y="7431382"/>
            <a:ext cx="721360" cy="213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37kDa</a:t>
            </a:r>
            <a:endParaRPr lang="en-US" altLang="zh-CN" sz="800" dirty="0"/>
          </a:p>
        </p:txBody>
      </p:sp>
      <p:grpSp>
        <p:nvGrpSpPr>
          <p:cNvPr id="26" name="组合 25"/>
          <p:cNvGrpSpPr/>
          <p:nvPr/>
        </p:nvGrpSpPr>
        <p:grpSpPr>
          <a:xfrm>
            <a:off x="3812540" y="1784327"/>
            <a:ext cx="2011680" cy="218440"/>
            <a:chOff x="1870" y="5703"/>
            <a:chExt cx="3168" cy="344"/>
          </a:xfrm>
        </p:grpSpPr>
        <p:sp>
          <p:nvSpPr>
            <p:cNvPr id="27" name="文本框 26"/>
            <p:cNvSpPr txBox="1"/>
            <p:nvPr/>
          </p:nvSpPr>
          <p:spPr>
            <a:xfrm>
              <a:off x="1870" y="5703"/>
              <a:ext cx="982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391" y="5703"/>
              <a:ext cx="96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</a:t>
              </a:r>
              <a:endParaRPr lang="en-US" altLang="zh-CN" sz="8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2991" y="5703"/>
              <a:ext cx="816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3559" y="5710"/>
              <a:ext cx="14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964940" y="4862172"/>
            <a:ext cx="2011680" cy="218440"/>
            <a:chOff x="1870" y="5703"/>
            <a:chExt cx="3168" cy="344"/>
          </a:xfrm>
        </p:grpSpPr>
        <p:sp>
          <p:nvSpPr>
            <p:cNvPr id="32" name="文本框 31"/>
            <p:cNvSpPr txBox="1"/>
            <p:nvPr/>
          </p:nvSpPr>
          <p:spPr>
            <a:xfrm>
              <a:off x="1870" y="5703"/>
              <a:ext cx="982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391" y="5703"/>
              <a:ext cx="960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</a:t>
              </a:r>
              <a:endParaRPr lang="en-US" altLang="zh-CN" sz="80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2991" y="5703"/>
              <a:ext cx="816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3559" y="5710"/>
              <a:ext cx="14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MG132+TGF-</a:t>
              </a:r>
              <a:r>
                <a:rPr lang="en-US" altLang="zh-CN" sz="800">
                  <a:sym typeface="+mn-ea"/>
                </a:rPr>
                <a:t>α</a:t>
              </a:r>
              <a:endParaRPr lang="en-US" altLang="zh-CN" sz="800"/>
            </a:p>
          </p:txBody>
        </p:sp>
      </p:grpSp>
      <p:cxnSp>
        <p:nvCxnSpPr>
          <p:cNvPr id="36" name="直接箭头连接符 61"/>
          <p:cNvCxnSpPr/>
          <p:nvPr/>
        </p:nvCxnSpPr>
        <p:spPr>
          <a:xfrm>
            <a:off x="4102735" y="199641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箭头连接符 65"/>
          <p:cNvCxnSpPr/>
          <p:nvPr/>
        </p:nvCxnSpPr>
        <p:spPr>
          <a:xfrm>
            <a:off x="4430395" y="200276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箭头连接符 66"/>
          <p:cNvCxnSpPr/>
          <p:nvPr/>
        </p:nvCxnSpPr>
        <p:spPr>
          <a:xfrm>
            <a:off x="4747260" y="1895452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9" name="直接箭头连接符 67"/>
          <p:cNvCxnSpPr/>
          <p:nvPr/>
        </p:nvCxnSpPr>
        <p:spPr>
          <a:xfrm>
            <a:off x="5042535" y="1996417"/>
            <a:ext cx="5715" cy="31940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箭头连接符 76"/>
          <p:cNvCxnSpPr/>
          <p:nvPr/>
        </p:nvCxnSpPr>
        <p:spPr>
          <a:xfrm>
            <a:off x="4143375" y="495107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1" name="直接箭头连接符 77"/>
          <p:cNvCxnSpPr/>
          <p:nvPr/>
        </p:nvCxnSpPr>
        <p:spPr>
          <a:xfrm>
            <a:off x="4503420" y="492694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2" name="直接箭头连接符 78"/>
          <p:cNvCxnSpPr/>
          <p:nvPr/>
        </p:nvCxnSpPr>
        <p:spPr>
          <a:xfrm>
            <a:off x="4864100" y="4951072"/>
            <a:ext cx="20955" cy="249555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3" name="直接箭头连接符 79"/>
          <p:cNvCxnSpPr/>
          <p:nvPr/>
        </p:nvCxnSpPr>
        <p:spPr>
          <a:xfrm flipH="1">
            <a:off x="5194935" y="5079342"/>
            <a:ext cx="55880" cy="228282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箭头连接符 83"/>
          <p:cNvCxnSpPr/>
          <p:nvPr/>
        </p:nvCxnSpPr>
        <p:spPr>
          <a:xfrm>
            <a:off x="3340735" y="2287882"/>
            <a:ext cx="488315" cy="787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5" name="直接箭头连接符 86"/>
          <p:cNvCxnSpPr/>
          <p:nvPr/>
        </p:nvCxnSpPr>
        <p:spPr>
          <a:xfrm flipV="1">
            <a:off x="3408680" y="7527902"/>
            <a:ext cx="511810" cy="5778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6" name="直接箭头连接符 90"/>
          <p:cNvCxnSpPr/>
          <p:nvPr/>
        </p:nvCxnSpPr>
        <p:spPr>
          <a:xfrm flipH="1">
            <a:off x="5250815" y="2356462"/>
            <a:ext cx="386715" cy="3556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7" name="直接箭头连接符 93"/>
          <p:cNvCxnSpPr/>
          <p:nvPr/>
        </p:nvCxnSpPr>
        <p:spPr>
          <a:xfrm flipH="1">
            <a:off x="5379085" y="7538062"/>
            <a:ext cx="329565" cy="571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10018" y="0"/>
            <a:ext cx="11111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FigS4A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l="25451" t="28110" r="48250" b="54984"/>
          <a:stretch>
            <a:fillRect/>
          </a:stretch>
        </p:blipFill>
        <p:spPr>
          <a:xfrm>
            <a:off x="1752286" y="3208424"/>
            <a:ext cx="3007360" cy="15748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72645" t="45686" r="1059" b="36970"/>
          <a:stretch>
            <a:fillRect/>
          </a:stretch>
        </p:blipFill>
        <p:spPr>
          <a:xfrm>
            <a:off x="880030" y="330770"/>
            <a:ext cx="2192020" cy="8134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92349" y="2555838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4158" y="4958611"/>
            <a:ext cx="3025488" cy="18888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0" y="86001"/>
            <a:ext cx="787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Fig2D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20346" y="878141"/>
            <a:ext cx="1891877" cy="1233375"/>
            <a:chOff x="2166109" y="3488554"/>
            <a:chExt cx="1891877" cy="1233375"/>
          </a:xfrm>
        </p:grpSpPr>
        <p:sp>
          <p:nvSpPr>
            <p:cNvPr id="27" name="文本框 26"/>
            <p:cNvSpPr txBox="1"/>
            <p:nvPr/>
          </p:nvSpPr>
          <p:spPr>
            <a:xfrm>
              <a:off x="2668462" y="3488554"/>
              <a:ext cx="78707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Blank  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166109" y="3659463"/>
              <a:ext cx="1361646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Erlotinib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9" name="直接连接符 28"/>
            <p:cNvCxnSpPr/>
            <p:nvPr/>
          </p:nvCxnSpPr>
          <p:spPr>
            <a:xfrm>
              <a:off x="2572736" y="3654491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903" y="3904836"/>
              <a:ext cx="62830" cy="62830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65641" y="3835774"/>
              <a:ext cx="992718" cy="200954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2236983" y="3885496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3673264" y="3873568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903" y="4133236"/>
              <a:ext cx="62830" cy="62830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65641" y="4064174"/>
              <a:ext cx="992718" cy="200954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2175044" y="4113896"/>
              <a:ext cx="37670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3673264" y="4101968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903" y="4361636"/>
              <a:ext cx="62830" cy="62830"/>
            </a:xfrm>
            <a:prstGeom prst="rect">
              <a:avLst/>
            </a:prstGeom>
          </p:spPr>
        </p:pic>
        <p:pic>
          <p:nvPicPr>
            <p:cNvPr id="39" name="图片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65641" y="4292574"/>
              <a:ext cx="992718" cy="200954"/>
            </a:xfrm>
            <a:prstGeom prst="rect">
              <a:avLst/>
            </a:prstGeom>
          </p:spPr>
        </p:pic>
        <p:sp>
          <p:nvSpPr>
            <p:cNvPr id="40" name="文本框 39"/>
            <p:cNvSpPr txBox="1"/>
            <p:nvPr/>
          </p:nvSpPr>
          <p:spPr>
            <a:xfrm>
              <a:off x="2258266" y="4342296"/>
              <a:ext cx="28533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3673264" y="4330368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图片 4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7903" y="4590037"/>
              <a:ext cx="62830" cy="62830"/>
            </a:xfrm>
            <a:prstGeom prst="rect">
              <a:avLst/>
            </a:prstGeom>
          </p:spPr>
        </p:pic>
        <p:pic>
          <p:nvPicPr>
            <p:cNvPr id="43" name="图片 4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565641" y="4520975"/>
              <a:ext cx="992718" cy="200954"/>
            </a:xfrm>
            <a:prstGeom prst="rect">
              <a:avLst/>
            </a:prstGeom>
          </p:spPr>
        </p:pic>
        <p:sp>
          <p:nvSpPr>
            <p:cNvPr id="44" name="文本框 43"/>
            <p:cNvSpPr txBox="1"/>
            <p:nvPr/>
          </p:nvSpPr>
          <p:spPr>
            <a:xfrm>
              <a:off x="2185412" y="4570697"/>
              <a:ext cx="36548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3678856" y="4558769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2021642" y="282292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5835" y="3102563"/>
            <a:ext cx="4485707" cy="1306502"/>
            <a:chOff x="1862694" y="1859433"/>
            <a:chExt cx="4485707" cy="1306502"/>
          </a:xfrm>
        </p:grpSpPr>
        <p:pic>
          <p:nvPicPr>
            <p:cNvPr id="50" name="图片 4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168275" y="2005314"/>
              <a:ext cx="4180126" cy="1160621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1862694" y="1859433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a</a:t>
              </a:r>
              <a:endParaRPr kumimoji="1" lang="zh-CN" altLang="en-US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5835" y="4424686"/>
            <a:ext cx="2914229" cy="1271305"/>
            <a:chOff x="2088898" y="3247076"/>
            <a:chExt cx="2914229" cy="1271305"/>
          </a:xfrm>
        </p:grpSpPr>
        <p:pic>
          <p:nvPicPr>
            <p:cNvPr id="52" name="图片 5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62462" y="3357973"/>
              <a:ext cx="2540665" cy="1160408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2088898" y="3247076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d</a:t>
              </a:r>
              <a:endParaRPr kumimoji="1" lang="zh-CN" altLang="en-US" dirty="0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6123" y="6304435"/>
            <a:ext cx="3724654" cy="1038331"/>
            <a:chOff x="1700470" y="4630184"/>
            <a:chExt cx="3724654" cy="1038331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040468" y="4805082"/>
              <a:ext cx="3384656" cy="863433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1700470" y="4630184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b</a:t>
              </a:r>
              <a:endParaRPr kumimoji="1" lang="zh-CN" altLang="en-US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5997" y="7385570"/>
            <a:ext cx="3721730" cy="1081203"/>
            <a:chOff x="1703393" y="5518399"/>
            <a:chExt cx="3721730" cy="1081203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040468" y="5695305"/>
              <a:ext cx="3384655" cy="904297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1703393" y="5518399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</a:t>
              </a:r>
              <a:endParaRPr kumimoji="1" lang="zh-CN" altLang="en-US" dirty="0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290812" y="3220703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BP180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89398" y="4546354"/>
            <a:ext cx="1456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 for BP180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53072" y="6485663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2617" y="7555951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90489" y="7034660"/>
            <a:ext cx="2967430" cy="863433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890489" y="7016952"/>
            <a:ext cx="22844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 for P-EGFR and 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rcRect l="8169" t="36695" r="16937" b="19365"/>
          <a:stretch>
            <a:fillRect/>
          </a:stretch>
        </p:blipFill>
        <p:spPr>
          <a:xfrm>
            <a:off x="310237" y="4446844"/>
            <a:ext cx="2216336" cy="106058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732719" y="2871674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41" y="3179180"/>
            <a:ext cx="247184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a</a:t>
            </a:r>
            <a:endParaRPr kumimoji="1" lang="en-US" altLang="zh-CN" sz="1015" dirty="0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2"/>
          <a:srcRect l="10200" t="31071" r="17946" b="28083"/>
          <a:stretch>
            <a:fillRect/>
          </a:stretch>
        </p:blipFill>
        <p:spPr>
          <a:xfrm>
            <a:off x="286849" y="3262056"/>
            <a:ext cx="2265534" cy="1050098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02998" y="3587893"/>
            <a:ext cx="575054" cy="2121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8" name="文本框 7"/>
          <p:cNvSpPr txBox="1"/>
          <p:nvPr/>
        </p:nvSpPr>
        <p:spPr>
          <a:xfrm>
            <a:off x="245894" y="3224770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 dirty="0">
                <a:solidFill>
                  <a:srgbClr val="FFFF00"/>
                </a:solidFill>
              </a:rPr>
              <a:t>MMP7</a:t>
            </a:r>
            <a:endParaRPr lang="en-US" altLang="zh-CN" sz="760" dirty="0">
              <a:solidFill>
                <a:srgbClr val="FFFF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241" y="4350257"/>
            <a:ext cx="253596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b</a:t>
            </a:r>
            <a:endParaRPr kumimoji="1" lang="en-US" altLang="zh-CN" sz="1015" dirty="0"/>
          </a:p>
        </p:txBody>
      </p:sp>
      <p:sp>
        <p:nvSpPr>
          <p:cNvPr id="11" name="文本框 10"/>
          <p:cNvSpPr txBox="1"/>
          <p:nvPr/>
        </p:nvSpPr>
        <p:spPr>
          <a:xfrm>
            <a:off x="242709" y="4432821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 dirty="0">
                <a:solidFill>
                  <a:srgbClr val="FFFF00"/>
                </a:solidFill>
              </a:rPr>
              <a:t>GAPDH</a:t>
            </a:r>
            <a:endParaRPr lang="en-US" altLang="zh-CN" sz="760" dirty="0">
              <a:solidFill>
                <a:srgbClr val="FFFF00"/>
              </a:solidFill>
            </a:endParaRPr>
          </a:p>
        </p:txBody>
      </p:sp>
      <p:pic>
        <p:nvPicPr>
          <p:cNvPr id="43" name="图片 42"/>
          <p:cNvPicPr>
            <a:picLocks noChangeAspect="1"/>
          </p:cNvPicPr>
          <p:nvPr/>
        </p:nvPicPr>
        <p:blipFill rotWithShape="1">
          <a:blip r:embed="rId3"/>
          <a:srcRect l="22223" t="8496" r="54032" b="47885"/>
          <a:stretch>
            <a:fillRect/>
          </a:stretch>
        </p:blipFill>
        <p:spPr>
          <a:xfrm>
            <a:off x="3299250" y="4718448"/>
            <a:ext cx="1213017" cy="1817105"/>
          </a:xfrm>
          <a:prstGeom prst="rect">
            <a:avLst/>
          </a:prstGeom>
        </p:spPr>
      </p:pic>
      <p:sp>
        <p:nvSpPr>
          <p:cNvPr id="48" name="矩形 47"/>
          <p:cNvSpPr/>
          <p:nvPr/>
        </p:nvSpPr>
        <p:spPr>
          <a:xfrm>
            <a:off x="3573470" y="4718448"/>
            <a:ext cx="902504" cy="37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rcRect l="22361" t="28615" r="21065" b="27757"/>
          <a:stretch>
            <a:fillRect/>
          </a:stretch>
        </p:blipFill>
        <p:spPr>
          <a:xfrm>
            <a:off x="3299250" y="6710162"/>
            <a:ext cx="1171884" cy="683128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366509" y="6926312"/>
            <a:ext cx="1001865" cy="3750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16" name="文本框 15"/>
          <p:cNvSpPr txBox="1"/>
          <p:nvPr/>
        </p:nvSpPr>
        <p:spPr>
          <a:xfrm>
            <a:off x="3010578" y="6671645"/>
            <a:ext cx="224742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f</a:t>
            </a:r>
            <a:endParaRPr kumimoji="1" lang="en-US" altLang="zh-CN" sz="1015" dirty="0"/>
          </a:p>
        </p:txBody>
      </p:sp>
      <p:sp>
        <p:nvSpPr>
          <p:cNvPr id="17" name="文本框 16"/>
          <p:cNvSpPr txBox="1"/>
          <p:nvPr/>
        </p:nvSpPr>
        <p:spPr>
          <a:xfrm>
            <a:off x="3763809" y="6710162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</a:rPr>
              <a:t>GAPDH</a:t>
            </a:r>
            <a:endParaRPr lang="en-US" altLang="zh-CN" sz="760">
              <a:solidFill>
                <a:srgbClr val="FFFF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995254" y="4446844"/>
            <a:ext cx="248786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e</a:t>
            </a:r>
            <a:endParaRPr kumimoji="1" lang="en-US" altLang="zh-CN" sz="1015" dirty="0"/>
          </a:p>
        </p:txBody>
      </p:sp>
      <p:sp>
        <p:nvSpPr>
          <p:cNvPr id="21" name="文本框 20"/>
          <p:cNvSpPr txBox="1"/>
          <p:nvPr/>
        </p:nvSpPr>
        <p:spPr>
          <a:xfrm>
            <a:off x="3259730" y="4485361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MMP9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 rotWithShape="1">
          <a:blip r:embed="rId5"/>
          <a:srcRect l="6618" t="34634" r="21062" b="31700"/>
          <a:stretch>
            <a:fillRect/>
          </a:stretch>
        </p:blipFill>
        <p:spPr>
          <a:xfrm>
            <a:off x="286849" y="5826005"/>
            <a:ext cx="2294569" cy="871049"/>
          </a:xfrm>
          <a:prstGeom prst="rect">
            <a:avLst/>
          </a:prstGeom>
        </p:spPr>
      </p:pic>
      <p:sp>
        <p:nvSpPr>
          <p:cNvPr id="47" name="矩形 46"/>
          <p:cNvSpPr/>
          <p:nvPr/>
        </p:nvSpPr>
        <p:spPr>
          <a:xfrm>
            <a:off x="1913613" y="6137324"/>
            <a:ext cx="612961" cy="2548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849" y="6944457"/>
            <a:ext cx="2294569" cy="897665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1932998" y="7309798"/>
            <a:ext cx="612961" cy="1556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51" name="文本框 50"/>
          <p:cNvSpPr txBox="1"/>
          <p:nvPr/>
        </p:nvSpPr>
        <p:spPr>
          <a:xfrm>
            <a:off x="29631" y="5588276"/>
            <a:ext cx="239168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c</a:t>
            </a:r>
            <a:endParaRPr kumimoji="1" lang="en-US" altLang="zh-CN" sz="1015" dirty="0"/>
          </a:p>
        </p:txBody>
      </p:sp>
      <p:sp>
        <p:nvSpPr>
          <p:cNvPr id="52" name="文本框 51"/>
          <p:cNvSpPr txBox="1"/>
          <p:nvPr/>
        </p:nvSpPr>
        <p:spPr>
          <a:xfrm>
            <a:off x="229585" y="5638890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rPr>
              <a:t>MMP8</a:t>
            </a:r>
            <a:endParaRPr lang="en-US" altLang="zh-CN" sz="76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7696" y="6776290"/>
            <a:ext cx="253596" cy="248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015" dirty="0"/>
              <a:t>d</a:t>
            </a:r>
            <a:endParaRPr kumimoji="1" lang="en-US" altLang="zh-CN" sz="1015" dirty="0"/>
          </a:p>
        </p:txBody>
      </p:sp>
      <p:sp>
        <p:nvSpPr>
          <p:cNvPr id="54" name="文本框 53"/>
          <p:cNvSpPr txBox="1"/>
          <p:nvPr/>
        </p:nvSpPr>
        <p:spPr>
          <a:xfrm>
            <a:off x="238456" y="6776094"/>
            <a:ext cx="82265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GAPDH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6401" y="121322"/>
            <a:ext cx="801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Fig3B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1313" y="701148"/>
            <a:ext cx="1901868" cy="1233375"/>
            <a:chOff x="4497490" y="419589"/>
            <a:chExt cx="1901868" cy="1233375"/>
          </a:xfrm>
        </p:grpSpPr>
        <p:sp>
          <p:nvSpPr>
            <p:cNvPr id="12" name="文本框 11"/>
            <p:cNvSpPr txBox="1"/>
            <p:nvPr/>
          </p:nvSpPr>
          <p:spPr>
            <a:xfrm>
              <a:off x="5006312" y="419589"/>
              <a:ext cx="81592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497490" y="590498"/>
              <a:ext cx="1327286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Erlotinib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 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0" name="直接连接符 25"/>
            <p:cNvCxnSpPr/>
            <p:nvPr/>
          </p:nvCxnSpPr>
          <p:spPr>
            <a:xfrm>
              <a:off x="4925012" y="585526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835871"/>
              <a:ext cx="62830" cy="62830"/>
            </a:xfrm>
            <a:prstGeom prst="rect">
              <a:avLst/>
            </a:prstGeom>
          </p:spPr>
        </p:pic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766809"/>
              <a:ext cx="992714" cy="200954"/>
            </a:xfrm>
            <a:prstGeom prst="rect">
              <a:avLst/>
            </a:prstGeom>
          </p:spPr>
        </p:pic>
        <p:sp>
          <p:nvSpPr>
            <p:cNvPr id="55" name="文本框 54"/>
            <p:cNvSpPr txBox="1"/>
            <p:nvPr/>
          </p:nvSpPr>
          <p:spPr>
            <a:xfrm>
              <a:off x="4582107" y="8165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6040285" y="8040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7" name="图片 5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064271"/>
              <a:ext cx="62830" cy="62830"/>
            </a:xfrm>
            <a:prstGeom prst="rect">
              <a:avLst/>
            </a:prstGeom>
          </p:spPr>
        </p:pic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995209"/>
              <a:ext cx="992714" cy="200954"/>
            </a:xfrm>
            <a:prstGeom prst="rect">
              <a:avLst/>
            </a:prstGeom>
          </p:spPr>
        </p:pic>
        <p:sp>
          <p:nvSpPr>
            <p:cNvPr id="59" name="文本框 58"/>
            <p:cNvSpPr txBox="1"/>
            <p:nvPr/>
          </p:nvSpPr>
          <p:spPr>
            <a:xfrm>
              <a:off x="4582107" y="10449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MMP8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6040285" y="10324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53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1" name="图片 6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292671"/>
              <a:ext cx="62830" cy="62830"/>
            </a:xfrm>
            <a:prstGeom prst="rect">
              <a:avLst/>
            </a:prstGeom>
          </p:spPr>
        </p:pic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1223609"/>
              <a:ext cx="992714" cy="200954"/>
            </a:xfrm>
            <a:prstGeom prst="rect">
              <a:avLst/>
            </a:prstGeom>
          </p:spPr>
        </p:pic>
        <p:sp>
          <p:nvSpPr>
            <p:cNvPr id="63" name="文本框 62"/>
            <p:cNvSpPr txBox="1"/>
            <p:nvPr/>
          </p:nvSpPr>
          <p:spPr>
            <a:xfrm>
              <a:off x="4582107" y="1273331"/>
              <a:ext cx="296556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MMP9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6040285" y="126086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92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591" y="1521072"/>
              <a:ext cx="62830" cy="62830"/>
            </a:xfrm>
            <a:prstGeom prst="rect">
              <a:avLst/>
            </a:prstGeom>
          </p:spPr>
        </p:pic>
        <p:pic>
          <p:nvPicPr>
            <p:cNvPr id="66" name="图片 6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17919" y="1452010"/>
              <a:ext cx="992714" cy="200954"/>
            </a:xfrm>
            <a:prstGeom prst="rect">
              <a:avLst/>
            </a:prstGeom>
          </p:spPr>
        </p:pic>
        <p:sp>
          <p:nvSpPr>
            <p:cNvPr id="67" name="文本框 66"/>
            <p:cNvSpPr txBox="1"/>
            <p:nvPr/>
          </p:nvSpPr>
          <p:spPr>
            <a:xfrm>
              <a:off x="4505163" y="1501732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6043491" y="1489264"/>
              <a:ext cx="355867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5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7618" y="147822"/>
            <a:ext cx="803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Fig4 A</a:t>
            </a:r>
            <a:endParaRPr lang="en-US" altLang="zh-C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67618" y="705122"/>
            <a:ext cx="1893661" cy="1459226"/>
            <a:chOff x="356459" y="179690"/>
            <a:chExt cx="1893661" cy="1459226"/>
          </a:xfrm>
        </p:grpSpPr>
        <p:sp>
          <p:nvSpPr>
            <p:cNvPr id="4" name="文本框 3"/>
            <p:cNvSpPr txBox="1"/>
            <p:nvPr/>
          </p:nvSpPr>
          <p:spPr>
            <a:xfrm>
              <a:off x="868192" y="179690"/>
              <a:ext cx="81592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56459" y="329568"/>
              <a:ext cx="1304844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Erlotinib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 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786892" y="345627"/>
              <a:ext cx="97852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9799" y="750621"/>
              <a:ext cx="992714" cy="200953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83343" y="783462"/>
              <a:ext cx="15388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9799" y="979734"/>
              <a:ext cx="992714" cy="200953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483088" y="1011862"/>
              <a:ext cx="251671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1808" y="1208847"/>
              <a:ext cx="988695" cy="200954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589754" y="1240262"/>
              <a:ext cx="149079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81808" y="1437962"/>
              <a:ext cx="988695" cy="200954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376723" y="1468663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547893"/>
              <a:ext cx="62830" cy="62830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79799" y="521508"/>
              <a:ext cx="992714" cy="200953"/>
            </a:xfrm>
            <a:prstGeom prst="rect">
              <a:avLst/>
            </a:prstGeom>
          </p:spPr>
        </p:pic>
        <p:sp>
          <p:nvSpPr>
            <p:cNvPr id="17" name="文本框 16"/>
            <p:cNvSpPr txBox="1"/>
            <p:nvPr/>
          </p:nvSpPr>
          <p:spPr>
            <a:xfrm>
              <a:off x="476676" y="552209"/>
              <a:ext cx="256480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923106" y="515489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638952"/>
              <a:ext cx="62830" cy="62830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1923106" y="606548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762063"/>
              <a:ext cx="62830" cy="62830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1923106" y="729659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853122"/>
              <a:ext cx="62830" cy="62830"/>
            </a:xfrm>
            <a:prstGeom prst="rect">
              <a:avLst/>
            </a:prstGeom>
          </p:spPr>
        </p:pic>
        <p:sp>
          <p:nvSpPr>
            <p:cNvPr id="46" name="文本框 45"/>
            <p:cNvSpPr txBox="1"/>
            <p:nvPr/>
          </p:nvSpPr>
          <p:spPr>
            <a:xfrm>
              <a:off x="1923106" y="820718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图片 4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1067292"/>
              <a:ext cx="62830" cy="62830"/>
            </a:xfrm>
            <a:prstGeom prst="rect">
              <a:avLst/>
            </a:prstGeom>
          </p:spPr>
        </p:pic>
        <p:sp>
          <p:nvSpPr>
            <p:cNvPr id="48" name="文本框 47"/>
            <p:cNvSpPr txBox="1"/>
            <p:nvPr/>
          </p:nvSpPr>
          <p:spPr>
            <a:xfrm>
              <a:off x="1923106" y="1034888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1254376"/>
              <a:ext cx="62830" cy="62830"/>
            </a:xfrm>
            <a:prstGeom prst="rect">
              <a:avLst/>
            </a:prstGeom>
          </p:spPr>
        </p:pic>
        <p:sp>
          <p:nvSpPr>
            <p:cNvPr id="50" name="文本框 49"/>
            <p:cNvSpPr txBox="1"/>
            <p:nvPr/>
          </p:nvSpPr>
          <p:spPr>
            <a:xfrm>
              <a:off x="1923106" y="1221972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1" name="图片 5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5541" y="1501741"/>
              <a:ext cx="62830" cy="62830"/>
            </a:xfrm>
            <a:prstGeom prst="rect">
              <a:avLst/>
            </a:prstGeom>
          </p:spPr>
        </p:pic>
        <p:sp>
          <p:nvSpPr>
            <p:cNvPr id="52" name="文本框 51"/>
            <p:cNvSpPr txBox="1"/>
            <p:nvPr/>
          </p:nvSpPr>
          <p:spPr>
            <a:xfrm>
              <a:off x="1923106" y="1469337"/>
              <a:ext cx="327014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2829219" y="2539768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1876910" y="2728481"/>
            <a:ext cx="3481688" cy="1219061"/>
            <a:chOff x="2981810" y="317386"/>
            <a:chExt cx="3481688" cy="1219061"/>
          </a:xfrm>
        </p:grpSpPr>
        <p:pic>
          <p:nvPicPr>
            <p:cNvPr id="56" name="图片 5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81598" y="520116"/>
              <a:ext cx="3181900" cy="1016331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2981810" y="317386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a</a:t>
              </a:r>
              <a:endParaRPr kumimoji="1" lang="zh-CN" altLang="en-US" dirty="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901082" y="3825278"/>
            <a:ext cx="3299180" cy="1064581"/>
            <a:chOff x="3005982" y="1414183"/>
            <a:chExt cx="3299180" cy="1064581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43910" y="1575582"/>
              <a:ext cx="2961252" cy="9031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3005982" y="1414183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b</a:t>
              </a:r>
              <a:endParaRPr kumimoji="1" lang="zh-CN" altLang="en-US" dirty="0"/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584630" y="6268943"/>
            <a:ext cx="4931012" cy="1141639"/>
            <a:chOff x="1653971" y="2419025"/>
            <a:chExt cx="4931012" cy="1141639"/>
          </a:xfrm>
        </p:grpSpPr>
        <p:pic>
          <p:nvPicPr>
            <p:cNvPr id="62" name="图片 6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49245" y="2570013"/>
              <a:ext cx="4635738" cy="990651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1653971" y="241902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</a:t>
              </a:r>
              <a:endParaRPr kumimoji="1" lang="zh-CN" altLang="en-US" dirty="0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21800" y="7402641"/>
            <a:ext cx="5210686" cy="1332648"/>
            <a:chOff x="1520354" y="3487725"/>
            <a:chExt cx="5210686" cy="1332648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803187" y="3651913"/>
              <a:ext cx="4927853" cy="1168460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1520354" y="348772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d</a:t>
              </a:r>
              <a:endParaRPr kumimoji="1" lang="zh-CN" altLang="en-US" dirty="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865690" y="4969987"/>
            <a:ext cx="3334572" cy="1206049"/>
            <a:chOff x="2970590" y="4799895"/>
            <a:chExt cx="3334572" cy="1206049"/>
          </a:xfrm>
        </p:grpSpPr>
        <p:pic>
          <p:nvPicPr>
            <p:cNvPr id="60" name="图片 5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277084" y="4875586"/>
              <a:ext cx="3028078" cy="1130358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2970590" y="4799895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e</a:t>
              </a:r>
              <a:endParaRPr kumimoji="1" lang="zh-CN" altLang="en-US" dirty="0"/>
            </a:p>
          </p:txBody>
        </p:sp>
      </p:grpSp>
      <p:sp>
        <p:nvSpPr>
          <p:cNvPr id="35" name="文本框 34"/>
          <p:cNvSpPr txBox="1"/>
          <p:nvPr/>
        </p:nvSpPr>
        <p:spPr>
          <a:xfrm>
            <a:off x="2152168" y="2902700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239009" y="3978782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2199563" y="5065227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59711" y="6419931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P-AKT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879904" y="7554927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AKT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98053" y="195430"/>
            <a:ext cx="2208832" cy="1838157"/>
            <a:chOff x="1997874" y="-137204"/>
            <a:chExt cx="2208832" cy="1838157"/>
          </a:xfrm>
        </p:grpSpPr>
        <p:sp>
          <p:nvSpPr>
            <p:cNvPr id="25" name="文本框 24"/>
            <p:cNvSpPr txBox="1"/>
            <p:nvPr/>
          </p:nvSpPr>
          <p:spPr>
            <a:xfrm>
              <a:off x="1997874" y="-137204"/>
              <a:ext cx="8114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Fig4 B</a:t>
              </a:r>
              <a:endPara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2404637" y="139313"/>
              <a:ext cx="1802069" cy="1561640"/>
              <a:chOff x="2815892" y="139313"/>
              <a:chExt cx="1802069" cy="1561640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3255294" y="139313"/>
                <a:ext cx="81592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Blank    TGF-</a:t>
                </a:r>
                <a:r>
                  <a:rPr lang="el-G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2898064" y="296830"/>
                <a:ext cx="1115690" cy="1538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U0126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+     </a:t>
                </a:r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+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3205205" y="288094"/>
                <a:ext cx="91610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1311118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1" name="文本框 30"/>
              <p:cNvSpPr txBox="1"/>
              <p:nvPr/>
            </p:nvSpPr>
            <p:spPr>
              <a:xfrm>
                <a:off x="3048365" y="1337933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" name="图片 3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682137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3" name="文本框 32"/>
              <p:cNvSpPr txBox="1"/>
              <p:nvPr/>
            </p:nvSpPr>
            <p:spPr>
              <a:xfrm>
                <a:off x="2815892" y="70323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4" name="图片 3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79" y="888764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5" name="文本框 34"/>
              <p:cNvSpPr txBox="1"/>
              <p:nvPr/>
            </p:nvSpPr>
            <p:spPr>
              <a:xfrm>
                <a:off x="2914854" y="909864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6" name="图片 3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79" y="1520776"/>
                <a:ext cx="890075" cy="180177"/>
              </a:xfrm>
              <a:prstGeom prst="rect">
                <a:avLst/>
              </a:prstGeom>
            </p:spPr>
          </p:pic>
          <p:sp>
            <p:nvSpPr>
              <p:cNvPr id="37" name="文本框 36"/>
              <p:cNvSpPr txBox="1"/>
              <p:nvPr/>
            </p:nvSpPr>
            <p:spPr>
              <a:xfrm>
                <a:off x="2828256" y="1541875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8" name="图片 3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126720"/>
                <a:ext cx="58822" cy="56334"/>
              </a:xfrm>
              <a:prstGeom prst="rect">
                <a:avLst/>
              </a:prstGeom>
            </p:spPr>
          </p:pic>
          <p:pic>
            <p:nvPicPr>
              <p:cNvPr id="39" name="图片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1101458"/>
                <a:ext cx="890075" cy="180177"/>
              </a:xfrm>
              <a:prstGeom prst="rect">
                <a:avLst/>
              </a:prstGeom>
            </p:spPr>
          </p:pic>
          <p:sp>
            <p:nvSpPr>
              <p:cNvPr id="40" name="文本框 39"/>
              <p:cNvSpPr txBox="1"/>
              <p:nvPr/>
            </p:nvSpPr>
            <p:spPr>
              <a:xfrm>
                <a:off x="2951399" y="1130589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文本框 40"/>
              <p:cNvSpPr txBox="1"/>
              <p:nvPr/>
            </p:nvSpPr>
            <p:spPr>
              <a:xfrm>
                <a:off x="4235080" y="1072773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图片 41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208364"/>
                <a:ext cx="58822" cy="56334"/>
              </a:xfrm>
              <a:prstGeom prst="rect">
                <a:avLst/>
              </a:prstGeom>
            </p:spPr>
          </p:pic>
          <p:sp>
            <p:nvSpPr>
              <p:cNvPr id="43" name="文本框 42"/>
              <p:cNvSpPr txBox="1"/>
              <p:nvPr/>
            </p:nvSpPr>
            <p:spPr>
              <a:xfrm>
                <a:off x="4235080" y="115441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4" name="图片 4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340468"/>
                <a:ext cx="58822" cy="56334"/>
              </a:xfrm>
              <a:prstGeom prst="rect">
                <a:avLst/>
              </a:prstGeom>
            </p:spPr>
          </p:pic>
          <p:sp>
            <p:nvSpPr>
              <p:cNvPr id="45" name="文本框 44"/>
              <p:cNvSpPr txBox="1"/>
              <p:nvPr/>
            </p:nvSpPr>
            <p:spPr>
              <a:xfrm>
                <a:off x="4235080" y="128652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1422113"/>
                <a:ext cx="58822" cy="56334"/>
              </a:xfrm>
              <a:prstGeom prst="rect">
                <a:avLst/>
              </a:prstGeom>
            </p:spPr>
          </p:pic>
          <p:sp>
            <p:nvSpPr>
              <p:cNvPr id="55" name="文本框 54"/>
              <p:cNvSpPr txBox="1"/>
              <p:nvPr/>
            </p:nvSpPr>
            <p:spPr>
              <a:xfrm>
                <a:off x="4235080" y="1368166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6" name="图片 55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744058"/>
                <a:ext cx="58822" cy="56334"/>
              </a:xfrm>
              <a:prstGeom prst="rect">
                <a:avLst/>
              </a:prstGeom>
            </p:spPr>
          </p:pic>
          <p:sp>
            <p:nvSpPr>
              <p:cNvPr id="57" name="文本框 56"/>
              <p:cNvSpPr txBox="1"/>
              <p:nvPr/>
            </p:nvSpPr>
            <p:spPr>
              <a:xfrm>
                <a:off x="4233239" y="703909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8" name="图片 5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0935" y="950685"/>
                <a:ext cx="58822" cy="56334"/>
              </a:xfrm>
              <a:prstGeom prst="rect">
                <a:avLst/>
              </a:prstGeom>
            </p:spPr>
          </p:pic>
          <p:sp>
            <p:nvSpPr>
              <p:cNvPr id="59" name="文本框 58"/>
              <p:cNvSpPr txBox="1"/>
              <p:nvPr/>
            </p:nvSpPr>
            <p:spPr>
              <a:xfrm>
                <a:off x="4233239" y="910537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0" name="图片 5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44217" y="1582697"/>
                <a:ext cx="58822" cy="56334"/>
              </a:xfrm>
              <a:prstGeom prst="rect">
                <a:avLst/>
              </a:prstGeom>
            </p:spPr>
          </p:pic>
          <p:sp>
            <p:nvSpPr>
              <p:cNvPr id="61" name="文本框 60"/>
              <p:cNvSpPr txBox="1"/>
              <p:nvPr/>
            </p:nvSpPr>
            <p:spPr>
              <a:xfrm>
                <a:off x="4235080" y="1542548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2" name="图片 6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3222980" y="472477"/>
                <a:ext cx="890075" cy="180177"/>
              </a:xfrm>
              <a:prstGeom prst="rect">
                <a:avLst/>
              </a:prstGeom>
            </p:spPr>
          </p:pic>
          <p:sp>
            <p:nvSpPr>
              <p:cNvPr id="63" name="文本框 62"/>
              <p:cNvSpPr txBox="1"/>
              <p:nvPr/>
            </p:nvSpPr>
            <p:spPr>
              <a:xfrm>
                <a:off x="2890023" y="49357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4" name="图片 6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39053" y="534398"/>
                <a:ext cx="58822" cy="56334"/>
              </a:xfrm>
              <a:prstGeom prst="rect">
                <a:avLst/>
              </a:prstGeom>
            </p:spPr>
          </p:pic>
          <p:sp>
            <p:nvSpPr>
              <p:cNvPr id="65" name="文本框 64"/>
              <p:cNvSpPr txBox="1"/>
              <p:nvPr/>
            </p:nvSpPr>
            <p:spPr>
              <a:xfrm>
                <a:off x="4233239" y="494249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6" name="文本框 65"/>
          <p:cNvSpPr txBox="1"/>
          <p:nvPr/>
        </p:nvSpPr>
        <p:spPr>
          <a:xfrm>
            <a:off x="1261267" y="258576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36625" y="2924317"/>
            <a:ext cx="3241112" cy="995015"/>
            <a:chOff x="2989985" y="471947"/>
            <a:chExt cx="3241112" cy="995015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335348" y="603318"/>
              <a:ext cx="2895749" cy="863644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989985" y="471947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a</a:t>
              </a:r>
              <a:endParaRPr kumimoji="1" lang="zh-CN" altLang="en-US" dirty="0"/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36625" y="3932105"/>
            <a:ext cx="3098944" cy="1195745"/>
            <a:chOff x="3040074" y="1921771"/>
            <a:chExt cx="3098944" cy="1195745"/>
          </a:xfrm>
        </p:grpSpPr>
        <p:pic>
          <p:nvPicPr>
            <p:cNvPr id="70" name="图片 6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370276" y="2006601"/>
              <a:ext cx="2768742" cy="1110915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3040074" y="1921771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b</a:t>
              </a:r>
              <a:endParaRPr kumimoji="1" lang="zh-CN" altLang="en-US" dirty="0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19899" y="5078274"/>
            <a:ext cx="3115670" cy="840832"/>
            <a:chOff x="3088423" y="3079914"/>
            <a:chExt cx="3115670" cy="840832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29000" y="3211614"/>
              <a:ext cx="2775093" cy="709132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3088423" y="3079914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</a:t>
              </a:r>
              <a:endParaRPr kumimoji="1" lang="zh-CN" altLang="en-US" dirty="0"/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36625" y="5960164"/>
            <a:ext cx="3126039" cy="887398"/>
            <a:chOff x="3100279" y="3919335"/>
            <a:chExt cx="3126039" cy="887398"/>
          </a:xfrm>
        </p:grpSpPr>
        <p:pic>
          <p:nvPicPr>
            <p:cNvPr id="76" name="图片 7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406773" y="4031993"/>
              <a:ext cx="2819545" cy="774740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/>
          </p:nvSpPr>
          <p:spPr>
            <a:xfrm>
              <a:off x="3100279" y="391933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d</a:t>
              </a:r>
              <a:endParaRPr kumimoji="1" lang="zh-CN" altLang="en-US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46251" y="6899235"/>
            <a:ext cx="3096758" cy="817602"/>
            <a:chOff x="3099413" y="4834170"/>
            <a:chExt cx="3096758" cy="817602"/>
          </a:xfrm>
        </p:grpSpPr>
        <p:pic>
          <p:nvPicPr>
            <p:cNvPr id="74" name="图片 7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370276" y="4915134"/>
              <a:ext cx="2825895" cy="736638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3099413" y="4834170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e</a:t>
              </a:r>
              <a:endParaRPr kumimoji="1" lang="zh-CN" altLang="en-US" dirty="0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236625" y="7792534"/>
            <a:ext cx="2847385" cy="806812"/>
            <a:chOff x="3088423" y="5673591"/>
            <a:chExt cx="2847385" cy="806812"/>
          </a:xfrm>
        </p:grpSpPr>
        <p:pic>
          <p:nvPicPr>
            <p:cNvPr id="78" name="图片 7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70276" y="5718364"/>
              <a:ext cx="2565532" cy="762039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3088423" y="5673591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f</a:t>
              </a:r>
              <a:endParaRPr kumimoji="1" lang="zh-CN" altLang="en-US" dirty="0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581988" y="3029827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BP180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60476" y="4007340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0449" y="5179963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02349" y="6052497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76780" y="6953503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42512" y="7793333"/>
            <a:ext cx="6477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文本框 62"/>
          <p:cNvSpPr txBox="1"/>
          <p:nvPr/>
        </p:nvSpPr>
        <p:spPr>
          <a:xfrm>
            <a:off x="411288" y="95436"/>
            <a:ext cx="1018081" cy="40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30" b="1" dirty="0">
                <a:latin typeface="Arial" panose="020B0604020202020204" pitchFamily="34" charset="0"/>
                <a:cs typeface="Arial" panose="020B0604020202020204" pitchFamily="34" charset="0"/>
              </a:rPr>
              <a:t>Fig4C</a:t>
            </a:r>
            <a:endParaRPr lang="zh-CN" altLang="en-US" sz="203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3962922" y="2082453"/>
            <a:ext cx="1834042" cy="2843008"/>
            <a:chOff x="3395" y="46"/>
            <a:chExt cx="2274" cy="3525"/>
          </a:xfrm>
        </p:grpSpPr>
        <p:grpSp>
          <p:nvGrpSpPr>
            <p:cNvPr id="22" name="组合 21"/>
            <p:cNvGrpSpPr/>
            <p:nvPr/>
          </p:nvGrpSpPr>
          <p:grpSpPr>
            <a:xfrm>
              <a:off x="3395" y="46"/>
              <a:ext cx="2274" cy="1126"/>
              <a:chOff x="4756687" y="381461"/>
              <a:chExt cx="1919203" cy="950514"/>
            </a:xfrm>
          </p:grpSpPr>
          <p:pic>
            <p:nvPicPr>
              <p:cNvPr id="73" name="图片 72"/>
              <p:cNvPicPr>
                <a:picLocks noChangeAspect="1"/>
              </p:cNvPicPr>
              <p:nvPr/>
            </p:nvPicPr>
            <p:blipFill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90" t="35798" r="48170" b="48575"/>
              <a:stretch>
                <a:fillRect/>
              </a:stretch>
            </p:blipFill>
            <p:spPr>
              <a:xfrm>
                <a:off x="5024954" y="607490"/>
                <a:ext cx="1650936" cy="724485"/>
              </a:xfrm>
              <a:prstGeom prst="rect">
                <a:avLst/>
              </a:prstGeom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4756687" y="381461"/>
                <a:ext cx="306494" cy="301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270" dirty="0"/>
                  <a:t>c</a:t>
                </a:r>
                <a:endParaRPr kumimoji="1" lang="en-US" altLang="zh-CN" sz="1270" dirty="0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3418" y="116"/>
              <a:ext cx="2149" cy="3455"/>
              <a:chOff x="3418" y="116"/>
              <a:chExt cx="2149" cy="3455"/>
            </a:xfrm>
          </p:grpSpPr>
          <p:pic>
            <p:nvPicPr>
              <p:cNvPr id="81" name="图片 80"/>
              <p:cNvPicPr>
                <a:picLocks noChangeAspect="1"/>
              </p:cNvPicPr>
              <p:nvPr/>
            </p:nvPicPr>
            <p:blipFill>
              <a:blip r:embed="rId2"/>
              <a:srcRect l="34862" t="36266" r="37263" b="46804"/>
              <a:stretch>
                <a:fillRect/>
              </a:stretch>
            </p:blipFill>
            <p:spPr>
              <a:xfrm>
                <a:off x="3726" y="1324"/>
                <a:ext cx="1841" cy="912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3645" y="116"/>
                <a:ext cx="873" cy="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60">
                    <a:solidFill>
                      <a:srgbClr val="FFFF00"/>
                    </a:solidFill>
                    <a:highlight>
                      <a:srgbClr val="000000"/>
                    </a:highlight>
                  </a:rPr>
                  <a:t>p-EGFR</a:t>
                </a:r>
                <a:endParaRPr lang="en-US" altLang="zh-CN" sz="760">
                  <a:solidFill>
                    <a:srgbClr val="FFFF00"/>
                  </a:solidFill>
                  <a:highlight>
                    <a:srgbClr val="000000"/>
                  </a:highlight>
                </a:endParaRPr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3713" y="1138"/>
                <a:ext cx="873" cy="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60">
                    <a:solidFill>
                      <a:srgbClr val="FFFF00"/>
                    </a:solidFill>
                    <a:highlight>
                      <a:srgbClr val="000000"/>
                    </a:highlight>
                  </a:rPr>
                  <a:t>EGFR</a:t>
                </a:r>
                <a:endParaRPr lang="en-US" altLang="zh-CN" sz="760">
                  <a:solidFill>
                    <a:srgbClr val="FFFF00"/>
                  </a:solidFill>
                  <a:highlight>
                    <a:srgbClr val="000000"/>
                  </a:highlight>
                </a:endParaRPr>
              </a:p>
            </p:txBody>
          </p:sp>
          <p:sp>
            <p:nvSpPr>
              <p:cNvPr id="8" name="文本框 7"/>
              <p:cNvSpPr txBox="1"/>
              <p:nvPr/>
            </p:nvSpPr>
            <p:spPr>
              <a:xfrm>
                <a:off x="3418" y="1072"/>
                <a:ext cx="363" cy="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270" dirty="0"/>
                  <a:t>d</a:t>
                </a:r>
                <a:endParaRPr kumimoji="1" lang="en-US" altLang="zh-CN" sz="1270" dirty="0"/>
              </a:p>
            </p:txBody>
          </p:sp>
          <p:pic>
            <p:nvPicPr>
              <p:cNvPr id="93" name="图片 92"/>
              <p:cNvPicPr>
                <a:picLocks noChangeAspect="1"/>
              </p:cNvPicPr>
              <p:nvPr/>
            </p:nvPicPr>
            <p:blipFill>
              <a:blip r:embed="rId3"/>
              <a:srcRect l="24762" t="33001" r="47799" b="45015"/>
              <a:stretch>
                <a:fillRect/>
              </a:stretch>
            </p:blipFill>
            <p:spPr>
              <a:xfrm>
                <a:off x="3758" y="2404"/>
                <a:ext cx="1786" cy="1167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3726" y="2229"/>
                <a:ext cx="873" cy="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760">
                    <a:solidFill>
                      <a:srgbClr val="FFFF00"/>
                    </a:solidFill>
                    <a:highlight>
                      <a:srgbClr val="000000"/>
                    </a:highlight>
                  </a:rPr>
                  <a:t>GAPDH</a:t>
                </a:r>
                <a:endParaRPr lang="en-US" altLang="zh-CN" sz="760">
                  <a:solidFill>
                    <a:srgbClr val="FFFF00"/>
                  </a:solidFill>
                  <a:highlight>
                    <a:srgbClr val="000000"/>
                  </a:highlight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3431" y="2163"/>
                <a:ext cx="363" cy="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1270" dirty="0"/>
                  <a:t>e</a:t>
                </a:r>
                <a:endParaRPr kumimoji="1" lang="en-US" altLang="zh-CN" sz="1270" dirty="0"/>
              </a:p>
            </p:txBody>
          </p:sp>
        </p:grpSp>
      </p:grpSp>
      <p:pic>
        <p:nvPicPr>
          <p:cNvPr id="91" name="图片 90"/>
          <p:cNvPicPr>
            <a:picLocks noChangeAspect="1"/>
          </p:cNvPicPr>
          <p:nvPr/>
        </p:nvPicPr>
        <p:blipFill>
          <a:blip r:embed="rId4"/>
          <a:srcRect l="40992" t="58567" r="34001" b="20097"/>
          <a:stretch>
            <a:fillRect/>
          </a:stretch>
        </p:blipFill>
        <p:spPr>
          <a:xfrm>
            <a:off x="4335536" y="1162206"/>
            <a:ext cx="1379161" cy="960574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5"/>
          <a:srcRect l="38642" t="49648" r="33361" b="35840"/>
          <a:stretch>
            <a:fillRect/>
          </a:stretch>
        </p:blipFill>
        <p:spPr>
          <a:xfrm>
            <a:off x="4304082" y="489563"/>
            <a:ext cx="1442877" cy="610541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280693" y="316966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BP180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042768" y="263735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a</a:t>
            </a:r>
            <a:endParaRPr kumimoji="1" lang="en-US" altLang="zh-CN" sz="1270" dirty="0"/>
          </a:p>
        </p:txBody>
      </p:sp>
      <p:sp>
        <p:nvSpPr>
          <p:cNvPr id="15" name="文本框 14"/>
          <p:cNvSpPr txBox="1"/>
          <p:nvPr/>
        </p:nvSpPr>
        <p:spPr>
          <a:xfrm>
            <a:off x="4280693" y="1057358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GAPDH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042768" y="1004127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b</a:t>
            </a:r>
            <a:endParaRPr kumimoji="1" lang="en-US" altLang="zh-CN" sz="1270" dirty="0"/>
          </a:p>
        </p:txBody>
      </p:sp>
      <p:sp>
        <p:nvSpPr>
          <p:cNvPr id="97" name="矩形 96"/>
          <p:cNvSpPr/>
          <p:nvPr/>
        </p:nvSpPr>
        <p:spPr>
          <a:xfrm>
            <a:off x="4571043" y="646029"/>
            <a:ext cx="979930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20" name="矩形 19"/>
          <p:cNvSpPr/>
          <p:nvPr/>
        </p:nvSpPr>
        <p:spPr>
          <a:xfrm>
            <a:off x="4571043" y="1852593"/>
            <a:ext cx="979930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21" name="矩形 20"/>
          <p:cNvSpPr/>
          <p:nvPr/>
        </p:nvSpPr>
        <p:spPr>
          <a:xfrm>
            <a:off x="4517812" y="2570402"/>
            <a:ext cx="979930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23" name="矩形 22"/>
          <p:cNvSpPr/>
          <p:nvPr/>
        </p:nvSpPr>
        <p:spPr>
          <a:xfrm>
            <a:off x="4482325" y="3371284"/>
            <a:ext cx="979930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24" name="矩形 23"/>
          <p:cNvSpPr/>
          <p:nvPr/>
        </p:nvSpPr>
        <p:spPr>
          <a:xfrm>
            <a:off x="4438773" y="4604464"/>
            <a:ext cx="979930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pic>
        <p:nvPicPr>
          <p:cNvPr id="72" name="图片 71"/>
          <p:cNvPicPr>
            <a:picLocks noChangeAspect="1"/>
          </p:cNvPicPr>
          <p:nvPr/>
        </p:nvPicPr>
        <p:blipFill>
          <a:blip r:embed="rId6"/>
          <a:srcRect l="2922" t="35395" r="25570" b="33983"/>
          <a:stretch>
            <a:fillRect/>
          </a:stretch>
        </p:blipFill>
        <p:spPr>
          <a:xfrm>
            <a:off x="1192501" y="5094025"/>
            <a:ext cx="2850266" cy="996061"/>
          </a:xfrm>
          <a:prstGeom prst="rect">
            <a:avLst/>
          </a:prstGeom>
        </p:spPr>
      </p:pic>
      <p:pic>
        <p:nvPicPr>
          <p:cNvPr id="66" name="图片 65"/>
          <p:cNvPicPr>
            <a:picLocks noChangeAspect="1"/>
          </p:cNvPicPr>
          <p:nvPr/>
        </p:nvPicPr>
        <p:blipFill rotWithShape="1">
          <a:blip r:embed="rId7"/>
          <a:srcRect l="16717" t="42246" r="11597" b="31332"/>
          <a:stretch>
            <a:fillRect/>
          </a:stretch>
        </p:blipFill>
        <p:spPr>
          <a:xfrm>
            <a:off x="1192501" y="2991410"/>
            <a:ext cx="2850266" cy="857338"/>
          </a:xfrm>
          <a:prstGeom prst="rect">
            <a:avLst/>
          </a:prstGeom>
        </p:spPr>
      </p:pic>
      <p:pic>
        <p:nvPicPr>
          <p:cNvPr id="70" name="图片 69"/>
          <p:cNvPicPr>
            <a:picLocks noChangeAspect="1"/>
          </p:cNvPicPr>
          <p:nvPr/>
        </p:nvPicPr>
        <p:blipFill rotWithShape="1">
          <a:blip r:embed="rId8"/>
          <a:srcRect l="8495" t="47732" r="19555" b="24498"/>
          <a:stretch>
            <a:fillRect/>
          </a:stretch>
        </p:blipFill>
        <p:spPr>
          <a:xfrm>
            <a:off x="1161853" y="4017312"/>
            <a:ext cx="2880914" cy="908149"/>
          </a:xfrm>
          <a:prstGeom prst="rect">
            <a:avLst/>
          </a:prstGeom>
        </p:spPr>
      </p:pic>
      <p:sp>
        <p:nvSpPr>
          <p:cNvPr id="74" name="文本框 73"/>
          <p:cNvSpPr txBox="1"/>
          <p:nvPr/>
        </p:nvSpPr>
        <p:spPr>
          <a:xfrm>
            <a:off x="1286865" y="2757517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p-Akt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1048939" y="2704286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f</a:t>
            </a:r>
            <a:endParaRPr kumimoji="1" lang="en-US" altLang="zh-CN" sz="1270" dirty="0"/>
          </a:p>
        </p:txBody>
      </p:sp>
      <p:sp>
        <p:nvSpPr>
          <p:cNvPr id="76" name="文本框 75"/>
          <p:cNvSpPr txBox="1"/>
          <p:nvPr/>
        </p:nvSpPr>
        <p:spPr>
          <a:xfrm>
            <a:off x="1286865" y="3868104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  <a:sym typeface="+mn-ea"/>
              </a:rPr>
              <a:t>Akt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1048939" y="3814874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g</a:t>
            </a:r>
            <a:endParaRPr kumimoji="1" lang="en-US" altLang="zh-CN" sz="1270" dirty="0"/>
          </a:p>
        </p:txBody>
      </p:sp>
      <p:sp>
        <p:nvSpPr>
          <p:cNvPr id="78" name="文本框 77"/>
          <p:cNvSpPr txBox="1"/>
          <p:nvPr/>
        </p:nvSpPr>
        <p:spPr>
          <a:xfrm>
            <a:off x="1341709" y="4925461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GAPDH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1103783" y="4872231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h</a:t>
            </a:r>
            <a:endParaRPr kumimoji="1" lang="en-US" altLang="zh-CN" sz="1270" dirty="0"/>
          </a:p>
        </p:txBody>
      </p:sp>
      <p:sp>
        <p:nvSpPr>
          <p:cNvPr id="80" name="矩形 79"/>
          <p:cNvSpPr/>
          <p:nvPr/>
        </p:nvSpPr>
        <p:spPr>
          <a:xfrm>
            <a:off x="2302282" y="3152715"/>
            <a:ext cx="754909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82" name="矩形 81"/>
          <p:cNvSpPr/>
          <p:nvPr/>
        </p:nvSpPr>
        <p:spPr>
          <a:xfrm>
            <a:off x="2302282" y="4243139"/>
            <a:ext cx="754909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sp>
        <p:nvSpPr>
          <p:cNvPr id="83" name="矩形 82"/>
          <p:cNvSpPr/>
          <p:nvPr/>
        </p:nvSpPr>
        <p:spPr>
          <a:xfrm>
            <a:off x="2302282" y="5533583"/>
            <a:ext cx="754909" cy="21856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85" dirty="0"/>
          </a:p>
        </p:txBody>
      </p: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9"/>
          <a:srcRect l="20601" t="34959" r="49982" b="42052"/>
          <a:stretch>
            <a:fillRect/>
          </a:stretch>
        </p:blipFill>
        <p:spPr>
          <a:xfrm>
            <a:off x="4250045" y="5316627"/>
            <a:ext cx="1464653" cy="934765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10"/>
          <a:srcRect l="36219" t="40877" r="36538" b="38105"/>
          <a:stretch>
            <a:fillRect/>
          </a:stretch>
        </p:blipFill>
        <p:spPr>
          <a:xfrm>
            <a:off x="4255690" y="6457056"/>
            <a:ext cx="1430779" cy="900084"/>
          </a:xfrm>
          <a:prstGeom prst="rect">
            <a:avLst/>
          </a:prstGeom>
        </p:spPr>
      </p:pic>
      <p:sp>
        <p:nvSpPr>
          <p:cNvPr id="92" name="文本框 91"/>
          <p:cNvSpPr txBox="1"/>
          <p:nvPr/>
        </p:nvSpPr>
        <p:spPr>
          <a:xfrm>
            <a:off x="4391187" y="5083541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p-Erk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4153262" y="5030310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i</a:t>
            </a:r>
            <a:endParaRPr kumimoji="1" lang="en-US" altLang="zh-CN" sz="1270" dirty="0"/>
          </a:p>
        </p:txBody>
      </p:sp>
      <p:sp>
        <p:nvSpPr>
          <p:cNvPr id="95" name="文本框 94"/>
          <p:cNvSpPr txBox="1"/>
          <p:nvPr/>
        </p:nvSpPr>
        <p:spPr>
          <a:xfrm>
            <a:off x="4304082" y="6251392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 dirty="0">
                <a:solidFill>
                  <a:srgbClr val="FFFF00"/>
                </a:solidFill>
                <a:highlight>
                  <a:srgbClr val="000000"/>
                </a:highlight>
              </a:rPr>
              <a:t>Erk</a:t>
            </a:r>
            <a:endParaRPr lang="en-US" altLang="zh-CN" sz="76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4066157" y="6198161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j</a:t>
            </a:r>
            <a:endParaRPr kumimoji="1" lang="en-US" altLang="zh-CN" sz="1270" dirty="0"/>
          </a:p>
        </p:txBody>
      </p:sp>
      <p:sp>
        <p:nvSpPr>
          <p:cNvPr id="98" name="文本框 97"/>
          <p:cNvSpPr txBox="1"/>
          <p:nvPr/>
        </p:nvSpPr>
        <p:spPr>
          <a:xfrm>
            <a:off x="4335537" y="7451504"/>
            <a:ext cx="704098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60">
                <a:solidFill>
                  <a:srgbClr val="FFFF00"/>
                </a:solidFill>
                <a:highlight>
                  <a:srgbClr val="000000"/>
                </a:highlight>
              </a:rPr>
              <a:t>GAPDH</a:t>
            </a:r>
            <a:endParaRPr lang="en-US" altLang="zh-CN" sz="76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4097611" y="7398273"/>
            <a:ext cx="292894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70" dirty="0"/>
              <a:t>k</a:t>
            </a:r>
            <a:endParaRPr kumimoji="1" lang="en-US" altLang="zh-CN" sz="1270" dirty="0"/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3"/>
          <a:srcRect l="25008" t="33457" r="47440" b="44420"/>
          <a:stretch>
            <a:fillRect/>
          </a:stretch>
        </p:blipFill>
        <p:spPr>
          <a:xfrm>
            <a:off x="4255691" y="7684590"/>
            <a:ext cx="1431585" cy="937184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508033" y="712839"/>
            <a:ext cx="1835377" cy="1732245"/>
            <a:chOff x="4910761" y="124227"/>
            <a:chExt cx="1835377" cy="1732245"/>
          </a:xfrm>
        </p:grpSpPr>
        <p:sp>
          <p:nvSpPr>
            <p:cNvPr id="33" name="文本框 32"/>
            <p:cNvSpPr txBox="1"/>
            <p:nvPr/>
          </p:nvSpPr>
          <p:spPr>
            <a:xfrm>
              <a:off x="5478356" y="124227"/>
              <a:ext cx="81592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Blank  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文本框 64"/>
            <p:cNvSpPr txBox="1"/>
            <p:nvPr/>
          </p:nvSpPr>
          <p:spPr>
            <a:xfrm>
              <a:off x="4910761" y="264218"/>
              <a:ext cx="1308050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Wortmannin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     </a:t>
              </a:r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    +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7" name="直接连接符 135"/>
            <p:cNvCxnSpPr/>
            <p:nvPr/>
          </p:nvCxnSpPr>
          <p:spPr>
            <a:xfrm>
              <a:off x="5486213" y="255529"/>
              <a:ext cx="80021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526592"/>
              <a:ext cx="777475" cy="159008"/>
            </a:xfrm>
            <a:prstGeom prst="rect">
              <a:avLst/>
            </a:prstGeom>
          </p:spPr>
        </p:pic>
        <p:sp>
          <p:nvSpPr>
            <p:cNvPr id="71" name="文本框 70"/>
            <p:cNvSpPr txBox="1"/>
            <p:nvPr/>
          </p:nvSpPr>
          <p:spPr>
            <a:xfrm>
              <a:off x="5318355" y="1549952"/>
              <a:ext cx="153888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4" name="图片 8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602973"/>
              <a:ext cx="777475" cy="159008"/>
            </a:xfrm>
            <a:prstGeom prst="rect">
              <a:avLst/>
            </a:prstGeom>
          </p:spPr>
        </p:pic>
        <p:sp>
          <p:nvSpPr>
            <p:cNvPr id="85" name="文本框 84"/>
            <p:cNvSpPr txBox="1"/>
            <p:nvPr/>
          </p:nvSpPr>
          <p:spPr>
            <a:xfrm>
              <a:off x="5097929" y="621593"/>
              <a:ext cx="37670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7" name="图片 8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787697"/>
              <a:ext cx="777475" cy="159008"/>
            </a:xfrm>
            <a:prstGeom prst="rect">
              <a:avLst/>
            </a:prstGeom>
          </p:spPr>
        </p:pic>
        <p:sp>
          <p:nvSpPr>
            <p:cNvPr id="88" name="文本框 87"/>
            <p:cNvSpPr txBox="1"/>
            <p:nvPr/>
          </p:nvSpPr>
          <p:spPr>
            <a:xfrm>
              <a:off x="5190151" y="806317"/>
              <a:ext cx="28533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EGFR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0" name="图片 8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694529"/>
              <a:ext cx="777475" cy="157227"/>
            </a:xfrm>
            <a:prstGeom prst="rect">
              <a:avLst/>
            </a:prstGeom>
          </p:spPr>
        </p:pic>
        <p:sp>
          <p:nvSpPr>
            <p:cNvPr id="101" name="文本框 100"/>
            <p:cNvSpPr txBox="1"/>
            <p:nvPr/>
          </p:nvSpPr>
          <p:spPr>
            <a:xfrm>
              <a:off x="5109438" y="1729934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2" name="图片 10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363553"/>
              <a:ext cx="51381" cy="49716"/>
            </a:xfrm>
            <a:prstGeom prst="rect">
              <a:avLst/>
            </a:prstGeom>
          </p:spPr>
        </p:pic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341868"/>
              <a:ext cx="777475" cy="159008"/>
            </a:xfrm>
            <a:prstGeom prst="rect">
              <a:avLst/>
            </a:prstGeom>
          </p:spPr>
        </p:pic>
        <p:sp>
          <p:nvSpPr>
            <p:cNvPr id="104" name="文本框 103"/>
            <p:cNvSpPr txBox="1"/>
            <p:nvPr/>
          </p:nvSpPr>
          <p:spPr>
            <a:xfrm>
              <a:off x="5221977" y="1366968"/>
              <a:ext cx="245259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p-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Erk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6382634" y="1318777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6" name="图片 10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435605"/>
              <a:ext cx="51381" cy="49716"/>
            </a:xfrm>
            <a:prstGeom prst="rect">
              <a:avLst/>
            </a:prstGeom>
          </p:spPr>
        </p:pic>
        <p:sp>
          <p:nvSpPr>
            <p:cNvPr id="107" name="文本框 106"/>
            <p:cNvSpPr txBox="1"/>
            <p:nvPr/>
          </p:nvSpPr>
          <p:spPr>
            <a:xfrm>
              <a:off x="6382634" y="1390829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8" name="图片 10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552189"/>
              <a:ext cx="51381" cy="49716"/>
            </a:xfrm>
            <a:prstGeom prst="rect">
              <a:avLst/>
            </a:prstGeom>
          </p:spPr>
        </p:pic>
        <p:sp>
          <p:nvSpPr>
            <p:cNvPr id="109" name="文本框 108"/>
            <p:cNvSpPr txBox="1"/>
            <p:nvPr/>
          </p:nvSpPr>
          <p:spPr>
            <a:xfrm>
              <a:off x="6382634" y="1507413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42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0" name="图片 10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624242"/>
              <a:ext cx="51381" cy="49716"/>
            </a:xfrm>
            <a:prstGeom prst="rect">
              <a:avLst/>
            </a:prstGeom>
          </p:spPr>
        </p:pic>
        <p:sp>
          <p:nvSpPr>
            <p:cNvPr id="111" name="文本框 110"/>
            <p:cNvSpPr txBox="1"/>
            <p:nvPr/>
          </p:nvSpPr>
          <p:spPr>
            <a:xfrm>
              <a:off x="6382634" y="1579466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44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123" y="657619"/>
              <a:ext cx="51381" cy="49716"/>
            </a:xfrm>
            <a:prstGeom prst="rect">
              <a:avLst/>
            </a:prstGeom>
          </p:spPr>
        </p:pic>
        <p:sp>
          <p:nvSpPr>
            <p:cNvPr id="113" name="文本框 112"/>
            <p:cNvSpPr txBox="1"/>
            <p:nvPr/>
          </p:nvSpPr>
          <p:spPr>
            <a:xfrm>
              <a:off x="6361416" y="625020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4" name="图片 113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5123" y="842343"/>
              <a:ext cx="51381" cy="49716"/>
            </a:xfrm>
            <a:prstGeom prst="rect">
              <a:avLst/>
            </a:prstGeom>
          </p:spPr>
        </p:pic>
        <p:sp>
          <p:nvSpPr>
            <p:cNvPr id="115" name="文本框 114"/>
            <p:cNvSpPr txBox="1"/>
            <p:nvPr/>
          </p:nvSpPr>
          <p:spPr>
            <a:xfrm>
              <a:off x="6361415" y="809744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175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6" name="图片 11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5201" y="1765960"/>
              <a:ext cx="51381" cy="49716"/>
            </a:xfrm>
            <a:prstGeom prst="rect">
              <a:avLst/>
            </a:prstGeom>
          </p:spPr>
        </p:pic>
        <p:sp>
          <p:nvSpPr>
            <p:cNvPr id="117" name="文本框 116"/>
            <p:cNvSpPr txBox="1"/>
            <p:nvPr/>
          </p:nvSpPr>
          <p:spPr>
            <a:xfrm>
              <a:off x="6382635" y="173336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37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18" name="图片 11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418249"/>
              <a:ext cx="777475" cy="159008"/>
            </a:xfrm>
            <a:prstGeom prst="rect">
              <a:avLst/>
            </a:prstGeom>
          </p:spPr>
        </p:pic>
        <p:sp>
          <p:nvSpPr>
            <p:cNvPr id="119" name="文本框 118"/>
            <p:cNvSpPr txBox="1"/>
            <p:nvPr/>
          </p:nvSpPr>
          <p:spPr>
            <a:xfrm>
              <a:off x="5166839" y="436870"/>
              <a:ext cx="31098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BP180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0" name="图片 119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03479" y="472896"/>
              <a:ext cx="51381" cy="49716"/>
            </a:xfrm>
            <a:prstGeom prst="rect">
              <a:avLst/>
            </a:prstGeom>
          </p:spPr>
        </p:pic>
        <p:sp>
          <p:nvSpPr>
            <p:cNvPr id="121" name="文本框 120"/>
            <p:cNvSpPr txBox="1"/>
            <p:nvPr/>
          </p:nvSpPr>
          <p:spPr>
            <a:xfrm>
              <a:off x="6361416" y="440297"/>
              <a:ext cx="38472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180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2" name="图片 121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6918" y="972421"/>
              <a:ext cx="774328" cy="159009"/>
            </a:xfrm>
            <a:prstGeom prst="rect">
              <a:avLst/>
            </a:prstGeom>
          </p:spPr>
        </p:pic>
        <p:sp>
          <p:nvSpPr>
            <p:cNvPr id="123" name="文本框 122"/>
            <p:cNvSpPr txBox="1"/>
            <p:nvPr/>
          </p:nvSpPr>
          <p:spPr>
            <a:xfrm>
              <a:off x="5227881" y="984020"/>
              <a:ext cx="240450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zh-CN" sz="800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-Akt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4" name="图片 12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505345" y="1157144"/>
              <a:ext cx="777475" cy="159008"/>
            </a:xfrm>
            <a:prstGeom prst="rect">
              <a:avLst/>
            </a:prstGeom>
          </p:spPr>
        </p:pic>
        <p:sp>
          <p:nvSpPr>
            <p:cNvPr id="125" name="文本框 124"/>
            <p:cNvSpPr txBox="1"/>
            <p:nvPr/>
          </p:nvSpPr>
          <p:spPr>
            <a:xfrm>
              <a:off x="5323274" y="1168744"/>
              <a:ext cx="149080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Akt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6" name="图片 12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027067"/>
              <a:ext cx="51381" cy="49716"/>
            </a:xfrm>
            <a:prstGeom prst="rect">
              <a:avLst/>
            </a:prstGeom>
          </p:spPr>
        </p:pic>
        <p:sp>
          <p:nvSpPr>
            <p:cNvPr id="127" name="文本框 126"/>
            <p:cNvSpPr txBox="1"/>
            <p:nvPr/>
          </p:nvSpPr>
          <p:spPr>
            <a:xfrm>
              <a:off x="6397480" y="988851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8" name="图片 127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2335" y="1211791"/>
              <a:ext cx="51381" cy="49716"/>
            </a:xfrm>
            <a:prstGeom prst="rect">
              <a:avLst/>
            </a:prstGeom>
          </p:spPr>
        </p:pic>
        <p:sp>
          <p:nvSpPr>
            <p:cNvPr id="129" name="文本框 128"/>
            <p:cNvSpPr txBox="1"/>
            <p:nvPr/>
          </p:nvSpPr>
          <p:spPr>
            <a:xfrm>
              <a:off x="6397480" y="1173575"/>
              <a:ext cx="327013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60 </a:t>
              </a:r>
              <a:r>
                <a:rPr lang="en-U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20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0" y="21311"/>
            <a:ext cx="2724183" cy="2657367"/>
            <a:chOff x="53266" y="1530515"/>
            <a:chExt cx="2724183" cy="2657367"/>
          </a:xfrm>
        </p:grpSpPr>
        <p:sp>
          <p:nvSpPr>
            <p:cNvPr id="25" name="文本框 24"/>
            <p:cNvSpPr txBox="1"/>
            <p:nvPr/>
          </p:nvSpPr>
          <p:spPr>
            <a:xfrm>
              <a:off x="53266" y="1530515"/>
              <a:ext cx="8337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Fig5C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85189" y="1690904"/>
              <a:ext cx="2092260" cy="2496978"/>
              <a:chOff x="685189" y="1690904"/>
              <a:chExt cx="2092260" cy="2496978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1328985" y="1690904"/>
                <a:ext cx="72135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TWEAK (48 h)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1224356" y="1894728"/>
                <a:ext cx="14443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nn-NO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    2    10   50 100 250 (ng/mL)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1118022" y="1861668"/>
                <a:ext cx="114327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文本框 29"/>
              <p:cNvSpPr txBox="1"/>
              <p:nvPr/>
            </p:nvSpPr>
            <p:spPr>
              <a:xfrm>
                <a:off x="796589" y="2087298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1" name="图片 3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128120"/>
                <a:ext cx="58822" cy="56334"/>
              </a:xfrm>
              <a:prstGeom prst="rect">
                <a:avLst/>
              </a:prstGeom>
            </p:spPr>
          </p:pic>
          <p:sp>
            <p:nvSpPr>
              <p:cNvPr id="32" name="文本框 31"/>
              <p:cNvSpPr txBox="1"/>
              <p:nvPr/>
            </p:nvSpPr>
            <p:spPr>
              <a:xfrm>
                <a:off x="2380456" y="210109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3" name="图片 3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06628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34" name="文本框 33"/>
              <p:cNvSpPr txBox="1"/>
              <p:nvPr/>
            </p:nvSpPr>
            <p:spPr>
              <a:xfrm>
                <a:off x="726504" y="2513418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5" name="图片 3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554240"/>
                <a:ext cx="58822" cy="56334"/>
              </a:xfrm>
              <a:prstGeom prst="rect">
                <a:avLst/>
              </a:prstGeom>
            </p:spPr>
          </p:pic>
          <p:sp>
            <p:nvSpPr>
              <p:cNvPr id="36" name="文本框 35"/>
              <p:cNvSpPr txBox="1"/>
              <p:nvPr/>
            </p:nvSpPr>
            <p:spPr>
              <a:xfrm>
                <a:off x="2380456" y="252721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7" name="图片 36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49240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38" name="文本框 37"/>
              <p:cNvSpPr txBox="1"/>
              <p:nvPr/>
            </p:nvSpPr>
            <p:spPr>
              <a:xfrm>
                <a:off x="685189" y="2292403"/>
                <a:ext cx="41197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ADAM17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9" name="图片 3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341180"/>
                <a:ext cx="58822" cy="56334"/>
              </a:xfrm>
              <a:prstGeom prst="rect">
                <a:avLst/>
              </a:prstGeom>
            </p:spPr>
          </p:pic>
          <p:sp>
            <p:nvSpPr>
              <p:cNvPr id="40" name="文本框 39"/>
              <p:cNvSpPr txBox="1"/>
              <p:nvPr/>
            </p:nvSpPr>
            <p:spPr>
              <a:xfrm>
                <a:off x="2392727" y="2307792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1" name="图片 40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27934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42" name="文本框 41"/>
              <p:cNvSpPr txBox="1"/>
              <p:nvPr/>
            </p:nvSpPr>
            <p:spPr>
              <a:xfrm>
                <a:off x="955865" y="3144643"/>
                <a:ext cx="14907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3" name="图片 4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193420"/>
                <a:ext cx="58822" cy="56334"/>
              </a:xfrm>
              <a:prstGeom prst="rect">
                <a:avLst/>
              </a:prstGeom>
            </p:spPr>
          </p:pic>
          <p:sp>
            <p:nvSpPr>
              <p:cNvPr id="44" name="文本框 43"/>
              <p:cNvSpPr txBox="1"/>
              <p:nvPr/>
            </p:nvSpPr>
            <p:spPr>
              <a:xfrm>
                <a:off x="2392727" y="3160032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5" name="图片 44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131587"/>
                <a:ext cx="1125000" cy="180000"/>
              </a:xfrm>
              <a:prstGeom prst="rect">
                <a:avLst/>
              </a:prstGeom>
            </p:spPr>
          </p:pic>
          <p:pic>
            <p:nvPicPr>
              <p:cNvPr id="54" name="图片 53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377242"/>
                <a:ext cx="58822" cy="56334"/>
              </a:xfrm>
              <a:prstGeom prst="rect">
                <a:avLst/>
              </a:prstGeom>
            </p:spPr>
          </p:pic>
          <p:sp>
            <p:nvSpPr>
              <p:cNvPr id="55" name="文本框 54"/>
              <p:cNvSpPr txBox="1"/>
              <p:nvPr/>
            </p:nvSpPr>
            <p:spPr>
              <a:xfrm>
                <a:off x="854953" y="3363539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2394435" y="334464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7" name="图片 5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458886"/>
                <a:ext cx="58822" cy="56334"/>
              </a:xfrm>
              <a:prstGeom prst="rect">
                <a:avLst/>
              </a:prstGeom>
            </p:spPr>
          </p:pic>
          <p:sp>
            <p:nvSpPr>
              <p:cNvPr id="58" name="文本框 57"/>
              <p:cNvSpPr txBox="1"/>
              <p:nvPr/>
            </p:nvSpPr>
            <p:spPr>
              <a:xfrm>
                <a:off x="2394435" y="342629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9" name="图片 58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350483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60" name="文本框 59"/>
              <p:cNvSpPr txBox="1"/>
              <p:nvPr/>
            </p:nvSpPr>
            <p:spPr>
              <a:xfrm>
                <a:off x="951543" y="3592261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1" name="图片 6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602329"/>
                <a:ext cx="58822" cy="56334"/>
              </a:xfrm>
              <a:prstGeom prst="rect">
                <a:avLst/>
              </a:prstGeom>
            </p:spPr>
          </p:pic>
          <p:sp>
            <p:nvSpPr>
              <p:cNvPr id="62" name="文本框 61"/>
              <p:cNvSpPr txBox="1"/>
              <p:nvPr/>
            </p:nvSpPr>
            <p:spPr>
              <a:xfrm>
                <a:off x="2394435" y="3569734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3" name="图片 6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683974"/>
                <a:ext cx="58822" cy="56334"/>
              </a:xfrm>
              <a:prstGeom prst="rect">
                <a:avLst/>
              </a:prstGeom>
            </p:spPr>
          </p:pic>
          <p:sp>
            <p:nvSpPr>
              <p:cNvPr id="64" name="文本框 63"/>
              <p:cNvSpPr txBox="1"/>
              <p:nvPr/>
            </p:nvSpPr>
            <p:spPr>
              <a:xfrm>
                <a:off x="2394435" y="365137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5" name="图片 64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571250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66" name="文本框 65"/>
              <p:cNvSpPr txBox="1"/>
              <p:nvPr/>
            </p:nvSpPr>
            <p:spPr>
              <a:xfrm>
                <a:off x="867777" y="3807878"/>
                <a:ext cx="23564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Fn14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7" name="图片 6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3856655"/>
                <a:ext cx="58822" cy="56334"/>
              </a:xfrm>
              <a:prstGeom prst="rect">
                <a:avLst/>
              </a:prstGeom>
            </p:spPr>
          </p:pic>
          <p:sp>
            <p:nvSpPr>
              <p:cNvPr id="68" name="文本框 67"/>
              <p:cNvSpPr txBox="1"/>
              <p:nvPr/>
            </p:nvSpPr>
            <p:spPr>
              <a:xfrm>
                <a:off x="2388681" y="3823267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9" name="图片 68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3794822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0" name="文本框 69"/>
              <p:cNvSpPr txBox="1"/>
              <p:nvPr/>
            </p:nvSpPr>
            <p:spPr>
              <a:xfrm>
                <a:off x="734821" y="4028893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1" name="图片 7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4069715"/>
                <a:ext cx="58822" cy="56334"/>
              </a:xfrm>
              <a:prstGeom prst="rect">
                <a:avLst/>
              </a:prstGeom>
            </p:spPr>
          </p:pic>
          <p:sp>
            <p:nvSpPr>
              <p:cNvPr id="72" name="文本框 71"/>
              <p:cNvSpPr txBox="1"/>
              <p:nvPr/>
            </p:nvSpPr>
            <p:spPr>
              <a:xfrm>
                <a:off x="2382297" y="4042691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3" name="图片 72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4007882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4" name="文本框 73"/>
              <p:cNvSpPr txBox="1"/>
              <p:nvPr/>
            </p:nvSpPr>
            <p:spPr>
              <a:xfrm>
                <a:off x="821419" y="2726478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5" name="图片 7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767300"/>
                <a:ext cx="58822" cy="56334"/>
              </a:xfrm>
              <a:prstGeom prst="rect">
                <a:avLst/>
              </a:prstGeom>
            </p:spPr>
          </p:pic>
          <p:sp>
            <p:nvSpPr>
              <p:cNvPr id="76" name="文本框 75"/>
              <p:cNvSpPr txBox="1"/>
              <p:nvPr/>
            </p:nvSpPr>
            <p:spPr>
              <a:xfrm>
                <a:off x="2380456" y="2740276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7" name="图片 76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705467"/>
                <a:ext cx="1125000" cy="180000"/>
              </a:xfrm>
              <a:prstGeom prst="rect">
                <a:avLst/>
              </a:prstGeom>
            </p:spPr>
          </p:pic>
          <p:sp>
            <p:nvSpPr>
              <p:cNvPr id="78" name="文本框 77"/>
              <p:cNvSpPr txBox="1"/>
              <p:nvPr/>
            </p:nvSpPr>
            <p:spPr>
              <a:xfrm>
                <a:off x="861365" y="2931583"/>
                <a:ext cx="24045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79" name="图片 7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06707" y="2980360"/>
                <a:ext cx="58822" cy="56334"/>
              </a:xfrm>
              <a:prstGeom prst="rect">
                <a:avLst/>
              </a:prstGeom>
            </p:spPr>
          </p:pic>
          <p:sp>
            <p:nvSpPr>
              <p:cNvPr id="80" name="文本框 79"/>
              <p:cNvSpPr txBox="1"/>
              <p:nvPr/>
            </p:nvSpPr>
            <p:spPr>
              <a:xfrm>
                <a:off x="2392727" y="2946972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1" name="图片 80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9842" y="2918527"/>
                <a:ext cx="1125000" cy="180000"/>
              </a:xfrm>
              <a:prstGeom prst="rect">
                <a:avLst/>
              </a:prstGeom>
            </p:spPr>
          </p:pic>
        </p:grpSp>
      </p:grpSp>
      <p:sp>
        <p:nvSpPr>
          <p:cNvPr id="82" name="文本框 81"/>
          <p:cNvSpPr txBox="1"/>
          <p:nvPr/>
        </p:nvSpPr>
        <p:spPr>
          <a:xfrm>
            <a:off x="4467810" y="37857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组合 100"/>
          <p:cNvGrpSpPr/>
          <p:nvPr/>
        </p:nvGrpSpPr>
        <p:grpSpPr>
          <a:xfrm>
            <a:off x="3473909" y="58466"/>
            <a:ext cx="3338616" cy="1339627"/>
            <a:chOff x="3473909" y="58466"/>
            <a:chExt cx="3338616" cy="1339627"/>
          </a:xfrm>
        </p:grpSpPr>
        <p:grpSp>
          <p:nvGrpSpPr>
            <p:cNvPr id="12" name="组合 11"/>
            <p:cNvGrpSpPr/>
            <p:nvPr/>
          </p:nvGrpSpPr>
          <p:grpSpPr>
            <a:xfrm>
              <a:off x="3473909" y="58466"/>
              <a:ext cx="3338616" cy="1339627"/>
              <a:chOff x="3475126" y="124182"/>
              <a:chExt cx="3338616" cy="1339627"/>
            </a:xfrm>
          </p:grpSpPr>
          <p:pic>
            <p:nvPicPr>
              <p:cNvPr id="102" name="图片 101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651279" y="416005"/>
                <a:ext cx="3162463" cy="1047804"/>
              </a:xfrm>
              <a:prstGeom prst="rect">
                <a:avLst/>
              </a:prstGeom>
            </p:spPr>
          </p:pic>
          <p:sp>
            <p:nvSpPr>
              <p:cNvPr id="2" name="文本框 1"/>
              <p:cNvSpPr txBox="1"/>
              <p:nvPr/>
            </p:nvSpPr>
            <p:spPr>
              <a:xfrm>
                <a:off x="3475126" y="12418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a</a:t>
                </a:r>
                <a:endParaRPr kumimoji="1" lang="zh-CN" altLang="en-US" dirty="0"/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>
              <a:off x="3639008" y="398251"/>
              <a:ext cx="6477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BP180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3411357" y="4171999"/>
            <a:ext cx="3435999" cy="1627334"/>
            <a:chOff x="3214399" y="4308990"/>
            <a:chExt cx="3435999" cy="1627334"/>
          </a:xfrm>
        </p:grpSpPr>
        <p:grpSp>
          <p:nvGrpSpPr>
            <p:cNvPr id="14" name="组合 13"/>
            <p:cNvGrpSpPr/>
            <p:nvPr/>
          </p:nvGrpSpPr>
          <p:grpSpPr>
            <a:xfrm>
              <a:off x="3214399" y="4308990"/>
              <a:ext cx="3435999" cy="1627334"/>
              <a:chOff x="3396794" y="2365909"/>
              <a:chExt cx="3435999" cy="1627334"/>
            </a:xfrm>
          </p:grpSpPr>
          <p:pic>
            <p:nvPicPr>
              <p:cNvPr id="84" name="图片 83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51279" y="2469165"/>
                <a:ext cx="3181514" cy="1524078"/>
              </a:xfrm>
              <a:prstGeom prst="rect">
                <a:avLst/>
              </a:prstGeom>
            </p:spPr>
          </p:pic>
          <p:sp>
            <p:nvSpPr>
              <p:cNvPr id="3" name="文本框 2"/>
              <p:cNvSpPr txBox="1"/>
              <p:nvPr/>
            </p:nvSpPr>
            <p:spPr>
              <a:xfrm>
                <a:off x="3396794" y="2365909"/>
                <a:ext cx="4553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e</a:t>
                </a:r>
                <a:endParaRPr kumimoji="1" lang="zh-CN" altLang="en-US" dirty="0"/>
              </a:p>
            </p:txBody>
          </p:sp>
        </p:grpSp>
        <p:sp>
          <p:nvSpPr>
            <p:cNvPr id="46" name="文本框 45"/>
            <p:cNvSpPr txBox="1"/>
            <p:nvPr/>
          </p:nvSpPr>
          <p:spPr>
            <a:xfrm>
              <a:off x="3475362" y="4412896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ADAM17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9" name="组合 98"/>
          <p:cNvGrpSpPr/>
          <p:nvPr/>
        </p:nvGrpSpPr>
        <p:grpSpPr>
          <a:xfrm>
            <a:off x="3416300" y="1365345"/>
            <a:ext cx="3065138" cy="962146"/>
            <a:chOff x="3428749" y="1423240"/>
            <a:chExt cx="3065138" cy="962146"/>
          </a:xfrm>
        </p:grpSpPr>
        <p:grpSp>
          <p:nvGrpSpPr>
            <p:cNvPr id="17" name="组合 16"/>
            <p:cNvGrpSpPr/>
            <p:nvPr/>
          </p:nvGrpSpPr>
          <p:grpSpPr>
            <a:xfrm>
              <a:off x="3428749" y="1423240"/>
              <a:ext cx="3065138" cy="962146"/>
              <a:chOff x="3545395" y="6642200"/>
              <a:chExt cx="3065138" cy="962146"/>
            </a:xfrm>
          </p:grpSpPr>
          <p:pic>
            <p:nvPicPr>
              <p:cNvPr id="90" name="图片 89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54491" y="6715300"/>
                <a:ext cx="2756042" cy="889046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3545395" y="6642200"/>
                <a:ext cx="42304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b</a:t>
                </a:r>
                <a:endParaRPr kumimoji="1" lang="zh-CN" altLang="en-US" dirty="0"/>
              </a:p>
            </p:txBody>
          </p:sp>
        </p:grpSp>
        <p:sp>
          <p:nvSpPr>
            <p:cNvPr id="47" name="文本框 46"/>
            <p:cNvSpPr txBox="1"/>
            <p:nvPr/>
          </p:nvSpPr>
          <p:spPr>
            <a:xfrm>
              <a:off x="3709266" y="1469407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P-AKT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3429000" y="2234791"/>
            <a:ext cx="3316804" cy="1146457"/>
            <a:chOff x="3365599" y="2316339"/>
            <a:chExt cx="3316804" cy="1146457"/>
          </a:xfrm>
        </p:grpSpPr>
        <p:grpSp>
          <p:nvGrpSpPr>
            <p:cNvPr id="18" name="组合 17"/>
            <p:cNvGrpSpPr/>
            <p:nvPr/>
          </p:nvGrpSpPr>
          <p:grpSpPr>
            <a:xfrm>
              <a:off x="3365599" y="2316339"/>
              <a:ext cx="3316804" cy="1146457"/>
              <a:chOff x="3446136" y="7581538"/>
              <a:chExt cx="3316804" cy="1146457"/>
            </a:xfrm>
          </p:grpSpPr>
          <p:pic>
            <p:nvPicPr>
              <p:cNvPr id="92" name="图片 91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702083" y="7699242"/>
                <a:ext cx="3060857" cy="1028753"/>
              </a:xfrm>
              <a:prstGeom prst="rect">
                <a:avLst/>
              </a:prstGeom>
            </p:spPr>
          </p:pic>
          <p:sp>
            <p:nvSpPr>
              <p:cNvPr id="7" name="文本框 6"/>
              <p:cNvSpPr txBox="1"/>
              <p:nvPr/>
            </p:nvSpPr>
            <p:spPr>
              <a:xfrm>
                <a:off x="3446136" y="7581538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c</a:t>
                </a:r>
                <a:endParaRPr kumimoji="1" lang="zh-CN" altLang="en-US" dirty="0"/>
              </a:p>
            </p:txBody>
          </p:sp>
        </p:grpSp>
        <p:sp>
          <p:nvSpPr>
            <p:cNvPr id="48" name="文本框 47"/>
            <p:cNvSpPr txBox="1"/>
            <p:nvPr/>
          </p:nvSpPr>
          <p:spPr>
            <a:xfrm>
              <a:off x="3608082" y="2422011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AKT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3631388" y="3345695"/>
            <a:ext cx="3111479" cy="887216"/>
            <a:chOff x="3385693" y="3408686"/>
            <a:chExt cx="3111479" cy="887216"/>
          </a:xfrm>
        </p:grpSpPr>
        <p:grpSp>
          <p:nvGrpSpPr>
            <p:cNvPr id="13" name="组合 12"/>
            <p:cNvGrpSpPr/>
            <p:nvPr/>
          </p:nvGrpSpPr>
          <p:grpSpPr>
            <a:xfrm>
              <a:off x="3385693" y="3408686"/>
              <a:ext cx="3111479" cy="887216"/>
              <a:chOff x="3441901" y="1398784"/>
              <a:chExt cx="3111479" cy="887216"/>
            </a:xfrm>
          </p:grpSpPr>
          <p:pic>
            <p:nvPicPr>
              <p:cNvPr id="100" name="图片 99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702083" y="1492209"/>
                <a:ext cx="2851297" cy="793791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3441901" y="1398784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d</a:t>
                </a:r>
                <a:endParaRPr kumimoji="1" lang="zh-CN" altLang="en-US" dirty="0"/>
              </a:p>
            </p:txBody>
          </p:sp>
        </p:grpSp>
        <p:sp>
          <p:nvSpPr>
            <p:cNvPr id="49" name="文本框 48"/>
            <p:cNvSpPr txBox="1"/>
            <p:nvPr/>
          </p:nvSpPr>
          <p:spPr>
            <a:xfrm>
              <a:off x="3621546" y="3501019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89" name="组合 88"/>
          <p:cNvGrpSpPr/>
          <p:nvPr/>
        </p:nvGrpSpPr>
        <p:grpSpPr>
          <a:xfrm>
            <a:off x="126385" y="2701956"/>
            <a:ext cx="3389902" cy="1121521"/>
            <a:chOff x="3292501" y="5902399"/>
            <a:chExt cx="3389902" cy="1121521"/>
          </a:xfrm>
        </p:grpSpPr>
        <p:grpSp>
          <p:nvGrpSpPr>
            <p:cNvPr id="15" name="组合 14"/>
            <p:cNvGrpSpPr/>
            <p:nvPr/>
          </p:nvGrpSpPr>
          <p:grpSpPr>
            <a:xfrm>
              <a:off x="3292501" y="5902399"/>
              <a:ext cx="3389902" cy="1121521"/>
              <a:chOff x="3455593" y="4314791"/>
              <a:chExt cx="3389902" cy="1121521"/>
            </a:xfrm>
          </p:grpSpPr>
          <p:pic>
            <p:nvPicPr>
              <p:cNvPr id="86" name="图片 85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689383" y="4401209"/>
                <a:ext cx="3156112" cy="1035103"/>
              </a:xfrm>
              <a:prstGeom prst="rect">
                <a:avLst/>
              </a:prstGeom>
            </p:spPr>
          </p:pic>
          <p:sp>
            <p:nvSpPr>
              <p:cNvPr id="4" name="文本框 3"/>
              <p:cNvSpPr txBox="1"/>
              <p:nvPr/>
            </p:nvSpPr>
            <p:spPr>
              <a:xfrm>
                <a:off x="3455593" y="4314791"/>
                <a:ext cx="2375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i</a:t>
                </a:r>
                <a:endParaRPr kumimoji="1" lang="zh-CN" altLang="en-US" dirty="0"/>
              </a:p>
            </p:txBody>
          </p:sp>
        </p:grpSp>
        <p:sp>
          <p:nvSpPr>
            <p:cNvPr id="51" name="文本框 50"/>
            <p:cNvSpPr txBox="1"/>
            <p:nvPr/>
          </p:nvSpPr>
          <p:spPr>
            <a:xfrm>
              <a:off x="3526291" y="5948566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P-EGFR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199203" y="3796305"/>
            <a:ext cx="3054013" cy="1076489"/>
            <a:chOff x="3399840" y="6984576"/>
            <a:chExt cx="3054013" cy="1076489"/>
          </a:xfrm>
        </p:grpSpPr>
        <p:grpSp>
          <p:nvGrpSpPr>
            <p:cNvPr id="16" name="组合 15"/>
            <p:cNvGrpSpPr/>
            <p:nvPr/>
          </p:nvGrpSpPr>
          <p:grpSpPr>
            <a:xfrm>
              <a:off x="3399840" y="6984576"/>
              <a:ext cx="3054013" cy="1076489"/>
              <a:chOff x="3556520" y="5485727"/>
              <a:chExt cx="3054013" cy="1076489"/>
            </a:xfrm>
          </p:grpSpPr>
          <p:pic>
            <p:nvPicPr>
              <p:cNvPr id="88" name="图片 87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810039" y="5558864"/>
                <a:ext cx="2800494" cy="1003352"/>
              </a:xfrm>
              <a:prstGeom prst="rect">
                <a:avLst/>
              </a:prstGeom>
            </p:spPr>
          </p:pic>
          <p:sp>
            <p:nvSpPr>
              <p:cNvPr id="5" name="文本框 4"/>
              <p:cNvSpPr txBox="1"/>
              <p:nvPr/>
            </p:nvSpPr>
            <p:spPr>
              <a:xfrm>
                <a:off x="3556520" y="5485727"/>
                <a:ext cx="2391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j</a:t>
                </a:r>
                <a:endParaRPr kumimoji="1" lang="zh-CN" altLang="en-US" dirty="0"/>
              </a:p>
            </p:txBody>
          </p:sp>
        </p:grpSp>
        <p:sp>
          <p:nvSpPr>
            <p:cNvPr id="52" name="文本框 51"/>
            <p:cNvSpPr txBox="1"/>
            <p:nvPr/>
          </p:nvSpPr>
          <p:spPr>
            <a:xfrm>
              <a:off x="3639008" y="7030743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EGFR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62171" y="4739056"/>
            <a:ext cx="3176743" cy="758401"/>
            <a:chOff x="-73392" y="3126897"/>
            <a:chExt cx="3176743" cy="758401"/>
          </a:xfrm>
        </p:grpSpPr>
        <p:grpSp>
          <p:nvGrpSpPr>
            <p:cNvPr id="20" name="组合 19"/>
            <p:cNvGrpSpPr/>
            <p:nvPr/>
          </p:nvGrpSpPr>
          <p:grpSpPr>
            <a:xfrm>
              <a:off x="-73392" y="3126897"/>
              <a:ext cx="3176743" cy="758401"/>
              <a:chOff x="-73392" y="3126897"/>
              <a:chExt cx="3176743" cy="758401"/>
            </a:xfrm>
          </p:grpSpPr>
          <p:pic>
            <p:nvPicPr>
              <p:cNvPr id="94" name="图片 93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07602" y="3275667"/>
                <a:ext cx="2895749" cy="609631"/>
              </a:xfrm>
              <a:prstGeom prst="rect">
                <a:avLst/>
              </a:prstGeom>
            </p:spPr>
          </p:pic>
          <p:sp>
            <p:nvSpPr>
              <p:cNvPr id="8" name="文本框 7"/>
              <p:cNvSpPr txBox="1"/>
              <p:nvPr/>
            </p:nvSpPr>
            <p:spPr>
              <a:xfrm>
                <a:off x="-73392" y="3126897"/>
                <a:ext cx="288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dirty="0"/>
                  <a:t>k</a:t>
                </a:r>
                <a:endParaRPr kumimoji="1" lang="zh-CN" altLang="en-US" dirty="0"/>
              </a:p>
            </p:txBody>
          </p:sp>
        </p:grpSp>
        <p:sp>
          <p:nvSpPr>
            <p:cNvPr id="53" name="文本框 52"/>
            <p:cNvSpPr txBox="1"/>
            <p:nvPr/>
          </p:nvSpPr>
          <p:spPr>
            <a:xfrm>
              <a:off x="156689" y="3225658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P-ERK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51902" y="5463830"/>
            <a:ext cx="3034904" cy="770229"/>
            <a:chOff x="-39509" y="3812671"/>
            <a:chExt cx="3034904" cy="770229"/>
          </a:xfrm>
        </p:grpSpPr>
        <p:grpSp>
          <p:nvGrpSpPr>
            <p:cNvPr id="21" name="组合 20"/>
            <p:cNvGrpSpPr/>
            <p:nvPr/>
          </p:nvGrpSpPr>
          <p:grpSpPr>
            <a:xfrm>
              <a:off x="-39509" y="3812671"/>
              <a:ext cx="3034904" cy="770229"/>
              <a:chOff x="-39509" y="3812671"/>
              <a:chExt cx="3034904" cy="770229"/>
            </a:xfrm>
          </p:grpSpPr>
          <p:pic>
            <p:nvPicPr>
              <p:cNvPr id="96" name="图片 95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07602" y="3909765"/>
                <a:ext cx="2787793" cy="673135"/>
              </a:xfrm>
              <a:prstGeom prst="rect">
                <a:avLst/>
              </a:prstGeom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-39509" y="3812671"/>
                <a:ext cx="45530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dirty="0"/>
                  <a:t>l</a:t>
                </a:r>
                <a:endParaRPr kumimoji="1" lang="zh-CN" altLang="en-US" dirty="0"/>
              </a:p>
            </p:txBody>
          </p:sp>
        </p:grpSp>
        <p:sp>
          <p:nvSpPr>
            <p:cNvPr id="83" name="文本框 82"/>
            <p:cNvSpPr txBox="1"/>
            <p:nvPr/>
          </p:nvSpPr>
          <p:spPr>
            <a:xfrm>
              <a:off x="188142" y="3871175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ERK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3688242" y="6415130"/>
            <a:ext cx="2993129" cy="1066739"/>
            <a:chOff x="3478234" y="6443348"/>
            <a:chExt cx="2993129" cy="1066739"/>
          </a:xfrm>
        </p:grpSpPr>
        <p:pic>
          <p:nvPicPr>
            <p:cNvPr id="98" name="图片 97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3741089" y="6559929"/>
              <a:ext cx="2730274" cy="95015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3478234" y="6443348"/>
              <a:ext cx="293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g</a:t>
              </a:r>
              <a:endParaRPr kumimoji="1" lang="zh-CN" altLang="en-US" dirty="0"/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3716191" y="6535681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Fn14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3864350" y="5765687"/>
            <a:ext cx="2607013" cy="690666"/>
            <a:chOff x="3864350" y="5765687"/>
            <a:chExt cx="2607013" cy="690666"/>
          </a:xfrm>
        </p:grpSpPr>
        <p:pic>
          <p:nvPicPr>
            <p:cNvPr id="105" name="图片 104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4121863" y="5836180"/>
              <a:ext cx="2349500" cy="620173"/>
            </a:xfrm>
            <a:prstGeom prst="rect">
              <a:avLst/>
            </a:prstGeom>
          </p:spPr>
        </p:pic>
        <p:sp>
          <p:nvSpPr>
            <p:cNvPr id="106" name="文本框 105"/>
            <p:cNvSpPr txBox="1"/>
            <p:nvPr/>
          </p:nvSpPr>
          <p:spPr>
            <a:xfrm>
              <a:off x="4062137" y="6179354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  <p:sp>
          <p:nvSpPr>
            <p:cNvPr id="107" name="文本框 106"/>
            <p:cNvSpPr txBox="1"/>
            <p:nvPr/>
          </p:nvSpPr>
          <p:spPr>
            <a:xfrm>
              <a:off x="3864350" y="5765687"/>
              <a:ext cx="455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f</a:t>
              </a:r>
              <a:endParaRPr kumimoji="1" lang="zh-CN" altLang="en-US" dirty="0"/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3715164" y="7481869"/>
            <a:ext cx="3064715" cy="774303"/>
            <a:chOff x="3715164" y="7481869"/>
            <a:chExt cx="3064715" cy="774303"/>
          </a:xfrm>
        </p:grpSpPr>
        <p:pic>
          <p:nvPicPr>
            <p:cNvPr id="110" name="图片 109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962858" y="7582537"/>
              <a:ext cx="2817021" cy="673635"/>
            </a:xfrm>
            <a:prstGeom prst="rect">
              <a:avLst/>
            </a:prstGeom>
          </p:spPr>
        </p:pic>
        <p:sp>
          <p:nvSpPr>
            <p:cNvPr id="111" name="文本框 110"/>
            <p:cNvSpPr txBox="1"/>
            <p:nvPr/>
          </p:nvSpPr>
          <p:spPr>
            <a:xfrm>
              <a:off x="3715164" y="7481869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h</a:t>
              </a:r>
              <a:endParaRPr kumimoji="1" lang="zh-CN" altLang="en-US" dirty="0"/>
            </a:p>
          </p:txBody>
        </p:sp>
        <p:sp>
          <p:nvSpPr>
            <p:cNvPr id="112" name="文本框 111"/>
            <p:cNvSpPr txBox="1"/>
            <p:nvPr/>
          </p:nvSpPr>
          <p:spPr>
            <a:xfrm>
              <a:off x="3890460" y="7510396"/>
              <a:ext cx="8113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15" name="图片 11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45168" y="6358294"/>
            <a:ext cx="2934272" cy="819547"/>
          </a:xfrm>
          <a:prstGeom prst="rect">
            <a:avLst/>
          </a:prstGeom>
        </p:spPr>
      </p:pic>
      <p:sp>
        <p:nvSpPr>
          <p:cNvPr id="116" name="文本框 115"/>
          <p:cNvSpPr txBox="1"/>
          <p:nvPr/>
        </p:nvSpPr>
        <p:spPr>
          <a:xfrm>
            <a:off x="-45640" y="6200855"/>
            <a:ext cx="455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m</a:t>
            </a:r>
            <a:endParaRPr kumimoji="1" lang="zh-CN" altLang="en-US" dirty="0"/>
          </a:p>
        </p:txBody>
      </p:sp>
      <p:sp>
        <p:nvSpPr>
          <p:cNvPr id="117" name="文本框 116"/>
          <p:cNvSpPr txBox="1"/>
          <p:nvPr/>
        </p:nvSpPr>
        <p:spPr>
          <a:xfrm>
            <a:off x="187095" y="6335802"/>
            <a:ext cx="811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67221" y="47286"/>
            <a:ext cx="2817192" cy="2730694"/>
            <a:chOff x="-262529" y="4352956"/>
            <a:chExt cx="2817192" cy="2730694"/>
          </a:xfrm>
        </p:grpSpPr>
        <p:sp>
          <p:nvSpPr>
            <p:cNvPr id="3" name="文本框 2"/>
            <p:cNvSpPr txBox="1"/>
            <p:nvPr/>
          </p:nvSpPr>
          <p:spPr>
            <a:xfrm>
              <a:off x="-262529" y="4352956"/>
              <a:ext cx="9714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Fig5E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601492" y="4590660"/>
              <a:ext cx="1953171" cy="2492990"/>
              <a:chOff x="601492" y="4590660"/>
              <a:chExt cx="1953171" cy="2492990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1040503" y="4590660"/>
                <a:ext cx="100828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 TWEAK (100 ng/mL)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1134300" y="4790496"/>
                <a:ext cx="101951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pt-BR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0     6    24   48  72 (h)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7" name="直接连接符 6"/>
              <p:cNvCxnSpPr/>
              <p:nvPr/>
            </p:nvCxnSpPr>
            <p:spPr>
              <a:xfrm>
                <a:off x="973009" y="4757436"/>
                <a:ext cx="114327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文本框 7"/>
              <p:cNvSpPr txBox="1"/>
              <p:nvPr/>
            </p:nvSpPr>
            <p:spPr>
              <a:xfrm>
                <a:off x="708904" y="4983066"/>
                <a:ext cx="31098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BP180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023888"/>
                <a:ext cx="58822" cy="56334"/>
              </a:xfrm>
              <a:prstGeom prst="rect">
                <a:avLst/>
              </a:prstGeom>
            </p:spPr>
          </p:pic>
          <p:sp>
            <p:nvSpPr>
              <p:cNvPr id="10" name="文本框 9"/>
              <p:cNvSpPr txBox="1"/>
              <p:nvPr/>
            </p:nvSpPr>
            <p:spPr>
              <a:xfrm>
                <a:off x="2157670" y="499686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180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496205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638135" y="5409186"/>
                <a:ext cx="376706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450008"/>
                <a:ext cx="58822" cy="56334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/>
            </p:nvSpPr>
            <p:spPr>
              <a:xfrm>
                <a:off x="2157670" y="542298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38817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16" name="文本框 15"/>
              <p:cNvSpPr txBox="1"/>
              <p:nvPr/>
            </p:nvSpPr>
            <p:spPr>
              <a:xfrm>
                <a:off x="601492" y="5188171"/>
                <a:ext cx="41197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ADAM17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236948"/>
                <a:ext cx="58822" cy="56334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2169941" y="5203560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图片 1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5175115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20" name="文本框 19"/>
              <p:cNvSpPr txBox="1"/>
              <p:nvPr/>
            </p:nvSpPr>
            <p:spPr>
              <a:xfrm>
                <a:off x="866186" y="6040411"/>
                <a:ext cx="14907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1" name="图片 2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089188"/>
                <a:ext cx="58822" cy="56334"/>
              </a:xfrm>
              <a:prstGeom prst="rect">
                <a:avLst/>
              </a:prstGeom>
            </p:spPr>
          </p:pic>
          <p:sp>
            <p:nvSpPr>
              <p:cNvPr id="22" name="文本框 21"/>
              <p:cNvSpPr txBox="1"/>
              <p:nvPr/>
            </p:nvSpPr>
            <p:spPr>
              <a:xfrm>
                <a:off x="2169941" y="6055800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027355"/>
                <a:ext cx="1011601" cy="180000"/>
              </a:xfrm>
              <a:prstGeom prst="rect">
                <a:avLst/>
              </a:prstGeom>
            </p:spPr>
          </p:pic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273010"/>
                <a:ext cx="58822" cy="56334"/>
              </a:xfrm>
              <a:prstGeom prst="rect">
                <a:avLst/>
              </a:prstGeom>
            </p:spPr>
          </p:pic>
          <p:sp>
            <p:nvSpPr>
              <p:cNvPr id="47" name="文本框 46"/>
              <p:cNvSpPr txBox="1"/>
              <p:nvPr/>
            </p:nvSpPr>
            <p:spPr>
              <a:xfrm>
                <a:off x="770630" y="6259307"/>
                <a:ext cx="245259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p-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文本框 47"/>
              <p:cNvSpPr txBox="1"/>
              <p:nvPr/>
            </p:nvSpPr>
            <p:spPr>
              <a:xfrm>
                <a:off x="2169597" y="6240415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9" name="图片 4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354654"/>
                <a:ext cx="58822" cy="56334"/>
              </a:xfrm>
              <a:prstGeom prst="rect">
                <a:avLst/>
              </a:prstGeom>
            </p:spPr>
          </p:pic>
          <p:sp>
            <p:nvSpPr>
              <p:cNvPr id="50" name="文本框 49"/>
              <p:cNvSpPr txBox="1"/>
              <p:nvPr/>
            </p:nvSpPr>
            <p:spPr>
              <a:xfrm>
                <a:off x="2169597" y="632205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246251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/>
            </p:nvSpPr>
            <p:spPr>
              <a:xfrm>
                <a:off x="859186" y="6488029"/>
                <a:ext cx="153888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Erk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3" name="图片 5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498097"/>
                <a:ext cx="58822" cy="56334"/>
              </a:xfrm>
              <a:prstGeom prst="rect">
                <a:avLst/>
              </a:prstGeom>
            </p:spPr>
          </p:pic>
          <p:sp>
            <p:nvSpPr>
              <p:cNvPr id="82" name="文本框 81"/>
              <p:cNvSpPr txBox="1"/>
              <p:nvPr/>
            </p:nvSpPr>
            <p:spPr>
              <a:xfrm>
                <a:off x="2169597" y="6465502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42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3" name="图片 82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579742"/>
                <a:ext cx="58822" cy="56334"/>
              </a:xfrm>
              <a:prstGeom prst="rect">
                <a:avLst/>
              </a:prstGeom>
            </p:spPr>
          </p:pic>
          <p:sp>
            <p:nvSpPr>
              <p:cNvPr id="84" name="文本框 83"/>
              <p:cNvSpPr txBox="1"/>
              <p:nvPr/>
            </p:nvSpPr>
            <p:spPr>
              <a:xfrm>
                <a:off x="2169597" y="6547147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44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5" name="图片 84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467018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86" name="文本框 85"/>
              <p:cNvSpPr txBox="1"/>
              <p:nvPr/>
            </p:nvSpPr>
            <p:spPr>
              <a:xfrm>
                <a:off x="780092" y="6703646"/>
                <a:ext cx="235641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Fn14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7" name="图片 86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752423"/>
                <a:ext cx="58822" cy="56334"/>
              </a:xfrm>
              <a:prstGeom prst="rect">
                <a:avLst/>
              </a:prstGeom>
            </p:spPr>
          </p:pic>
          <p:sp>
            <p:nvSpPr>
              <p:cNvPr id="88" name="文本框 87"/>
              <p:cNvSpPr txBox="1"/>
              <p:nvPr/>
            </p:nvSpPr>
            <p:spPr>
              <a:xfrm>
                <a:off x="2169941" y="6719035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89" name="图片 88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690590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90" name="文本框 89"/>
              <p:cNvSpPr txBox="1"/>
              <p:nvPr/>
            </p:nvSpPr>
            <p:spPr>
              <a:xfrm>
                <a:off x="650498" y="6924661"/>
                <a:ext cx="36548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GAPDH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1" name="图片 90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6965483"/>
                <a:ext cx="58822" cy="56334"/>
              </a:xfrm>
              <a:prstGeom prst="rect">
                <a:avLst/>
              </a:prstGeom>
            </p:spPr>
          </p:pic>
          <p:sp>
            <p:nvSpPr>
              <p:cNvPr id="92" name="文本框 91"/>
              <p:cNvSpPr txBox="1"/>
              <p:nvPr/>
            </p:nvSpPr>
            <p:spPr>
              <a:xfrm>
                <a:off x="2159511" y="6938459"/>
                <a:ext cx="327013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3" name="图片 9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8848" y="6903650"/>
                <a:ext cx="1011601" cy="180000"/>
              </a:xfrm>
              <a:prstGeom prst="rect">
                <a:avLst/>
              </a:prstGeom>
            </p:spPr>
          </p:pic>
          <p:sp>
            <p:nvSpPr>
              <p:cNvPr id="94" name="文本框 93"/>
              <p:cNvSpPr txBox="1"/>
              <p:nvPr/>
            </p:nvSpPr>
            <p:spPr>
              <a:xfrm>
                <a:off x="737096" y="5622246"/>
                <a:ext cx="28533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5" name="图片 94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663068"/>
                <a:ext cx="58822" cy="56334"/>
              </a:xfrm>
              <a:prstGeom prst="rect">
                <a:avLst/>
              </a:prstGeom>
            </p:spPr>
          </p:pic>
          <p:sp>
            <p:nvSpPr>
              <p:cNvPr id="96" name="文本框 95"/>
              <p:cNvSpPr txBox="1"/>
              <p:nvPr/>
            </p:nvSpPr>
            <p:spPr>
              <a:xfrm>
                <a:off x="2157670" y="5636044"/>
                <a:ext cx="384722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175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7" name="图片 96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601235"/>
                <a:ext cx="1015201" cy="180000"/>
              </a:xfrm>
              <a:prstGeom prst="rect">
                <a:avLst/>
              </a:prstGeom>
            </p:spPr>
          </p:pic>
          <p:sp>
            <p:nvSpPr>
              <p:cNvPr id="98" name="文本框 97"/>
              <p:cNvSpPr txBox="1"/>
              <p:nvPr/>
            </p:nvSpPr>
            <p:spPr>
              <a:xfrm>
                <a:off x="773680" y="5827351"/>
                <a:ext cx="240450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en-US" altLang="zh-CN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-Akt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99" name="图片 98"/>
              <p:cNvPicPr>
                <a:picLocks noChangeAspect="1"/>
              </p:cNvPicPr>
              <p:nvPr/>
            </p:nvPicPr>
            <p:blipFill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84372" y="5876128"/>
                <a:ext cx="58822" cy="56334"/>
              </a:xfrm>
              <a:prstGeom prst="rect">
                <a:avLst/>
              </a:prstGeom>
            </p:spPr>
          </p:pic>
          <p:sp>
            <p:nvSpPr>
              <p:cNvPr id="100" name="文本框 99"/>
              <p:cNvSpPr txBox="1"/>
              <p:nvPr/>
            </p:nvSpPr>
            <p:spPr>
              <a:xfrm>
                <a:off x="2169941" y="5842740"/>
                <a:ext cx="32701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60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01" name="图片 100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37048" y="5814295"/>
                <a:ext cx="1015201" cy="180000"/>
              </a:xfrm>
              <a:prstGeom prst="rect">
                <a:avLst/>
              </a:prstGeom>
            </p:spPr>
          </p:pic>
        </p:grpSp>
      </p:grpSp>
      <p:sp>
        <p:nvSpPr>
          <p:cNvPr id="102" name="文本框 101"/>
          <p:cNvSpPr txBox="1"/>
          <p:nvPr/>
        </p:nvSpPr>
        <p:spPr>
          <a:xfrm>
            <a:off x="4377212" y="-760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-16394" y="2764018"/>
            <a:ext cx="3165852" cy="1271052"/>
            <a:chOff x="-159165" y="2827957"/>
            <a:chExt cx="3165852" cy="1271052"/>
          </a:xfrm>
        </p:grpSpPr>
        <p:pic>
          <p:nvPicPr>
            <p:cNvPr id="104" name="图片 10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2836" y="3000403"/>
              <a:ext cx="2933851" cy="1098606"/>
            </a:xfrm>
            <a:prstGeom prst="rect">
              <a:avLst/>
            </a:prstGeom>
          </p:spPr>
        </p:pic>
        <p:sp>
          <p:nvSpPr>
            <p:cNvPr id="24" name="文本框 23"/>
            <p:cNvSpPr txBox="1"/>
            <p:nvPr/>
          </p:nvSpPr>
          <p:spPr>
            <a:xfrm>
              <a:off x="-159165" y="2827957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a</a:t>
              </a:r>
              <a:endParaRPr kumimoji="1" lang="zh-CN" altLang="en-US" dirty="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3592794" y="313071"/>
            <a:ext cx="3155215" cy="1732108"/>
            <a:chOff x="3598199" y="2398489"/>
            <a:chExt cx="3155215" cy="1732108"/>
          </a:xfrm>
        </p:grpSpPr>
        <p:pic>
          <p:nvPicPr>
            <p:cNvPr id="120" name="图片 119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51315" y="2485862"/>
              <a:ext cx="2902099" cy="1644735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/>
          </p:nvSpPr>
          <p:spPr>
            <a:xfrm>
              <a:off x="3598199" y="2398489"/>
              <a:ext cx="495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g</a:t>
              </a:r>
              <a:endParaRPr kumimoji="1" lang="zh-CN" altLang="en-US" dirty="0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607684" y="3292830"/>
            <a:ext cx="3108554" cy="1191097"/>
            <a:chOff x="3533727" y="4130597"/>
            <a:chExt cx="3108554" cy="1191097"/>
          </a:xfrm>
        </p:grpSpPr>
        <p:pic>
          <p:nvPicPr>
            <p:cNvPr id="116" name="图片 11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879889" y="4254839"/>
              <a:ext cx="2762392" cy="1066855"/>
            </a:xfrm>
            <a:prstGeom prst="rect">
              <a:avLst/>
            </a:prstGeom>
          </p:spPr>
        </p:pic>
        <p:sp>
          <p:nvSpPr>
            <p:cNvPr id="26" name="文本框 25"/>
            <p:cNvSpPr txBox="1"/>
            <p:nvPr/>
          </p:nvSpPr>
          <p:spPr>
            <a:xfrm>
              <a:off x="3533727" y="4130597"/>
              <a:ext cx="237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i</a:t>
              </a:r>
              <a:endParaRPr kumimoji="1" lang="zh-CN" altLang="en-US" dirty="0"/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3642205" y="4428702"/>
            <a:ext cx="3105804" cy="1254045"/>
            <a:chOff x="3587280" y="5257753"/>
            <a:chExt cx="3105804" cy="1254045"/>
          </a:xfrm>
        </p:grpSpPr>
        <p:pic>
          <p:nvPicPr>
            <p:cNvPr id="118" name="图片 117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79889" y="5375090"/>
              <a:ext cx="2813195" cy="1136708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3587280" y="5257753"/>
              <a:ext cx="495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j</a:t>
              </a:r>
              <a:endParaRPr kumimoji="1" lang="zh-CN" altLang="en-US" dirty="0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1422" y="3995830"/>
            <a:ext cx="3008433" cy="1075355"/>
            <a:chOff x="3684651" y="6688690"/>
            <a:chExt cx="3008433" cy="1075355"/>
          </a:xfrm>
        </p:grpSpPr>
        <p:pic>
          <p:nvPicPr>
            <p:cNvPr id="106" name="图片 10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930692" y="6792445"/>
              <a:ext cx="2762392" cy="971600"/>
            </a:xfrm>
            <a:prstGeom prst="rect">
              <a:avLst/>
            </a:prstGeom>
          </p:spPr>
        </p:pic>
        <p:sp>
          <p:nvSpPr>
            <p:cNvPr id="28" name="文本框 27"/>
            <p:cNvSpPr txBox="1"/>
            <p:nvPr/>
          </p:nvSpPr>
          <p:spPr>
            <a:xfrm>
              <a:off x="3684651" y="6688690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b</a:t>
              </a:r>
              <a:endParaRPr kumimoji="1" lang="zh-CN" altLang="en-US" dirty="0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73" y="5072998"/>
            <a:ext cx="3228466" cy="1052457"/>
            <a:chOff x="3585274" y="7701356"/>
            <a:chExt cx="3228466" cy="1052457"/>
          </a:xfrm>
        </p:grpSpPr>
        <p:pic>
          <p:nvPicPr>
            <p:cNvPr id="108" name="图片 107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810036" y="7782213"/>
              <a:ext cx="3003704" cy="971600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/>
          </p:nvSpPr>
          <p:spPr>
            <a:xfrm>
              <a:off x="3585274" y="7701356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c</a:t>
              </a:r>
              <a:endParaRPr kumimoji="1" lang="zh-CN" altLang="en-US" dirty="0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-61171" y="6138455"/>
            <a:ext cx="3083622" cy="820465"/>
            <a:chOff x="-203942" y="4264647"/>
            <a:chExt cx="3083622" cy="820465"/>
          </a:xfrm>
        </p:grpSpPr>
        <p:pic>
          <p:nvPicPr>
            <p:cNvPr id="112" name="图片 11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60135" y="4354824"/>
              <a:ext cx="2819545" cy="730288"/>
            </a:xfrm>
            <a:prstGeom prst="rect">
              <a:avLst/>
            </a:prstGeom>
          </p:spPr>
        </p:pic>
        <p:sp>
          <p:nvSpPr>
            <p:cNvPr id="30" name="文本框 29"/>
            <p:cNvSpPr txBox="1"/>
            <p:nvPr/>
          </p:nvSpPr>
          <p:spPr>
            <a:xfrm>
              <a:off x="-203942" y="4264647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d</a:t>
              </a:r>
              <a:endParaRPr kumimoji="1" lang="zh-CN" altLang="en-US" dirty="0"/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-19249" y="6940060"/>
            <a:ext cx="3076496" cy="874391"/>
            <a:chOff x="-196816" y="5067131"/>
            <a:chExt cx="3076496" cy="874391"/>
          </a:xfrm>
        </p:grpSpPr>
        <p:pic>
          <p:nvPicPr>
            <p:cNvPr id="110" name="图片 109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7434" y="5179483"/>
              <a:ext cx="2832246" cy="762039"/>
            </a:xfrm>
            <a:prstGeom prst="rect">
              <a:avLst/>
            </a:prstGeom>
          </p:spPr>
        </p:pic>
        <p:sp>
          <p:nvSpPr>
            <p:cNvPr id="31" name="文本框 30"/>
            <p:cNvSpPr txBox="1"/>
            <p:nvPr/>
          </p:nvSpPr>
          <p:spPr>
            <a:xfrm>
              <a:off x="-196816" y="5067131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e</a:t>
              </a:r>
              <a:endParaRPr kumimoji="1" lang="zh-CN" altLang="en-US" dirty="0"/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-8797" y="7848435"/>
            <a:ext cx="3124468" cy="956125"/>
            <a:chOff x="-244788" y="6845993"/>
            <a:chExt cx="3124468" cy="956125"/>
          </a:xfrm>
        </p:grpSpPr>
        <p:pic>
          <p:nvPicPr>
            <p:cNvPr id="114" name="图片 113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332" y="6898961"/>
              <a:ext cx="2870348" cy="903157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-244788" y="6845993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f</a:t>
              </a:r>
              <a:endParaRPr kumimoji="1" lang="zh-CN" altLang="en-US" dirty="0"/>
            </a:p>
          </p:txBody>
        </p:sp>
      </p:grpSp>
      <p:sp>
        <p:nvSpPr>
          <p:cNvPr id="45" name="文本框 44"/>
          <p:cNvSpPr txBox="1"/>
          <p:nvPr/>
        </p:nvSpPr>
        <p:spPr>
          <a:xfrm>
            <a:off x="3842452" y="385840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ADAM17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3942588" y="3354960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930385" y="4509618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EGFR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grpSp>
        <p:nvGrpSpPr>
          <p:cNvPr id="64" name="组合 63"/>
          <p:cNvGrpSpPr/>
          <p:nvPr/>
        </p:nvGrpSpPr>
        <p:grpSpPr>
          <a:xfrm>
            <a:off x="3698272" y="6930399"/>
            <a:ext cx="2966147" cy="971055"/>
            <a:chOff x="3698272" y="6930399"/>
            <a:chExt cx="2966147" cy="971055"/>
          </a:xfrm>
        </p:grpSpPr>
        <p:pic>
          <p:nvPicPr>
            <p:cNvPr id="122" name="图片 12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031649" y="6996621"/>
              <a:ext cx="2632770" cy="904833"/>
            </a:xfrm>
            <a:prstGeom prst="rect">
              <a:avLst/>
            </a:prstGeom>
          </p:spPr>
        </p:pic>
        <p:sp>
          <p:nvSpPr>
            <p:cNvPr id="33" name="文本框 32"/>
            <p:cNvSpPr txBox="1"/>
            <p:nvPr/>
          </p:nvSpPr>
          <p:spPr>
            <a:xfrm>
              <a:off x="3698272" y="6930399"/>
              <a:ext cx="237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dirty="0"/>
                <a:t>l</a:t>
              </a:r>
              <a:endParaRPr kumimoji="1" lang="zh-CN" altLang="en-US" dirty="0"/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4042594" y="6986227"/>
              <a:ext cx="869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FN14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</p:grpSp>
      <p:sp>
        <p:nvSpPr>
          <p:cNvPr id="57" name="文本框 56"/>
          <p:cNvSpPr txBox="1"/>
          <p:nvPr/>
        </p:nvSpPr>
        <p:spPr>
          <a:xfrm>
            <a:off x="181344" y="2909120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BP180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233324" y="4076365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P-AKT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205824" y="5119165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AKT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205824" y="6214149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P-ERK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93582" y="7013773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ERK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sp>
        <p:nvSpPr>
          <p:cNvPr id="62" name="文本框 61"/>
          <p:cNvSpPr txBox="1"/>
          <p:nvPr/>
        </p:nvSpPr>
        <p:spPr>
          <a:xfrm>
            <a:off x="233323" y="7901403"/>
            <a:ext cx="8692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FF00"/>
                </a:solidFill>
              </a:rPr>
              <a:t>GAPDH</a:t>
            </a:r>
            <a:endParaRPr lang="en-US" altLang="zh-CN" sz="1200" dirty="0">
              <a:solidFill>
                <a:srgbClr val="FFFF00"/>
              </a:solidFill>
            </a:endParaRPr>
          </a:p>
        </p:txBody>
      </p:sp>
      <p:grpSp>
        <p:nvGrpSpPr>
          <p:cNvPr id="67" name="组合 66"/>
          <p:cNvGrpSpPr/>
          <p:nvPr/>
        </p:nvGrpSpPr>
        <p:grpSpPr>
          <a:xfrm>
            <a:off x="3642205" y="7925562"/>
            <a:ext cx="3127047" cy="893566"/>
            <a:chOff x="3642205" y="7925562"/>
            <a:chExt cx="3127047" cy="893566"/>
          </a:xfrm>
        </p:grpSpPr>
        <p:pic>
          <p:nvPicPr>
            <p:cNvPr id="63" name="图片 62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3953846" y="8033101"/>
              <a:ext cx="2815406" cy="786027"/>
            </a:xfrm>
            <a:prstGeom prst="rect">
              <a:avLst/>
            </a:prstGeom>
          </p:spPr>
        </p:pic>
        <p:sp>
          <p:nvSpPr>
            <p:cNvPr id="65" name="文本框 64"/>
            <p:cNvSpPr txBox="1"/>
            <p:nvPr/>
          </p:nvSpPr>
          <p:spPr>
            <a:xfrm>
              <a:off x="3942587" y="7971729"/>
              <a:ext cx="869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  <p:sp>
          <p:nvSpPr>
            <p:cNvPr id="66" name="文本框 65"/>
            <p:cNvSpPr txBox="1"/>
            <p:nvPr/>
          </p:nvSpPr>
          <p:spPr>
            <a:xfrm>
              <a:off x="3642205" y="7925562"/>
              <a:ext cx="5219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m</a:t>
              </a:r>
              <a:endParaRPr kumimoji="1" lang="zh-CN" altLang="en-US" dirty="0"/>
            </a:p>
          </p:txBody>
        </p:sp>
      </p:grpSp>
      <p:grpSp>
        <p:nvGrpSpPr>
          <p:cNvPr id="71" name="组合 70"/>
          <p:cNvGrpSpPr/>
          <p:nvPr/>
        </p:nvGrpSpPr>
        <p:grpSpPr>
          <a:xfrm>
            <a:off x="3569927" y="2027317"/>
            <a:ext cx="3199325" cy="871210"/>
            <a:chOff x="3569927" y="2027317"/>
            <a:chExt cx="3199325" cy="871210"/>
          </a:xfrm>
        </p:grpSpPr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842452" y="2145249"/>
              <a:ext cx="2926800" cy="753278"/>
            </a:xfrm>
            <a:prstGeom prst="rect">
              <a:avLst/>
            </a:prstGeom>
          </p:spPr>
        </p:pic>
        <p:sp>
          <p:nvSpPr>
            <p:cNvPr id="69" name="文本框 68"/>
            <p:cNvSpPr txBox="1"/>
            <p:nvPr/>
          </p:nvSpPr>
          <p:spPr>
            <a:xfrm>
              <a:off x="3799708" y="2100678"/>
              <a:ext cx="869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  <p:sp>
          <p:nvSpPr>
            <p:cNvPr id="70" name="文本框 69"/>
            <p:cNvSpPr txBox="1"/>
            <p:nvPr/>
          </p:nvSpPr>
          <p:spPr>
            <a:xfrm>
              <a:off x="3569927" y="2027317"/>
              <a:ext cx="495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h</a:t>
              </a:r>
              <a:endParaRPr kumimoji="1" lang="zh-CN" altLang="en-US" dirty="0"/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3642205" y="5673206"/>
            <a:ext cx="3107724" cy="852917"/>
            <a:chOff x="3642205" y="5673206"/>
            <a:chExt cx="3107724" cy="852917"/>
          </a:xfrm>
        </p:grpSpPr>
        <p:pic>
          <p:nvPicPr>
            <p:cNvPr id="72" name="图片 71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3930385" y="5753022"/>
              <a:ext cx="2819544" cy="773101"/>
            </a:xfrm>
            <a:prstGeom prst="rect">
              <a:avLst/>
            </a:prstGeom>
          </p:spPr>
        </p:pic>
        <p:sp>
          <p:nvSpPr>
            <p:cNvPr id="73" name="文本框 72"/>
            <p:cNvSpPr txBox="1"/>
            <p:nvPr/>
          </p:nvSpPr>
          <p:spPr>
            <a:xfrm>
              <a:off x="3942587" y="5744119"/>
              <a:ext cx="86924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>
                  <a:solidFill>
                    <a:srgbClr val="FFFF00"/>
                  </a:solidFill>
                </a:rPr>
                <a:t>GAPDH</a:t>
              </a:r>
              <a:endParaRPr lang="en-US" altLang="zh-CN" sz="1200" dirty="0">
                <a:solidFill>
                  <a:srgbClr val="FFFF00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3642205" y="5673206"/>
              <a:ext cx="495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dirty="0"/>
                <a:t>k</a:t>
              </a:r>
              <a:endParaRPr kumimoji="1" lang="zh-CN" altLang="en-US" dirty="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0" y="5746"/>
            <a:ext cx="801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Fig6B</a:t>
            </a:r>
            <a:endParaRPr lang="zh-CN" alt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327385" y="130853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Arial" panose="020B0604020202020204" pitchFamily="34" charset="0"/>
                <a:cs typeface="Arial" panose="020B0604020202020204" pitchFamily="34" charset="0"/>
              </a:rPr>
              <a:t>Original blots</a:t>
            </a:r>
            <a:endParaRPr lang="zh-CN" altLang="en-US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181888" y="828967"/>
            <a:ext cx="1700760" cy="741023"/>
            <a:chOff x="1327530" y="4459298"/>
            <a:chExt cx="1700760" cy="741023"/>
          </a:xfrm>
        </p:grpSpPr>
        <p:sp>
          <p:nvSpPr>
            <p:cNvPr id="44" name="文本框 43"/>
            <p:cNvSpPr txBox="1"/>
            <p:nvPr/>
          </p:nvSpPr>
          <p:spPr>
            <a:xfrm>
              <a:off x="1822294" y="4459298"/>
              <a:ext cx="64280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 Blank  TGF-</a:t>
              </a:r>
              <a:r>
                <a:rPr lang="el-GR" sz="800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1327530" y="4714133"/>
              <a:ext cx="411972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ADAM17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图片 45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13528" y="4655954"/>
              <a:ext cx="651571" cy="238762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1360394" y="5020157"/>
              <a:ext cx="365485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800" dirty="0">
                  <a:latin typeface="Arial" panose="020B0604020202020204" pitchFamily="34" charset="0"/>
                  <a:cs typeface="Arial" panose="020B0604020202020204" pitchFamily="34" charset="0"/>
                </a:rPr>
                <a:t>GAPDH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2545729" y="5019402"/>
              <a:ext cx="431457" cy="123111"/>
              <a:chOff x="2932280" y="5033955"/>
              <a:chExt cx="431457" cy="123111"/>
            </a:xfrm>
          </p:grpSpPr>
          <p:pic>
            <p:nvPicPr>
              <p:cNvPr id="53" name="图片 5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2280" y="5060979"/>
                <a:ext cx="58822" cy="56334"/>
              </a:xfrm>
              <a:prstGeom prst="rect">
                <a:avLst/>
              </a:prstGeom>
            </p:spPr>
          </p:pic>
          <p:sp>
            <p:nvSpPr>
              <p:cNvPr id="54" name="文本框 53"/>
              <p:cNvSpPr txBox="1"/>
              <p:nvPr/>
            </p:nvSpPr>
            <p:spPr>
              <a:xfrm>
                <a:off x="3007870" y="5033955"/>
                <a:ext cx="355867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37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49" name="图片 4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13528" y="4958303"/>
              <a:ext cx="651571" cy="242018"/>
            </a:xfrm>
            <a:prstGeom prst="rect">
              <a:avLst/>
            </a:prstGeom>
          </p:spPr>
        </p:pic>
        <p:grpSp>
          <p:nvGrpSpPr>
            <p:cNvPr id="50" name="组合 49"/>
            <p:cNvGrpSpPr/>
            <p:nvPr/>
          </p:nvGrpSpPr>
          <p:grpSpPr>
            <a:xfrm>
              <a:off x="2539125" y="4729549"/>
              <a:ext cx="489165" cy="123111"/>
              <a:chOff x="2932280" y="5033955"/>
              <a:chExt cx="489165" cy="123111"/>
            </a:xfrm>
          </p:grpSpPr>
          <p:pic>
            <p:nvPicPr>
              <p:cNvPr id="51" name="图片 5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32280" y="5060979"/>
                <a:ext cx="58822" cy="56334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/>
            </p:nvSpPr>
            <p:spPr>
              <a:xfrm>
                <a:off x="3007870" y="5033955"/>
                <a:ext cx="413575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 120 </a:t>
                </a:r>
                <a:r>
                  <a:rPr lang="en-US" sz="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kDa</a:t>
                </a:r>
                <a:endParaRPr 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7" name="图片 56"/>
          <p:cNvPicPr>
            <a:picLocks noChangeAspect="1"/>
          </p:cNvPicPr>
          <p:nvPr/>
        </p:nvPicPr>
        <p:blipFill>
          <a:blip r:embed="rId4"/>
          <a:srcRect l="16556" t="38102" r="10283" b="28864"/>
          <a:stretch>
            <a:fillRect/>
          </a:stretch>
        </p:blipFill>
        <p:spPr>
          <a:xfrm>
            <a:off x="834851" y="2602882"/>
            <a:ext cx="5311499" cy="2211565"/>
          </a:xfrm>
          <a:prstGeom prst="rect">
            <a:avLst/>
          </a:prstGeom>
        </p:spPr>
      </p:pic>
      <p:sp>
        <p:nvSpPr>
          <p:cNvPr id="58" name="矩形 57"/>
          <p:cNvSpPr/>
          <p:nvPr/>
        </p:nvSpPr>
        <p:spPr>
          <a:xfrm>
            <a:off x="1293530" y="3138340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矩形 58"/>
          <p:cNvSpPr/>
          <p:nvPr/>
        </p:nvSpPr>
        <p:spPr>
          <a:xfrm>
            <a:off x="4215304" y="3240139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矩形 59"/>
          <p:cNvSpPr/>
          <p:nvPr/>
        </p:nvSpPr>
        <p:spPr>
          <a:xfrm>
            <a:off x="5246545" y="3240139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181888" y="3240139"/>
            <a:ext cx="6529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/>
              <a:t>ADAM17</a:t>
            </a:r>
            <a:endParaRPr lang="en-US" altLang="zh-CN" sz="1000" dirty="0"/>
          </a:p>
        </p:txBody>
      </p:sp>
      <p:sp>
        <p:nvSpPr>
          <p:cNvPr id="62" name="文本框 61"/>
          <p:cNvSpPr txBox="1"/>
          <p:nvPr/>
        </p:nvSpPr>
        <p:spPr>
          <a:xfrm>
            <a:off x="6277786" y="3374003"/>
            <a:ext cx="580214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135kDa</a:t>
            </a:r>
            <a:endParaRPr lang="en-US" altLang="zh-CN" sz="1000"/>
          </a:p>
        </p:txBody>
      </p:sp>
      <p:pic>
        <p:nvPicPr>
          <p:cNvPr id="63" name="图片 62"/>
          <p:cNvPicPr>
            <a:picLocks noChangeAspect="1"/>
          </p:cNvPicPr>
          <p:nvPr/>
        </p:nvPicPr>
        <p:blipFill>
          <a:blip r:embed="rId5"/>
          <a:srcRect l="11391" t="16223" r="12174" b="54052"/>
          <a:stretch>
            <a:fillRect/>
          </a:stretch>
        </p:blipFill>
        <p:spPr>
          <a:xfrm>
            <a:off x="834851" y="5011426"/>
            <a:ext cx="5549166" cy="1989645"/>
          </a:xfrm>
          <a:prstGeom prst="rect">
            <a:avLst/>
          </a:prstGeom>
        </p:spPr>
      </p:pic>
      <p:sp>
        <p:nvSpPr>
          <p:cNvPr id="64" name="文本框 63"/>
          <p:cNvSpPr txBox="1"/>
          <p:nvPr/>
        </p:nvSpPr>
        <p:spPr>
          <a:xfrm>
            <a:off x="6227822" y="6415223"/>
            <a:ext cx="630178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36kDa</a:t>
            </a:r>
            <a:endParaRPr lang="en-US" altLang="zh-CN" sz="1000"/>
          </a:p>
        </p:txBody>
      </p:sp>
      <p:sp>
        <p:nvSpPr>
          <p:cNvPr id="65" name="文本框 64"/>
          <p:cNvSpPr txBox="1"/>
          <p:nvPr/>
        </p:nvSpPr>
        <p:spPr>
          <a:xfrm>
            <a:off x="318555" y="6586753"/>
            <a:ext cx="590116" cy="19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/>
              <a:t>GAPDH</a:t>
            </a:r>
            <a:endParaRPr lang="en-US" altLang="zh-CN" sz="1000"/>
          </a:p>
        </p:txBody>
      </p:sp>
      <p:sp>
        <p:nvSpPr>
          <p:cNvPr id="66" name="矩形 65"/>
          <p:cNvSpPr/>
          <p:nvPr/>
        </p:nvSpPr>
        <p:spPr>
          <a:xfrm>
            <a:off x="1424067" y="6484954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370148" y="6415223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5246545" y="6351090"/>
            <a:ext cx="769267" cy="407193"/>
          </a:xfrm>
          <a:prstGeom prst="rect">
            <a:avLst/>
          </a:prstGeom>
          <a:noFill/>
          <a:ln w="28575" cmpd="sng">
            <a:solidFill>
              <a:srgbClr val="FFFF00"/>
            </a:solidFill>
            <a:prstDash val="dash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9" name="组合 68"/>
          <p:cNvGrpSpPr/>
          <p:nvPr/>
        </p:nvGrpSpPr>
        <p:grpSpPr>
          <a:xfrm>
            <a:off x="1412364" y="2395214"/>
            <a:ext cx="933563" cy="675940"/>
            <a:chOff x="3009" y="1588"/>
            <a:chExt cx="2074" cy="1328"/>
          </a:xfrm>
        </p:grpSpPr>
        <p:sp>
          <p:nvSpPr>
            <p:cNvPr id="70" name="文本框 69"/>
            <p:cNvSpPr txBox="1"/>
            <p:nvPr/>
          </p:nvSpPr>
          <p:spPr>
            <a:xfrm>
              <a:off x="3009" y="1588"/>
              <a:ext cx="791" cy="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/>
                <a:t>PBS</a:t>
              </a:r>
              <a:endParaRPr lang="en-US" altLang="zh-CN" sz="800"/>
            </a:p>
          </p:txBody>
        </p:sp>
        <p:sp>
          <p:nvSpPr>
            <p:cNvPr id="71" name="文本框 70"/>
            <p:cNvSpPr txBox="1"/>
            <p:nvPr/>
          </p:nvSpPr>
          <p:spPr>
            <a:xfrm>
              <a:off x="3688" y="1588"/>
              <a:ext cx="1395" cy="4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/>
                <a:t>TGF-α</a:t>
              </a:r>
              <a:endParaRPr lang="zh-CN" altLang="en-US" sz="800" dirty="0"/>
            </a:p>
          </p:txBody>
        </p:sp>
        <p:cxnSp>
          <p:nvCxnSpPr>
            <p:cNvPr id="72" name="直接箭头连接符 14"/>
            <p:cNvCxnSpPr>
              <a:stCxn id="70" idx="2"/>
            </p:cNvCxnSpPr>
            <p:nvPr/>
          </p:nvCxnSpPr>
          <p:spPr>
            <a:xfrm flipH="1">
              <a:off x="3300" y="2011"/>
              <a:ext cx="104" cy="905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73" name="直接箭头连接符 15"/>
            <p:cNvCxnSpPr/>
            <p:nvPr/>
          </p:nvCxnSpPr>
          <p:spPr>
            <a:xfrm flipH="1">
              <a:off x="3956" y="1925"/>
              <a:ext cx="35" cy="991"/>
            </a:xfrm>
            <a:prstGeom prst="straightConnector1">
              <a:avLst/>
            </a:prstGeom>
            <a:ln>
              <a:solidFill>
                <a:srgbClr val="FFFF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74" name="文本框 73"/>
          <p:cNvSpPr txBox="1"/>
          <p:nvPr/>
        </p:nvSpPr>
        <p:spPr>
          <a:xfrm>
            <a:off x="4314135" y="2415332"/>
            <a:ext cx="448326" cy="205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75" name="文本框 74"/>
          <p:cNvSpPr txBox="1"/>
          <p:nvPr/>
        </p:nvSpPr>
        <p:spPr>
          <a:xfrm>
            <a:off x="4676234" y="2431352"/>
            <a:ext cx="46318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76" name="直接箭头连接符 24"/>
          <p:cNvCxnSpPr>
            <a:stCxn id="74" idx="2"/>
          </p:cNvCxnSpPr>
          <p:nvPr/>
        </p:nvCxnSpPr>
        <p:spPr>
          <a:xfrm>
            <a:off x="4538298" y="2620588"/>
            <a:ext cx="62118" cy="47068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7" name="直接箭头连接符 25"/>
          <p:cNvCxnSpPr/>
          <p:nvPr/>
        </p:nvCxnSpPr>
        <p:spPr>
          <a:xfrm flipH="1">
            <a:off x="4796869" y="2602882"/>
            <a:ext cx="15754" cy="50441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8" name="文本框 77"/>
          <p:cNvSpPr txBox="1"/>
          <p:nvPr/>
        </p:nvSpPr>
        <p:spPr>
          <a:xfrm>
            <a:off x="5260049" y="2395214"/>
            <a:ext cx="4190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79" name="文本框 78"/>
          <p:cNvSpPr txBox="1"/>
          <p:nvPr/>
        </p:nvSpPr>
        <p:spPr>
          <a:xfrm>
            <a:off x="5691721" y="2395214"/>
            <a:ext cx="5752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0" name="直接箭头连接符 32"/>
          <p:cNvCxnSpPr>
            <a:stCxn id="78" idx="2"/>
          </p:cNvCxnSpPr>
          <p:nvPr/>
        </p:nvCxnSpPr>
        <p:spPr>
          <a:xfrm>
            <a:off x="5469584" y="2610658"/>
            <a:ext cx="47488" cy="46049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1" name="直接箭头连接符 33"/>
          <p:cNvCxnSpPr/>
          <p:nvPr/>
        </p:nvCxnSpPr>
        <p:spPr>
          <a:xfrm flipH="1">
            <a:off x="5812355" y="2566744"/>
            <a:ext cx="15754" cy="50441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2" name="文本框 81"/>
          <p:cNvSpPr txBox="1"/>
          <p:nvPr/>
        </p:nvSpPr>
        <p:spPr>
          <a:xfrm>
            <a:off x="1309385" y="4985977"/>
            <a:ext cx="4793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83" name="文本框 82"/>
          <p:cNvSpPr txBox="1"/>
          <p:nvPr/>
        </p:nvSpPr>
        <p:spPr>
          <a:xfrm>
            <a:off x="1733754" y="4970706"/>
            <a:ext cx="479386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4" name="直接箭头连接符 38"/>
          <p:cNvCxnSpPr>
            <a:stCxn id="82" idx="2"/>
          </p:cNvCxnSpPr>
          <p:nvPr/>
        </p:nvCxnSpPr>
        <p:spPr>
          <a:xfrm>
            <a:off x="1549078" y="5201421"/>
            <a:ext cx="123108" cy="1304911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5" name="直接箭头连接符 39"/>
          <p:cNvCxnSpPr/>
          <p:nvPr/>
        </p:nvCxnSpPr>
        <p:spPr>
          <a:xfrm>
            <a:off x="1870143" y="5142237"/>
            <a:ext cx="45013" cy="1293345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6" name="文本框 85"/>
          <p:cNvSpPr txBox="1"/>
          <p:nvPr/>
        </p:nvSpPr>
        <p:spPr>
          <a:xfrm>
            <a:off x="4201902" y="4856690"/>
            <a:ext cx="4117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87" name="文本框 86"/>
          <p:cNvSpPr txBox="1"/>
          <p:nvPr/>
        </p:nvSpPr>
        <p:spPr>
          <a:xfrm>
            <a:off x="4626270" y="4915736"/>
            <a:ext cx="5036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88" name="直接箭头连接符 43"/>
          <p:cNvCxnSpPr>
            <a:stCxn id="86" idx="2"/>
          </p:cNvCxnSpPr>
          <p:nvPr/>
        </p:nvCxnSpPr>
        <p:spPr>
          <a:xfrm>
            <a:off x="4407785" y="5072134"/>
            <a:ext cx="110005" cy="1229339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9" name="直接箭头连接符 44"/>
          <p:cNvCxnSpPr/>
          <p:nvPr/>
        </p:nvCxnSpPr>
        <p:spPr>
          <a:xfrm>
            <a:off x="4762659" y="5087266"/>
            <a:ext cx="74271" cy="1274513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0" name="文本框 89"/>
          <p:cNvSpPr txBox="1"/>
          <p:nvPr/>
        </p:nvSpPr>
        <p:spPr>
          <a:xfrm>
            <a:off x="5203333" y="4839896"/>
            <a:ext cx="4055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PBS</a:t>
            </a:r>
            <a:endParaRPr lang="en-US" altLang="zh-CN" sz="800" dirty="0"/>
          </a:p>
        </p:txBody>
      </p:sp>
      <p:sp>
        <p:nvSpPr>
          <p:cNvPr id="91" name="文本框 90"/>
          <p:cNvSpPr txBox="1"/>
          <p:nvPr/>
        </p:nvSpPr>
        <p:spPr>
          <a:xfrm>
            <a:off x="5621501" y="4839895"/>
            <a:ext cx="575263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/>
              <a:t>TGF-α</a:t>
            </a:r>
            <a:endParaRPr lang="zh-CN" altLang="en-US" sz="800" dirty="0"/>
          </a:p>
        </p:txBody>
      </p:sp>
      <p:cxnSp>
        <p:nvCxnSpPr>
          <p:cNvPr id="92" name="直接箭头连接符 48"/>
          <p:cNvCxnSpPr>
            <a:stCxn id="90" idx="2"/>
          </p:cNvCxnSpPr>
          <p:nvPr/>
        </p:nvCxnSpPr>
        <p:spPr>
          <a:xfrm>
            <a:off x="5406116" y="5055340"/>
            <a:ext cx="85748" cy="12412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93" name="直接箭头连接符 49"/>
          <p:cNvCxnSpPr/>
          <p:nvPr/>
        </p:nvCxnSpPr>
        <p:spPr>
          <a:xfrm>
            <a:off x="5757890" y="5011426"/>
            <a:ext cx="28358" cy="127604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90761" y="2317608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54988" y="4902600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</a:t>
            </a:r>
            <a:endParaRPr kumimoji="1" lang="zh-CN" altLang="en-US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2280</Words>
  <Application>WPS 演示</Application>
  <PresentationFormat>全屏显示(4:3)</PresentationFormat>
  <Paragraphs>754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Calibri</vt:lpstr>
      <vt:lpstr>微软雅黑</vt:lpstr>
      <vt:lpstr>Arial Unicode MS</vt:lpstr>
      <vt:lpstr>等线 Light</vt:lpstr>
      <vt:lpstr>Calibri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zhaisiyue</dc:creator>
  <cp:lastModifiedBy>Alicia</cp:lastModifiedBy>
  <cp:revision>991</cp:revision>
  <dcterms:created xsi:type="dcterms:W3CDTF">2020-03-22T15:44:00Z</dcterms:created>
  <dcterms:modified xsi:type="dcterms:W3CDTF">2025-10-06T04:33:20Z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1234DC6AECD14A07BC3C268710B2F54C_13</vt:lpwstr>
  </property>
  <property fmtid="{D5CDD505-2E9C-101B-9397-08002B2CF9AE}" pid="3" name="KSOProductBuildVer">
    <vt:lpwstr>2052-12.1.0.22529</vt:lpwstr>
  </property>
</Properties>
</file>