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103" d="100"/>
          <a:sy n="103" d="100"/>
        </p:scale>
        <p:origin x="150"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BE5BDC0-3A72-4E9C-B0B6-E9B0021C4F60}" type="datetimeFigureOut">
              <a:rPr lang="en-US" smtClean="0"/>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51409-B1D0-4B67-B63F-81F13BEB40D6}" type="slidenum">
              <a:rPr lang="en-US" smtClean="0"/>
              <a:t>‹#›</a:t>
            </a:fld>
            <a:endParaRPr lang="en-US"/>
          </a:p>
        </p:txBody>
      </p:sp>
    </p:spTree>
    <p:extLst>
      <p:ext uri="{BB962C8B-B14F-4D97-AF65-F5344CB8AC3E}">
        <p14:creationId xmlns:p14="http://schemas.microsoft.com/office/powerpoint/2010/main" val="2791445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E5BDC0-3A72-4E9C-B0B6-E9B0021C4F60}" type="datetimeFigureOut">
              <a:rPr lang="en-US" smtClean="0"/>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51409-B1D0-4B67-B63F-81F13BEB40D6}" type="slidenum">
              <a:rPr lang="en-US" smtClean="0"/>
              <a:t>‹#›</a:t>
            </a:fld>
            <a:endParaRPr lang="en-US"/>
          </a:p>
        </p:txBody>
      </p:sp>
    </p:spTree>
    <p:extLst>
      <p:ext uri="{BB962C8B-B14F-4D97-AF65-F5344CB8AC3E}">
        <p14:creationId xmlns:p14="http://schemas.microsoft.com/office/powerpoint/2010/main" val="2292045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E5BDC0-3A72-4E9C-B0B6-E9B0021C4F60}" type="datetimeFigureOut">
              <a:rPr lang="en-US" smtClean="0"/>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51409-B1D0-4B67-B63F-81F13BEB40D6}" type="slidenum">
              <a:rPr lang="en-US" smtClean="0"/>
              <a:t>‹#›</a:t>
            </a:fld>
            <a:endParaRPr lang="en-US"/>
          </a:p>
        </p:txBody>
      </p:sp>
    </p:spTree>
    <p:extLst>
      <p:ext uri="{BB962C8B-B14F-4D97-AF65-F5344CB8AC3E}">
        <p14:creationId xmlns:p14="http://schemas.microsoft.com/office/powerpoint/2010/main" val="2741526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E5BDC0-3A72-4E9C-B0B6-E9B0021C4F60}" type="datetimeFigureOut">
              <a:rPr lang="en-US" smtClean="0"/>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51409-B1D0-4B67-B63F-81F13BEB40D6}" type="slidenum">
              <a:rPr lang="en-US" smtClean="0"/>
              <a:t>‹#›</a:t>
            </a:fld>
            <a:endParaRPr lang="en-US"/>
          </a:p>
        </p:txBody>
      </p:sp>
    </p:spTree>
    <p:extLst>
      <p:ext uri="{BB962C8B-B14F-4D97-AF65-F5344CB8AC3E}">
        <p14:creationId xmlns:p14="http://schemas.microsoft.com/office/powerpoint/2010/main" val="2638231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E5BDC0-3A72-4E9C-B0B6-E9B0021C4F60}" type="datetimeFigureOut">
              <a:rPr lang="en-US" smtClean="0"/>
              <a:t>4/23/2018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51409-B1D0-4B67-B63F-81F13BEB40D6}" type="slidenum">
              <a:rPr lang="en-US" smtClean="0"/>
              <a:t>‹#›</a:t>
            </a:fld>
            <a:endParaRPr lang="en-US"/>
          </a:p>
        </p:txBody>
      </p:sp>
    </p:spTree>
    <p:extLst>
      <p:ext uri="{BB962C8B-B14F-4D97-AF65-F5344CB8AC3E}">
        <p14:creationId xmlns:p14="http://schemas.microsoft.com/office/powerpoint/2010/main" val="3674275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BE5BDC0-3A72-4E9C-B0B6-E9B0021C4F60}" type="datetimeFigureOut">
              <a:rPr lang="en-US" smtClean="0"/>
              <a:t>4/23/2018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51409-B1D0-4B67-B63F-81F13BEB40D6}" type="slidenum">
              <a:rPr lang="en-US" smtClean="0"/>
              <a:t>‹#›</a:t>
            </a:fld>
            <a:endParaRPr lang="en-US"/>
          </a:p>
        </p:txBody>
      </p:sp>
    </p:spTree>
    <p:extLst>
      <p:ext uri="{BB962C8B-B14F-4D97-AF65-F5344CB8AC3E}">
        <p14:creationId xmlns:p14="http://schemas.microsoft.com/office/powerpoint/2010/main" val="1981882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BE5BDC0-3A72-4E9C-B0B6-E9B0021C4F60}" type="datetimeFigureOut">
              <a:rPr lang="en-US" smtClean="0"/>
              <a:t>4/23/2018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851409-B1D0-4B67-B63F-81F13BEB40D6}" type="slidenum">
              <a:rPr lang="en-US" smtClean="0"/>
              <a:t>‹#›</a:t>
            </a:fld>
            <a:endParaRPr lang="en-US"/>
          </a:p>
        </p:txBody>
      </p:sp>
    </p:spTree>
    <p:extLst>
      <p:ext uri="{BB962C8B-B14F-4D97-AF65-F5344CB8AC3E}">
        <p14:creationId xmlns:p14="http://schemas.microsoft.com/office/powerpoint/2010/main" val="3857997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BE5BDC0-3A72-4E9C-B0B6-E9B0021C4F60}" type="datetimeFigureOut">
              <a:rPr lang="en-US" smtClean="0"/>
              <a:t>4/23/2018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851409-B1D0-4B67-B63F-81F13BEB40D6}" type="slidenum">
              <a:rPr lang="en-US" smtClean="0"/>
              <a:t>‹#›</a:t>
            </a:fld>
            <a:endParaRPr lang="en-US"/>
          </a:p>
        </p:txBody>
      </p:sp>
    </p:spTree>
    <p:extLst>
      <p:ext uri="{BB962C8B-B14F-4D97-AF65-F5344CB8AC3E}">
        <p14:creationId xmlns:p14="http://schemas.microsoft.com/office/powerpoint/2010/main" val="1920286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5BDC0-3A72-4E9C-B0B6-E9B0021C4F60}" type="datetimeFigureOut">
              <a:rPr lang="en-US" smtClean="0"/>
              <a:t>4/23/2018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851409-B1D0-4B67-B63F-81F13BEB40D6}" type="slidenum">
              <a:rPr lang="en-US" smtClean="0"/>
              <a:t>‹#›</a:t>
            </a:fld>
            <a:endParaRPr lang="en-US"/>
          </a:p>
        </p:txBody>
      </p:sp>
    </p:spTree>
    <p:extLst>
      <p:ext uri="{BB962C8B-B14F-4D97-AF65-F5344CB8AC3E}">
        <p14:creationId xmlns:p14="http://schemas.microsoft.com/office/powerpoint/2010/main" val="561377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5BDC0-3A72-4E9C-B0B6-E9B0021C4F60}" type="datetimeFigureOut">
              <a:rPr lang="en-US" smtClean="0"/>
              <a:t>4/23/2018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51409-B1D0-4B67-B63F-81F13BEB40D6}" type="slidenum">
              <a:rPr lang="en-US" smtClean="0"/>
              <a:t>‹#›</a:t>
            </a:fld>
            <a:endParaRPr lang="en-US"/>
          </a:p>
        </p:txBody>
      </p:sp>
    </p:spTree>
    <p:extLst>
      <p:ext uri="{BB962C8B-B14F-4D97-AF65-F5344CB8AC3E}">
        <p14:creationId xmlns:p14="http://schemas.microsoft.com/office/powerpoint/2010/main" val="613187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5BDC0-3A72-4E9C-B0B6-E9B0021C4F60}" type="datetimeFigureOut">
              <a:rPr lang="en-US" smtClean="0"/>
              <a:t>4/23/2018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51409-B1D0-4B67-B63F-81F13BEB40D6}" type="slidenum">
              <a:rPr lang="en-US" smtClean="0"/>
              <a:t>‹#›</a:t>
            </a:fld>
            <a:endParaRPr lang="en-US"/>
          </a:p>
        </p:txBody>
      </p:sp>
    </p:spTree>
    <p:extLst>
      <p:ext uri="{BB962C8B-B14F-4D97-AF65-F5344CB8AC3E}">
        <p14:creationId xmlns:p14="http://schemas.microsoft.com/office/powerpoint/2010/main" val="2862549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E5BDC0-3A72-4E9C-B0B6-E9B0021C4F60}" type="datetimeFigureOut">
              <a:rPr lang="en-US" smtClean="0"/>
              <a:t>4/23/2018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851409-B1D0-4B67-B63F-81F13BEB40D6}" type="slidenum">
              <a:rPr lang="en-US" smtClean="0"/>
              <a:t>‹#›</a:t>
            </a:fld>
            <a:endParaRPr lang="en-US"/>
          </a:p>
        </p:txBody>
      </p:sp>
    </p:spTree>
    <p:extLst>
      <p:ext uri="{BB962C8B-B14F-4D97-AF65-F5344CB8AC3E}">
        <p14:creationId xmlns:p14="http://schemas.microsoft.com/office/powerpoint/2010/main" val="1217517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56735" y="209549"/>
            <a:ext cx="9605722" cy="5983495"/>
            <a:chOff x="256735" y="209549"/>
            <a:chExt cx="10012680" cy="5983495"/>
          </a:xfrm>
        </p:grpSpPr>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735" y="217505"/>
              <a:ext cx="5006340" cy="3374395"/>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3075" y="209549"/>
              <a:ext cx="5006340" cy="3374395"/>
            </a:xfrm>
            <a:prstGeom prst="rect">
              <a:avLst/>
            </a:prstGeom>
          </p:spPr>
        </p:pic>
        <p:sp>
          <p:nvSpPr>
            <p:cNvPr id="9" name="TextBox 8"/>
            <p:cNvSpPr txBox="1"/>
            <p:nvPr/>
          </p:nvSpPr>
          <p:spPr>
            <a:xfrm>
              <a:off x="2449116" y="802133"/>
              <a:ext cx="2356765" cy="261610"/>
            </a:xfrm>
            <a:prstGeom prst="rect">
              <a:avLst/>
            </a:prstGeom>
            <a:noFill/>
          </p:spPr>
          <p:txBody>
            <a:bodyPr wrap="square" rtlCol="0">
              <a:spAutoFit/>
            </a:bodyPr>
            <a:lstStyle/>
            <a:p>
              <a:r>
                <a:rPr lang="en-US" sz="1100" b="1" dirty="0">
                  <a:solidFill>
                    <a:srgbClr val="00B0F0"/>
                  </a:solidFill>
                  <a:latin typeface="Arial" panose="020B0604020202020204" pitchFamily="34" charset="0"/>
                  <a:cs typeface="Arial" panose="020B0604020202020204" pitchFamily="34" charset="0"/>
                </a:rPr>
                <a:t>LD </a:t>
              </a:r>
              <a:r>
                <a:rPr lang="en-US" sz="1100" b="1" dirty="0" smtClean="0">
                  <a:solidFill>
                    <a:srgbClr val="00B0F0"/>
                  </a:solidFill>
                  <a:latin typeface="Arial" panose="020B0604020202020204" pitchFamily="34" charset="0"/>
                  <a:cs typeface="Arial" panose="020B0604020202020204" pitchFamily="34" charset="0"/>
                </a:rPr>
                <a:t>decay in the wheat genome</a:t>
              </a:r>
              <a:endParaRPr lang="en-US" sz="1100" b="1" dirty="0">
                <a:solidFill>
                  <a:srgbClr val="00B0F0"/>
                </a:solidFill>
                <a:latin typeface="Arial" panose="020B0604020202020204" pitchFamily="34" charset="0"/>
                <a:cs typeface="Arial" panose="020B0604020202020204" pitchFamily="34" charset="0"/>
              </a:endParaRPr>
            </a:p>
          </p:txBody>
        </p:sp>
        <p:sp>
          <p:nvSpPr>
            <p:cNvPr id="10" name="TextBox 9"/>
            <p:cNvSpPr txBox="1"/>
            <p:nvPr/>
          </p:nvSpPr>
          <p:spPr>
            <a:xfrm>
              <a:off x="7571556" y="785804"/>
              <a:ext cx="1932113" cy="261610"/>
            </a:xfrm>
            <a:prstGeom prst="rect">
              <a:avLst/>
            </a:prstGeom>
            <a:noFill/>
          </p:spPr>
          <p:txBody>
            <a:bodyPr wrap="square" rtlCol="0">
              <a:spAutoFit/>
            </a:bodyPr>
            <a:lstStyle/>
            <a:p>
              <a:r>
                <a:rPr lang="en-US" sz="1100" b="1" dirty="0">
                  <a:solidFill>
                    <a:srgbClr val="00B0F0"/>
                  </a:solidFill>
                  <a:latin typeface="Arial" panose="020B0604020202020204" pitchFamily="34" charset="0"/>
                  <a:cs typeface="Arial" panose="020B0604020202020204" pitchFamily="34" charset="0"/>
                </a:rPr>
                <a:t>LD </a:t>
              </a:r>
              <a:r>
                <a:rPr lang="en-US" sz="1100" b="1" dirty="0" smtClean="0">
                  <a:solidFill>
                    <a:srgbClr val="00B0F0"/>
                  </a:solidFill>
                  <a:latin typeface="Arial" panose="020B0604020202020204" pitchFamily="34" charset="0"/>
                  <a:cs typeface="Arial" panose="020B0604020202020204" pitchFamily="34" charset="0"/>
                </a:rPr>
                <a:t>decay in A </a:t>
              </a:r>
              <a:r>
                <a:rPr lang="en-US" sz="1100" b="1" dirty="0">
                  <a:solidFill>
                    <a:srgbClr val="00B0F0"/>
                  </a:solidFill>
                  <a:latin typeface="Arial" panose="020B0604020202020204" pitchFamily="34" charset="0"/>
                  <a:cs typeface="Arial" panose="020B0604020202020204" pitchFamily="34" charset="0"/>
                </a:rPr>
                <a:t>genome</a:t>
              </a:r>
            </a:p>
          </p:txBody>
        </p:sp>
        <p:sp>
          <p:nvSpPr>
            <p:cNvPr id="16" name="TextBox 15"/>
            <p:cNvSpPr txBox="1"/>
            <p:nvPr/>
          </p:nvSpPr>
          <p:spPr>
            <a:xfrm>
              <a:off x="4717412" y="764527"/>
              <a:ext cx="260264" cy="265599"/>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A</a:t>
              </a:r>
              <a:endParaRPr lang="en-US" sz="1300" b="1" dirty="0">
                <a:latin typeface="Arial" panose="020B0604020202020204" pitchFamily="34" charset="0"/>
                <a:cs typeface="Arial" panose="020B0604020202020204" pitchFamily="34" charset="0"/>
              </a:endParaRPr>
            </a:p>
          </p:txBody>
        </p:sp>
        <p:sp>
          <p:nvSpPr>
            <p:cNvPr id="17" name="TextBox 16"/>
            <p:cNvSpPr txBox="1"/>
            <p:nvPr/>
          </p:nvSpPr>
          <p:spPr>
            <a:xfrm>
              <a:off x="9745576" y="758305"/>
              <a:ext cx="339153" cy="265599"/>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B</a:t>
              </a:r>
              <a:endParaRPr lang="en-US" sz="1300" b="1" dirty="0">
                <a:latin typeface="Arial" panose="020B0604020202020204" pitchFamily="34" charset="0"/>
                <a:cs typeface="Arial" panose="020B0604020202020204" pitchFamily="34" charset="0"/>
              </a:endParaRPr>
            </a:p>
          </p:txBody>
        </p:sp>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t="12281"/>
            <a:stretch/>
          </p:blipFill>
          <p:spPr>
            <a:xfrm>
              <a:off x="256735" y="3233053"/>
              <a:ext cx="5006340" cy="2959991"/>
            </a:xfrm>
            <a:prstGeom prst="rect">
              <a:avLst/>
            </a:prstGeom>
          </p:spPr>
        </p:pic>
        <p:pic>
          <p:nvPicPr>
            <p:cNvPr id="14" name="Picture 13"/>
            <p:cNvPicPr>
              <a:picLocks noChangeAspect="1"/>
            </p:cNvPicPr>
            <p:nvPr/>
          </p:nvPicPr>
          <p:blipFill rotWithShape="1">
            <a:blip r:embed="rId5" cstate="print">
              <a:extLst>
                <a:ext uri="{28A0092B-C50C-407E-A947-70E740481C1C}">
                  <a14:useLocalDpi xmlns:a14="http://schemas.microsoft.com/office/drawing/2010/main" val="0"/>
                </a:ext>
              </a:extLst>
            </a:blip>
            <a:srcRect t="13001"/>
            <a:stretch/>
          </p:blipFill>
          <p:spPr>
            <a:xfrm>
              <a:off x="5263075" y="3249381"/>
              <a:ext cx="5006340" cy="2935707"/>
            </a:xfrm>
            <a:prstGeom prst="rect">
              <a:avLst/>
            </a:prstGeom>
          </p:spPr>
        </p:pic>
        <p:sp>
          <p:nvSpPr>
            <p:cNvPr id="11" name="TextBox 10"/>
            <p:cNvSpPr txBox="1"/>
            <p:nvPr/>
          </p:nvSpPr>
          <p:spPr>
            <a:xfrm>
              <a:off x="2415642" y="3404820"/>
              <a:ext cx="2085289" cy="261610"/>
            </a:xfrm>
            <a:prstGeom prst="rect">
              <a:avLst/>
            </a:prstGeom>
            <a:noFill/>
          </p:spPr>
          <p:txBody>
            <a:bodyPr wrap="square" rtlCol="0">
              <a:spAutoFit/>
            </a:bodyPr>
            <a:lstStyle/>
            <a:p>
              <a:r>
                <a:rPr lang="en-US" sz="1100" b="1" dirty="0">
                  <a:solidFill>
                    <a:srgbClr val="00B0F0"/>
                  </a:solidFill>
                  <a:latin typeface="Arial" panose="020B0604020202020204" pitchFamily="34" charset="0"/>
                  <a:cs typeface="Arial" panose="020B0604020202020204" pitchFamily="34" charset="0"/>
                </a:rPr>
                <a:t>LD </a:t>
              </a:r>
              <a:r>
                <a:rPr lang="en-US" sz="1100" b="1" dirty="0" smtClean="0">
                  <a:solidFill>
                    <a:srgbClr val="00B0F0"/>
                  </a:solidFill>
                  <a:latin typeface="Arial" panose="020B0604020202020204" pitchFamily="34" charset="0"/>
                  <a:cs typeface="Arial" panose="020B0604020202020204" pitchFamily="34" charset="0"/>
                </a:rPr>
                <a:t>decay in  </a:t>
              </a:r>
              <a:r>
                <a:rPr lang="en-US" sz="1100" b="1" dirty="0">
                  <a:solidFill>
                    <a:srgbClr val="00B0F0"/>
                  </a:solidFill>
                  <a:latin typeface="Arial" panose="020B0604020202020204" pitchFamily="34" charset="0"/>
                  <a:cs typeface="Arial" panose="020B0604020202020204" pitchFamily="34" charset="0"/>
                </a:rPr>
                <a:t>B genome</a:t>
              </a:r>
            </a:p>
          </p:txBody>
        </p:sp>
        <p:sp>
          <p:nvSpPr>
            <p:cNvPr id="18" name="TextBox 17"/>
            <p:cNvSpPr txBox="1"/>
            <p:nvPr/>
          </p:nvSpPr>
          <p:spPr>
            <a:xfrm>
              <a:off x="4715599" y="3398944"/>
              <a:ext cx="273720" cy="265599"/>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C</a:t>
              </a:r>
              <a:endParaRPr lang="en-US" sz="1300" b="1" dirty="0">
                <a:latin typeface="Arial" panose="020B0604020202020204" pitchFamily="34" charset="0"/>
                <a:cs typeface="Arial" panose="020B0604020202020204" pitchFamily="34" charset="0"/>
              </a:endParaRPr>
            </a:p>
          </p:txBody>
        </p:sp>
        <p:sp>
          <p:nvSpPr>
            <p:cNvPr id="12" name="TextBox 11"/>
            <p:cNvSpPr txBox="1"/>
            <p:nvPr/>
          </p:nvSpPr>
          <p:spPr>
            <a:xfrm>
              <a:off x="7538681" y="3388878"/>
              <a:ext cx="1964987" cy="261610"/>
            </a:xfrm>
            <a:prstGeom prst="rect">
              <a:avLst/>
            </a:prstGeom>
            <a:noFill/>
          </p:spPr>
          <p:txBody>
            <a:bodyPr wrap="square" rtlCol="0">
              <a:spAutoFit/>
            </a:bodyPr>
            <a:lstStyle/>
            <a:p>
              <a:r>
                <a:rPr lang="en-US" sz="1100" b="1" dirty="0">
                  <a:solidFill>
                    <a:srgbClr val="00B0F0"/>
                  </a:solidFill>
                  <a:latin typeface="Arial" panose="020B0604020202020204" pitchFamily="34" charset="0"/>
                  <a:cs typeface="Arial" panose="020B0604020202020204" pitchFamily="34" charset="0"/>
                </a:rPr>
                <a:t>LD </a:t>
              </a:r>
              <a:r>
                <a:rPr lang="en-US" sz="1100" b="1" dirty="0" smtClean="0">
                  <a:solidFill>
                    <a:srgbClr val="00B0F0"/>
                  </a:solidFill>
                  <a:latin typeface="Arial" panose="020B0604020202020204" pitchFamily="34" charset="0"/>
                  <a:cs typeface="Arial" panose="020B0604020202020204" pitchFamily="34" charset="0"/>
                </a:rPr>
                <a:t>decay in D </a:t>
              </a:r>
              <a:r>
                <a:rPr lang="en-US" sz="1100" b="1" dirty="0">
                  <a:solidFill>
                    <a:srgbClr val="00B0F0"/>
                  </a:solidFill>
                  <a:latin typeface="Arial" panose="020B0604020202020204" pitchFamily="34" charset="0"/>
                  <a:cs typeface="Arial" panose="020B0604020202020204" pitchFamily="34" charset="0"/>
                </a:rPr>
                <a:t>genome</a:t>
              </a:r>
            </a:p>
          </p:txBody>
        </p:sp>
        <p:sp>
          <p:nvSpPr>
            <p:cNvPr id="19" name="TextBox 18"/>
            <p:cNvSpPr txBox="1"/>
            <p:nvPr/>
          </p:nvSpPr>
          <p:spPr>
            <a:xfrm>
              <a:off x="9738317" y="3385609"/>
              <a:ext cx="209046" cy="265599"/>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D</a:t>
              </a:r>
              <a:endParaRPr lang="en-US" sz="1300" b="1" dirty="0">
                <a:latin typeface="Arial" panose="020B0604020202020204" pitchFamily="34" charset="0"/>
                <a:cs typeface="Arial" panose="020B0604020202020204" pitchFamily="34" charset="0"/>
              </a:endParaRPr>
            </a:p>
          </p:txBody>
        </p:sp>
      </p:grpSp>
      <p:sp>
        <p:nvSpPr>
          <p:cNvPr id="8" name="TextBox 7"/>
          <p:cNvSpPr txBox="1"/>
          <p:nvPr/>
        </p:nvSpPr>
        <p:spPr>
          <a:xfrm>
            <a:off x="10013481" y="2274393"/>
            <a:ext cx="2032092" cy="1917320"/>
          </a:xfrm>
          <a:prstGeom prst="rect">
            <a:avLst/>
          </a:prstGeom>
          <a:noFill/>
        </p:spPr>
        <p:txBody>
          <a:bodyPr wrap="square" rtlCol="0">
            <a:spAutoFit/>
          </a:bodyPr>
          <a:lstStyle/>
          <a:p>
            <a:pPr>
              <a:lnSpc>
                <a:spcPts val="1800"/>
              </a:lnSpc>
            </a:pPr>
            <a:r>
              <a:rPr lang="en-US" sz="1200" b="1" dirty="0" smtClean="0">
                <a:latin typeface="Times New Roman" panose="02020603050405020304" pitchFamily="18" charset="0"/>
                <a:cs typeface="Times New Roman" panose="02020603050405020304" pitchFamily="18" charset="0"/>
              </a:rPr>
              <a:t>Figure S1</a:t>
            </a:r>
            <a:r>
              <a:rPr lang="en-US" sz="1200" dirty="0" smtClean="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Linkage disequilibrium decay in the complete wheat genome (A) and each of the three individual wheat genomes (B-D) in the association-mapping panel.</a:t>
            </a:r>
          </a:p>
          <a:p>
            <a:pPr>
              <a:lnSpc>
                <a:spcPts val="1800"/>
              </a:lnSpc>
            </a:pP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1006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99868" y="2916188"/>
            <a:ext cx="4035633" cy="1224822"/>
          </a:xfrm>
          <a:prstGeom prst="rect">
            <a:avLst/>
          </a:prstGeom>
          <a:noFill/>
        </p:spPr>
        <p:txBody>
          <a:bodyPr wrap="square" rtlCol="0">
            <a:spAutoFit/>
          </a:bodyPr>
          <a:lstStyle/>
          <a:p>
            <a:pPr>
              <a:lnSpc>
                <a:spcPts val="1800"/>
              </a:lnSpc>
              <a:spcAft>
                <a:spcPts val="600"/>
              </a:spcAft>
            </a:pPr>
            <a:r>
              <a:rPr lang="en-US" sz="1200" b="1" dirty="0">
                <a:latin typeface="Times New Roman" panose="02020603050405020304" pitchFamily="18" charset="0"/>
                <a:ea typeface="Cambria" panose="02040503050406030204" pitchFamily="18" charset="0"/>
              </a:rPr>
              <a:t>Fig. S2</a:t>
            </a:r>
            <a:r>
              <a:rPr lang="en-US" sz="1200" dirty="0">
                <a:latin typeface="Times New Roman" panose="02020603050405020304" pitchFamily="18" charset="0"/>
                <a:ea typeface="Cambria" panose="02040503050406030204" pitchFamily="18" charset="0"/>
              </a:rPr>
              <a:t>. Density plots of traits across irrigated (left column) and terminal drought (right column) environments. A-B) Heading date (HD). C-D) Plant height (HT). E-F) Kernel number per spike (KNS). G-H) Kernel weight (KW). I-J) Number of spikelets per spike (SNS).</a:t>
            </a:r>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03315" y="572777"/>
            <a:ext cx="5915891" cy="5915891"/>
          </a:xfrm>
        </p:spPr>
      </p:pic>
      <p:sp>
        <p:nvSpPr>
          <p:cNvPr id="4" name="TextBox 3"/>
          <p:cNvSpPr txBox="1"/>
          <p:nvPr/>
        </p:nvSpPr>
        <p:spPr>
          <a:xfrm>
            <a:off x="2455712" y="363469"/>
            <a:ext cx="3918372" cy="307777"/>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Irrigated                                Terminal drought</a:t>
            </a:r>
            <a:endParaRPr lang="en-US" sz="1400" dirty="0">
              <a:latin typeface="Arial" panose="020B0604020202020204" pitchFamily="34" charset="0"/>
              <a:cs typeface="Arial" panose="020B0604020202020204" pitchFamily="34" charset="0"/>
            </a:endParaRPr>
          </a:p>
        </p:txBody>
      </p:sp>
      <p:sp>
        <p:nvSpPr>
          <p:cNvPr id="6" name="TextBox 5"/>
          <p:cNvSpPr txBox="1"/>
          <p:nvPr/>
        </p:nvSpPr>
        <p:spPr>
          <a:xfrm>
            <a:off x="3596444" y="586632"/>
            <a:ext cx="308989" cy="292388"/>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A</a:t>
            </a:r>
            <a:endParaRPr lang="en-US" sz="1300" b="1" dirty="0">
              <a:latin typeface="Arial" panose="020B0604020202020204" pitchFamily="34" charset="0"/>
              <a:cs typeface="Arial" panose="020B0604020202020204" pitchFamily="34" charset="0"/>
            </a:endParaRPr>
          </a:p>
        </p:txBody>
      </p:sp>
      <p:sp>
        <p:nvSpPr>
          <p:cNvPr id="7" name="TextBox 6"/>
          <p:cNvSpPr txBox="1"/>
          <p:nvPr/>
        </p:nvSpPr>
        <p:spPr>
          <a:xfrm>
            <a:off x="6244856" y="589971"/>
            <a:ext cx="402648" cy="292388"/>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B</a:t>
            </a:r>
            <a:endParaRPr lang="en-US" sz="1300" b="1" dirty="0">
              <a:latin typeface="Arial" panose="020B0604020202020204" pitchFamily="34" charset="0"/>
              <a:cs typeface="Arial" panose="020B0604020202020204" pitchFamily="34" charset="0"/>
            </a:endParaRPr>
          </a:p>
        </p:txBody>
      </p:sp>
      <p:sp>
        <p:nvSpPr>
          <p:cNvPr id="8" name="TextBox 7"/>
          <p:cNvSpPr txBox="1"/>
          <p:nvPr/>
        </p:nvSpPr>
        <p:spPr>
          <a:xfrm>
            <a:off x="3588456" y="1793353"/>
            <a:ext cx="324964" cy="292388"/>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C</a:t>
            </a:r>
            <a:endParaRPr lang="en-US" sz="1300" b="1" dirty="0">
              <a:latin typeface="Arial" panose="020B0604020202020204" pitchFamily="34" charset="0"/>
              <a:cs typeface="Arial" panose="020B0604020202020204" pitchFamily="34" charset="0"/>
            </a:endParaRPr>
          </a:p>
        </p:txBody>
      </p:sp>
      <p:sp>
        <p:nvSpPr>
          <p:cNvPr id="9" name="TextBox 8"/>
          <p:cNvSpPr txBox="1"/>
          <p:nvPr/>
        </p:nvSpPr>
        <p:spPr>
          <a:xfrm>
            <a:off x="6235534" y="1793353"/>
            <a:ext cx="248183" cy="292388"/>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D</a:t>
            </a:r>
            <a:endParaRPr lang="en-US" sz="1300" b="1" dirty="0">
              <a:latin typeface="Arial" panose="020B0604020202020204" pitchFamily="34" charset="0"/>
              <a:cs typeface="Arial" panose="020B0604020202020204" pitchFamily="34" charset="0"/>
            </a:endParaRPr>
          </a:p>
        </p:txBody>
      </p:sp>
      <p:sp>
        <p:nvSpPr>
          <p:cNvPr id="10" name="TextBox 9"/>
          <p:cNvSpPr txBox="1"/>
          <p:nvPr/>
        </p:nvSpPr>
        <p:spPr>
          <a:xfrm>
            <a:off x="3596444" y="2961999"/>
            <a:ext cx="308989" cy="292388"/>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E</a:t>
            </a:r>
            <a:endParaRPr lang="en-US" sz="1300" b="1" dirty="0">
              <a:latin typeface="Arial" panose="020B0604020202020204" pitchFamily="34" charset="0"/>
              <a:cs typeface="Arial" panose="020B0604020202020204" pitchFamily="34" charset="0"/>
            </a:endParaRPr>
          </a:p>
        </p:txBody>
      </p:sp>
      <p:sp>
        <p:nvSpPr>
          <p:cNvPr id="11" name="TextBox 10"/>
          <p:cNvSpPr txBox="1"/>
          <p:nvPr/>
        </p:nvSpPr>
        <p:spPr>
          <a:xfrm>
            <a:off x="6244856" y="2961999"/>
            <a:ext cx="402648" cy="292388"/>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F</a:t>
            </a:r>
            <a:endParaRPr lang="en-US" sz="1300" b="1" dirty="0">
              <a:latin typeface="Arial" panose="020B0604020202020204" pitchFamily="34" charset="0"/>
              <a:cs typeface="Arial" panose="020B0604020202020204" pitchFamily="34" charset="0"/>
            </a:endParaRPr>
          </a:p>
        </p:txBody>
      </p:sp>
      <p:sp>
        <p:nvSpPr>
          <p:cNvPr id="12" name="TextBox 11"/>
          <p:cNvSpPr txBox="1"/>
          <p:nvPr/>
        </p:nvSpPr>
        <p:spPr>
          <a:xfrm>
            <a:off x="3588456" y="4141010"/>
            <a:ext cx="324964" cy="292388"/>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G</a:t>
            </a:r>
            <a:endParaRPr lang="en-US" sz="1300" b="1" dirty="0">
              <a:latin typeface="Arial" panose="020B0604020202020204" pitchFamily="34" charset="0"/>
              <a:cs typeface="Arial" panose="020B0604020202020204" pitchFamily="34" charset="0"/>
            </a:endParaRPr>
          </a:p>
        </p:txBody>
      </p:sp>
      <p:sp>
        <p:nvSpPr>
          <p:cNvPr id="13" name="TextBox 12"/>
          <p:cNvSpPr txBox="1"/>
          <p:nvPr/>
        </p:nvSpPr>
        <p:spPr>
          <a:xfrm>
            <a:off x="3626847" y="5337366"/>
            <a:ext cx="248183" cy="292388"/>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I</a:t>
            </a:r>
            <a:endParaRPr lang="en-US" sz="1300" b="1" dirty="0">
              <a:latin typeface="Arial" panose="020B0604020202020204" pitchFamily="34" charset="0"/>
              <a:cs typeface="Arial" panose="020B0604020202020204" pitchFamily="34" charset="0"/>
            </a:endParaRPr>
          </a:p>
        </p:txBody>
      </p:sp>
      <p:sp>
        <p:nvSpPr>
          <p:cNvPr id="14" name="TextBox 13"/>
          <p:cNvSpPr txBox="1"/>
          <p:nvPr/>
        </p:nvSpPr>
        <p:spPr>
          <a:xfrm>
            <a:off x="6244856" y="5322377"/>
            <a:ext cx="248183" cy="292388"/>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J</a:t>
            </a:r>
            <a:endParaRPr lang="en-US" sz="1300" b="1" dirty="0">
              <a:latin typeface="Arial" panose="020B0604020202020204" pitchFamily="34" charset="0"/>
              <a:cs typeface="Arial" panose="020B0604020202020204" pitchFamily="34" charset="0"/>
            </a:endParaRPr>
          </a:p>
        </p:txBody>
      </p:sp>
      <p:sp>
        <p:nvSpPr>
          <p:cNvPr id="15" name="TextBox 14"/>
          <p:cNvSpPr txBox="1"/>
          <p:nvPr/>
        </p:nvSpPr>
        <p:spPr>
          <a:xfrm>
            <a:off x="6235534" y="4156086"/>
            <a:ext cx="248183" cy="292388"/>
          </a:xfrm>
          <a:prstGeom prst="rect">
            <a:avLst/>
          </a:prstGeom>
          <a:noFill/>
        </p:spPr>
        <p:txBody>
          <a:bodyPr wrap="square" rtlCol="0">
            <a:spAutoFit/>
          </a:bodyPr>
          <a:lstStyle/>
          <a:p>
            <a:r>
              <a:rPr lang="en-US" sz="1300" b="1" dirty="0" smtClean="0">
                <a:latin typeface="Arial" panose="020B0604020202020204" pitchFamily="34" charset="0"/>
                <a:cs typeface="Arial" panose="020B0604020202020204" pitchFamily="34" charset="0"/>
              </a:rPr>
              <a:t>H</a:t>
            </a:r>
            <a:endParaRPr lang="en-US" sz="13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8569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601200" y="487369"/>
            <a:ext cx="2367643" cy="5841471"/>
          </a:xfrm>
          <a:prstGeom prst="rect">
            <a:avLst/>
          </a:prstGeom>
          <a:noFill/>
        </p:spPr>
        <p:txBody>
          <a:bodyPr wrap="square" rtlCol="0">
            <a:spAutoFit/>
          </a:bodyPr>
          <a:lstStyle/>
          <a:p>
            <a:pPr>
              <a:lnSpc>
                <a:spcPts val="1800"/>
              </a:lnSpc>
            </a:pPr>
            <a:r>
              <a:rPr lang="en-US" sz="1200" b="1" dirty="0">
                <a:latin typeface="Times New Roman" panose="02020603050405020304" pitchFamily="18" charset="0"/>
                <a:cs typeface="Times New Roman" panose="02020603050405020304" pitchFamily="18" charset="0"/>
              </a:rPr>
              <a:t>Fig. S3</a:t>
            </a:r>
            <a:r>
              <a:rPr lang="en-US" sz="1200" dirty="0">
                <a:latin typeface="Times New Roman" panose="02020603050405020304" pitchFamily="18" charset="0"/>
                <a:cs typeface="Times New Roman" panose="02020603050405020304" pitchFamily="18" charset="0"/>
              </a:rPr>
              <a:t>. Chromosome location of NWI3 (green), heading date (HD, cyan) and plant height (HT, purple) QTL identified in the present study relative to previously mapped QTL for canopy temperature (red) and meta-QTL for drought tolerance (green). Chromosome </a:t>
            </a:r>
            <a:r>
              <a:rPr lang="en-US" sz="1200" dirty="0" smtClean="0">
                <a:latin typeface="Times New Roman" panose="02020603050405020304" pitchFamily="18" charset="0"/>
                <a:cs typeface="Times New Roman" panose="02020603050405020304" pitchFamily="18" charset="0"/>
              </a:rPr>
              <a:t>genetic lengths </a:t>
            </a:r>
            <a:r>
              <a:rPr lang="en-US" sz="1200" dirty="0">
                <a:latin typeface="Times New Roman" panose="02020603050405020304" pitchFamily="18" charset="0"/>
                <a:cs typeface="Times New Roman" panose="02020603050405020304" pitchFamily="18" charset="0"/>
              </a:rPr>
              <a:t>were all standardized to the same relative </a:t>
            </a:r>
            <a:r>
              <a:rPr lang="en-US" sz="1200" dirty="0" smtClean="0">
                <a:latin typeface="Times New Roman" panose="02020603050405020304" pitchFamily="18" charset="0"/>
                <a:cs typeface="Times New Roman" panose="02020603050405020304" pitchFamily="18" charset="0"/>
              </a:rPr>
              <a:t>length of 100. </a:t>
            </a:r>
            <a:r>
              <a:rPr lang="en-US" sz="1200" dirty="0">
                <a:latin typeface="Times New Roman" panose="02020603050405020304" pitchFamily="18" charset="0"/>
                <a:cs typeface="Times New Roman" panose="02020603050405020304" pitchFamily="18" charset="0"/>
              </a:rPr>
              <a:t>Validated SNPs identified in this study are indicated to the left of the chromosomes, whereas previously mapped QTL are indicated on the right side of the chromosomes with numbers on top referencing the publication, mapping population used and the confidence intervals (File S2). Known genes and centromere positions are indicated within the chromosome rulers. SNPs showing significant </a:t>
            </a:r>
            <a:r>
              <a:rPr lang="en-US" sz="1200" i="1" dirty="0" err="1">
                <a:latin typeface="Times New Roman" panose="02020603050405020304" pitchFamily="18" charset="0"/>
                <a:cs typeface="Times New Roman" panose="02020603050405020304" pitchFamily="18" charset="0"/>
              </a:rPr>
              <a:t>F</a:t>
            </a:r>
            <a:r>
              <a:rPr lang="en-US" sz="1200" i="1" baseline="-25000" dirty="0" err="1">
                <a:latin typeface="Times New Roman" panose="02020603050405020304" pitchFamily="18" charset="0"/>
                <a:cs typeface="Times New Roman" panose="02020603050405020304" pitchFamily="18" charset="0"/>
              </a:rPr>
              <a:t>st</a:t>
            </a:r>
            <a:r>
              <a:rPr lang="en-US" sz="1200" dirty="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for </a:t>
            </a:r>
            <a:r>
              <a:rPr lang="en-US" sz="1200" dirty="0">
                <a:latin typeface="Times New Roman" panose="02020603050405020304" pitchFamily="18" charset="0"/>
                <a:cs typeface="Times New Roman" panose="02020603050405020304" pitchFamily="18" charset="0"/>
              </a:rPr>
              <a:t>planting time </a:t>
            </a:r>
            <a:r>
              <a:rPr lang="en-US" sz="1200" dirty="0" smtClean="0">
                <a:latin typeface="Times New Roman" panose="02020603050405020304" pitchFamily="18" charset="0"/>
                <a:cs typeface="Times New Roman" panose="02020603050405020304" pitchFamily="18" charset="0"/>
              </a:rPr>
              <a:t>at origin are </a:t>
            </a:r>
            <a:r>
              <a:rPr lang="en-US" sz="1200" dirty="0">
                <a:latin typeface="Times New Roman" panose="02020603050405020304" pitchFamily="18" charset="0"/>
                <a:cs typeface="Times New Roman" panose="02020603050405020304" pitchFamily="18" charset="0"/>
              </a:rPr>
              <a:t>indicated by red dots on the chromosome bar.</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5564" y="270595"/>
            <a:ext cx="8961120" cy="6014123"/>
          </a:xfrm>
          <a:prstGeom prst="rect">
            <a:avLst/>
          </a:prstGeom>
        </p:spPr>
      </p:pic>
    </p:spTree>
    <p:extLst>
      <p:ext uri="{BB962C8B-B14F-4D97-AF65-F5344CB8AC3E}">
        <p14:creationId xmlns:p14="http://schemas.microsoft.com/office/powerpoint/2010/main" val="4102538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699174" y="895769"/>
            <a:ext cx="2286000" cy="4939814"/>
          </a:xfrm>
          <a:prstGeom prst="rect">
            <a:avLst/>
          </a:prstGeom>
          <a:noFill/>
        </p:spPr>
        <p:txBody>
          <a:bodyPr wrap="square" rtlCol="0">
            <a:spAutoFit/>
          </a:bodyPr>
          <a:lstStyle/>
          <a:p>
            <a:pPr>
              <a:lnSpc>
                <a:spcPts val="1800"/>
              </a:lnSpc>
            </a:pPr>
            <a:r>
              <a:rPr lang="en-US" sz="1200" b="1" dirty="0">
                <a:latin typeface="Times New Roman" panose="02020603050405020304" pitchFamily="18" charset="0"/>
                <a:cs typeface="Times New Roman" panose="02020603050405020304" pitchFamily="18" charset="0"/>
              </a:rPr>
              <a:t>Fig. S4</a:t>
            </a:r>
            <a:r>
              <a:rPr lang="en-US" sz="1200" dirty="0">
                <a:latin typeface="Times New Roman" panose="02020603050405020304" pitchFamily="18" charset="0"/>
                <a:cs typeface="Times New Roman" panose="02020603050405020304" pitchFamily="18" charset="0"/>
              </a:rPr>
              <a:t>. Chromosome location of QTL that were highly significant (</a:t>
            </a:r>
            <a:r>
              <a:rPr lang="en-US" sz="1200" i="1" dirty="0">
                <a:latin typeface="Times New Roman" panose="02020603050405020304" pitchFamily="18" charset="0"/>
                <a:cs typeface="Times New Roman" panose="02020603050405020304" pitchFamily="18" charset="0"/>
              </a:rPr>
              <a:t>P</a:t>
            </a:r>
            <a:r>
              <a:rPr lang="en-US" sz="1200" dirty="0">
                <a:latin typeface="Times New Roman" panose="02020603050405020304" pitchFamily="18" charset="0"/>
                <a:cs typeface="Times New Roman" panose="02020603050405020304" pitchFamily="18" charset="0"/>
              </a:rPr>
              <a:t> &lt; 0.01) in at least 3 environments for KNS and SNS and at least 4 environments for the other traits but that </a:t>
            </a:r>
            <a:r>
              <a:rPr lang="en-US" sz="1200" dirty="0" smtClean="0">
                <a:latin typeface="Times New Roman" panose="02020603050405020304" pitchFamily="18" charset="0"/>
                <a:cs typeface="Times New Roman" panose="02020603050405020304" pitchFamily="18" charset="0"/>
              </a:rPr>
              <a:t>were </a:t>
            </a:r>
            <a:r>
              <a:rPr lang="en-US" sz="1200" smtClean="0">
                <a:latin typeface="Times New Roman" panose="02020603050405020304" pitchFamily="18" charset="0"/>
                <a:cs typeface="Times New Roman" panose="02020603050405020304" pitchFamily="18" charset="0"/>
              </a:rPr>
              <a:t>not validated </a:t>
            </a:r>
            <a:r>
              <a:rPr lang="en-US" sz="1200" dirty="0">
                <a:latin typeface="Times New Roman" panose="02020603050405020304" pitchFamily="18" charset="0"/>
                <a:cs typeface="Times New Roman" panose="02020603050405020304" pitchFamily="18" charset="0"/>
              </a:rPr>
              <a:t>in the biparental populations. Chromosome lengths were all standardized to the same relative length.  Known genes and centromere positions are indicated within the chromosome rulers. Colors of circles represent different trait: green for NWI3, cyan for heading date (HD), and purple for plant height (HT), orange for grain yield (GY), black for kernel number per spike (KNS), blue for kernel weight (KW), and red for spikelet number per spike (SNS).</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443" y="447864"/>
            <a:ext cx="8961120" cy="5938028"/>
          </a:xfrm>
          <a:prstGeom prst="rect">
            <a:avLst/>
          </a:prstGeom>
        </p:spPr>
      </p:pic>
    </p:spTree>
    <p:extLst>
      <p:ext uri="{BB962C8B-B14F-4D97-AF65-F5344CB8AC3E}">
        <p14:creationId xmlns:p14="http://schemas.microsoft.com/office/powerpoint/2010/main" val="1714307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TotalTime>
  <Words>401</Words>
  <Application>Microsoft Office PowerPoint</Application>
  <PresentationFormat>Widescreen</PresentationFormat>
  <Paragraphs>23</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Cambria</vt:lpstr>
      <vt:lpstr>Times New Roman</vt:lpstr>
      <vt:lpstr>Office Theme</vt:lpstr>
      <vt:lpstr>PowerPoint Presentation</vt:lpstr>
      <vt:lpstr>PowerPoint Presentation</vt:lpstr>
      <vt:lpstr>PowerPoint Presentation</vt:lpstr>
      <vt:lpstr>PowerPoint Presentation</vt:lpstr>
    </vt:vector>
  </TitlesOfParts>
  <Company>University of California, Davis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Junli Zhang</dc:creator>
  <cp:lastModifiedBy>Junli Zhang</cp:lastModifiedBy>
  <cp:revision>14</cp:revision>
  <dcterms:created xsi:type="dcterms:W3CDTF">2017-11-30T01:45:55Z</dcterms:created>
  <dcterms:modified xsi:type="dcterms:W3CDTF">2018-04-23T18:37:38Z</dcterms:modified>
</cp:coreProperties>
</file>