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408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28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20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53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70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34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3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153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4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73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67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E44A6-2342-4A93-B2DA-B7B460F8E5D1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A2F5B-B5BE-46E2-8B86-54AD1F584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42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8054" y="275963"/>
            <a:ext cx="5997162" cy="9747386"/>
            <a:chOff x="248054" y="275963"/>
            <a:chExt cx="5997162" cy="9747386"/>
          </a:xfrm>
        </p:grpSpPr>
        <p:grpSp>
          <p:nvGrpSpPr>
            <p:cNvPr id="5" name="Group 4"/>
            <p:cNvGrpSpPr/>
            <p:nvPr/>
          </p:nvGrpSpPr>
          <p:grpSpPr>
            <a:xfrm>
              <a:off x="248054" y="275963"/>
              <a:ext cx="5997162" cy="9747386"/>
              <a:chOff x="248054" y="379199"/>
              <a:chExt cx="5997162" cy="9747386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255860" y="6063566"/>
                <a:ext cx="2150744" cy="2150744"/>
                <a:chOff x="3437934" y="5640863"/>
                <a:chExt cx="2150744" cy="2150744"/>
              </a:xfrm>
            </p:grpSpPr>
            <p:pic>
              <p:nvPicPr>
                <p:cNvPr id="124" name="Picture 123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437934" y="5640863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125" name="Rectangle 124"/>
                <p:cNvSpPr/>
                <p:nvPr/>
              </p:nvSpPr>
              <p:spPr>
                <a:xfrm>
                  <a:off x="3967910" y="5896070"/>
                  <a:ext cx="60548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3.37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>
                <a:xfrm>
                  <a:off x="4116535" y="7026754"/>
                  <a:ext cx="566343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153.99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7" name="Isosceles Triangle 126"/>
                <p:cNvSpPr/>
                <p:nvPr/>
              </p:nvSpPr>
              <p:spPr>
                <a:xfrm flipV="1">
                  <a:off x="3854935" y="5945088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128" name="Picture 127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581057" y="5783986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129" name="Isosceles Triangle 128"/>
                <p:cNvSpPr/>
                <p:nvPr/>
              </p:nvSpPr>
              <p:spPr>
                <a:xfrm flipV="1">
                  <a:off x="4382041" y="7372559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0" name="Rectangle 129"/>
                <p:cNvSpPr/>
                <p:nvPr/>
              </p:nvSpPr>
              <p:spPr>
                <a:xfrm>
                  <a:off x="4126259" y="6075617"/>
                  <a:ext cx="732893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3.37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1" name="Rectangle 130"/>
                <p:cNvSpPr/>
                <p:nvPr/>
              </p:nvSpPr>
              <p:spPr>
                <a:xfrm>
                  <a:off x="4259659" y="7169878"/>
                  <a:ext cx="688009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153.99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2" name="Isosceles Triangle 131"/>
                <p:cNvSpPr/>
                <p:nvPr/>
              </p:nvSpPr>
              <p:spPr>
                <a:xfrm flipV="1">
                  <a:off x="3998059" y="608821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248054" y="379199"/>
                <a:ext cx="2134498" cy="2134499"/>
                <a:chOff x="1691817" y="157199"/>
                <a:chExt cx="2134498" cy="2134499"/>
              </a:xfrm>
            </p:grpSpPr>
            <p:pic>
              <p:nvPicPr>
                <p:cNvPr id="114" name="Picture 113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691817" y="157199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115" name="Rectangle 114"/>
                <p:cNvSpPr/>
                <p:nvPr/>
              </p:nvSpPr>
              <p:spPr>
                <a:xfrm>
                  <a:off x="2878125" y="514839"/>
                  <a:ext cx="506126" cy="16060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3.17</a:t>
                  </a:r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2437521" y="876894"/>
                  <a:ext cx="588924" cy="33426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 </a:t>
                  </a: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1.55</a:t>
                  </a:r>
                </a:p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7" name="Isosceles Triangle 116"/>
                <p:cNvSpPr/>
                <p:nvPr/>
              </p:nvSpPr>
              <p:spPr>
                <a:xfrm flipV="1">
                  <a:off x="3106217" y="64879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8" name="Isosceles Triangle 117"/>
                <p:cNvSpPr/>
                <p:nvPr/>
              </p:nvSpPr>
              <p:spPr>
                <a:xfrm flipV="1">
                  <a:off x="2603999" y="1022493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119" name="Picture 118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834940" y="300323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120" name="Rectangle 119"/>
                <p:cNvSpPr/>
                <p:nvPr/>
              </p:nvSpPr>
              <p:spPr>
                <a:xfrm>
                  <a:off x="3021249" y="628466"/>
                  <a:ext cx="6110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3.17</a:t>
                  </a:r>
                </a:p>
              </p:txBody>
            </p:sp>
            <p:sp>
              <p:nvSpPr>
                <p:cNvPr id="121" name="Rectangle 120"/>
                <p:cNvSpPr/>
                <p:nvPr/>
              </p:nvSpPr>
              <p:spPr>
                <a:xfrm>
                  <a:off x="2529026" y="1020017"/>
                  <a:ext cx="732893" cy="38818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</a:t>
                  </a: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1.55</a:t>
                  </a:r>
                </a:p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2" name="Isosceles Triangle 121"/>
                <p:cNvSpPr/>
                <p:nvPr/>
              </p:nvSpPr>
              <p:spPr>
                <a:xfrm flipV="1">
                  <a:off x="3249340" y="791914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3" name="Isosceles Triangle 122"/>
                <p:cNvSpPr/>
                <p:nvPr/>
              </p:nvSpPr>
              <p:spPr>
                <a:xfrm flipV="1">
                  <a:off x="2747123" y="1165616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273330" y="2368475"/>
                <a:ext cx="2134498" cy="2134498"/>
                <a:chOff x="1691817" y="5633870"/>
                <a:chExt cx="2134498" cy="2134498"/>
              </a:xfrm>
            </p:grpSpPr>
            <p:pic>
              <p:nvPicPr>
                <p:cNvPr id="106" name="Picture 105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691817" y="5633870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107" name="Rectangle 106"/>
                <p:cNvSpPr/>
                <p:nvPr/>
              </p:nvSpPr>
              <p:spPr>
                <a:xfrm>
                  <a:off x="2200668" y="5896535"/>
                  <a:ext cx="635593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58.77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2208372" y="5972270"/>
                  <a:ext cx="566343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167.70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09" name="Picture 108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834940" y="5776993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110" name="Isosceles Triangle 109"/>
                <p:cNvSpPr/>
                <p:nvPr/>
              </p:nvSpPr>
              <p:spPr>
                <a:xfrm flipV="1">
                  <a:off x="2321132" y="608185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2343792" y="6039659"/>
                  <a:ext cx="7713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58.77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351495" y="6115393"/>
                  <a:ext cx="688009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167.70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3" name="Isosceles Triangle 112"/>
                <p:cNvSpPr/>
                <p:nvPr/>
              </p:nvSpPr>
              <p:spPr>
                <a:xfrm flipV="1">
                  <a:off x="2247772" y="6082665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4062884" y="425134"/>
                <a:ext cx="2134498" cy="2134498"/>
                <a:chOff x="1691817" y="3802645"/>
                <a:chExt cx="2134498" cy="2134498"/>
              </a:xfrm>
            </p:grpSpPr>
            <p:pic>
              <p:nvPicPr>
                <p:cNvPr id="97" name="Picture 9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91817" y="3802645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98" name="Isosceles Triangle 97"/>
                <p:cNvSpPr/>
                <p:nvPr/>
              </p:nvSpPr>
              <p:spPr>
                <a:xfrm flipV="1">
                  <a:off x="2201419" y="4106737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2298918" y="4079830"/>
                  <a:ext cx="60548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8.63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>
                <a:xfrm>
                  <a:off x="2301334" y="4158175"/>
                  <a:ext cx="53623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14.92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01" name="Picture 100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834940" y="3945768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102" name="Isosceles Triangle 101"/>
                <p:cNvSpPr/>
                <p:nvPr/>
              </p:nvSpPr>
              <p:spPr>
                <a:xfrm flipV="1">
                  <a:off x="2344543" y="424986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2442042" y="4222954"/>
                  <a:ext cx="732893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8.63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4" name="Isosceles Triangle 103"/>
                <p:cNvSpPr/>
                <p:nvPr/>
              </p:nvSpPr>
              <p:spPr>
                <a:xfrm flipV="1">
                  <a:off x="2291403" y="4251730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2444458" y="4316046"/>
                  <a:ext cx="649537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14.92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2251878" y="415532"/>
                <a:ext cx="2134498" cy="2134499"/>
                <a:chOff x="1691817" y="1971420"/>
                <a:chExt cx="2134498" cy="2134499"/>
              </a:xfrm>
            </p:grpSpPr>
            <p:pic>
              <p:nvPicPr>
                <p:cNvPr id="87" name="Picture 86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691817" y="1971420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88" name="Isosceles Triangle 87"/>
                <p:cNvSpPr/>
                <p:nvPr/>
              </p:nvSpPr>
              <p:spPr>
                <a:xfrm flipV="1">
                  <a:off x="2804745" y="2496533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2727749" y="2363336"/>
                  <a:ext cx="506126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1.28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Isosceles Triangle 89"/>
                <p:cNvSpPr/>
                <p:nvPr/>
              </p:nvSpPr>
              <p:spPr>
                <a:xfrm flipV="1">
                  <a:off x="2742684" y="2496533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2202704" y="2370000"/>
                  <a:ext cx="60548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1.21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92" name="Picture 91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34940" y="2114544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93" name="Isosceles Triangle 92"/>
                <p:cNvSpPr/>
                <p:nvPr/>
              </p:nvSpPr>
              <p:spPr>
                <a:xfrm flipV="1">
                  <a:off x="2796532" y="2485525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2793275" y="2361094"/>
                  <a:ext cx="6110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1.28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Isosceles Triangle 94"/>
                <p:cNvSpPr/>
                <p:nvPr/>
              </p:nvSpPr>
              <p:spPr>
                <a:xfrm flipV="1">
                  <a:off x="2734470" y="2485525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2083880" y="2367758"/>
                  <a:ext cx="732893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1.21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393054" y="4365100"/>
                <a:ext cx="2007621" cy="2007621"/>
                <a:chOff x="3581057" y="320930"/>
                <a:chExt cx="2007621" cy="2007621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4820562" y="977636"/>
                  <a:ext cx="430855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4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4156078" y="443718"/>
                  <a:ext cx="530213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Isosceles Triangle 79"/>
                <p:cNvSpPr/>
                <p:nvPr/>
              </p:nvSpPr>
              <p:spPr>
                <a:xfrm flipV="1">
                  <a:off x="5106012" y="1108200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1" name="Isosceles Triangle 80"/>
                <p:cNvSpPr/>
                <p:nvPr/>
              </p:nvSpPr>
              <p:spPr>
                <a:xfrm flipV="1">
                  <a:off x="4159614" y="485418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82" name="Picture 81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81057" y="320930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83" name="Rectangle 82"/>
                <p:cNvSpPr/>
                <p:nvPr/>
              </p:nvSpPr>
              <p:spPr>
                <a:xfrm>
                  <a:off x="4854011" y="1076008"/>
                  <a:ext cx="514885" cy="1911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4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4342374" y="594251"/>
                  <a:ext cx="636713" cy="1911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1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Isosceles Triangle 84"/>
                <p:cNvSpPr/>
                <p:nvPr/>
              </p:nvSpPr>
              <p:spPr>
                <a:xfrm flipV="1">
                  <a:off x="5249136" y="1251323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" name="Isosceles Triangle 85"/>
                <p:cNvSpPr/>
                <p:nvPr/>
              </p:nvSpPr>
              <p:spPr>
                <a:xfrm flipV="1">
                  <a:off x="4302737" y="62854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2179959" y="4254398"/>
                <a:ext cx="2150744" cy="2150745"/>
                <a:chOff x="3437934" y="1984655"/>
                <a:chExt cx="2150744" cy="2150745"/>
              </a:xfrm>
            </p:grpSpPr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437934" y="1984655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69" name="Isosceles Triangle 68"/>
                <p:cNvSpPr/>
                <p:nvPr/>
              </p:nvSpPr>
              <p:spPr>
                <a:xfrm flipV="1">
                  <a:off x="4166740" y="356025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" name="Rectangle 69"/>
                <p:cNvSpPr/>
                <p:nvPr/>
              </p:nvSpPr>
              <p:spPr>
                <a:xfrm>
                  <a:off x="3740558" y="3248743"/>
                  <a:ext cx="60548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1.68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Isosceles Triangle 70"/>
                <p:cNvSpPr/>
                <p:nvPr/>
              </p:nvSpPr>
              <p:spPr>
                <a:xfrm flipV="1">
                  <a:off x="4608799" y="3138882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4509004" y="2992291"/>
                  <a:ext cx="506126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3.77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73" name="Picture 72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581057" y="2127779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74" name="Isosceles Triangle 73"/>
                <p:cNvSpPr/>
                <p:nvPr/>
              </p:nvSpPr>
              <p:spPr>
                <a:xfrm flipV="1">
                  <a:off x="4309864" y="3703375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3854587" y="3361601"/>
                  <a:ext cx="732893" cy="1911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1.68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6" name="Isosceles Triangle 75"/>
                <p:cNvSpPr/>
                <p:nvPr/>
              </p:nvSpPr>
              <p:spPr>
                <a:xfrm flipV="1">
                  <a:off x="4751923" y="3282006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4652128" y="3135415"/>
                  <a:ext cx="611065" cy="1911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3.77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4207863" y="4418671"/>
                <a:ext cx="2007621" cy="2007621"/>
                <a:chOff x="3581057" y="3960133"/>
                <a:chExt cx="2007621" cy="2007621"/>
              </a:xfrm>
            </p:grpSpPr>
            <p:sp>
              <p:nvSpPr>
                <p:cNvPr id="59" name="Isosceles Triangle 58"/>
                <p:cNvSpPr/>
                <p:nvPr/>
              </p:nvSpPr>
              <p:spPr>
                <a:xfrm flipV="1">
                  <a:off x="4199780" y="524073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0" name="Rectangle 59"/>
                <p:cNvSpPr/>
                <p:nvPr/>
              </p:nvSpPr>
              <p:spPr>
                <a:xfrm>
                  <a:off x="3882129" y="4084073"/>
                  <a:ext cx="60548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3.37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1" name="Isosceles Triangle 60"/>
                <p:cNvSpPr/>
                <p:nvPr/>
              </p:nvSpPr>
              <p:spPr>
                <a:xfrm flipV="1">
                  <a:off x="3908259" y="4133586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4079217" y="5084003"/>
                  <a:ext cx="53623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17.53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81057" y="3960133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64" name="Isosceles Triangle 63"/>
                <p:cNvSpPr/>
                <p:nvPr/>
              </p:nvSpPr>
              <p:spPr>
                <a:xfrm flipV="1">
                  <a:off x="4342903" y="5383854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4071693" y="4214865"/>
                  <a:ext cx="732893" cy="1911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3.37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6" name="Isosceles Triangle 65"/>
                <p:cNvSpPr/>
                <p:nvPr/>
              </p:nvSpPr>
              <p:spPr>
                <a:xfrm flipV="1">
                  <a:off x="4051383" y="4276710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" name="Rectangle 66"/>
                <p:cNvSpPr/>
                <p:nvPr/>
              </p:nvSpPr>
              <p:spPr>
                <a:xfrm>
                  <a:off x="4222340" y="5227126"/>
                  <a:ext cx="649537" cy="1911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17.53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2335583" y="6225130"/>
                <a:ext cx="2007621" cy="2007621"/>
                <a:chOff x="3581057" y="7607840"/>
                <a:chExt cx="2007621" cy="2007621"/>
              </a:xfrm>
            </p:grpSpPr>
            <p:sp>
              <p:nvSpPr>
                <p:cNvPr id="52" name="Isosceles Triangle 51"/>
                <p:cNvSpPr/>
                <p:nvPr/>
              </p:nvSpPr>
              <p:spPr>
                <a:xfrm flipV="1">
                  <a:off x="4753439" y="8138937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4679437" y="8010190"/>
                  <a:ext cx="53623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88.46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581057" y="7607840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55" name="Isosceles Triangle 54"/>
                <p:cNvSpPr/>
                <p:nvPr/>
              </p:nvSpPr>
              <p:spPr>
                <a:xfrm flipV="1">
                  <a:off x="4059248" y="7911143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Isosceles Triangle 55"/>
                <p:cNvSpPr/>
                <p:nvPr/>
              </p:nvSpPr>
              <p:spPr>
                <a:xfrm flipV="1">
                  <a:off x="4896562" y="828206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4049784" y="7877431"/>
                  <a:ext cx="732893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8.35</a:t>
                  </a:r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4639685" y="8138565"/>
                  <a:ext cx="649537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88.46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4237595" y="6232184"/>
                <a:ext cx="2007621" cy="2007621"/>
                <a:chOff x="5203851" y="7628989"/>
                <a:chExt cx="2007621" cy="2007621"/>
              </a:xfrm>
            </p:grpSpPr>
            <p:sp>
              <p:nvSpPr>
                <p:cNvPr id="43" name="Isosceles Triangle 42"/>
                <p:cNvSpPr/>
                <p:nvPr/>
              </p:nvSpPr>
              <p:spPr>
                <a:xfrm flipV="1">
                  <a:off x="5499395" y="7794391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5486189" y="7741638"/>
                  <a:ext cx="536234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88.46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Isosceles Triangle 44"/>
                <p:cNvSpPr/>
                <p:nvPr/>
              </p:nvSpPr>
              <p:spPr>
                <a:xfrm flipV="1">
                  <a:off x="6530204" y="8831919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6520741" y="8815212"/>
                  <a:ext cx="635593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84.44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203851" y="7628989"/>
                  <a:ext cx="2007621" cy="2007621"/>
                </a:xfrm>
                <a:prstGeom prst="rect">
                  <a:avLst/>
                </a:prstGeom>
              </p:spPr>
            </p:pic>
            <p:sp>
              <p:nvSpPr>
                <p:cNvPr id="48" name="Isosceles Triangle 47"/>
                <p:cNvSpPr/>
                <p:nvPr/>
              </p:nvSpPr>
              <p:spPr>
                <a:xfrm flipV="1">
                  <a:off x="5642519" y="7937514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5688713" y="7873792"/>
                  <a:ext cx="6110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3.15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Isosceles Triangle 49"/>
                <p:cNvSpPr/>
                <p:nvPr/>
              </p:nvSpPr>
              <p:spPr>
                <a:xfrm flipV="1">
                  <a:off x="6673328" y="8975043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375633" y="8769495"/>
                  <a:ext cx="7713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84.44</a:t>
                  </a:r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440265" y="8140785"/>
                <a:ext cx="5705953" cy="1985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sz="1100" b="1" dirty="0"/>
                  <a:t>Supplementary file </a:t>
                </a:r>
                <a:r>
                  <a:rPr lang="en-GB" sz="1100" b="1" dirty="0" smtClean="0"/>
                  <a:t>S4 </a:t>
                </a:r>
                <a:r>
                  <a:rPr lang="en-GB" sz="1100" b="1" dirty="0"/>
                  <a:t>Phenotypic variation </a:t>
                </a:r>
                <a:r>
                  <a:rPr lang="en-GB" sz="1100" b="1" dirty="0" smtClean="0"/>
                  <a:t>in </a:t>
                </a:r>
                <a:r>
                  <a:rPr lang="en-GB" sz="1100" b="1" dirty="0"/>
                  <a:t>ergot resistance phenotypes in the </a:t>
                </a:r>
                <a:r>
                  <a:rPr lang="en-GB" sz="1100" b="1" dirty="0" smtClean="0"/>
                  <a:t>DH </a:t>
                </a:r>
                <a:r>
                  <a:rPr lang="en-GB" sz="1100" b="1" dirty="0"/>
                  <a:t>population derived from the cross </a:t>
                </a:r>
                <a:r>
                  <a:rPr lang="en-GB" sz="1100" b="1" dirty="0" smtClean="0"/>
                  <a:t>Greenshank_RIL3 </a:t>
                </a:r>
                <a:r>
                  <a:rPr lang="en-GB" sz="1100" b="1" dirty="0"/>
                  <a:t>x AC Avonlea. </a:t>
                </a:r>
              </a:p>
              <a:p>
                <a:pPr algn="just"/>
                <a:r>
                  <a:rPr lang="en-GB" sz="1100" dirty="0" smtClean="0"/>
                  <a:t>Ergot resistance screen carried out in (a) Canada and (b) the UK. Honeydew scores were </a:t>
                </a:r>
                <a:r>
                  <a:rPr lang="en-CA" sz="1100" dirty="0"/>
                  <a:t>measured on a 1 to 4 </a:t>
                </a:r>
                <a:r>
                  <a:rPr lang="en-CA" sz="1100" dirty="0" smtClean="0"/>
                  <a:t>scale. Average </a:t>
                </a:r>
                <a:r>
                  <a:rPr lang="en-CA" sz="1100" dirty="0" err="1"/>
                  <a:t>sclerotia</a:t>
                </a:r>
                <a:r>
                  <a:rPr lang="en-CA" sz="1100" dirty="0"/>
                  <a:t> size </a:t>
                </a:r>
                <a:r>
                  <a:rPr lang="en-CA" sz="1100" dirty="0" smtClean="0"/>
                  <a:t>were </a:t>
                </a:r>
                <a:r>
                  <a:rPr lang="en-CA" sz="1100" dirty="0"/>
                  <a:t>measured on a 1-3 </a:t>
                </a:r>
                <a:r>
                  <a:rPr lang="en-CA" sz="1100" dirty="0" smtClean="0"/>
                  <a:t>scale in the Canadian screen and a 1-7 scale in the UK. Average </a:t>
                </a:r>
                <a:r>
                  <a:rPr lang="en-CA" sz="1100" dirty="0" err="1"/>
                  <a:t>sclerotia</a:t>
                </a:r>
                <a:r>
                  <a:rPr lang="en-CA" sz="1100" dirty="0"/>
                  <a:t> </a:t>
                </a:r>
                <a:r>
                  <a:rPr lang="en-CA" sz="1100" dirty="0" smtClean="0"/>
                  <a:t>weight and total </a:t>
                </a:r>
                <a:r>
                  <a:rPr lang="en-CA" sz="1100" dirty="0" err="1" smtClean="0"/>
                  <a:t>sclerotial</a:t>
                </a:r>
                <a:r>
                  <a:rPr lang="en-CA" sz="1100" dirty="0" smtClean="0"/>
                  <a:t> </a:t>
                </a:r>
                <a:r>
                  <a:rPr lang="en-CA" sz="1100" dirty="0"/>
                  <a:t>weight per </a:t>
                </a:r>
                <a:r>
                  <a:rPr lang="en-CA" sz="1100" dirty="0" smtClean="0"/>
                  <a:t>spike are measured in mg. Percentage infection</a:t>
                </a:r>
                <a:r>
                  <a:rPr lang="en-CA" sz="1100" dirty="0"/>
                  <a:t> </a:t>
                </a:r>
                <a:r>
                  <a:rPr lang="en-CA" sz="1100" dirty="0" smtClean="0"/>
                  <a:t>was </a:t>
                </a:r>
                <a:r>
                  <a:rPr lang="en-CA" sz="1100" dirty="0"/>
                  <a:t>assessed as the percentage of </a:t>
                </a:r>
                <a:r>
                  <a:rPr lang="en-CA" sz="1100" i="1" dirty="0"/>
                  <a:t>Claviceps </a:t>
                </a:r>
                <a:r>
                  <a:rPr lang="en-CA" sz="1100" i="1" dirty="0" err="1"/>
                  <a:t>purpuea</a:t>
                </a:r>
                <a:r>
                  <a:rPr lang="en-CA" sz="1100" i="1" dirty="0"/>
                  <a:t> </a:t>
                </a:r>
                <a:r>
                  <a:rPr lang="en-CA" sz="1100" dirty="0"/>
                  <a:t>inoculated </a:t>
                </a:r>
                <a:r>
                  <a:rPr lang="en-CA" sz="1100" dirty="0" smtClean="0"/>
                  <a:t>flowers </a:t>
                </a:r>
                <a:r>
                  <a:rPr lang="en-CA" sz="1100" dirty="0"/>
                  <a:t>that formed a </a:t>
                </a:r>
                <a:r>
                  <a:rPr lang="en-CA" sz="1100" dirty="0" err="1"/>
                  <a:t>sclerotia</a:t>
                </a:r>
                <a:r>
                  <a:rPr lang="en-CA" sz="1100" dirty="0"/>
                  <a:t>. </a:t>
                </a:r>
                <a:r>
                  <a:rPr lang="en-CA" sz="1100" dirty="0" smtClean="0"/>
                  <a:t>Percentage zero was assessed as the percentage of </a:t>
                </a:r>
                <a:r>
                  <a:rPr lang="en-CA" sz="1100" i="1" dirty="0" smtClean="0"/>
                  <a:t>C. </a:t>
                </a:r>
                <a:r>
                  <a:rPr lang="en-CA" sz="1100" i="1" dirty="0" err="1"/>
                  <a:t>purpuea</a:t>
                </a:r>
                <a:r>
                  <a:rPr lang="en-CA" sz="1100" i="1" dirty="0"/>
                  <a:t> </a:t>
                </a:r>
                <a:r>
                  <a:rPr lang="en-CA" sz="1100" dirty="0"/>
                  <a:t>inoculated </a:t>
                </a:r>
                <a:r>
                  <a:rPr lang="en-CA" sz="1100" dirty="0" smtClean="0"/>
                  <a:t>flowers </a:t>
                </a:r>
                <a:r>
                  <a:rPr lang="en-CA" sz="1100" dirty="0"/>
                  <a:t>that </a:t>
                </a:r>
                <a:r>
                  <a:rPr lang="en-CA" sz="1100" dirty="0" smtClean="0"/>
                  <a:t>did not form </a:t>
                </a:r>
                <a:r>
                  <a:rPr lang="en-CA" sz="1100" dirty="0"/>
                  <a:t>a </a:t>
                </a:r>
                <a:r>
                  <a:rPr lang="en-CA" sz="1100" dirty="0" err="1" smtClean="0"/>
                  <a:t>sclerotia</a:t>
                </a:r>
                <a:r>
                  <a:rPr lang="en-CA" sz="1100" dirty="0" smtClean="0"/>
                  <a:t>, leaving only a dried-out ovary. </a:t>
                </a:r>
                <a:r>
                  <a:rPr lang="en-CA" sz="1100" dirty="0"/>
                  <a:t>The </a:t>
                </a:r>
                <a:r>
                  <a:rPr lang="en-CA" sz="1100" dirty="0" smtClean="0"/>
                  <a:t>arrows indicate the average scores of the parental lines Greenshank_RIL3 and AC Avonlea</a:t>
                </a:r>
                <a:r>
                  <a:rPr lang="en-CA" sz="1100" dirty="0" smtClean="0"/>
                  <a:t>. </a:t>
                </a:r>
                <a:r>
                  <a:rPr lang="en-GB" sz="1100" dirty="0"/>
                  <a:t>The y-axis depicts the number of data points per bar.</a:t>
                </a:r>
              </a:p>
              <a:p>
                <a:pPr algn="just"/>
                <a:endParaRPr lang="en-GB" sz="1100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47263" y="4465982"/>
                <a:ext cx="5692900" cy="3688471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2240684" y="2369525"/>
                <a:ext cx="2134498" cy="2134498"/>
                <a:chOff x="1647579" y="7465094"/>
                <a:chExt cx="2134498" cy="2134498"/>
              </a:xfrm>
            </p:grpSpPr>
            <p:pic>
              <p:nvPicPr>
                <p:cNvPr id="33" name="Picture 32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47579" y="7465094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34" name="Isosceles Triangle 33"/>
                <p:cNvSpPr/>
                <p:nvPr/>
              </p:nvSpPr>
              <p:spPr>
                <a:xfrm flipV="1">
                  <a:off x="2460411" y="8804854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" name="Isosceles Triangle 34"/>
                <p:cNvSpPr/>
                <p:nvPr/>
              </p:nvSpPr>
              <p:spPr>
                <a:xfrm flipV="1">
                  <a:off x="2705973" y="8852927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2382552" y="8641953"/>
                  <a:ext cx="635593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1960B-173A: 32.27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2631971" y="8724179"/>
                  <a:ext cx="506126" cy="1640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5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5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51.3</a:t>
                  </a:r>
                  <a:endParaRPr lang="en-GB" sz="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90702" y="7608217"/>
                  <a:ext cx="1991375" cy="1991375"/>
                </a:xfrm>
                <a:prstGeom prst="rect">
                  <a:avLst/>
                </a:prstGeom>
              </p:spPr>
            </p:pic>
            <p:sp>
              <p:nvSpPr>
                <p:cNvPr id="39" name="Isosceles Triangle 38"/>
                <p:cNvSpPr/>
                <p:nvPr/>
              </p:nvSpPr>
              <p:spPr>
                <a:xfrm flipV="1">
                  <a:off x="2603535" y="8947978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Isosceles Triangle 39"/>
                <p:cNvSpPr/>
                <p:nvPr/>
              </p:nvSpPr>
              <p:spPr>
                <a:xfrm flipV="1">
                  <a:off x="2849097" y="8996050"/>
                  <a:ext cx="44476" cy="65005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2525676" y="8785076"/>
                  <a:ext cx="7713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Greenshank: 32.27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2775095" y="8859929"/>
                  <a:ext cx="611065" cy="186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600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Avonlea: </a:t>
                  </a:r>
                  <a:r>
                    <a:rPr lang="en-GB" sz="6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51.3</a:t>
                  </a:r>
                  <a:endParaRPr lang="en-GB" sz="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" name="Rectangle 29"/>
              <p:cNvSpPr/>
              <p:nvPr/>
            </p:nvSpPr>
            <p:spPr>
              <a:xfrm>
                <a:off x="447263" y="594474"/>
                <a:ext cx="5692900" cy="386736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27384" y="568257"/>
                <a:ext cx="2712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a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29245" y="4418371"/>
                <a:ext cx="2792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b</a:t>
                </a: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695697" y="581401"/>
              <a:ext cx="1665883" cy="124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Honeydew scale 1-4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8045" y="4421689"/>
              <a:ext cx="1665883" cy="124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Honeydew scale 1-4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46943" y="605611"/>
              <a:ext cx="1665883" cy="124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Average </a:t>
              </a:r>
              <a:r>
                <a:rPr lang="en-GB" sz="800" dirty="0" err="1" smtClean="0">
                  <a:solidFill>
                    <a:schemeClr val="tx1"/>
                  </a:solidFill>
                </a:rPr>
                <a:t>Sclerotia</a:t>
              </a:r>
              <a:r>
                <a:rPr lang="en-GB" sz="800" dirty="0" smtClean="0">
                  <a:solidFill>
                    <a:schemeClr val="tx1"/>
                  </a:solidFill>
                </a:rPr>
                <a:t> size (1-3 scale)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509434" y="628807"/>
              <a:ext cx="1600911" cy="112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Average </a:t>
              </a:r>
              <a:r>
                <a:rPr lang="en-GB" sz="800" dirty="0" err="1" smtClean="0">
                  <a:solidFill>
                    <a:schemeClr val="tx1"/>
                  </a:solidFill>
                </a:rPr>
                <a:t>Sclerotia</a:t>
              </a:r>
              <a:r>
                <a:rPr lang="en-GB" sz="800" dirty="0" smtClean="0">
                  <a:solidFill>
                    <a:schemeClr val="tx1"/>
                  </a:solidFill>
                </a:rPr>
                <a:t> </a:t>
              </a:r>
              <a:r>
                <a:rPr lang="en-GB" sz="800" dirty="0" smtClean="0">
                  <a:solidFill>
                    <a:schemeClr val="tx1"/>
                  </a:solidFill>
                </a:rPr>
                <a:t>weight / mg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33241" y="4451475"/>
              <a:ext cx="1665883" cy="124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Average </a:t>
              </a:r>
              <a:r>
                <a:rPr lang="en-GB" sz="800" dirty="0" err="1" smtClean="0">
                  <a:solidFill>
                    <a:schemeClr val="tx1"/>
                  </a:solidFill>
                </a:rPr>
                <a:t>Sclerotia</a:t>
              </a:r>
              <a:r>
                <a:rPr lang="en-GB" sz="800" dirty="0" smtClean="0">
                  <a:solidFill>
                    <a:schemeClr val="tx1"/>
                  </a:solidFill>
                </a:rPr>
                <a:t> size (0-7 scale)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572486" y="4478359"/>
              <a:ext cx="1527897" cy="1173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Average </a:t>
              </a:r>
              <a:r>
                <a:rPr lang="en-GB" sz="800" dirty="0" err="1" smtClean="0">
                  <a:solidFill>
                    <a:schemeClr val="tx1"/>
                  </a:solidFill>
                </a:rPr>
                <a:t>Sclerotia</a:t>
              </a:r>
              <a:r>
                <a:rPr lang="en-GB" sz="800" dirty="0" smtClean="0">
                  <a:solidFill>
                    <a:schemeClr val="tx1"/>
                  </a:solidFill>
                </a:rPr>
                <a:t> </a:t>
              </a:r>
              <a:r>
                <a:rPr lang="en-GB" sz="800" dirty="0" smtClean="0">
                  <a:solidFill>
                    <a:schemeClr val="tx1"/>
                  </a:solidFill>
                </a:rPr>
                <a:t>weight / mg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7221" y="6259866"/>
              <a:ext cx="1757666" cy="164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Total </a:t>
              </a:r>
              <a:r>
                <a:rPr lang="en-GB" sz="800" dirty="0" err="1" smtClean="0">
                  <a:solidFill>
                    <a:schemeClr val="tx1"/>
                  </a:solidFill>
                </a:rPr>
                <a:t>Sclerotial</a:t>
              </a:r>
              <a:r>
                <a:rPr lang="en-GB" sz="800" dirty="0" smtClean="0">
                  <a:solidFill>
                    <a:schemeClr val="tx1"/>
                  </a:solidFill>
                </a:rPr>
                <a:t> weight per </a:t>
              </a:r>
              <a:r>
                <a:rPr lang="en-GB" sz="800" dirty="0" smtClean="0">
                  <a:solidFill>
                    <a:schemeClr val="tx1"/>
                  </a:solidFill>
                </a:rPr>
                <a:t>spike / mg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6002" y="2564655"/>
              <a:ext cx="1836581" cy="151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Total </a:t>
              </a:r>
              <a:r>
                <a:rPr lang="en-GB" sz="800" dirty="0" err="1" smtClean="0">
                  <a:solidFill>
                    <a:schemeClr val="tx1"/>
                  </a:solidFill>
                </a:rPr>
                <a:t>Sclerotial</a:t>
              </a:r>
              <a:r>
                <a:rPr lang="en-GB" sz="800" dirty="0" smtClean="0">
                  <a:solidFill>
                    <a:schemeClr val="tx1"/>
                  </a:solidFill>
                </a:rPr>
                <a:t> weight per </a:t>
              </a:r>
              <a:r>
                <a:rPr lang="en-GB" sz="800" dirty="0" smtClean="0">
                  <a:solidFill>
                    <a:schemeClr val="tx1"/>
                  </a:solidFill>
                </a:rPr>
                <a:t>spike / mg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720493" y="2568307"/>
              <a:ext cx="1665883" cy="124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Percentage infected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76619" y="6279458"/>
              <a:ext cx="1665883" cy="124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Percentage infected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79333" y="6263417"/>
              <a:ext cx="1404359" cy="1553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 dirty="0" smtClean="0">
                  <a:solidFill>
                    <a:schemeClr val="tx1"/>
                  </a:solidFill>
                </a:rPr>
                <a:t>Percentage scoring zero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3231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335</Words>
  <Application>Microsoft Office PowerPoint</Application>
  <PresentationFormat>A4 Paper (210x297 mm)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Gordon</dc:creator>
  <cp:lastModifiedBy>Anna Gordon</cp:lastModifiedBy>
  <cp:revision>2</cp:revision>
  <dcterms:created xsi:type="dcterms:W3CDTF">2019-10-29T12:42:48Z</dcterms:created>
  <dcterms:modified xsi:type="dcterms:W3CDTF">2020-02-07T11:02:20Z</dcterms:modified>
</cp:coreProperties>
</file>