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4"/>
  </p:notesMasterIdLst>
  <p:sldIdLst>
    <p:sldId id="268" r:id="rId3"/>
    <p:sldId id="256" r:id="rId4"/>
    <p:sldId id="271" r:id="rId5"/>
    <p:sldId id="304" r:id="rId6"/>
    <p:sldId id="305" r:id="rId7"/>
    <p:sldId id="294" r:id="rId8"/>
    <p:sldId id="302" r:id="rId9"/>
    <p:sldId id="288" r:id="rId10"/>
    <p:sldId id="303" r:id="rId11"/>
    <p:sldId id="289" r:id="rId12"/>
    <p:sldId id="290" r:id="rId13"/>
  </p:sldIdLst>
  <p:sldSz cx="9144000" cy="6858000" type="screen4x3"/>
  <p:notesSz cx="6858000" cy="9144000"/>
  <p:custDataLst>
    <p:tags r:id="rId1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8">
          <p15:clr>
            <a:srgbClr val="A4A3A4"/>
          </p15:clr>
        </p15:guide>
        <p15:guide id="2" pos="297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Zhou" initials="MZ" lastIdx="6" clrIdx="0"/>
  <p:cmAuthor id="2" name="Juan Zhu" initials="JZ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25" d="100"/>
          <a:sy n="125" d="100"/>
        </p:scale>
        <p:origin x="154" y="-3288"/>
      </p:cViewPr>
      <p:guideLst>
        <p:guide orient="horz" pos="2058"/>
        <p:guide pos="29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ixue Zhou" userId="3dc3ab9b-1a2c-4f9a-8a77-dece756a8974" providerId="ADAL" clId="{FBD75C4E-0244-428A-88A1-42776E7347AF}"/>
    <pc:docChg chg="custSel modSld">
      <pc:chgData name="Meixue Zhou" userId="3dc3ab9b-1a2c-4f9a-8a77-dece756a8974" providerId="ADAL" clId="{FBD75C4E-0244-428A-88A1-42776E7347AF}" dt="2022-12-16T02:57:54.836" v="1"/>
      <pc:docMkLst>
        <pc:docMk/>
      </pc:docMkLst>
      <pc:sldChg chg="modSp mod">
        <pc:chgData name="Meixue Zhou" userId="3dc3ab9b-1a2c-4f9a-8a77-dece756a8974" providerId="ADAL" clId="{FBD75C4E-0244-428A-88A1-42776E7347AF}" dt="2022-12-16T02:57:54.836" v="1"/>
        <pc:sldMkLst>
          <pc:docMk/>
          <pc:sldMk cId="0" sldId="294"/>
        </pc:sldMkLst>
        <pc:spChg chg="mod">
          <ac:chgData name="Meixue Zhou" userId="3dc3ab9b-1a2c-4f9a-8a77-dece756a8974" providerId="ADAL" clId="{FBD75C4E-0244-428A-88A1-42776E7347AF}" dt="2022-12-16T02:57:54.836" v="1"/>
          <ac:spMkLst>
            <pc:docMk/>
            <pc:sldMk cId="0" sldId="294"/>
            <ac:spMk id="33" creationId="{00000000-0000-0000-0000-000000000000}"/>
          </ac:spMkLst>
        </pc:spChg>
      </pc:sldChg>
      <pc:sldChg chg="delSp mod">
        <pc:chgData name="Meixue Zhou" userId="3dc3ab9b-1a2c-4f9a-8a77-dece756a8974" providerId="ADAL" clId="{FBD75C4E-0244-428A-88A1-42776E7347AF}" dt="2022-12-16T02:55:05.858" v="0" actId="478"/>
        <pc:sldMkLst>
          <pc:docMk/>
          <pc:sldMk cId="396154334" sldId="305"/>
        </pc:sldMkLst>
        <pc:spChg chg="del">
          <ac:chgData name="Meixue Zhou" userId="3dc3ab9b-1a2c-4f9a-8a77-dece756a8974" providerId="ADAL" clId="{FBD75C4E-0244-428A-88A1-42776E7347AF}" dt="2022-12-16T02:55:05.858" v="0" actId="478"/>
          <ac:spMkLst>
            <pc:docMk/>
            <pc:sldMk cId="396154334" sldId="305"/>
            <ac:spMk id="2" creationId="{E702661A-88F2-FC4E-9618-3164F2C1E5C7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HvNaCX\&#26032;&#24314;%20XLS%20&#24037;&#20316;&#34920;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HvNaCX\&#26032;&#24314;%20XLS%20&#24037;&#20316;&#34920;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HvNaCX\&#26032;&#24314;%20XLS%20&#24037;&#20316;&#34920;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HvNaCX\&#26032;&#24314;%20XLS%20&#24037;&#20316;&#34920;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HvNaCX\&#26032;&#24314;%20XLS%20&#24037;&#20316;&#34920;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26032;&#24314;%20XLSX%20&#24037;&#20316;&#34920;%20(2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766410662336138"/>
          <c:y val="0.21811490003996331"/>
          <c:w val="0.64880041511618691"/>
          <c:h val="0.6035478877034181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1A-4E54-B62C-587EBE946816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1A-4E54-B62C-587EBE946816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1A-4E54-B62C-587EBE946816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1A-4E54-B62C-587EBE946816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21A-4E54-B62C-587EBE946816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21A-4E54-B62C-587EBE946816}"/>
              </c:ext>
            </c:extLst>
          </c:dPt>
          <c:dPt>
            <c:idx val="9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21A-4E54-B62C-587EBE946816}"/>
              </c:ext>
            </c:extLst>
          </c:dPt>
          <c:dPt>
            <c:idx val="10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21A-4E54-B62C-587EBE946816}"/>
              </c:ext>
            </c:extLst>
          </c:dPt>
          <c:errBars>
            <c:errBarType val="both"/>
            <c:errValType val="cust"/>
            <c:noEndCap val="0"/>
            <c:plus>
              <c:numRef>
                <c:f>'[新建 XLS 工作表.xls]Sheet3'!$I$9:$I$19</c:f>
                <c:numCache>
                  <c:formatCode>General</c:formatCode>
                  <c:ptCount val="11"/>
                  <c:pt idx="0">
                    <c:v>3.6162456518495001E-5</c:v>
                  </c:pt>
                  <c:pt idx="1">
                    <c:v>2.4990913223064399E-5</c:v>
                  </c:pt>
                  <c:pt idx="3">
                    <c:v>4.4144656923653E-4</c:v>
                  </c:pt>
                  <c:pt idx="4">
                    <c:v>8.5711651419214706E-5</c:v>
                  </c:pt>
                  <c:pt idx="6">
                    <c:v>3.0676989652785498E-5</c:v>
                  </c:pt>
                  <c:pt idx="7">
                    <c:v>2.4243357255080199E-5</c:v>
                  </c:pt>
                  <c:pt idx="9">
                    <c:v>5.8731373089377301E-5</c:v>
                  </c:pt>
                  <c:pt idx="10">
                    <c:v>1.5606436872657498E-5</c:v>
                  </c:pt>
                </c:numCache>
              </c:numRef>
            </c:plus>
            <c:minus>
              <c:numRef>
                <c:f>'[新建 XLS 工作表.xls]Sheet3'!$I$9:$I$19</c:f>
                <c:numCache>
                  <c:formatCode>General</c:formatCode>
                  <c:ptCount val="11"/>
                  <c:pt idx="0">
                    <c:v>3.6162456518495001E-5</c:v>
                  </c:pt>
                  <c:pt idx="1">
                    <c:v>2.4990913223064399E-5</c:v>
                  </c:pt>
                  <c:pt idx="3">
                    <c:v>4.4144656923653E-4</c:v>
                  </c:pt>
                  <c:pt idx="4">
                    <c:v>8.5711651419214706E-5</c:v>
                  </c:pt>
                  <c:pt idx="6">
                    <c:v>3.0676989652785498E-5</c:v>
                  </c:pt>
                  <c:pt idx="7">
                    <c:v>2.4243357255080199E-5</c:v>
                  </c:pt>
                  <c:pt idx="9">
                    <c:v>5.8731373089377301E-5</c:v>
                  </c:pt>
                  <c:pt idx="10">
                    <c:v>1.5606436872657498E-5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  <a:effectLst/>
            </c:spPr>
          </c:errBars>
          <c:val>
            <c:numRef>
              <c:f>'[新建 XLS 工作表.xls]Sheet3'!$G$9:$G$19</c:f>
              <c:numCache>
                <c:formatCode>General</c:formatCode>
                <c:ptCount val="11"/>
                <c:pt idx="0">
                  <c:v>2.5822310452425798E-4</c:v>
                </c:pt>
                <c:pt idx="1">
                  <c:v>1.86684643165595E-4</c:v>
                </c:pt>
                <c:pt idx="3">
                  <c:v>1.34472964319256E-3</c:v>
                </c:pt>
                <c:pt idx="4">
                  <c:v>3.87017364437263E-4</c:v>
                </c:pt>
                <c:pt idx="6">
                  <c:v>4.56891761506984E-4</c:v>
                </c:pt>
                <c:pt idx="7">
                  <c:v>2.9071420586141301E-4</c:v>
                </c:pt>
                <c:pt idx="9">
                  <c:v>9.5013286914990202E-4</c:v>
                </c:pt>
                <c:pt idx="10">
                  <c:v>2.9085346367255802E-4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21A-4E54-B62C-587EBE946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2"/>
        <c:axId val="482685653"/>
        <c:axId val="29251951"/>
      </c:barChart>
      <c:catAx>
        <c:axId val="482685653"/>
        <c:scaling>
          <c:orientation val="minMax"/>
        </c:scaling>
        <c:delete val="1"/>
        <c:axPos val="b"/>
        <c:majorTickMark val="none"/>
        <c:minorTickMark val="none"/>
        <c:tickLblPos val="nextTo"/>
        <c:crossAx val="29251951"/>
        <c:crosses val="autoZero"/>
        <c:auto val="1"/>
        <c:lblAlgn val="ctr"/>
        <c:lblOffset val="100"/>
        <c:noMultiLvlLbl val="0"/>
      </c:catAx>
      <c:valAx>
        <c:axId val="29251951"/>
        <c:scaling>
          <c:orientation val="minMax"/>
          <c:max val="2E-3"/>
          <c:min val="0"/>
        </c:scaling>
        <c:delete val="0"/>
        <c:axPos val="l"/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pPr>
                <a:r>
                  <a:rPr lang="en-AU" sz="1200"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HORVU.MOREX.r3.7HG0665490</a:t>
                </a:r>
              </a:p>
            </c:rich>
          </c:tx>
          <c:layout>
            <c:manualLayout>
              <c:xMode val="edge"/>
              <c:yMode val="edge"/>
              <c:x val="4.3094489380664902E-2"/>
              <c:y val="0.1313193870154948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pPr>
            <a:endParaRPr lang="en-US"/>
          </a:p>
        </c:txPr>
        <c:crossAx val="482685653"/>
        <c:crosses val="autoZero"/>
        <c:crossBetween val="between"/>
        <c:majorUnit val="5.0000000000000001E-4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 wrap="square"/>
    <a:lstStyle/>
    <a:p>
      <a:pPr>
        <a:defRPr lang="zh-CN" sz="800"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315737538468783"/>
          <c:y val="0.18676261719490253"/>
          <c:w val="0.72501285048490571"/>
          <c:h val="0.5947561935759904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3E8-4B1B-867C-5422C80DDDFE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3E8-4B1B-867C-5422C80DDDFE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3E8-4B1B-867C-5422C80DDDFE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3E8-4B1B-867C-5422C80DDDFE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3E8-4B1B-867C-5422C80DDDFE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3E8-4B1B-867C-5422C80DDDFE}"/>
              </c:ext>
            </c:extLst>
          </c:dPt>
          <c:dPt>
            <c:idx val="9"/>
            <c:invertIfNegative val="0"/>
            <c:bubble3D val="0"/>
            <c:spPr>
              <a:solidFill>
                <a:srgbClr val="E7E6E6">
                  <a:lumMod val="9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3E8-4B1B-867C-5422C80DDDFE}"/>
              </c:ext>
            </c:extLst>
          </c:dPt>
          <c:dPt>
            <c:idx val="10"/>
            <c:invertIfNegative val="0"/>
            <c:bubble3D val="0"/>
            <c:spPr>
              <a:solidFill>
                <a:srgbClr val="E7E6E6">
                  <a:lumMod val="1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3E8-4B1B-867C-5422C80DDDFE}"/>
              </c:ext>
            </c:extLst>
          </c:dPt>
          <c:errBars>
            <c:errBarType val="both"/>
            <c:errValType val="cust"/>
            <c:noEndCap val="0"/>
            <c:plus>
              <c:numRef>
                <c:f>'[新建 XLS 工作表.xls]根1'!$U$8:$U$18</c:f>
                <c:numCache>
                  <c:formatCode>General</c:formatCode>
                  <c:ptCount val="11"/>
                  <c:pt idx="0">
                    <c:v>2.5311135022966199E-3</c:v>
                  </c:pt>
                  <c:pt idx="1">
                    <c:v>5.1827684768806798E-3</c:v>
                  </c:pt>
                  <c:pt idx="3">
                    <c:v>1.4267791205089701E-4</c:v>
                  </c:pt>
                  <c:pt idx="4">
                    <c:v>8.0670450631811796E-4</c:v>
                  </c:pt>
                  <c:pt idx="6">
                    <c:v>3.6406936316865902E-3</c:v>
                  </c:pt>
                  <c:pt idx="7">
                    <c:v>6.6335805216825904E-3</c:v>
                  </c:pt>
                  <c:pt idx="9">
                    <c:v>8.3921293179335706E-5</c:v>
                  </c:pt>
                  <c:pt idx="10">
                    <c:v>6.0937330437370795E-4</c:v>
                  </c:pt>
                </c:numCache>
              </c:numRef>
            </c:plus>
            <c:minus>
              <c:numRef>
                <c:f>'[新建 XLS 工作表.xls]根1'!$U$8:$U$18</c:f>
                <c:numCache>
                  <c:formatCode>General</c:formatCode>
                  <c:ptCount val="11"/>
                  <c:pt idx="0">
                    <c:v>2.5311135022966199E-3</c:v>
                  </c:pt>
                  <c:pt idx="1">
                    <c:v>5.1827684768806798E-3</c:v>
                  </c:pt>
                  <c:pt idx="3">
                    <c:v>1.4267791205089701E-4</c:v>
                  </c:pt>
                  <c:pt idx="4">
                    <c:v>8.0670450631811796E-4</c:v>
                  </c:pt>
                  <c:pt idx="6">
                    <c:v>3.6406936316865902E-3</c:v>
                  </c:pt>
                  <c:pt idx="7">
                    <c:v>6.6335805216825904E-3</c:v>
                  </c:pt>
                  <c:pt idx="9">
                    <c:v>8.3921293179335706E-5</c:v>
                  </c:pt>
                  <c:pt idx="10">
                    <c:v>6.0937330437370795E-4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'[新建 XLS 工作表.xls]根1'!$S$8:$S$18</c:f>
              <c:strCache>
                <c:ptCount val="11"/>
                <c:pt idx="0">
                  <c:v>F-24ck</c:v>
                </c:pt>
                <c:pt idx="1">
                  <c:v>T-24ck</c:v>
                </c:pt>
                <c:pt idx="3">
                  <c:v>F-24h</c:v>
                </c:pt>
                <c:pt idx="4">
                  <c:v>T-24h</c:v>
                </c:pt>
                <c:pt idx="6">
                  <c:v>F-48ck</c:v>
                </c:pt>
                <c:pt idx="7">
                  <c:v>T-48ck</c:v>
                </c:pt>
                <c:pt idx="9">
                  <c:v>F-48h</c:v>
                </c:pt>
                <c:pt idx="10">
                  <c:v>T-48h</c:v>
                </c:pt>
              </c:strCache>
            </c:strRef>
          </c:cat>
          <c:val>
            <c:numRef>
              <c:f>'[新建 XLS 工作表.xls]根1'!$T$8:$T$18</c:f>
              <c:numCache>
                <c:formatCode>General</c:formatCode>
                <c:ptCount val="11"/>
                <c:pt idx="0">
                  <c:v>1.5584767092586599E-2</c:v>
                </c:pt>
                <c:pt idx="1">
                  <c:v>2.1871874964907698E-2</c:v>
                </c:pt>
                <c:pt idx="3">
                  <c:v>4.3450273293171799E-3</c:v>
                </c:pt>
                <c:pt idx="4">
                  <c:v>3.6633537799286198E-3</c:v>
                </c:pt>
                <c:pt idx="6">
                  <c:v>2.5378033584679601E-2</c:v>
                </c:pt>
                <c:pt idx="7">
                  <c:v>1.9948733860089302E-2</c:v>
                </c:pt>
                <c:pt idx="9">
                  <c:v>3.6159686075411201E-3</c:v>
                </c:pt>
                <c:pt idx="10">
                  <c:v>2.6095970403162902E-3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3E8-4B1B-867C-5422C80DD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2"/>
        <c:axId val="157647608"/>
        <c:axId val="318030883"/>
      </c:barChart>
      <c:catAx>
        <c:axId val="15764760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318030883"/>
        <c:crosses val="autoZero"/>
        <c:auto val="1"/>
        <c:lblAlgn val="ctr"/>
        <c:lblOffset val="100"/>
        <c:noMultiLvlLbl val="0"/>
      </c:catAx>
      <c:valAx>
        <c:axId val="318030883"/>
        <c:scaling>
          <c:orientation val="minMax"/>
        </c:scaling>
        <c:delete val="0"/>
        <c:axPos val="l"/>
        <c:title>
          <c:tx>
            <c:rich>
              <a:bodyPr rot="-5400000" spcFirstLastPara="0" vertOverflow="ellipsis" vert="horz" wrap="square" anchor="ctr" anchorCtr="1" forceAA="0"/>
              <a:lstStyle/>
              <a:p>
                <a:pPr>
                  <a:defRPr lang="zh-CN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pPr>
                <a:r>
                  <a:rPr lang="en-AU" sz="1200" b="1" i="1" u="none" strike="noStrike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HORVU.MOREX.r3.7HG0665710</a:t>
                </a:r>
              </a:p>
            </c:rich>
          </c:tx>
          <c:layout>
            <c:manualLayout>
              <c:xMode val="edge"/>
              <c:yMode val="edge"/>
              <c:x val="8.6730268863833507E-3"/>
              <c:y val="8.0086398415500998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pPr>
            <a:endParaRPr lang="en-US"/>
          </a:p>
        </c:txPr>
        <c:crossAx val="157647608"/>
        <c:crosses val="autoZero"/>
        <c:crossBetween val="between"/>
        <c:majorUnit val="5.0000000000000001E-3"/>
        <c:minorUnit val="5.0000000000000001E-3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 wrap="square"/>
    <a:lstStyle/>
    <a:p>
      <a:pPr>
        <a:defRPr lang="zh-CN" sz="800"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755464608469965"/>
          <c:y val="0.24605678233438499"/>
          <c:w val="0.69849934735774444"/>
          <c:h val="0.5927731574419270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0E7-4BA3-BAE4-F1143551D70D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0E7-4BA3-BAE4-F1143551D70D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0E7-4BA3-BAE4-F1143551D70D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0E7-4BA3-BAE4-F1143551D70D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0E7-4BA3-BAE4-F1143551D70D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0E7-4BA3-BAE4-F1143551D70D}"/>
              </c:ext>
            </c:extLst>
          </c:dPt>
          <c:dPt>
            <c:idx val="9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0E7-4BA3-BAE4-F1143551D70D}"/>
              </c:ext>
            </c:extLst>
          </c:dPt>
          <c:dPt>
            <c:idx val="10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0E7-4BA3-BAE4-F1143551D70D}"/>
              </c:ext>
            </c:extLst>
          </c:dPt>
          <c:errBars>
            <c:errBarType val="both"/>
            <c:errValType val="cust"/>
            <c:noEndCap val="0"/>
            <c:plus>
              <c:numRef>
                <c:f>'[新建 XLS 工作表.xls]叶1'!$H$9:$H$19</c:f>
                <c:numCache>
                  <c:formatCode>General</c:formatCode>
                  <c:ptCount val="11"/>
                  <c:pt idx="0">
                    <c:v>3.3649990253170701E-4</c:v>
                  </c:pt>
                  <c:pt idx="1">
                    <c:v>1.5014011554299099E-3</c:v>
                  </c:pt>
                  <c:pt idx="3">
                    <c:v>3.5554473717269302E-4</c:v>
                  </c:pt>
                  <c:pt idx="4">
                    <c:v>4.50225455740423E-4</c:v>
                  </c:pt>
                  <c:pt idx="6">
                    <c:v>1.7696846092311101E-3</c:v>
                  </c:pt>
                  <c:pt idx="7">
                    <c:v>8.6817439571510802E-4</c:v>
                  </c:pt>
                  <c:pt idx="9">
                    <c:v>2.9230162545314898E-4</c:v>
                  </c:pt>
                  <c:pt idx="10">
                    <c:v>2.1032503046178701E-4</c:v>
                  </c:pt>
                </c:numCache>
              </c:numRef>
            </c:plus>
            <c:minus>
              <c:numRef>
                <c:f>('[新建 XLS 工作表.xls]叶1'!$I$9:$I$19,'[新建 XLS 工作表.xls]叶1'!$H$9:$H$19)</c:f>
                <c:numCache>
                  <c:formatCode>General</c:formatCode>
                  <c:ptCount val="22"/>
                  <c:pt idx="0">
                    <c:v>1.12166634177236E-4</c:v>
                  </c:pt>
                  <c:pt idx="1">
                    <c:v>5.0046705180997004E-4</c:v>
                  </c:pt>
                  <c:pt idx="3">
                    <c:v>1.1851491239089801E-4</c:v>
                  </c:pt>
                  <c:pt idx="4">
                    <c:v>1.5007515191347399E-4</c:v>
                  </c:pt>
                  <c:pt idx="6">
                    <c:v>5.8989486974370304E-4</c:v>
                  </c:pt>
                  <c:pt idx="7">
                    <c:v>2.89391465238369E-4</c:v>
                  </c:pt>
                  <c:pt idx="9">
                    <c:v>9.7433875151049706E-5</c:v>
                  </c:pt>
                  <c:pt idx="10">
                    <c:v>7.0108343487262302E-5</c:v>
                  </c:pt>
                  <c:pt idx="11">
                    <c:v>3.3649990253170701E-4</c:v>
                  </c:pt>
                  <c:pt idx="12">
                    <c:v>1.5014011554299099E-3</c:v>
                  </c:pt>
                  <c:pt idx="14">
                    <c:v>3.5554473717269302E-4</c:v>
                  </c:pt>
                  <c:pt idx="15">
                    <c:v>4.50225455740423E-4</c:v>
                  </c:pt>
                  <c:pt idx="17">
                    <c:v>1.7696846092311101E-3</c:v>
                  </c:pt>
                  <c:pt idx="18">
                    <c:v>8.6817439571510802E-4</c:v>
                  </c:pt>
                  <c:pt idx="20">
                    <c:v>2.9230162545314898E-4</c:v>
                  </c:pt>
                  <c:pt idx="21">
                    <c:v>2.1032503046178701E-4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'[新建 XLS 工作表.xls]叶1'!$F$9:$F$19</c:f>
              <c:strCache>
                <c:ptCount val="11"/>
                <c:pt idx="0">
                  <c:v>F-24ck</c:v>
                </c:pt>
                <c:pt idx="1">
                  <c:v>T-24ck</c:v>
                </c:pt>
                <c:pt idx="3">
                  <c:v>F-24h</c:v>
                </c:pt>
                <c:pt idx="4">
                  <c:v>T-24h</c:v>
                </c:pt>
                <c:pt idx="6">
                  <c:v>F-48ck</c:v>
                </c:pt>
                <c:pt idx="7">
                  <c:v>T-48ck</c:v>
                </c:pt>
                <c:pt idx="9">
                  <c:v>F-48h</c:v>
                </c:pt>
                <c:pt idx="10">
                  <c:v>T-48h</c:v>
                </c:pt>
              </c:strCache>
            </c:strRef>
          </c:cat>
          <c:val>
            <c:numRef>
              <c:f>'[新建 XLS 工作表.xls]叶1'!$G$9:$G$19</c:f>
              <c:numCache>
                <c:formatCode>General</c:formatCode>
                <c:ptCount val="11"/>
                <c:pt idx="0">
                  <c:v>6.0392797449816396E-3</c:v>
                </c:pt>
                <c:pt idx="1">
                  <c:v>6.5344973117330198E-3</c:v>
                </c:pt>
                <c:pt idx="3">
                  <c:v>3.0114297223760101E-3</c:v>
                </c:pt>
                <c:pt idx="4">
                  <c:v>3.79883070312349E-3</c:v>
                </c:pt>
                <c:pt idx="6">
                  <c:v>6.9058624835974603E-3</c:v>
                </c:pt>
                <c:pt idx="7">
                  <c:v>7.2976291305541299E-3</c:v>
                </c:pt>
                <c:pt idx="9">
                  <c:v>3.26713687120412E-3</c:v>
                </c:pt>
                <c:pt idx="10">
                  <c:v>2.8788952264088398E-3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0E7-4BA3-BAE4-F1143551D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2"/>
        <c:axId val="498761486"/>
        <c:axId val="676281550"/>
      </c:barChart>
      <c:catAx>
        <c:axId val="49876148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676281550"/>
        <c:crosses val="autoZero"/>
        <c:auto val="1"/>
        <c:lblAlgn val="ctr"/>
        <c:lblOffset val="100"/>
        <c:noMultiLvlLbl val="0"/>
      </c:catAx>
      <c:valAx>
        <c:axId val="676281550"/>
        <c:scaling>
          <c:orientation val="minMax"/>
          <c:max val="0.01"/>
          <c:min val="0"/>
        </c:scaling>
        <c:delete val="0"/>
        <c:axPos val="l"/>
        <c:title>
          <c:tx>
            <c:rich>
              <a:bodyPr rot="-5400000" spcFirstLastPara="0" vertOverflow="ellipsis" vert="horz" wrap="square" anchor="ctr" anchorCtr="1" forceAA="0"/>
              <a:lstStyle/>
              <a:p>
                <a:pPr defTabSz="914400">
                  <a:defRPr lang="zh-CN" sz="1200" b="1" i="1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pPr>
                <a:r>
                  <a:rPr lang="en-AU" sz="1200"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HORVU.MOREX.r3.7HG0665730</a:t>
                </a:r>
              </a:p>
            </c:rich>
          </c:tx>
          <c:layout>
            <c:manualLayout>
              <c:xMode val="edge"/>
              <c:yMode val="edge"/>
              <c:x val="6.7039106145251404E-3"/>
              <c:y val="0.16171819624302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pPr>
            <a:endParaRPr lang="en-US"/>
          </a:p>
        </c:txPr>
        <c:crossAx val="498761486"/>
        <c:crosses val="autoZero"/>
        <c:crossBetween val="between"/>
        <c:majorUnit val="2E-3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 wrap="square"/>
    <a:lstStyle/>
    <a:p>
      <a:pPr>
        <a:defRPr lang="zh-CN" sz="800"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162421075549801"/>
          <c:y val="0.21663750548449381"/>
          <c:w val="0.654866100587851"/>
          <c:h val="0.6020139329623779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B76-4D37-ABC3-6D5B54E6E2CF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B76-4D37-ABC3-6D5B54E6E2CF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B76-4D37-ABC3-6D5B54E6E2CF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B76-4D37-ABC3-6D5B54E6E2CF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B76-4D37-ABC3-6D5B54E6E2CF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B76-4D37-ABC3-6D5B54E6E2CF}"/>
              </c:ext>
            </c:extLst>
          </c:dPt>
          <c:dPt>
            <c:idx val="9"/>
            <c:invertIfNegative val="0"/>
            <c:bubble3D val="0"/>
            <c:spPr>
              <a:solidFill>
                <a:srgbClr val="E7E6E6">
                  <a:lumMod val="9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B76-4D37-ABC3-6D5B54E6E2CF}"/>
              </c:ext>
            </c:extLst>
          </c:dPt>
          <c:dPt>
            <c:idx val="10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B76-4D37-ABC3-6D5B54E6E2CF}"/>
              </c:ext>
            </c:extLst>
          </c:dPt>
          <c:errBars>
            <c:errBarType val="both"/>
            <c:errValType val="cust"/>
            <c:noEndCap val="0"/>
            <c:plus>
              <c:numRef>
                <c:f>'[新建 XLS 工作表.xls]根1'!$U$8:$U$18</c:f>
                <c:numCache>
                  <c:formatCode>General</c:formatCode>
                  <c:ptCount val="11"/>
                  <c:pt idx="0">
                    <c:v>1.5738630855623901E-3</c:v>
                  </c:pt>
                  <c:pt idx="1">
                    <c:v>2.2976509097449899E-3</c:v>
                  </c:pt>
                  <c:pt idx="3">
                    <c:v>8.88587286507556E-4</c:v>
                  </c:pt>
                  <c:pt idx="4">
                    <c:v>5.0191084411672297E-4</c:v>
                  </c:pt>
                  <c:pt idx="6">
                    <c:v>4.3307543439341798E-3</c:v>
                  </c:pt>
                  <c:pt idx="7">
                    <c:v>3.4464478269638201E-4</c:v>
                  </c:pt>
                  <c:pt idx="9">
                    <c:v>8.4189481656998702E-4</c:v>
                  </c:pt>
                  <c:pt idx="10">
                    <c:v>1.15467017470622E-3</c:v>
                  </c:pt>
                </c:numCache>
              </c:numRef>
            </c:plus>
            <c:minus>
              <c:numRef>
                <c:f>'[新建 XLS 工作表.xls]根1'!$U$8:$U$18</c:f>
                <c:numCache>
                  <c:formatCode>General</c:formatCode>
                  <c:ptCount val="11"/>
                  <c:pt idx="0">
                    <c:v>1.5738630855623901E-3</c:v>
                  </c:pt>
                  <c:pt idx="1">
                    <c:v>2.2976509097449899E-3</c:v>
                  </c:pt>
                  <c:pt idx="3">
                    <c:v>8.88587286507556E-4</c:v>
                  </c:pt>
                  <c:pt idx="4">
                    <c:v>5.0191084411672297E-4</c:v>
                  </c:pt>
                  <c:pt idx="6">
                    <c:v>4.3307543439341798E-3</c:v>
                  </c:pt>
                  <c:pt idx="7">
                    <c:v>3.4464478269638201E-4</c:v>
                  </c:pt>
                  <c:pt idx="9">
                    <c:v>8.4189481656998702E-4</c:v>
                  </c:pt>
                  <c:pt idx="10">
                    <c:v>1.15467017470622E-3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  <a:effectLst/>
            </c:spPr>
          </c:errBars>
          <c:cat>
            <c:strRef>
              <c:f>'[新建 XLS 工作表.xls]根1'!$S$8:$S$18</c:f>
              <c:strCache>
                <c:ptCount val="11"/>
                <c:pt idx="0">
                  <c:v>F-24ck</c:v>
                </c:pt>
                <c:pt idx="1">
                  <c:v>T-24ck</c:v>
                </c:pt>
                <c:pt idx="3">
                  <c:v>F-24h</c:v>
                </c:pt>
                <c:pt idx="4">
                  <c:v>T-24h</c:v>
                </c:pt>
                <c:pt idx="6">
                  <c:v>F-48ck</c:v>
                </c:pt>
                <c:pt idx="7">
                  <c:v>T-48ck</c:v>
                </c:pt>
                <c:pt idx="9">
                  <c:v>F-48h</c:v>
                </c:pt>
                <c:pt idx="10">
                  <c:v>T-48h</c:v>
                </c:pt>
              </c:strCache>
            </c:strRef>
          </c:cat>
          <c:val>
            <c:numRef>
              <c:f>'[新建 XLS 工作表.xls]根1'!$T$8:$T$18</c:f>
              <c:numCache>
                <c:formatCode>General</c:formatCode>
                <c:ptCount val="11"/>
                <c:pt idx="0">
                  <c:v>8.1327725707409197E-3</c:v>
                </c:pt>
                <c:pt idx="1">
                  <c:v>9.8547827740928899E-3</c:v>
                </c:pt>
                <c:pt idx="3">
                  <c:v>3.1157369668844202E-3</c:v>
                </c:pt>
                <c:pt idx="4">
                  <c:v>1.92043446447068E-3</c:v>
                </c:pt>
                <c:pt idx="6">
                  <c:v>1.41171203016994E-2</c:v>
                </c:pt>
                <c:pt idx="7">
                  <c:v>9.6448919635301195E-3</c:v>
                </c:pt>
                <c:pt idx="9">
                  <c:v>2.4932818578258802E-3</c:v>
                </c:pt>
                <c:pt idx="10">
                  <c:v>1.55630327469288E-3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B76-4D37-ABC3-6D5B54E6E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2"/>
        <c:axId val="663146969"/>
        <c:axId val="643014768"/>
      </c:barChart>
      <c:catAx>
        <c:axId val="663146969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643014768"/>
        <c:crosses val="autoZero"/>
        <c:auto val="1"/>
        <c:lblAlgn val="ctr"/>
        <c:lblOffset val="100"/>
        <c:noMultiLvlLbl val="0"/>
      </c:catAx>
      <c:valAx>
        <c:axId val="643014768"/>
        <c:scaling>
          <c:orientation val="minMax"/>
        </c:scaling>
        <c:delete val="0"/>
        <c:axPos val="l"/>
        <c:title>
          <c:tx>
            <c:rich>
              <a:bodyPr rot="-5400000" spcFirstLastPara="0" vertOverflow="ellipsis" vert="horz" wrap="square" anchor="ctr" anchorCtr="1" forceAA="0"/>
              <a:lstStyle/>
              <a:p>
                <a:pPr>
                  <a:defRPr lang="zh-CN" sz="12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defRPr>
                </a:pPr>
                <a:r>
                  <a:rPr lang="en-AU" sz="1200" b="1" i="1" u="none" strike="noStrike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 panose="020B0604020202020204" pitchFamily="34" charset="0"/>
                  </a:rPr>
                  <a:t>HORVU.MOREX.r3.7HG0665830</a:t>
                </a:r>
              </a:p>
            </c:rich>
          </c:tx>
          <c:layout>
            <c:manualLayout>
              <c:xMode val="edge"/>
              <c:yMode val="edge"/>
              <c:x val="3.3282749297566659E-2"/>
              <c:y val="7.7249931412161854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8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pPr>
            <a:endParaRPr lang="en-US"/>
          </a:p>
        </c:txPr>
        <c:crossAx val="663146969"/>
        <c:crosses val="autoZero"/>
        <c:crossBetween val="between"/>
        <c:majorUnit val="5.0000000000000001E-3"/>
        <c:minorUnit val="5.0000000000000001E-3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prstDash val="solid"/>
      <a:round/>
    </a:ln>
    <a:effectLst/>
  </c:spPr>
  <c:txPr>
    <a:bodyPr wrap="square"/>
    <a:lstStyle/>
    <a:p>
      <a:pPr>
        <a:defRPr lang="zh-CN" sz="800"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0019772614928"/>
          <c:y val="0.21658306285039799"/>
          <c:w val="0.74364804745427604"/>
          <c:h val="0.6391265860135729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362-46B5-909D-249288E0BEEB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362-46B5-909D-249288E0BEEB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362-46B5-909D-249288E0BEEB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362-46B5-909D-249288E0BEEB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362-46B5-909D-249288E0BEEB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362-46B5-909D-249288E0BEEB}"/>
              </c:ext>
            </c:extLst>
          </c:dPt>
          <c:dPt>
            <c:idx val="9"/>
            <c:invertIfNegative val="0"/>
            <c:bubble3D val="0"/>
            <c:spPr>
              <a:solidFill>
                <a:sysClr val="window" lastClr="FFFFFF">
                  <a:lumMod val="75000"/>
                </a:sys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362-46B5-909D-249288E0BEEB}"/>
              </c:ext>
            </c:extLst>
          </c:dPt>
          <c:dPt>
            <c:idx val="10"/>
            <c:invertIfNegative val="0"/>
            <c:bubble3D val="0"/>
            <c:spPr>
              <a:solidFill>
                <a:sysClr val="windowText" lastClr="0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362-46B5-909D-249288E0BEEB}"/>
              </c:ext>
            </c:extLst>
          </c:dPt>
          <c:errBars>
            <c:errBarType val="both"/>
            <c:errValType val="cust"/>
            <c:noEndCap val="0"/>
            <c:plus>
              <c:numRef>
                <c:f>'[新建 XLS 工作表.xls]Sheet1'!$I$9:$I$19</c:f>
                <c:numCache>
                  <c:formatCode>General</c:formatCode>
                  <c:ptCount val="11"/>
                  <c:pt idx="0">
                    <c:v>1.9798081548218999E-4</c:v>
                  </c:pt>
                  <c:pt idx="1">
                    <c:v>1.49102524205286E-4</c:v>
                  </c:pt>
                  <c:pt idx="3">
                    <c:v>9.9385205071890294E-5</c:v>
                  </c:pt>
                  <c:pt idx="4">
                    <c:v>7.6304361565652994E-5</c:v>
                  </c:pt>
                  <c:pt idx="6">
                    <c:v>6.6259479746402303E-5</c:v>
                  </c:pt>
                  <c:pt idx="7">
                    <c:v>1.4356774881508599E-4</c:v>
                  </c:pt>
                  <c:pt idx="9">
                    <c:v>1.6199910725995999E-5</c:v>
                  </c:pt>
                  <c:pt idx="10">
                    <c:v>1.02011343864017E-4</c:v>
                  </c:pt>
                </c:numCache>
              </c:numRef>
            </c:plus>
            <c:minus>
              <c:numRef>
                <c:f>('[新建 XLS 工作表.xls]Sheet1'!$H$9:$H$19,'[新建 XLS 工作表.xls]Sheet1'!$I$9:$I$19)</c:f>
                <c:numCache>
                  <c:formatCode>General</c:formatCode>
                  <c:ptCount val="22"/>
                  <c:pt idx="0">
                    <c:v>5.9394244644656903E-4</c:v>
                  </c:pt>
                  <c:pt idx="1">
                    <c:v>4.47307572615857E-4</c:v>
                  </c:pt>
                  <c:pt idx="3">
                    <c:v>2.9815561521567098E-4</c:v>
                  </c:pt>
                  <c:pt idx="4">
                    <c:v>2.28913084696959E-4</c:v>
                  </c:pt>
                  <c:pt idx="6">
                    <c:v>1.98778439239207E-4</c:v>
                  </c:pt>
                  <c:pt idx="7">
                    <c:v>4.3070324644525803E-4</c:v>
                  </c:pt>
                  <c:pt idx="9">
                    <c:v>4.8599732177987998E-5</c:v>
                  </c:pt>
                  <c:pt idx="10">
                    <c:v>3.0603403159205097E-4</c:v>
                  </c:pt>
                  <c:pt idx="11">
                    <c:v>1.9798081548218999E-4</c:v>
                  </c:pt>
                  <c:pt idx="12">
                    <c:v>1.49102524205286E-4</c:v>
                  </c:pt>
                  <c:pt idx="14">
                    <c:v>9.9385205071890294E-5</c:v>
                  </c:pt>
                  <c:pt idx="15">
                    <c:v>7.6304361565652994E-5</c:v>
                  </c:pt>
                  <c:pt idx="17">
                    <c:v>6.6259479746402303E-5</c:v>
                  </c:pt>
                  <c:pt idx="18">
                    <c:v>1.4356774881508599E-4</c:v>
                  </c:pt>
                  <c:pt idx="20">
                    <c:v>1.6199910725995999E-5</c:v>
                  </c:pt>
                  <c:pt idx="21">
                    <c:v>1.02011343864017E-4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prstDash val="solid"/>
                <a:round/>
              </a:ln>
              <a:effectLst/>
            </c:spPr>
          </c:errBars>
          <c:val>
            <c:numRef>
              <c:f>'[新建 XLS 工作表.xls]Sheet1'!$G$9:$G$19</c:f>
              <c:numCache>
                <c:formatCode>General</c:formatCode>
                <c:ptCount val="11"/>
                <c:pt idx="0">
                  <c:v>1.31228539751002E-3</c:v>
                </c:pt>
                <c:pt idx="1">
                  <c:v>1.44059525974425E-3</c:v>
                </c:pt>
                <c:pt idx="3">
                  <c:v>6.3859165901987902E-4</c:v>
                </c:pt>
                <c:pt idx="4">
                  <c:v>6.1837783648615999E-4</c:v>
                </c:pt>
                <c:pt idx="6">
                  <c:v>7.3195421978067797E-4</c:v>
                </c:pt>
                <c:pt idx="7">
                  <c:v>1.6602700391264E-3</c:v>
                </c:pt>
                <c:pt idx="9">
                  <c:v>8.3029902188188503E-4</c:v>
                </c:pt>
                <c:pt idx="10">
                  <c:v>9.1631926391194803E-4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362-46B5-909D-249288E0BE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-22"/>
        <c:axId val="37843652"/>
        <c:axId val="124919757"/>
      </c:barChart>
      <c:catAx>
        <c:axId val="37843652"/>
        <c:scaling>
          <c:orientation val="minMax"/>
        </c:scaling>
        <c:delete val="1"/>
        <c:axPos val="b"/>
        <c:majorTickMark val="out"/>
        <c:minorTickMark val="none"/>
        <c:tickLblPos val="nextTo"/>
        <c:crossAx val="124919757"/>
        <c:crosses val="autoZero"/>
        <c:auto val="1"/>
        <c:lblAlgn val="ctr"/>
        <c:lblOffset val="100"/>
        <c:noMultiLvlLbl val="0"/>
      </c:catAx>
      <c:valAx>
        <c:axId val="124919757"/>
        <c:scaling>
          <c:orientation val="minMax"/>
          <c:max val="2E-3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+mn-lt"/>
                  </a:defRPr>
                </a:pPr>
                <a:r>
                  <a:rPr lang="zh-CN" sz="1200">
                    <a:latin typeface="+mn-lt"/>
                  </a:rPr>
                  <a:t>HORVU.MOREX.r3.7HG0665830</a:t>
                </a:r>
              </a:p>
            </c:rich>
          </c:tx>
          <c:layout>
            <c:manualLayout>
              <c:xMode val="edge"/>
              <c:yMode val="edge"/>
              <c:x val="1.7728789048562121E-4"/>
              <c:y val="0.1343086665096110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7843652"/>
        <c:crosses val="autoZero"/>
        <c:crossBetween val="between"/>
        <c:majorUnit val="5.0000000000000001E-4"/>
      </c:valAx>
      <c:spPr>
        <a:noFill/>
        <a:ln>
          <a:solidFill>
            <a:srgbClr val="000000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 wrap="square"/>
    <a:lstStyle/>
    <a:p>
      <a:pPr>
        <a:defRPr lang="zh-CN" sz="1200">
          <a:latin typeface="+mn-lt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CAC-49B0-8C94-F1F77928FBEE}"/>
              </c:ext>
            </c:extLst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CAC-49B0-8C94-F1F77928FBEE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CAC-49B0-8C94-F1F77928FBEE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CAC-49B0-8C94-F1F77928FBEE}"/>
              </c:ext>
            </c:extLst>
          </c:dPt>
          <c:dPt>
            <c:idx val="6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CAC-49B0-8C94-F1F77928FBEE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CAC-49B0-8C94-F1F77928FBEE}"/>
              </c:ext>
            </c:extLst>
          </c:dPt>
          <c:dPt>
            <c:idx val="9"/>
            <c:invertIfNegative val="0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CAC-49B0-8C94-F1F77928FBEE}"/>
              </c:ext>
            </c:extLst>
          </c:dPt>
          <c:dPt>
            <c:idx val="10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CAC-49B0-8C94-F1F77928FBEE}"/>
              </c:ext>
            </c:extLst>
          </c:dPt>
          <c:dLbls>
            <c:numFmt formatCode="#,##0.00_);[Red]\(#,##0.00\)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.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Sheet1!$N$12:$N$22</c:f>
                <c:numCache>
                  <c:formatCode>General</c:formatCode>
                  <c:ptCount val="11"/>
                  <c:pt idx="0">
                    <c:v>7.1919999999999996E-3</c:v>
                  </c:pt>
                  <c:pt idx="1">
                    <c:v>1.0125E-2</c:v>
                  </c:pt>
                  <c:pt idx="3">
                    <c:v>6.2490000000000002E-3</c:v>
                  </c:pt>
                  <c:pt idx="4">
                    <c:v>5.1110000000000001E-3</c:v>
                  </c:pt>
                  <c:pt idx="6">
                    <c:v>1.8114849999999998E-2</c:v>
                  </c:pt>
                  <c:pt idx="7">
                    <c:v>1.3679999999999999E-2</c:v>
                  </c:pt>
                  <c:pt idx="9">
                    <c:v>3.1484999999999999E-2</c:v>
                  </c:pt>
                  <c:pt idx="10">
                    <c:v>3.968E-2</c:v>
                  </c:pt>
                </c:numCache>
              </c:numRef>
            </c:plus>
            <c:minus>
              <c:numRef>
                <c:f>Sheet1!$N$12:$N$22</c:f>
                <c:numCache>
                  <c:formatCode>General</c:formatCode>
                  <c:ptCount val="11"/>
                  <c:pt idx="0">
                    <c:v>7.1919999999999996E-3</c:v>
                  </c:pt>
                  <c:pt idx="1">
                    <c:v>1.0125E-2</c:v>
                  </c:pt>
                  <c:pt idx="3">
                    <c:v>6.2490000000000002E-3</c:v>
                  </c:pt>
                  <c:pt idx="4">
                    <c:v>5.1110000000000001E-3</c:v>
                  </c:pt>
                  <c:pt idx="6">
                    <c:v>1.8114849999999998E-2</c:v>
                  </c:pt>
                  <c:pt idx="7">
                    <c:v>1.3679999999999999E-2</c:v>
                  </c:pt>
                  <c:pt idx="9">
                    <c:v>3.1484999999999999E-2</c:v>
                  </c:pt>
                  <c:pt idx="10">
                    <c:v>3.968E-2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Sheet1!$L$12:$L$22</c:f>
              <c:strCache>
                <c:ptCount val="11"/>
                <c:pt idx="0">
                  <c:v>F-24ck</c:v>
                </c:pt>
                <c:pt idx="1">
                  <c:v>T-24ck</c:v>
                </c:pt>
                <c:pt idx="3">
                  <c:v>F-24h</c:v>
                </c:pt>
                <c:pt idx="4">
                  <c:v>T-24h</c:v>
                </c:pt>
                <c:pt idx="6">
                  <c:v>F-48ck</c:v>
                </c:pt>
                <c:pt idx="7">
                  <c:v>T-48ck</c:v>
                </c:pt>
                <c:pt idx="9">
                  <c:v>F-48h</c:v>
                </c:pt>
                <c:pt idx="10">
                  <c:v>T-48h</c:v>
                </c:pt>
              </c:strCache>
            </c:strRef>
          </c:cat>
          <c:val>
            <c:numRef>
              <c:f>Sheet1!$M$12:$M$22</c:f>
              <c:numCache>
                <c:formatCode>General</c:formatCode>
                <c:ptCount val="11"/>
                <c:pt idx="0">
                  <c:v>7.1919999999999998E-2</c:v>
                </c:pt>
                <c:pt idx="1">
                  <c:v>7.1249999999999994E-2</c:v>
                </c:pt>
                <c:pt idx="3">
                  <c:v>6.2489999999999997E-2</c:v>
                </c:pt>
                <c:pt idx="4">
                  <c:v>5.1110000000000003E-2</c:v>
                </c:pt>
                <c:pt idx="6">
                  <c:v>8.1148499999999998E-2</c:v>
                </c:pt>
                <c:pt idx="7">
                  <c:v>5.6800000000000003E-2</c:v>
                </c:pt>
                <c:pt idx="9">
                  <c:v>0.11484999999999999</c:v>
                </c:pt>
                <c:pt idx="10">
                  <c:v>9.6799999999999997E-2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CAC-49B0-8C94-F1F77928FBE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"/>
        <c:overlap val="-27"/>
        <c:axId val="750286111"/>
        <c:axId val="208260858"/>
      </c:barChart>
      <c:catAx>
        <c:axId val="75028611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pPr>
            <a:endParaRPr lang="en-US"/>
          </a:p>
        </c:txPr>
        <c:crossAx val="208260858"/>
        <c:crosses val="autoZero"/>
        <c:auto val="1"/>
        <c:lblAlgn val="ctr"/>
        <c:lblOffset val="100"/>
        <c:noMultiLvlLbl val="0"/>
      </c:catAx>
      <c:valAx>
        <c:axId val="208260858"/>
        <c:scaling>
          <c:orientation val="minMax"/>
          <c:max val="0.2"/>
        </c:scaling>
        <c:delete val="0"/>
        <c:axPos val="l"/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AU" sz="1200" i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Hvp10 </a:t>
                </a:r>
                <a:r>
                  <a:rPr lang="en-AU" sz="120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expression leve</a:t>
                </a:r>
                <a:r>
                  <a:rPr lang="en-AU" altLang="zh-CN" sz="120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0" vertOverflow="ellipsis" vert="horz" wrap="square" anchor="ctr" anchorCtr="1"/>
            <a:lstStyle/>
            <a:p>
              <a:pPr defTabSz="914400">
                <a:defRPr lang="zh-CN"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pPr>
            <a:endParaRPr lang="en-US"/>
          </a:p>
        </c:txPr>
        <c:crossAx val="750286111"/>
        <c:crosses val="autoZero"/>
        <c:crossBetween val="between"/>
        <c:majorUnit val="0.04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</a:p>
          <a:p>
            <a:pPr lvl="1" fontAlgn="base"/>
            <a:r>
              <a:rPr lang="zh-CN" altLang="en-US" strike="noStrike" noProof="1"/>
              <a:t>第二级</a:t>
            </a:r>
          </a:p>
          <a:p>
            <a:pPr lvl="2" fontAlgn="base"/>
            <a:r>
              <a:rPr lang="zh-CN" altLang="en-US" strike="noStrike" noProof="1"/>
              <a:t>第三级</a:t>
            </a:r>
          </a:p>
          <a:p>
            <a:pPr lvl="3" fontAlgn="base"/>
            <a:r>
              <a:rPr lang="zh-CN" altLang="en-US" strike="noStrike" noProof="1"/>
              <a:t>第四级</a:t>
            </a:r>
          </a:p>
          <a:p>
            <a:pPr lvl="4" fontAlgn="base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宋体" panose="02010600030101010101" pitchFamily="2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1pPr>
      <a:lvl2pPr marL="742950" lvl="1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2pPr>
      <a:lvl3pPr marL="1143000" lvl="2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3pPr>
      <a:lvl4pPr marL="1600200" lvl="3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4pPr>
      <a:lvl5pPr marL="2057400" lvl="4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宋体" panose="02010600030101010101" pitchFamily="2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1pPr>
      <a:lvl2pPr marL="742950" lvl="1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2pPr>
      <a:lvl3pPr marL="1143000" lvl="2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3pPr>
      <a:lvl4pPr marL="1600200" lvl="3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4pPr>
      <a:lvl5pPr marL="2057400" lvl="4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宋体" panose="02010600030101010101" pitchFamily="2" charset="-122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内容占位符 1"/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187133" y="980440"/>
            <a:ext cx="7158037" cy="4525963"/>
          </a:xfrm>
        </p:spPr>
      </p:pic>
      <p:sp>
        <p:nvSpPr>
          <p:cNvPr id="2" name="文本框 1"/>
          <p:cNvSpPr txBox="1"/>
          <p:nvPr/>
        </p:nvSpPr>
        <p:spPr>
          <a:xfrm>
            <a:off x="1475740" y="908685"/>
            <a:ext cx="69773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/>
              <a:t> 1H                    2H                  3H                   4H                  5H                   6H                   7H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0" y="5733415"/>
            <a:ext cx="975233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000">
                <a:cs typeface="Arial" panose="020B0604020202020204" pitchFamily="34" charset="0"/>
              </a:rPr>
              <a:t>Fig. S1.</a:t>
            </a:r>
            <a:r>
              <a:rPr lang="en-US" altLang="zh-CN" sz="1000">
                <a:cs typeface="Arial" panose="020B0604020202020204" pitchFamily="34" charset="0"/>
              </a:rPr>
              <a:t> Genotypes of the two DH lines used for </a:t>
            </a:r>
            <a:r>
              <a:rPr lang="en-US" altLang="zh-CN" sz="1000" i="1">
                <a:cs typeface="Arial" panose="020B0604020202020204" pitchFamily="34" charset="0"/>
              </a:rPr>
              <a:t>qS7.1</a:t>
            </a:r>
            <a:r>
              <a:rPr lang="en-US" altLang="zh-CN" sz="1000">
                <a:cs typeface="Arial" panose="020B0604020202020204" pitchFamily="34" charset="0"/>
              </a:rPr>
              <a:t> fine mapping</a:t>
            </a:r>
          </a:p>
          <a:p>
            <a:pPr algn="ctr"/>
            <a:r>
              <a:rPr lang="en-US" altLang="zh-CN" sz="1000">
                <a:cs typeface="Arial" panose="020B0604020202020204" pitchFamily="34" charset="0"/>
              </a:rPr>
              <a:t> Left: salinity sensitive DH line (DH158) with salinity damage score 5.08; Right: salinity tolerance line(DH95) with salinity damage score 1.94;</a:t>
            </a:r>
          </a:p>
          <a:p>
            <a:pPr algn="ctr"/>
            <a:r>
              <a:rPr lang="en-US" altLang="zh-CN" sz="1000">
                <a:cs typeface="Arial" panose="020B0604020202020204" pitchFamily="34" charset="0"/>
                <a:sym typeface="+mn-ea"/>
              </a:rPr>
              <a:t>Yellow: allele from Franklin, Red, allele from Tam407227.</a:t>
            </a:r>
            <a:endParaRPr lang="en-US" altLang="zh-CN" sz="1000"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59840" y="3933190"/>
            <a:ext cx="11322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DH158   DH95   </a:t>
            </a:r>
            <a:r>
              <a:rPr lang="en-US" altLang="zh-CN" sz="800"/>
              <a:t> 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588125" y="5064125"/>
            <a:ext cx="504000" cy="14400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588125" y="5265420"/>
            <a:ext cx="504000" cy="14400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zh-CN" altLang="en-US">
              <a:highlight>
                <a:srgbClr val="FF0000"/>
              </a:highligh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19925" y="5020310"/>
            <a:ext cx="14497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Franklin type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019925" y="5215255"/>
            <a:ext cx="144970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/>
              <a:t>Tam407227 type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标题 3073"/>
          <p:cNvSpPr>
            <a:spLocks noGrp="1"/>
          </p:cNvSpPr>
          <p:nvPr>
            <p:ph type="ctrTitle"/>
          </p:nvPr>
        </p:nvSpPr>
        <p:spPr>
          <a:xfrm>
            <a:off x="3420110" y="980440"/>
            <a:ext cx="1822450" cy="307975"/>
          </a:xfrm>
        </p:spPr>
        <p:txBody>
          <a:bodyPr vert="horz" wrap="square" lIns="91440" tIns="45720" rIns="91440" bIns="45720" anchor="ctr" anchorCtr="0"/>
          <a:lstStyle/>
          <a:p>
            <a:pPr eaLnBrk="1" hangingPunct="1">
              <a:buClrTx/>
              <a:buSzTx/>
              <a:buFontTx/>
            </a:pPr>
            <a:r>
              <a:rPr lang="en-US" altLang="zh-CN" sz="1200" kern="1200" dirty="0">
                <a:latin typeface="+mj-lt"/>
                <a:ea typeface="宋体" panose="02010600030101010101" pitchFamily="2" charset="-122"/>
                <a:cs typeface="+mj-cs"/>
              </a:rPr>
              <a:t>Tam407227 </a:t>
            </a:r>
            <a:r>
              <a:rPr lang="en-US" altLang="zh-CN" sz="1200" b="1" kern="1200" dirty="0">
                <a:latin typeface="+mj-lt"/>
                <a:ea typeface="宋体" panose="02010600030101010101" pitchFamily="2" charset="-122"/>
                <a:cs typeface="+mj-cs"/>
              </a:rPr>
              <a:t>×</a:t>
            </a:r>
            <a:r>
              <a:rPr lang="en-US" altLang="zh-CN" sz="1200" kern="1200" dirty="0">
                <a:latin typeface="+mj-lt"/>
                <a:ea typeface="宋体" panose="02010600030101010101" pitchFamily="2" charset="-122"/>
                <a:cs typeface="+mj-cs"/>
              </a:rPr>
              <a:t>  Franklin</a:t>
            </a:r>
          </a:p>
        </p:txBody>
      </p:sp>
      <p:cxnSp>
        <p:nvCxnSpPr>
          <p:cNvPr id="6" name="直接箭头连接符 5"/>
          <p:cNvCxnSpPr/>
          <p:nvPr/>
        </p:nvCxnSpPr>
        <p:spPr>
          <a:xfrm flipH="1">
            <a:off x="4428173" y="1196340"/>
            <a:ext cx="3175" cy="239713"/>
          </a:xfrm>
          <a:prstGeom prst="straightConnector1">
            <a:avLst/>
          </a:prstGeom>
          <a:ln w="127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1" name="标题 3073"/>
          <p:cNvSpPr>
            <a:spLocks noGrp="1"/>
          </p:cNvSpPr>
          <p:nvPr/>
        </p:nvSpPr>
        <p:spPr>
          <a:xfrm>
            <a:off x="3791585" y="1483678"/>
            <a:ext cx="1276350" cy="3079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en-US" altLang="zh-CN" sz="12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DH population</a:t>
            </a:r>
          </a:p>
          <a:p>
            <a:pPr algn="ctr"/>
            <a:r>
              <a:rPr lang="en-US" altLang="zh-CN" sz="12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163 lines</a:t>
            </a:r>
          </a:p>
        </p:txBody>
      </p:sp>
      <p:cxnSp>
        <p:nvCxnSpPr>
          <p:cNvPr id="9" name="直接箭头连接符 8"/>
          <p:cNvCxnSpPr/>
          <p:nvPr/>
        </p:nvCxnSpPr>
        <p:spPr>
          <a:xfrm flipH="1">
            <a:off x="4431348" y="1839278"/>
            <a:ext cx="1588" cy="239713"/>
          </a:xfrm>
          <a:prstGeom prst="straightConnector1">
            <a:avLst/>
          </a:prstGeom>
          <a:ln w="127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3" name="文本框 9"/>
          <p:cNvSpPr txBox="1"/>
          <p:nvPr/>
        </p:nvSpPr>
        <p:spPr>
          <a:xfrm>
            <a:off x="4428173" y="1809115"/>
            <a:ext cx="1192212" cy="3365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ea typeface="宋体" panose="02010600030101010101" pitchFamily="2" charset="-122"/>
              </a:rPr>
              <a:t>salinity damage score</a:t>
            </a:r>
          </a:p>
          <a:p>
            <a:pPr algn="ctr"/>
            <a:r>
              <a:rPr lang="en-US" altLang="zh-CN" sz="800" dirty="0">
                <a:latin typeface="Arial" panose="020B0604020202020204" pitchFamily="34" charset="0"/>
                <a:ea typeface="宋体" panose="02010600030101010101" pitchFamily="2" charset="-122"/>
              </a:rPr>
              <a:t> Na</a:t>
            </a:r>
            <a:r>
              <a:rPr lang="en-US" altLang="zh-CN" sz="800" baseline="30000" dirty="0">
                <a:latin typeface="Arial" panose="020B0604020202020204" pitchFamily="34" charset="0"/>
                <a:ea typeface="宋体" panose="02010600030101010101" pitchFamily="2" charset="-122"/>
              </a:rPr>
              <a:t>+</a:t>
            </a:r>
            <a:r>
              <a:rPr lang="en-US" altLang="zh-CN" sz="800" dirty="0">
                <a:latin typeface="Arial" panose="020B0604020202020204" pitchFamily="34" charset="0"/>
                <a:ea typeface="宋体" panose="02010600030101010101" pitchFamily="2" charset="-122"/>
              </a:rPr>
              <a:t> content</a:t>
            </a:r>
          </a:p>
        </p:txBody>
      </p:sp>
      <p:sp>
        <p:nvSpPr>
          <p:cNvPr id="2054" name="标题 3073"/>
          <p:cNvSpPr>
            <a:spLocks noGrp="1"/>
          </p:cNvSpPr>
          <p:nvPr/>
        </p:nvSpPr>
        <p:spPr>
          <a:xfrm>
            <a:off x="3636010" y="2083753"/>
            <a:ext cx="1706563" cy="3079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en-US" altLang="zh-CN" sz="1200" i="1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</a:t>
            </a:r>
          </a:p>
        </p:txBody>
      </p:sp>
      <p:sp>
        <p:nvSpPr>
          <p:cNvPr id="2055" name="标题 3073"/>
          <p:cNvSpPr>
            <a:spLocks noGrp="1"/>
          </p:cNvSpPr>
          <p:nvPr/>
        </p:nvSpPr>
        <p:spPr>
          <a:xfrm>
            <a:off x="3794760" y="2099628"/>
            <a:ext cx="1276350" cy="30956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en-US" altLang="zh-CN" sz="12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Two DH lines</a:t>
            </a:r>
          </a:p>
        </p:txBody>
      </p:sp>
      <p:cxnSp>
        <p:nvCxnSpPr>
          <p:cNvPr id="14" name="直接箭头连接符 13"/>
          <p:cNvCxnSpPr/>
          <p:nvPr/>
        </p:nvCxnSpPr>
        <p:spPr>
          <a:xfrm flipH="1">
            <a:off x="4432935" y="2347278"/>
            <a:ext cx="3175" cy="239713"/>
          </a:xfrm>
          <a:prstGeom prst="straightConnector1">
            <a:avLst/>
          </a:prstGeom>
          <a:ln w="127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57" name="标题 3073"/>
          <p:cNvSpPr>
            <a:spLocks noGrp="1"/>
          </p:cNvSpPr>
          <p:nvPr/>
        </p:nvSpPr>
        <p:spPr>
          <a:xfrm>
            <a:off x="3799523" y="2555240"/>
            <a:ext cx="1276350" cy="3079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en-US" altLang="zh-CN" sz="12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F1</a:t>
            </a:r>
          </a:p>
        </p:txBody>
      </p:sp>
      <p:sp>
        <p:nvSpPr>
          <p:cNvPr id="2058" name="标题 3073"/>
          <p:cNvSpPr>
            <a:spLocks noGrp="1"/>
          </p:cNvSpPr>
          <p:nvPr/>
        </p:nvSpPr>
        <p:spPr>
          <a:xfrm>
            <a:off x="3799523" y="3026728"/>
            <a:ext cx="1276350" cy="30956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en-US" altLang="zh-CN" sz="12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F3</a:t>
            </a:r>
          </a:p>
        </p:txBody>
      </p:sp>
      <p:cxnSp>
        <p:nvCxnSpPr>
          <p:cNvPr id="17" name="直接箭头连接符 16"/>
          <p:cNvCxnSpPr/>
          <p:nvPr/>
        </p:nvCxnSpPr>
        <p:spPr>
          <a:xfrm flipH="1">
            <a:off x="4436110" y="2780665"/>
            <a:ext cx="3175" cy="239713"/>
          </a:xfrm>
          <a:prstGeom prst="straightConnector1">
            <a:avLst/>
          </a:prstGeom>
          <a:ln w="12700">
            <a:prstDash val="dash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60" name="标题 3073"/>
          <p:cNvSpPr>
            <a:spLocks noGrp="1"/>
          </p:cNvSpPr>
          <p:nvPr/>
        </p:nvSpPr>
        <p:spPr>
          <a:xfrm>
            <a:off x="3851910" y="3571240"/>
            <a:ext cx="1276350" cy="309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en-US" altLang="zh-CN" sz="12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Recombinations selection </a:t>
            </a:r>
          </a:p>
        </p:txBody>
      </p:sp>
      <p:cxnSp>
        <p:nvCxnSpPr>
          <p:cNvPr id="19" name="直接箭头连接符 18"/>
          <p:cNvCxnSpPr/>
          <p:nvPr/>
        </p:nvCxnSpPr>
        <p:spPr>
          <a:xfrm flipH="1">
            <a:off x="4426585" y="3283903"/>
            <a:ext cx="1588" cy="239713"/>
          </a:xfrm>
          <a:prstGeom prst="straightConnector1">
            <a:avLst/>
          </a:prstGeom>
          <a:ln w="127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4423410" y="3953828"/>
            <a:ext cx="3175" cy="239713"/>
          </a:xfrm>
          <a:prstGeom prst="straightConnector1">
            <a:avLst/>
          </a:prstGeom>
          <a:ln w="127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63" name="标题 3073"/>
          <p:cNvSpPr>
            <a:spLocks noGrp="1"/>
          </p:cNvSpPr>
          <p:nvPr/>
        </p:nvSpPr>
        <p:spPr>
          <a:xfrm>
            <a:off x="3651885" y="4230053"/>
            <a:ext cx="1554163" cy="30956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en-US" altLang="zh-CN" sz="12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Genotyping by additional markers</a:t>
            </a:r>
          </a:p>
        </p:txBody>
      </p:sp>
      <p:sp>
        <p:nvSpPr>
          <p:cNvPr id="2064" name="文本框 22"/>
          <p:cNvSpPr txBox="1"/>
          <p:nvPr/>
        </p:nvSpPr>
        <p:spPr>
          <a:xfrm>
            <a:off x="4283710" y="2347278"/>
            <a:ext cx="647700" cy="2143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ea typeface="宋体" panose="02010600030101010101" pitchFamily="2" charset="-122"/>
              </a:rPr>
              <a:t>MAS</a:t>
            </a:r>
          </a:p>
        </p:txBody>
      </p:sp>
      <p:sp>
        <p:nvSpPr>
          <p:cNvPr id="2065" name="文本框 23"/>
          <p:cNvSpPr txBox="1"/>
          <p:nvPr/>
        </p:nvSpPr>
        <p:spPr>
          <a:xfrm>
            <a:off x="4283710" y="2777490"/>
            <a:ext cx="647700" cy="2127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ea typeface="宋体" panose="02010600030101010101" pitchFamily="2" charset="-122"/>
              </a:rPr>
              <a:t>MAS</a:t>
            </a:r>
          </a:p>
        </p:txBody>
      </p:sp>
      <p:sp>
        <p:nvSpPr>
          <p:cNvPr id="2066" name="文本框 24"/>
          <p:cNvSpPr txBox="1"/>
          <p:nvPr/>
        </p:nvSpPr>
        <p:spPr>
          <a:xfrm>
            <a:off x="4283710" y="3301365"/>
            <a:ext cx="647700" cy="2143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ea typeface="宋体" panose="02010600030101010101" pitchFamily="2" charset="-122"/>
              </a:rPr>
              <a:t>MAS</a:t>
            </a:r>
          </a:p>
        </p:txBody>
      </p:sp>
      <p:cxnSp>
        <p:nvCxnSpPr>
          <p:cNvPr id="26" name="直接箭头连接符 25"/>
          <p:cNvCxnSpPr/>
          <p:nvPr/>
        </p:nvCxnSpPr>
        <p:spPr>
          <a:xfrm flipH="1">
            <a:off x="4420235" y="4580890"/>
            <a:ext cx="3175" cy="239713"/>
          </a:xfrm>
          <a:prstGeom prst="straightConnector1">
            <a:avLst/>
          </a:prstGeom>
          <a:ln w="127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68" name="标题 3073"/>
          <p:cNvSpPr>
            <a:spLocks noGrp="1"/>
          </p:cNvSpPr>
          <p:nvPr/>
        </p:nvSpPr>
        <p:spPr>
          <a:xfrm>
            <a:off x="3475673" y="4888865"/>
            <a:ext cx="2027237" cy="3079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en-US" altLang="zh-CN" sz="12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Genotyping and salinity tolerance investigating </a:t>
            </a:r>
          </a:p>
        </p:txBody>
      </p:sp>
      <p:sp>
        <p:nvSpPr>
          <p:cNvPr id="2069" name="标题 3073"/>
          <p:cNvSpPr txBox="1">
            <a:spLocks noGrp="1"/>
          </p:cNvSpPr>
          <p:nvPr/>
        </p:nvSpPr>
        <p:spPr>
          <a:xfrm>
            <a:off x="4356735" y="4588828"/>
            <a:ext cx="1300163" cy="2143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ctr"/>
            <a:r>
              <a:rPr lang="en-US" altLang="zh-CN" sz="800" dirty="0">
                <a:latin typeface="Arial" panose="020B0604020202020204" pitchFamily="34" charset="0"/>
                <a:ea typeface="宋体" panose="02010600030101010101" pitchFamily="2" charset="-122"/>
              </a:rPr>
              <a:t>progeny F3 families</a:t>
            </a:r>
          </a:p>
        </p:txBody>
      </p:sp>
      <p:cxnSp>
        <p:nvCxnSpPr>
          <p:cNvPr id="30" name="直接箭头连接符 29"/>
          <p:cNvCxnSpPr/>
          <p:nvPr/>
        </p:nvCxnSpPr>
        <p:spPr>
          <a:xfrm flipH="1">
            <a:off x="4428173" y="5231765"/>
            <a:ext cx="1588" cy="239713"/>
          </a:xfrm>
          <a:prstGeom prst="straightConnector1">
            <a:avLst/>
          </a:prstGeom>
          <a:ln w="12700"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71" name="标题 3073"/>
          <p:cNvSpPr>
            <a:spLocks noGrp="1"/>
          </p:cNvSpPr>
          <p:nvPr/>
        </p:nvSpPr>
        <p:spPr>
          <a:xfrm>
            <a:off x="3791585" y="5469890"/>
            <a:ext cx="1276350" cy="309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algn="ctr"/>
            <a:r>
              <a:rPr lang="en-US" altLang="zh-CN" sz="1200" dirty="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Fine mapping</a:t>
            </a:r>
          </a:p>
        </p:txBody>
      </p:sp>
      <p:sp>
        <p:nvSpPr>
          <p:cNvPr id="2" name="标题 3073"/>
          <p:cNvSpPr txBox="1">
            <a:spLocks noGrp="1"/>
          </p:cNvSpPr>
          <p:nvPr/>
        </p:nvSpPr>
        <p:spPr>
          <a:xfrm>
            <a:off x="3190240" y="6093460"/>
            <a:ext cx="2764155" cy="24511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algn="ctr">
              <a:buClrTx/>
              <a:buSzTx/>
              <a:buNone/>
            </a:pPr>
            <a:r>
              <a:rPr lang="zh-CN" altLang="en-US" sz="1000">
                <a:cs typeface="Arial" panose="020B0604020202020204" pitchFamily="34" charset="0"/>
                <a:sym typeface="+mn-ea"/>
              </a:rPr>
              <a:t>Fig.S2  </a:t>
            </a:r>
            <a:r>
              <a:rPr lang="en-US" altLang="zh-CN" sz="1000">
                <a:cs typeface="Arial" panose="020B0604020202020204" pitchFamily="34" charset="0"/>
                <a:sym typeface="+mn-ea"/>
              </a:rPr>
              <a:t>F</a:t>
            </a:r>
            <a:r>
              <a:rPr lang="zh-CN" altLang="en-US" sz="1000">
                <a:cs typeface="Arial" panose="020B0604020202020204" pitchFamily="34" charset="0"/>
                <a:sym typeface="+mn-ea"/>
              </a:rPr>
              <a:t>ine mapping strategy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1619885" y="1484630"/>
            <a:ext cx="6148705" cy="2228850"/>
            <a:chOff x="1643" y="2281"/>
            <a:chExt cx="9683" cy="3510"/>
          </a:xfrm>
        </p:grpSpPr>
        <p:grpSp>
          <p:nvGrpSpPr>
            <p:cNvPr id="11" name="Group 1"/>
            <p:cNvGrpSpPr/>
            <p:nvPr/>
          </p:nvGrpSpPr>
          <p:grpSpPr>
            <a:xfrm>
              <a:off x="1643" y="2281"/>
              <a:ext cx="4803" cy="3510"/>
              <a:chOff x="1726349" y="450575"/>
              <a:chExt cx="3862933" cy="2852199"/>
            </a:xfrm>
          </p:grpSpPr>
          <p:pic>
            <p:nvPicPr>
              <p:cNvPr id="12" name="Picture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726349" y="450575"/>
                <a:ext cx="3708980" cy="2852199"/>
              </a:xfrm>
              <a:prstGeom prst="rect">
                <a:avLst/>
              </a:prstGeom>
            </p:spPr>
          </p:pic>
          <p:sp>
            <p:nvSpPr>
              <p:cNvPr id="13" name="Arrow: Down 7"/>
              <p:cNvSpPr/>
              <p:nvPr/>
            </p:nvSpPr>
            <p:spPr>
              <a:xfrm>
                <a:off x="2365435" y="2189446"/>
                <a:ext cx="46123" cy="467828"/>
              </a:xfrm>
              <a:prstGeom prst="downArrow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4" name="Arrow: Down 9"/>
              <p:cNvSpPr/>
              <p:nvPr/>
            </p:nvSpPr>
            <p:spPr>
              <a:xfrm>
                <a:off x="5096888" y="2202594"/>
                <a:ext cx="46123" cy="467828"/>
              </a:xfrm>
              <a:prstGeom prst="downArrow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2012030" y="1868695"/>
                <a:ext cx="111818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Tam7227</a:t>
                </a:r>
                <a:endParaRPr lang="en-AU" sz="1100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607262" y="1867736"/>
                <a:ext cx="982020" cy="333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 dirty="0"/>
                  <a:t>Franklin</a:t>
                </a:r>
                <a:endParaRPr lang="en-AU" sz="1100" dirty="0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520" y="2321"/>
              <a:ext cx="4806" cy="3470"/>
              <a:chOff x="7314273" y="1028313"/>
              <a:chExt cx="3052102" cy="2203598"/>
            </a:xfrm>
          </p:grpSpPr>
          <p:pic>
            <p:nvPicPr>
              <p:cNvPr id="26" name="Picture 2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14273" y="1028313"/>
                <a:ext cx="2917378" cy="2203598"/>
              </a:xfrm>
              <a:prstGeom prst="rect">
                <a:avLst/>
              </a:prstGeom>
            </p:spPr>
          </p:pic>
          <p:sp>
            <p:nvSpPr>
              <p:cNvPr id="28" name="TextBox 27"/>
              <p:cNvSpPr txBox="1"/>
              <p:nvPr/>
            </p:nvSpPr>
            <p:spPr>
              <a:xfrm>
                <a:off x="7608128" y="1063501"/>
                <a:ext cx="39203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en-AU" dirty="0"/>
                  <a:t>B</a:t>
                </a:r>
              </a:p>
            </p:txBody>
          </p:sp>
          <p:grpSp>
            <p:nvGrpSpPr>
              <p:cNvPr id="24" name="Group 18"/>
              <p:cNvGrpSpPr/>
              <p:nvPr/>
            </p:nvGrpSpPr>
            <p:grpSpPr>
              <a:xfrm>
                <a:off x="8284201" y="1050694"/>
                <a:ext cx="1282065" cy="1024677"/>
                <a:chOff x="6783882" y="1053679"/>
                <a:chExt cx="1282065" cy="1024677"/>
              </a:xfrm>
            </p:grpSpPr>
            <p:sp>
              <p:nvSpPr>
                <p:cNvPr id="29" name="Arrow: Down 28"/>
                <p:cNvSpPr/>
                <p:nvPr/>
              </p:nvSpPr>
              <p:spPr>
                <a:xfrm flipH="1">
                  <a:off x="7127005" y="1296911"/>
                  <a:ext cx="42576" cy="338587"/>
                </a:xfrm>
                <a:prstGeom prst="downArrow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/>
                </a:p>
              </p:txBody>
            </p:sp>
            <p:sp>
              <p:nvSpPr>
                <p:cNvPr id="30" name="TextBox 29"/>
                <p:cNvSpPr txBox="1"/>
                <p:nvPr/>
              </p:nvSpPr>
              <p:spPr>
                <a:xfrm>
                  <a:off x="6783882" y="1053679"/>
                  <a:ext cx="887158" cy="19517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Tam7227</a:t>
                  </a:r>
                  <a:endParaRPr lang="en-AU" sz="1100" dirty="0"/>
                </a:p>
              </p:txBody>
            </p:sp>
            <p:sp>
              <p:nvSpPr>
                <p:cNvPr id="31" name="Arrow: Down 30"/>
                <p:cNvSpPr/>
                <p:nvPr/>
              </p:nvSpPr>
              <p:spPr>
                <a:xfrm flipH="1">
                  <a:off x="7422614" y="1739769"/>
                  <a:ext cx="42576" cy="338587"/>
                </a:xfrm>
                <a:prstGeom prst="downArrow">
                  <a:avLst/>
                </a:prstGeom>
                <a:solidFill>
                  <a:schemeClr val="tx1">
                    <a:lumMod val="95000"/>
                    <a:lumOff val="5000"/>
                  </a:schemeClr>
                </a:solidFill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/>
                </a:p>
              </p:txBody>
            </p:sp>
            <p:sp>
              <p:nvSpPr>
                <p:cNvPr id="32" name="TextBox 31"/>
                <p:cNvSpPr txBox="1"/>
                <p:nvPr/>
              </p:nvSpPr>
              <p:spPr>
                <a:xfrm>
                  <a:off x="7190282" y="1502624"/>
                  <a:ext cx="875665" cy="2603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100" dirty="0"/>
                    <a:t>Franklin</a:t>
                  </a:r>
                  <a:endParaRPr lang="en-AU" sz="1100" dirty="0"/>
                </a:p>
              </p:txBody>
            </p:sp>
          </p:grpSp>
          <p:sp>
            <p:nvSpPr>
              <p:cNvPr id="25" name="文本框 24"/>
              <p:cNvSpPr txBox="1"/>
              <p:nvPr/>
            </p:nvSpPr>
            <p:spPr>
              <a:xfrm>
                <a:off x="7940675" y="2981325"/>
                <a:ext cx="2196000" cy="36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zh-CN" altLang="en-US" dirty="0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7940675" y="2932772"/>
                <a:ext cx="2425700" cy="1692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500" dirty="0">
                    <a:latin typeface="Arial" panose="020B0604020202020204" pitchFamily="34" charset="0"/>
                    <a:cs typeface="Arial" panose="020B0604020202020204" pitchFamily="34" charset="0"/>
                  </a:rPr>
                  <a:t>20.00                           40.00                              60.00                            80.0</a:t>
                </a:r>
                <a:endParaRPr lang="zh-CN" altLang="en-US" sz="5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3" name="TextBox 27"/>
            <p:cNvSpPr txBox="1"/>
            <p:nvPr/>
          </p:nvSpPr>
          <p:spPr>
            <a:xfrm>
              <a:off x="2097" y="2386"/>
              <a:ext cx="61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AU" dirty="0"/>
                <a:t>A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843545" y="3933190"/>
            <a:ext cx="6832320" cy="4001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Fig.S3 The frequency distribution for damage score under salinity stress(A)</a:t>
            </a:r>
            <a:r>
              <a:rPr lang="en-US" altLang="en-AU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and 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Na</a:t>
            </a:r>
            <a:r>
              <a:rPr lang="en-AU" sz="1000" baseline="30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+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content under salinity stress (</a:t>
            </a:r>
            <a:r>
              <a:rPr lang="en-US" altLang="en-AU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) of DH lines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derived from a cross between Franklin and Tam7227 </a:t>
            </a:r>
            <a:endParaRPr lang="zh-CN" alt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AB576B-2A0D-C759-F630-8F96095F4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C09AF7-CF86-4479-1C86-0265F971C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Picture 34">
            <a:extLst>
              <a:ext uri="{FF2B5EF4-FFF2-40B4-BE49-F238E27FC236}">
                <a16:creationId xmlns:a16="http://schemas.microsoft.com/office/drawing/2014/main" id="{F03537A1-0D10-288F-3E7F-BA9D3FDEC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93"/>
          <a:stretch>
            <a:fillRect/>
          </a:stretch>
        </p:blipFill>
        <p:spPr>
          <a:xfrm>
            <a:off x="1548130" y="1822450"/>
            <a:ext cx="4977765" cy="3213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DC4F520-F69C-2C11-8782-B07530C0B6D0}"/>
              </a:ext>
            </a:extLst>
          </p:cNvPr>
          <p:cNvSpPr txBox="1"/>
          <p:nvPr/>
        </p:nvSpPr>
        <p:spPr>
          <a:xfrm>
            <a:off x="1978660" y="1913890"/>
            <a:ext cx="327660" cy="21628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A785005-657A-27DD-8FE6-B1756FCEABB4}"/>
              </a:ext>
            </a:extLst>
          </p:cNvPr>
          <p:cNvSpPr txBox="1"/>
          <p:nvPr/>
        </p:nvSpPr>
        <p:spPr>
          <a:xfrm rot="16200000">
            <a:off x="825500" y="2938780"/>
            <a:ext cx="2570480" cy="33718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0       20      40     60      80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FF64C5B-07DC-AEC5-09C8-70DD2B2C4AC1}"/>
              </a:ext>
            </a:extLst>
          </p:cNvPr>
          <p:cNvSpPr txBox="1"/>
          <p:nvPr/>
        </p:nvSpPr>
        <p:spPr>
          <a:xfrm rot="16200000">
            <a:off x="1107440" y="2697480"/>
            <a:ext cx="1435735" cy="3067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ea typeface="黑体" panose="02010609060101010101" charset="-122"/>
                <a:cs typeface="Arial" panose="020B0604020202020204" pitchFamily="34" charset="0"/>
              </a:rPr>
              <a:t>Na</a:t>
            </a:r>
            <a:r>
              <a:rPr lang="en-US" altLang="zh-CN" sz="1400" baseline="30000" dirty="0">
                <a:ea typeface="黑体" panose="02010609060101010101" charset="-122"/>
                <a:cs typeface="Arial" panose="020B0604020202020204" pitchFamily="34" charset="0"/>
              </a:rPr>
              <a:t>+</a:t>
            </a:r>
            <a:r>
              <a:rPr lang="en-US" altLang="zh-CN" sz="1400" dirty="0">
                <a:ea typeface="黑体" panose="02010609060101010101" charset="-122"/>
                <a:cs typeface="Arial" panose="020B0604020202020204" pitchFamily="34" charset="0"/>
              </a:rPr>
              <a:t> </a:t>
            </a:r>
            <a:r>
              <a:rPr lang="zh-CN" altLang="en-US" sz="1400" dirty="0">
                <a:ea typeface="黑体" panose="02010609060101010101" charset="-122"/>
                <a:cs typeface="Arial" panose="020B0604020202020204" pitchFamily="34" charset="0"/>
              </a:rPr>
              <a:t>（</a:t>
            </a:r>
            <a:r>
              <a:rPr lang="en-US" altLang="zh-CN" sz="1400" dirty="0">
                <a:ea typeface="黑体" panose="02010609060101010101" charset="-122"/>
                <a:cs typeface="Arial" panose="020B0604020202020204" pitchFamily="34" charset="0"/>
              </a:rPr>
              <a:t>mg.g</a:t>
            </a:r>
            <a:r>
              <a:rPr lang="en-US" altLang="zh-CN" sz="1400" baseline="30000" dirty="0">
                <a:ea typeface="黑体" panose="02010609060101010101" charset="-122"/>
                <a:cs typeface="Arial" panose="020B0604020202020204" pitchFamily="34" charset="0"/>
              </a:rPr>
              <a:t>-1</a:t>
            </a:r>
            <a:r>
              <a:rPr lang="en-US" altLang="zh-CN" sz="1400" dirty="0">
                <a:ea typeface="黑体" panose="02010609060101010101" charset="-122"/>
                <a:cs typeface="Arial" panose="020B0604020202020204" pitchFamily="34" charset="0"/>
              </a:rPr>
              <a:t>)</a:t>
            </a:r>
            <a:endParaRPr lang="zh-CN" altLang="en-US" sz="1400" dirty="0">
              <a:ea typeface="黑体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CAF51A5-ECAC-48E7-8A1B-850D5ADD074B}"/>
              </a:ext>
            </a:extLst>
          </p:cNvPr>
          <p:cNvSpPr txBox="1"/>
          <p:nvPr/>
        </p:nvSpPr>
        <p:spPr>
          <a:xfrm>
            <a:off x="971550" y="4940935"/>
            <a:ext cx="708088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1000" dirty="0">
                <a:cs typeface="Arial" panose="020B0604020202020204" pitchFamily="34" charset="0"/>
              </a:rPr>
              <a:t>Fig. </a:t>
            </a:r>
            <a:r>
              <a:rPr lang="en-US" altLang="zh-CN" sz="1000" dirty="0">
                <a:cs typeface="Arial" panose="020B0604020202020204" pitchFamily="34" charset="0"/>
              </a:rPr>
              <a:t>S4</a:t>
            </a:r>
            <a:r>
              <a:rPr lang="zh-CN" altLang="en-US" sz="1000" dirty="0">
                <a:cs typeface="Arial" panose="020B0604020202020204" pitchFamily="34" charset="0"/>
              </a:rPr>
              <a:t> Correlation analysis between damage score under salinity stress and </a:t>
            </a:r>
            <a:r>
              <a:rPr lang="en-US" altLang="zh-CN" sz="1000" dirty="0">
                <a:cs typeface="Arial" panose="020B0604020202020204" pitchFamily="34" charset="0"/>
              </a:rPr>
              <a:t>leaf </a:t>
            </a:r>
            <a:r>
              <a:rPr lang="zh-CN" altLang="en-US" sz="1000" dirty="0">
                <a:cs typeface="Arial" panose="020B0604020202020204" pitchFamily="34" charset="0"/>
              </a:rPr>
              <a:t>Na</a:t>
            </a:r>
            <a:r>
              <a:rPr lang="zh-CN" altLang="en-US" sz="1000" baseline="30000" dirty="0">
                <a:cs typeface="Arial" panose="020B0604020202020204" pitchFamily="34" charset="0"/>
              </a:rPr>
              <a:t>+</a:t>
            </a:r>
            <a:r>
              <a:rPr lang="zh-CN" altLang="en-US" sz="1000" dirty="0">
                <a:cs typeface="Arial" panose="020B0604020202020204" pitchFamily="34" charset="0"/>
              </a:rPr>
              <a:t> content</a:t>
            </a:r>
            <a:r>
              <a:rPr lang="en-US" altLang="zh-CN" sz="1000" dirty="0">
                <a:cs typeface="Arial" panose="020B0604020202020204" pitchFamily="34" charset="0"/>
              </a:rPr>
              <a:t> under salinity stress</a:t>
            </a:r>
            <a:endParaRPr lang="zh-CN" altLang="en-US" sz="1000" dirty="0">
              <a:cs typeface="Arial" panose="020B0604020202020204" pitchFamily="34" charset="0"/>
            </a:endParaRPr>
          </a:p>
          <a:p>
            <a:pPr algn="ctr"/>
            <a:r>
              <a:rPr lang="zh-CN" altLang="en-US" sz="1000" dirty="0">
                <a:cs typeface="Arial" panose="020B0604020202020204" pitchFamily="34" charset="0"/>
              </a:rPr>
              <a:t> P&lt;0.01 indicates significant at 1% level.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EEFE050-AF07-0639-20B2-2662A8361236}"/>
              </a:ext>
            </a:extLst>
          </p:cNvPr>
          <p:cNvSpPr txBox="1"/>
          <p:nvPr/>
        </p:nvSpPr>
        <p:spPr>
          <a:xfrm>
            <a:off x="2279650" y="4293235"/>
            <a:ext cx="4355465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0               2                4                6               8</a:t>
            </a:r>
          </a:p>
          <a:p>
            <a:pPr algn="ctr"/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Salinity damage score</a:t>
            </a:r>
          </a:p>
        </p:txBody>
      </p:sp>
    </p:spTree>
    <p:extLst>
      <p:ext uri="{BB962C8B-B14F-4D97-AF65-F5344CB8AC3E}">
        <p14:creationId xmlns:p14="http://schemas.microsoft.com/office/powerpoint/2010/main" val="3864619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0">
            <a:extLst>
              <a:ext uri="{FF2B5EF4-FFF2-40B4-BE49-F238E27FC236}">
                <a16:creationId xmlns:a16="http://schemas.microsoft.com/office/drawing/2014/main" id="{CB801347-92AC-B73F-1052-2FC06B80265B}"/>
              </a:ext>
            </a:extLst>
          </p:cNvPr>
          <p:cNvSpPr/>
          <p:nvPr/>
        </p:nvSpPr>
        <p:spPr>
          <a:xfrm>
            <a:off x="1322705" y="3140710"/>
            <a:ext cx="712152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S5 The differences of  </a:t>
            </a:r>
            <a:r>
              <a:rPr lang="en-A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HvCBL4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sequencing in Franklin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TAM407227. A: the</a:t>
            </a:r>
            <a:r>
              <a:rPr lang="en-A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HvCBL4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 differences in four cultivars; B: the CAPS </a:t>
            </a:r>
            <a:r>
              <a:rPr lang="en-US" altLang="zh-CN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marker TF-</a:t>
            </a:r>
            <a:r>
              <a:rPr lang="en-A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HvCBL4 polymorphism was shown on 3% agarose. </a:t>
            </a:r>
            <a:endParaRPr lang="en-A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158F966-4B9B-860D-A194-B97A4A5C90F7}"/>
              </a:ext>
            </a:extLst>
          </p:cNvPr>
          <p:cNvGrpSpPr/>
          <p:nvPr/>
        </p:nvGrpSpPr>
        <p:grpSpPr>
          <a:xfrm>
            <a:off x="1141730" y="1078230"/>
            <a:ext cx="7819390" cy="1708150"/>
            <a:chOff x="1785" y="1631"/>
            <a:chExt cx="12314" cy="2690"/>
          </a:xfrm>
        </p:grpSpPr>
        <p:sp>
          <p:nvSpPr>
            <p:cNvPr id="6" name="Rectangle 16">
              <a:extLst>
                <a:ext uri="{FF2B5EF4-FFF2-40B4-BE49-F238E27FC236}">
                  <a16:creationId xmlns:a16="http://schemas.microsoft.com/office/drawing/2014/main" id="{EE22CE40-8B9C-073A-BE0C-0BDCF490842C}"/>
                </a:ext>
              </a:extLst>
            </p:cNvPr>
            <p:cNvSpPr/>
            <p:nvPr/>
          </p:nvSpPr>
          <p:spPr>
            <a:xfrm flipV="1">
              <a:off x="3502" y="2031"/>
              <a:ext cx="7343" cy="43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0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TextBox 17">
              <a:extLst>
                <a:ext uri="{FF2B5EF4-FFF2-40B4-BE49-F238E27FC236}">
                  <a16:creationId xmlns:a16="http://schemas.microsoft.com/office/drawing/2014/main" id="{08082179-DE00-C4D6-5D82-439D06C36DC4}"/>
                </a:ext>
              </a:extLst>
            </p:cNvPr>
            <p:cNvSpPr txBox="1"/>
            <p:nvPr/>
          </p:nvSpPr>
          <p:spPr>
            <a:xfrm>
              <a:off x="3091" y="1751"/>
              <a:ext cx="410" cy="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" dirty="0"/>
                <a:t>5</a:t>
              </a:r>
              <a:r>
                <a:rPr lang="en-AU" altLang="zh-CN" sz="100" dirty="0"/>
                <a:t>’</a:t>
              </a:r>
              <a:endParaRPr lang="en-AU" sz="100" dirty="0"/>
            </a:p>
          </p:txBody>
        </p:sp>
        <p:sp>
          <p:nvSpPr>
            <p:cNvPr id="8" name="TextBox 18">
              <a:extLst>
                <a:ext uri="{FF2B5EF4-FFF2-40B4-BE49-F238E27FC236}">
                  <a16:creationId xmlns:a16="http://schemas.microsoft.com/office/drawing/2014/main" id="{08F885DE-22A2-FCFE-DB81-4844C5DE492F}"/>
                </a:ext>
              </a:extLst>
            </p:cNvPr>
            <p:cNvSpPr txBox="1"/>
            <p:nvPr/>
          </p:nvSpPr>
          <p:spPr>
            <a:xfrm>
              <a:off x="9587" y="1631"/>
              <a:ext cx="852" cy="1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" dirty="0"/>
                <a:t>3</a:t>
              </a:r>
              <a:r>
                <a:rPr lang="en-AU" altLang="zh-CN" sz="100" dirty="0"/>
                <a:t>’</a:t>
              </a:r>
              <a:endParaRPr lang="en-AU" sz="100" dirty="0"/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9F1E6933-864B-5D13-FEB9-D0FC96E7B0AB}"/>
                </a:ext>
              </a:extLst>
            </p:cNvPr>
            <p:cNvSpPr/>
            <p:nvPr/>
          </p:nvSpPr>
          <p:spPr>
            <a:xfrm>
              <a:off x="3828" y="1970"/>
              <a:ext cx="348" cy="17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00" dirty="0"/>
            </a:p>
          </p:txBody>
        </p:sp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id="{E41BE3C4-6C1F-AAE3-1A50-739DD122B757}"/>
                </a:ext>
              </a:extLst>
            </p:cNvPr>
            <p:cNvSpPr txBox="1"/>
            <p:nvPr/>
          </p:nvSpPr>
          <p:spPr>
            <a:xfrm>
              <a:off x="3300" y="2083"/>
              <a:ext cx="724" cy="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50" dirty="0"/>
                <a:t>ATG</a:t>
              </a:r>
              <a:endParaRPr lang="en-AU" sz="750" dirty="0"/>
            </a:p>
          </p:txBody>
        </p:sp>
        <p:sp>
          <p:nvSpPr>
            <p:cNvPr id="11" name="Rectangle 22">
              <a:extLst>
                <a:ext uri="{FF2B5EF4-FFF2-40B4-BE49-F238E27FC236}">
                  <a16:creationId xmlns:a16="http://schemas.microsoft.com/office/drawing/2014/main" id="{0CD31F35-DF18-9D59-4EB5-8572D8BA5EBD}"/>
                </a:ext>
              </a:extLst>
            </p:cNvPr>
            <p:cNvSpPr/>
            <p:nvPr/>
          </p:nvSpPr>
          <p:spPr>
            <a:xfrm>
              <a:off x="4579" y="1970"/>
              <a:ext cx="340" cy="17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00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17D9BD47-00A3-A4D6-DB5D-C0F021250CE1}"/>
                </a:ext>
              </a:extLst>
            </p:cNvPr>
            <p:cNvSpPr/>
            <p:nvPr/>
          </p:nvSpPr>
          <p:spPr>
            <a:xfrm>
              <a:off x="5320" y="1973"/>
              <a:ext cx="684" cy="17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9A770F59-8ABC-5BFD-1AAA-17A1C6E6DA89}"/>
                </a:ext>
              </a:extLst>
            </p:cNvPr>
            <p:cNvSpPr/>
            <p:nvPr/>
          </p:nvSpPr>
          <p:spPr>
            <a:xfrm>
              <a:off x="6627" y="1969"/>
              <a:ext cx="213" cy="175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3A6D717C-2391-DDFB-3A05-65BB8AC3E9E2}"/>
                </a:ext>
              </a:extLst>
            </p:cNvPr>
            <p:cNvSpPr/>
            <p:nvPr/>
          </p:nvSpPr>
          <p:spPr>
            <a:xfrm>
              <a:off x="7284" y="1969"/>
              <a:ext cx="328" cy="17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00"/>
            </a:p>
          </p:txBody>
        </p:sp>
        <p:sp>
          <p:nvSpPr>
            <p:cNvPr id="15" name="Rectangle 34">
              <a:extLst>
                <a:ext uri="{FF2B5EF4-FFF2-40B4-BE49-F238E27FC236}">
                  <a16:creationId xmlns:a16="http://schemas.microsoft.com/office/drawing/2014/main" id="{40FAD74F-1A5D-E3B7-C9AD-49F9D54E446C}"/>
                </a:ext>
              </a:extLst>
            </p:cNvPr>
            <p:cNvSpPr/>
            <p:nvPr/>
          </p:nvSpPr>
          <p:spPr>
            <a:xfrm>
              <a:off x="8749" y="1971"/>
              <a:ext cx="463" cy="17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00"/>
            </a:p>
          </p:txBody>
        </p:sp>
        <p:sp>
          <p:nvSpPr>
            <p:cNvPr id="16" name="Rectangle 35">
              <a:extLst>
                <a:ext uri="{FF2B5EF4-FFF2-40B4-BE49-F238E27FC236}">
                  <a16:creationId xmlns:a16="http://schemas.microsoft.com/office/drawing/2014/main" id="{7874804C-5A1B-5F0D-BEDC-94BC10D00A1F}"/>
                </a:ext>
              </a:extLst>
            </p:cNvPr>
            <p:cNvSpPr/>
            <p:nvPr/>
          </p:nvSpPr>
          <p:spPr>
            <a:xfrm>
              <a:off x="10175" y="1973"/>
              <a:ext cx="291" cy="17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00"/>
            </a:p>
          </p:txBody>
        </p:sp>
        <p:sp>
          <p:nvSpPr>
            <p:cNvPr id="17" name="TextBox 19">
              <a:extLst>
                <a:ext uri="{FF2B5EF4-FFF2-40B4-BE49-F238E27FC236}">
                  <a16:creationId xmlns:a16="http://schemas.microsoft.com/office/drawing/2014/main" id="{20E62298-2F76-E033-529B-3919DF7F40A9}"/>
                </a:ext>
              </a:extLst>
            </p:cNvPr>
            <p:cNvSpPr txBox="1"/>
            <p:nvPr/>
          </p:nvSpPr>
          <p:spPr>
            <a:xfrm>
              <a:off x="10310" y="2064"/>
              <a:ext cx="641" cy="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750" dirty="0"/>
                <a:t>TAA</a:t>
              </a:r>
              <a:endParaRPr lang="en-AU" sz="750" dirty="0"/>
            </a:p>
          </p:txBody>
        </p:sp>
        <p:cxnSp>
          <p:nvCxnSpPr>
            <p:cNvPr id="18" name="Straight Connector 5">
              <a:extLst>
                <a:ext uri="{FF2B5EF4-FFF2-40B4-BE49-F238E27FC236}">
                  <a16:creationId xmlns:a16="http://schemas.microsoft.com/office/drawing/2014/main" id="{9BE77415-D0C6-6436-20FE-DCBEB7C84459}"/>
                </a:ext>
              </a:extLst>
            </p:cNvPr>
            <p:cNvCxnSpPr>
              <a:stCxn id="33" idx="3"/>
              <a:endCxn id="28" idx="1"/>
            </p:cNvCxnSpPr>
            <p:nvPr/>
          </p:nvCxnSpPr>
          <p:spPr>
            <a:xfrm flipH="1">
              <a:off x="3768" y="2197"/>
              <a:ext cx="1759" cy="952"/>
            </a:xfrm>
            <a:prstGeom prst="line">
              <a:avLst/>
            </a:prstGeom>
            <a:ln>
              <a:solidFill>
                <a:schemeClr val="bg2">
                  <a:lumMod val="10000"/>
                </a:schemeClr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6">
              <a:extLst>
                <a:ext uri="{FF2B5EF4-FFF2-40B4-BE49-F238E27FC236}">
                  <a16:creationId xmlns:a16="http://schemas.microsoft.com/office/drawing/2014/main" id="{30681DFD-5F62-440A-5DEF-6AFF164D37AB}"/>
                </a:ext>
              </a:extLst>
            </p:cNvPr>
            <p:cNvCxnSpPr/>
            <p:nvPr/>
          </p:nvCxnSpPr>
          <p:spPr>
            <a:xfrm>
              <a:off x="6080" y="2197"/>
              <a:ext cx="3195" cy="948"/>
            </a:xfrm>
            <a:prstGeom prst="line">
              <a:avLst/>
            </a:prstGeom>
            <a:ln>
              <a:solidFill>
                <a:schemeClr val="bg2">
                  <a:lumMod val="10000"/>
                </a:schemeClr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ctangle 8">
              <a:extLst>
                <a:ext uri="{FF2B5EF4-FFF2-40B4-BE49-F238E27FC236}">
                  <a16:creationId xmlns:a16="http://schemas.microsoft.com/office/drawing/2014/main" id="{55B476F2-EB19-FE99-90BB-D06DACBDDF18}"/>
                </a:ext>
              </a:extLst>
            </p:cNvPr>
            <p:cNvSpPr/>
            <p:nvPr/>
          </p:nvSpPr>
          <p:spPr>
            <a:xfrm>
              <a:off x="3258" y="3147"/>
              <a:ext cx="9332" cy="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1050" dirty="0"/>
                <a:t>AAC</a:t>
              </a:r>
              <a:r>
                <a:rPr lang="en-AU" sz="1050" u="sng" dirty="0">
                  <a:solidFill>
                    <a:srgbClr val="FF0000"/>
                  </a:solidFill>
                </a:rPr>
                <a:t>GGC</a:t>
              </a:r>
              <a:r>
                <a:rPr lang="en-AU" sz="1050" dirty="0"/>
                <a:t>GTC</a:t>
              </a:r>
              <a:r>
                <a:rPr lang="en-US" sz="1050" dirty="0"/>
                <a:t> (</a:t>
              </a:r>
              <a:r>
                <a:rPr lang="en-US" sz="1050" dirty="0" err="1"/>
                <a:t>Gly</a:t>
              </a:r>
              <a:r>
                <a:rPr lang="en-US" sz="1050" dirty="0"/>
                <a:t>)</a:t>
              </a:r>
              <a:r>
                <a:rPr lang="en-AU" sz="1050" dirty="0"/>
                <a:t>               GAG</a:t>
              </a:r>
              <a:r>
                <a:rPr lang="en-AU" sz="1050" u="sng" dirty="0">
                  <a:solidFill>
                    <a:srgbClr val="FF0000"/>
                  </a:solidFill>
                </a:rPr>
                <a:t>TTT</a:t>
              </a:r>
              <a:r>
                <a:rPr lang="en-AU" sz="1050" dirty="0"/>
                <a:t>GTG(</a:t>
              </a:r>
              <a:r>
                <a:rPr lang="en-AU" sz="1050" dirty="0" err="1"/>
                <a:t>Phe</a:t>
              </a:r>
              <a:r>
                <a:rPr lang="en-AU" sz="1050" dirty="0"/>
                <a:t>)              AAG</a:t>
              </a:r>
              <a:r>
                <a:rPr lang="en-AU" sz="1050" u="sng" dirty="0">
                  <a:solidFill>
                    <a:srgbClr val="FF0000"/>
                  </a:solidFill>
                </a:rPr>
                <a:t>GCC</a:t>
              </a:r>
              <a:r>
                <a:rPr lang="en-AU" sz="1050" dirty="0"/>
                <a:t>GCG(</a:t>
              </a:r>
              <a:r>
                <a:rPr lang="en-AU" sz="1050" dirty="0">
                  <a:solidFill>
                    <a:srgbClr val="FF0000"/>
                  </a:solidFill>
                </a:rPr>
                <a:t>Ala</a:t>
              </a:r>
              <a:r>
                <a:rPr lang="en-AU" sz="1050" dirty="0"/>
                <a:t>)</a:t>
              </a:r>
            </a:p>
          </p:txBody>
        </p:sp>
        <p:sp>
          <p:nvSpPr>
            <p:cNvPr id="21" name="Rectangle 9">
              <a:extLst>
                <a:ext uri="{FF2B5EF4-FFF2-40B4-BE49-F238E27FC236}">
                  <a16:creationId xmlns:a16="http://schemas.microsoft.com/office/drawing/2014/main" id="{D07A5E40-B0A4-8A42-4BFD-A3B99B825E6F}"/>
                </a:ext>
              </a:extLst>
            </p:cNvPr>
            <p:cNvSpPr/>
            <p:nvPr/>
          </p:nvSpPr>
          <p:spPr>
            <a:xfrm>
              <a:off x="3268" y="3422"/>
              <a:ext cx="9530" cy="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1050" dirty="0"/>
                <a:t>AAC</a:t>
              </a:r>
              <a:r>
                <a:rPr lang="en-AU" sz="1050" u="sng" dirty="0">
                  <a:solidFill>
                    <a:srgbClr val="FF0000"/>
                  </a:solidFill>
                </a:rPr>
                <a:t>GGT</a:t>
              </a:r>
              <a:r>
                <a:rPr lang="en-AU" sz="1050" dirty="0"/>
                <a:t>GTC (</a:t>
              </a:r>
              <a:r>
                <a:rPr lang="en-AU" sz="1050" dirty="0" err="1"/>
                <a:t>Gly</a:t>
              </a:r>
              <a:r>
                <a:rPr lang="en-AU" sz="1050" dirty="0"/>
                <a:t>)               GAG</a:t>
              </a:r>
              <a:r>
                <a:rPr lang="en-AU" sz="1050" u="sng" dirty="0">
                  <a:solidFill>
                    <a:srgbClr val="FF0000"/>
                  </a:solidFill>
                </a:rPr>
                <a:t>TTC</a:t>
              </a:r>
              <a:r>
                <a:rPr lang="en-AU" sz="1050" dirty="0"/>
                <a:t>GTG(</a:t>
              </a:r>
              <a:r>
                <a:rPr lang="en-AU" sz="1050" dirty="0" err="1"/>
                <a:t>Phe</a:t>
              </a:r>
              <a:r>
                <a:rPr lang="en-AU" sz="1050" dirty="0"/>
                <a:t>)              AAG</a:t>
              </a:r>
              <a:r>
                <a:rPr lang="en-AU" sz="1050" u="sng" dirty="0">
                  <a:solidFill>
                    <a:srgbClr val="FF0000"/>
                  </a:solidFill>
                </a:rPr>
                <a:t>ACC</a:t>
              </a:r>
              <a:r>
                <a:rPr lang="en-AU" sz="1050" dirty="0"/>
                <a:t>GCG(</a:t>
              </a:r>
              <a:r>
                <a:rPr lang="en-AU" sz="1050" dirty="0" err="1">
                  <a:solidFill>
                    <a:srgbClr val="FF0000"/>
                  </a:solidFill>
                </a:rPr>
                <a:t>Thr</a:t>
              </a:r>
              <a:r>
                <a:rPr lang="en-AU" sz="1050" dirty="0"/>
                <a:t>)</a:t>
              </a:r>
            </a:p>
          </p:txBody>
        </p:sp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id="{611E26DE-C842-2049-B533-1729B37AB15E}"/>
                </a:ext>
              </a:extLst>
            </p:cNvPr>
            <p:cNvSpPr txBox="1"/>
            <p:nvPr/>
          </p:nvSpPr>
          <p:spPr>
            <a:xfrm>
              <a:off x="2149" y="3130"/>
              <a:ext cx="1166" cy="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200"/>
              </a:lvl1pPr>
            </a:lstStyle>
            <a:p>
              <a:r>
                <a:rPr lang="en-AU" sz="900" dirty="0"/>
                <a:t>Franklin</a:t>
              </a:r>
            </a:p>
          </p:txBody>
        </p:sp>
        <p:sp>
          <p:nvSpPr>
            <p:cNvPr id="23" name="TextBox 11">
              <a:extLst>
                <a:ext uri="{FF2B5EF4-FFF2-40B4-BE49-F238E27FC236}">
                  <a16:creationId xmlns:a16="http://schemas.microsoft.com/office/drawing/2014/main" id="{DAAFECFB-7E5B-ADC3-0125-5EF6CF60982C}"/>
                </a:ext>
              </a:extLst>
            </p:cNvPr>
            <p:cNvSpPr txBox="1"/>
            <p:nvPr/>
          </p:nvSpPr>
          <p:spPr>
            <a:xfrm>
              <a:off x="2005" y="3407"/>
              <a:ext cx="1262" cy="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900" dirty="0"/>
                <a:t>Tam407227</a:t>
              </a:r>
            </a:p>
          </p:txBody>
        </p:sp>
        <p:sp>
          <p:nvSpPr>
            <p:cNvPr id="24" name="Rectangle 12">
              <a:extLst>
                <a:ext uri="{FF2B5EF4-FFF2-40B4-BE49-F238E27FC236}">
                  <a16:creationId xmlns:a16="http://schemas.microsoft.com/office/drawing/2014/main" id="{FBE2B3A6-BFD9-74EA-869C-528EBA402471}"/>
                </a:ext>
              </a:extLst>
            </p:cNvPr>
            <p:cNvSpPr/>
            <p:nvPr/>
          </p:nvSpPr>
          <p:spPr>
            <a:xfrm>
              <a:off x="3267" y="3909"/>
              <a:ext cx="9158" cy="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1050" dirty="0"/>
                <a:t>AAC</a:t>
              </a:r>
              <a:r>
                <a:rPr lang="en-AU" sz="1050" u="sng" dirty="0">
                  <a:solidFill>
                    <a:srgbClr val="FF0000"/>
                  </a:solidFill>
                </a:rPr>
                <a:t>GGT</a:t>
              </a:r>
              <a:r>
                <a:rPr lang="en-AU" sz="1050" dirty="0"/>
                <a:t>GTC (</a:t>
              </a:r>
              <a:r>
                <a:rPr lang="en-AU" sz="1050" dirty="0" err="1"/>
                <a:t>Gly</a:t>
              </a:r>
              <a:r>
                <a:rPr lang="en-AU" sz="1050" dirty="0"/>
                <a:t>)               GAG</a:t>
              </a:r>
              <a:r>
                <a:rPr lang="en-AU" sz="1050" u="sng" dirty="0">
                  <a:solidFill>
                    <a:srgbClr val="FF0000"/>
                  </a:solidFill>
                </a:rPr>
                <a:t>TTC</a:t>
              </a:r>
              <a:r>
                <a:rPr lang="en-AU" sz="1050" dirty="0"/>
                <a:t>GTG(</a:t>
              </a:r>
              <a:r>
                <a:rPr lang="en-AU" sz="1050" dirty="0" err="1"/>
                <a:t>Phe</a:t>
              </a:r>
              <a:r>
                <a:rPr lang="en-AU" sz="1050" dirty="0"/>
                <a:t>)              AAG</a:t>
              </a:r>
              <a:r>
                <a:rPr lang="en-AU" sz="1050" u="sng" dirty="0">
                  <a:solidFill>
                    <a:srgbClr val="FF0000"/>
                  </a:solidFill>
                </a:rPr>
                <a:t>ACC</a:t>
              </a:r>
              <a:r>
                <a:rPr lang="en-AU" sz="1050" dirty="0"/>
                <a:t>GCG(</a:t>
              </a:r>
              <a:r>
                <a:rPr lang="en-AU" sz="1050" dirty="0" err="1">
                  <a:solidFill>
                    <a:srgbClr val="FF0000"/>
                  </a:solidFill>
                </a:rPr>
                <a:t>Thr</a:t>
              </a:r>
              <a:r>
                <a:rPr lang="en-AU" sz="1050" dirty="0"/>
                <a:t>)</a:t>
              </a:r>
            </a:p>
          </p:txBody>
        </p:sp>
        <p:sp>
          <p:nvSpPr>
            <p:cNvPr id="25" name="TextBox 13">
              <a:extLst>
                <a:ext uri="{FF2B5EF4-FFF2-40B4-BE49-F238E27FC236}">
                  <a16:creationId xmlns:a16="http://schemas.microsoft.com/office/drawing/2014/main" id="{E0A37CBB-F96D-72B4-AEC4-E9E3CC27595C}"/>
                </a:ext>
              </a:extLst>
            </p:cNvPr>
            <p:cNvSpPr txBox="1"/>
            <p:nvPr/>
          </p:nvSpPr>
          <p:spPr>
            <a:xfrm>
              <a:off x="1954" y="3900"/>
              <a:ext cx="1548" cy="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900" dirty="0"/>
                <a:t>Sahara 3771</a:t>
              </a:r>
            </a:p>
          </p:txBody>
        </p:sp>
        <p:sp>
          <p:nvSpPr>
            <p:cNvPr id="26" name="Rectangle 14">
              <a:extLst>
                <a:ext uri="{FF2B5EF4-FFF2-40B4-BE49-F238E27FC236}">
                  <a16:creationId xmlns:a16="http://schemas.microsoft.com/office/drawing/2014/main" id="{A2F3ECA5-E2D8-9D22-DD92-624B33E590BD}"/>
                </a:ext>
              </a:extLst>
            </p:cNvPr>
            <p:cNvSpPr/>
            <p:nvPr/>
          </p:nvSpPr>
          <p:spPr>
            <a:xfrm>
              <a:off x="3248" y="3673"/>
              <a:ext cx="8992" cy="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AU" sz="1050" dirty="0"/>
                <a:t>AAC</a:t>
              </a:r>
              <a:r>
                <a:rPr lang="en-AU" sz="1050" u="sng" dirty="0">
                  <a:solidFill>
                    <a:srgbClr val="FF0000"/>
                  </a:solidFill>
                </a:rPr>
                <a:t>GGC</a:t>
              </a:r>
              <a:r>
                <a:rPr lang="en-AU" sz="1050" dirty="0"/>
                <a:t>GTC (</a:t>
              </a:r>
              <a:r>
                <a:rPr lang="en-AU" sz="1050" dirty="0" err="1"/>
                <a:t>Gly</a:t>
              </a:r>
              <a:r>
                <a:rPr lang="en-AU" sz="1050" dirty="0"/>
                <a:t>)               GAG</a:t>
              </a:r>
              <a:r>
                <a:rPr lang="en-AU" sz="1050" u="sng" dirty="0">
                  <a:solidFill>
                    <a:srgbClr val="FF0000"/>
                  </a:solidFill>
                </a:rPr>
                <a:t>TTT</a:t>
              </a:r>
              <a:r>
                <a:rPr lang="en-AU" sz="1050" dirty="0"/>
                <a:t>GTG(</a:t>
              </a:r>
              <a:r>
                <a:rPr lang="en-AU" sz="1050" dirty="0" err="1"/>
                <a:t>Phe</a:t>
              </a:r>
              <a:r>
                <a:rPr lang="en-AU" sz="1050" dirty="0"/>
                <a:t>)              AAG</a:t>
              </a:r>
              <a:r>
                <a:rPr lang="en-AU" sz="1050" u="sng" dirty="0">
                  <a:solidFill>
                    <a:srgbClr val="FF0000"/>
                  </a:solidFill>
                </a:rPr>
                <a:t>GCC</a:t>
              </a:r>
              <a:r>
                <a:rPr lang="en-AU" sz="1050" dirty="0"/>
                <a:t>GCG(</a:t>
              </a:r>
              <a:r>
                <a:rPr lang="en-AU" sz="1050" dirty="0">
                  <a:solidFill>
                    <a:srgbClr val="FF0000"/>
                  </a:solidFill>
                </a:rPr>
                <a:t>Ala</a:t>
              </a:r>
              <a:r>
                <a:rPr lang="en-AU" sz="1050" dirty="0"/>
                <a:t>)</a:t>
              </a: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B3B467BE-72D7-A86D-2643-129405B4A1BA}"/>
                </a:ext>
              </a:extLst>
            </p:cNvPr>
            <p:cNvSpPr txBox="1"/>
            <p:nvPr/>
          </p:nvSpPr>
          <p:spPr>
            <a:xfrm>
              <a:off x="2161" y="3623"/>
              <a:ext cx="951" cy="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900" dirty="0"/>
                <a:t>Clipper</a:t>
              </a:r>
            </a:p>
          </p:txBody>
        </p:sp>
        <p:sp>
          <p:nvSpPr>
            <p:cNvPr id="28" name="TextBox 50">
              <a:extLst>
                <a:ext uri="{FF2B5EF4-FFF2-40B4-BE49-F238E27FC236}">
                  <a16:creationId xmlns:a16="http://schemas.microsoft.com/office/drawing/2014/main" id="{E98F27B9-F3C5-DC35-366C-3A23490A4503}"/>
                </a:ext>
              </a:extLst>
            </p:cNvPr>
            <p:cNvSpPr txBox="1"/>
            <p:nvPr/>
          </p:nvSpPr>
          <p:spPr>
            <a:xfrm>
              <a:off x="3768" y="2968"/>
              <a:ext cx="1317" cy="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900" dirty="0"/>
                <a:t>SNP1</a:t>
              </a:r>
            </a:p>
          </p:txBody>
        </p:sp>
        <p:sp>
          <p:nvSpPr>
            <p:cNvPr id="29" name="TextBox 51">
              <a:extLst>
                <a:ext uri="{FF2B5EF4-FFF2-40B4-BE49-F238E27FC236}">
                  <a16:creationId xmlns:a16="http://schemas.microsoft.com/office/drawing/2014/main" id="{841BD08D-F578-C703-73C2-A27A26236AC4}"/>
                </a:ext>
              </a:extLst>
            </p:cNvPr>
            <p:cNvSpPr txBox="1"/>
            <p:nvPr/>
          </p:nvSpPr>
          <p:spPr>
            <a:xfrm>
              <a:off x="6104" y="2968"/>
              <a:ext cx="876" cy="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900" dirty="0"/>
                <a:t>SNP2</a:t>
              </a:r>
            </a:p>
          </p:txBody>
        </p:sp>
        <p:sp>
          <p:nvSpPr>
            <p:cNvPr id="30" name="TextBox 52">
              <a:extLst>
                <a:ext uri="{FF2B5EF4-FFF2-40B4-BE49-F238E27FC236}">
                  <a16:creationId xmlns:a16="http://schemas.microsoft.com/office/drawing/2014/main" id="{2C93DB99-478A-AA36-C2F3-9CC3D7FC6163}"/>
                </a:ext>
              </a:extLst>
            </p:cNvPr>
            <p:cNvSpPr txBox="1"/>
            <p:nvPr/>
          </p:nvSpPr>
          <p:spPr>
            <a:xfrm>
              <a:off x="8013" y="2956"/>
              <a:ext cx="878" cy="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900" dirty="0"/>
                <a:t>SNP3</a:t>
              </a:r>
            </a:p>
          </p:txBody>
        </p:sp>
        <p:cxnSp>
          <p:nvCxnSpPr>
            <p:cNvPr id="31" name="Straight Connector 53">
              <a:extLst>
                <a:ext uri="{FF2B5EF4-FFF2-40B4-BE49-F238E27FC236}">
                  <a16:creationId xmlns:a16="http://schemas.microsoft.com/office/drawing/2014/main" id="{50031884-E17B-42D2-F9F5-14DEC52CD3CD}"/>
                </a:ext>
              </a:extLst>
            </p:cNvPr>
            <p:cNvCxnSpPr/>
            <p:nvPr/>
          </p:nvCxnSpPr>
          <p:spPr>
            <a:xfrm>
              <a:off x="5786" y="2209"/>
              <a:ext cx="1464" cy="878"/>
            </a:xfrm>
            <a:prstGeom prst="line">
              <a:avLst/>
            </a:prstGeom>
            <a:ln>
              <a:solidFill>
                <a:schemeClr val="bg2">
                  <a:lumMod val="10000"/>
                </a:schemeClr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TextBox 58">
              <a:extLst>
                <a:ext uri="{FF2B5EF4-FFF2-40B4-BE49-F238E27FC236}">
                  <a16:creationId xmlns:a16="http://schemas.microsoft.com/office/drawing/2014/main" id="{0E7C7D4A-404D-D0C7-8B1A-DE9DA5D00B8F}"/>
                </a:ext>
              </a:extLst>
            </p:cNvPr>
            <p:cNvSpPr txBox="1"/>
            <p:nvPr/>
          </p:nvSpPr>
          <p:spPr>
            <a:xfrm rot="20016989">
              <a:off x="4631" y="2233"/>
              <a:ext cx="602" cy="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dirty="0"/>
                <a:t>446</a:t>
              </a:r>
              <a:endParaRPr lang="en-AU" sz="750" dirty="0"/>
            </a:p>
          </p:txBody>
        </p:sp>
        <p:sp>
          <p:nvSpPr>
            <p:cNvPr id="33" name="TextBox 62">
              <a:extLst>
                <a:ext uri="{FF2B5EF4-FFF2-40B4-BE49-F238E27FC236}">
                  <a16:creationId xmlns:a16="http://schemas.microsoft.com/office/drawing/2014/main" id="{07F045BD-9A03-6BA4-7FAC-76D836B513EC}"/>
                </a:ext>
              </a:extLst>
            </p:cNvPr>
            <p:cNvSpPr txBox="1"/>
            <p:nvPr/>
          </p:nvSpPr>
          <p:spPr>
            <a:xfrm rot="12545393">
              <a:off x="5493" y="2166"/>
              <a:ext cx="542" cy="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dirty="0"/>
                <a:t>467</a:t>
              </a:r>
              <a:endParaRPr lang="en-AU" sz="750" dirty="0"/>
            </a:p>
          </p:txBody>
        </p:sp>
        <p:sp>
          <p:nvSpPr>
            <p:cNvPr id="34" name="TextBox 64">
              <a:extLst>
                <a:ext uri="{FF2B5EF4-FFF2-40B4-BE49-F238E27FC236}">
                  <a16:creationId xmlns:a16="http://schemas.microsoft.com/office/drawing/2014/main" id="{AC364B20-C2D5-F0DA-D6B6-0A46998A3491}"/>
                </a:ext>
              </a:extLst>
            </p:cNvPr>
            <p:cNvSpPr txBox="1"/>
            <p:nvPr/>
          </p:nvSpPr>
          <p:spPr>
            <a:xfrm rot="11878481">
              <a:off x="5928" y="2169"/>
              <a:ext cx="556" cy="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750" dirty="0"/>
                <a:t>516</a:t>
              </a:r>
              <a:endParaRPr lang="en-AU" sz="750" dirty="0"/>
            </a:p>
          </p:txBody>
        </p:sp>
        <p:sp>
          <p:nvSpPr>
            <p:cNvPr id="35" name="TextBox 1">
              <a:extLst>
                <a:ext uri="{FF2B5EF4-FFF2-40B4-BE49-F238E27FC236}">
                  <a16:creationId xmlns:a16="http://schemas.microsoft.com/office/drawing/2014/main" id="{3537FC24-4154-F3D8-0E4F-35AF42CBCD23}"/>
                </a:ext>
              </a:extLst>
            </p:cNvPr>
            <p:cNvSpPr txBox="1"/>
            <p:nvPr/>
          </p:nvSpPr>
          <p:spPr>
            <a:xfrm>
              <a:off x="11619" y="3808"/>
              <a:ext cx="706" cy="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750" dirty="0"/>
                <a:t>144bp</a:t>
              </a:r>
            </a:p>
          </p:txBody>
        </p:sp>
        <p:sp>
          <p:nvSpPr>
            <p:cNvPr id="36" name="TextBox 57">
              <a:extLst>
                <a:ext uri="{FF2B5EF4-FFF2-40B4-BE49-F238E27FC236}">
                  <a16:creationId xmlns:a16="http://schemas.microsoft.com/office/drawing/2014/main" id="{757A4016-E5C6-ECDA-1DAC-DF4AB825635A}"/>
                </a:ext>
              </a:extLst>
            </p:cNvPr>
            <p:cNvSpPr txBox="1"/>
            <p:nvPr/>
          </p:nvSpPr>
          <p:spPr>
            <a:xfrm>
              <a:off x="11623" y="3658"/>
              <a:ext cx="706" cy="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750" dirty="0"/>
                <a:t>156bp</a:t>
              </a:r>
            </a:p>
          </p:txBody>
        </p:sp>
        <p:sp>
          <p:nvSpPr>
            <p:cNvPr id="37" name="TextBox 59">
              <a:extLst>
                <a:ext uri="{FF2B5EF4-FFF2-40B4-BE49-F238E27FC236}">
                  <a16:creationId xmlns:a16="http://schemas.microsoft.com/office/drawing/2014/main" id="{A96621A7-F70C-8035-7E63-89E8B82969D2}"/>
                </a:ext>
              </a:extLst>
            </p:cNvPr>
            <p:cNvSpPr txBox="1"/>
            <p:nvPr/>
          </p:nvSpPr>
          <p:spPr>
            <a:xfrm>
              <a:off x="11652" y="3496"/>
              <a:ext cx="706" cy="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750" dirty="0"/>
                <a:t>300bp</a:t>
              </a:r>
            </a:p>
          </p:txBody>
        </p:sp>
        <p:grpSp>
          <p:nvGrpSpPr>
            <p:cNvPr id="38" name="Group 109">
              <a:extLst>
                <a:ext uri="{FF2B5EF4-FFF2-40B4-BE49-F238E27FC236}">
                  <a16:creationId xmlns:a16="http://schemas.microsoft.com/office/drawing/2014/main" id="{A7575B61-AD6C-FD48-3B9B-3D8BF3526475}"/>
                </a:ext>
              </a:extLst>
            </p:cNvPr>
            <p:cNvGrpSpPr/>
            <p:nvPr/>
          </p:nvGrpSpPr>
          <p:grpSpPr>
            <a:xfrm>
              <a:off x="11785" y="2297"/>
              <a:ext cx="2314" cy="2024"/>
              <a:chOff x="8169700" y="913440"/>
              <a:chExt cx="1958837" cy="1714023"/>
            </a:xfrm>
          </p:grpSpPr>
          <p:pic>
            <p:nvPicPr>
              <p:cNvPr id="41" name="图片 4">
                <a:extLst>
                  <a:ext uri="{FF2B5EF4-FFF2-40B4-BE49-F238E27FC236}">
                    <a16:creationId xmlns:a16="http://schemas.microsoft.com/office/drawing/2014/main" id="{B219F040-3926-8B73-271C-8CAE265B0B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835" t="12753" r="47842" b="61039"/>
              <a:stretch>
                <a:fillRect/>
              </a:stretch>
            </p:blipFill>
            <p:spPr>
              <a:xfrm>
                <a:off x="8533331" y="1582274"/>
                <a:ext cx="1567740" cy="1045189"/>
              </a:xfrm>
              <a:prstGeom prst="rect">
                <a:avLst/>
              </a:prstGeom>
            </p:spPr>
          </p:pic>
          <p:sp>
            <p:nvSpPr>
              <p:cNvPr id="42" name="TextBox 49">
                <a:extLst>
                  <a:ext uri="{FF2B5EF4-FFF2-40B4-BE49-F238E27FC236}">
                    <a16:creationId xmlns:a16="http://schemas.microsoft.com/office/drawing/2014/main" id="{ED25ED9F-2C12-1736-7E02-230CB5F29249}"/>
                  </a:ext>
                </a:extLst>
              </p:cNvPr>
              <p:cNvSpPr txBox="1"/>
              <p:nvPr/>
            </p:nvSpPr>
            <p:spPr>
              <a:xfrm>
                <a:off x="8169700" y="1443062"/>
                <a:ext cx="672841" cy="142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AU" sz="100" dirty="0"/>
                  <a:t>B</a:t>
                </a:r>
              </a:p>
            </p:txBody>
          </p:sp>
          <p:grpSp>
            <p:nvGrpSpPr>
              <p:cNvPr id="43" name="Group 78">
                <a:extLst>
                  <a:ext uri="{FF2B5EF4-FFF2-40B4-BE49-F238E27FC236}">
                    <a16:creationId xmlns:a16="http://schemas.microsoft.com/office/drawing/2014/main" id="{F4D3E914-3477-DDC7-56CD-3C3F7961BB09}"/>
                  </a:ext>
                </a:extLst>
              </p:cNvPr>
              <p:cNvGrpSpPr/>
              <p:nvPr/>
            </p:nvGrpSpPr>
            <p:grpSpPr>
              <a:xfrm>
                <a:off x="8602420" y="913440"/>
                <a:ext cx="1526117" cy="804757"/>
                <a:chOff x="9345691" y="1753119"/>
                <a:chExt cx="1526117" cy="804757"/>
              </a:xfrm>
            </p:grpSpPr>
            <p:sp>
              <p:nvSpPr>
                <p:cNvPr id="47" name="TextBox 73">
                  <a:extLst>
                    <a:ext uri="{FF2B5EF4-FFF2-40B4-BE49-F238E27FC236}">
                      <a16:creationId xmlns:a16="http://schemas.microsoft.com/office/drawing/2014/main" id="{DD060191-A510-894E-7902-1E636F8559C2}"/>
                    </a:ext>
                  </a:extLst>
                </p:cNvPr>
                <p:cNvSpPr txBox="1"/>
                <p:nvPr/>
              </p:nvSpPr>
              <p:spPr>
                <a:xfrm rot="5400000">
                  <a:off x="9134448" y="2002017"/>
                  <a:ext cx="697653" cy="275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750" dirty="0"/>
                    <a:t>Marker</a:t>
                  </a:r>
                </a:p>
              </p:txBody>
            </p:sp>
            <p:sp>
              <p:nvSpPr>
                <p:cNvPr id="48" name="TextBox 74">
                  <a:extLst>
                    <a:ext uri="{FF2B5EF4-FFF2-40B4-BE49-F238E27FC236}">
                      <a16:creationId xmlns:a16="http://schemas.microsoft.com/office/drawing/2014/main" id="{0FF7AD62-949B-0F7E-2168-D72E8E67AC53}"/>
                    </a:ext>
                  </a:extLst>
                </p:cNvPr>
                <p:cNvSpPr txBox="1"/>
                <p:nvPr/>
              </p:nvSpPr>
              <p:spPr>
                <a:xfrm rot="5400000">
                  <a:off x="9400724" y="2020242"/>
                  <a:ext cx="800100" cy="275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750" dirty="0"/>
                    <a:t>Franklin</a:t>
                  </a:r>
                </a:p>
              </p:txBody>
            </p:sp>
            <p:sp>
              <p:nvSpPr>
                <p:cNvPr id="49" name="TextBox 75">
                  <a:extLst>
                    <a:ext uri="{FF2B5EF4-FFF2-40B4-BE49-F238E27FC236}">
                      <a16:creationId xmlns:a16="http://schemas.microsoft.com/office/drawing/2014/main" id="{C6555DD1-D8F0-F178-4E05-2CFBD9994662}"/>
                    </a:ext>
                  </a:extLst>
                </p:cNvPr>
                <p:cNvSpPr txBox="1"/>
                <p:nvPr/>
              </p:nvSpPr>
              <p:spPr>
                <a:xfrm rot="5400000">
                  <a:off x="9808818" y="2037176"/>
                  <a:ext cx="596900" cy="275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750" dirty="0"/>
                    <a:t>Tam</a:t>
                  </a:r>
                </a:p>
              </p:txBody>
            </p:sp>
            <p:sp>
              <p:nvSpPr>
                <p:cNvPr id="50" name="TextBox 76">
                  <a:extLst>
                    <a:ext uri="{FF2B5EF4-FFF2-40B4-BE49-F238E27FC236}">
                      <a16:creationId xmlns:a16="http://schemas.microsoft.com/office/drawing/2014/main" id="{A31EB34E-499F-FAF7-9ED6-328E6C3BCC41}"/>
                    </a:ext>
                  </a:extLst>
                </p:cNvPr>
                <p:cNvSpPr txBox="1"/>
                <p:nvPr/>
              </p:nvSpPr>
              <p:spPr>
                <a:xfrm rot="5400000">
                  <a:off x="10368464" y="1991032"/>
                  <a:ext cx="731520" cy="275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750" dirty="0"/>
                    <a:t>Sahara</a:t>
                  </a:r>
                </a:p>
              </p:txBody>
            </p:sp>
            <p:sp>
              <p:nvSpPr>
                <p:cNvPr id="51" name="TextBox 77">
                  <a:extLst>
                    <a:ext uri="{FF2B5EF4-FFF2-40B4-BE49-F238E27FC236}">
                      <a16:creationId xmlns:a16="http://schemas.microsoft.com/office/drawing/2014/main" id="{496D2FF9-4CD4-B74D-5FC9-BEB2613A0F4E}"/>
                    </a:ext>
                  </a:extLst>
                </p:cNvPr>
                <p:cNvSpPr txBox="1"/>
                <p:nvPr/>
              </p:nvSpPr>
              <p:spPr>
                <a:xfrm rot="5400000">
                  <a:off x="10074671" y="1975369"/>
                  <a:ext cx="719667" cy="275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AU" sz="750" dirty="0"/>
                    <a:t>Clipper</a:t>
                  </a:r>
                </a:p>
              </p:txBody>
            </p:sp>
          </p:grpSp>
          <p:cxnSp>
            <p:nvCxnSpPr>
              <p:cNvPr id="44" name="Straight Connector 60">
                <a:extLst>
                  <a:ext uri="{FF2B5EF4-FFF2-40B4-BE49-F238E27FC236}">
                    <a16:creationId xmlns:a16="http://schemas.microsoft.com/office/drawing/2014/main" id="{B913DB39-9F23-322B-95E7-706D573E1B04}"/>
                  </a:ext>
                </a:extLst>
              </p:cNvPr>
              <p:cNvCxnSpPr/>
              <p:nvPr/>
            </p:nvCxnSpPr>
            <p:spPr>
              <a:xfrm flipH="1">
                <a:off x="8521786" y="2330994"/>
                <a:ext cx="4320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69">
                <a:extLst>
                  <a:ext uri="{FF2B5EF4-FFF2-40B4-BE49-F238E27FC236}">
                    <a16:creationId xmlns:a16="http://schemas.microsoft.com/office/drawing/2014/main" id="{E1B3EBCA-0FDB-11BD-ADFC-829624EF84BE}"/>
                  </a:ext>
                </a:extLst>
              </p:cNvPr>
              <p:cNvCxnSpPr/>
              <p:nvPr/>
            </p:nvCxnSpPr>
            <p:spPr>
              <a:xfrm flipH="1">
                <a:off x="8520308" y="2231364"/>
                <a:ext cx="4320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72">
                <a:extLst>
                  <a:ext uri="{FF2B5EF4-FFF2-40B4-BE49-F238E27FC236}">
                    <a16:creationId xmlns:a16="http://schemas.microsoft.com/office/drawing/2014/main" id="{59CD7A20-5839-A990-E7EF-C4EC79808208}"/>
                  </a:ext>
                </a:extLst>
              </p:cNvPr>
              <p:cNvCxnSpPr/>
              <p:nvPr/>
            </p:nvCxnSpPr>
            <p:spPr>
              <a:xfrm flipH="1">
                <a:off x="8519278" y="2065951"/>
                <a:ext cx="720000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461C4A0-B9DA-2C1E-8E87-27D2957745B1}"/>
                </a:ext>
              </a:extLst>
            </p:cNvPr>
            <p:cNvSpPr txBox="1"/>
            <p:nvPr/>
          </p:nvSpPr>
          <p:spPr>
            <a:xfrm>
              <a:off x="1785" y="1970"/>
              <a:ext cx="59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A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148796A3-7A79-4B07-4A29-041BF81001B9}"/>
                </a:ext>
              </a:extLst>
            </p:cNvPr>
            <p:cNvSpPr txBox="1"/>
            <p:nvPr/>
          </p:nvSpPr>
          <p:spPr>
            <a:xfrm>
              <a:off x="11706" y="2747"/>
              <a:ext cx="59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15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3463595022"/>
              </p:ext>
            </p:extLst>
          </p:nvPr>
        </p:nvGraphicFramePr>
        <p:xfrm>
          <a:off x="-252536" y="2564904"/>
          <a:ext cx="4162690" cy="2995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6" name="图表 5"/>
          <p:cNvGraphicFramePr/>
          <p:nvPr>
            <p:extLst>
              <p:ext uri="{D42A27DB-BD31-4B8C-83A1-F6EECF244321}">
                <p14:modId xmlns:p14="http://schemas.microsoft.com/office/powerpoint/2010/main" val="3535783458"/>
              </p:ext>
            </p:extLst>
          </p:nvPr>
        </p:nvGraphicFramePr>
        <p:xfrm>
          <a:off x="3953516" y="2590082"/>
          <a:ext cx="3780013" cy="3071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2"/>
          <p:cNvGraphicFramePr/>
          <p:nvPr>
            <p:extLst>
              <p:ext uri="{D42A27DB-BD31-4B8C-83A1-F6EECF244321}">
                <p14:modId xmlns:p14="http://schemas.microsoft.com/office/powerpoint/2010/main" val="2366750664"/>
              </p:ext>
            </p:extLst>
          </p:nvPr>
        </p:nvGraphicFramePr>
        <p:xfrm>
          <a:off x="-85056" y="4895397"/>
          <a:ext cx="3886509" cy="2995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690800" y="7334878"/>
            <a:ext cx="3127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  24h-C       24h-S        48-C          48-S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56832" y="5064688"/>
            <a:ext cx="3127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  24h-C      24h-S         48-C         48-S</a:t>
            </a:r>
          </a:p>
        </p:txBody>
      </p:sp>
      <p:graphicFrame>
        <p:nvGraphicFramePr>
          <p:cNvPr id="1053" name="图表 5"/>
          <p:cNvGraphicFramePr/>
          <p:nvPr/>
        </p:nvGraphicFramePr>
        <p:xfrm>
          <a:off x="3786317" y="0"/>
          <a:ext cx="4098051" cy="2981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3" name="文本框 32"/>
          <p:cNvSpPr txBox="1"/>
          <p:nvPr/>
        </p:nvSpPr>
        <p:spPr>
          <a:xfrm>
            <a:off x="300672" y="7726750"/>
            <a:ext cx="923988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1000" dirty="0">
                <a:cs typeface="Arial" panose="020B0604020202020204" pitchFamily="34" charset="0"/>
              </a:rPr>
              <a:t>Fig.S6 Transcription analysis of genes </a:t>
            </a:r>
            <a:r>
              <a:rPr lang="en-AU" altLang="zh-CN" sz="1000">
                <a:cs typeface="Arial" panose="020B0604020202020204" pitchFamily="34" charset="0"/>
              </a:rPr>
              <a:t>in response to salt stress in roots and leaves after 24 h and 48h salinity treatment </a:t>
            </a:r>
            <a:endParaRPr lang="en-US" altLang="zh-CN" sz="1000" dirty="0">
              <a:cs typeface="Arial" panose="020B0604020202020204" pitchFamily="34" charset="0"/>
            </a:endParaRPr>
          </a:p>
          <a:p>
            <a:pPr algn="ctr"/>
            <a:r>
              <a:rPr lang="en-US" altLang="zh-CN" sz="1000" dirty="0">
                <a:cs typeface="Arial" panose="020B0604020202020204" pitchFamily="34" charset="0"/>
              </a:rPr>
              <a:t>24h-C: 24 hours under control conditions; 24h-S: 24 hours under salinity stress conditions; 48h-C: 48 hours under control conditions; 48h-S: 48 hours under salinity stress conditions.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9B99403D-9E50-7DEA-B9E0-1B77501FC2C3}"/>
              </a:ext>
            </a:extLst>
          </p:cNvPr>
          <p:cNvGrpSpPr/>
          <p:nvPr/>
        </p:nvGrpSpPr>
        <p:grpSpPr>
          <a:xfrm>
            <a:off x="-19801" y="11820"/>
            <a:ext cx="7508127" cy="2818075"/>
            <a:chOff x="-19801" y="11820"/>
            <a:chExt cx="7508127" cy="2818075"/>
          </a:xfrm>
        </p:grpSpPr>
        <p:sp>
          <p:nvSpPr>
            <p:cNvPr id="21" name="文本框 20"/>
            <p:cNvSpPr txBox="1"/>
            <p:nvPr/>
          </p:nvSpPr>
          <p:spPr>
            <a:xfrm>
              <a:off x="4460609" y="2459355"/>
              <a:ext cx="30277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/>
                <a:t>24h-C       24h-S         48-C         48-S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564247" y="404664"/>
              <a:ext cx="1146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/>
                <a:t>leaves                   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1DE61078-4483-EC58-9B1A-1D15CEAA83C6}"/>
                </a:ext>
              </a:extLst>
            </p:cNvPr>
            <p:cNvGrpSpPr/>
            <p:nvPr/>
          </p:nvGrpSpPr>
          <p:grpSpPr>
            <a:xfrm>
              <a:off x="-19801" y="11820"/>
              <a:ext cx="4085822" cy="2818075"/>
              <a:chOff x="3228342" y="375988"/>
              <a:chExt cx="2669337" cy="2152015"/>
            </a:xfrm>
          </p:grpSpPr>
          <p:graphicFrame>
            <p:nvGraphicFramePr>
              <p:cNvPr id="4" name="图表 3"/>
              <p:cNvGraphicFramePr/>
              <p:nvPr/>
            </p:nvGraphicFramePr>
            <p:xfrm>
              <a:off x="3228342" y="375988"/>
              <a:ext cx="2354945" cy="215201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61E11ED1-7427-0EAA-CE47-8CDC6DD2BA8E}"/>
                  </a:ext>
                </a:extLst>
              </p:cNvPr>
              <p:cNvGrpSpPr/>
              <p:nvPr/>
            </p:nvGrpSpPr>
            <p:grpSpPr>
              <a:xfrm>
                <a:off x="3786939" y="647329"/>
                <a:ext cx="2110740" cy="1804323"/>
                <a:chOff x="3786939" y="647329"/>
                <a:chExt cx="2110740" cy="1804323"/>
              </a:xfrm>
            </p:grpSpPr>
            <p:sp>
              <p:nvSpPr>
                <p:cNvPr id="19" name="文本框 18"/>
                <p:cNvSpPr txBox="1"/>
                <p:nvPr/>
              </p:nvSpPr>
              <p:spPr>
                <a:xfrm>
                  <a:off x="3786939" y="2236387"/>
                  <a:ext cx="2110740" cy="2152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/>
                    <a:t>24h-C      24h-S        48-C          48-S</a:t>
                  </a:r>
                </a:p>
              </p:txBody>
            </p:sp>
            <p:sp>
              <p:nvSpPr>
                <p:cNvPr id="2" name="文本框 1">
                  <a:extLst>
                    <a:ext uri="{FF2B5EF4-FFF2-40B4-BE49-F238E27FC236}">
                      <a16:creationId xmlns:a16="http://schemas.microsoft.com/office/drawing/2014/main" id="{51CD117C-F243-F128-E0EE-77C8C9251D51}"/>
                    </a:ext>
                  </a:extLst>
                </p:cNvPr>
                <p:cNvSpPr txBox="1"/>
                <p:nvPr/>
              </p:nvSpPr>
              <p:spPr>
                <a:xfrm>
                  <a:off x="4455271" y="647329"/>
                  <a:ext cx="95938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/>
                    <a:t>     roots        </a:t>
                  </a:r>
                </a:p>
              </p:txBody>
            </p:sp>
          </p:grp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23792FA8-2043-6D54-878D-A1BB5F91BFEB}"/>
              </a:ext>
            </a:extLst>
          </p:cNvPr>
          <p:cNvGrpSpPr/>
          <p:nvPr/>
        </p:nvGrpSpPr>
        <p:grpSpPr>
          <a:xfrm>
            <a:off x="7480636" y="647779"/>
            <a:ext cx="1751330" cy="443230"/>
            <a:chOff x="6242050" y="690245"/>
            <a:chExt cx="1751330" cy="443230"/>
          </a:xfrm>
        </p:grpSpPr>
        <p:sp>
          <p:nvSpPr>
            <p:cNvPr id="11" name="文本框 10"/>
            <p:cNvSpPr txBox="1"/>
            <p:nvPr/>
          </p:nvSpPr>
          <p:spPr>
            <a:xfrm>
              <a:off x="6242050" y="758825"/>
              <a:ext cx="360045" cy="10795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242050" y="956945"/>
              <a:ext cx="360045" cy="10795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</p:spPr>
          <p:txBody>
            <a:bodyPr wrap="square" rtlCol="0">
              <a:spAutoFit/>
            </a:bodyPr>
            <a:lstStyle/>
            <a:p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602095" y="690245"/>
              <a:ext cx="1391285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dirty="0"/>
                <a:t>Franklin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602095" y="888365"/>
              <a:ext cx="1391285" cy="245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/>
                <a:t>Tam7227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13E512D5-B533-5D46-3BF3-DA9281C069D0}"/>
              </a:ext>
            </a:extLst>
          </p:cNvPr>
          <p:cNvSpPr txBox="1"/>
          <p:nvPr/>
        </p:nvSpPr>
        <p:spPr>
          <a:xfrm>
            <a:off x="4481426" y="5046634"/>
            <a:ext cx="3127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  24h-C      24h-S         48-C         48-S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369695" y="5805170"/>
            <a:ext cx="6404610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1000" dirty="0">
                <a:cs typeface="Arial" panose="020B0604020202020204" pitchFamily="34" charset="0"/>
                <a:sym typeface="+mn-ea"/>
              </a:rPr>
              <a:t>Fig. </a:t>
            </a:r>
            <a:r>
              <a:rPr lang="en-US" altLang="zh-CN" sz="1000" dirty="0">
                <a:cs typeface="Arial" panose="020B0604020202020204" pitchFamily="34" charset="0"/>
                <a:sym typeface="+mn-ea"/>
              </a:rPr>
              <a:t>7 </a:t>
            </a:r>
            <a:r>
              <a:rPr lang="zh-CN" altLang="en-US" sz="1000" dirty="0">
                <a:cs typeface="Arial" panose="020B0604020202020204" pitchFamily="34" charset="0"/>
                <a:sym typeface="+mn-ea"/>
              </a:rPr>
              <a:t>The </a:t>
            </a:r>
            <a:r>
              <a:rPr lang="en-US" altLang="zh-CN" sz="1000" dirty="0">
                <a:cs typeface="Arial" panose="020B0604020202020204" pitchFamily="34" charset="0"/>
                <a:sym typeface="+mn-ea"/>
              </a:rPr>
              <a:t>CDS sequence</a:t>
            </a:r>
            <a:r>
              <a:rPr lang="zh-CN" altLang="en-US" sz="1000" dirty="0">
                <a:cs typeface="Arial" panose="020B0604020202020204" pitchFamily="34" charset="0"/>
                <a:sym typeface="+mn-ea"/>
              </a:rPr>
              <a:t> of </a:t>
            </a:r>
            <a:r>
              <a:rPr sz="1000" i="1" dirty="0">
                <a:cs typeface="Arial" panose="020B0604020202020204" pitchFamily="34" charset="0"/>
                <a:sym typeface="+mn-ea"/>
              </a:rPr>
              <a:t>HORVU.MOREX.r3.7HG0665490</a:t>
            </a:r>
            <a:r>
              <a:rPr lang="en-US" sz="1000" i="1" dirty="0">
                <a:cs typeface="Arial" panose="020B0604020202020204" pitchFamily="34" charset="0"/>
                <a:sym typeface="+mn-ea"/>
              </a:rPr>
              <a:t> </a:t>
            </a:r>
            <a:r>
              <a:rPr lang="zh-CN" altLang="en-US" sz="1000" dirty="0">
                <a:cs typeface="Arial" panose="020B0604020202020204" pitchFamily="34" charset="0"/>
                <a:sym typeface="+mn-ea"/>
              </a:rPr>
              <a:t> in</a:t>
            </a:r>
            <a:r>
              <a:rPr lang="en-US" altLang="zh-CN" sz="1000" dirty="0"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000" dirty="0" err="1">
                <a:cs typeface="Arial" panose="020B0604020202020204" pitchFamily="34" charset="0"/>
                <a:sym typeface="+mn-ea"/>
              </a:rPr>
              <a:t>Morex</a:t>
            </a:r>
            <a:r>
              <a:rPr lang="en-US" altLang="zh-CN" sz="1000" dirty="0">
                <a:cs typeface="Arial" panose="020B0604020202020204" pitchFamily="34" charset="0"/>
                <a:sym typeface="+mn-ea"/>
              </a:rPr>
              <a:t>,</a:t>
            </a:r>
            <a:r>
              <a:rPr lang="zh-CN" altLang="en-US" sz="1000" dirty="0">
                <a:cs typeface="Arial" panose="020B0604020202020204" pitchFamily="34" charset="0"/>
                <a:sym typeface="+mn-ea"/>
              </a:rPr>
              <a:t> Franklin and TAM407227</a:t>
            </a:r>
            <a:r>
              <a:rPr lang="en-US" altLang="zh-CN" sz="1000" dirty="0">
                <a:cs typeface="Arial" panose="020B0604020202020204" pitchFamily="34" charset="0"/>
                <a:sym typeface="+mn-ea"/>
              </a:rPr>
              <a:t> </a:t>
            </a:r>
            <a:endParaRPr lang="zh-CN" altLang="en-US" sz="10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2637155"/>
            <a:ext cx="8942070" cy="2866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40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文本框 10"/>
          <p:cNvSpPr txBox="1"/>
          <p:nvPr/>
        </p:nvSpPr>
        <p:spPr>
          <a:xfrm>
            <a:off x="7226935" y="651510"/>
            <a:ext cx="912495" cy="3778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076" name="图片 -21474826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051685" y="450215"/>
            <a:ext cx="4175760" cy="30816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82" name="文本框 13"/>
          <p:cNvSpPr txBox="1"/>
          <p:nvPr/>
        </p:nvSpPr>
        <p:spPr>
          <a:xfrm>
            <a:off x="7192645" y="651510"/>
            <a:ext cx="895350" cy="3778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 anchorCtr="0">
            <a:spAutoFit/>
          </a:bodyPr>
          <a:lstStyle/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5695" y="5949315"/>
            <a:ext cx="624395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>
                <a:cs typeface="Arial" panose="020B0604020202020204" pitchFamily="34" charset="0"/>
              </a:rPr>
              <a:t>Fig. </a:t>
            </a:r>
            <a:r>
              <a:rPr lang="en-US" altLang="zh-CN" sz="1000" dirty="0">
                <a:cs typeface="Arial" panose="020B0604020202020204" pitchFamily="34" charset="0"/>
              </a:rPr>
              <a:t>S8</a:t>
            </a:r>
            <a:r>
              <a:rPr lang="zh-CN" altLang="en-US" sz="1000" dirty="0">
                <a:cs typeface="Arial" panose="020B0604020202020204" pitchFamily="34" charset="0"/>
              </a:rPr>
              <a:t> </a:t>
            </a:r>
            <a:r>
              <a:rPr lang="en-US" altLang="zh-CN" sz="1000" dirty="0">
                <a:cs typeface="Arial" panose="020B0604020202020204" pitchFamily="34" charset="0"/>
              </a:rPr>
              <a:t>Functional and t</a:t>
            </a:r>
            <a:r>
              <a:rPr lang="zh-CN" altLang="en-US" sz="1000" dirty="0">
                <a:cs typeface="Arial" panose="020B0604020202020204" pitchFamily="34" charset="0"/>
              </a:rPr>
              <a:t>ransmembrane domains </a:t>
            </a:r>
            <a:r>
              <a:rPr lang="en-US" altLang="zh-CN" sz="1000" dirty="0">
                <a:cs typeface="Arial" panose="020B0604020202020204" pitchFamily="34" charset="0"/>
              </a:rPr>
              <a:t>prediction</a:t>
            </a:r>
            <a:r>
              <a:rPr lang="zh-CN" altLang="en-US" sz="1000" dirty="0">
                <a:cs typeface="Arial" panose="020B0604020202020204" pitchFamily="34" charset="0"/>
              </a:rPr>
              <a:t> of  </a:t>
            </a:r>
            <a:r>
              <a:rPr lang="zh-CN" altLang="en-US" sz="1000" i="1" dirty="0">
                <a:cs typeface="Arial" panose="020B0604020202020204" pitchFamily="34" charset="0"/>
              </a:rPr>
              <a:t>HvNCX</a:t>
            </a:r>
          </a:p>
          <a:p>
            <a:r>
              <a:rPr lang="en-US" altLang="zh-CN" sz="1000" dirty="0">
                <a:cs typeface="Arial" panose="020B0604020202020204" pitchFamily="34" charset="0"/>
              </a:rPr>
              <a:t>A: T</a:t>
            </a:r>
            <a:r>
              <a:rPr lang="zh-CN" altLang="en-US" sz="1000" dirty="0">
                <a:cs typeface="Arial" panose="020B0604020202020204" pitchFamily="34" charset="0"/>
                <a:sym typeface="+mn-ea"/>
              </a:rPr>
              <a:t>ransmembrane domains </a:t>
            </a:r>
            <a:r>
              <a:rPr lang="en-US" altLang="zh-CN" sz="1000" dirty="0">
                <a:cs typeface="Arial" panose="020B0604020202020204" pitchFamily="34" charset="0"/>
                <a:sym typeface="+mn-ea"/>
              </a:rPr>
              <a:t>prediction</a:t>
            </a:r>
            <a:r>
              <a:rPr lang="zh-CN" altLang="en-US" sz="1000" dirty="0">
                <a:cs typeface="Arial" panose="020B0604020202020204" pitchFamily="34" charset="0"/>
                <a:sym typeface="+mn-ea"/>
              </a:rPr>
              <a:t> of  </a:t>
            </a:r>
            <a:r>
              <a:rPr lang="zh-CN" altLang="en-US" sz="1000" i="1" dirty="0">
                <a:cs typeface="Arial" panose="020B0604020202020204" pitchFamily="34" charset="0"/>
                <a:sym typeface="+mn-ea"/>
              </a:rPr>
              <a:t>HvNCX</a:t>
            </a:r>
            <a:r>
              <a:rPr lang="en-US" altLang="zh-CN" sz="1000" dirty="0">
                <a:cs typeface="Arial" panose="020B0604020202020204" pitchFamily="34" charset="0"/>
                <a:sym typeface="+mn-ea"/>
              </a:rPr>
              <a:t>; B: Functional domain analysis of </a:t>
            </a:r>
            <a:r>
              <a:rPr lang="zh-CN" altLang="en-US" sz="1000" i="1" dirty="0">
                <a:cs typeface="Arial" panose="020B0604020202020204" pitchFamily="34" charset="0"/>
                <a:sym typeface="+mn-ea"/>
              </a:rPr>
              <a:t>HvNCX</a:t>
            </a:r>
            <a:endParaRPr lang="zh-CN" altLang="en-US" sz="1000" i="1" dirty="0">
              <a:cs typeface="Arial" panose="020B0604020202020204" pitchFamily="34" charset="0"/>
            </a:endParaRPr>
          </a:p>
          <a:p>
            <a:endParaRPr lang="zh-CN" altLang="en-US" sz="1000" i="1" dirty="0">
              <a:cs typeface="Arial" panose="020B0604020202020204" pitchFamily="34" charset="0"/>
            </a:endParaRPr>
          </a:p>
          <a:p>
            <a:endParaRPr lang="zh-CN" altLang="en-US" sz="1000" dirty="0"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07990" y="476885"/>
            <a:ext cx="770255" cy="3683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grpSp>
        <p:nvGrpSpPr>
          <p:cNvPr id="3077" name="组合 9"/>
          <p:cNvGrpSpPr/>
          <p:nvPr/>
        </p:nvGrpSpPr>
        <p:grpSpPr>
          <a:xfrm>
            <a:off x="5220335" y="450215"/>
            <a:ext cx="1398912" cy="441407"/>
            <a:chOff x="3572" y="5092"/>
            <a:chExt cx="2226" cy="633"/>
          </a:xfrm>
        </p:grpSpPr>
        <p:sp>
          <p:nvSpPr>
            <p:cNvPr id="3078" name="文本框 3"/>
            <p:cNvSpPr txBox="1"/>
            <p:nvPr/>
          </p:nvSpPr>
          <p:spPr>
            <a:xfrm>
              <a:off x="3572" y="5092"/>
              <a:ext cx="172" cy="258"/>
            </a:xfrm>
            <a:prstGeom prst="rect">
              <a:avLst/>
            </a:prstGeom>
            <a:solidFill>
              <a:srgbClr val="FF0000"/>
            </a:solidFill>
            <a:ln w="9525">
              <a:noFill/>
            </a:ln>
          </p:spPr>
          <p:txBody>
            <a:bodyPr anchor="t" anchorCtr="0">
              <a:spAutoFit/>
            </a:bodyPr>
            <a:lstStyle/>
            <a:p>
              <a:endParaRPr lang="zh-CN" altLang="en-US" sz="800" dirty="0"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79" name="文本框 5"/>
            <p:cNvSpPr txBox="1"/>
            <p:nvPr/>
          </p:nvSpPr>
          <p:spPr>
            <a:xfrm>
              <a:off x="3572" y="5467"/>
              <a:ext cx="172" cy="258"/>
            </a:xfrm>
            <a:prstGeom prst="rect">
              <a:avLst/>
            </a:prstGeom>
            <a:gradFill rotWithShape="1">
              <a:gsLst>
                <a:gs pos="0">
                  <a:srgbClr val="14CD68"/>
                </a:gs>
                <a:gs pos="100000">
                  <a:srgbClr val="0B6E38"/>
                </a:gs>
              </a:gsLst>
              <a:lin ang="0"/>
              <a:tileRect/>
            </a:gradFill>
            <a:ln w="9525">
              <a:noFill/>
            </a:ln>
          </p:spPr>
          <p:txBody>
            <a:bodyPr anchor="t" anchorCtr="0">
              <a:spAutoFit/>
            </a:bodyPr>
            <a:lstStyle/>
            <a:p>
              <a:endParaRPr lang="zh-CN" altLang="en-US" sz="800" dirty="0">
                <a:ea typeface="宋体" panose="0201060003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080" name="文本框 6"/>
            <p:cNvSpPr txBox="1"/>
            <p:nvPr/>
          </p:nvSpPr>
          <p:spPr>
            <a:xfrm>
              <a:off x="3798" y="5092"/>
              <a:ext cx="2000" cy="30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en-US" altLang="zh-CN" sz="800" dirty="0">
                  <a:ea typeface="宋体" panose="02010600030101010101" pitchFamily="2" charset="-122"/>
                  <a:cs typeface="Arial" panose="020B0604020202020204" pitchFamily="34" charset="0"/>
                </a:rPr>
                <a:t>N-glyco motif</a:t>
              </a:r>
            </a:p>
          </p:txBody>
        </p:sp>
        <p:sp>
          <p:nvSpPr>
            <p:cNvPr id="3081" name="文本框 4"/>
            <p:cNvSpPr txBox="1"/>
            <p:nvPr/>
          </p:nvSpPr>
          <p:spPr>
            <a:xfrm>
              <a:off x="3743" y="5418"/>
              <a:ext cx="2001" cy="30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r>
                <a:rPr lang="en-US" altLang="zh-CN" sz="800" dirty="0">
                  <a:ea typeface="宋体" panose="02010600030101010101" pitchFamily="2" charset="-122"/>
                  <a:cs typeface="Arial" panose="020B0604020202020204" pitchFamily="34" charset="0"/>
                </a:rPr>
                <a:t>Signal  peptide</a:t>
              </a:r>
            </a:p>
          </p:txBody>
        </p:sp>
      </p:grpSp>
      <p:grpSp>
        <p:nvGrpSpPr>
          <p:cNvPr id="6145" name="组合 18"/>
          <p:cNvGrpSpPr/>
          <p:nvPr/>
        </p:nvGrpSpPr>
        <p:grpSpPr>
          <a:xfrm>
            <a:off x="971868" y="4509135"/>
            <a:ext cx="6961187" cy="1492250"/>
            <a:chOff x="2437" y="3176"/>
            <a:chExt cx="10964" cy="2350"/>
          </a:xfrm>
        </p:grpSpPr>
        <p:pic>
          <p:nvPicPr>
            <p:cNvPr id="6146" name="图片 -2147482605" descr="fc3d35e4a4e78fdd8237d07e55f42e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64" y="3176"/>
              <a:ext cx="10494" cy="2089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6147" name="组合 13"/>
            <p:cNvGrpSpPr/>
            <p:nvPr/>
          </p:nvGrpSpPr>
          <p:grpSpPr>
            <a:xfrm>
              <a:off x="2437" y="4607"/>
              <a:ext cx="10092" cy="454"/>
              <a:chOff x="2403" y="5287"/>
              <a:chExt cx="10092" cy="454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2663" y="5286"/>
                <a:ext cx="9831" cy="20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/>
            </p:nvCxnSpPr>
            <p:spPr>
              <a:xfrm>
                <a:off x="2663" y="5286"/>
                <a:ext cx="2" cy="12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150" name="文本框 6"/>
              <p:cNvSpPr txBox="1"/>
              <p:nvPr/>
            </p:nvSpPr>
            <p:spPr>
              <a:xfrm>
                <a:off x="2403" y="5307"/>
                <a:ext cx="10092" cy="4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lstStyle/>
              <a:p>
                <a:r>
                  <a:rPr lang="en-US" altLang="zh-CN" sz="1200" dirty="0">
                    <a:latin typeface="Arial" panose="020B0604020202020204" pitchFamily="34" charset="0"/>
                    <a:ea typeface="宋体" panose="02010600030101010101" pitchFamily="2" charset="-122"/>
                  </a:rPr>
                  <a:t> 0                     100                    200                   300                    400                  500</a:t>
                </a: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4331" y="5286"/>
                <a:ext cx="3" cy="12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6031" y="5286"/>
                <a:ext cx="3" cy="12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7716" y="5286"/>
                <a:ext cx="3" cy="12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9399" y="5306"/>
                <a:ext cx="2" cy="12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11079" y="5306"/>
                <a:ext cx="2" cy="12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156" name="文本框 17"/>
            <p:cNvSpPr txBox="1"/>
            <p:nvPr/>
          </p:nvSpPr>
          <p:spPr>
            <a:xfrm>
              <a:off x="2437" y="4946"/>
              <a:ext cx="10965" cy="58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 anchor="t" anchorCtr="0">
              <a:spAutoFit/>
            </a:bodyPr>
            <a:lstStyle/>
            <a:p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403350" y="656590"/>
            <a:ext cx="461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A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03350" y="4385310"/>
            <a:ext cx="461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124075" y="4293235"/>
            <a:ext cx="4364355" cy="255270"/>
          </a:xfrm>
        </p:spPr>
        <p:txBody>
          <a:bodyPr/>
          <a:lstStyle/>
          <a:p>
            <a:pPr marL="0" algn="l" defTabSz="914400">
              <a:buClrTx/>
              <a:buSzTx/>
              <a:buFontTx/>
              <a:buNone/>
            </a:pP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Fig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sz="1000" dirty="0">
                <a:latin typeface="Arial" panose="020B0604020202020204" pitchFamily="34" charset="0"/>
                <a:cs typeface="Arial" panose="020B0604020202020204" pitchFamily="34" charset="0"/>
              </a:rPr>
              <a:t>9 </a:t>
            </a:r>
            <a:r>
              <a:rPr lang="zh-CN" altLang="en-US" sz="1000" dirty="0">
                <a:latin typeface="Arial" panose="020B0604020202020204" pitchFamily="34" charset="0"/>
                <a:cs typeface="Arial" panose="020B0604020202020204" pitchFamily="34" charset="0"/>
              </a:rPr>
              <a:t>The sequence differences of HvNCX in CDS in 20 cultivars</a:t>
            </a:r>
          </a:p>
        </p:txBody>
      </p:sp>
      <p:pic>
        <p:nvPicPr>
          <p:cNvPr id="1073743877" name="图片 107374387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79705" y="2564765"/>
            <a:ext cx="8303260" cy="14839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73743878" name="流程图: 过程 1073743877"/>
          <p:cNvSpPr/>
          <p:nvPr/>
        </p:nvSpPr>
        <p:spPr>
          <a:xfrm>
            <a:off x="7657465" y="2493010"/>
            <a:ext cx="264160" cy="1555750"/>
          </a:xfrm>
          <a:prstGeom prst="flowChartProcess">
            <a:avLst/>
          </a:prstGeom>
          <a:noFill/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图片 5" descr="result_7H-GEN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950" y="873125"/>
            <a:ext cx="4829175" cy="533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五角星 3"/>
          <p:cNvSpPr/>
          <p:nvPr/>
        </p:nvSpPr>
        <p:spPr>
          <a:xfrm>
            <a:off x="6948488" y="981075"/>
            <a:ext cx="215900" cy="2159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87675" y="6021070"/>
            <a:ext cx="2718435" cy="245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None/>
            </a:pPr>
            <a:r>
              <a:rPr lang="zh-CN" altLang="en-US" sz="1000" dirty="0">
                <a:cs typeface="Arial" panose="020B0604020202020204" pitchFamily="34" charset="0"/>
              </a:rPr>
              <a:t>Fig. </a:t>
            </a:r>
            <a:r>
              <a:rPr lang="en-US" altLang="zh-CN" sz="1000" dirty="0">
                <a:cs typeface="Arial" panose="020B0604020202020204" pitchFamily="34" charset="0"/>
              </a:rPr>
              <a:t>S11</a:t>
            </a:r>
            <a:r>
              <a:rPr lang="zh-CN" altLang="en-US" sz="1000" dirty="0">
                <a:cs typeface="Arial" panose="020B0604020202020204" pitchFamily="34" charset="0"/>
              </a:rPr>
              <a:t> Phylogenetic analysis of  </a:t>
            </a:r>
            <a:r>
              <a:rPr lang="zh-CN" altLang="en-US" sz="1000" i="1" dirty="0">
                <a:cs typeface="Arial" panose="020B0604020202020204" pitchFamily="34" charset="0"/>
              </a:rPr>
              <a:t>HvNCX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64030" y="4028043"/>
            <a:ext cx="555752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000" dirty="0">
                <a:cs typeface="Arial" panose="020B0604020202020204" pitchFamily="34" charset="0"/>
              </a:rPr>
              <a:t>Fig. </a:t>
            </a:r>
            <a:r>
              <a:rPr lang="en-US" altLang="zh-CN" sz="1000">
                <a:cs typeface="Arial" panose="020B0604020202020204" pitchFamily="34" charset="0"/>
              </a:rPr>
              <a:t>S12</a:t>
            </a:r>
            <a:r>
              <a:rPr lang="zh-CN" altLang="en-US" sz="1000">
                <a:cs typeface="Arial" panose="020B0604020202020204" pitchFamily="34" charset="0"/>
              </a:rPr>
              <a:t> </a:t>
            </a:r>
            <a:r>
              <a:rPr lang="zh-CN" altLang="en-US" sz="1000" dirty="0">
                <a:cs typeface="Arial" panose="020B0604020202020204" pitchFamily="34" charset="0"/>
              </a:rPr>
              <a:t>The </a:t>
            </a:r>
            <a:r>
              <a:rPr lang="en-US" altLang="zh-CN" sz="1000" dirty="0">
                <a:cs typeface="Arial" panose="020B0604020202020204" pitchFamily="34" charset="0"/>
              </a:rPr>
              <a:t>transcriptions</a:t>
            </a:r>
            <a:r>
              <a:rPr lang="zh-CN" altLang="en-US" sz="1000" dirty="0">
                <a:cs typeface="Arial" panose="020B0604020202020204" pitchFamily="34" charset="0"/>
              </a:rPr>
              <a:t> of </a:t>
            </a:r>
            <a:r>
              <a:rPr lang="zh-CN" altLang="en-US" sz="1000" i="1" dirty="0">
                <a:cs typeface="Arial" panose="020B0604020202020204" pitchFamily="34" charset="0"/>
              </a:rPr>
              <a:t>H</a:t>
            </a:r>
            <a:r>
              <a:rPr lang="en-US" altLang="zh-CN" sz="1000" i="1" dirty="0">
                <a:cs typeface="Arial" panose="020B0604020202020204" pitchFamily="34" charset="0"/>
              </a:rPr>
              <a:t>V</a:t>
            </a:r>
            <a:r>
              <a:rPr lang="zh-CN" altLang="en-US" sz="1000" i="1" dirty="0">
                <a:cs typeface="Arial" panose="020B0604020202020204" pitchFamily="34" charset="0"/>
              </a:rPr>
              <a:t>P10</a:t>
            </a:r>
            <a:r>
              <a:rPr lang="zh-CN" altLang="en-US" sz="1000" dirty="0">
                <a:cs typeface="Arial" panose="020B0604020202020204" pitchFamily="34" charset="0"/>
              </a:rPr>
              <a:t> in Franklin and T</a:t>
            </a:r>
            <a:r>
              <a:rPr lang="en-US" altLang="zh-CN" sz="1000" dirty="0">
                <a:cs typeface="Arial" panose="020B0604020202020204" pitchFamily="34" charset="0"/>
              </a:rPr>
              <a:t>am</a:t>
            </a:r>
            <a:r>
              <a:rPr lang="zh-CN" altLang="en-US" sz="1000" dirty="0">
                <a:cs typeface="Arial" panose="020B0604020202020204" pitchFamily="34" charset="0"/>
              </a:rPr>
              <a:t>407227</a:t>
            </a:r>
            <a:r>
              <a:rPr lang="en-US" altLang="zh-CN" sz="1000" dirty="0">
                <a:cs typeface="Arial" panose="020B0604020202020204" pitchFamily="34" charset="0"/>
              </a:rPr>
              <a:t> in roots under salinity stress</a:t>
            </a:r>
          </a:p>
          <a:p>
            <a:r>
              <a:rPr lang="en-US" altLang="zh-CN" sz="1000" dirty="0">
                <a:cs typeface="Arial" panose="020B0604020202020204" pitchFamily="34" charset="0"/>
              </a:rPr>
              <a:t>24h-C: 24 hours under control conditions; 24h-S: 24 hours under salinity stress conditions; 48h-C: 48 hours under control conditions; 48h-S: 48 hours under salinity stress conditions.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CC6F8E-B8D0-793C-A291-32FA885CC45A}"/>
              </a:ext>
            </a:extLst>
          </p:cNvPr>
          <p:cNvGrpSpPr/>
          <p:nvPr/>
        </p:nvGrpSpPr>
        <p:grpSpPr>
          <a:xfrm>
            <a:off x="1331595" y="1340485"/>
            <a:ext cx="5832693" cy="2592571"/>
            <a:chOff x="1331595" y="1340485"/>
            <a:chExt cx="5832693" cy="2592571"/>
          </a:xfrm>
        </p:grpSpPr>
        <p:graphicFrame>
          <p:nvGraphicFramePr>
            <p:cNvPr id="3" name="图表 2"/>
            <p:cNvGraphicFramePr/>
            <p:nvPr>
              <p:extLst>
                <p:ext uri="{D42A27DB-BD31-4B8C-83A1-F6EECF244321}">
                  <p14:modId xmlns:p14="http://schemas.microsoft.com/office/powerpoint/2010/main" val="1951098291"/>
                </p:ext>
              </p:extLst>
            </p:nvPr>
          </p:nvGraphicFramePr>
          <p:xfrm>
            <a:off x="1331595" y="1340485"/>
            <a:ext cx="5609590" cy="25628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8D5B91E-D379-F633-D533-4C408DF85DF1}"/>
                </a:ext>
              </a:extLst>
            </p:cNvPr>
            <p:cNvSpPr txBox="1"/>
            <p:nvPr/>
          </p:nvSpPr>
          <p:spPr>
            <a:xfrm>
              <a:off x="1921292" y="3656057"/>
              <a:ext cx="524299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AU" sz="1200" dirty="0"/>
                <a:t>F-24C T-24C          F-24h</a:t>
              </a:r>
              <a:r>
                <a:rPr lang="zh-CN" altLang="en-US" sz="1200" dirty="0"/>
                <a:t> </a:t>
              </a:r>
              <a:r>
                <a:rPr lang="en-AU" altLang="zh-CN" sz="1200" dirty="0"/>
                <a:t>T-24h           F-48C T-48C            F-48h T-48h</a:t>
              </a:r>
              <a:endParaRPr lang="en-AU" sz="1200" dirty="0"/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DM2YTA0ZmFkZTcwYTBkY2RiMzc4YmYwMTg4MDFjYmMifQ=="/>
  <p:tag name="KSO_WPP_MARK_KEY" val="0d7be037-c9e1-4c7f-8b6c-9609856d5a9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128,&quot;width&quot;:11273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5886,&quot;width&quot;:7868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938,&quot;width&quot;:10844}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591</Words>
  <Application>Microsoft Office PowerPoint</Application>
  <PresentationFormat>On-screen Show (4:3)</PresentationFormat>
  <Paragraphs>100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默认设计模板</vt:lpstr>
      <vt:lpstr>1_默认设计模板</vt:lpstr>
      <vt:lpstr>PowerPoint Presentation</vt:lpstr>
      <vt:lpstr>Tam407227 ×  Franklin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Tam407227 ×  Franklin</dc:title>
  <dc:creator>zhu juan</dc:creator>
  <cp:lastModifiedBy>Meixue Zhou</cp:lastModifiedBy>
  <cp:revision>119</cp:revision>
  <dcterms:created xsi:type="dcterms:W3CDTF">2022-05-26T14:01:00Z</dcterms:created>
  <dcterms:modified xsi:type="dcterms:W3CDTF">2022-12-16T02:58:05Z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2052-11.1.0.12358</vt:lpwstr>
  </property>
  <property fmtid="{D5CDD505-2E9C-101B-9397-08002B2CF9AE}" pid="3" name="ICV">
    <vt:lpwstr>E23FCDCBA8F643DA97E31DDE58CC2460</vt:lpwstr>
  </property>
</Properties>
</file>