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-90" y="-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A471013-7004-4128-B163-3C5AEFD79E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525B6681-0739-4903-A13B-A68D73001A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17C1850-42DA-402A-A058-C6028E48F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579C0-0196-48C3-82BD-D28362E1183A}" type="datetimeFigureOut">
              <a:rPr lang="es-ES" smtClean="0"/>
              <a:t>27/07/2023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D645EA8-29E5-4070-BD69-2BBCC83AD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E857E61-5027-4AB8-8744-0CD6B95B6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1BED7-4E96-429C-A0B3-AA6EFB33AA3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4883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C74E4F6-BE95-4369-941F-465C56DD1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9B50FFB5-AA70-4378-BBCA-98BAEB2803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A33788D-574F-40CF-A9A8-2AD8D6A8C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579C0-0196-48C3-82BD-D28362E1183A}" type="datetimeFigureOut">
              <a:rPr lang="es-ES" smtClean="0"/>
              <a:t>27/07/2023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72D89ED-2A93-46A5-BAEA-7CCA0FD59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1D82EACB-C25E-4090-B371-96A4068E1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1BED7-4E96-429C-A0B3-AA6EFB33AA3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2113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8247A360-8D42-41D1-B20D-605EB6FAEC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085D7E00-A149-4067-93DA-404FF73A2B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3AD6322-F884-4D01-B266-BF3C4998A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579C0-0196-48C3-82BD-D28362E1183A}" type="datetimeFigureOut">
              <a:rPr lang="es-ES" smtClean="0"/>
              <a:t>27/07/2023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9A77E0BD-A905-4465-8136-0310CEA2A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A481186-99D6-46AA-B82B-E82619040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1BED7-4E96-429C-A0B3-AA6EFB33AA3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6256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0866A58-016F-4FBF-8F51-8135D2F9F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ECDF38E-6A39-4C9F-A8CB-09AE82148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D53099C-9B87-4B8F-927E-3458A70B8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579C0-0196-48C3-82BD-D28362E1183A}" type="datetimeFigureOut">
              <a:rPr lang="es-ES" smtClean="0"/>
              <a:t>27/07/2023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23159FB-9431-422B-8513-9EB385889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136E4601-78E2-409B-9846-1383A0CA1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1BED7-4E96-429C-A0B3-AA6EFB33AA3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1511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DD57FE0-D854-4FC2-BE94-936D14175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CFD802CF-76C5-4FA2-B3EE-4277D998F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470A4E0-CD31-4A9B-981A-DBFB540E8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579C0-0196-48C3-82BD-D28362E1183A}" type="datetimeFigureOut">
              <a:rPr lang="es-ES" smtClean="0"/>
              <a:t>27/07/2023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3472290-2959-43DA-B1F8-CF1754AB5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D6766284-CD40-4F8C-B6F8-ACC96B67B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1BED7-4E96-429C-A0B3-AA6EFB33AA3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2082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648AE6-AF8A-4213-B08E-4832D9D8A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39316DA-3C91-44DC-B06A-7198201E33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080F14C0-34B8-4644-85FA-1FA66F3B3C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D2397DD6-DE6F-46C2-AD4A-20C5FEC5E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579C0-0196-48C3-82BD-D28362E1183A}" type="datetimeFigureOut">
              <a:rPr lang="es-ES" smtClean="0"/>
              <a:t>27/07/2023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1E3B2960-A9B9-4156-B1F3-92E007284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4E27F8C2-403D-4B8E-989B-2E823A298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1BED7-4E96-429C-A0B3-AA6EFB33AA3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7125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0E53025-7AC4-4F3E-A946-556E8117F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FCB46B8E-E03F-420C-BF66-7B9DF4253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80CCB958-F464-457C-B7EC-157B52149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CEF35C4F-47D1-4CF8-8145-36185A5C06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300F7479-1294-4809-8A60-4AC3BA9983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D401ABAB-306A-4960-A840-33EA622C4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579C0-0196-48C3-82BD-D28362E1183A}" type="datetimeFigureOut">
              <a:rPr lang="es-ES" smtClean="0"/>
              <a:t>27/07/2023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938A1750-DB92-412E-A6C3-C63FF7346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3CB85B45-4358-4475-A9B4-35667A510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1BED7-4E96-429C-A0B3-AA6EFB33AA3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708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3DE628A-AF42-4A2F-9346-8FAF709E7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C5CA1F74-5620-4EE8-9DD3-1EA599F56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579C0-0196-48C3-82BD-D28362E1183A}" type="datetimeFigureOut">
              <a:rPr lang="es-ES" smtClean="0"/>
              <a:t>27/07/2023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B3F3B14F-5F2E-4553-BC35-2CE794594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717364D4-764A-49BA-BF84-53A7C6A72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1BED7-4E96-429C-A0B3-AA6EFB33AA3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1888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116B8E50-B9E8-4D0F-8FC2-282CBD618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579C0-0196-48C3-82BD-D28362E1183A}" type="datetimeFigureOut">
              <a:rPr lang="es-ES" smtClean="0"/>
              <a:t>27/07/2023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A90FD494-53D5-41EE-B447-7D8166677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F1458DA4-F047-470A-A087-1D15A166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1BED7-4E96-429C-A0B3-AA6EFB33AA3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9992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E010800-152D-45F4-9E1C-EDBF1BFD5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DF4F5D2-2D3B-4A34-8364-257925B40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8F0B3D48-B6BE-4E70-9DB0-A23CAED526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EB802D4F-A453-455C-BBDC-FED56F413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579C0-0196-48C3-82BD-D28362E1183A}" type="datetimeFigureOut">
              <a:rPr lang="es-ES" smtClean="0"/>
              <a:t>27/07/2023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3CCEE8D3-12E9-440C-A4B3-A557E3A32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1E8EE717-236D-4DD0-BAE1-882A3E94D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1BED7-4E96-429C-A0B3-AA6EFB33AA3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7280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233A768-9578-4745-8037-7F4103D7C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91C80873-F802-485D-A2A7-4479CCC9F9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1835C275-8FC7-4B4D-8484-472B5DB5C8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1EDD0FFF-95E6-461E-8DC4-0F0F19103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579C0-0196-48C3-82BD-D28362E1183A}" type="datetimeFigureOut">
              <a:rPr lang="es-ES" smtClean="0"/>
              <a:t>27/07/2023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FC308FD6-5B8C-4301-A0F1-7C38A1CC2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EF16F696-EA3A-4E01-B5EC-B17AF71A4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1BED7-4E96-429C-A0B3-AA6EFB33AA3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2425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FB7DD9AA-02DA-415B-99A5-ED05981A0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BE0988F0-33F6-461F-B6BA-8B90391321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4BB8E3C8-A2CE-4EA3-8F25-5716A074FA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579C0-0196-48C3-82BD-D28362E1183A}" type="datetimeFigureOut">
              <a:rPr lang="es-ES" smtClean="0"/>
              <a:t>27/07/2023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037573B-1A4F-4128-911D-D846280F41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AF9C2642-0D55-49C7-84DA-53A0843AC5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41BED7-4E96-429C-A0B3-AA6EFB33AA3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6405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5 Grupo"/>
          <p:cNvGrpSpPr/>
          <p:nvPr/>
        </p:nvGrpSpPr>
        <p:grpSpPr>
          <a:xfrm>
            <a:off x="681933" y="176203"/>
            <a:ext cx="10515600" cy="6405278"/>
            <a:chOff x="681933" y="176203"/>
            <a:chExt cx="10515600" cy="640527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3676" y="1181481"/>
              <a:ext cx="8552321" cy="540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8" name="Marcador de contenido 2">
              <a:extLst>
                <a:ext uri="{FF2B5EF4-FFF2-40B4-BE49-F238E27FC236}">
                  <a16:creationId xmlns:a16="http://schemas.microsoft.com/office/drawing/2014/main" xmlns="" id="{A44036A2-D193-4CED-BA86-08A0C8DA2E9C}"/>
                </a:ext>
              </a:extLst>
            </p:cNvPr>
            <p:cNvSpPr txBox="1">
              <a:spLocks/>
            </p:cNvSpPr>
            <p:nvPr/>
          </p:nvSpPr>
          <p:spPr>
            <a:xfrm>
              <a:off x="681933" y="176203"/>
              <a:ext cx="10515600" cy="926719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1600" b="1" dirty="0" smtClean="0"/>
                <a:t>Figure S4</a:t>
              </a:r>
              <a:r>
                <a:rPr lang="es-ES" sz="1600" dirty="0" smtClean="0"/>
                <a:t>. </a:t>
              </a:r>
              <a:r>
                <a:rPr lang="en-US" sz="1600" i="1" dirty="0" smtClean="0"/>
                <a:t>O </a:t>
              </a:r>
              <a:r>
                <a:rPr lang="en-US" sz="1600" i="1" dirty="0" err="1" smtClean="0"/>
                <a:t>cumana</a:t>
              </a:r>
              <a:r>
                <a:rPr lang="en-US" sz="1600" i="1" dirty="0" smtClean="0"/>
                <a:t> </a:t>
              </a:r>
              <a:r>
                <a:rPr lang="en-US" sz="1600" dirty="0" smtClean="0"/>
                <a:t>connected to the sunflower root of ANOM1 resistant line at 21 </a:t>
              </a:r>
              <a:r>
                <a:rPr lang="es-ES" sz="1600" dirty="0" smtClean="0"/>
                <a:t>(A-C), 28 (D-F) and 35 (G-I) dpi. </a:t>
              </a:r>
              <a:r>
                <a:rPr lang="en-US" sz="1600" dirty="0" smtClean="0"/>
                <a:t>Transversal and longitudinal thin sections stained with TBO shows xylem in light blue and phenolic compounds accumulation in green</a:t>
              </a:r>
              <a:r>
                <a:rPr lang="es-ES" sz="1600" dirty="0" smtClean="0"/>
                <a:t>.</a:t>
              </a:r>
              <a:r>
                <a:rPr lang="en-US" sz="1600" dirty="0" smtClean="0"/>
                <a:t> Whole cleared samples shows xylem in dark grey and phenolic compounds in brownish staining.  Black scale = 250µm; white scale= 100µm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6494200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74</Words>
  <Application>Microsoft Office PowerPoint</Application>
  <PresentationFormat>Personalizado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Belen Fernandez</dc:creator>
  <cp:lastModifiedBy>Bego</cp:lastModifiedBy>
  <cp:revision>13</cp:revision>
  <dcterms:created xsi:type="dcterms:W3CDTF">2023-07-25T18:22:29Z</dcterms:created>
  <dcterms:modified xsi:type="dcterms:W3CDTF">2023-07-27T14:16:12Z</dcterms:modified>
</cp:coreProperties>
</file>