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47"/>
    <p:restoredTop sz="94668"/>
  </p:normalViewPr>
  <p:slideViewPr>
    <p:cSldViewPr snapToGrid="0">
      <p:cViewPr>
        <p:scale>
          <a:sx n="160" d="100"/>
          <a:sy n="160" d="100"/>
        </p:scale>
        <p:origin x="-120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DB2D6-48F8-4EF4-9BC9-A11C7D3B4D54}" type="datetimeFigureOut">
              <a:rPr lang="en-AU" smtClean="0"/>
              <a:t>13/6/2026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1ADB2E-A0CA-4B6A-B42F-23DF807D2DE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81740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1483C9-A804-443E-BD5F-716CD91329ED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9504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01216-05F8-D511-7B2F-C0F8F54E55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EC3C8B-00AB-6C34-BE06-364C9E320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373C7F-B2DF-E5BF-C5ED-0F7D6E3F2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879464-798C-506B-FF60-F694F4FA8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61FDB-80EF-6406-FE4D-FA02FF6D6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60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9F237-6A94-622F-100D-34E03748B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AD6E66-CB53-C1EC-C735-52CF1DD795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B6A90-6971-5885-F66A-C145755FA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5790A-5856-AFF6-5DA1-C67E050EE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68916-40CA-5480-1627-06C6A3B5B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64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DD25B-6B02-FFEE-4A0E-C43C94C9C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91E260-16AE-A2FA-0DEF-8615323A9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ECC405-F9D9-F949-F58D-2431B61A5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69EE6E-2378-D02A-D595-9BC878A5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60E0A2-1AD5-6931-2280-C2EA33BCA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49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8D232-62E3-19ED-AFD0-AAC15576A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C500D-C322-2CA2-8F83-6FC34D7A3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BCA48A-1CC2-6201-8015-3BE2904537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17EB42-79BA-62ED-7703-DA380A2DC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E66DB-F820-5FC2-9DBD-72348667A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C573BA-C7F6-6074-C293-83C1CFB28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04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1B0F5-1141-CE56-EC31-6657AB629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91562-5E08-E67C-2306-F394DFD31C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DA18D-34CA-A409-6641-8DC5B27509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8B7541-19F4-2129-FAFC-1B1D95F10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9D03FF-1F53-D583-1EBA-96B423F527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0F2F6A-B48A-BCC7-B9E0-AD42228AE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434597-AFFF-B08B-58D8-939FFC35E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BC3ABA5-E72A-39FD-76E5-2B09D6517F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323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9D256-919A-46D8-8690-6262AD88D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B274FC-E709-6088-9884-CA7467F6D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5D39B-5284-317F-A066-70AB1747F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238BE6-75B3-F8D3-8DCB-F22878B15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70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A077B2-66F6-46C1-1F9D-84A16117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21CE0-7965-9798-E8AF-F0EC113C7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AC958-42D4-2340-DC9D-9210FAF7B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8314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18AAC-3467-FA42-8C15-7D5429B38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EE5FA-4543-6A96-FE89-FA6E6F462E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D884A-7125-0669-3BF4-48EA2A370E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9BAD65-76E0-0B8D-83C1-6CDE787C8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CAEC56-C3C2-E466-B3B1-22380A736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A61F0A-3DEC-815C-450C-7F9184C77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24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B512-A649-14A9-2951-24BA47D23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D59BDD-AA09-A0C8-09D0-3A3516BC62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FF49D-9DD9-5AB5-F994-F7E77ACACB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008129-F76B-ABF2-17AC-355FB833B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9A00C-E515-0A27-DF8A-7188D9CEB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EC657-305C-4CC5-A709-6F8DA3EE9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0305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F2DE8-2076-2035-E5E0-5E72F9887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F44DD5-19EC-A5D4-ED4A-3FBA1DE47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A88A5-F0CB-2807-018D-6D661ADFB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3B1F5-0172-8F49-2E86-2C8296137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1D0CE5-CA5B-1718-D3E4-5A3C55DF0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0661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4E5E3B-3353-AD72-9699-3DC4FEE960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363FBE-C101-4B77-43E2-8181CBFA9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14380-1589-7576-B013-892A4DB6E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5892DC-FE4C-A569-FA82-15F5BDD8B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061C9-6BCB-63C0-0877-3C77C1CD2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78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8955CD-DCBE-730E-0F1D-0B34A7E185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3CB4B-984C-52C4-C9E3-56EEEFDFD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6E861-D51F-0309-8C49-F8E38D3236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6B5EBD-BD86-E249-A24C-A6CCF0BEFEE5}" type="datetimeFigureOut">
              <a:rPr lang="en-US" smtClean="0"/>
              <a:t>6/13/26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8FB8A7-5A52-CB37-2C70-482B2A03A3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D04806-DF2B-105C-0F89-9A1FF0E700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1A04302-1249-1547-9CC6-2DFF8E846E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04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11BC4B7-E5B4-6C73-7E4C-01711485A5ED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t="3748" b="3927"/>
          <a:stretch/>
        </p:blipFill>
        <p:spPr>
          <a:xfrm>
            <a:off x="148028" y="269581"/>
            <a:ext cx="11772000" cy="51480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77ECF80-D241-E30A-206D-68BE801D2B55}"/>
              </a:ext>
            </a:extLst>
          </p:cNvPr>
          <p:cNvSpPr/>
          <p:nvPr/>
        </p:nvSpPr>
        <p:spPr>
          <a:xfrm>
            <a:off x="8404867" y="653766"/>
            <a:ext cx="417600" cy="365777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EC6EF3F-FBD0-AAF7-9D80-3FDF1BCD9C37}"/>
              </a:ext>
            </a:extLst>
          </p:cNvPr>
          <p:cNvSpPr txBox="1"/>
          <p:nvPr/>
        </p:nvSpPr>
        <p:spPr>
          <a:xfrm>
            <a:off x="8268678" y="262398"/>
            <a:ext cx="694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86%</a:t>
            </a:r>
            <a:r>
              <a:rPr lang="en-AU" baseline="30000" dirty="0"/>
              <a:t>*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CD2DE9-EC69-70E7-280E-D143368E214C}"/>
              </a:ext>
            </a:extLst>
          </p:cNvPr>
          <p:cNvSpPr txBox="1"/>
          <p:nvPr/>
        </p:nvSpPr>
        <p:spPr>
          <a:xfrm>
            <a:off x="4797146" y="2248675"/>
            <a:ext cx="694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9%</a:t>
            </a:r>
            <a:r>
              <a:rPr lang="en-AU" baseline="30000" dirty="0"/>
              <a:t>*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889E9A-62E3-D9A5-53D6-1260DD7139E2}"/>
              </a:ext>
            </a:extLst>
          </p:cNvPr>
          <p:cNvSpPr txBox="1"/>
          <p:nvPr/>
        </p:nvSpPr>
        <p:spPr>
          <a:xfrm>
            <a:off x="5124719" y="2504004"/>
            <a:ext cx="146746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2B contributed by </a:t>
            </a:r>
            <a:r>
              <a:rPr lang="en-AU" sz="900" dirty="0" err="1"/>
              <a:t>Kazouria</a:t>
            </a:r>
            <a:endParaRPr lang="en-AU" sz="9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DBD985-F024-B5E7-DBCD-D13BB2BCCB77}"/>
              </a:ext>
            </a:extLst>
          </p:cNvPr>
          <p:cNvSpPr txBox="1"/>
          <p:nvPr/>
        </p:nvSpPr>
        <p:spPr>
          <a:xfrm>
            <a:off x="8682824" y="1277914"/>
            <a:ext cx="15973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900" dirty="0"/>
              <a:t>2D contributed by Avocet S</a:t>
            </a:r>
          </a:p>
        </p:txBody>
      </p:sp>
      <p:graphicFrame>
        <p:nvGraphicFramePr>
          <p:cNvPr id="31" name="Table 16">
            <a:extLst>
              <a:ext uri="{FF2B5EF4-FFF2-40B4-BE49-F238E27FC236}">
                <a16:creationId xmlns:a16="http://schemas.microsoft.com/office/drawing/2014/main" id="{7EFC7BF5-371A-C255-D625-A28D0623D4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444751"/>
              </p:ext>
            </p:extLst>
          </p:nvPr>
        </p:nvGraphicFramePr>
        <p:xfrm>
          <a:off x="851049" y="5458614"/>
          <a:ext cx="10280655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49">
                  <a:extLst>
                    <a:ext uri="{9D8B030D-6E8A-4147-A177-3AD203B41FA5}">
                      <a16:colId xmlns:a16="http://schemas.microsoft.com/office/drawing/2014/main" val="4272365133"/>
                    </a:ext>
                  </a:extLst>
                </a:gridCol>
                <a:gridCol w="558800">
                  <a:extLst>
                    <a:ext uri="{9D8B030D-6E8A-4147-A177-3AD203B41FA5}">
                      <a16:colId xmlns:a16="http://schemas.microsoft.com/office/drawing/2014/main" val="3059413031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826850150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122746379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2069104011"/>
                    </a:ext>
                  </a:extLst>
                </a:gridCol>
                <a:gridCol w="488950">
                  <a:extLst>
                    <a:ext uri="{9D8B030D-6E8A-4147-A177-3AD203B41FA5}">
                      <a16:colId xmlns:a16="http://schemas.microsoft.com/office/drawing/2014/main" val="1332294266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2569581779"/>
                    </a:ext>
                  </a:extLst>
                </a:gridCol>
                <a:gridCol w="463550">
                  <a:extLst>
                    <a:ext uri="{9D8B030D-6E8A-4147-A177-3AD203B41FA5}">
                      <a16:colId xmlns:a16="http://schemas.microsoft.com/office/drawing/2014/main" val="175614581"/>
                    </a:ext>
                  </a:extLst>
                </a:gridCol>
                <a:gridCol w="591521">
                  <a:extLst>
                    <a:ext uri="{9D8B030D-6E8A-4147-A177-3AD203B41FA5}">
                      <a16:colId xmlns:a16="http://schemas.microsoft.com/office/drawing/2014/main" val="983475323"/>
                    </a:ext>
                  </a:extLst>
                </a:gridCol>
                <a:gridCol w="634029">
                  <a:extLst>
                    <a:ext uri="{9D8B030D-6E8A-4147-A177-3AD203B41FA5}">
                      <a16:colId xmlns:a16="http://schemas.microsoft.com/office/drawing/2014/main" val="356715714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175436850"/>
                    </a:ext>
                  </a:extLst>
                </a:gridCol>
                <a:gridCol w="520700">
                  <a:extLst>
                    <a:ext uri="{9D8B030D-6E8A-4147-A177-3AD203B41FA5}">
                      <a16:colId xmlns:a16="http://schemas.microsoft.com/office/drawing/2014/main" val="3453962322"/>
                    </a:ext>
                  </a:extLst>
                </a:gridCol>
                <a:gridCol w="482600">
                  <a:extLst>
                    <a:ext uri="{9D8B030D-6E8A-4147-A177-3AD203B41FA5}">
                      <a16:colId xmlns:a16="http://schemas.microsoft.com/office/drawing/2014/main" val="3441828980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1459255173"/>
                    </a:ext>
                  </a:extLst>
                </a:gridCol>
                <a:gridCol w="336550">
                  <a:extLst>
                    <a:ext uri="{9D8B030D-6E8A-4147-A177-3AD203B41FA5}">
                      <a16:colId xmlns:a16="http://schemas.microsoft.com/office/drawing/2014/main" val="3590669368"/>
                    </a:ext>
                  </a:extLst>
                </a:gridCol>
                <a:gridCol w="501650">
                  <a:extLst>
                    <a:ext uri="{9D8B030D-6E8A-4147-A177-3AD203B41FA5}">
                      <a16:colId xmlns:a16="http://schemas.microsoft.com/office/drawing/2014/main" val="1097909985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4131500231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897478363"/>
                    </a:ext>
                  </a:extLst>
                </a:gridCol>
                <a:gridCol w="412750">
                  <a:extLst>
                    <a:ext uri="{9D8B030D-6E8A-4147-A177-3AD203B41FA5}">
                      <a16:colId xmlns:a16="http://schemas.microsoft.com/office/drawing/2014/main" val="2146746092"/>
                    </a:ext>
                  </a:extLst>
                </a:gridCol>
                <a:gridCol w="361950">
                  <a:extLst>
                    <a:ext uri="{9D8B030D-6E8A-4147-A177-3AD203B41FA5}">
                      <a16:colId xmlns:a16="http://schemas.microsoft.com/office/drawing/2014/main" val="3822238775"/>
                    </a:ext>
                  </a:extLst>
                </a:gridCol>
                <a:gridCol w="425456">
                  <a:extLst>
                    <a:ext uri="{9D8B030D-6E8A-4147-A177-3AD203B41FA5}">
                      <a16:colId xmlns:a16="http://schemas.microsoft.com/office/drawing/2014/main" val="3920384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1A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2A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3A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4A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5A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6A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7A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1B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2B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3B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4B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5B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6B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7B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1D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2D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3D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4D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5D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6D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sz="800" dirty="0">
                          <a:solidFill>
                            <a:sysClr val="windowText" lastClr="000000"/>
                          </a:solidFill>
                        </a:rPr>
                        <a:t>7D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231938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87A579AB-B738-C33B-E175-EE13CE6C90E5}"/>
              </a:ext>
            </a:extLst>
          </p:cNvPr>
          <p:cNvSpPr txBox="1"/>
          <p:nvPr/>
        </p:nvSpPr>
        <p:spPr>
          <a:xfrm>
            <a:off x="459373" y="5772165"/>
            <a:ext cx="1114930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100" dirty="0">
                <a:latin typeface="Calibri" panose="020F0502020204030204" pitchFamily="34" charset="0"/>
                <a:cs typeface="Calibri" panose="020F0502020204030204" pitchFamily="34" charset="0"/>
              </a:rPr>
              <a:t>Fig. S1. QTL profile (a) and parental effects (b) of a recombinant inbred line population (95 individuals) based on the cross </a:t>
            </a:r>
            <a:r>
              <a:rPr lang="en-AU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Kazouria</a:t>
            </a:r>
            <a:r>
              <a:rPr lang="en-AU" sz="1100" dirty="0">
                <a:latin typeface="Calibri" panose="020F0502020204030204" pitchFamily="34" charset="0"/>
                <a:cs typeface="Calibri" panose="020F0502020204030204" pitchFamily="34" charset="0"/>
              </a:rPr>
              <a:t> Taliani/ Avocet S and the parental lines for response to </a:t>
            </a:r>
            <a:r>
              <a:rPr lang="en-AU" sz="1100" i="1" dirty="0">
                <a:latin typeface="Calibri" panose="020F0502020204030204" pitchFamily="34" charset="0"/>
                <a:cs typeface="Calibri" panose="020F0502020204030204" pitchFamily="34" charset="0"/>
              </a:rPr>
              <a:t>Puccinia </a:t>
            </a:r>
            <a:r>
              <a:rPr lang="en-AU" sz="1100" i="1" dirty="0" err="1">
                <a:latin typeface="Calibri" panose="020F0502020204030204" pitchFamily="34" charset="0"/>
                <a:cs typeface="Calibri" panose="020F0502020204030204" pitchFamily="34" charset="0"/>
              </a:rPr>
              <a:t>striiformis</a:t>
            </a:r>
            <a:r>
              <a:rPr lang="en-AU" sz="1100" dirty="0">
                <a:latin typeface="Calibri" panose="020F0502020204030204" pitchFamily="34" charset="0"/>
                <a:cs typeface="Calibri" panose="020F0502020204030204" pitchFamily="34" charset="0"/>
              </a:rPr>
              <a:t> f. sp. </a:t>
            </a:r>
            <a:r>
              <a:rPr lang="en-AU" sz="1100" i="1" dirty="0">
                <a:latin typeface="Calibri" panose="020F0502020204030204" pitchFamily="34" charset="0"/>
                <a:cs typeface="Calibri" panose="020F0502020204030204" pitchFamily="34" charset="0"/>
              </a:rPr>
              <a:t>tritici</a:t>
            </a:r>
            <a:r>
              <a:rPr lang="en-AU" sz="1100" dirty="0">
                <a:latin typeface="Calibri" panose="020F0502020204030204" pitchFamily="34" charset="0"/>
                <a:cs typeface="Calibri" panose="020F0502020204030204" pitchFamily="34" charset="0"/>
              </a:rPr>
              <a:t> pathotype 198 E16 A- J+ T+ 17+ 28 days after sowing under controlled conditions. The identity by descent based mixed model approach was used with 1,959 </a:t>
            </a:r>
            <a:r>
              <a:rPr lang="en-AU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tGBS</a:t>
            </a:r>
            <a:r>
              <a:rPr lang="en-AU" sz="1100" dirty="0">
                <a:latin typeface="Calibri" panose="020F0502020204030204" pitchFamily="34" charset="0"/>
                <a:cs typeface="Calibri" panose="020F0502020204030204" pitchFamily="34" charset="0"/>
              </a:rPr>
              <a:t> markers. A major effect QTL contributed from Avocet S was detected on chromosome 2D, accounting for 86% of the variation, and a minor QTL on chromosome 2B (9%) was contributed by </a:t>
            </a:r>
            <a:r>
              <a:rPr lang="en-AU" sz="1100" dirty="0" err="1">
                <a:latin typeface="Calibri" panose="020F0502020204030204" pitchFamily="34" charset="0"/>
                <a:cs typeface="Calibri" panose="020F0502020204030204" pitchFamily="34" charset="0"/>
              </a:rPr>
              <a:t>Kazouria</a:t>
            </a:r>
            <a:r>
              <a:rPr lang="en-AU" sz="1100" dirty="0">
                <a:latin typeface="Calibri" panose="020F0502020204030204" pitchFamily="34" charset="0"/>
                <a:cs typeface="Calibri" panose="020F0502020204030204" pitchFamily="34" charset="0"/>
              </a:rPr>
              <a:t> Taliani.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C231378-9B59-A22D-D4F7-7317D9A75CDC}"/>
              </a:ext>
            </a:extLst>
          </p:cNvPr>
          <p:cNvSpPr txBox="1"/>
          <p:nvPr/>
        </p:nvSpPr>
        <p:spPr>
          <a:xfrm>
            <a:off x="11195289" y="523508"/>
            <a:ext cx="12654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*variance explained</a:t>
            </a:r>
            <a:endParaRPr lang="en-AU" sz="1000" baseline="300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67B7611-6A15-731C-743D-2FD6609E6028}"/>
              </a:ext>
            </a:extLst>
          </p:cNvPr>
          <p:cNvSpPr txBox="1"/>
          <p:nvPr/>
        </p:nvSpPr>
        <p:spPr>
          <a:xfrm>
            <a:off x="417884" y="167447"/>
            <a:ext cx="1058367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a. QTL profile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F43C11B-70A0-4F95-E4E5-810EC8709969}"/>
              </a:ext>
            </a:extLst>
          </p:cNvPr>
          <p:cNvSpPr txBox="1"/>
          <p:nvPr/>
        </p:nvSpPr>
        <p:spPr>
          <a:xfrm>
            <a:off x="417884" y="2904297"/>
            <a:ext cx="1384674" cy="27699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200" dirty="0"/>
              <a:t>b. Parental effects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B627BD3-DA6E-CAEF-4C5C-DDFA946884B9}"/>
              </a:ext>
            </a:extLst>
          </p:cNvPr>
          <p:cNvSpPr txBox="1"/>
          <p:nvPr/>
        </p:nvSpPr>
        <p:spPr>
          <a:xfrm>
            <a:off x="11160123" y="4724443"/>
            <a:ext cx="6874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dirty="0"/>
              <a:t>Resistance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951F8F5-2AAC-498A-24BE-DEA7DC3E37B6}"/>
              </a:ext>
            </a:extLst>
          </p:cNvPr>
          <p:cNvSpPr txBox="1"/>
          <p:nvPr/>
        </p:nvSpPr>
        <p:spPr>
          <a:xfrm>
            <a:off x="11158743" y="3615525"/>
            <a:ext cx="809776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800" dirty="0"/>
              <a:t>Susceptibility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FE1606-5CE0-5D9E-34E2-16717845B78C}"/>
              </a:ext>
            </a:extLst>
          </p:cNvPr>
          <p:cNvSpPr txBox="1"/>
          <p:nvPr/>
        </p:nvSpPr>
        <p:spPr>
          <a:xfrm>
            <a:off x="11257725" y="1124313"/>
            <a:ext cx="1351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800" dirty="0"/>
              <a:t>Parameters:</a:t>
            </a:r>
          </a:p>
          <a:p>
            <a:r>
              <a:rPr lang="en-AU" sz="800" dirty="0"/>
              <a:t>Eval </a:t>
            </a:r>
            <a:r>
              <a:rPr lang="en-AU" sz="800" dirty="0" err="1"/>
              <a:t>dist</a:t>
            </a:r>
            <a:r>
              <a:rPr lang="en-AU" sz="800" dirty="0"/>
              <a:t> = 5</a:t>
            </a:r>
          </a:p>
          <a:p>
            <a:r>
              <a:rPr lang="en-AU" sz="800" dirty="0"/>
              <a:t>Window = 10</a:t>
            </a:r>
          </a:p>
          <a:p>
            <a:r>
              <a:rPr lang="en-AU" sz="800" dirty="0"/>
              <a:t>Log = 4</a:t>
            </a:r>
          </a:p>
        </p:txBody>
      </p:sp>
    </p:spTree>
    <p:extLst>
      <p:ext uri="{BB962C8B-B14F-4D97-AF65-F5344CB8AC3E}">
        <p14:creationId xmlns:p14="http://schemas.microsoft.com/office/powerpoint/2010/main" val="31501253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2b3e37e-8171-485d-b10b-38dae7ed14a8}" enabled="0" method="" siteId="{82b3e37e-8171-485d-b10b-38dae7ed14a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3589</TotalTime>
  <Words>179</Words>
  <Application>Microsoft Macintosh PowerPoint</Application>
  <PresentationFormat>Widescreen</PresentationFormat>
  <Paragraphs>36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dsingh</dc:creator>
  <cp:lastModifiedBy>Robert Park</cp:lastModifiedBy>
  <cp:revision>12</cp:revision>
  <dcterms:created xsi:type="dcterms:W3CDTF">2025-09-02T23:55:37Z</dcterms:created>
  <dcterms:modified xsi:type="dcterms:W3CDTF">2026-06-15T08:15:31Z</dcterms:modified>
</cp:coreProperties>
</file>