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63" r:id="rId3"/>
    <p:sldId id="265" r:id="rId4"/>
    <p:sldId id="264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 Ruffino" initials="JR" lastIdx="1" clrIdx="0">
    <p:extLst>
      <p:ext uri="{19B8F6BF-5375-455C-9EA6-DF929625EA0E}">
        <p15:presenceInfo xmlns:p15="http://schemas.microsoft.com/office/powerpoint/2012/main" userId="S-1-5-21-1117850145-1682116191-196506527-14447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4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10/11/2017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769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186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228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10/11/2017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10/11/2017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10/11/2017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10/11/2017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10/11/2017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10/11/2017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10/11/2017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tif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674603"/>
            <a:ext cx="79928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Taylor and Barnes (2017) Diabetologia DOI 10.1007/s00125-017-4504-z</a:t>
            </a:r>
          </a:p>
          <a:p>
            <a:r>
              <a:rPr lang="en-GB" sz="1400" dirty="0"/>
              <a:t>© 2008 Taylor. Adapted from Taylor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The 2008 twin cycle hypothesis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912" y="1151459"/>
            <a:ext cx="7426200" cy="453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674603"/>
            <a:ext cx="79928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Taylor and Barnes (2017) Diabetologia DOI 10.1007/s00125-017-4504-z</a:t>
            </a:r>
          </a:p>
          <a:p>
            <a:r>
              <a:rPr lang="en-GB" sz="1400" dirty="0"/>
              <a:t>© 2016 ADA. Copyright and all rights reserved. Published with permission from Steven et al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The Counterbalance study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403648" y="1229473"/>
            <a:ext cx="720080" cy="2346938"/>
            <a:chOff x="539552" y="980728"/>
            <a:chExt cx="720080" cy="2346938"/>
          </a:xfrm>
        </p:grpSpPr>
        <p:sp>
          <p:nvSpPr>
            <p:cNvPr id="5" name="Rectangle 4"/>
            <p:cNvSpPr/>
            <p:nvPr/>
          </p:nvSpPr>
          <p:spPr>
            <a:xfrm>
              <a:off x="539552" y="980728"/>
              <a:ext cx="360040" cy="4587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39552" y="2868906"/>
              <a:ext cx="720080" cy="4587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34936" y="5180388"/>
            <a:ext cx="8158742" cy="61293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dirty="0"/>
              <a:t>Line graph: circles, responders; triangles, non-responders</a:t>
            </a:r>
          </a:p>
          <a:p>
            <a:r>
              <a:rPr lang="en-GB" sz="1000" dirty="0"/>
              <a:t>Bar charts: the columns for each group represent (from left to right): (1) baseline on usual drug therapy; (2) after weight loss, on an </a:t>
            </a:r>
            <a:r>
              <a:rPr lang="en-GB" sz="1000" dirty="0" err="1"/>
              <a:t>isoenergetic</a:t>
            </a:r>
            <a:r>
              <a:rPr lang="en-GB" sz="1000" dirty="0"/>
              <a:t> diet; and (3) after a further 6 months of weight stability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517406" y="834471"/>
            <a:ext cx="6324781" cy="4178705"/>
            <a:chOff x="1517406" y="834471"/>
            <a:chExt cx="6324781" cy="4178705"/>
          </a:xfrm>
        </p:grpSpPr>
        <p:grpSp>
          <p:nvGrpSpPr>
            <p:cNvPr id="12" name="Group 11"/>
            <p:cNvGrpSpPr/>
            <p:nvPr/>
          </p:nvGrpSpPr>
          <p:grpSpPr>
            <a:xfrm>
              <a:off x="1517836" y="834471"/>
              <a:ext cx="6324351" cy="4178705"/>
              <a:chOff x="1517836" y="834471"/>
              <a:chExt cx="6324351" cy="4178705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1517836" y="947764"/>
                <a:ext cx="6324351" cy="4065412"/>
                <a:chOff x="1517836" y="947764"/>
                <a:chExt cx="6324351" cy="4065412"/>
              </a:xfrm>
            </p:grpSpPr>
            <p:grpSp>
              <p:nvGrpSpPr>
                <p:cNvPr id="50" name="Group 49"/>
                <p:cNvGrpSpPr/>
                <p:nvPr/>
              </p:nvGrpSpPr>
              <p:grpSpPr>
                <a:xfrm>
                  <a:off x="1517836" y="947764"/>
                  <a:ext cx="6324351" cy="4065412"/>
                  <a:chOff x="1432918" y="1233396"/>
                  <a:chExt cx="6324351" cy="4065412"/>
                </a:xfrm>
              </p:grpSpPr>
              <p:grpSp>
                <p:nvGrpSpPr>
                  <p:cNvPr id="36" name="Group 35"/>
                  <p:cNvGrpSpPr/>
                  <p:nvPr/>
                </p:nvGrpSpPr>
                <p:grpSpPr>
                  <a:xfrm>
                    <a:off x="1432918" y="1359096"/>
                    <a:ext cx="3016998" cy="2004265"/>
                    <a:chOff x="1432918" y="1359096"/>
                    <a:chExt cx="3016998" cy="2004265"/>
                  </a:xfrm>
                </p:grpSpPr>
                <p:pic>
                  <p:nvPicPr>
                    <p:cNvPr id="33" name="Picture 32"/>
                    <p:cNvPicPr>
                      <a:picLocks noChangeAspect="1"/>
                    </p:cNvPicPr>
                    <p:nvPr/>
                  </p:nvPicPr>
                  <p:blipFill>
                    <a:blip r:embed="rId4"/>
                    <a:stretch>
                      <a:fillRect/>
                    </a:stretch>
                  </p:blipFill>
                  <p:spPr>
                    <a:xfrm>
                      <a:off x="1489299" y="1415772"/>
                      <a:ext cx="2960617" cy="1866476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4" name="Rectangle 33"/>
                    <p:cNvSpPr/>
                    <p:nvPr/>
                  </p:nvSpPr>
                  <p:spPr>
                    <a:xfrm>
                      <a:off x="1432918" y="1359096"/>
                      <a:ext cx="330770" cy="25974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5" name="Rectangle 34"/>
                    <p:cNvSpPr/>
                    <p:nvPr/>
                  </p:nvSpPr>
                  <p:spPr>
                    <a:xfrm>
                      <a:off x="1483871" y="3103618"/>
                      <a:ext cx="533646" cy="25974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1" name="Group 40"/>
                  <p:cNvGrpSpPr/>
                  <p:nvPr/>
                </p:nvGrpSpPr>
                <p:grpSpPr>
                  <a:xfrm>
                    <a:off x="4506297" y="1233396"/>
                    <a:ext cx="3184573" cy="2099162"/>
                    <a:chOff x="4372775" y="1220255"/>
                    <a:chExt cx="3184573" cy="2099162"/>
                  </a:xfrm>
                </p:grpSpPr>
                <p:pic>
                  <p:nvPicPr>
                    <p:cNvPr id="37" name="Picture 36"/>
                    <p:cNvPicPr>
                      <a:picLocks noChangeAspect="1"/>
                    </p:cNvPicPr>
                    <p:nvPr/>
                  </p:nvPicPr>
                  <p:blipFill>
                    <a:blip r:embed="rId5"/>
                    <a:stretch>
                      <a:fillRect/>
                    </a:stretch>
                  </p:blipFill>
                  <p:spPr>
                    <a:xfrm>
                      <a:off x="4465758" y="1310994"/>
                      <a:ext cx="3091590" cy="1899606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8" name="Rectangle 37"/>
                    <p:cNvSpPr/>
                    <p:nvPr/>
                  </p:nvSpPr>
                  <p:spPr>
                    <a:xfrm>
                      <a:off x="4372775" y="1262269"/>
                      <a:ext cx="533646" cy="25974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39" name="Rectangle 38"/>
                    <p:cNvSpPr/>
                    <p:nvPr/>
                  </p:nvSpPr>
                  <p:spPr>
                    <a:xfrm>
                      <a:off x="4395867" y="3059674"/>
                      <a:ext cx="533646" cy="25974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0" name="Rectangle 39"/>
                    <p:cNvSpPr/>
                    <p:nvPr/>
                  </p:nvSpPr>
                  <p:spPr>
                    <a:xfrm>
                      <a:off x="5940152" y="1220255"/>
                      <a:ext cx="533646" cy="25974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6" name="Group 45"/>
                  <p:cNvGrpSpPr/>
                  <p:nvPr/>
                </p:nvGrpSpPr>
                <p:grpSpPr>
                  <a:xfrm>
                    <a:off x="1432918" y="3274521"/>
                    <a:ext cx="3162899" cy="2024287"/>
                    <a:chOff x="1432918" y="3274521"/>
                    <a:chExt cx="3162899" cy="2024287"/>
                  </a:xfrm>
                </p:grpSpPr>
                <p:pic>
                  <p:nvPicPr>
                    <p:cNvPr id="42" name="Picture 41"/>
                    <p:cNvPicPr>
                      <a:picLocks noChangeAspect="1"/>
                    </p:cNvPicPr>
                    <p:nvPr/>
                  </p:nvPicPr>
                  <p:blipFill>
                    <a:blip r:embed="rId6"/>
                    <a:stretch>
                      <a:fillRect/>
                    </a:stretch>
                  </p:blipFill>
                  <p:spPr>
                    <a:xfrm>
                      <a:off x="1607534" y="3334249"/>
                      <a:ext cx="2988283" cy="1795878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43" name="Rectangle 42"/>
                    <p:cNvSpPr/>
                    <p:nvPr/>
                  </p:nvSpPr>
                  <p:spPr>
                    <a:xfrm>
                      <a:off x="2347318" y="3304004"/>
                      <a:ext cx="2008657" cy="25974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4" name="Rectangle 43"/>
                    <p:cNvSpPr/>
                    <p:nvPr/>
                  </p:nvSpPr>
                  <p:spPr>
                    <a:xfrm>
                      <a:off x="1432918" y="5039065"/>
                      <a:ext cx="474786" cy="25974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  <p:sp>
                  <p:nvSpPr>
                    <p:cNvPr id="45" name="Rectangle 44"/>
                    <p:cNvSpPr/>
                    <p:nvPr/>
                  </p:nvSpPr>
                  <p:spPr>
                    <a:xfrm>
                      <a:off x="1498256" y="3274521"/>
                      <a:ext cx="474786" cy="25974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  <p:grpSp>
                <p:nvGrpSpPr>
                  <p:cNvPr id="49" name="Group 48"/>
                  <p:cNvGrpSpPr/>
                  <p:nvPr/>
                </p:nvGrpSpPr>
                <p:grpSpPr>
                  <a:xfrm>
                    <a:off x="4482101" y="3124885"/>
                    <a:ext cx="3275168" cy="2145063"/>
                    <a:chOff x="4436343" y="3054737"/>
                    <a:chExt cx="3275168" cy="2145063"/>
                  </a:xfrm>
                </p:grpSpPr>
                <p:pic>
                  <p:nvPicPr>
                    <p:cNvPr id="47" name="Picture 46"/>
                    <p:cNvPicPr>
                      <a:picLocks noChangeAspect="1"/>
                    </p:cNvPicPr>
                    <p:nvPr/>
                  </p:nvPicPr>
                  <p:blipFill>
                    <a:blip r:embed="rId7"/>
                    <a:stretch>
                      <a:fillRect/>
                    </a:stretch>
                  </p:blipFill>
                  <p:spPr>
                    <a:xfrm>
                      <a:off x="4633478" y="3181418"/>
                      <a:ext cx="3078033" cy="2018382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48" name="Rectangle 47"/>
                    <p:cNvSpPr/>
                    <p:nvPr/>
                  </p:nvSpPr>
                  <p:spPr>
                    <a:xfrm>
                      <a:off x="4436343" y="3054737"/>
                      <a:ext cx="474786" cy="25974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  <p:pic>
              <p:nvPicPr>
                <p:cNvPr id="2" name="Picture 1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153227" y="2716251"/>
                  <a:ext cx="202749" cy="136685"/>
                </a:xfrm>
                <a:prstGeom prst="rect">
                  <a:avLst/>
                </a:prstGeom>
              </p:spPr>
            </p:pic>
            <p:sp>
              <p:nvSpPr>
                <p:cNvPr id="3" name="Rectangle 2"/>
                <p:cNvSpPr/>
                <p:nvPr/>
              </p:nvSpPr>
              <p:spPr>
                <a:xfrm>
                  <a:off x="3995936" y="2712724"/>
                  <a:ext cx="144016" cy="1369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10" name="Rectangle 9"/>
              <p:cNvSpPr/>
              <p:nvPr/>
            </p:nvSpPr>
            <p:spPr>
              <a:xfrm>
                <a:off x="4534834" y="834471"/>
                <a:ext cx="346296" cy="17566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 rot="16200000">
                <a:off x="4134935" y="1746012"/>
                <a:ext cx="13601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dirty="0"/>
                  <a:t>Hepatic triglyceride</a:t>
                </a:r>
              </a:p>
            </p:txBody>
          </p:sp>
        </p:grpSp>
        <p:sp>
          <p:nvSpPr>
            <p:cNvPr id="52" name="Rectangle 51"/>
            <p:cNvSpPr/>
            <p:nvPr/>
          </p:nvSpPr>
          <p:spPr>
            <a:xfrm>
              <a:off x="1517406" y="2925067"/>
              <a:ext cx="346296" cy="17566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TextBox 50"/>
            <p:cNvSpPr txBox="1"/>
            <p:nvPr/>
          </p:nvSpPr>
          <p:spPr>
            <a:xfrm rot="16200000">
              <a:off x="1013366" y="3737549"/>
              <a:ext cx="15695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/>
                <a:t>Pancreatic triglyceride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6257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674603"/>
            <a:ext cx="79928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Taylor and Barnes (2017) Diabetologia DOI 10.1007/s00125-017-4504-z</a:t>
            </a:r>
          </a:p>
          <a:p>
            <a:r>
              <a:rPr lang="en-GB" sz="1400" dirty="0"/>
              <a:t>© The Authors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Testing the twin cycle hypothesis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A593DF-EDA9-44DD-A39A-EF3CB5AC4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792" y="764704"/>
            <a:ext cx="3763844" cy="51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56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674603"/>
            <a:ext cx="79928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Taylor and Barnes (2017</a:t>
            </a:r>
            <a:r>
              <a:rPr lang="en-GB"/>
              <a:t>) Diabetologia DOI 10.1007/s00125-017-4504-z</a:t>
            </a:r>
            <a:endParaRPr lang="en-GB" dirty="0"/>
          </a:p>
          <a:p>
            <a:r>
              <a:rPr lang="en-GB" sz="1400" dirty="0"/>
              <a:t>© The Authors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Components of support to provide long-term weight stability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D50E83-26FA-408A-9D1E-BAA3EB8BBA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1340768"/>
            <a:ext cx="800467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17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161</Words>
  <Application>Microsoft Office PowerPoint</Application>
  <PresentationFormat>On-screen Show (4:3)</PresentationFormat>
  <Paragraphs>24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Shelley Williams</cp:lastModifiedBy>
  <cp:revision>39</cp:revision>
  <dcterms:created xsi:type="dcterms:W3CDTF">2016-06-15T12:53:43Z</dcterms:created>
  <dcterms:modified xsi:type="dcterms:W3CDTF">2017-11-10T15:41:43Z</dcterms:modified>
</cp:coreProperties>
</file>