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60" r:id="rId2"/>
    <p:sldId id="256" r:id="rId3"/>
    <p:sldId id="262" r:id="rId4"/>
    <p:sldId id="263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DC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79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62515-F74A-4BAF-BDD5-EAFFD10EDC78}" type="datetimeFigureOut">
              <a:rPr lang="en-GB" smtClean="0"/>
              <a:t>22/07/2025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D1CA7E-3F46-4AB0-9D19-457CEEF6CC6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0948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6002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22/07/2025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22/07/2025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22/07/2025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22/07/2025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22/07/2025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22/07/2025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22/07/2025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22/07/2025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22/07/2025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22/07/2025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22/07/2025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8B05F-E206-4FF8-A1AC-8A3BE00EF632}" type="datetimeFigureOut">
              <a:rPr lang="en-GB" smtClean="0"/>
              <a:pPr/>
              <a:t>22/07/2025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hyperlink" Target="http://creativecommons.org/licenses/by/4.0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/4.0/" TargetMode="External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hyperlink" Target="http://creativecommons.org/licenses/by/4.0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F163A3BE-B039-44D0-9D20-045F0631C36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7504" y="5448706"/>
            <a:ext cx="698477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solidFill>
                  <a:prstClr val="black"/>
                </a:solidFill>
                <a:latin typeface="Calibri"/>
              </a:rPr>
              <a:t>Yuen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et al (2025) Diabetologia DOI 10.1007/s00125-025-06510-7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©The Authors 2025. Distributed under the terms of the CC BY 4.0 Attribution License (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4"/>
              </a:rPr>
              <a:t>http://creativecommons.org/licenses/by/4.0/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528" y="260648"/>
            <a:ext cx="8712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Adverse pregnancy outcomes associated with hyperglycaemia in pregnancy (HIP)</a:t>
            </a:r>
            <a:endParaRPr lang="en-GB" sz="18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3A31974-8038-6C16-C942-C3E47B63BC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1136" y="1034927"/>
            <a:ext cx="5541728" cy="4502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599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04160" y="137228"/>
            <a:ext cx="8712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Prevalence of pre-existing diabetes in pregnancy by country from studies published</a:t>
            </a:r>
          </a:p>
          <a:p>
            <a:r>
              <a:rPr lang="en-US" b="1" dirty="0"/>
              <a:t>since 2010</a:t>
            </a:r>
            <a:endParaRPr lang="en-GB" b="1" dirty="0"/>
          </a:p>
        </p:txBody>
      </p:sp>
      <p:pic>
        <p:nvPicPr>
          <p:cNvPr id="9" name="Picture 8" descr="diabetologia logo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E6CBA42-CD8D-59C7-8BB0-19FC509E3BE5}"/>
              </a:ext>
            </a:extLst>
          </p:cNvPr>
          <p:cNvSpPr txBox="1"/>
          <p:nvPr/>
        </p:nvSpPr>
        <p:spPr>
          <a:xfrm>
            <a:off x="107504" y="6002704"/>
            <a:ext cx="697744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Yuen et al (2025) Diabetologia DOI 10.1007/s00125-025-</a:t>
            </a:r>
            <a:r>
              <a:rPr lang="en-GB" dirty="0">
                <a:solidFill>
                  <a:prstClr val="black"/>
                </a:solidFill>
              </a:rPr>
              <a:t>06510-7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©The Authors 2025. Distributed under the terms of the CC BY 4.0 Attribution License (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3"/>
              </a:rPr>
              <a:t>http://creativecommons.org/licenses/by/4.0/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DD021A4-FB1A-225C-BDEA-CAE73CD2D9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517" y="980728"/>
            <a:ext cx="8482966" cy="468052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7504" y="5733256"/>
            <a:ext cx="63367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pPr lvl="0">
              <a:defRPr/>
            </a:pPr>
            <a:r>
              <a:rPr lang="en-GB" dirty="0">
                <a:solidFill>
                  <a:prstClr val="black"/>
                </a:solidFill>
              </a:rPr>
              <a:t>Yuen et al (2025) Diabetologia DOI 10.1007/s00125-025-06510-7 </a:t>
            </a:r>
          </a:p>
          <a:p>
            <a:r>
              <a:rPr lang="en-GB" sz="1200" dirty="0"/>
              <a:t>Reproduced from Farrar et al (2017) (https://doi.org/10.1371/journal.pone.0175288) </a:t>
            </a:r>
            <a:r>
              <a:rPr lang="en-US" sz="1200" dirty="0"/>
              <a:t>under the terms of the CC BY 4.0 </a:t>
            </a:r>
            <a:r>
              <a:rPr lang="fr-FR" sz="1200" dirty="0"/>
              <a:t>Attribution License (http://creativecommons.org/licenses/by/4.0/)</a:t>
            </a:r>
            <a:endParaRPr lang="en-GB" sz="1200" dirty="0">
              <a:highlight>
                <a:srgbClr val="FFFF00"/>
              </a:highligh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7504" y="216526"/>
            <a:ext cx="8928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Sensitivity of different screening approaches for identifying GDM, illustrating that detection of GDM in a population is largely proportionate to the number of OGTTs undertaken</a:t>
            </a:r>
            <a:endParaRPr lang="en-GB" b="1" dirty="0"/>
          </a:p>
        </p:txBody>
      </p:sp>
      <p:pic>
        <p:nvPicPr>
          <p:cNvPr id="9" name="Picture 8" descr="diabetologia logo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C4B14AB-E88B-4E74-3798-6CAEDD4C69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9280" y="1096388"/>
            <a:ext cx="5366911" cy="4708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9605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A6F3FC-0253-9066-9729-D701ED635D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1F025DA-E43F-DDDD-0C76-019D6CAC05CF}"/>
              </a:ext>
            </a:extLst>
          </p:cNvPr>
          <p:cNvSpPr txBox="1"/>
          <p:nvPr/>
        </p:nvSpPr>
        <p:spPr>
          <a:xfrm>
            <a:off x="82174" y="5725705"/>
            <a:ext cx="71287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pPr lvl="0"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Yuen et al (2025) Diabetologia DOI 10.1007/</a:t>
            </a:r>
            <a:r>
              <a:rPr lang="en-GB" dirty="0">
                <a:solidFill>
                  <a:prstClr val="black"/>
                </a:solidFill>
              </a:rPr>
              <a:t>s00125-025-06510-7 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00FF00"/>
              </a:highlight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©The Authors 2025. Distributed under the terms of the CC BY 4.0 Attribution License (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2"/>
              </a:rPr>
              <a:t>http://creativecommons.org/licenses/by/4.0/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0CAEB3-E91B-1D05-A7D4-689A8C5D7050}"/>
              </a:ext>
            </a:extLst>
          </p:cNvPr>
          <p:cNvSpPr txBox="1"/>
          <p:nvPr/>
        </p:nvSpPr>
        <p:spPr>
          <a:xfrm>
            <a:off x="251520" y="217887"/>
            <a:ext cx="87849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Prevalence of GDM by country, with lower prevalence (below the regional mean) countries shown by the blue bars and higher prevalence countries shown by the green bars</a:t>
            </a:r>
            <a:endParaRPr lang="en-GB" sz="2000" b="1" dirty="0"/>
          </a:p>
        </p:txBody>
      </p:sp>
      <p:pic>
        <p:nvPicPr>
          <p:cNvPr id="9" name="Picture 8" descr="diabetologia logo.tif">
            <a:extLst>
              <a:ext uri="{FF2B5EF4-FFF2-40B4-BE49-F238E27FC236}">
                <a16:creationId xmlns:a16="http://schemas.microsoft.com/office/drawing/2014/main" id="{839A31B9-7E84-2C6F-7F7E-9503BE39BAC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18C7CA8-2A1D-2823-F4E6-A41397690E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267" y="1628800"/>
            <a:ext cx="8445466" cy="393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778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258</Words>
  <Application>Microsoft Office PowerPoint</Application>
  <PresentationFormat>On-screen Show (4:3)</PresentationFormat>
  <Paragraphs>18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University of Bristol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bzxjn</dc:creator>
  <cp:lastModifiedBy>Deborah Bennett</cp:lastModifiedBy>
  <cp:revision>51</cp:revision>
  <dcterms:created xsi:type="dcterms:W3CDTF">2016-06-15T12:53:43Z</dcterms:created>
  <dcterms:modified xsi:type="dcterms:W3CDTF">2025-07-22T11:11:28Z</dcterms:modified>
</cp:coreProperties>
</file>