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60" r:id="rId2"/>
    <p:sldId id="263" r:id="rId3"/>
    <p:sldId id="264" r:id="rId4"/>
    <p:sldId id="265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DC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79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E62515-F74A-4BAF-BDD5-EAFFD10EDC78}" type="datetimeFigureOut">
              <a:rPr lang="en-GB" smtClean="0"/>
              <a:t>04/09/2026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D1CA7E-3F46-4AB0-9D19-457CEEF6CC6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509481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D1CA7E-3F46-4AB0-9D19-457CEEF6CC65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26002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C2242E-0BFC-F827-EB08-77F04FC3C3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1982201-84B2-E2C2-4EF2-7CD5459B46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8BA11B7-C58E-0087-98FC-F752D1C011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428917-BC74-0890-C866-D85F5F14569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D1CA7E-3F46-4AB0-9D19-457CEEF6CC65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467943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9F2392-63DA-52C5-16E1-B7A7965152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51C3B76-AD3A-6F2A-5C85-BC6BF844A7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F7699C8-5C80-825B-9970-B1DD10C188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B85792-8E96-DE76-B680-5C73A2405B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D1CA7E-3F46-4AB0-9D19-457CEEF6CC65}" type="slidenum">
              <a:rPr lang="en-GB" smtClean="0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954631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841B31-0E43-D6AE-5795-931334D35F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2B18A99-0FF3-990C-4724-6483377DDE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A7DA7F-32C8-5EEF-247D-D453866BB6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A0BED7-C176-6745-23E1-D32B5D6E8B2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D1CA7E-3F46-4AB0-9D19-457CEEF6CC65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279178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04/09/2026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04/09/2026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04/09/2026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04/09/2026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04/09/2026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04/09/2026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04/09/2026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04/09/2026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04/09/2026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04/09/2026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04/09/2026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68B05F-E206-4FF8-A1AC-8A3BE00EF632}" type="datetimeFigureOut">
              <a:rPr lang="en-GB" smtClean="0"/>
              <a:pPr/>
              <a:t>04/09/2026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iabetologia logo.tif">
            <a:extLst>
              <a:ext uri="{FF2B5EF4-FFF2-40B4-BE49-F238E27FC236}">
                <a16:creationId xmlns:a16="http://schemas.microsoft.com/office/drawing/2014/main" id="{F163A3BE-B039-44D0-9D20-045F0631C36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36296" y="6165304"/>
            <a:ext cx="1675152" cy="47480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7504" y="5445224"/>
            <a:ext cx="7272808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Gastaldelli et al (2026) Diabetologia DOI 10.1007/s00125-026-06853-9 </a:t>
            </a:r>
          </a:p>
          <a:p>
            <a:pPr lvl="0"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© </a:t>
            </a:r>
            <a:r>
              <a:rPr lang="en-GB" sz="1200" dirty="0"/>
              <a:t>American Diabetes Association and the European Association for the Study of Diabetes 2026.</a:t>
            </a:r>
          </a:p>
          <a:p>
            <a:pPr lvl="0"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Distributed under the terms of the CC BY 4.0 Attribution License (http://creativecommons.org/licenses/by/4.0/)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1764" y="260648"/>
            <a:ext cx="8820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/>
              <a:t>A working model of insulin resistance as a dynamic multidimensional biological phenotype</a:t>
            </a:r>
            <a:endParaRPr lang="en-GB" sz="18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C409B07-6789-F3FA-8EE0-4C9BA47214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4704" y="908721"/>
            <a:ext cx="7274593" cy="4824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5991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86D25A-4D45-442E-7DB3-49097473C7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iabetologia logo.tif">
            <a:extLst>
              <a:ext uri="{FF2B5EF4-FFF2-40B4-BE49-F238E27FC236}">
                <a16:creationId xmlns:a16="http://schemas.microsoft.com/office/drawing/2014/main" id="{6AADF3B3-3FC3-954D-25DD-C1F8CF072E08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36296" y="6165304"/>
            <a:ext cx="1675152" cy="47480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87DFD15-03F3-B381-5D04-23993C14FB00}"/>
              </a:ext>
            </a:extLst>
          </p:cNvPr>
          <p:cNvSpPr txBox="1"/>
          <p:nvPr/>
        </p:nvSpPr>
        <p:spPr>
          <a:xfrm>
            <a:off x="107504" y="5445224"/>
            <a:ext cx="7272808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lvl="0"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Gastaldelli et al (2026) Diabetologia DOI 10.1007/s00125-026-</a:t>
            </a:r>
            <a:r>
              <a:rPr lang="en-GB" dirty="0">
                <a:solidFill>
                  <a:prstClr val="black"/>
                </a:solidFill>
              </a:rPr>
              <a:t>06853-9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lvl="0">
              <a:defRPr/>
            </a:pPr>
            <a:r>
              <a:rPr lang="en-US" sz="1200" dirty="0">
                <a:solidFill>
                  <a:prstClr val="black"/>
                </a:solidFill>
              </a:rPr>
              <a:t>© </a:t>
            </a:r>
            <a:r>
              <a:rPr lang="en-GB" sz="1200" dirty="0"/>
              <a:t>American Diabetes Association and the European Association for the Study of Diabetes 2026.</a:t>
            </a:r>
          </a:p>
          <a:p>
            <a:pPr lvl="0">
              <a:defRPr/>
            </a:pPr>
            <a:r>
              <a:rPr lang="en-US" sz="1200" dirty="0">
                <a:solidFill>
                  <a:prstClr val="black"/>
                </a:solidFill>
              </a:rPr>
              <a:t>Distributed under the terms of the CC BY 4.0 Attribution License (http://creativecommons.org/licenses/by/4.0/)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1A02596-DD3A-8BBB-594E-CEC175A10039}"/>
              </a:ext>
            </a:extLst>
          </p:cNvPr>
          <p:cNvSpPr txBox="1"/>
          <p:nvPr/>
        </p:nvSpPr>
        <p:spPr>
          <a:xfrm>
            <a:off x="323528" y="260648"/>
            <a:ext cx="8712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/>
              <a:t>The insulin-resistant state is a systemic disorder</a:t>
            </a:r>
            <a:endParaRPr lang="en-GB" sz="18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857E290-D31E-978D-BE5E-82E34E5B21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9504" y="836712"/>
            <a:ext cx="6464992" cy="482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0050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23F620-B6BA-8E0E-743C-B132EC2307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iabetologia logo.tif">
            <a:extLst>
              <a:ext uri="{FF2B5EF4-FFF2-40B4-BE49-F238E27FC236}">
                <a16:creationId xmlns:a16="http://schemas.microsoft.com/office/drawing/2014/main" id="{1940F477-26C3-14E3-9582-A5E5A78157D7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36296" y="6165304"/>
            <a:ext cx="1675152" cy="47480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5322174-F015-26FA-DD54-A0AEE170BB33}"/>
              </a:ext>
            </a:extLst>
          </p:cNvPr>
          <p:cNvSpPr txBox="1"/>
          <p:nvPr/>
        </p:nvSpPr>
        <p:spPr>
          <a:xfrm>
            <a:off x="107504" y="5301208"/>
            <a:ext cx="727280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lvl="0"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Gastaldelli et al (2026) Diabetologia DOI 10.1007/s00125-026-</a:t>
            </a:r>
            <a:r>
              <a:rPr lang="en-GB" dirty="0">
                <a:solidFill>
                  <a:prstClr val="black"/>
                </a:solidFill>
              </a:rPr>
              <a:t>06853-9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© Based on Brehm and Roden (2007) (https://doi.org/10.1002/9780470513095.ch4), adapted from a figure originally published in Kahn (1978) (https://doi.org/10.1016/S0026-0495(78)80007-9), with permission from Elsevier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09EB987-ACD4-50A6-A33B-3C245D47A5DA}"/>
              </a:ext>
            </a:extLst>
          </p:cNvPr>
          <p:cNvSpPr txBox="1"/>
          <p:nvPr/>
        </p:nvSpPr>
        <p:spPr>
          <a:xfrm>
            <a:off x="323528" y="260648"/>
            <a:ext cx="8712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/>
              <a:t>Model of concentration-dependent effects of insulin</a:t>
            </a:r>
            <a:endParaRPr lang="en-GB" sz="18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0220F3F-B538-B5A8-C7D1-A628EAA6BE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3167" y="839404"/>
            <a:ext cx="6477667" cy="4821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7048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878BF6-9EFC-3E96-D096-44ED4C6684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iabetologia logo.tif">
            <a:extLst>
              <a:ext uri="{FF2B5EF4-FFF2-40B4-BE49-F238E27FC236}">
                <a16:creationId xmlns:a16="http://schemas.microsoft.com/office/drawing/2014/main" id="{B9298E4F-0519-0606-E28D-ABDEAEA8309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36296" y="6165304"/>
            <a:ext cx="1675152" cy="47480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FC24082-3265-F04B-AF2F-8DCF73ABB92B}"/>
              </a:ext>
            </a:extLst>
          </p:cNvPr>
          <p:cNvSpPr txBox="1"/>
          <p:nvPr/>
        </p:nvSpPr>
        <p:spPr>
          <a:xfrm>
            <a:off x="107504" y="5448706"/>
            <a:ext cx="7239888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lvl="0"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Gastaldelli et al (2026) Diabetologia DOI 10.1007/s00125-026-</a:t>
            </a:r>
            <a:r>
              <a:rPr lang="en-GB" dirty="0">
                <a:solidFill>
                  <a:prstClr val="black"/>
                </a:solidFill>
              </a:rPr>
              <a:t>06853-9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lvl="0">
              <a:defRPr/>
            </a:pPr>
            <a:r>
              <a:rPr lang="en-US" sz="1200" dirty="0">
                <a:solidFill>
                  <a:prstClr val="black"/>
                </a:solidFill>
              </a:rPr>
              <a:t>© </a:t>
            </a:r>
            <a:r>
              <a:rPr lang="en-GB" sz="1200" dirty="0"/>
              <a:t>American Diabetes Association and the European Association for the Study of Diabetes 2026.</a:t>
            </a:r>
          </a:p>
          <a:p>
            <a:pPr lvl="0">
              <a:defRPr/>
            </a:pPr>
            <a:r>
              <a:rPr lang="en-US" sz="1200" dirty="0">
                <a:solidFill>
                  <a:prstClr val="black"/>
                </a:solidFill>
              </a:rPr>
              <a:t>Distributed under the terms of the CC BY 4.0 Attribution License (http://creativecommons.org/licenses/by/4.0/)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6829657-A6C5-BE4C-E413-61AE800AD553}"/>
              </a:ext>
            </a:extLst>
          </p:cNvPr>
          <p:cNvSpPr txBox="1"/>
          <p:nvPr/>
        </p:nvSpPr>
        <p:spPr>
          <a:xfrm>
            <a:off x="323528" y="260648"/>
            <a:ext cx="8712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/>
              <a:t>Insulin-dependent activation and signalling of the insulin receptor</a:t>
            </a:r>
            <a:endParaRPr lang="en-GB" sz="18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B6C0A8B-0E12-E0CF-7BF6-AB6E1FAC24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8517" y="978532"/>
            <a:ext cx="4666967" cy="4682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5720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244</Words>
  <Application>Microsoft Office PowerPoint</Application>
  <PresentationFormat>On-screen Show (4:3)</PresentationFormat>
  <Paragraphs>27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>University of Bristol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bzxjn</dc:creator>
  <cp:lastModifiedBy>Deborah Bennett</cp:lastModifiedBy>
  <cp:revision>51</cp:revision>
  <dcterms:created xsi:type="dcterms:W3CDTF">2016-06-15T12:53:43Z</dcterms:created>
  <dcterms:modified xsi:type="dcterms:W3CDTF">2026-09-04T08:32:15Z</dcterms:modified>
</cp:coreProperties>
</file>