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6" r:id="rId3"/>
    <p:sldId id="283" r:id="rId4"/>
    <p:sldId id="285" r:id="rId5"/>
    <p:sldId id="260" r:id="rId6"/>
    <p:sldId id="258" r:id="rId7"/>
    <p:sldId id="261" r:id="rId8"/>
    <p:sldId id="262" r:id="rId9"/>
    <p:sldId id="263" r:id="rId10"/>
    <p:sldId id="265" r:id="rId11"/>
    <p:sldId id="273" r:id="rId12"/>
    <p:sldId id="274" r:id="rId13"/>
    <p:sldId id="275" r:id="rId14"/>
    <p:sldId id="277" r:id="rId15"/>
    <p:sldId id="278" r:id="rId16"/>
    <p:sldId id="280" r:id="rId17"/>
    <p:sldId id="281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B5104F-DDB5-49A9-AF5C-DB25E608CD16}" v="1" dt="2022-02-18T23:18:55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9" autoAdjust="0"/>
    <p:restoredTop sz="93841" autoAdjust="0"/>
  </p:normalViewPr>
  <p:slideViewPr>
    <p:cSldViewPr snapToGrid="0">
      <p:cViewPr varScale="1">
        <p:scale>
          <a:sx n="59" d="100"/>
          <a:sy n="59" d="100"/>
        </p:scale>
        <p:origin x="8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4959F-61B5-4C35-A126-2720A858E679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C305D-79A9-457D-8D7D-EB3DAB1471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88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C305D-79A9-457D-8D7D-EB3DAB14715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6441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9FE8D-01D3-4F7A-A68D-A3C56562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D06C34-FC12-4C59-BAAB-3E9236566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BFA1F1-974F-4AD9-B05A-8CD2619E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49E063-97C2-4395-A2F2-8A0CC58D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AB9C38-D871-4CC0-A848-A64D5ED33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80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5AAD1-59EA-4F83-B5AB-17BD9CD1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0DA6D3-40B1-4E45-9850-A487A48C1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2553DE-EA73-43E5-9869-219AA00A9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9B328E-9679-4C60-A13B-A48CD85D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2BFB65-958D-4995-96EA-F1C76121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30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E4A61F-5C00-4033-8519-A480BB415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A2AB1A-9B50-4A14-9BF0-69C92621B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0A830A-8840-4164-A4DE-4B3F3FE0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7C4E3F-EC6F-48C2-9280-192299B1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AFD7E1-A5C6-471F-BD5D-9D4C59CC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4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87ACA-0920-41D6-BFBF-820872BB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6688F-1CD8-4C63-AA90-C4026AB0F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141389-D2F0-4213-8D76-9775F7B3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8E2BF5-1BB8-41D6-B3AC-6E3BB350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65BBB-2D83-4EE2-8888-C7EEDFC1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08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B2B7D5-72EF-436D-A8CB-C1D8629FB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B4F5E7-92D5-4567-A581-FAF666968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A1967-CC3E-4432-9C09-2C21BA5F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A43650-5182-44CA-A1B9-862B4588E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BCA9B-C5E7-47AF-BC5F-F6C71CC9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35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EF38BA-7278-4977-9101-210D33A6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5CEB4D-D777-423C-B974-A45F71D12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CCDA69-3759-4BEE-80EF-661E1D52F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70EAE4-B317-4E99-97C2-C58B344F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90BAEA-9353-4B59-A846-8761FD30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F15D41-7FB6-45C6-B27F-379D60A8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64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573FE5-E3BB-4B60-B130-039A7DAF9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8B288E-A9C8-4285-A014-49F7DE4FF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FA1405-AB89-4724-9AB6-18764939E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898D50-FB69-4958-BAA8-944377A5A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1A44C8-FF4A-4C99-BE90-31439B579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F780FA3-D19B-4AB8-8D8A-A31C5641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1C0F5D-96B8-4BE7-A522-F46A986D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145FBB3-D1EB-4783-975C-2CE7B0BE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2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5701E-F999-4A41-BA52-D84AC20E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965A4D3-FF1F-4476-AC37-B9366146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E97FBD-CD43-4D6A-8483-02383BE8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9AF7CB-0F88-4D37-AA87-2E7CB1E8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35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59051E-810F-44FD-B4E3-1C187B6C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680E88-B41D-43CA-94E4-9480A2CC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B09515-BE5E-4210-A9F7-C7F2AD2D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02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E16A6-66C2-4BE0-B360-54B5AD1ED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1A67D-F634-40BE-AC46-DFF25D556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BB9231-89B5-47DE-BDE9-BB45A0129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674D05-3F7B-41AF-9839-F8EC7CF54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EA11D9-20DB-4F54-95A0-D52D9E46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62C853-06E8-4A60-960E-9A4BD9FC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11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902BEE-74E5-4D05-BC4C-6C0C20E0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2005E0-BA25-47A8-862F-68473128F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B402AC-5E43-40B4-8BCA-2920FE26B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74EE0B-67A7-4054-8637-8B77CC58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4F977C-0CB1-46CB-B94D-60D40A2C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3F1575-A230-4396-8A28-A6AC18DC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06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27116B9-A2E5-426E-A3CE-5F32FA841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3332C3-79CC-4244-92EF-0BB346810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5FC4A-B7EC-4B5E-B4D9-8C55FADE3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79571-D2DD-4F0F-958F-88E1F56AE624}" type="datetimeFigureOut">
              <a:rPr lang="fr-FR" smtClean="0"/>
              <a:t>29/04/2022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D1FC83-FF45-4E63-B995-B848C7A7C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F153E3-2CF1-410A-8B93-9CFF2D0B6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72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C4415-EFEC-4899-93FE-B950D6E615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/>
              <a:t>PiCO 5:</a:t>
            </a:r>
            <a:br>
              <a:rPr lang="en-CA"/>
            </a:br>
            <a:r>
              <a:rPr lang="en-CA"/>
              <a:t>IV-MFT fluid amount strategy</a:t>
            </a:r>
          </a:p>
        </p:txBody>
      </p:sp>
    </p:spTree>
    <p:extLst>
      <p:ext uri="{BB962C8B-B14F-4D97-AF65-F5344CB8AC3E}">
        <p14:creationId xmlns:p14="http://schemas.microsoft.com/office/powerpoint/2010/main" val="310950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Neurological</a:t>
            </a:r>
            <a:r>
              <a:rPr lang="fr-FR" dirty="0"/>
              <a:t> adverse </a:t>
            </a:r>
            <a:r>
              <a:rPr lang="fr-FR" dirty="0" err="1"/>
              <a:t>outcome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687"/>
            <a:ext cx="7081157" cy="458561"/>
          </a:xfrm>
        </p:spPr>
        <p:txBody>
          <a:bodyPr>
            <a:normAutofit/>
          </a:bodyPr>
          <a:lstStyle/>
          <a:p>
            <a:r>
              <a:rPr lang="fr-FR" dirty="0"/>
              <a:t>Forest plot –</a:t>
            </a:r>
            <a:r>
              <a:rPr lang="fr-FR" dirty="0" err="1"/>
              <a:t>Neurological</a:t>
            </a:r>
            <a:r>
              <a:rPr lang="fr-FR" dirty="0"/>
              <a:t> adverse </a:t>
            </a:r>
            <a:r>
              <a:rPr lang="fr-FR" dirty="0" err="1"/>
              <a:t>outcome</a:t>
            </a:r>
            <a:endParaRPr lang="fr-FR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533400" y="5857081"/>
            <a:ext cx="10119360" cy="127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/>
              <a:t>No significant difference between groups (p=0.33).</a:t>
            </a:r>
          </a:p>
          <a:p>
            <a:r>
              <a:rPr lang="en-CA" sz="2000"/>
              <a:t>No heterogeneity between stidues (I²=0%, p=0.80).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E0859E-1D2F-44C5-B5D4-00182ED2D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91" y="2677885"/>
            <a:ext cx="1172241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50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en-US" dirty="0"/>
              <a:t>Osmolality and change in plasma osmolality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5" y="1690688"/>
            <a:ext cx="7081157" cy="458561"/>
          </a:xfrm>
        </p:spPr>
        <p:txBody>
          <a:bodyPr>
            <a:normAutofit/>
          </a:bodyPr>
          <a:lstStyle/>
          <a:p>
            <a:r>
              <a:rPr lang="fr-FR" dirty="0"/>
              <a:t>Forest plot – Plasma </a:t>
            </a:r>
            <a:r>
              <a:rPr lang="fr-FR" dirty="0" err="1"/>
              <a:t>Osmolality</a:t>
            </a:r>
            <a:endParaRPr lang="fr-FR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511628" y="5415638"/>
            <a:ext cx="10119360" cy="127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/>
              <a:t>No significant difference </a:t>
            </a:r>
            <a:r>
              <a:rPr lang="en-CA" sz="2000" dirty="0">
                <a:solidFill>
                  <a:prstClr val="black"/>
                </a:solidFill>
              </a:rPr>
              <a:t>(OR=2.05 95%CI[-0.20 ; 4.30], p=0.07).</a:t>
            </a:r>
          </a:p>
          <a:p>
            <a:r>
              <a:rPr lang="en-CA" sz="2000" dirty="0"/>
              <a:t>Trend towards a higher osmolality in the experimental group</a:t>
            </a:r>
          </a:p>
          <a:p>
            <a:pPr lvl="0"/>
            <a:r>
              <a:rPr lang="en-CA" sz="2000" dirty="0"/>
              <a:t>No heterogeneity between studies (I²=0%, p=0.76). </a:t>
            </a:r>
          </a:p>
        </p:txBody>
      </p:sp>
      <p:sp>
        <p:nvSpPr>
          <p:cNvPr id="7" name="Rectangle 6"/>
          <p:cNvSpPr/>
          <p:nvPr/>
        </p:nvSpPr>
        <p:spPr>
          <a:xfrm>
            <a:off x="5972175" y="3771900"/>
            <a:ext cx="220980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095" y="2667000"/>
            <a:ext cx="10629871" cy="204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6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en-US" dirty="0"/>
              <a:t>Osmolality and change in plasma osmolality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5" y="1690688"/>
            <a:ext cx="7081157" cy="458561"/>
          </a:xfrm>
        </p:spPr>
        <p:txBody>
          <a:bodyPr>
            <a:normAutofit/>
          </a:bodyPr>
          <a:lstStyle/>
          <a:p>
            <a:r>
              <a:rPr lang="fr-FR" dirty="0"/>
              <a:t>Forest plot – Delta-</a:t>
            </a:r>
            <a:r>
              <a:rPr lang="fr-FR" dirty="0" err="1"/>
              <a:t>osmolality</a:t>
            </a:r>
            <a:endParaRPr lang="fr-FR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446314" y="5448300"/>
            <a:ext cx="10119360" cy="127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CA" sz="2000" dirty="0">
                <a:solidFill>
                  <a:prstClr val="black"/>
                </a:solidFill>
              </a:rPr>
              <a:t>Significant difference between experimental and control groups (mean difference= 4.70 95%CI[1.55 ; 7.84], p</a:t>
            </a:r>
            <a:r>
              <a:rPr lang="fr-FR" sz="2000" dirty="0">
                <a:solidFill>
                  <a:prstClr val="black"/>
                </a:solidFill>
              </a:rPr>
              <a:t>=0.003).</a:t>
            </a:r>
            <a:endParaRPr lang="fr-FR" sz="2000" dirty="0"/>
          </a:p>
          <a:p>
            <a:pPr lvl="0"/>
            <a:r>
              <a:rPr lang="en-CA" sz="2000" dirty="0"/>
              <a:t>No heterogeneity between studies</a:t>
            </a:r>
            <a:r>
              <a:rPr lang="fr-FR" sz="2000" dirty="0"/>
              <a:t>(I²=0%, p=0.81). </a:t>
            </a:r>
          </a:p>
        </p:txBody>
      </p:sp>
      <p:sp>
        <p:nvSpPr>
          <p:cNvPr id="7" name="Rectangle 6"/>
          <p:cNvSpPr/>
          <p:nvPr/>
        </p:nvSpPr>
        <p:spPr>
          <a:xfrm>
            <a:off x="5972175" y="3771900"/>
            <a:ext cx="220980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34" y="2572430"/>
            <a:ext cx="11449482" cy="239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50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Outcome 6 : </a:t>
            </a:r>
            <a:r>
              <a:rPr lang="fr-FR" dirty="0" err="1"/>
              <a:t>Length</a:t>
            </a:r>
            <a:r>
              <a:rPr lang="fr-FR" dirty="0"/>
              <a:t> of </a:t>
            </a:r>
            <a:r>
              <a:rPr lang="fr-FR" dirty="0" err="1"/>
              <a:t>therapy</a:t>
            </a:r>
            <a:r>
              <a:rPr lang="fr-FR" dirty="0"/>
              <a:t>, in </a:t>
            </a:r>
            <a:r>
              <a:rPr lang="fr-FR" dirty="0" err="1"/>
              <a:t>hours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5" y="1690688"/>
            <a:ext cx="7081157" cy="458561"/>
          </a:xfrm>
        </p:spPr>
        <p:txBody>
          <a:bodyPr>
            <a:normAutofit/>
          </a:bodyPr>
          <a:lstStyle/>
          <a:p>
            <a:r>
              <a:rPr lang="fr-FR" dirty="0"/>
              <a:t>Forest plot – </a:t>
            </a:r>
            <a:r>
              <a:rPr lang="fr-FR" dirty="0" err="1"/>
              <a:t>Length</a:t>
            </a:r>
            <a:r>
              <a:rPr lang="fr-FR" dirty="0"/>
              <a:t> of </a:t>
            </a:r>
            <a:r>
              <a:rPr lang="fr-FR" dirty="0" err="1"/>
              <a:t>therapy</a:t>
            </a:r>
            <a:endParaRPr lang="fr-FR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717095" y="5709553"/>
            <a:ext cx="10119360" cy="127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CA" sz="2000" dirty="0"/>
              <a:t>No significant difference (p=0.35).</a:t>
            </a:r>
          </a:p>
          <a:p>
            <a:r>
              <a:rPr lang="en-CA" sz="2000" dirty="0"/>
              <a:t>No heterogeneity between studies(I²=29%, p=0.24). </a:t>
            </a:r>
          </a:p>
          <a:p>
            <a:pPr lvl="0"/>
            <a:endParaRPr lang="en-CA" sz="2000" dirty="0"/>
          </a:p>
        </p:txBody>
      </p:sp>
      <p:sp>
        <p:nvSpPr>
          <p:cNvPr id="7" name="Rectangle 6"/>
          <p:cNvSpPr/>
          <p:nvPr/>
        </p:nvSpPr>
        <p:spPr>
          <a:xfrm>
            <a:off x="5972175" y="3771900"/>
            <a:ext cx="220980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93BC67-A6AF-4FE0-BB94-1E7FCAFCD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69" y="2589777"/>
            <a:ext cx="11527974" cy="219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39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Fluid</a:t>
            </a:r>
            <a:r>
              <a:rPr lang="fr-FR" dirty="0"/>
              <a:t> </a:t>
            </a:r>
            <a:r>
              <a:rPr lang="fr-FR" dirty="0" err="1"/>
              <a:t>intake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5" y="1612445"/>
            <a:ext cx="7081157" cy="458561"/>
          </a:xfrm>
        </p:spPr>
        <p:txBody>
          <a:bodyPr>
            <a:normAutofit/>
          </a:bodyPr>
          <a:lstStyle/>
          <a:p>
            <a:r>
              <a:rPr lang="fr-FR" dirty="0"/>
              <a:t>Forest plot – </a:t>
            </a:r>
            <a:r>
              <a:rPr lang="fr-FR" dirty="0" err="1"/>
              <a:t>Fluid</a:t>
            </a:r>
            <a:r>
              <a:rPr lang="fr-FR" dirty="0"/>
              <a:t> </a:t>
            </a:r>
            <a:r>
              <a:rPr lang="fr-FR" dirty="0" err="1"/>
              <a:t>intake</a:t>
            </a:r>
            <a:r>
              <a:rPr lang="fr-FR" dirty="0"/>
              <a:t> (ml/kg/h)</a:t>
            </a:r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478971" y="5586413"/>
            <a:ext cx="11401426" cy="127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/>
              <a:t>Fluid intake is significantly decreased in the experimental group (</a:t>
            </a:r>
            <a:r>
              <a:rPr lang="en-CA" sz="2000" dirty="0">
                <a:solidFill>
                  <a:prstClr val="black"/>
                </a:solidFill>
              </a:rPr>
              <a:t>mean difference= -0. 95 95%CI[-1.38 ; -0.52], p&lt;0.001).</a:t>
            </a:r>
            <a:endParaRPr lang="en-CA" sz="2000" dirty="0"/>
          </a:p>
          <a:p>
            <a:r>
              <a:rPr lang="en-CA" sz="2000" dirty="0"/>
              <a:t>No heterogeneity between studies(I²=15%, p=0.32). </a:t>
            </a:r>
          </a:p>
          <a:p>
            <a:pPr lvl="0"/>
            <a:endParaRPr lang="en-CA" sz="2000" dirty="0"/>
          </a:p>
        </p:txBody>
      </p:sp>
      <p:sp>
        <p:nvSpPr>
          <p:cNvPr id="7" name="Rectangle 6"/>
          <p:cNvSpPr/>
          <p:nvPr/>
        </p:nvSpPr>
        <p:spPr>
          <a:xfrm>
            <a:off x="5972175" y="3771900"/>
            <a:ext cx="220980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876925" y="4067175"/>
            <a:ext cx="2305050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A91311-8CE8-4963-ADEF-1C183370D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1" y="2724150"/>
            <a:ext cx="103346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65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Fluid</a:t>
            </a:r>
            <a:r>
              <a:rPr lang="fr-FR" dirty="0"/>
              <a:t> bolus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5" y="1612445"/>
            <a:ext cx="7081157" cy="458561"/>
          </a:xfrm>
        </p:spPr>
        <p:txBody>
          <a:bodyPr>
            <a:normAutofit fontScale="92500"/>
          </a:bodyPr>
          <a:lstStyle/>
          <a:p>
            <a:r>
              <a:rPr lang="fr-FR" dirty="0"/>
              <a:t>Forest plot – </a:t>
            </a:r>
            <a:r>
              <a:rPr lang="en-US" dirty="0"/>
              <a:t>Number of patients receiving fluid boluses</a:t>
            </a:r>
            <a:endParaRPr lang="fr-FR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522513" y="5857081"/>
            <a:ext cx="11401426" cy="127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/>
              <a:t>No significant difference between groups (p=0.58).</a:t>
            </a:r>
          </a:p>
          <a:p>
            <a:r>
              <a:rPr lang="en-CA" sz="2000" dirty="0"/>
              <a:t>No heterogeneity between studies(I²= 0%, p=0.63). </a:t>
            </a:r>
          </a:p>
          <a:p>
            <a:pPr lvl="0"/>
            <a:endParaRPr lang="en-CA" sz="2000" dirty="0"/>
          </a:p>
        </p:txBody>
      </p:sp>
      <p:sp>
        <p:nvSpPr>
          <p:cNvPr id="7" name="Rectangle 6"/>
          <p:cNvSpPr/>
          <p:nvPr/>
        </p:nvSpPr>
        <p:spPr>
          <a:xfrm>
            <a:off x="5972175" y="3771900"/>
            <a:ext cx="220980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876925" y="4067175"/>
            <a:ext cx="2305050" cy="142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D367B9-14C6-4EA8-BFB0-2A801227E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50" y="2711902"/>
            <a:ext cx="10520475" cy="211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83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F27EA-77B1-4EE1-9EAB-1E528FA08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z="4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Funnel plots </a:t>
            </a:r>
            <a:br>
              <a:rPr kumimoji="0" lang="en-CA" sz="4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CA" sz="36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(for meta-analysis with 4 or more included studies)</a:t>
            </a:r>
            <a:br>
              <a:rPr kumimoji="0" lang="en-CA" sz="4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lang="en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6A60423-9CC2-4CFE-92EA-A2F62D10D1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702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615ACD2D-EAEE-4332-B2F2-80BFE56D308B}"/>
              </a:ext>
            </a:extLst>
          </p:cNvPr>
          <p:cNvSpPr txBox="1"/>
          <p:nvPr/>
        </p:nvSpPr>
        <p:spPr>
          <a:xfrm>
            <a:off x="6884175" y="171193"/>
            <a:ext cx="404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Funnel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plot –</a:t>
            </a:r>
            <a:r>
              <a:rPr kumimoji="0" lang="fr-FR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</a:t>
            </a:r>
            <a:r>
              <a:rPr kumimoji="0" lang="fr-FR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Delta-</a:t>
            </a:r>
            <a:r>
              <a:rPr kumimoji="0" lang="fr-FR" sz="1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natremia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4C8202-8E86-47D0-AF28-2E1102572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135" y="694785"/>
            <a:ext cx="4610100" cy="3073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37CB6B-4159-4EFA-9965-2A8378A7B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65" y="3152027"/>
            <a:ext cx="5419810" cy="361320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5C3BC82-8AC9-4D2D-8729-5FD8ADDDB7E9}"/>
              </a:ext>
            </a:extLst>
          </p:cNvPr>
          <p:cNvSpPr txBox="1"/>
          <p:nvPr/>
        </p:nvSpPr>
        <p:spPr>
          <a:xfrm>
            <a:off x="728540" y="2610270"/>
            <a:ext cx="461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Funnel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plot –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Fluid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intake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51097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B2F969-DAC6-4ADB-89F9-DCF99535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Quality assessement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944EFF-93C6-47EB-A5E0-8408A16A78DC}"/>
              </a:ext>
            </a:extLst>
          </p:cNvPr>
          <p:cNvSpPr txBox="1"/>
          <p:nvPr/>
        </p:nvSpPr>
        <p:spPr>
          <a:xfrm>
            <a:off x="928255" y="3868192"/>
            <a:ext cx="2729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 err="1">
                <a:solidFill>
                  <a:schemeClr val="bg1"/>
                </a:solidFill>
              </a:rPr>
              <a:t>Randomised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controlled</a:t>
            </a:r>
            <a:r>
              <a:rPr lang="fr-FR" b="1" dirty="0">
                <a:solidFill>
                  <a:schemeClr val="bg1"/>
                </a:solidFill>
              </a:rPr>
              <a:t> trials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689" y="333076"/>
            <a:ext cx="4993057" cy="61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39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B2F969-DAC6-4ADB-89F9-DCF99535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Quality assessement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944EFF-93C6-47EB-A5E0-8408A16A78DC}"/>
              </a:ext>
            </a:extLst>
          </p:cNvPr>
          <p:cNvSpPr txBox="1"/>
          <p:nvPr/>
        </p:nvSpPr>
        <p:spPr>
          <a:xfrm>
            <a:off x="928255" y="4003040"/>
            <a:ext cx="2729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solidFill>
                  <a:schemeClr val="bg1"/>
                </a:solidFill>
              </a:rPr>
              <a:t>Randomised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controlled</a:t>
            </a:r>
            <a:r>
              <a:rPr lang="fr-FR" b="1" dirty="0">
                <a:solidFill>
                  <a:schemeClr val="bg1"/>
                </a:solidFill>
              </a:rPr>
              <a:t> trials in the </a:t>
            </a:r>
            <a:r>
              <a:rPr lang="fr-FR" b="1" dirty="0" err="1">
                <a:solidFill>
                  <a:schemeClr val="bg1"/>
                </a:solidFill>
              </a:rPr>
              <a:t>meta-analysis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B478C6-088D-4642-9FC0-EED6AF56F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33487"/>
            <a:ext cx="494347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08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B2F969-DAC6-4ADB-89F9-DCF99535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Quality assessement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944EFF-93C6-47EB-A5E0-8408A16A78DC}"/>
              </a:ext>
            </a:extLst>
          </p:cNvPr>
          <p:cNvSpPr txBox="1"/>
          <p:nvPr/>
        </p:nvSpPr>
        <p:spPr>
          <a:xfrm>
            <a:off x="1564640" y="4003040"/>
            <a:ext cx="1442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solidFill>
                  <a:schemeClr val="bg1"/>
                </a:solidFill>
              </a:rPr>
              <a:t>Cohort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studies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E8C77A-81B1-4042-9F61-D461816D1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925" y="1126344"/>
            <a:ext cx="33337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21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E32C3-88F4-4BE4-BED7-7EC8AF1B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Meta-analyses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211567-B5A4-4187-BC49-BAA10DB4329C}"/>
              </a:ext>
            </a:extLst>
          </p:cNvPr>
          <p:cNvSpPr txBox="1"/>
          <p:nvPr/>
        </p:nvSpPr>
        <p:spPr>
          <a:xfrm>
            <a:off x="957942" y="4767943"/>
            <a:ext cx="8882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/>
              <a:t>Experimental group: restrictive strategy (&lt; Holliday and Segar goals)</a:t>
            </a:r>
          </a:p>
          <a:p>
            <a:r>
              <a:rPr lang="en-CA" sz="2400"/>
              <a:t>Control : standard strategy (= Holliday and Segar goals)</a:t>
            </a:r>
          </a:p>
        </p:txBody>
      </p:sp>
    </p:spTree>
    <p:extLst>
      <p:ext uri="{BB962C8B-B14F-4D97-AF65-F5344CB8AC3E}">
        <p14:creationId xmlns:p14="http://schemas.microsoft.com/office/powerpoint/2010/main" val="292844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Mortality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73363"/>
            <a:ext cx="5039632" cy="458561"/>
          </a:xfrm>
        </p:spPr>
        <p:txBody>
          <a:bodyPr/>
          <a:lstStyle/>
          <a:p>
            <a:r>
              <a:rPr lang="fr-FR" dirty="0"/>
              <a:t>Forest plot – </a:t>
            </a:r>
            <a:r>
              <a:rPr lang="fr-FR" dirty="0" err="1"/>
              <a:t>Mortality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0069" y="5368833"/>
            <a:ext cx="10658702" cy="1582829"/>
          </a:xfrm>
        </p:spPr>
        <p:txBody>
          <a:bodyPr>
            <a:normAutofit/>
          </a:bodyPr>
          <a:lstStyle/>
          <a:p>
            <a:pPr lvl="0"/>
            <a:r>
              <a:rPr lang="en-CA" sz="2000">
                <a:solidFill>
                  <a:prstClr val="black"/>
                </a:solidFill>
              </a:rPr>
              <a:t>No significant difference between experimental and control groups (OR=2.44 95%CI[0.44 ; 13.67], p=0.31).</a:t>
            </a:r>
          </a:p>
          <a:p>
            <a:pPr lvl="0"/>
            <a:r>
              <a:rPr lang="en-CA" sz="2000">
                <a:solidFill>
                  <a:prstClr val="black"/>
                </a:solidFill>
              </a:rPr>
              <a:t>No heterogeneity between studies (I²=4%, p=0.31).</a:t>
            </a:r>
          </a:p>
          <a:p>
            <a:pPr lvl="0"/>
            <a:endParaRPr lang="en-CA" sz="200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A9683B-A310-489F-8B7E-8A473ABAE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63" y="2764970"/>
            <a:ext cx="10225713" cy="206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62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Natremia</a:t>
            </a:r>
            <a:r>
              <a:rPr lang="fr-FR" dirty="0"/>
              <a:t>, delta-</a:t>
            </a:r>
            <a:r>
              <a:rPr lang="fr-FR" dirty="0" err="1"/>
              <a:t>natremia</a:t>
            </a:r>
            <a:r>
              <a:rPr lang="fr-FR" dirty="0"/>
              <a:t>, </a:t>
            </a:r>
            <a:r>
              <a:rPr lang="fr-FR" dirty="0" err="1"/>
              <a:t>hyponatremia</a:t>
            </a:r>
            <a:r>
              <a:rPr lang="fr-FR" dirty="0"/>
              <a:t> &amp; </a:t>
            </a:r>
            <a:r>
              <a:rPr lang="fr-FR" dirty="0" err="1"/>
              <a:t>hypernatremia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6405" y="1877921"/>
            <a:ext cx="5039632" cy="458561"/>
          </a:xfrm>
        </p:spPr>
        <p:txBody>
          <a:bodyPr/>
          <a:lstStyle/>
          <a:p>
            <a:r>
              <a:rPr lang="fr-FR" dirty="0"/>
              <a:t>Forest plot – </a:t>
            </a:r>
            <a:r>
              <a:rPr lang="fr-FR" dirty="0" err="1"/>
              <a:t>Natremia</a:t>
            </a:r>
            <a:r>
              <a:rPr lang="fr-FR" dirty="0"/>
              <a:t> (&gt;H12)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6686" y="5171260"/>
            <a:ext cx="10658702" cy="1582829"/>
          </a:xfrm>
        </p:spPr>
        <p:txBody>
          <a:bodyPr>
            <a:normAutofit/>
          </a:bodyPr>
          <a:lstStyle/>
          <a:p>
            <a:pPr lvl="0"/>
            <a:r>
              <a:rPr lang="en-CA" sz="2000">
                <a:solidFill>
                  <a:prstClr val="black"/>
                </a:solidFill>
              </a:rPr>
              <a:t>Significant difference between groups: higher Natremia in the experimental group (MD=2.50 95%CI[0.08, 4.91], p=0.04).</a:t>
            </a:r>
            <a:endParaRPr lang="en-CA" sz="2000"/>
          </a:p>
          <a:p>
            <a:r>
              <a:rPr lang="en-CA" sz="2000"/>
              <a:t>High heterogeneity between studies (I²=78%, p=0.003).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2" y="2549886"/>
            <a:ext cx="10664970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0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Natremia</a:t>
            </a:r>
            <a:r>
              <a:rPr lang="fr-FR" dirty="0"/>
              <a:t>, delta-</a:t>
            </a:r>
            <a:r>
              <a:rPr lang="fr-FR" dirty="0" err="1"/>
              <a:t>natremia</a:t>
            </a:r>
            <a:r>
              <a:rPr lang="fr-FR" dirty="0"/>
              <a:t>, </a:t>
            </a:r>
            <a:r>
              <a:rPr lang="fr-FR" dirty="0" err="1"/>
              <a:t>hyponatremia</a:t>
            </a:r>
            <a:r>
              <a:rPr lang="fr-FR" dirty="0"/>
              <a:t> &amp; </a:t>
            </a:r>
            <a:r>
              <a:rPr lang="fr-FR" dirty="0" err="1"/>
              <a:t>hypernatremia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368" y="1808387"/>
            <a:ext cx="5039632" cy="458561"/>
          </a:xfrm>
        </p:spPr>
        <p:txBody>
          <a:bodyPr/>
          <a:lstStyle/>
          <a:p>
            <a:r>
              <a:rPr lang="fr-FR" dirty="0"/>
              <a:t>Forest plot – Delta-Na (&gt;H12)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98666" y="5301343"/>
            <a:ext cx="10806792" cy="1381125"/>
          </a:xfrm>
        </p:spPr>
        <p:txBody>
          <a:bodyPr>
            <a:normAutofit/>
          </a:bodyPr>
          <a:lstStyle/>
          <a:p>
            <a:pPr lvl="0"/>
            <a:r>
              <a:rPr lang="en-CA" sz="2000" dirty="0">
                <a:solidFill>
                  <a:prstClr val="black"/>
                </a:solidFill>
              </a:rPr>
              <a:t>Significant difference between groups </a:t>
            </a:r>
            <a:r>
              <a:rPr lang="en-CA" sz="2000" dirty="0" err="1">
                <a:solidFill>
                  <a:prstClr val="black"/>
                </a:solidFill>
              </a:rPr>
              <a:t>wich</a:t>
            </a:r>
            <a:r>
              <a:rPr lang="en-CA" sz="2000" dirty="0">
                <a:solidFill>
                  <a:prstClr val="black"/>
                </a:solidFill>
              </a:rPr>
              <a:t> favors the experimental group (</a:t>
            </a:r>
            <a:r>
              <a:rPr lang="en-CA" sz="2000" b="1" dirty="0">
                <a:solidFill>
                  <a:prstClr val="black"/>
                </a:solidFill>
              </a:rPr>
              <a:t>mean difference=1.95 95%CI[0.29 ; 3.62], p=0.02).</a:t>
            </a:r>
          </a:p>
          <a:p>
            <a:pPr lvl="0"/>
            <a:r>
              <a:rPr lang="en-CA" sz="2000" dirty="0">
                <a:solidFill>
                  <a:prstClr val="black"/>
                </a:solidFill>
              </a:rPr>
              <a:t> Slight heterogeneity between studies (I²=57%, p=0.04).</a:t>
            </a:r>
          </a:p>
          <a:p>
            <a:endParaRPr lang="en-CA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17" y="2384647"/>
            <a:ext cx="10724418" cy="26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93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prstClr val="black"/>
                </a:solidFill>
              </a:rPr>
              <a:t>Outcome</a:t>
            </a:r>
            <a:r>
              <a:rPr lang="fr-FR" dirty="0">
                <a:solidFill>
                  <a:prstClr val="black"/>
                </a:solidFill>
              </a:rPr>
              <a:t>: </a:t>
            </a:r>
            <a:r>
              <a:rPr lang="fr-FR" dirty="0" err="1">
                <a:solidFill>
                  <a:prstClr val="black"/>
                </a:solidFill>
              </a:rPr>
              <a:t>Natremia</a:t>
            </a:r>
            <a:r>
              <a:rPr lang="fr-FR" dirty="0">
                <a:solidFill>
                  <a:prstClr val="black"/>
                </a:solidFill>
              </a:rPr>
              <a:t>, delta-</a:t>
            </a:r>
            <a:r>
              <a:rPr lang="fr-FR" dirty="0" err="1">
                <a:solidFill>
                  <a:prstClr val="black"/>
                </a:solidFill>
              </a:rPr>
              <a:t>natremia</a:t>
            </a:r>
            <a:r>
              <a:rPr lang="fr-FR" dirty="0">
                <a:solidFill>
                  <a:prstClr val="black"/>
                </a:solidFill>
              </a:rPr>
              <a:t>, </a:t>
            </a:r>
            <a:r>
              <a:rPr lang="fr-FR" dirty="0" err="1">
                <a:solidFill>
                  <a:prstClr val="black"/>
                </a:solidFill>
              </a:rPr>
              <a:t>hyponatremia</a:t>
            </a:r>
            <a:r>
              <a:rPr lang="fr-FR" dirty="0">
                <a:solidFill>
                  <a:prstClr val="black"/>
                </a:solidFill>
              </a:rPr>
              <a:t> &amp; </a:t>
            </a:r>
            <a:r>
              <a:rPr lang="fr-FR" dirty="0" err="1">
                <a:solidFill>
                  <a:prstClr val="black"/>
                </a:solidFill>
              </a:rPr>
              <a:t>hypernatremia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526" y="1823085"/>
            <a:ext cx="5039632" cy="458561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Forest plot – </a:t>
            </a:r>
            <a:r>
              <a:rPr lang="fr-FR" dirty="0" err="1"/>
              <a:t>Hyponatremia</a:t>
            </a:r>
            <a:r>
              <a:rPr lang="fr-FR" dirty="0"/>
              <a:t> (&lt;135 </a:t>
            </a:r>
            <a:r>
              <a:rPr lang="fr-FR" dirty="0" err="1"/>
              <a:t>mmol</a:t>
            </a:r>
            <a:r>
              <a:rPr lang="fr-FR" dirty="0"/>
              <a:t>/L)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538" y="5731600"/>
            <a:ext cx="10759850" cy="1087211"/>
          </a:xfrm>
        </p:spPr>
        <p:txBody>
          <a:bodyPr>
            <a:normAutofit/>
          </a:bodyPr>
          <a:lstStyle/>
          <a:p>
            <a:pPr lvl="0"/>
            <a:r>
              <a:rPr lang="fr-FR" sz="2000" dirty="0"/>
              <a:t>No </a:t>
            </a:r>
            <a:r>
              <a:rPr lang="en-CA" sz="2000" dirty="0"/>
              <a:t>significant difference </a:t>
            </a:r>
            <a:r>
              <a:rPr lang="fr-FR" sz="2000" dirty="0"/>
              <a:t>(</a:t>
            </a:r>
            <a:r>
              <a:rPr lang="fr-FR" sz="2000" dirty="0">
                <a:solidFill>
                  <a:prstClr val="black"/>
                </a:solidFill>
              </a:rPr>
              <a:t>OR=1.03 95%CI[0.27 ; 3.92], p=0.97).</a:t>
            </a:r>
            <a:endParaRPr lang="fr-FR" sz="2000" dirty="0"/>
          </a:p>
          <a:p>
            <a:pPr lvl="0"/>
            <a:r>
              <a:rPr lang="en-CA" sz="2000" dirty="0">
                <a:solidFill>
                  <a:prstClr val="black"/>
                </a:solidFill>
              </a:rPr>
              <a:t>Slight heterogeneity between studies </a:t>
            </a:r>
            <a:r>
              <a:rPr lang="fr-FR" sz="2000" dirty="0">
                <a:solidFill>
                  <a:prstClr val="black"/>
                </a:solidFill>
              </a:rPr>
              <a:t>(I²=65%, p=0.06).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ACA23D-2540-42CF-B388-A19C9BAA8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05" y="2662916"/>
            <a:ext cx="10460305" cy="231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93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530</Words>
  <Application>Microsoft Office PowerPoint</Application>
  <PresentationFormat>Grand écran</PresentationFormat>
  <Paragraphs>55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PiCO 5: IV-MFT fluid amount strategy</vt:lpstr>
      <vt:lpstr>Quality assessement</vt:lpstr>
      <vt:lpstr>Quality assessement</vt:lpstr>
      <vt:lpstr>Quality assessement</vt:lpstr>
      <vt:lpstr>Meta-analyses</vt:lpstr>
      <vt:lpstr>Outcome: Mortality</vt:lpstr>
      <vt:lpstr>Outcome: Natremia, delta-natremia, hyponatremia &amp; hypernatremia</vt:lpstr>
      <vt:lpstr>Outcome: Natremia, delta-natremia, hyponatremia &amp; hypernatremia</vt:lpstr>
      <vt:lpstr>Outcome: Natremia, delta-natremia, hyponatremia &amp; hypernatremia</vt:lpstr>
      <vt:lpstr>Outcome: Neurological adverse outcome</vt:lpstr>
      <vt:lpstr>Outcome: Osmolality and change in plasma osmolality</vt:lpstr>
      <vt:lpstr>Outcome: Osmolality and change in plasma osmolality</vt:lpstr>
      <vt:lpstr>Outcome 6 : Length of therapy, in hours</vt:lpstr>
      <vt:lpstr>Outcome: Fluid intake</vt:lpstr>
      <vt:lpstr>Outcome: Fluid bolus</vt:lpstr>
      <vt:lpstr>Funnel plots  (for meta-analysis with 4 or more included studies)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PICO 3 : Balanced solutions</dc:title>
  <dc:creator>Anaïs BRIANT</dc:creator>
  <cp:lastModifiedBy>frederic valla</cp:lastModifiedBy>
  <cp:revision>142</cp:revision>
  <dcterms:created xsi:type="dcterms:W3CDTF">2021-05-10T13:24:43Z</dcterms:created>
  <dcterms:modified xsi:type="dcterms:W3CDTF">2022-04-29T06:35:12Z</dcterms:modified>
</cp:coreProperties>
</file>