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060" r:id="rId2"/>
    <p:sldId id="1061" r:id="rId3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58" autoAdjust="0"/>
    <p:restoredTop sz="94660"/>
  </p:normalViewPr>
  <p:slideViewPr>
    <p:cSldViewPr>
      <p:cViewPr>
        <p:scale>
          <a:sx n="96" d="100"/>
          <a:sy n="96" d="100"/>
        </p:scale>
        <p:origin x="1112" y="-222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2022/6/21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2022/6/21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8"/>
            <a:ext cx="5829300" cy="216693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2022/6/21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2022/6/21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1" y="2217385"/>
            <a:ext cx="3030141" cy="92410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1" y="3141486"/>
            <a:ext cx="3030141" cy="570741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2022/6/21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2022/6/21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2022/6/21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1" y="394405"/>
            <a:ext cx="2256235" cy="1678517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3" cy="845449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1" y="2072924"/>
            <a:ext cx="2256235" cy="6775980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2022/6/21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2022/6/21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2022/6/21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2022/6/21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2022/6/21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>
            <a:extLst>
              <a:ext uri="{FF2B5EF4-FFF2-40B4-BE49-F238E27FC236}">
                <a16:creationId xmlns:a16="http://schemas.microsoft.com/office/drawing/2014/main" id="{ACD34F1F-2C3F-09DA-C002-39E6FCCF5269}"/>
              </a:ext>
            </a:extLst>
          </p:cNvPr>
          <p:cNvSpPr txBox="1">
            <a:spLocks/>
          </p:cNvSpPr>
          <p:nvPr/>
        </p:nvSpPr>
        <p:spPr>
          <a:xfrm>
            <a:off x="4365104" y="66948"/>
            <a:ext cx="2368822" cy="3495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Supplementary Table 1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EFFC85E-9DBE-B448-2FD6-ACB4E542D3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1118959"/>
              </p:ext>
            </p:extLst>
          </p:nvPr>
        </p:nvGraphicFramePr>
        <p:xfrm>
          <a:off x="260648" y="704528"/>
          <a:ext cx="6388224" cy="2520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2048">
                  <a:extLst>
                    <a:ext uri="{9D8B030D-6E8A-4147-A177-3AD203B41FA5}">
                      <a16:colId xmlns:a16="http://schemas.microsoft.com/office/drawing/2014/main" val="3428525533"/>
                    </a:ext>
                  </a:extLst>
                </a:gridCol>
                <a:gridCol w="1308182">
                  <a:extLst>
                    <a:ext uri="{9D8B030D-6E8A-4147-A177-3AD203B41FA5}">
                      <a16:colId xmlns:a16="http://schemas.microsoft.com/office/drawing/2014/main" val="1667931031"/>
                    </a:ext>
                  </a:extLst>
                </a:gridCol>
                <a:gridCol w="1231090">
                  <a:extLst>
                    <a:ext uri="{9D8B030D-6E8A-4147-A177-3AD203B41FA5}">
                      <a16:colId xmlns:a16="http://schemas.microsoft.com/office/drawing/2014/main" val="2107601430"/>
                    </a:ext>
                  </a:extLst>
                </a:gridCol>
                <a:gridCol w="854226">
                  <a:extLst>
                    <a:ext uri="{9D8B030D-6E8A-4147-A177-3AD203B41FA5}">
                      <a16:colId xmlns:a16="http://schemas.microsoft.com/office/drawing/2014/main" val="4274160054"/>
                    </a:ext>
                  </a:extLst>
                </a:gridCol>
                <a:gridCol w="854226">
                  <a:extLst>
                    <a:ext uri="{9D8B030D-6E8A-4147-A177-3AD203B41FA5}">
                      <a16:colId xmlns:a16="http://schemas.microsoft.com/office/drawing/2014/main" val="3520148241"/>
                    </a:ext>
                  </a:extLst>
                </a:gridCol>
                <a:gridCol w="854226">
                  <a:extLst>
                    <a:ext uri="{9D8B030D-6E8A-4147-A177-3AD203B41FA5}">
                      <a16:colId xmlns:a16="http://schemas.microsoft.com/office/drawing/2014/main" val="153322571"/>
                    </a:ext>
                  </a:extLst>
                </a:gridCol>
                <a:gridCol w="854226">
                  <a:extLst>
                    <a:ext uri="{9D8B030D-6E8A-4147-A177-3AD203B41FA5}">
                      <a16:colId xmlns:a16="http://schemas.microsoft.com/office/drawing/2014/main" val="2831753264"/>
                    </a:ext>
                  </a:extLst>
                </a:gridCol>
              </a:tblGrid>
              <a:tr h="275306"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Supplementary Table 1. Range of hip motion in patients with hip dysfunction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382541"/>
                  </a:ext>
                </a:extLst>
              </a:tr>
              <a:tr h="36483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Indication of hip surgery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Surgery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 of motion in flexion (110°-120°)/extension (10°-15°)/ internal rotation (30°-40°)/ external rotation (40°-60°)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861369"/>
                  </a:ext>
                </a:extLst>
              </a:tr>
              <a:tr h="3827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Pre-op ROM R Hip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Pre-op ROM L Hip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Post-op ROM R Hip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Post-op ROM L Hip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0644707"/>
                  </a:ext>
                </a:extLst>
              </a:tr>
              <a:tr h="3290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Inability to sit due to HPC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Left hip callus resection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0/0/0/0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10/NA/10/10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45/NA/15/20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9220667"/>
                  </a:ext>
                </a:extLst>
              </a:tr>
              <a:tr h="5841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Inability to maintain sitting posture due to hip autofusion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Left hip soft tissue release, Right hip excision arthroplasty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20/20/NA/NA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10/10/NA/NA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90/-35/20/20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130/-35/-20/50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3266681"/>
                  </a:ext>
                </a:extLst>
              </a:tr>
              <a:tr h="5841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Asymmetrical hip flexion contracture with pelvic tilt and scoliosis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Bilateral hip excision arthroplasty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0/0/0/0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0/0/0/0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0/0/0/0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60/-30/0/20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76641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2783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:a16="http://schemas.microsoft.com/office/drawing/2014/main" id="{A98E1B34-1452-93BB-258F-A1D4328D52C1}"/>
              </a:ext>
            </a:extLst>
          </p:cNvPr>
          <p:cNvSpPr txBox="1">
            <a:spLocks/>
          </p:cNvSpPr>
          <p:nvPr/>
        </p:nvSpPr>
        <p:spPr>
          <a:xfrm>
            <a:off x="4365104" y="66948"/>
            <a:ext cx="2368822" cy="3495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Supplementary Table 2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9B92BDC-CDCF-478B-94BC-1D84D3EAE5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0387989"/>
              </p:ext>
            </p:extLst>
          </p:nvPr>
        </p:nvGraphicFramePr>
        <p:xfrm>
          <a:off x="908720" y="632520"/>
          <a:ext cx="5040560" cy="79138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831729898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407396578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191399639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260725029"/>
                    </a:ext>
                  </a:extLst>
                </a:gridCol>
              </a:tblGrid>
              <a:tr h="306538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Supplementary Table 2. Summary of Indomethacin usage and post-operative HPC formation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842658"/>
                  </a:ext>
                </a:extLst>
              </a:tr>
              <a:tr h="2245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Indomethacin used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Site of operation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Post-operation HPC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3170103"/>
                  </a:ext>
                </a:extLst>
              </a:tr>
              <a:tr h="12017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Spine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0520452"/>
                  </a:ext>
                </a:extLst>
              </a:tr>
              <a:tr h="12017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Both tibiae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1620776"/>
                  </a:ext>
                </a:extLst>
              </a:tr>
              <a:tr h="2245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Both femurs and tibiae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6844150"/>
                  </a:ext>
                </a:extLst>
              </a:tr>
              <a:tr h="120173">
                <a:tc rowSpan="3"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Left femur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6483375"/>
                  </a:ext>
                </a:extLst>
              </a:tr>
              <a:tr h="1201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Right tibia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2068726"/>
                  </a:ext>
                </a:extLst>
              </a:tr>
              <a:tr h="1201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Right femur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7782717"/>
                  </a:ext>
                </a:extLst>
              </a:tr>
              <a:tr h="12017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Right femur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0241774"/>
                  </a:ext>
                </a:extLst>
              </a:tr>
              <a:tr h="120173">
                <a:tc rowSpan="4"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Right tibia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7386109"/>
                  </a:ext>
                </a:extLst>
              </a:tr>
              <a:tr h="1201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Left tibia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5427163"/>
                  </a:ext>
                </a:extLst>
              </a:tr>
              <a:tr h="1201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Right Femur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6307533"/>
                  </a:ext>
                </a:extLst>
              </a:tr>
              <a:tr h="1201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Left femur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220782"/>
                  </a:ext>
                </a:extLst>
              </a:tr>
              <a:tr h="120173">
                <a:tc rowSpan="4"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Left femur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2602000"/>
                  </a:ext>
                </a:extLst>
              </a:tr>
              <a:tr h="1201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Left tibia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5523201"/>
                  </a:ext>
                </a:extLst>
              </a:tr>
              <a:tr h="1201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Left humerus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111114"/>
                  </a:ext>
                </a:extLst>
              </a:tr>
              <a:tr h="1201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Right tibia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491515"/>
                  </a:ext>
                </a:extLst>
              </a:tr>
              <a:tr h="120173">
                <a:tc rowSpan="3"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Right tibia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3581842"/>
                  </a:ext>
                </a:extLst>
              </a:tr>
              <a:tr h="1201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Left tibia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9578865"/>
                  </a:ext>
                </a:extLst>
              </a:tr>
              <a:tr h="1201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Left tibia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4979049"/>
                  </a:ext>
                </a:extLst>
              </a:tr>
              <a:tr h="12017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Spine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1862475"/>
                  </a:ext>
                </a:extLst>
              </a:tr>
              <a:tr h="120173">
                <a:tc rowSpan="2"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Right femur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2825843"/>
                  </a:ext>
                </a:extLst>
              </a:tr>
              <a:tr h="1201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Right tibia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2846889"/>
                  </a:ext>
                </a:extLst>
              </a:tr>
              <a:tr h="120173">
                <a:tc rowSpan="3"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Left femur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8935632"/>
                  </a:ext>
                </a:extLst>
              </a:tr>
              <a:tr h="1201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Tibiae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8882006"/>
                  </a:ext>
                </a:extLst>
              </a:tr>
              <a:tr h="1201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Right femur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N/A*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775527"/>
                  </a:ext>
                </a:extLst>
              </a:tr>
              <a:tr h="120173">
                <a:tc rowSpan="2"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Right femur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N/A*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5526369"/>
                  </a:ext>
                </a:extLst>
              </a:tr>
              <a:tr h="1201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Right tibia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N/A*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5441685"/>
                  </a:ext>
                </a:extLst>
              </a:tr>
              <a:tr h="120173">
                <a:tc rowSpan="4"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Right femur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7735421"/>
                  </a:ext>
                </a:extLst>
              </a:tr>
              <a:tr h="1201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Right tibia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5208782"/>
                  </a:ext>
                </a:extLst>
              </a:tr>
              <a:tr h="1201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Left tibia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5834861"/>
                  </a:ext>
                </a:extLst>
              </a:tr>
              <a:tr h="1201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Right femur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0941521"/>
                  </a:ext>
                </a:extLst>
              </a:tr>
              <a:tr h="12017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Right femur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8104913"/>
                  </a:ext>
                </a:extLst>
              </a:tr>
              <a:tr h="12017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Both tibiae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1192447"/>
                  </a:ext>
                </a:extLst>
              </a:tr>
              <a:tr h="120173">
                <a:tc rowSpan="4"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Left radius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0124895"/>
                  </a:ext>
                </a:extLst>
              </a:tr>
              <a:tr h="1201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Left ulna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2687033"/>
                  </a:ext>
                </a:extLst>
              </a:tr>
              <a:tr h="1201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Right radius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7891750"/>
                  </a:ext>
                </a:extLst>
              </a:tr>
              <a:tr h="1201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Right ulna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2804213"/>
                  </a:ext>
                </a:extLst>
              </a:tr>
              <a:tr h="120173">
                <a:tc rowSpan="4"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Left femur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3557478"/>
                  </a:ext>
                </a:extLst>
              </a:tr>
              <a:tr h="1201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Left tibia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4491786"/>
                  </a:ext>
                </a:extLst>
              </a:tr>
              <a:tr h="1201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Right femur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9270159"/>
                  </a:ext>
                </a:extLst>
              </a:tr>
              <a:tr h="1201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Left tibia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0547497"/>
                  </a:ext>
                </a:extLst>
              </a:tr>
              <a:tr h="120173">
                <a:tc rowSpan="4"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Left femur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1405894"/>
                  </a:ext>
                </a:extLst>
              </a:tr>
              <a:tr h="1201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Left tibia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2203499"/>
                  </a:ext>
                </a:extLst>
              </a:tr>
              <a:tr h="1201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Right femur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3544605"/>
                  </a:ext>
                </a:extLst>
              </a:tr>
              <a:tr h="1201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Right tibia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6652361"/>
                  </a:ext>
                </a:extLst>
              </a:tr>
              <a:tr h="12017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Spine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959650"/>
                  </a:ext>
                </a:extLst>
              </a:tr>
              <a:tr h="209567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N/A*: No available follow-up X-ray images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85" marR="4085" marT="408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5319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77090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22609</TotalTime>
  <Words>388</Words>
  <Application>Microsoft Office PowerPoint</Application>
  <PresentationFormat>A4 Paper (210x297 mm)</PresentationFormat>
  <Paragraphs>192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主题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OI-V 病人病历及影像资料</dc:title>
  <dc:creator>Administrator</dc:creator>
  <cp:lastModifiedBy>Tommy Tan</cp:lastModifiedBy>
  <cp:revision>124</cp:revision>
  <dcterms:created xsi:type="dcterms:W3CDTF">2021-05-07T01:23:09Z</dcterms:created>
  <dcterms:modified xsi:type="dcterms:W3CDTF">2022-06-21T08:06:37Z</dcterms:modified>
</cp:coreProperties>
</file>