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56" y="10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蛯名 耕介" userId="98ded7cca46244f3" providerId="LiveId" clId="{DD2BA123-60BC-4D89-B8E4-45C70EB229A1}"/>
    <pc:docChg chg="custSel modSld">
      <pc:chgData name="蛯名 耕介" userId="98ded7cca46244f3" providerId="LiveId" clId="{DD2BA123-60BC-4D89-B8E4-45C70EB229A1}" dt="2026-02-02T12:37:11.714" v="0" actId="478"/>
      <pc:docMkLst>
        <pc:docMk/>
      </pc:docMkLst>
      <pc:sldChg chg="delSp mod">
        <pc:chgData name="蛯名 耕介" userId="98ded7cca46244f3" providerId="LiveId" clId="{DD2BA123-60BC-4D89-B8E4-45C70EB229A1}" dt="2026-02-02T12:37:11.714" v="0" actId="478"/>
        <pc:sldMkLst>
          <pc:docMk/>
          <pc:sldMk cId="1280245622" sldId="258"/>
        </pc:sldMkLst>
        <pc:picChg chg="del">
          <ac:chgData name="蛯名 耕介" userId="98ded7cca46244f3" providerId="LiveId" clId="{DD2BA123-60BC-4D89-B8E4-45C70EB229A1}" dt="2026-02-02T12:37:11.714" v="0" actId="478"/>
          <ac:picMkLst>
            <pc:docMk/>
            <pc:sldMk cId="1280245622" sldId="258"/>
            <ac:picMk id="6" creationId="{5AEA1C00-13E4-06F9-97AC-7DF704DB9416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kebin\OneDrive\&#12487;&#12473;&#12463;&#12488;&#12483;&#12503;\20250920&#12288;&#26032;&#32654;&#20808;&#29983;&#12486;&#12522;&#12508;&#12531;2W&#26377;&#21177;&#20104;&#28204;\20251011&#12288;&#34543;&#21517;&#20462;&#27491;&#12288;&#35299;&#26512;&#34920;%20&#12486;&#12522;&#12508;&#12531;AI%2012m%20&#32153;&#32154;&#32676;242&#2036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val>
            <c:numRef>
              <c:f>'TH BMD解析'!$A$1:$A$199</c:f>
              <c:numCache>
                <c:formatCode>General</c:formatCode>
                <c:ptCount val="199"/>
                <c:pt idx="0">
                  <c:v>-27.079646017699112</c:v>
                </c:pt>
                <c:pt idx="1">
                  <c:v>-15.156249999999993</c:v>
                </c:pt>
                <c:pt idx="2">
                  <c:v>-12.854757929883132</c:v>
                </c:pt>
                <c:pt idx="3">
                  <c:v>-12.013536379018607</c:v>
                </c:pt>
                <c:pt idx="4">
                  <c:v>-9.010339734121132</c:v>
                </c:pt>
                <c:pt idx="5">
                  <c:v>-8.2812500000000071</c:v>
                </c:pt>
                <c:pt idx="6">
                  <c:v>-7.8247261345852914</c:v>
                </c:pt>
                <c:pt idx="7">
                  <c:v>-7.783417935702186</c:v>
                </c:pt>
                <c:pt idx="8">
                  <c:v>-7.722772277227719</c:v>
                </c:pt>
                <c:pt idx="9">
                  <c:v>-7.7197149643705387</c:v>
                </c:pt>
                <c:pt idx="10">
                  <c:v>-7.6051779935275121</c:v>
                </c:pt>
                <c:pt idx="11">
                  <c:v>-7.5667655786350263</c:v>
                </c:pt>
                <c:pt idx="12">
                  <c:v>-7.4418604651162905</c:v>
                </c:pt>
                <c:pt idx="13">
                  <c:v>-7.2147651006711282</c:v>
                </c:pt>
                <c:pt idx="14">
                  <c:v>-6.9724770642201843</c:v>
                </c:pt>
                <c:pt idx="15">
                  <c:v>-6.9284064665126932</c:v>
                </c:pt>
                <c:pt idx="16">
                  <c:v>-6.7019400352733571</c:v>
                </c:pt>
                <c:pt idx="17">
                  <c:v>-6.3291139240506329</c:v>
                </c:pt>
                <c:pt idx="18">
                  <c:v>-6.2801932367149815</c:v>
                </c:pt>
                <c:pt idx="19">
                  <c:v>-6.1290322580645267</c:v>
                </c:pt>
                <c:pt idx="20">
                  <c:v>-6.0572687224669686</c:v>
                </c:pt>
                <c:pt idx="21">
                  <c:v>-5.958549222797938</c:v>
                </c:pt>
                <c:pt idx="22">
                  <c:v>-5.7915057915057915</c:v>
                </c:pt>
                <c:pt idx="23">
                  <c:v>-5.3598774885145524</c:v>
                </c:pt>
                <c:pt idx="24">
                  <c:v>-5.3054662379421247</c:v>
                </c:pt>
                <c:pt idx="25">
                  <c:v>-5.2558782849239201</c:v>
                </c:pt>
                <c:pt idx="26">
                  <c:v>-5.0239234449760639</c:v>
                </c:pt>
                <c:pt idx="27">
                  <c:v>-4.9689440993788914</c:v>
                </c:pt>
                <c:pt idx="28">
                  <c:v>-4.9056603773584895</c:v>
                </c:pt>
                <c:pt idx="29">
                  <c:v>-4.8109965635738883</c:v>
                </c:pt>
                <c:pt idx="30">
                  <c:v>-4.644412191581992</c:v>
                </c:pt>
                <c:pt idx="31">
                  <c:v>-4.5779685264663694</c:v>
                </c:pt>
                <c:pt idx="32">
                  <c:v>-4.5226130653266416</c:v>
                </c:pt>
                <c:pt idx="33">
                  <c:v>-4.296875</c:v>
                </c:pt>
                <c:pt idx="34">
                  <c:v>-4.2386185243328161</c:v>
                </c:pt>
                <c:pt idx="35">
                  <c:v>-4.1584158415841621</c:v>
                </c:pt>
                <c:pt idx="36">
                  <c:v>-4.1310541310541238</c:v>
                </c:pt>
                <c:pt idx="37">
                  <c:v>-4.0935672514619936</c:v>
                </c:pt>
                <c:pt idx="38">
                  <c:v>-3.9783001808318286</c:v>
                </c:pt>
                <c:pt idx="39">
                  <c:v>-3.8321167883211715</c:v>
                </c:pt>
                <c:pt idx="40">
                  <c:v>-3.7530266343825613</c:v>
                </c:pt>
                <c:pt idx="41">
                  <c:v>-3.6303630363036299</c:v>
                </c:pt>
                <c:pt idx="42">
                  <c:v>-3.5067873303167407</c:v>
                </c:pt>
                <c:pt idx="43">
                  <c:v>-3.379721669980118</c:v>
                </c:pt>
                <c:pt idx="44">
                  <c:v>-3.2307692307692371</c:v>
                </c:pt>
                <c:pt idx="45">
                  <c:v>-3.2258064516129115</c:v>
                </c:pt>
                <c:pt idx="46">
                  <c:v>-3.1605562579013924</c:v>
                </c:pt>
                <c:pt idx="47">
                  <c:v>-2.8508771929824595</c:v>
                </c:pt>
                <c:pt idx="48">
                  <c:v>-2.8074866310160429</c:v>
                </c:pt>
                <c:pt idx="49">
                  <c:v>-2.5000000000000022</c:v>
                </c:pt>
                <c:pt idx="50">
                  <c:v>-2.4358974358974383</c:v>
                </c:pt>
                <c:pt idx="51">
                  <c:v>-2.3762376237623783</c:v>
                </c:pt>
                <c:pt idx="52">
                  <c:v>-2.3653088042049908</c:v>
                </c:pt>
                <c:pt idx="53">
                  <c:v>-2.3415977961432577</c:v>
                </c:pt>
                <c:pt idx="54">
                  <c:v>-2.310231023102316</c:v>
                </c:pt>
                <c:pt idx="55">
                  <c:v>-2.1598272138228958</c:v>
                </c:pt>
                <c:pt idx="56">
                  <c:v>-2.0689655172413834</c:v>
                </c:pt>
                <c:pt idx="57">
                  <c:v>-1.9402985074626899</c:v>
                </c:pt>
                <c:pt idx="58">
                  <c:v>-1.934235976789167</c:v>
                </c:pt>
                <c:pt idx="59">
                  <c:v>-1.7241379310344862</c:v>
                </c:pt>
                <c:pt idx="60">
                  <c:v>-1.6611295681063121</c:v>
                </c:pt>
                <c:pt idx="61">
                  <c:v>-1.6591251885369585</c:v>
                </c:pt>
                <c:pt idx="62">
                  <c:v>-1.5544041450777257</c:v>
                </c:pt>
                <c:pt idx="63">
                  <c:v>-1.4423076923076983</c:v>
                </c:pt>
                <c:pt idx="64">
                  <c:v>-1.3422818791946289</c:v>
                </c:pt>
                <c:pt idx="65">
                  <c:v>-1.2729844413012725</c:v>
                </c:pt>
                <c:pt idx="66">
                  <c:v>-1.2729844413012725</c:v>
                </c:pt>
                <c:pt idx="67">
                  <c:v>-1.2658227848101222</c:v>
                </c:pt>
                <c:pt idx="68">
                  <c:v>-1.264488935721797</c:v>
                </c:pt>
                <c:pt idx="69">
                  <c:v>-1.1658031088082943</c:v>
                </c:pt>
                <c:pt idx="70">
                  <c:v>-1.1428571428571455</c:v>
                </c:pt>
                <c:pt idx="71">
                  <c:v>-1.0204081632653073</c:v>
                </c:pt>
                <c:pt idx="72">
                  <c:v>-0.96711798839458352</c:v>
                </c:pt>
                <c:pt idx="73">
                  <c:v>-0.71005917159763232</c:v>
                </c:pt>
                <c:pt idx="74">
                  <c:v>-0.52493438320210251</c:v>
                </c:pt>
                <c:pt idx="75">
                  <c:v>-0.37688442211055717</c:v>
                </c:pt>
                <c:pt idx="76">
                  <c:v>-0.34364261168384758</c:v>
                </c:pt>
                <c:pt idx="77">
                  <c:v>-0.34364261168384758</c:v>
                </c:pt>
                <c:pt idx="78">
                  <c:v>-0.28653295128939771</c:v>
                </c:pt>
                <c:pt idx="79">
                  <c:v>-0.21186440677966045</c:v>
                </c:pt>
                <c:pt idx="80">
                  <c:v>-0.17761989342804929</c:v>
                </c:pt>
                <c:pt idx="81">
                  <c:v>-9.4966761633419328E-2</c:v>
                </c:pt>
                <c:pt idx="82">
                  <c:v>0</c:v>
                </c:pt>
                <c:pt idx="83">
                  <c:v>0.20964360587001352</c:v>
                </c:pt>
                <c:pt idx="84">
                  <c:v>0.28129395218001729</c:v>
                </c:pt>
                <c:pt idx="85">
                  <c:v>0.34722222222223209</c:v>
                </c:pt>
                <c:pt idx="86">
                  <c:v>0.48231511254019921</c:v>
                </c:pt>
                <c:pt idx="87">
                  <c:v>0.51020408163264808</c:v>
                </c:pt>
                <c:pt idx="88">
                  <c:v>0.58027079303675233</c:v>
                </c:pt>
                <c:pt idx="89">
                  <c:v>0.73260073260073</c:v>
                </c:pt>
                <c:pt idx="90">
                  <c:v>0.85616438356164171</c:v>
                </c:pt>
                <c:pt idx="91">
                  <c:v>0.94043887147334804</c:v>
                </c:pt>
                <c:pt idx="92">
                  <c:v>1.0000000000000009</c:v>
                </c:pt>
                <c:pt idx="93">
                  <c:v>1.017441860465107</c:v>
                </c:pt>
                <c:pt idx="94">
                  <c:v>1.0494752623688264</c:v>
                </c:pt>
                <c:pt idx="95">
                  <c:v>1.1146496815286566</c:v>
                </c:pt>
                <c:pt idx="96">
                  <c:v>1.1570247933884392</c:v>
                </c:pt>
                <c:pt idx="97">
                  <c:v>1.4128728414442682</c:v>
                </c:pt>
                <c:pt idx="98">
                  <c:v>1.437699680511173</c:v>
                </c:pt>
                <c:pt idx="99">
                  <c:v>1.449275362318847</c:v>
                </c:pt>
                <c:pt idx="100">
                  <c:v>1.4705882352941124</c:v>
                </c:pt>
                <c:pt idx="101">
                  <c:v>1.612903225806428</c:v>
                </c:pt>
                <c:pt idx="102">
                  <c:v>1.8242122719734688</c:v>
                </c:pt>
                <c:pt idx="103">
                  <c:v>1.8626309662398199</c:v>
                </c:pt>
                <c:pt idx="104">
                  <c:v>1.906412478336228</c:v>
                </c:pt>
                <c:pt idx="105">
                  <c:v>2.2608695652173827</c:v>
                </c:pt>
                <c:pt idx="106">
                  <c:v>2.3224043715847076</c:v>
                </c:pt>
                <c:pt idx="107">
                  <c:v>2.3631840796019876</c:v>
                </c:pt>
                <c:pt idx="108">
                  <c:v>2.3866348448687402</c:v>
                </c:pt>
                <c:pt idx="109">
                  <c:v>2.4070021881838155</c:v>
                </c:pt>
                <c:pt idx="110">
                  <c:v>2.4299065420560817</c:v>
                </c:pt>
                <c:pt idx="111">
                  <c:v>2.4456521739130377</c:v>
                </c:pt>
                <c:pt idx="112">
                  <c:v>2.5048169556840083</c:v>
                </c:pt>
                <c:pt idx="113">
                  <c:v>2.5179856115107757</c:v>
                </c:pt>
                <c:pt idx="114">
                  <c:v>2.5710419485791558</c:v>
                </c:pt>
                <c:pt idx="115">
                  <c:v>2.8037383177570208</c:v>
                </c:pt>
                <c:pt idx="116">
                  <c:v>2.9182879377432025</c:v>
                </c:pt>
                <c:pt idx="117">
                  <c:v>3.0050083472454192</c:v>
                </c:pt>
                <c:pt idx="118">
                  <c:v>3.150684931506853</c:v>
                </c:pt>
                <c:pt idx="119">
                  <c:v>3.1690140845070491</c:v>
                </c:pt>
                <c:pt idx="120">
                  <c:v>3.4035656401944836</c:v>
                </c:pt>
                <c:pt idx="121">
                  <c:v>3.4124629080118485</c:v>
                </c:pt>
                <c:pt idx="122">
                  <c:v>3.5190615835777095</c:v>
                </c:pt>
                <c:pt idx="123">
                  <c:v>3.5658914728682101</c:v>
                </c:pt>
                <c:pt idx="124">
                  <c:v>3.5879629629629761</c:v>
                </c:pt>
                <c:pt idx="125">
                  <c:v>3.7234042553191626</c:v>
                </c:pt>
                <c:pt idx="126">
                  <c:v>3.8028169014084456</c:v>
                </c:pt>
                <c:pt idx="127">
                  <c:v>4.0123456790123413</c:v>
                </c:pt>
                <c:pt idx="128">
                  <c:v>4.0322580645161255</c:v>
                </c:pt>
                <c:pt idx="129">
                  <c:v>4.067796610169494</c:v>
                </c:pt>
                <c:pt idx="130">
                  <c:v>4.0892193308550207</c:v>
                </c:pt>
                <c:pt idx="131">
                  <c:v>4.1666666666666741</c:v>
                </c:pt>
                <c:pt idx="132">
                  <c:v>4.4425087108014072</c:v>
                </c:pt>
                <c:pt idx="133">
                  <c:v>4.5186640471512884</c:v>
                </c:pt>
                <c:pt idx="134">
                  <c:v>4.7798742138364769</c:v>
                </c:pt>
                <c:pt idx="135">
                  <c:v>4.8812664907651682</c:v>
                </c:pt>
                <c:pt idx="136">
                  <c:v>4.9019607843137303</c:v>
                </c:pt>
                <c:pt idx="137">
                  <c:v>5.2023121387283267</c:v>
                </c:pt>
                <c:pt idx="138">
                  <c:v>5.3911205073995827</c:v>
                </c:pt>
                <c:pt idx="139">
                  <c:v>5.7239057239057312</c:v>
                </c:pt>
                <c:pt idx="140">
                  <c:v>5.8712121212121327</c:v>
                </c:pt>
                <c:pt idx="141">
                  <c:v>6.083650190114076</c:v>
                </c:pt>
                <c:pt idx="142">
                  <c:v>6.3291139240506444</c:v>
                </c:pt>
                <c:pt idx="143">
                  <c:v>6.390328151986191</c:v>
                </c:pt>
                <c:pt idx="144">
                  <c:v>6.469760900140642</c:v>
                </c:pt>
                <c:pt idx="145">
                  <c:v>6.5368567454798354</c:v>
                </c:pt>
                <c:pt idx="146">
                  <c:v>6.7391304347826031</c:v>
                </c:pt>
                <c:pt idx="147">
                  <c:v>6.7911714770797937</c:v>
                </c:pt>
                <c:pt idx="148">
                  <c:v>6.8322981366459645</c:v>
                </c:pt>
                <c:pt idx="149">
                  <c:v>7.0291777188328908</c:v>
                </c:pt>
                <c:pt idx="150">
                  <c:v>7.121212121212106</c:v>
                </c:pt>
                <c:pt idx="151">
                  <c:v>7.1942446043165464</c:v>
                </c:pt>
                <c:pt idx="152">
                  <c:v>7.5539568345323493</c:v>
                </c:pt>
                <c:pt idx="153">
                  <c:v>7.5642965204235857</c:v>
                </c:pt>
                <c:pt idx="154">
                  <c:v>7.5797872340425565</c:v>
                </c:pt>
                <c:pt idx="155">
                  <c:v>7.7852348993288745</c:v>
                </c:pt>
                <c:pt idx="156">
                  <c:v>7.9258010118044009</c:v>
                </c:pt>
                <c:pt idx="157">
                  <c:v>8.0123266563944426</c:v>
                </c:pt>
                <c:pt idx="158">
                  <c:v>8.0133555926544364</c:v>
                </c:pt>
                <c:pt idx="159">
                  <c:v>8.1163859111791581</c:v>
                </c:pt>
                <c:pt idx="160">
                  <c:v>8.2848837209302353</c:v>
                </c:pt>
                <c:pt idx="161">
                  <c:v>8.3197389885807596</c:v>
                </c:pt>
                <c:pt idx="162">
                  <c:v>8.5967130214917873</c:v>
                </c:pt>
                <c:pt idx="163">
                  <c:v>8.7912087912087813</c:v>
                </c:pt>
                <c:pt idx="164">
                  <c:v>8.9700996677740896</c:v>
                </c:pt>
                <c:pt idx="165">
                  <c:v>9.1388400702987695</c:v>
                </c:pt>
                <c:pt idx="166">
                  <c:v>9.1819699499165353</c:v>
                </c:pt>
                <c:pt idx="167">
                  <c:v>9.2764378478664042</c:v>
                </c:pt>
                <c:pt idx="168">
                  <c:v>9.2989985693848531</c:v>
                </c:pt>
                <c:pt idx="169">
                  <c:v>9.3474426807760302</c:v>
                </c:pt>
                <c:pt idx="170">
                  <c:v>9.8880597014925353</c:v>
                </c:pt>
                <c:pt idx="171">
                  <c:v>10.163339382940094</c:v>
                </c:pt>
                <c:pt idx="172">
                  <c:v>10.237659963436908</c:v>
                </c:pt>
                <c:pt idx="173">
                  <c:v>10.443864229764998</c:v>
                </c:pt>
                <c:pt idx="174">
                  <c:v>10.669077757685329</c:v>
                </c:pt>
                <c:pt idx="175">
                  <c:v>11.243611584327095</c:v>
                </c:pt>
                <c:pt idx="176">
                  <c:v>11.524163568773215</c:v>
                </c:pt>
                <c:pt idx="177">
                  <c:v>11.583011583011583</c:v>
                </c:pt>
                <c:pt idx="178">
                  <c:v>11.809045226130642</c:v>
                </c:pt>
                <c:pt idx="179">
                  <c:v>12.146422628951758</c:v>
                </c:pt>
                <c:pt idx="180">
                  <c:v>12.5248508946322</c:v>
                </c:pt>
                <c:pt idx="181">
                  <c:v>12.676056338028175</c:v>
                </c:pt>
                <c:pt idx="182">
                  <c:v>12.792792792792774</c:v>
                </c:pt>
                <c:pt idx="183">
                  <c:v>12.955465587044523</c:v>
                </c:pt>
                <c:pt idx="184">
                  <c:v>13.006396588486147</c:v>
                </c:pt>
                <c:pt idx="185">
                  <c:v>13.193116634799228</c:v>
                </c:pt>
                <c:pt idx="186">
                  <c:v>14.615384615384608</c:v>
                </c:pt>
                <c:pt idx="187">
                  <c:v>14.814814814814813</c:v>
                </c:pt>
                <c:pt idx="188">
                  <c:v>15.303983228511541</c:v>
                </c:pt>
                <c:pt idx="189">
                  <c:v>16.742081447963809</c:v>
                </c:pt>
                <c:pt idx="190">
                  <c:v>17.201166180758023</c:v>
                </c:pt>
                <c:pt idx="191">
                  <c:v>17.509025270758126</c:v>
                </c:pt>
                <c:pt idx="192">
                  <c:v>18.090452261306524</c:v>
                </c:pt>
                <c:pt idx="193">
                  <c:v>19.125683060109289</c:v>
                </c:pt>
                <c:pt idx="194">
                  <c:v>23.484848484848484</c:v>
                </c:pt>
                <c:pt idx="195">
                  <c:v>23.913043478260843</c:v>
                </c:pt>
                <c:pt idx="196">
                  <c:v>24.213075060532695</c:v>
                </c:pt>
                <c:pt idx="197">
                  <c:v>29.218106995884785</c:v>
                </c:pt>
                <c:pt idx="198">
                  <c:v>37.704918032786885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AA-4F7E-8F45-43FE59A08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079305368"/>
        <c:axId val="1079307888"/>
      </c:barChart>
      <c:catAx>
        <c:axId val="1079305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1079307888"/>
        <c:crosses val="autoZero"/>
        <c:auto val="1"/>
        <c:lblAlgn val="ctr"/>
        <c:lblOffset val="100"/>
        <c:noMultiLvlLbl val="0"/>
      </c:catAx>
      <c:valAx>
        <c:axId val="1079307888"/>
        <c:scaling>
          <c:orientation val="minMax"/>
          <c:max val="40"/>
          <c:min val="-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ＭＳ Ｐゴシック" panose="020B0600070205080204" pitchFamily="50" charset="-128"/>
                <a:cs typeface="+mn-cs"/>
              </a:defRPr>
            </a:pPr>
            <a:endParaRPr lang="ja-JP"/>
          </a:p>
        </c:txPr>
        <c:crossAx val="1079305368"/>
        <c:crosses val="autoZero"/>
        <c:crossBetween val="between"/>
      </c:valAx>
      <c:spPr>
        <a:noFill/>
        <a:ln w="19050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6"/>
              </a:solidFill>
              <a:miter lim="800000"/>
            </a:ln>
            <a:effectLst/>
          </c:spPr>
          <c:invertIfNegative val="0"/>
          <c:val>
            <c:numRef>
              <c:f>'TH BMD 骨折率解析'!$J$2:$J$234</c:f>
              <c:numCache>
                <c:formatCode>0.0_);[Red]\(0.0\)</c:formatCode>
                <c:ptCount val="233"/>
                <c:pt idx="0">
                  <c:v>8.6999999999999993</c:v>
                </c:pt>
                <c:pt idx="1">
                  <c:v>10.199999999999999</c:v>
                </c:pt>
                <c:pt idx="2" formatCode="General">
                  <c:v>11.7</c:v>
                </c:pt>
                <c:pt idx="3">
                  <c:v>11.7</c:v>
                </c:pt>
                <c:pt idx="4">
                  <c:v>14.1</c:v>
                </c:pt>
                <c:pt idx="5" formatCode="General">
                  <c:v>14.4</c:v>
                </c:pt>
                <c:pt idx="6" formatCode="General">
                  <c:v>17.100000000000001</c:v>
                </c:pt>
                <c:pt idx="7" formatCode="General">
                  <c:v>17.2</c:v>
                </c:pt>
                <c:pt idx="8">
                  <c:v>17.8</c:v>
                </c:pt>
                <c:pt idx="9" formatCode="General">
                  <c:v>19.100000000000001</c:v>
                </c:pt>
                <c:pt idx="10">
                  <c:v>19.399999999999999</c:v>
                </c:pt>
                <c:pt idx="11" formatCode="General">
                  <c:v>19.5</c:v>
                </c:pt>
                <c:pt idx="12">
                  <c:v>19.600000000000001</c:v>
                </c:pt>
                <c:pt idx="13">
                  <c:v>20</c:v>
                </c:pt>
                <c:pt idx="14">
                  <c:v>20.100000000000001</c:v>
                </c:pt>
                <c:pt idx="15" formatCode="General">
                  <c:v>21.8</c:v>
                </c:pt>
                <c:pt idx="16">
                  <c:v>22</c:v>
                </c:pt>
                <c:pt idx="17">
                  <c:v>23.3</c:v>
                </c:pt>
                <c:pt idx="18">
                  <c:v>23.7</c:v>
                </c:pt>
                <c:pt idx="19">
                  <c:v>23.8</c:v>
                </c:pt>
                <c:pt idx="20">
                  <c:v>23.9</c:v>
                </c:pt>
                <c:pt idx="21" formatCode="General">
                  <c:v>24.6</c:v>
                </c:pt>
                <c:pt idx="22">
                  <c:v>24.8</c:v>
                </c:pt>
                <c:pt idx="23">
                  <c:v>25.1</c:v>
                </c:pt>
                <c:pt idx="24">
                  <c:v>26</c:v>
                </c:pt>
                <c:pt idx="25">
                  <c:v>26.7</c:v>
                </c:pt>
                <c:pt idx="26">
                  <c:v>27</c:v>
                </c:pt>
                <c:pt idx="27">
                  <c:v>27.1</c:v>
                </c:pt>
                <c:pt idx="28">
                  <c:v>27.5</c:v>
                </c:pt>
                <c:pt idx="29">
                  <c:v>27.7</c:v>
                </c:pt>
                <c:pt idx="30">
                  <c:v>27.9</c:v>
                </c:pt>
                <c:pt idx="31">
                  <c:v>28.2</c:v>
                </c:pt>
                <c:pt idx="32">
                  <c:v>28.7</c:v>
                </c:pt>
                <c:pt idx="33">
                  <c:v>28.9</c:v>
                </c:pt>
                <c:pt idx="34" formatCode="General">
                  <c:v>29.2</c:v>
                </c:pt>
                <c:pt idx="35">
                  <c:v>30.1</c:v>
                </c:pt>
                <c:pt idx="36">
                  <c:v>30.8</c:v>
                </c:pt>
                <c:pt idx="37" formatCode="General">
                  <c:v>31.5</c:v>
                </c:pt>
                <c:pt idx="38" formatCode="General">
                  <c:v>31.6</c:v>
                </c:pt>
                <c:pt idx="39">
                  <c:v>31.9</c:v>
                </c:pt>
                <c:pt idx="40" formatCode="General">
                  <c:v>32.1</c:v>
                </c:pt>
                <c:pt idx="41">
                  <c:v>32.6</c:v>
                </c:pt>
                <c:pt idx="42" formatCode="General">
                  <c:v>32.799999999999997</c:v>
                </c:pt>
                <c:pt idx="43" formatCode="General">
                  <c:v>33</c:v>
                </c:pt>
                <c:pt idx="44">
                  <c:v>33</c:v>
                </c:pt>
                <c:pt idx="45">
                  <c:v>33.200000000000003</c:v>
                </c:pt>
                <c:pt idx="46" formatCode="General">
                  <c:v>33.6</c:v>
                </c:pt>
                <c:pt idx="47" formatCode="General">
                  <c:v>33.9</c:v>
                </c:pt>
                <c:pt idx="48">
                  <c:v>35.299999999999997</c:v>
                </c:pt>
                <c:pt idx="49" formatCode="General">
                  <c:v>35.299999999999997</c:v>
                </c:pt>
                <c:pt idx="50">
                  <c:v>35.799999999999997</c:v>
                </c:pt>
                <c:pt idx="51" formatCode="General">
                  <c:v>37.1</c:v>
                </c:pt>
                <c:pt idx="52">
                  <c:v>37.200000000000003</c:v>
                </c:pt>
                <c:pt idx="53" formatCode="General">
                  <c:v>37.200000000000003</c:v>
                </c:pt>
                <c:pt idx="54">
                  <c:v>38.5</c:v>
                </c:pt>
                <c:pt idx="55">
                  <c:v>38.799999999999997</c:v>
                </c:pt>
                <c:pt idx="56">
                  <c:v>39.299999999999997</c:v>
                </c:pt>
                <c:pt idx="57" formatCode="General">
                  <c:v>39.299999999999997</c:v>
                </c:pt>
                <c:pt idx="58">
                  <c:v>39.299999999999997</c:v>
                </c:pt>
                <c:pt idx="59">
                  <c:v>39.5</c:v>
                </c:pt>
                <c:pt idx="60">
                  <c:v>39.799999999999997</c:v>
                </c:pt>
                <c:pt idx="61">
                  <c:v>40</c:v>
                </c:pt>
                <c:pt idx="62">
                  <c:v>40.299999999999997</c:v>
                </c:pt>
                <c:pt idx="63">
                  <c:v>40.9</c:v>
                </c:pt>
                <c:pt idx="64">
                  <c:v>41.1</c:v>
                </c:pt>
                <c:pt idx="65">
                  <c:v>41.4</c:v>
                </c:pt>
                <c:pt idx="66">
                  <c:v>41.8</c:v>
                </c:pt>
                <c:pt idx="67">
                  <c:v>42</c:v>
                </c:pt>
                <c:pt idx="68" formatCode="General">
                  <c:v>42</c:v>
                </c:pt>
                <c:pt idx="69" formatCode="General">
                  <c:v>42</c:v>
                </c:pt>
                <c:pt idx="70">
                  <c:v>43</c:v>
                </c:pt>
                <c:pt idx="71">
                  <c:v>43.1</c:v>
                </c:pt>
                <c:pt idx="72" formatCode="General">
                  <c:v>43.1</c:v>
                </c:pt>
                <c:pt idx="73">
                  <c:v>43.4</c:v>
                </c:pt>
                <c:pt idx="74">
                  <c:v>43.7</c:v>
                </c:pt>
                <c:pt idx="75" formatCode="General">
                  <c:v>44.9</c:v>
                </c:pt>
                <c:pt idx="76">
                  <c:v>45.1</c:v>
                </c:pt>
                <c:pt idx="77" formatCode="General">
                  <c:v>45.5</c:v>
                </c:pt>
                <c:pt idx="78">
                  <c:v>45.5</c:v>
                </c:pt>
                <c:pt idx="79">
                  <c:v>45.6</c:v>
                </c:pt>
                <c:pt idx="80">
                  <c:v>46</c:v>
                </c:pt>
                <c:pt idx="81" formatCode="General">
                  <c:v>46.2</c:v>
                </c:pt>
                <c:pt idx="82" formatCode="General">
                  <c:v>46.4</c:v>
                </c:pt>
                <c:pt idx="83">
                  <c:v>46.8</c:v>
                </c:pt>
                <c:pt idx="84">
                  <c:v>47.8</c:v>
                </c:pt>
                <c:pt idx="85">
                  <c:v>47.9</c:v>
                </c:pt>
                <c:pt idx="86" formatCode="General">
                  <c:v>48.2</c:v>
                </c:pt>
                <c:pt idx="87" formatCode="General">
                  <c:v>48.5</c:v>
                </c:pt>
                <c:pt idx="88" formatCode="General">
                  <c:v>49.5</c:v>
                </c:pt>
                <c:pt idx="89">
                  <c:v>49.6</c:v>
                </c:pt>
                <c:pt idx="90">
                  <c:v>49.9</c:v>
                </c:pt>
                <c:pt idx="91">
                  <c:v>49.9</c:v>
                </c:pt>
                <c:pt idx="92">
                  <c:v>50.1</c:v>
                </c:pt>
                <c:pt idx="93">
                  <c:v>50.2</c:v>
                </c:pt>
                <c:pt idx="94" formatCode="General">
                  <c:v>50.2</c:v>
                </c:pt>
                <c:pt idx="95">
                  <c:v>50.4</c:v>
                </c:pt>
                <c:pt idx="96" formatCode="General">
                  <c:v>50.7</c:v>
                </c:pt>
                <c:pt idx="97">
                  <c:v>51.1</c:v>
                </c:pt>
                <c:pt idx="98">
                  <c:v>51.6</c:v>
                </c:pt>
                <c:pt idx="99" formatCode="General">
                  <c:v>51.7</c:v>
                </c:pt>
                <c:pt idx="100" formatCode="General">
                  <c:v>51.7</c:v>
                </c:pt>
                <c:pt idx="101" formatCode="General">
                  <c:v>51.8</c:v>
                </c:pt>
                <c:pt idx="102">
                  <c:v>52.5</c:v>
                </c:pt>
                <c:pt idx="103">
                  <c:v>52.8</c:v>
                </c:pt>
                <c:pt idx="104">
                  <c:v>52.8</c:v>
                </c:pt>
                <c:pt idx="105" formatCode="General">
                  <c:v>53.1</c:v>
                </c:pt>
                <c:pt idx="106" formatCode="General">
                  <c:v>53.4</c:v>
                </c:pt>
                <c:pt idx="107">
                  <c:v>53.6</c:v>
                </c:pt>
                <c:pt idx="108" formatCode="General">
                  <c:v>53.8</c:v>
                </c:pt>
                <c:pt idx="109">
                  <c:v>54</c:v>
                </c:pt>
                <c:pt idx="110">
                  <c:v>54.3</c:v>
                </c:pt>
                <c:pt idx="111">
                  <c:v>54.7</c:v>
                </c:pt>
                <c:pt idx="112">
                  <c:v>55.5</c:v>
                </c:pt>
                <c:pt idx="113">
                  <c:v>55.6</c:v>
                </c:pt>
                <c:pt idx="114">
                  <c:v>55.9</c:v>
                </c:pt>
                <c:pt idx="115">
                  <c:v>56</c:v>
                </c:pt>
                <c:pt idx="116">
                  <c:v>56.1</c:v>
                </c:pt>
                <c:pt idx="117">
                  <c:v>56.6</c:v>
                </c:pt>
                <c:pt idx="118" formatCode="General">
                  <c:v>56.8</c:v>
                </c:pt>
                <c:pt idx="119">
                  <c:v>56.9</c:v>
                </c:pt>
                <c:pt idx="120">
                  <c:v>57.7</c:v>
                </c:pt>
                <c:pt idx="121">
                  <c:v>58.6</c:v>
                </c:pt>
                <c:pt idx="122">
                  <c:v>58.9</c:v>
                </c:pt>
                <c:pt idx="123">
                  <c:v>58.9</c:v>
                </c:pt>
                <c:pt idx="124">
                  <c:v>58.9</c:v>
                </c:pt>
                <c:pt idx="125">
                  <c:v>59</c:v>
                </c:pt>
                <c:pt idx="126" formatCode="General">
                  <c:v>59</c:v>
                </c:pt>
                <c:pt idx="127">
                  <c:v>59.4</c:v>
                </c:pt>
                <c:pt idx="128">
                  <c:v>60.2</c:v>
                </c:pt>
                <c:pt idx="129">
                  <c:v>60.8</c:v>
                </c:pt>
                <c:pt idx="130" formatCode="General">
                  <c:v>61.3</c:v>
                </c:pt>
                <c:pt idx="131">
                  <c:v>62.2</c:v>
                </c:pt>
                <c:pt idx="132">
                  <c:v>62.4</c:v>
                </c:pt>
                <c:pt idx="133">
                  <c:v>62.9</c:v>
                </c:pt>
                <c:pt idx="134">
                  <c:v>64.099999999999994</c:v>
                </c:pt>
                <c:pt idx="135">
                  <c:v>64.2</c:v>
                </c:pt>
                <c:pt idx="136">
                  <c:v>64.3</c:v>
                </c:pt>
                <c:pt idx="137">
                  <c:v>64.3</c:v>
                </c:pt>
                <c:pt idx="138">
                  <c:v>64.400000000000006</c:v>
                </c:pt>
                <c:pt idx="139">
                  <c:v>64.8</c:v>
                </c:pt>
                <c:pt idx="140" formatCode="General">
                  <c:v>64.900000000000006</c:v>
                </c:pt>
                <c:pt idx="141" formatCode="General">
                  <c:v>64.900000000000006</c:v>
                </c:pt>
                <c:pt idx="142">
                  <c:v>65.2</c:v>
                </c:pt>
                <c:pt idx="143">
                  <c:v>65.7</c:v>
                </c:pt>
                <c:pt idx="144" formatCode="General">
                  <c:v>65.7</c:v>
                </c:pt>
                <c:pt idx="145" formatCode="General">
                  <c:v>66.099999999999994</c:v>
                </c:pt>
                <c:pt idx="146" formatCode="General">
                  <c:v>66.099999999999994</c:v>
                </c:pt>
                <c:pt idx="147">
                  <c:v>66.7</c:v>
                </c:pt>
                <c:pt idx="148">
                  <c:v>66.7</c:v>
                </c:pt>
                <c:pt idx="149" formatCode="General">
                  <c:v>66.7</c:v>
                </c:pt>
                <c:pt idx="150">
                  <c:v>66.7</c:v>
                </c:pt>
                <c:pt idx="151">
                  <c:v>66.8</c:v>
                </c:pt>
                <c:pt idx="152" formatCode="General">
                  <c:v>67.3</c:v>
                </c:pt>
                <c:pt idx="153">
                  <c:v>68.099999999999994</c:v>
                </c:pt>
                <c:pt idx="154">
                  <c:v>68.099999999999994</c:v>
                </c:pt>
                <c:pt idx="155">
                  <c:v>70</c:v>
                </c:pt>
                <c:pt idx="156" formatCode="General">
                  <c:v>70.099999999999994</c:v>
                </c:pt>
                <c:pt idx="157">
                  <c:v>70.400000000000006</c:v>
                </c:pt>
                <c:pt idx="158" formatCode="General">
                  <c:v>70.400000000000006</c:v>
                </c:pt>
                <c:pt idx="159" formatCode="General">
                  <c:v>70.5</c:v>
                </c:pt>
                <c:pt idx="160" formatCode="General">
                  <c:v>70.599999999999994</c:v>
                </c:pt>
                <c:pt idx="161" formatCode="General">
                  <c:v>70.7</c:v>
                </c:pt>
                <c:pt idx="162" formatCode="General">
                  <c:v>71.099999999999994</c:v>
                </c:pt>
                <c:pt idx="163">
                  <c:v>71.400000000000006</c:v>
                </c:pt>
                <c:pt idx="164">
                  <c:v>71.7</c:v>
                </c:pt>
                <c:pt idx="165">
                  <c:v>71.7</c:v>
                </c:pt>
                <c:pt idx="166" formatCode="General">
                  <c:v>71.900000000000006</c:v>
                </c:pt>
                <c:pt idx="167" formatCode="General">
                  <c:v>72.900000000000006</c:v>
                </c:pt>
                <c:pt idx="168" formatCode="General">
                  <c:v>73.599999999999994</c:v>
                </c:pt>
                <c:pt idx="169" formatCode="General">
                  <c:v>74.2</c:v>
                </c:pt>
                <c:pt idx="170" formatCode="General">
                  <c:v>74.599999999999994</c:v>
                </c:pt>
                <c:pt idx="171" formatCode="General">
                  <c:v>75.099999999999994</c:v>
                </c:pt>
                <c:pt idx="172">
                  <c:v>75.5</c:v>
                </c:pt>
                <c:pt idx="173">
                  <c:v>75.599999999999994</c:v>
                </c:pt>
                <c:pt idx="174">
                  <c:v>76.099999999999994</c:v>
                </c:pt>
                <c:pt idx="175">
                  <c:v>76.400000000000006</c:v>
                </c:pt>
                <c:pt idx="176" formatCode="General">
                  <c:v>76.900000000000006</c:v>
                </c:pt>
                <c:pt idx="177">
                  <c:v>77.3</c:v>
                </c:pt>
                <c:pt idx="178">
                  <c:v>77.3</c:v>
                </c:pt>
                <c:pt idx="179" formatCode="General">
                  <c:v>79.400000000000006</c:v>
                </c:pt>
                <c:pt idx="180">
                  <c:v>79.8</c:v>
                </c:pt>
                <c:pt idx="181" formatCode="General">
                  <c:v>80.5</c:v>
                </c:pt>
                <c:pt idx="182" formatCode="General">
                  <c:v>80.7</c:v>
                </c:pt>
                <c:pt idx="183" formatCode="General">
                  <c:v>80.900000000000006</c:v>
                </c:pt>
                <c:pt idx="184" formatCode="General">
                  <c:v>81</c:v>
                </c:pt>
                <c:pt idx="185">
                  <c:v>81</c:v>
                </c:pt>
                <c:pt idx="186" formatCode="General">
                  <c:v>81.900000000000006</c:v>
                </c:pt>
                <c:pt idx="187">
                  <c:v>84.5</c:v>
                </c:pt>
                <c:pt idx="188">
                  <c:v>84.6</c:v>
                </c:pt>
                <c:pt idx="189">
                  <c:v>84.6</c:v>
                </c:pt>
                <c:pt idx="190">
                  <c:v>84.6</c:v>
                </c:pt>
                <c:pt idx="191">
                  <c:v>84.9</c:v>
                </c:pt>
                <c:pt idx="192">
                  <c:v>86</c:v>
                </c:pt>
                <c:pt idx="193" formatCode="General">
                  <c:v>88.6</c:v>
                </c:pt>
                <c:pt idx="194" formatCode="General">
                  <c:v>91.1</c:v>
                </c:pt>
                <c:pt idx="195" formatCode="General">
                  <c:v>92</c:v>
                </c:pt>
                <c:pt idx="196" formatCode="General">
                  <c:v>93.8</c:v>
                </c:pt>
                <c:pt idx="197" formatCode="General">
                  <c:v>93.9</c:v>
                </c:pt>
                <c:pt idx="198">
                  <c:v>94.1</c:v>
                </c:pt>
                <c:pt idx="199">
                  <c:v>94.8</c:v>
                </c:pt>
                <c:pt idx="200">
                  <c:v>95.4</c:v>
                </c:pt>
                <c:pt idx="201" formatCode="General">
                  <c:v>95.4</c:v>
                </c:pt>
                <c:pt idx="202">
                  <c:v>95.8</c:v>
                </c:pt>
                <c:pt idx="203">
                  <c:v>96.2</c:v>
                </c:pt>
                <c:pt idx="204" formatCode="General">
                  <c:v>96.9</c:v>
                </c:pt>
                <c:pt idx="205">
                  <c:v>96.9</c:v>
                </c:pt>
                <c:pt idx="206" formatCode="General">
                  <c:v>98.4</c:v>
                </c:pt>
                <c:pt idx="207" formatCode="General">
                  <c:v>100.1</c:v>
                </c:pt>
                <c:pt idx="208">
                  <c:v>101</c:v>
                </c:pt>
                <c:pt idx="209" formatCode="General">
                  <c:v>101.4</c:v>
                </c:pt>
                <c:pt idx="210" formatCode="General">
                  <c:v>103.9</c:v>
                </c:pt>
                <c:pt idx="211" formatCode="General">
                  <c:v>104.1</c:v>
                </c:pt>
                <c:pt idx="212">
                  <c:v>106</c:v>
                </c:pt>
                <c:pt idx="213">
                  <c:v>109</c:v>
                </c:pt>
                <c:pt idx="214" formatCode="General">
                  <c:v>109.5</c:v>
                </c:pt>
                <c:pt idx="215" formatCode="General">
                  <c:v>111.4</c:v>
                </c:pt>
                <c:pt idx="216" formatCode="General">
                  <c:v>114.8</c:v>
                </c:pt>
                <c:pt idx="217">
                  <c:v>118</c:v>
                </c:pt>
                <c:pt idx="218" formatCode="General">
                  <c:v>118</c:v>
                </c:pt>
                <c:pt idx="219">
                  <c:v>122</c:v>
                </c:pt>
                <c:pt idx="220" formatCode="General">
                  <c:v>125</c:v>
                </c:pt>
                <c:pt idx="221" formatCode="General">
                  <c:v>125.3</c:v>
                </c:pt>
                <c:pt idx="222" formatCode="General">
                  <c:v>131.1</c:v>
                </c:pt>
                <c:pt idx="223">
                  <c:v>132</c:v>
                </c:pt>
                <c:pt idx="224" formatCode="General">
                  <c:v>132.1</c:v>
                </c:pt>
                <c:pt idx="225" formatCode="General">
                  <c:v>134.6</c:v>
                </c:pt>
                <c:pt idx="226">
                  <c:v>141</c:v>
                </c:pt>
                <c:pt idx="227" formatCode="General">
                  <c:v>143.80000000000001</c:v>
                </c:pt>
                <c:pt idx="228" formatCode="General">
                  <c:v>144.5</c:v>
                </c:pt>
                <c:pt idx="229">
                  <c:v>152</c:v>
                </c:pt>
                <c:pt idx="230">
                  <c:v>155</c:v>
                </c:pt>
                <c:pt idx="231">
                  <c:v>159</c:v>
                </c:pt>
                <c:pt idx="232" formatCode="General">
                  <c:v>194.6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51-4E25-905F-40A4B50433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079305368"/>
        <c:axId val="1079307888"/>
      </c:barChart>
      <c:catAx>
        <c:axId val="1079305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1079307888"/>
        <c:crosses val="autoZero"/>
        <c:auto val="1"/>
        <c:lblAlgn val="ctr"/>
        <c:lblOffset val="100"/>
        <c:noMultiLvlLbl val="0"/>
      </c:catAx>
      <c:valAx>
        <c:axId val="1079307888"/>
        <c:scaling>
          <c:orientation val="minMax"/>
          <c:max val="30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79305368"/>
        <c:crosses val="autoZero"/>
        <c:crossBetween val="between"/>
      </c:valAx>
      <c:spPr>
        <a:noFill/>
        <a:ln w="19050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81CE4-5109-4AFA-8B7C-C5B606325FF4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76861-B42A-4FC0-A172-C7B299416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8545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0AEB2-5FC5-4087-9A23-B3C2F5F27A3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71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59EB5-01ED-FBE0-55F8-8EE99AC03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008E6FC-2695-BD9B-DFEA-649C4B5BB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CA3F4-FDAE-2D7A-1DAC-6606CBE7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6C1938-EEEA-68D9-771B-71B0CC5E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CF1386-DD68-CA83-C24A-953A46BA7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831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B7ACB9-438D-FE5E-2686-672FCF1B7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C63F08-9CAE-231B-F64C-14CA8DA97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291901-5B92-CD7E-BA68-3648BD4BF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A1F8DB-BBBC-BD3A-1D56-FE6E68C23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8A6EF6-A68D-C7A1-8770-543854F83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5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C58EEC6-AD1F-0B82-A08A-10017382D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80C923-3CC5-F316-38FB-307CE7D0E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8D69F5-008A-3C5D-7D2F-B1C3B2544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BAA6C9-0649-787B-1598-79BC3DEDD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74D68A-C545-910E-64DF-340A47D92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74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DB49B3-BF00-F12C-6B00-E06FEEFD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8E5AB7-8FBA-B475-4667-C4967271F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638CC2-2D99-ECC6-45C5-B50CC222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1360A9-D3B3-62B4-EFF1-B7E63BCE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600DD-14AE-7EE7-FDAF-C10CCE06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70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D12315-800B-88CA-BFDA-533D2B61E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AA267B-43C9-ED98-8CAC-CFB96C291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1DBF97-E9AC-E72D-B43C-DC3D4105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FC10B4-DB28-3514-7B13-F11E38A3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5694E6-581D-2EBF-6A3D-662575C6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31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F68B68-5CA8-1D29-4932-527AD2DB1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F599A5-D34F-44D4-4438-34047F056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C0077B-764A-CD76-364D-C54382C9F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677AF0-2A75-CDD2-27C9-CAD91ABA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5BD116D-469F-187D-33B3-19B0ABC99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F1B1427-B64C-CCBF-C181-EF21C52CA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48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A0E65C-00EF-E4FE-E6DD-FEA00B7E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EFCACE-EC6C-2CB4-6467-33182F3E1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EAF21CD-4E5D-D58A-6739-C814A014D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5ED11C6-B3E3-91FD-1113-62EA1129D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721C8A0-F52C-C16A-84BF-2C99E4BBC5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AB4A819-9D0F-0C3E-8C0B-C9D039CB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3E1D88D-AF34-9EDC-21F2-F5272EC0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172ABAB-4651-A273-A552-33397C7E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39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F5254-A2D3-A48C-40A0-18C0EE334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D45460B-0900-E15E-445B-2079B88BA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209472-A198-EB4F-2241-25D8120B2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5EFBFB-419C-B6F2-60AB-4F6A5F4B7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84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8D054B8-A655-B6A5-CDC3-AF2846E8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2354A4-4EB1-5C7A-991D-57960573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390F0C-FDB5-95E5-C10D-17AF2BC0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062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0BD66-12C2-197C-84D0-CE749CD45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2246BD-EA4B-96A0-7FD8-3EFCAE2BB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778E77-5729-292E-6A66-AAA039E39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3D26DDA-1D6B-6781-A3E1-7092F6C51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9853B9-A997-A6C1-1CFE-AB015C3EE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55D270-FCAC-3FFD-DD63-544D2D35F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76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698D2C-D0C1-2F97-60D8-87DA19C19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3CF98CE-2F56-5A64-2ED6-A7D983253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F78918-EE78-2C27-9DBE-FEF800288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198DDE7-287D-38FD-07E6-5872FB764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3168C4-5E5A-4FDA-8781-686A734E5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FEE7BF7-2F8C-740A-235F-FD83A826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931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F62C867-F2A9-0F67-4DA0-A06FB3FC5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C044CB-2E61-A1B5-50F9-752C87F55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FAA4BC-A110-512D-DE5B-C0C070070E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14546C-3EED-4C91-B5FA-F8429443C8D0}" type="datetimeFigureOut">
              <a:rPr kumimoji="1" lang="ja-JP" altLang="en-US" smtClean="0"/>
              <a:t>2026/2/2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F4536B-B464-7FF2-5E57-4F1AB4DAB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D81594-C42B-E25F-571E-990C6CE12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998F8B-CA86-49AB-83A6-C259FF85C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3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E532D0E4-A959-02A5-ED37-F35EDE317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397233"/>
              </p:ext>
            </p:extLst>
          </p:nvPr>
        </p:nvGraphicFramePr>
        <p:xfrm>
          <a:off x="2588341" y="212232"/>
          <a:ext cx="7008814" cy="4850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24923F3-1284-92AA-84AF-0E17810E555A}"/>
              </a:ext>
            </a:extLst>
          </p:cNvPr>
          <p:cNvGrpSpPr/>
          <p:nvPr/>
        </p:nvGrpSpPr>
        <p:grpSpPr>
          <a:xfrm>
            <a:off x="1805248" y="385461"/>
            <a:ext cx="7644982" cy="4048171"/>
            <a:chOff x="1693233" y="1132740"/>
            <a:chExt cx="7644982" cy="4048171"/>
          </a:xfrm>
        </p:grpSpPr>
        <p:sp>
          <p:nvSpPr>
            <p:cNvPr id="10" name="Text Box 39">
              <a:extLst>
                <a:ext uri="{FF2B5EF4-FFF2-40B4-BE49-F238E27FC236}">
                  <a16:creationId xmlns:a16="http://schemas.microsoft.com/office/drawing/2014/main" id="{EA02AB64-1DAF-8E68-F562-740F1CA10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67965" y="2947757"/>
              <a:ext cx="3758422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</a:rPr>
                <a:t>Percent change of BMD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</a:rPr>
                <a:t> from baseline (%)</a:t>
              </a:r>
            </a:p>
          </p:txBody>
        </p:sp>
        <p:sp>
          <p:nvSpPr>
            <p:cNvPr id="11" name="Text Box 39">
              <a:extLst>
                <a:ext uri="{FF2B5EF4-FFF2-40B4-BE49-F238E27FC236}">
                  <a16:creationId xmlns:a16="http://schemas.microsoft.com/office/drawing/2014/main" id="{11B50B04-DF40-A941-B53C-EF6035DBA6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0513" y="1132740"/>
              <a:ext cx="303000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</a:rPr>
                <a:t>Total Hip</a:t>
              </a:r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1CBBCA26-CFD9-4894-FE62-CB3FB6D504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1131" y="3495686"/>
              <a:ext cx="6277084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ysDot"/>
              <a:miter lim="800000"/>
            </a:ln>
            <a:effectLst/>
          </p:spPr>
        </p:cxnSp>
        <p:sp>
          <p:nvSpPr>
            <p:cNvPr id="15" name="Text Box 39">
              <a:extLst>
                <a:ext uri="{FF2B5EF4-FFF2-40B4-BE49-F238E27FC236}">
                  <a16:creationId xmlns:a16="http://schemas.microsoft.com/office/drawing/2014/main" id="{39E7E75C-D3B4-39B5-B9FB-0C42AF2A4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9755" y="3132856"/>
              <a:ext cx="212041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600" dirty="0">
                  <a:solidFill>
                    <a:srgbClr val="000000"/>
                  </a:solidFill>
                </a:rPr>
                <a:t>ΔBMD</a:t>
              </a:r>
              <a:r>
                <a:rPr lang="ja-JP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3%</a:t>
              </a:r>
            </a:p>
          </p:txBody>
        </p:sp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ED52B1DA-39A2-F828-EE65-F54ACAD400F8}"/>
                </a:ext>
              </a:extLst>
            </p:cNvPr>
            <p:cNvCxnSpPr>
              <a:cxnSpLocks/>
            </p:cNvCxnSpPr>
            <p:nvPr/>
          </p:nvCxnSpPr>
          <p:spPr>
            <a:xfrm>
              <a:off x="6686002" y="3819518"/>
              <a:ext cx="2652213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 Box 39">
              <a:extLst>
                <a:ext uri="{FF2B5EF4-FFF2-40B4-BE49-F238E27FC236}">
                  <a16:creationId xmlns:a16="http://schemas.microsoft.com/office/drawing/2014/main" id="{28FCC0AD-3CC5-434B-D1A0-5CEAC154A6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8879" y="3819518"/>
              <a:ext cx="233338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600" dirty="0">
                  <a:solidFill>
                    <a:srgbClr val="000000"/>
                  </a:solidFill>
                </a:rPr>
                <a:t>ΔBMD </a:t>
              </a:r>
              <a:r>
                <a:rPr lang="ja-JP" altLang="en-US" sz="1600" dirty="0">
                  <a:solidFill>
                    <a:srgbClr val="000000"/>
                  </a:solidFill>
                </a:rPr>
                <a:t>≧ </a:t>
              </a:r>
              <a:r>
                <a:rPr lang="en-US" altLang="ja-JP" sz="1600" dirty="0">
                  <a:solidFill>
                    <a:srgbClr val="000000"/>
                  </a:solidFill>
                </a:rPr>
                <a:t>3%</a:t>
              </a:r>
              <a:r>
                <a:rPr lang="ja-JP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=</a:t>
              </a:r>
              <a:r>
                <a:rPr lang="ja-JP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41.2%</a:t>
              </a:r>
            </a:p>
          </p:txBody>
        </p:sp>
      </p:grp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347275B4-8629-7AAD-6B0A-4E243E3DF194}"/>
              </a:ext>
            </a:extLst>
          </p:cNvPr>
          <p:cNvCxnSpPr>
            <a:cxnSpLocks/>
          </p:cNvCxnSpPr>
          <p:nvPr/>
        </p:nvCxnSpPr>
        <p:spPr>
          <a:xfrm>
            <a:off x="6798017" y="2748407"/>
            <a:ext cx="0" cy="462215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7B845C-CBE2-2C6F-E00D-8EB25E531849}"/>
              </a:ext>
            </a:extLst>
          </p:cNvPr>
          <p:cNvSpPr txBox="1"/>
          <p:nvPr/>
        </p:nvSpPr>
        <p:spPr>
          <a:xfrm>
            <a:off x="896867" y="5386633"/>
            <a:ext cx="103982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 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Percent change in bone mineral density (BMD) of Total Hip (TH) from baseline to 12 months. 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The x-axis represents each subject. Dotted horizontal lines reflect 3% responses relative to baseline.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4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EFB7951-784C-07FD-5866-ECDCF4379F6F}"/>
              </a:ext>
            </a:extLst>
          </p:cNvPr>
          <p:cNvGrpSpPr/>
          <p:nvPr/>
        </p:nvGrpSpPr>
        <p:grpSpPr>
          <a:xfrm>
            <a:off x="2181605" y="336003"/>
            <a:ext cx="7878951" cy="4862974"/>
            <a:chOff x="1752729" y="910535"/>
            <a:chExt cx="7873620" cy="5251546"/>
          </a:xfrm>
        </p:grpSpPr>
        <p:graphicFrame>
          <p:nvGraphicFramePr>
            <p:cNvPr id="2" name="グラフ 1">
              <a:extLst>
                <a:ext uri="{FF2B5EF4-FFF2-40B4-BE49-F238E27FC236}">
                  <a16:creationId xmlns:a16="http://schemas.microsoft.com/office/drawing/2014/main" id="{40863751-29FC-DF5B-574F-742052A1DE7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68747212"/>
                </p:ext>
              </p:extLst>
            </p:nvPr>
          </p:nvGraphicFramePr>
          <p:xfrm>
            <a:off x="2392421" y="910535"/>
            <a:ext cx="7233928" cy="46200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Text Box 39">
              <a:extLst>
                <a:ext uri="{FF2B5EF4-FFF2-40B4-BE49-F238E27FC236}">
                  <a16:creationId xmlns:a16="http://schemas.microsoft.com/office/drawing/2014/main" id="{EA02AB64-1DAF-8E68-F562-740F1CA10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3573" y="3051280"/>
              <a:ext cx="37584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</a:rPr>
                <a:t>Baseline serum PINP (</a:t>
              </a:r>
              <a:r>
                <a:rPr lang="el-GR" altLang="ja-JP" sz="2000" dirty="0">
                  <a:solidFill>
                    <a:srgbClr val="000000"/>
                  </a:solidFill>
                </a:rPr>
                <a:t>μ</a:t>
              </a:r>
              <a:r>
                <a:rPr lang="en-US" altLang="ja-JP" sz="2000" dirty="0">
                  <a:solidFill>
                    <a:srgbClr val="000000"/>
                  </a:solidFill>
                </a:rPr>
                <a:t>g/L)</a:t>
              </a:r>
            </a:p>
          </p:txBody>
        </p: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1CBBCA26-CFD9-4894-FE62-CB3FB6D504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8663" y="4572489"/>
              <a:ext cx="6383567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ysDot"/>
              <a:miter lim="800000"/>
            </a:ln>
            <a:effectLst/>
          </p:spPr>
        </p:cxnSp>
        <p:sp>
          <p:nvSpPr>
            <p:cNvPr id="11" name="Text Box 39">
              <a:extLst>
                <a:ext uri="{FF2B5EF4-FFF2-40B4-BE49-F238E27FC236}">
                  <a16:creationId xmlns:a16="http://schemas.microsoft.com/office/drawing/2014/main" id="{39E7E75C-D3B4-39B5-B9FB-0C42AF2A4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2484" y="4234450"/>
              <a:ext cx="212041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ja-JP" sz="1600" dirty="0">
                  <a:solidFill>
                    <a:srgbClr val="000000"/>
                  </a:solidFill>
                </a:rPr>
                <a:t>53.1 μ</a:t>
              </a:r>
              <a:r>
                <a:rPr lang="en-US" altLang="ja-JP" sz="1600" dirty="0">
                  <a:solidFill>
                    <a:srgbClr val="000000"/>
                  </a:solidFill>
                </a:rPr>
                <a:t>g/L</a:t>
              </a:r>
            </a:p>
          </p:txBody>
        </p: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ED52B1DA-39A2-F828-EE65-F54ACAD400F8}"/>
                </a:ext>
              </a:extLst>
            </p:cNvPr>
            <p:cNvCxnSpPr>
              <a:cxnSpLocks/>
            </p:cNvCxnSpPr>
            <p:nvPr/>
          </p:nvCxnSpPr>
          <p:spPr>
            <a:xfrm>
              <a:off x="5971536" y="5422630"/>
              <a:ext cx="3524953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 Box 39">
              <a:extLst>
                <a:ext uri="{FF2B5EF4-FFF2-40B4-BE49-F238E27FC236}">
                  <a16:creationId xmlns:a16="http://schemas.microsoft.com/office/drawing/2014/main" id="{28FCC0AD-3CC5-434B-D1A0-5CEAC154A6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4878" y="5530580"/>
              <a:ext cx="3269747" cy="631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600" dirty="0">
                  <a:solidFill>
                    <a:srgbClr val="000000"/>
                  </a:solidFill>
                </a:rPr>
                <a:t> Baseline serum PINP</a:t>
              </a:r>
            </a:p>
            <a:p>
              <a:pPr algn="ctr">
                <a:spcBef>
                  <a:spcPct val="0"/>
                </a:spcBef>
                <a:buNone/>
              </a:pPr>
              <a:r>
                <a:rPr lang="ja-JP" altLang="en-US" sz="1600" dirty="0">
                  <a:solidFill>
                    <a:srgbClr val="000000"/>
                  </a:solidFill>
                </a:rPr>
                <a:t>≧ </a:t>
              </a:r>
              <a:r>
                <a:rPr lang="en-US" altLang="ja-JP" sz="1600" dirty="0">
                  <a:solidFill>
                    <a:srgbClr val="000000"/>
                  </a:solidFill>
                </a:rPr>
                <a:t>53.1 </a:t>
              </a:r>
              <a:r>
                <a:rPr lang="el-GR" altLang="ja-JP" sz="1600" dirty="0">
                  <a:solidFill>
                    <a:srgbClr val="000000"/>
                  </a:solidFill>
                </a:rPr>
                <a:t>μ</a:t>
              </a:r>
              <a:r>
                <a:rPr lang="en-US" altLang="ja-JP" sz="1600" dirty="0">
                  <a:solidFill>
                    <a:srgbClr val="000000"/>
                  </a:solidFill>
                </a:rPr>
                <a:t>g/L</a:t>
              </a:r>
              <a:r>
                <a:rPr lang="ja-JP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=</a:t>
              </a:r>
              <a:r>
                <a:rPr lang="ja-JP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54.5%</a:t>
              </a:r>
            </a:p>
          </p:txBody>
        </p: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1D61D0F9-CB4D-D88F-1AC2-089EFD7E77B9}"/>
                </a:ext>
              </a:extLst>
            </p:cNvPr>
            <p:cNvCxnSpPr>
              <a:cxnSpLocks/>
            </p:cNvCxnSpPr>
            <p:nvPr/>
          </p:nvCxnSpPr>
          <p:spPr>
            <a:xfrm>
              <a:off x="5987709" y="4573004"/>
              <a:ext cx="0" cy="957576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D55AFF-BCEB-2E6C-8581-3FFA4839C853}"/>
              </a:ext>
            </a:extLst>
          </p:cNvPr>
          <p:cNvSpPr txBox="1"/>
          <p:nvPr/>
        </p:nvSpPr>
        <p:spPr>
          <a:xfrm>
            <a:off x="1913816" y="5400962"/>
            <a:ext cx="87523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2. 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Baseline serum total </a:t>
            </a:r>
            <a:r>
              <a:rPr lang="nb-NO" altLang="ja-JP" dirty="0">
                <a:latin typeface="Arial" panose="020B0604020202020204" pitchFamily="34" charset="0"/>
                <a:cs typeface="Arial" panose="020B0604020202020204" pitchFamily="34" charset="0"/>
              </a:rPr>
              <a:t>procollagen type 1 N-terminal propeptide (PINP)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levels (</a:t>
            </a:r>
            <a:r>
              <a:rPr lang="el-GR" altLang="ja-JP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g/L). The x-axis represents each subject. Dotted horizontal lines reflect </a:t>
            </a:r>
            <a:r>
              <a:rPr lang="el-GR" altLang="ja-JP" dirty="0">
                <a:latin typeface="Arial" panose="020B0604020202020204" pitchFamily="34" charset="0"/>
                <a:cs typeface="Arial" panose="020B0604020202020204" pitchFamily="34" charset="0"/>
              </a:rPr>
              <a:t>53.1 μ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g/L.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85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43DB4-F085-6C12-1589-8CFDD899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F44727C-5E73-D6A1-FD3F-474350B397CA}"/>
              </a:ext>
            </a:extLst>
          </p:cNvPr>
          <p:cNvGrpSpPr/>
          <p:nvPr/>
        </p:nvGrpSpPr>
        <p:grpSpPr>
          <a:xfrm>
            <a:off x="2920244" y="191052"/>
            <a:ext cx="5592577" cy="5044495"/>
            <a:chOff x="2831525" y="603744"/>
            <a:chExt cx="5948945" cy="5876546"/>
          </a:xfrm>
        </p:grpSpPr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8BC0FA9C-3DC1-4848-1B0B-D76E47D3B8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831525" y="630322"/>
              <a:ext cx="5948945" cy="5849968"/>
              <a:chOff x="2242" y="472"/>
              <a:chExt cx="2825" cy="2778"/>
            </a:xfrm>
          </p:grpSpPr>
          <p:sp>
            <p:nvSpPr>
              <p:cNvPr id="39" name="Rectangle 5">
                <a:extLst>
                  <a:ext uri="{FF2B5EF4-FFF2-40B4-BE49-F238E27FC236}">
                    <a16:creationId xmlns:a16="http://schemas.microsoft.com/office/drawing/2014/main" id="{588053E4-5C68-104D-54A3-4F3073FA6C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9" y="3137"/>
                <a:ext cx="393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Specificity</a:t>
                </a:r>
                <a:endParaRPr kumimoji="0" lang="ja-JP" altLang="ja-JP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" name="Rectangle 6">
                <a:extLst>
                  <a:ext uri="{FF2B5EF4-FFF2-40B4-BE49-F238E27FC236}">
                    <a16:creationId xmlns:a16="http://schemas.microsoft.com/office/drawing/2014/main" id="{23A4F58A-6DB5-E8EF-89E1-A5949DE089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2083" y="1607"/>
                <a:ext cx="42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Sensitivity</a:t>
                </a:r>
                <a:endParaRPr kumimoji="0" lang="ja-JP" altLang="ja-JP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" name="Rectangle 7">
                <a:extLst>
                  <a:ext uri="{FF2B5EF4-FFF2-40B4-BE49-F238E27FC236}">
                    <a16:creationId xmlns:a16="http://schemas.microsoft.com/office/drawing/2014/main" id="{BCEF6308-2419-62BA-2595-5F3AB36C0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2" y="472"/>
                <a:ext cx="2375" cy="2375"/>
              </a:xfrm>
              <a:prstGeom prst="rect">
                <a:avLst/>
              </a:prstGeom>
              <a:noFill/>
              <a:ln w="28575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2" name="Line 8">
                <a:extLst>
                  <a:ext uri="{FF2B5EF4-FFF2-40B4-BE49-F238E27FC236}">
                    <a16:creationId xmlns:a16="http://schemas.microsoft.com/office/drawing/2014/main" id="{B8DC543D-75A4-BA82-5CB1-5F1BF476D7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82" y="2847"/>
                <a:ext cx="2199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3" name="Line 9">
                <a:extLst>
                  <a:ext uri="{FF2B5EF4-FFF2-40B4-BE49-F238E27FC236}">
                    <a16:creationId xmlns:a16="http://schemas.microsoft.com/office/drawing/2014/main" id="{2E972DE4-84F0-E4DA-F2B5-712A2A4D7A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1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4" name="Line 10">
                <a:extLst>
                  <a:ext uri="{FF2B5EF4-FFF2-40B4-BE49-F238E27FC236}">
                    <a16:creationId xmlns:a16="http://schemas.microsoft.com/office/drawing/2014/main" id="{E0EA11E8-8732-D17D-4FA7-53C8340E52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39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5" name="Line 11">
                <a:extLst>
                  <a:ext uri="{FF2B5EF4-FFF2-40B4-BE49-F238E27FC236}">
                    <a16:creationId xmlns:a16="http://schemas.microsoft.com/office/drawing/2014/main" id="{BB34AECD-990E-C358-4216-3E8BDD7FB1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98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6" name="Line 12">
                <a:extLst>
                  <a:ext uri="{FF2B5EF4-FFF2-40B4-BE49-F238E27FC236}">
                    <a16:creationId xmlns:a16="http://schemas.microsoft.com/office/drawing/2014/main" id="{D190BD0A-81D4-D847-F178-76D58B700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1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7" name="Line 13">
                <a:extLst>
                  <a:ext uri="{FF2B5EF4-FFF2-40B4-BE49-F238E27FC236}">
                    <a16:creationId xmlns:a16="http://schemas.microsoft.com/office/drawing/2014/main" id="{41F08C1A-6D46-4AFF-E1BC-527D49262A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9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8" name="Line 14">
                <a:extLst>
                  <a:ext uri="{FF2B5EF4-FFF2-40B4-BE49-F238E27FC236}">
                    <a16:creationId xmlns:a16="http://schemas.microsoft.com/office/drawing/2014/main" id="{4AF3BBDD-E021-7CFF-9C4F-7DBEE53F8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2" y="2847"/>
                <a:ext cx="0" cy="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49" name="Rectangle 15">
                <a:extLst>
                  <a:ext uri="{FF2B5EF4-FFF2-40B4-BE49-F238E27FC236}">
                    <a16:creationId xmlns:a16="http://schemas.microsoft.com/office/drawing/2014/main" id="{A2692C03-0EDC-95EC-6279-89C56904B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" name="Rectangle 16">
                <a:extLst>
                  <a:ext uri="{FF2B5EF4-FFF2-40B4-BE49-F238E27FC236}">
                    <a16:creationId xmlns:a16="http://schemas.microsoft.com/office/drawing/2014/main" id="{FD26F097-6A21-6BA1-6EC0-15F98BAB5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1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0.8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Rectangle 17">
                <a:extLst>
                  <a:ext uri="{FF2B5EF4-FFF2-40B4-BE49-F238E27FC236}">
                    <a16:creationId xmlns:a16="http://schemas.microsoft.com/office/drawing/2014/main" id="{489B57EB-B796-E48A-C352-E21DA54ED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3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0.6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" name="Rectangle 18">
                <a:extLst>
                  <a:ext uri="{FF2B5EF4-FFF2-40B4-BE49-F238E27FC236}">
                    <a16:creationId xmlns:a16="http://schemas.microsoft.com/office/drawing/2014/main" id="{A99D0C90-1315-87F3-5B53-1C85838F22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0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0.4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19">
                <a:extLst>
                  <a:ext uri="{FF2B5EF4-FFF2-40B4-BE49-F238E27FC236}">
                    <a16:creationId xmlns:a16="http://schemas.microsoft.com/office/drawing/2014/main" id="{EA25CA7A-C744-92F4-2F67-4DCD2F55E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1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0.2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" name="Rectangle 20">
                <a:extLst>
                  <a:ext uri="{FF2B5EF4-FFF2-40B4-BE49-F238E27FC236}">
                    <a16:creationId xmlns:a16="http://schemas.microsoft.com/office/drawing/2014/main" id="{B0938B7E-EFEC-6CCD-9613-44AC6B17D4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3" y="2937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0.0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Line 21">
                <a:extLst>
                  <a:ext uri="{FF2B5EF4-FFF2-40B4-BE49-F238E27FC236}">
                    <a16:creationId xmlns:a16="http://schemas.microsoft.com/office/drawing/2014/main" id="{FD4E7E30-82D5-DA8C-E41D-8747DCD121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2" y="558"/>
                <a:ext cx="0" cy="219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 dirty="0"/>
              </a:p>
            </p:txBody>
          </p:sp>
          <p:sp>
            <p:nvSpPr>
              <p:cNvPr id="56" name="Line 22">
                <a:extLst>
                  <a:ext uri="{FF2B5EF4-FFF2-40B4-BE49-F238E27FC236}">
                    <a16:creationId xmlns:a16="http://schemas.microsoft.com/office/drawing/2014/main" id="{AA160AF5-10D4-C8C3-F841-326B9ED315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2757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57" name="Line 23">
                <a:extLst>
                  <a:ext uri="{FF2B5EF4-FFF2-40B4-BE49-F238E27FC236}">
                    <a16:creationId xmlns:a16="http://schemas.microsoft.com/office/drawing/2014/main" id="{46C54572-8EA3-8087-96C5-09A8621311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2320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67" name="Line 24">
                <a:extLst>
                  <a:ext uri="{FF2B5EF4-FFF2-40B4-BE49-F238E27FC236}">
                    <a16:creationId xmlns:a16="http://schemas.microsoft.com/office/drawing/2014/main" id="{D99A10E4-1E6F-37A0-8098-4C7896201A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1878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72" name="Line 25">
                <a:extLst>
                  <a:ext uri="{FF2B5EF4-FFF2-40B4-BE49-F238E27FC236}">
                    <a16:creationId xmlns:a16="http://schemas.microsoft.com/office/drawing/2014/main" id="{2717D9B5-CE6D-002F-ED1F-EBD97FD2FB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1441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73" name="Line 26">
                <a:extLst>
                  <a:ext uri="{FF2B5EF4-FFF2-40B4-BE49-F238E27FC236}">
                    <a16:creationId xmlns:a16="http://schemas.microsoft.com/office/drawing/2014/main" id="{7580B1B0-A10E-FAAF-4D45-0A614E678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1000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74" name="Line 27">
                <a:extLst>
                  <a:ext uri="{FF2B5EF4-FFF2-40B4-BE49-F238E27FC236}">
                    <a16:creationId xmlns:a16="http://schemas.microsoft.com/office/drawing/2014/main" id="{731F8BD6-79F6-18AA-6935-2E97B982F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4" y="558"/>
                <a:ext cx="3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75" name="Rectangle 28">
                <a:extLst>
                  <a:ext uri="{FF2B5EF4-FFF2-40B4-BE49-F238E27FC236}">
                    <a16:creationId xmlns:a16="http://schemas.microsoft.com/office/drawing/2014/main" id="{225D72E0-BEE4-1CC5-6EE9-985F55D61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2731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0.0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" name="Rectangle 29">
                <a:extLst>
                  <a:ext uri="{FF2B5EF4-FFF2-40B4-BE49-F238E27FC236}">
                    <a16:creationId xmlns:a16="http://schemas.microsoft.com/office/drawing/2014/main" id="{5A850167-32EE-4F57-0CCB-E67A9559F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2290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0.2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" name="Rectangle 30">
                <a:extLst>
                  <a:ext uri="{FF2B5EF4-FFF2-40B4-BE49-F238E27FC236}">
                    <a16:creationId xmlns:a16="http://schemas.microsoft.com/office/drawing/2014/main" id="{2D4E8610-1B24-E36B-4EF1-566F909B9B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1853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0.4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" name="Rectangle 31">
                <a:extLst>
                  <a:ext uri="{FF2B5EF4-FFF2-40B4-BE49-F238E27FC236}">
                    <a16:creationId xmlns:a16="http://schemas.microsoft.com/office/drawing/2014/main" id="{69B782A1-28E5-A711-5942-C19156235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1411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0.6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" name="Rectangle 32">
                <a:extLst>
                  <a:ext uri="{FF2B5EF4-FFF2-40B4-BE49-F238E27FC236}">
                    <a16:creationId xmlns:a16="http://schemas.microsoft.com/office/drawing/2014/main" id="{CEE85733-7F07-34C5-2099-E2D7CC2671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970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0.8</a:t>
                </a:r>
                <a:endParaRPr kumimoji="0" lang="ja-JP" altLang="ja-JP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" name="Rectangle 33">
                <a:extLst>
                  <a:ext uri="{FF2B5EF4-FFF2-40B4-BE49-F238E27FC236}">
                    <a16:creationId xmlns:a16="http://schemas.microsoft.com/office/drawing/2014/main" id="{B3468396-E422-0776-4EFD-F0C78EDBF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532"/>
                <a:ext cx="121" cy="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ja-JP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1.0</a:t>
                </a:r>
                <a:endParaRPr kumimoji="0" lang="ja-JP" altLang="ja-JP" sz="3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Line 56">
                <a:extLst>
                  <a:ext uri="{FF2B5EF4-FFF2-40B4-BE49-F238E27FC236}">
                    <a16:creationId xmlns:a16="http://schemas.microsoft.com/office/drawing/2014/main" id="{88A0D80E-0BBC-0D7E-35F0-9ECA05B833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2" y="472"/>
                <a:ext cx="2375" cy="2375"/>
              </a:xfrm>
              <a:prstGeom prst="line">
                <a:avLst/>
              </a:prstGeom>
              <a:noFill/>
              <a:ln w="6350" cap="rnd">
                <a:solidFill>
                  <a:srgbClr val="A9A9A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4" name="Freeform 57">
                <a:extLst>
                  <a:ext uri="{FF2B5EF4-FFF2-40B4-BE49-F238E27FC236}">
                    <a16:creationId xmlns:a16="http://schemas.microsoft.com/office/drawing/2014/main" id="{839B6DCA-1795-C522-C117-7B2679002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2" y="558"/>
                <a:ext cx="2199" cy="2199"/>
              </a:xfrm>
              <a:custGeom>
                <a:avLst/>
                <a:gdLst>
                  <a:gd name="T0" fmla="*/ 508 w 513"/>
                  <a:gd name="T1" fmla="*/ 6 h 513"/>
                  <a:gd name="T2" fmla="*/ 499 w 513"/>
                  <a:gd name="T3" fmla="*/ 12 h 513"/>
                  <a:gd name="T4" fmla="*/ 491 w 513"/>
                  <a:gd name="T5" fmla="*/ 18 h 513"/>
                  <a:gd name="T6" fmla="*/ 482 w 513"/>
                  <a:gd name="T7" fmla="*/ 24 h 513"/>
                  <a:gd name="T8" fmla="*/ 468 w 513"/>
                  <a:gd name="T9" fmla="*/ 24 h 513"/>
                  <a:gd name="T10" fmla="*/ 455 w 513"/>
                  <a:gd name="T11" fmla="*/ 31 h 513"/>
                  <a:gd name="T12" fmla="*/ 442 w 513"/>
                  <a:gd name="T13" fmla="*/ 31 h 513"/>
                  <a:gd name="T14" fmla="*/ 424 w 513"/>
                  <a:gd name="T15" fmla="*/ 31 h 513"/>
                  <a:gd name="T16" fmla="*/ 420 w 513"/>
                  <a:gd name="T17" fmla="*/ 43 h 513"/>
                  <a:gd name="T18" fmla="*/ 407 w 513"/>
                  <a:gd name="T19" fmla="*/ 43 h 513"/>
                  <a:gd name="T20" fmla="*/ 393 w 513"/>
                  <a:gd name="T21" fmla="*/ 55 h 513"/>
                  <a:gd name="T22" fmla="*/ 380 w 513"/>
                  <a:gd name="T23" fmla="*/ 61 h 513"/>
                  <a:gd name="T24" fmla="*/ 371 w 513"/>
                  <a:gd name="T25" fmla="*/ 67 h 513"/>
                  <a:gd name="T26" fmla="*/ 362 w 513"/>
                  <a:gd name="T27" fmla="*/ 79 h 513"/>
                  <a:gd name="T28" fmla="*/ 353 w 513"/>
                  <a:gd name="T29" fmla="*/ 85 h 513"/>
                  <a:gd name="T30" fmla="*/ 349 w 513"/>
                  <a:gd name="T31" fmla="*/ 97 h 513"/>
                  <a:gd name="T32" fmla="*/ 340 w 513"/>
                  <a:gd name="T33" fmla="*/ 109 h 513"/>
                  <a:gd name="T34" fmla="*/ 331 w 513"/>
                  <a:gd name="T35" fmla="*/ 121 h 513"/>
                  <a:gd name="T36" fmla="*/ 331 w 513"/>
                  <a:gd name="T37" fmla="*/ 145 h 513"/>
                  <a:gd name="T38" fmla="*/ 305 w 513"/>
                  <a:gd name="T39" fmla="*/ 145 h 513"/>
                  <a:gd name="T40" fmla="*/ 296 w 513"/>
                  <a:gd name="T41" fmla="*/ 157 h 513"/>
                  <a:gd name="T42" fmla="*/ 287 w 513"/>
                  <a:gd name="T43" fmla="*/ 169 h 513"/>
                  <a:gd name="T44" fmla="*/ 274 w 513"/>
                  <a:gd name="T45" fmla="*/ 169 h 513"/>
                  <a:gd name="T46" fmla="*/ 269 w 513"/>
                  <a:gd name="T47" fmla="*/ 181 h 513"/>
                  <a:gd name="T48" fmla="*/ 261 w 513"/>
                  <a:gd name="T49" fmla="*/ 187 h 513"/>
                  <a:gd name="T50" fmla="*/ 239 w 513"/>
                  <a:gd name="T51" fmla="*/ 193 h 513"/>
                  <a:gd name="T52" fmla="*/ 239 w 513"/>
                  <a:gd name="T53" fmla="*/ 212 h 513"/>
                  <a:gd name="T54" fmla="*/ 239 w 513"/>
                  <a:gd name="T55" fmla="*/ 230 h 513"/>
                  <a:gd name="T56" fmla="*/ 234 w 513"/>
                  <a:gd name="T57" fmla="*/ 242 h 513"/>
                  <a:gd name="T58" fmla="*/ 225 w 513"/>
                  <a:gd name="T59" fmla="*/ 248 h 513"/>
                  <a:gd name="T60" fmla="*/ 216 w 513"/>
                  <a:gd name="T61" fmla="*/ 260 h 513"/>
                  <a:gd name="T62" fmla="*/ 203 w 513"/>
                  <a:gd name="T63" fmla="*/ 266 h 513"/>
                  <a:gd name="T64" fmla="*/ 190 w 513"/>
                  <a:gd name="T65" fmla="*/ 266 h 513"/>
                  <a:gd name="T66" fmla="*/ 177 w 513"/>
                  <a:gd name="T67" fmla="*/ 272 h 513"/>
                  <a:gd name="T68" fmla="*/ 172 w 513"/>
                  <a:gd name="T69" fmla="*/ 284 h 513"/>
                  <a:gd name="T70" fmla="*/ 168 w 513"/>
                  <a:gd name="T71" fmla="*/ 296 h 513"/>
                  <a:gd name="T72" fmla="*/ 159 w 513"/>
                  <a:gd name="T73" fmla="*/ 302 h 513"/>
                  <a:gd name="T74" fmla="*/ 159 w 513"/>
                  <a:gd name="T75" fmla="*/ 326 h 513"/>
                  <a:gd name="T76" fmla="*/ 154 w 513"/>
                  <a:gd name="T77" fmla="*/ 338 h 513"/>
                  <a:gd name="T78" fmla="*/ 146 w 513"/>
                  <a:gd name="T79" fmla="*/ 356 h 513"/>
                  <a:gd name="T80" fmla="*/ 141 w 513"/>
                  <a:gd name="T81" fmla="*/ 368 h 513"/>
                  <a:gd name="T82" fmla="*/ 137 w 513"/>
                  <a:gd name="T83" fmla="*/ 381 h 513"/>
                  <a:gd name="T84" fmla="*/ 124 w 513"/>
                  <a:gd name="T85" fmla="*/ 393 h 513"/>
                  <a:gd name="T86" fmla="*/ 119 w 513"/>
                  <a:gd name="T87" fmla="*/ 405 h 513"/>
                  <a:gd name="T88" fmla="*/ 110 w 513"/>
                  <a:gd name="T89" fmla="*/ 417 h 513"/>
                  <a:gd name="T90" fmla="*/ 101 w 513"/>
                  <a:gd name="T91" fmla="*/ 423 h 513"/>
                  <a:gd name="T92" fmla="*/ 93 w 513"/>
                  <a:gd name="T93" fmla="*/ 429 h 513"/>
                  <a:gd name="T94" fmla="*/ 84 w 513"/>
                  <a:gd name="T95" fmla="*/ 435 h 513"/>
                  <a:gd name="T96" fmla="*/ 79 w 513"/>
                  <a:gd name="T97" fmla="*/ 447 h 513"/>
                  <a:gd name="T98" fmla="*/ 66 w 513"/>
                  <a:gd name="T99" fmla="*/ 447 h 513"/>
                  <a:gd name="T100" fmla="*/ 57 w 513"/>
                  <a:gd name="T101" fmla="*/ 453 h 513"/>
                  <a:gd name="T102" fmla="*/ 48 w 513"/>
                  <a:gd name="T103" fmla="*/ 459 h 513"/>
                  <a:gd name="T104" fmla="*/ 40 w 513"/>
                  <a:gd name="T105" fmla="*/ 465 h 513"/>
                  <a:gd name="T106" fmla="*/ 35 w 513"/>
                  <a:gd name="T107" fmla="*/ 477 h 513"/>
                  <a:gd name="T108" fmla="*/ 26 w 513"/>
                  <a:gd name="T109" fmla="*/ 483 h 513"/>
                  <a:gd name="T110" fmla="*/ 22 w 513"/>
                  <a:gd name="T111" fmla="*/ 495 h 513"/>
                  <a:gd name="T112" fmla="*/ 13 w 513"/>
                  <a:gd name="T113" fmla="*/ 501 h 513"/>
                  <a:gd name="T114" fmla="*/ 4 w 513"/>
                  <a:gd name="T115" fmla="*/ 513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13" h="513">
                    <a:moveTo>
                      <a:pt x="513" y="0"/>
                    </a:moveTo>
                    <a:lnTo>
                      <a:pt x="508" y="0"/>
                    </a:lnTo>
                    <a:lnTo>
                      <a:pt x="508" y="6"/>
                    </a:lnTo>
                    <a:lnTo>
                      <a:pt x="504" y="6"/>
                    </a:lnTo>
                    <a:lnTo>
                      <a:pt x="499" y="6"/>
                    </a:lnTo>
                    <a:lnTo>
                      <a:pt x="499" y="12"/>
                    </a:lnTo>
                    <a:lnTo>
                      <a:pt x="495" y="12"/>
                    </a:lnTo>
                    <a:lnTo>
                      <a:pt x="491" y="12"/>
                    </a:lnTo>
                    <a:lnTo>
                      <a:pt x="491" y="18"/>
                    </a:lnTo>
                    <a:lnTo>
                      <a:pt x="486" y="18"/>
                    </a:lnTo>
                    <a:lnTo>
                      <a:pt x="482" y="18"/>
                    </a:lnTo>
                    <a:lnTo>
                      <a:pt x="482" y="24"/>
                    </a:lnTo>
                    <a:lnTo>
                      <a:pt x="477" y="24"/>
                    </a:lnTo>
                    <a:lnTo>
                      <a:pt x="473" y="24"/>
                    </a:lnTo>
                    <a:lnTo>
                      <a:pt x="468" y="24"/>
                    </a:lnTo>
                    <a:lnTo>
                      <a:pt x="460" y="24"/>
                    </a:lnTo>
                    <a:lnTo>
                      <a:pt x="455" y="24"/>
                    </a:lnTo>
                    <a:lnTo>
                      <a:pt x="455" y="31"/>
                    </a:lnTo>
                    <a:lnTo>
                      <a:pt x="451" y="31"/>
                    </a:lnTo>
                    <a:lnTo>
                      <a:pt x="446" y="31"/>
                    </a:lnTo>
                    <a:lnTo>
                      <a:pt x="442" y="31"/>
                    </a:lnTo>
                    <a:lnTo>
                      <a:pt x="433" y="31"/>
                    </a:lnTo>
                    <a:lnTo>
                      <a:pt x="429" y="31"/>
                    </a:lnTo>
                    <a:lnTo>
                      <a:pt x="424" y="31"/>
                    </a:lnTo>
                    <a:lnTo>
                      <a:pt x="424" y="37"/>
                    </a:lnTo>
                    <a:lnTo>
                      <a:pt x="420" y="37"/>
                    </a:lnTo>
                    <a:lnTo>
                      <a:pt x="420" y="43"/>
                    </a:lnTo>
                    <a:lnTo>
                      <a:pt x="415" y="43"/>
                    </a:lnTo>
                    <a:lnTo>
                      <a:pt x="411" y="43"/>
                    </a:lnTo>
                    <a:lnTo>
                      <a:pt x="407" y="43"/>
                    </a:lnTo>
                    <a:lnTo>
                      <a:pt x="402" y="43"/>
                    </a:lnTo>
                    <a:lnTo>
                      <a:pt x="398" y="43"/>
                    </a:lnTo>
                    <a:lnTo>
                      <a:pt x="393" y="55"/>
                    </a:lnTo>
                    <a:lnTo>
                      <a:pt x="393" y="61"/>
                    </a:lnTo>
                    <a:lnTo>
                      <a:pt x="384" y="61"/>
                    </a:lnTo>
                    <a:lnTo>
                      <a:pt x="380" y="61"/>
                    </a:lnTo>
                    <a:lnTo>
                      <a:pt x="376" y="61"/>
                    </a:lnTo>
                    <a:lnTo>
                      <a:pt x="376" y="67"/>
                    </a:lnTo>
                    <a:lnTo>
                      <a:pt x="371" y="67"/>
                    </a:lnTo>
                    <a:lnTo>
                      <a:pt x="362" y="67"/>
                    </a:lnTo>
                    <a:lnTo>
                      <a:pt x="362" y="73"/>
                    </a:lnTo>
                    <a:lnTo>
                      <a:pt x="362" y="79"/>
                    </a:lnTo>
                    <a:lnTo>
                      <a:pt x="358" y="79"/>
                    </a:lnTo>
                    <a:lnTo>
                      <a:pt x="358" y="85"/>
                    </a:lnTo>
                    <a:lnTo>
                      <a:pt x="353" y="85"/>
                    </a:lnTo>
                    <a:lnTo>
                      <a:pt x="353" y="91"/>
                    </a:lnTo>
                    <a:lnTo>
                      <a:pt x="349" y="91"/>
                    </a:lnTo>
                    <a:lnTo>
                      <a:pt x="349" y="97"/>
                    </a:lnTo>
                    <a:lnTo>
                      <a:pt x="345" y="97"/>
                    </a:lnTo>
                    <a:lnTo>
                      <a:pt x="340" y="103"/>
                    </a:lnTo>
                    <a:lnTo>
                      <a:pt x="340" y="109"/>
                    </a:lnTo>
                    <a:lnTo>
                      <a:pt x="340" y="115"/>
                    </a:lnTo>
                    <a:lnTo>
                      <a:pt x="336" y="115"/>
                    </a:lnTo>
                    <a:lnTo>
                      <a:pt x="331" y="121"/>
                    </a:lnTo>
                    <a:lnTo>
                      <a:pt x="331" y="127"/>
                    </a:lnTo>
                    <a:lnTo>
                      <a:pt x="331" y="139"/>
                    </a:lnTo>
                    <a:lnTo>
                      <a:pt x="331" y="145"/>
                    </a:lnTo>
                    <a:lnTo>
                      <a:pt x="327" y="145"/>
                    </a:lnTo>
                    <a:lnTo>
                      <a:pt x="309" y="145"/>
                    </a:lnTo>
                    <a:lnTo>
                      <a:pt x="305" y="145"/>
                    </a:lnTo>
                    <a:lnTo>
                      <a:pt x="300" y="151"/>
                    </a:lnTo>
                    <a:lnTo>
                      <a:pt x="300" y="157"/>
                    </a:lnTo>
                    <a:lnTo>
                      <a:pt x="296" y="157"/>
                    </a:lnTo>
                    <a:lnTo>
                      <a:pt x="296" y="163"/>
                    </a:lnTo>
                    <a:lnTo>
                      <a:pt x="296" y="169"/>
                    </a:lnTo>
                    <a:lnTo>
                      <a:pt x="287" y="169"/>
                    </a:lnTo>
                    <a:lnTo>
                      <a:pt x="283" y="169"/>
                    </a:lnTo>
                    <a:lnTo>
                      <a:pt x="278" y="169"/>
                    </a:lnTo>
                    <a:lnTo>
                      <a:pt x="274" y="169"/>
                    </a:lnTo>
                    <a:lnTo>
                      <a:pt x="274" y="175"/>
                    </a:lnTo>
                    <a:lnTo>
                      <a:pt x="274" y="181"/>
                    </a:lnTo>
                    <a:lnTo>
                      <a:pt x="269" y="181"/>
                    </a:lnTo>
                    <a:lnTo>
                      <a:pt x="269" y="187"/>
                    </a:lnTo>
                    <a:lnTo>
                      <a:pt x="265" y="187"/>
                    </a:lnTo>
                    <a:lnTo>
                      <a:pt x="261" y="187"/>
                    </a:lnTo>
                    <a:lnTo>
                      <a:pt x="256" y="193"/>
                    </a:lnTo>
                    <a:lnTo>
                      <a:pt x="243" y="193"/>
                    </a:lnTo>
                    <a:lnTo>
                      <a:pt x="239" y="193"/>
                    </a:lnTo>
                    <a:lnTo>
                      <a:pt x="239" y="199"/>
                    </a:lnTo>
                    <a:lnTo>
                      <a:pt x="239" y="206"/>
                    </a:lnTo>
                    <a:lnTo>
                      <a:pt x="239" y="212"/>
                    </a:lnTo>
                    <a:lnTo>
                      <a:pt x="239" y="218"/>
                    </a:lnTo>
                    <a:lnTo>
                      <a:pt x="239" y="224"/>
                    </a:lnTo>
                    <a:lnTo>
                      <a:pt x="239" y="230"/>
                    </a:lnTo>
                    <a:lnTo>
                      <a:pt x="239" y="236"/>
                    </a:lnTo>
                    <a:lnTo>
                      <a:pt x="234" y="236"/>
                    </a:lnTo>
                    <a:lnTo>
                      <a:pt x="234" y="242"/>
                    </a:lnTo>
                    <a:lnTo>
                      <a:pt x="230" y="242"/>
                    </a:lnTo>
                    <a:lnTo>
                      <a:pt x="225" y="242"/>
                    </a:lnTo>
                    <a:lnTo>
                      <a:pt x="225" y="248"/>
                    </a:lnTo>
                    <a:lnTo>
                      <a:pt x="225" y="254"/>
                    </a:lnTo>
                    <a:lnTo>
                      <a:pt x="221" y="254"/>
                    </a:lnTo>
                    <a:lnTo>
                      <a:pt x="216" y="260"/>
                    </a:lnTo>
                    <a:lnTo>
                      <a:pt x="216" y="266"/>
                    </a:lnTo>
                    <a:lnTo>
                      <a:pt x="212" y="266"/>
                    </a:lnTo>
                    <a:lnTo>
                      <a:pt x="203" y="266"/>
                    </a:lnTo>
                    <a:lnTo>
                      <a:pt x="199" y="266"/>
                    </a:lnTo>
                    <a:lnTo>
                      <a:pt x="194" y="266"/>
                    </a:lnTo>
                    <a:lnTo>
                      <a:pt x="190" y="266"/>
                    </a:lnTo>
                    <a:lnTo>
                      <a:pt x="185" y="266"/>
                    </a:lnTo>
                    <a:lnTo>
                      <a:pt x="185" y="272"/>
                    </a:lnTo>
                    <a:lnTo>
                      <a:pt x="177" y="272"/>
                    </a:lnTo>
                    <a:lnTo>
                      <a:pt x="172" y="272"/>
                    </a:lnTo>
                    <a:lnTo>
                      <a:pt x="172" y="278"/>
                    </a:lnTo>
                    <a:lnTo>
                      <a:pt x="172" y="284"/>
                    </a:lnTo>
                    <a:lnTo>
                      <a:pt x="172" y="290"/>
                    </a:lnTo>
                    <a:lnTo>
                      <a:pt x="172" y="296"/>
                    </a:lnTo>
                    <a:lnTo>
                      <a:pt x="168" y="296"/>
                    </a:lnTo>
                    <a:lnTo>
                      <a:pt x="163" y="296"/>
                    </a:lnTo>
                    <a:lnTo>
                      <a:pt x="159" y="296"/>
                    </a:lnTo>
                    <a:lnTo>
                      <a:pt x="159" y="302"/>
                    </a:lnTo>
                    <a:lnTo>
                      <a:pt x="159" y="308"/>
                    </a:lnTo>
                    <a:lnTo>
                      <a:pt x="159" y="320"/>
                    </a:lnTo>
                    <a:lnTo>
                      <a:pt x="159" y="326"/>
                    </a:lnTo>
                    <a:lnTo>
                      <a:pt x="154" y="326"/>
                    </a:lnTo>
                    <a:lnTo>
                      <a:pt x="154" y="332"/>
                    </a:lnTo>
                    <a:lnTo>
                      <a:pt x="154" y="338"/>
                    </a:lnTo>
                    <a:lnTo>
                      <a:pt x="150" y="344"/>
                    </a:lnTo>
                    <a:lnTo>
                      <a:pt x="146" y="344"/>
                    </a:lnTo>
                    <a:lnTo>
                      <a:pt x="146" y="356"/>
                    </a:lnTo>
                    <a:lnTo>
                      <a:pt x="146" y="362"/>
                    </a:lnTo>
                    <a:lnTo>
                      <a:pt x="146" y="368"/>
                    </a:lnTo>
                    <a:lnTo>
                      <a:pt x="141" y="368"/>
                    </a:lnTo>
                    <a:lnTo>
                      <a:pt x="141" y="374"/>
                    </a:lnTo>
                    <a:lnTo>
                      <a:pt x="137" y="374"/>
                    </a:lnTo>
                    <a:lnTo>
                      <a:pt x="137" y="381"/>
                    </a:lnTo>
                    <a:lnTo>
                      <a:pt x="137" y="387"/>
                    </a:lnTo>
                    <a:lnTo>
                      <a:pt x="132" y="387"/>
                    </a:lnTo>
                    <a:lnTo>
                      <a:pt x="124" y="393"/>
                    </a:lnTo>
                    <a:lnTo>
                      <a:pt x="124" y="399"/>
                    </a:lnTo>
                    <a:lnTo>
                      <a:pt x="119" y="399"/>
                    </a:lnTo>
                    <a:lnTo>
                      <a:pt x="119" y="405"/>
                    </a:lnTo>
                    <a:lnTo>
                      <a:pt x="115" y="405"/>
                    </a:lnTo>
                    <a:lnTo>
                      <a:pt x="110" y="411"/>
                    </a:lnTo>
                    <a:lnTo>
                      <a:pt x="110" y="417"/>
                    </a:lnTo>
                    <a:lnTo>
                      <a:pt x="110" y="423"/>
                    </a:lnTo>
                    <a:lnTo>
                      <a:pt x="106" y="423"/>
                    </a:lnTo>
                    <a:lnTo>
                      <a:pt x="101" y="423"/>
                    </a:lnTo>
                    <a:lnTo>
                      <a:pt x="101" y="429"/>
                    </a:lnTo>
                    <a:lnTo>
                      <a:pt x="97" y="429"/>
                    </a:lnTo>
                    <a:lnTo>
                      <a:pt x="93" y="429"/>
                    </a:lnTo>
                    <a:lnTo>
                      <a:pt x="88" y="429"/>
                    </a:lnTo>
                    <a:lnTo>
                      <a:pt x="84" y="429"/>
                    </a:lnTo>
                    <a:lnTo>
                      <a:pt x="84" y="435"/>
                    </a:lnTo>
                    <a:lnTo>
                      <a:pt x="84" y="441"/>
                    </a:lnTo>
                    <a:lnTo>
                      <a:pt x="79" y="441"/>
                    </a:lnTo>
                    <a:lnTo>
                      <a:pt x="79" y="447"/>
                    </a:lnTo>
                    <a:lnTo>
                      <a:pt x="75" y="447"/>
                    </a:lnTo>
                    <a:lnTo>
                      <a:pt x="70" y="447"/>
                    </a:lnTo>
                    <a:lnTo>
                      <a:pt x="66" y="447"/>
                    </a:lnTo>
                    <a:lnTo>
                      <a:pt x="62" y="447"/>
                    </a:lnTo>
                    <a:lnTo>
                      <a:pt x="57" y="447"/>
                    </a:lnTo>
                    <a:lnTo>
                      <a:pt x="57" y="453"/>
                    </a:lnTo>
                    <a:lnTo>
                      <a:pt x="53" y="453"/>
                    </a:lnTo>
                    <a:lnTo>
                      <a:pt x="53" y="459"/>
                    </a:lnTo>
                    <a:lnTo>
                      <a:pt x="48" y="459"/>
                    </a:lnTo>
                    <a:lnTo>
                      <a:pt x="44" y="459"/>
                    </a:lnTo>
                    <a:lnTo>
                      <a:pt x="40" y="459"/>
                    </a:lnTo>
                    <a:lnTo>
                      <a:pt x="40" y="465"/>
                    </a:lnTo>
                    <a:lnTo>
                      <a:pt x="40" y="471"/>
                    </a:lnTo>
                    <a:lnTo>
                      <a:pt x="40" y="477"/>
                    </a:lnTo>
                    <a:lnTo>
                      <a:pt x="35" y="477"/>
                    </a:lnTo>
                    <a:lnTo>
                      <a:pt x="31" y="477"/>
                    </a:lnTo>
                    <a:lnTo>
                      <a:pt x="31" y="483"/>
                    </a:lnTo>
                    <a:lnTo>
                      <a:pt x="26" y="483"/>
                    </a:lnTo>
                    <a:lnTo>
                      <a:pt x="22" y="483"/>
                    </a:lnTo>
                    <a:lnTo>
                      <a:pt x="22" y="489"/>
                    </a:lnTo>
                    <a:lnTo>
                      <a:pt x="22" y="495"/>
                    </a:lnTo>
                    <a:lnTo>
                      <a:pt x="17" y="495"/>
                    </a:lnTo>
                    <a:lnTo>
                      <a:pt x="17" y="501"/>
                    </a:lnTo>
                    <a:lnTo>
                      <a:pt x="13" y="501"/>
                    </a:lnTo>
                    <a:lnTo>
                      <a:pt x="13" y="507"/>
                    </a:lnTo>
                    <a:lnTo>
                      <a:pt x="4" y="507"/>
                    </a:lnTo>
                    <a:lnTo>
                      <a:pt x="4" y="513"/>
                    </a:lnTo>
                    <a:lnTo>
                      <a:pt x="0" y="513"/>
                    </a:lnTo>
                  </a:path>
                </a:pathLst>
              </a:custGeom>
              <a:noFill/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5" name="Rectangle 58">
                <a:extLst>
                  <a:ext uri="{FF2B5EF4-FFF2-40B4-BE49-F238E27FC236}">
                    <a16:creationId xmlns:a16="http://schemas.microsoft.com/office/drawing/2014/main" id="{1DECBC40-C125-405E-F08B-D24267072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9" y="837"/>
                <a:ext cx="13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6" name="Rectangle 59">
                <a:extLst>
                  <a:ext uri="{FF2B5EF4-FFF2-40B4-BE49-F238E27FC236}">
                    <a16:creationId xmlns:a16="http://schemas.microsoft.com/office/drawing/2014/main" id="{A80E433A-C459-0B66-1FAA-70A3A5D82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9" y="854"/>
                <a:ext cx="13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7" name="Rectangle 60">
                <a:extLst>
                  <a:ext uri="{FF2B5EF4-FFF2-40B4-BE49-F238E27FC236}">
                    <a16:creationId xmlns:a16="http://schemas.microsoft.com/office/drawing/2014/main" id="{92742D5E-0768-902A-3E3F-3574BEF82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5" y="841"/>
                <a:ext cx="22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8" name="Rectangle 61">
                <a:extLst>
                  <a:ext uri="{FF2B5EF4-FFF2-40B4-BE49-F238E27FC236}">
                    <a16:creationId xmlns:a16="http://schemas.microsoft.com/office/drawing/2014/main" id="{73202FC8-2155-6F1C-FCD9-A660A23304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5" y="850"/>
                <a:ext cx="22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09" name="Rectangle 62">
                <a:extLst>
                  <a:ext uri="{FF2B5EF4-FFF2-40B4-BE49-F238E27FC236}">
                    <a16:creationId xmlns:a16="http://schemas.microsoft.com/office/drawing/2014/main" id="{45F2F122-3316-8A75-DA55-EF038D6838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5" y="845"/>
                <a:ext cx="2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10" name="Rectangle 63">
                <a:extLst>
                  <a:ext uri="{FF2B5EF4-FFF2-40B4-BE49-F238E27FC236}">
                    <a16:creationId xmlns:a16="http://schemas.microsoft.com/office/drawing/2014/main" id="{78F79C65-3A04-BB15-3C8A-B38D51D6C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5" y="845"/>
                <a:ext cx="2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  <p:sp>
            <p:nvSpPr>
              <p:cNvPr id="111" name="Oval 64">
                <a:extLst>
                  <a:ext uri="{FF2B5EF4-FFF2-40B4-BE49-F238E27FC236}">
                    <a16:creationId xmlns:a16="http://schemas.microsoft.com/office/drawing/2014/main" id="{EF3560D4-5D79-3E94-011F-BE9FA5EAC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5" y="837"/>
                <a:ext cx="17" cy="17"/>
              </a:xfrm>
              <a:prstGeom prst="ellips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3600"/>
              </a:p>
            </p:txBody>
          </p:sp>
        </p:grpSp>
        <p:grpSp>
          <p:nvGrpSpPr>
            <p:cNvPr id="113" name="グループ化 112">
              <a:extLst>
                <a:ext uri="{FF2B5EF4-FFF2-40B4-BE49-F238E27FC236}">
                  <a16:creationId xmlns:a16="http://schemas.microsoft.com/office/drawing/2014/main" id="{7586FDCB-B5E4-9C78-E71B-C1BFC6DF5294}"/>
                </a:ext>
              </a:extLst>
            </p:cNvPr>
            <p:cNvGrpSpPr/>
            <p:nvPr/>
          </p:nvGrpSpPr>
          <p:grpSpPr>
            <a:xfrm>
              <a:off x="3779143" y="603744"/>
              <a:ext cx="4267776" cy="5019477"/>
              <a:chOff x="2667287" y="1197575"/>
              <a:chExt cx="4267776" cy="5019477"/>
            </a:xfrm>
          </p:grpSpPr>
          <p:cxnSp>
            <p:nvCxnSpPr>
              <p:cNvPr id="115" name="直線コネクタ 114">
                <a:extLst>
                  <a:ext uri="{FF2B5EF4-FFF2-40B4-BE49-F238E27FC236}">
                    <a16:creationId xmlns:a16="http://schemas.microsoft.com/office/drawing/2014/main" id="{92EC065C-79E5-ACE5-4896-469C517EE0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77818" y="2009624"/>
                <a:ext cx="3473139" cy="18345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116" name="直線コネクタ 115">
                <a:extLst>
                  <a:ext uri="{FF2B5EF4-FFF2-40B4-BE49-F238E27FC236}">
                    <a16:creationId xmlns:a16="http://schemas.microsoft.com/office/drawing/2014/main" id="{7D4281DA-0544-EB29-170F-39CC063D5A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84329" y="2024922"/>
                <a:ext cx="40679" cy="419213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Line 120">
                <a:extLst>
                  <a:ext uri="{FF2B5EF4-FFF2-40B4-BE49-F238E27FC236}">
                    <a16:creationId xmlns:a16="http://schemas.microsoft.com/office/drawing/2014/main" id="{A7053F71-CF12-4409-B5DA-DED3DAF4E0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67287" y="1197575"/>
                <a:ext cx="4267776" cy="4297181"/>
              </a:xfrm>
              <a:prstGeom prst="line">
                <a:avLst/>
              </a:prstGeom>
              <a:noFill/>
              <a:ln w="9525" cap="rnd">
                <a:solidFill>
                  <a:srgbClr val="A9A9A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457200"/>
                <a:endParaRPr kumimoji="0" lang="ja-JP" altLang="en-US" sz="1200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endParaRPr>
              </a:p>
            </p:txBody>
          </p:sp>
        </p:grp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0019F02C-1959-781E-CE89-287A8490A32B}"/>
                </a:ext>
              </a:extLst>
            </p:cNvPr>
            <p:cNvSpPr txBox="1"/>
            <p:nvPr/>
          </p:nvSpPr>
          <p:spPr>
            <a:xfrm>
              <a:off x="5856004" y="3726874"/>
              <a:ext cx="2802082" cy="136246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defTabSz="457200"/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Cut off value = 76.4 (</a:t>
              </a:r>
              <a:r>
                <a:rPr lang="el-GR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μ</a:t>
              </a:r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g/L)</a:t>
              </a:r>
            </a:p>
            <a:p>
              <a:pPr defTabSz="457200"/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Area under the curve = 0.57</a:t>
              </a:r>
            </a:p>
            <a:p>
              <a:pPr defTabSz="457200"/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95% CI = 0.49 - 0.65</a:t>
              </a:r>
            </a:p>
            <a:p>
              <a:pPr defTabSz="457200"/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Sensitivity = 87.1%</a:t>
              </a:r>
            </a:p>
            <a:p>
              <a:pPr defTabSz="457200"/>
              <a:r>
                <a:rPr lang="en-US" altLang="ja-JP" sz="1400" dirty="0">
                  <a:solidFill>
                    <a:prstClr val="black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Specificity = 29.3%</a:t>
              </a:r>
              <a:endParaRPr lang="ja-JP" altLang="en-US" sz="14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4AAACA4-84EC-412D-0826-8098B7CD3ABA}"/>
              </a:ext>
            </a:extLst>
          </p:cNvPr>
          <p:cNvSpPr txBox="1"/>
          <p:nvPr/>
        </p:nvSpPr>
        <p:spPr>
          <a:xfrm>
            <a:off x="2009725" y="5425227"/>
            <a:ext cx="93794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Receiver operating characteristic (ROC) for predicting a 3% increase 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total hip (TH) bone mineral density (BMD) based on baseline serum PINP levels.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CI: confidence interval.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361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214</Words>
  <Application>Microsoft Office PowerPoint</Application>
  <PresentationFormat>ワイド画面</PresentationFormat>
  <Paragraphs>38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蛯名 耕介</dc:creator>
  <cp:lastModifiedBy>蛯名 耕介</cp:lastModifiedBy>
  <cp:revision>9</cp:revision>
  <dcterms:created xsi:type="dcterms:W3CDTF">2025-11-22T13:13:53Z</dcterms:created>
  <dcterms:modified xsi:type="dcterms:W3CDTF">2026-02-02T12:37:16Z</dcterms:modified>
</cp:coreProperties>
</file>