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7" r:id="rId3"/>
    <p:sldId id="268" r:id="rId4"/>
    <p:sldId id="266" r:id="rId5"/>
    <p:sldId id="265" r:id="rId6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un, Hector" initials="KH" lastIdx="1" clrIdx="0">
    <p:extLst/>
  </p:cmAuthor>
  <p:cmAuthor id="2" name="Keun, Hector" initials="KH [2]" lastIdx="1" clrIdx="1">
    <p:extLst/>
  </p:cmAuthor>
  <p:cmAuthor id="3" name="Keun, Hector" initials="KH [3]" lastIdx="1" clrIdx="2">
    <p:extLst/>
  </p:cmAuthor>
  <p:cmAuthor id="4" name="Keun, Hector" initials="KH [4]" lastIdx="1" clrIdx="3">
    <p:extLst/>
  </p:cmAuthor>
  <p:cmAuthor id="5" name="Keun, Hector" initials="KH [5]" lastIdx="1" clrIdx="4">
    <p:extLst/>
  </p:cmAuthor>
  <p:cmAuthor id="6" name="Keun, Hector" initials="KH [6]" lastIdx="1" clrIdx="5">
    <p:extLst/>
  </p:cmAuthor>
  <p:cmAuthor id="7" name="Keun, Hector" initials="KH [7]" lastIdx="1" clrIdx="6">
    <p:extLst/>
  </p:cmAuthor>
  <p:cmAuthor id="8" name="Keun, Hector" initials="KH [8]" lastIdx="1" clrIdx="7">
    <p:extLst/>
  </p:cmAuthor>
  <p:cmAuthor id="9" name="Keun, Hector" initials="KH [9]" lastIdx="1" clrIdx="8">
    <p:extLst/>
  </p:cmAuthor>
  <p:cmAuthor id="10" name="Keun, Hector" initials="KH [10]" lastIdx="1" clrIdx="9">
    <p:extLst/>
  </p:cmAuthor>
  <p:cmAuthor id="11" name="Keun, Hector" initials="KH [11]" lastIdx="1" clrIdx="10">
    <p:extLst/>
  </p:cmAuthor>
  <p:cmAuthor id="12" name="Keun, Hector" initials="KH [12]" lastIdx="1" clrIdx="11">
    <p:extLst/>
  </p:cmAuthor>
  <p:cmAuthor id="13" name="Keun, Hector" initials="KH [13]" lastIdx="1" clrIdx="12">
    <p:extLst/>
  </p:cmAuthor>
  <p:cmAuthor id="14" name="Keun, Hector" initials="KH [14]" lastIdx="1" clrIdx="13">
    <p:extLst/>
  </p:cmAuthor>
  <p:cmAuthor id="15" name="Keun, Hector" initials="KH [15]" lastIdx="1" clrIdx="1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CDC6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1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wc01\staff_work$\Volker.Behrends\!current%20project%20data\HeCaToS\HepG2\manuscript\figure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wc01\staff_work$\Volker.Behrends\!current%20project%20data\HeCaToS\HepG2\manuscript\figure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wc01\staff_work$\Volker.Behrends\!current%20project%20data\HeCaToS\HepG2\manuscript\figure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wc01\staff_work$\Volker.Behrends\!current%20project%20data\HeCaToS\HepG2\manuscript\figure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wc01\staff_work$\Volker.Behrends\!current%20project%20data\HeCaToS\HepG2\manuscript\figure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wc01\staff_work$\Volker.Behrends\!current%20project%20data\HeCaToS\HepG2\manuscript\figure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wc01\staff_work$\Volker.Behrends\!current%20project%20data\HeCaToS\HepG2\additional%20experiments%20UR\APAP%20does%20not%20lead%20to%20AMPK%20phophorylatio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2'!$B$9:$F$9</c:f>
                <c:numCache>
                  <c:formatCode>General</c:formatCode>
                  <c:ptCount val="5"/>
                  <c:pt idx="0">
                    <c:v>3.6754650022190194E-2</c:v>
                  </c:pt>
                  <c:pt idx="1">
                    <c:v>1.2264866783139214E-2</c:v>
                  </c:pt>
                  <c:pt idx="2">
                    <c:v>1.5630483201714934E-2</c:v>
                  </c:pt>
                  <c:pt idx="3">
                    <c:v>3.166529096393092E-2</c:v>
                  </c:pt>
                  <c:pt idx="4">
                    <c:v>5.3821619953567318E-3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'SI 2'!$B$2:$F$2</c:f>
              <c:strCache>
                <c:ptCount val="5"/>
                <c:pt idx="0">
                  <c:v>M0</c:v>
                </c:pt>
                <c:pt idx="1">
                  <c:v>M1</c:v>
                </c:pt>
                <c:pt idx="2">
                  <c:v>M2</c:v>
                </c:pt>
                <c:pt idx="3">
                  <c:v>M3</c:v>
                </c:pt>
                <c:pt idx="4">
                  <c:v>M4</c:v>
                </c:pt>
              </c:strCache>
            </c:strRef>
          </c:cat>
          <c:val>
            <c:numRef>
              <c:f>'SI 2'!$B$7:$F$7</c:f>
              <c:numCache>
                <c:formatCode>General</c:formatCode>
                <c:ptCount val="5"/>
                <c:pt idx="0">
                  <c:v>0.39301989755810335</c:v>
                </c:pt>
                <c:pt idx="1">
                  <c:v>4.1924148185157106E-2</c:v>
                </c:pt>
                <c:pt idx="2">
                  <c:v>0.12452864002993662</c:v>
                </c:pt>
                <c:pt idx="3">
                  <c:v>0.35723154698902632</c:v>
                </c:pt>
                <c:pt idx="4">
                  <c:v>8.3295767237776638E-2</c:v>
                </c:pt>
              </c:numCache>
            </c:numRef>
          </c:val>
        </c:ser>
        <c:ser>
          <c:idx val="1"/>
          <c:order val="1"/>
          <c:tx>
            <c:strRef>
              <c:f>'SI 2'!$A$12</c:f>
              <c:strCache>
                <c:ptCount val="1"/>
                <c:pt idx="0">
                  <c:v>13C-Glc</c:v>
                </c:pt>
              </c:strCache>
            </c:strRef>
          </c:tx>
          <c:spPr>
            <a:noFill/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2'!$B$19:$F$19</c:f>
                <c:numCache>
                  <c:formatCode>General</c:formatCode>
                  <c:ptCount val="5"/>
                  <c:pt idx="0">
                    <c:v>4.9143325767911208E-2</c:v>
                  </c:pt>
                  <c:pt idx="1">
                    <c:v>5.0115928231840761E-3</c:v>
                  </c:pt>
                  <c:pt idx="2">
                    <c:v>1.3454120895832155E-2</c:v>
                  </c:pt>
                  <c:pt idx="3">
                    <c:v>2.7344814446867715E-2</c:v>
                  </c:pt>
                  <c:pt idx="4">
                    <c:v>5.4911025810939467E-3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'SI 2'!$B$17:$F$17</c:f>
              <c:numCache>
                <c:formatCode>General</c:formatCode>
                <c:ptCount val="5"/>
                <c:pt idx="0">
                  <c:v>0.70088137472231493</c:v>
                </c:pt>
                <c:pt idx="1">
                  <c:v>2.7955833995363166E-2</c:v>
                </c:pt>
                <c:pt idx="2">
                  <c:v>9.5888506096886442E-2</c:v>
                </c:pt>
                <c:pt idx="3">
                  <c:v>0.15938965653733769</c:v>
                </c:pt>
                <c:pt idx="4">
                  <c:v>1.5884628648098104E-2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291286776"/>
        <c:axId val="358705920"/>
      </c:barChart>
      <c:catAx>
        <c:axId val="29128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705920"/>
        <c:crosses val="autoZero"/>
        <c:auto val="1"/>
        <c:lblAlgn val="ctr"/>
        <c:lblOffset val="100"/>
        <c:noMultiLvlLbl val="0"/>
      </c:catAx>
      <c:valAx>
        <c:axId val="358705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6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2'!$B$9:$F$9</c:f>
                <c:numCache>
                  <c:formatCode>General</c:formatCode>
                  <c:ptCount val="5"/>
                  <c:pt idx="0">
                    <c:v>3.6754650022190194E-2</c:v>
                  </c:pt>
                  <c:pt idx="1">
                    <c:v>1.2264866783139214E-2</c:v>
                  </c:pt>
                  <c:pt idx="2">
                    <c:v>1.5630483201714934E-2</c:v>
                  </c:pt>
                  <c:pt idx="3">
                    <c:v>3.166529096393092E-2</c:v>
                  </c:pt>
                  <c:pt idx="4">
                    <c:v>5.3821619953567318E-3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'SI 2'!$B$2:$F$2</c:f>
              <c:strCache>
                <c:ptCount val="5"/>
                <c:pt idx="0">
                  <c:v>M0</c:v>
                </c:pt>
                <c:pt idx="1">
                  <c:v>M1</c:v>
                </c:pt>
                <c:pt idx="2">
                  <c:v>M2</c:v>
                </c:pt>
                <c:pt idx="3">
                  <c:v>M3</c:v>
                </c:pt>
                <c:pt idx="4">
                  <c:v>M4</c:v>
                </c:pt>
              </c:strCache>
            </c:strRef>
          </c:cat>
          <c:val>
            <c:numRef>
              <c:f>'SI 2'!$I$7:$M$7</c:f>
              <c:numCache>
                <c:formatCode>General</c:formatCode>
                <c:ptCount val="5"/>
                <c:pt idx="0">
                  <c:v>0.50427945507914929</c:v>
                </c:pt>
                <c:pt idx="1">
                  <c:v>8.7908470289356555E-2</c:v>
                </c:pt>
                <c:pt idx="2">
                  <c:v>0.11532128235595866</c:v>
                </c:pt>
                <c:pt idx="3">
                  <c:v>0.10723535259255501</c:v>
                </c:pt>
                <c:pt idx="4">
                  <c:v>0.18525543968298133</c:v>
                </c:pt>
              </c:numCache>
            </c:numRef>
          </c:val>
        </c:ser>
        <c:ser>
          <c:idx val="1"/>
          <c:order val="1"/>
          <c:tx>
            <c:strRef>
              <c:f>'SI 2'!$A$12</c:f>
              <c:strCache>
                <c:ptCount val="1"/>
                <c:pt idx="0">
                  <c:v>13C-Glc</c:v>
                </c:pt>
              </c:strCache>
            </c:strRef>
          </c:tx>
          <c:spPr>
            <a:noFill/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2'!$B$19:$F$19</c:f>
                <c:numCache>
                  <c:formatCode>General</c:formatCode>
                  <c:ptCount val="5"/>
                  <c:pt idx="0">
                    <c:v>4.9143325767911208E-2</c:v>
                  </c:pt>
                  <c:pt idx="1">
                    <c:v>5.0115928231840761E-3</c:v>
                  </c:pt>
                  <c:pt idx="2">
                    <c:v>1.3454120895832155E-2</c:v>
                  </c:pt>
                  <c:pt idx="3">
                    <c:v>2.7344814446867715E-2</c:v>
                  </c:pt>
                  <c:pt idx="4">
                    <c:v>5.4911025810939467E-3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'SI 2'!$I$17:$M$17</c:f>
              <c:numCache>
                <c:formatCode>General</c:formatCode>
                <c:ptCount val="5"/>
                <c:pt idx="0">
                  <c:v>0.37615825302504963</c:v>
                </c:pt>
                <c:pt idx="1">
                  <c:v>2.8348569836936937E-2</c:v>
                </c:pt>
                <c:pt idx="2">
                  <c:v>6.6229937558720461E-2</c:v>
                </c:pt>
                <c:pt idx="3">
                  <c:v>0.2215936252090043</c:v>
                </c:pt>
                <c:pt idx="4">
                  <c:v>0.30766961437028795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358706704"/>
        <c:axId val="358707096"/>
      </c:barChart>
      <c:catAx>
        <c:axId val="35870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707096"/>
        <c:crosses val="autoZero"/>
        <c:auto val="1"/>
        <c:lblAlgn val="ctr"/>
        <c:lblOffset val="100"/>
        <c:noMultiLvlLbl val="0"/>
      </c:catAx>
      <c:valAx>
        <c:axId val="358707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706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4'!$B$9:$E$9</c:f>
                <c:numCache>
                  <c:formatCode>General</c:formatCode>
                  <c:ptCount val="4"/>
                  <c:pt idx="0">
                    <c:v>2.0872994266598426E-2</c:v>
                  </c:pt>
                  <c:pt idx="1">
                    <c:v>3.1329085464691284E-3</c:v>
                  </c:pt>
                  <c:pt idx="2">
                    <c:v>2.0996751666243992E-3</c:v>
                  </c:pt>
                  <c:pt idx="3">
                    <c:v>1.6394522721449811E-2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'SI 4'!$B$2:$E$2</c:f>
              <c:strCache>
                <c:ptCount val="4"/>
                <c:pt idx="0">
                  <c:v>M0</c:v>
                </c:pt>
                <c:pt idx="1">
                  <c:v>M1</c:v>
                </c:pt>
                <c:pt idx="2">
                  <c:v>M2</c:v>
                </c:pt>
                <c:pt idx="3">
                  <c:v>M3</c:v>
                </c:pt>
              </c:strCache>
            </c:strRef>
          </c:cat>
          <c:val>
            <c:numRef>
              <c:f>'SI 4'!$H$7:$K$7</c:f>
              <c:numCache>
                <c:formatCode>General</c:formatCode>
                <c:ptCount val="4"/>
                <c:pt idx="0">
                  <c:v>0.96842700378218971</c:v>
                </c:pt>
                <c:pt idx="1">
                  <c:v>2.2106215347023835E-2</c:v>
                </c:pt>
                <c:pt idx="2">
                  <c:v>7.495675054027766E-3</c:v>
                </c:pt>
                <c:pt idx="3">
                  <c:v>1.9711058167584164E-3</c:v>
                </c:pt>
              </c:numCache>
            </c:numRef>
          </c:val>
        </c:ser>
        <c:ser>
          <c:idx val="1"/>
          <c:order val="1"/>
          <c:tx>
            <c:strRef>
              <c:f>'SI 4'!$A$12</c:f>
              <c:strCache>
                <c:ptCount val="1"/>
                <c:pt idx="0">
                  <c:v>13C-Glc</c:v>
                </c:pt>
              </c:strCache>
            </c:strRef>
          </c:tx>
          <c:spPr>
            <a:noFill/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4'!$B$19:$E$19</c:f>
                <c:numCache>
                  <c:formatCode>General</c:formatCode>
                  <c:ptCount val="4"/>
                  <c:pt idx="0">
                    <c:v>3.9899447333542316E-2</c:v>
                  </c:pt>
                  <c:pt idx="1">
                    <c:v>2.070866666467807E-2</c:v>
                  </c:pt>
                  <c:pt idx="2">
                    <c:v>8.514787917768555E-3</c:v>
                  </c:pt>
                  <c:pt idx="3">
                    <c:v>1.0718144234597481E-2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'SI 4'!$H$17:$K$17</c:f>
              <c:numCache>
                <c:formatCode>General</c:formatCode>
                <c:ptCount val="4"/>
                <c:pt idx="0">
                  <c:v>1</c:v>
                </c:pt>
                <c:pt idx="1">
                  <c:v>2.081668171172167E-17</c:v>
                </c:pt>
                <c:pt idx="2">
                  <c:v>1.0873479477686301E-33</c:v>
                </c:pt>
                <c:pt idx="3">
                  <c:v>-2.5829646538696635E-17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359059200"/>
        <c:axId val="359059592"/>
      </c:barChart>
      <c:catAx>
        <c:axId val="35905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59592"/>
        <c:crosses val="autoZero"/>
        <c:auto val="1"/>
        <c:lblAlgn val="ctr"/>
        <c:lblOffset val="100"/>
        <c:noMultiLvlLbl val="0"/>
      </c:catAx>
      <c:valAx>
        <c:axId val="359059592"/>
        <c:scaling>
          <c:orientation val="minMax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5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4'!$B$9:$E$9</c:f>
                <c:numCache>
                  <c:formatCode>General</c:formatCode>
                  <c:ptCount val="4"/>
                  <c:pt idx="0">
                    <c:v>2.0872994266598426E-2</c:v>
                  </c:pt>
                  <c:pt idx="1">
                    <c:v>3.1329085464691284E-3</c:v>
                  </c:pt>
                  <c:pt idx="2">
                    <c:v>2.0996751666243992E-3</c:v>
                  </c:pt>
                  <c:pt idx="3">
                    <c:v>1.6394522721449811E-2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'SI 4'!$B$2:$E$2</c:f>
              <c:strCache>
                <c:ptCount val="4"/>
                <c:pt idx="0">
                  <c:v>M0</c:v>
                </c:pt>
                <c:pt idx="1">
                  <c:v>M1</c:v>
                </c:pt>
                <c:pt idx="2">
                  <c:v>M2</c:v>
                </c:pt>
                <c:pt idx="3">
                  <c:v>M3</c:v>
                </c:pt>
              </c:strCache>
            </c:strRef>
          </c:cat>
          <c:val>
            <c:numRef>
              <c:f>'SI 4'!$B$7:$E$7</c:f>
              <c:numCache>
                <c:formatCode>General</c:formatCode>
                <c:ptCount val="4"/>
                <c:pt idx="0">
                  <c:v>0.24733773488481134</c:v>
                </c:pt>
                <c:pt idx="1">
                  <c:v>0.26883197906055933</c:v>
                </c:pt>
                <c:pt idx="2">
                  <c:v>0.11160471549017399</c:v>
                </c:pt>
                <c:pt idx="3">
                  <c:v>0.37222557056445571</c:v>
                </c:pt>
              </c:numCache>
            </c:numRef>
          </c:val>
        </c:ser>
        <c:ser>
          <c:idx val="1"/>
          <c:order val="1"/>
          <c:tx>
            <c:strRef>
              <c:f>'SI 4'!$A$12</c:f>
              <c:strCache>
                <c:ptCount val="1"/>
                <c:pt idx="0">
                  <c:v>13C-Glc</c:v>
                </c:pt>
              </c:strCache>
            </c:strRef>
          </c:tx>
          <c:spPr>
            <a:noFill/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4'!$B$19:$E$19</c:f>
                <c:numCache>
                  <c:formatCode>General</c:formatCode>
                  <c:ptCount val="4"/>
                  <c:pt idx="0">
                    <c:v>3.9899447333542316E-2</c:v>
                  </c:pt>
                  <c:pt idx="1">
                    <c:v>2.070866666467807E-2</c:v>
                  </c:pt>
                  <c:pt idx="2">
                    <c:v>8.514787917768555E-3</c:v>
                  </c:pt>
                  <c:pt idx="3">
                    <c:v>1.0718144234597481E-2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'SI 4'!$B$17:$E$17</c:f>
              <c:numCache>
                <c:formatCode>General</c:formatCode>
                <c:ptCount val="4"/>
                <c:pt idx="0">
                  <c:v>0.71535561278504067</c:v>
                </c:pt>
                <c:pt idx="1">
                  <c:v>0.14387094048869267</c:v>
                </c:pt>
                <c:pt idx="2">
                  <c:v>7.0237911143867127E-2</c:v>
                </c:pt>
                <c:pt idx="3">
                  <c:v>7.0535535582399903E-2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359060376"/>
        <c:axId val="352713864"/>
      </c:barChart>
      <c:catAx>
        <c:axId val="35906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13864"/>
        <c:crosses val="autoZero"/>
        <c:auto val="1"/>
        <c:lblAlgn val="ctr"/>
        <c:lblOffset val="100"/>
        <c:noMultiLvlLbl val="0"/>
      </c:catAx>
      <c:valAx>
        <c:axId val="352713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60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4 5'!$B$9:$D$9</c:f>
                <c:numCache>
                  <c:formatCode>General</c:formatCode>
                  <c:ptCount val="3"/>
                  <c:pt idx="0">
                    <c:v>2.2895385526491212E-2</c:v>
                  </c:pt>
                  <c:pt idx="1">
                    <c:v>2.817768389512755E-2</c:v>
                  </c:pt>
                  <c:pt idx="2">
                    <c:v>6.9789813213562736E-3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'SI 4 5'!$B$2:$D$2</c:f>
              <c:strCache>
                <c:ptCount val="3"/>
                <c:pt idx="0">
                  <c:v>M0</c:v>
                </c:pt>
                <c:pt idx="1">
                  <c:v>M1</c:v>
                </c:pt>
                <c:pt idx="2">
                  <c:v>M2</c:v>
                </c:pt>
              </c:strCache>
            </c:strRef>
          </c:cat>
          <c:val>
            <c:numRef>
              <c:f>'SI 4 5'!$B$7:$D$7</c:f>
              <c:numCache>
                <c:formatCode>General</c:formatCode>
                <c:ptCount val="3"/>
                <c:pt idx="0">
                  <c:v>0.63992554227755871</c:v>
                </c:pt>
                <c:pt idx="1">
                  <c:v>8.4535292051781674E-2</c:v>
                </c:pt>
                <c:pt idx="2">
                  <c:v>0.27553916567066</c:v>
                </c:pt>
              </c:numCache>
            </c:numRef>
          </c:val>
        </c:ser>
        <c:ser>
          <c:idx val="1"/>
          <c:order val="1"/>
          <c:tx>
            <c:strRef>
              <c:f>'SI 4 5'!$A$12</c:f>
              <c:strCache>
                <c:ptCount val="1"/>
                <c:pt idx="0">
                  <c:v>13C-Glc</c:v>
                </c:pt>
              </c:strCache>
            </c:strRef>
          </c:tx>
          <c:spPr>
            <a:noFill/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4 5'!$B$19:$D$19</c:f>
                <c:numCache>
                  <c:formatCode>General</c:formatCode>
                  <c:ptCount val="3"/>
                  <c:pt idx="0">
                    <c:v>2.0013168514043122E-2</c:v>
                  </c:pt>
                  <c:pt idx="1">
                    <c:v>6.9813588746208523E-3</c:v>
                  </c:pt>
                  <c:pt idx="2">
                    <c:v>1.3137863639406581E-2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'SI 4 5'!$B$17:$D$17</c:f>
              <c:numCache>
                <c:formatCode>General</c:formatCode>
                <c:ptCount val="3"/>
                <c:pt idx="0">
                  <c:v>0.89309176392753142</c:v>
                </c:pt>
                <c:pt idx="1">
                  <c:v>9.7297143804367103E-3</c:v>
                </c:pt>
                <c:pt idx="2">
                  <c:v>9.7178521692032296E-2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352715040"/>
        <c:axId val="352715432"/>
      </c:barChart>
      <c:catAx>
        <c:axId val="35271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15432"/>
        <c:crosses val="autoZero"/>
        <c:auto val="1"/>
        <c:lblAlgn val="ctr"/>
        <c:lblOffset val="100"/>
        <c:noMultiLvlLbl val="0"/>
      </c:catAx>
      <c:valAx>
        <c:axId val="352715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15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4 5'!$B$9:$D$9</c:f>
                <c:numCache>
                  <c:formatCode>General</c:formatCode>
                  <c:ptCount val="3"/>
                  <c:pt idx="0">
                    <c:v>2.2895385526491212E-2</c:v>
                  </c:pt>
                  <c:pt idx="1">
                    <c:v>2.817768389512755E-2</c:v>
                  </c:pt>
                  <c:pt idx="2">
                    <c:v>6.9789813213562736E-3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'SI 4 5'!$B$2:$D$2</c:f>
              <c:strCache>
                <c:ptCount val="3"/>
                <c:pt idx="0">
                  <c:v>M0</c:v>
                </c:pt>
                <c:pt idx="1">
                  <c:v>M1</c:v>
                </c:pt>
                <c:pt idx="2">
                  <c:v>M2</c:v>
                </c:pt>
              </c:strCache>
            </c:strRef>
          </c:cat>
          <c:val>
            <c:numRef>
              <c:f>'SI 4 5'!$G$7:$I$7</c:f>
              <c:numCache>
                <c:formatCode>General</c:formatCode>
                <c:ptCount val="3"/>
                <c:pt idx="0">
                  <c:v>0.99006656665601034</c:v>
                </c:pt>
                <c:pt idx="1">
                  <c:v>5.860723029410383E-3</c:v>
                </c:pt>
                <c:pt idx="2">
                  <c:v>4.0727103145796169E-3</c:v>
                </c:pt>
              </c:numCache>
            </c:numRef>
          </c:val>
        </c:ser>
        <c:ser>
          <c:idx val="1"/>
          <c:order val="1"/>
          <c:tx>
            <c:strRef>
              <c:f>'SI 4 5'!$A$12</c:f>
              <c:strCache>
                <c:ptCount val="1"/>
                <c:pt idx="0">
                  <c:v>13C-Glc</c:v>
                </c:pt>
              </c:strCache>
            </c:strRef>
          </c:tx>
          <c:spPr>
            <a:noFill/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'SI 4 5'!$B$19:$D$19</c:f>
                <c:numCache>
                  <c:formatCode>General</c:formatCode>
                  <c:ptCount val="3"/>
                  <c:pt idx="0">
                    <c:v>2.0013168514043122E-2</c:v>
                  </c:pt>
                  <c:pt idx="1">
                    <c:v>6.9813588746208523E-3</c:v>
                  </c:pt>
                  <c:pt idx="2">
                    <c:v>1.3137863639406581E-2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2700" cap="flat" cmpd="sng" algn="ctr">
                <a:solidFill>
                  <a:schemeClr val="tx1"/>
                </a:solidFill>
                <a:round/>
              </a:ln>
              <a:effectLst/>
            </c:spPr>
          </c:errBars>
          <c:val>
            <c:numRef>
              <c:f>'SI 4 5'!$G$17:$I$17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2.46519032881566E-32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axId val="353335480"/>
        <c:axId val="353335872"/>
      </c:barChart>
      <c:catAx>
        <c:axId val="35333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35872"/>
        <c:crosses val="autoZero"/>
        <c:auto val="1"/>
        <c:lblAlgn val="ctr"/>
        <c:lblOffset val="100"/>
        <c:noMultiLvlLbl val="0"/>
      </c:catAx>
      <c:valAx>
        <c:axId val="353335872"/>
        <c:scaling>
          <c:orientation val="minMax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35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AMPK/p-AMPK ratio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1"/>
            </a:solidFill>
            <a:ln w="12700">
              <a:solidFill>
                <a:schemeClr val="tx1"/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Sheet1!$P$3:$P$5</c:f>
                <c:numCache>
                  <c:formatCode>General</c:formatCode>
                  <c:ptCount val="3"/>
                  <c:pt idx="1">
                    <c:v>2.1587214006582869</c:v>
                  </c:pt>
                  <c:pt idx="2">
                    <c:v>5.7094826276098729</c:v>
                  </c:pt>
                </c:numCache>
              </c:numRef>
            </c:plus>
            <c:minus>
              <c:numRef>
                <c:f>Sheet1!$P$3:$P$5</c:f>
                <c:numCache>
                  <c:formatCode>General</c:formatCode>
                  <c:ptCount val="3"/>
                  <c:pt idx="1">
                    <c:v>2.1587214006582869</c:v>
                  </c:pt>
                  <c:pt idx="2">
                    <c:v>5.7094826276098729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Sheet1!$N$3:$N$5</c:f>
              <c:strCache>
                <c:ptCount val="3"/>
                <c:pt idx="0">
                  <c:v>untreated</c:v>
                </c:pt>
                <c:pt idx="1">
                  <c:v>0.5mM APAP</c:v>
                </c:pt>
                <c:pt idx="2">
                  <c:v>5mM APAP</c:v>
                </c:pt>
              </c:strCache>
            </c:strRef>
          </c:cat>
          <c:val>
            <c:numRef>
              <c:f>Sheet1!$O$3:$O$5</c:f>
              <c:numCache>
                <c:formatCode>General</c:formatCode>
                <c:ptCount val="3"/>
                <c:pt idx="0">
                  <c:v>100</c:v>
                </c:pt>
                <c:pt idx="1">
                  <c:v>97.664904169332274</c:v>
                </c:pt>
                <c:pt idx="2">
                  <c:v>99.272248055929879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252904"/>
        <c:axId val="361253296"/>
      </c:barChart>
      <c:catAx>
        <c:axId val="36125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53296"/>
        <c:crosses val="autoZero"/>
        <c:auto val="1"/>
        <c:lblAlgn val="ctr"/>
        <c:lblOffset val="100"/>
        <c:noMultiLvlLbl val="0"/>
      </c:catAx>
      <c:valAx>
        <c:axId val="361253296"/>
        <c:scaling>
          <c:orientation val="minMax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252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00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564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80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835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012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69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48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501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120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46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70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DC8C1-2E0B-4EB7-B3A0-F1A719F5BD6B}" type="datetimeFigureOut">
              <a:rPr lang="en-GB" smtClean="0"/>
              <a:t>18/06/2018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D5A5B-6C79-4757-B999-55555CD5DA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6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799550"/>
          </a:xfrm>
        </p:spPr>
        <p:txBody>
          <a:bodyPr/>
          <a:lstStyle/>
          <a:p>
            <a:r>
              <a:rPr lang="en-GB" dirty="0" smtClean="0"/>
              <a:t>SI</a:t>
            </a:r>
            <a:endParaRPr lang="en-GB" dirty="0"/>
          </a:p>
        </p:txBody>
      </p:sp>
      <p:pic>
        <p:nvPicPr>
          <p:cNvPr id="4" name="Imagen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6" t="4394" b="9937"/>
          <a:stretch/>
        </p:blipFill>
        <p:spPr>
          <a:xfrm>
            <a:off x="3947439" y="2220776"/>
            <a:ext cx="1993066" cy="1966532"/>
          </a:xfrm>
          <a:prstGeom prst="rect">
            <a:avLst/>
          </a:prstGeom>
        </p:spPr>
      </p:pic>
      <p:pic>
        <p:nvPicPr>
          <p:cNvPr id="5" name="Imagen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0" t="3622" b="9897"/>
          <a:stretch/>
        </p:blipFill>
        <p:spPr>
          <a:xfrm>
            <a:off x="1128241" y="2221807"/>
            <a:ext cx="2004580" cy="1965500"/>
          </a:xfrm>
          <a:prstGeom prst="rect">
            <a:avLst/>
          </a:prstGeom>
        </p:spPr>
      </p:pic>
      <p:sp>
        <p:nvSpPr>
          <p:cNvPr id="6" name="CuadroTexto 28"/>
          <p:cNvSpPr txBox="1"/>
          <p:nvPr/>
        </p:nvSpPr>
        <p:spPr>
          <a:xfrm>
            <a:off x="1497334" y="4329898"/>
            <a:ext cx="37591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cs typeface="Arial" panose="020B0604020202020204" pitchFamily="34" charset="0"/>
              </a:rPr>
              <a:t>FSC-A</a:t>
            </a:r>
          </a:p>
        </p:txBody>
      </p:sp>
      <p:sp>
        <p:nvSpPr>
          <p:cNvPr id="7" name="CuadroTexto 29"/>
          <p:cNvSpPr txBox="1"/>
          <p:nvPr/>
        </p:nvSpPr>
        <p:spPr>
          <a:xfrm rot="16200000">
            <a:off x="88490" y="3043087"/>
            <a:ext cx="1741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cs typeface="Arial" panose="020B0604020202020204" pitchFamily="34" charset="0"/>
              </a:rPr>
              <a:t>SSC-A</a:t>
            </a:r>
          </a:p>
        </p:txBody>
      </p:sp>
      <p:sp>
        <p:nvSpPr>
          <p:cNvPr id="9" name="Freeform 8"/>
          <p:cNvSpPr/>
          <p:nvPr/>
        </p:nvSpPr>
        <p:spPr>
          <a:xfrm>
            <a:off x="1623545" y="3604579"/>
            <a:ext cx="1419225" cy="528637"/>
          </a:xfrm>
          <a:custGeom>
            <a:avLst/>
            <a:gdLst>
              <a:gd name="connsiteX0" fmla="*/ 271462 w 1419225"/>
              <a:gd name="connsiteY0" fmla="*/ 271462 h 528637"/>
              <a:gd name="connsiteX1" fmla="*/ 0 w 1419225"/>
              <a:gd name="connsiteY1" fmla="*/ 433387 h 528637"/>
              <a:gd name="connsiteX2" fmla="*/ 28575 w 1419225"/>
              <a:gd name="connsiteY2" fmla="*/ 528637 h 528637"/>
              <a:gd name="connsiteX3" fmla="*/ 485775 w 1419225"/>
              <a:gd name="connsiteY3" fmla="*/ 495300 h 528637"/>
              <a:gd name="connsiteX4" fmla="*/ 1185862 w 1419225"/>
              <a:gd name="connsiteY4" fmla="*/ 428625 h 528637"/>
              <a:gd name="connsiteX5" fmla="*/ 1390650 w 1419225"/>
              <a:gd name="connsiteY5" fmla="*/ 361950 h 528637"/>
              <a:gd name="connsiteX6" fmla="*/ 1419225 w 1419225"/>
              <a:gd name="connsiteY6" fmla="*/ 0 h 528637"/>
              <a:gd name="connsiteX7" fmla="*/ 714375 w 1419225"/>
              <a:gd name="connsiteY7" fmla="*/ 76200 h 528637"/>
              <a:gd name="connsiteX8" fmla="*/ 323850 w 1419225"/>
              <a:gd name="connsiteY8" fmla="*/ 252412 h 528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9225" h="528637">
                <a:moveTo>
                  <a:pt x="271462" y="271462"/>
                </a:moveTo>
                <a:lnTo>
                  <a:pt x="0" y="433387"/>
                </a:lnTo>
                <a:lnTo>
                  <a:pt x="28575" y="528637"/>
                </a:lnTo>
                <a:lnTo>
                  <a:pt x="485775" y="495300"/>
                </a:lnTo>
                <a:lnTo>
                  <a:pt x="1185862" y="428625"/>
                </a:lnTo>
                <a:lnTo>
                  <a:pt x="1390650" y="361950"/>
                </a:lnTo>
                <a:lnTo>
                  <a:pt x="1419225" y="0"/>
                </a:lnTo>
                <a:lnTo>
                  <a:pt x="714375" y="76200"/>
                </a:lnTo>
                <a:lnTo>
                  <a:pt x="323850" y="25241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142528" y="2790083"/>
            <a:ext cx="709612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dead cells</a:t>
            </a:r>
            <a:endParaRPr lang="en-GB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2144819" y="2623396"/>
            <a:ext cx="709612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live cells</a:t>
            </a:r>
            <a:endParaRPr lang="en-GB" sz="1000" dirty="0"/>
          </a:p>
        </p:txBody>
      </p:sp>
      <p:cxnSp>
        <p:nvCxnSpPr>
          <p:cNvPr id="13" name="Straight Connector 12"/>
          <p:cNvCxnSpPr>
            <a:stCxn id="11" idx="2"/>
          </p:cNvCxnSpPr>
          <p:nvPr/>
        </p:nvCxnSpPr>
        <p:spPr>
          <a:xfrm>
            <a:off x="1497334" y="3036304"/>
            <a:ext cx="2382" cy="730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2" idx="2"/>
          </p:cNvCxnSpPr>
          <p:nvPr/>
        </p:nvCxnSpPr>
        <p:spPr>
          <a:xfrm>
            <a:off x="2499625" y="2869617"/>
            <a:ext cx="0" cy="8090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27153" y="2631026"/>
            <a:ext cx="709612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dead cells</a:t>
            </a:r>
            <a:endParaRPr lang="en-GB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5029444" y="2464339"/>
            <a:ext cx="709612" cy="246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/>
              <a:t>live cells</a:t>
            </a:r>
            <a:endParaRPr lang="en-GB" sz="1000" dirty="0"/>
          </a:p>
        </p:txBody>
      </p:sp>
      <p:cxnSp>
        <p:nvCxnSpPr>
          <p:cNvPr id="17" name="Straight Connector 16"/>
          <p:cNvCxnSpPr>
            <a:stCxn id="15" idx="2"/>
          </p:cNvCxnSpPr>
          <p:nvPr/>
        </p:nvCxnSpPr>
        <p:spPr>
          <a:xfrm>
            <a:off x="4381959" y="2877247"/>
            <a:ext cx="2382" cy="730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6" idx="2"/>
          </p:cNvCxnSpPr>
          <p:nvPr/>
        </p:nvCxnSpPr>
        <p:spPr>
          <a:xfrm>
            <a:off x="5384250" y="2710560"/>
            <a:ext cx="864" cy="894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3984939" y="3356927"/>
            <a:ext cx="909638" cy="811328"/>
          </a:xfrm>
          <a:custGeom>
            <a:avLst/>
            <a:gdLst>
              <a:gd name="connsiteX0" fmla="*/ 100013 w 871538"/>
              <a:gd name="connsiteY0" fmla="*/ 766762 h 766762"/>
              <a:gd name="connsiteX1" fmla="*/ 504825 w 871538"/>
              <a:gd name="connsiteY1" fmla="*/ 533400 h 766762"/>
              <a:gd name="connsiteX2" fmla="*/ 728663 w 871538"/>
              <a:gd name="connsiteY2" fmla="*/ 276225 h 766762"/>
              <a:gd name="connsiteX3" fmla="*/ 871538 w 871538"/>
              <a:gd name="connsiteY3" fmla="*/ 0 h 766762"/>
              <a:gd name="connsiteX4" fmla="*/ 533400 w 871538"/>
              <a:gd name="connsiteY4" fmla="*/ 47625 h 766762"/>
              <a:gd name="connsiteX5" fmla="*/ 404813 w 871538"/>
              <a:gd name="connsiteY5" fmla="*/ 228600 h 766762"/>
              <a:gd name="connsiteX6" fmla="*/ 180975 w 871538"/>
              <a:gd name="connsiteY6" fmla="*/ 371475 h 766762"/>
              <a:gd name="connsiteX7" fmla="*/ 4763 w 871538"/>
              <a:gd name="connsiteY7" fmla="*/ 523875 h 766762"/>
              <a:gd name="connsiteX8" fmla="*/ 0 w 871538"/>
              <a:gd name="connsiteY8" fmla="*/ 766762 h 766762"/>
              <a:gd name="connsiteX9" fmla="*/ 100013 w 871538"/>
              <a:gd name="connsiteY9" fmla="*/ 766762 h 76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1538" h="766762">
                <a:moveTo>
                  <a:pt x="100013" y="766762"/>
                </a:moveTo>
                <a:lnTo>
                  <a:pt x="504825" y="533400"/>
                </a:lnTo>
                <a:lnTo>
                  <a:pt x="728663" y="276225"/>
                </a:lnTo>
                <a:lnTo>
                  <a:pt x="871538" y="0"/>
                </a:lnTo>
                <a:lnTo>
                  <a:pt x="533400" y="47625"/>
                </a:lnTo>
                <a:lnTo>
                  <a:pt x="404813" y="228600"/>
                </a:lnTo>
                <a:lnTo>
                  <a:pt x="180975" y="371475"/>
                </a:lnTo>
                <a:lnTo>
                  <a:pt x="4763" y="523875"/>
                </a:lnTo>
                <a:cubicBezTo>
                  <a:pt x="3175" y="604837"/>
                  <a:pt x="1588" y="685800"/>
                  <a:pt x="0" y="766762"/>
                </a:cubicBezTo>
                <a:lnTo>
                  <a:pt x="100013" y="766762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4485002" y="3466466"/>
            <a:ext cx="1371600" cy="614363"/>
          </a:xfrm>
          <a:custGeom>
            <a:avLst/>
            <a:gdLst>
              <a:gd name="connsiteX0" fmla="*/ 85725 w 1371600"/>
              <a:gd name="connsiteY0" fmla="*/ 504825 h 614363"/>
              <a:gd name="connsiteX1" fmla="*/ 0 w 1371600"/>
              <a:gd name="connsiteY1" fmla="*/ 604838 h 614363"/>
              <a:gd name="connsiteX2" fmla="*/ 295275 w 1371600"/>
              <a:gd name="connsiteY2" fmla="*/ 614363 h 614363"/>
              <a:gd name="connsiteX3" fmla="*/ 819150 w 1371600"/>
              <a:gd name="connsiteY3" fmla="*/ 533400 h 614363"/>
              <a:gd name="connsiteX4" fmla="*/ 1257300 w 1371600"/>
              <a:gd name="connsiteY4" fmla="*/ 409575 h 614363"/>
              <a:gd name="connsiteX5" fmla="*/ 1371600 w 1371600"/>
              <a:gd name="connsiteY5" fmla="*/ 333375 h 614363"/>
              <a:gd name="connsiteX6" fmla="*/ 1366837 w 1371600"/>
              <a:gd name="connsiteY6" fmla="*/ 123825 h 614363"/>
              <a:gd name="connsiteX7" fmla="*/ 1333500 w 1371600"/>
              <a:gd name="connsiteY7" fmla="*/ 0 h 614363"/>
              <a:gd name="connsiteX8" fmla="*/ 900112 w 1371600"/>
              <a:gd name="connsiteY8" fmla="*/ 133350 h 614363"/>
              <a:gd name="connsiteX9" fmla="*/ 385762 w 1371600"/>
              <a:gd name="connsiteY9" fmla="*/ 376238 h 614363"/>
              <a:gd name="connsiteX10" fmla="*/ 85725 w 1371600"/>
              <a:gd name="connsiteY10" fmla="*/ 504825 h 614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1600" h="614363">
                <a:moveTo>
                  <a:pt x="85725" y="504825"/>
                </a:moveTo>
                <a:lnTo>
                  <a:pt x="0" y="604838"/>
                </a:lnTo>
                <a:lnTo>
                  <a:pt x="295275" y="614363"/>
                </a:lnTo>
                <a:lnTo>
                  <a:pt x="819150" y="533400"/>
                </a:lnTo>
                <a:lnTo>
                  <a:pt x="1257300" y="409575"/>
                </a:lnTo>
                <a:lnTo>
                  <a:pt x="1371600" y="333375"/>
                </a:lnTo>
                <a:lnTo>
                  <a:pt x="1366837" y="123825"/>
                </a:lnTo>
                <a:lnTo>
                  <a:pt x="1333500" y="0"/>
                </a:lnTo>
                <a:lnTo>
                  <a:pt x="900112" y="133350"/>
                </a:lnTo>
                <a:lnTo>
                  <a:pt x="385762" y="376238"/>
                </a:lnTo>
                <a:lnTo>
                  <a:pt x="85725" y="504825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233146" y="1520885"/>
            <a:ext cx="64023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GB" sz="1000" b="1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Fig S1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: Flow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cytometry analysis of HepG2 without treatment 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(A)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and cells treated with 5 </a:t>
            </a:r>
            <a:r>
              <a:rPr lang="en-GB" sz="1000" dirty="0" err="1">
                <a:ea typeface="Cambria" panose="02040503050406030204" pitchFamily="18" charset="0"/>
                <a:cs typeface="Times New Roman" panose="02020603050405020304" pitchFamily="18" charset="0"/>
              </a:rPr>
              <a:t>mM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 APAP 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(B). </a:t>
            </a:r>
            <a:r>
              <a:rPr lang="en-GB" sz="1000" dirty="0"/>
              <a:t>FSC-A: Forward Scatter Area, a measure of cell size, SSC-A: Side scatter area, measure of cell complexity.</a:t>
            </a:r>
            <a:endParaRPr lang="en-GB" sz="1000" dirty="0"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uadroTexto 30"/>
          <p:cNvSpPr txBox="1"/>
          <p:nvPr/>
        </p:nvSpPr>
        <p:spPr>
          <a:xfrm>
            <a:off x="813382" y="2058751"/>
            <a:ext cx="289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30"/>
          <p:cNvSpPr txBox="1"/>
          <p:nvPr/>
        </p:nvSpPr>
        <p:spPr>
          <a:xfrm>
            <a:off x="3657554" y="2021031"/>
            <a:ext cx="289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48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0813892"/>
              </p:ext>
            </p:extLst>
          </p:nvPr>
        </p:nvGraphicFramePr>
        <p:xfrm>
          <a:off x="680940" y="1167949"/>
          <a:ext cx="25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2807234"/>
              </p:ext>
            </p:extLst>
          </p:nvPr>
        </p:nvGraphicFramePr>
        <p:xfrm>
          <a:off x="3532539" y="1167949"/>
          <a:ext cx="25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Rectangle 25"/>
          <p:cNvSpPr/>
          <p:nvPr/>
        </p:nvSpPr>
        <p:spPr>
          <a:xfrm>
            <a:off x="203165" y="316945"/>
            <a:ext cx="64023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Fig. S2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:Relative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abundance of </a:t>
            </a:r>
            <a:r>
              <a:rPr lang="en-GB" sz="1000" dirty="0" err="1">
                <a:ea typeface="Cambria" panose="02040503050406030204" pitchFamily="18" charset="0"/>
                <a:cs typeface="Times New Roman" panose="02020603050405020304" pitchFamily="18" charset="0"/>
              </a:rPr>
              <a:t>isotopologues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 of 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fumarate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in control and APAP-treated cultures labelled with u-</a:t>
            </a:r>
            <a:r>
              <a:rPr lang="en-GB" sz="1000" baseline="30000" dirty="0">
                <a:ea typeface="Cambria" panose="02040503050406030204" pitchFamily="18" charset="0"/>
                <a:cs typeface="Times New Roman" panose="02020603050405020304" pitchFamily="18" charset="0"/>
              </a:rPr>
              <a:t>13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C Glucose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.(A) and u-</a:t>
            </a:r>
            <a:r>
              <a:rPr lang="en-GB" sz="1000" baseline="30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13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C Glutamine (B).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Errors bars represent S.E., all experiment </a:t>
            </a:r>
            <a:r>
              <a:rPr lang="en-GB" sz="1000" i="1" dirty="0"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=3.</a:t>
            </a:r>
            <a:endParaRPr lang="en-GB" sz="1000" dirty="0"/>
          </a:p>
        </p:txBody>
      </p:sp>
      <p:grpSp>
        <p:nvGrpSpPr>
          <p:cNvPr id="27" name="Group 26"/>
          <p:cNvGrpSpPr/>
          <p:nvPr/>
        </p:nvGrpSpPr>
        <p:grpSpPr>
          <a:xfrm>
            <a:off x="2160670" y="1233306"/>
            <a:ext cx="783677" cy="408062"/>
            <a:chOff x="2231512" y="7745785"/>
            <a:chExt cx="783677" cy="408062"/>
          </a:xfrm>
        </p:grpSpPr>
        <p:sp>
          <p:nvSpPr>
            <p:cNvPr id="28" name="CuadroTexto 30"/>
            <p:cNvSpPr txBox="1"/>
            <p:nvPr/>
          </p:nvSpPr>
          <p:spPr>
            <a:xfrm>
              <a:off x="2231512" y="7745785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Control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29" name="CuadroTexto 30"/>
            <p:cNvSpPr txBox="1"/>
            <p:nvPr/>
          </p:nvSpPr>
          <p:spPr>
            <a:xfrm>
              <a:off x="2231512" y="7907626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APAP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2907189" y="7806753"/>
              <a:ext cx="107513" cy="10800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907189" y="7972962"/>
              <a:ext cx="108000" cy="108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044529" y="1233306"/>
            <a:ext cx="783677" cy="408062"/>
            <a:chOff x="2231512" y="7745785"/>
            <a:chExt cx="783677" cy="408062"/>
          </a:xfrm>
        </p:grpSpPr>
        <p:sp>
          <p:nvSpPr>
            <p:cNvPr id="33" name="CuadroTexto 30"/>
            <p:cNvSpPr txBox="1"/>
            <p:nvPr/>
          </p:nvSpPr>
          <p:spPr>
            <a:xfrm>
              <a:off x="2231512" y="7745785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Control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34" name="CuadroTexto 30"/>
            <p:cNvSpPr txBox="1"/>
            <p:nvPr/>
          </p:nvSpPr>
          <p:spPr>
            <a:xfrm>
              <a:off x="2231512" y="7907626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APAP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35" name="Rectangle 34"/>
            <p:cNvSpPr>
              <a:spLocks noChangeAspect="1"/>
            </p:cNvSpPr>
            <p:nvPr/>
          </p:nvSpPr>
          <p:spPr>
            <a:xfrm>
              <a:off x="2907189" y="7806753"/>
              <a:ext cx="107513" cy="10800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2907189" y="7972962"/>
              <a:ext cx="108000" cy="108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CuadroTexto 28"/>
          <p:cNvSpPr txBox="1"/>
          <p:nvPr/>
        </p:nvSpPr>
        <p:spPr>
          <a:xfrm rot="16200000">
            <a:off x="-96422" y="2124839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smtClean="0">
                <a:cs typeface="Arial" panose="020B0604020202020204" pitchFamily="34" charset="0"/>
              </a:rPr>
              <a:t>fraction labelled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38" name="CuadroTexto 28"/>
          <p:cNvSpPr txBox="1"/>
          <p:nvPr/>
        </p:nvSpPr>
        <p:spPr>
          <a:xfrm rot="16200000">
            <a:off x="2776024" y="2124840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smtClean="0">
                <a:cs typeface="Arial" panose="020B0604020202020204" pitchFamily="34" charset="0"/>
              </a:rPr>
              <a:t>fraction labelled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39" name="CuadroTexto 28"/>
          <p:cNvSpPr txBox="1"/>
          <p:nvPr/>
        </p:nvSpPr>
        <p:spPr>
          <a:xfrm>
            <a:off x="1403987" y="3327949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err="1" smtClean="0">
                <a:cs typeface="Arial" panose="020B0604020202020204" pitchFamily="34" charset="0"/>
              </a:rPr>
              <a:t>isotopologue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40" name="CuadroTexto 28"/>
          <p:cNvSpPr txBox="1"/>
          <p:nvPr/>
        </p:nvSpPr>
        <p:spPr>
          <a:xfrm>
            <a:off x="4272448" y="3327949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err="1" smtClean="0">
                <a:cs typeface="Arial" panose="020B0604020202020204" pitchFamily="34" charset="0"/>
              </a:rPr>
              <a:t>isotopologue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41" name="CuadroTexto 30"/>
          <p:cNvSpPr txBox="1"/>
          <p:nvPr/>
        </p:nvSpPr>
        <p:spPr>
          <a:xfrm>
            <a:off x="400340" y="1233223"/>
            <a:ext cx="289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uadroTexto 30"/>
          <p:cNvSpPr txBox="1"/>
          <p:nvPr/>
        </p:nvSpPr>
        <p:spPr>
          <a:xfrm>
            <a:off x="3257038" y="1195503"/>
            <a:ext cx="289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36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2176961"/>
              </p:ext>
            </p:extLst>
          </p:nvPr>
        </p:nvGraphicFramePr>
        <p:xfrm>
          <a:off x="3734780" y="1230725"/>
          <a:ext cx="25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1602430"/>
              </p:ext>
            </p:extLst>
          </p:nvPr>
        </p:nvGraphicFramePr>
        <p:xfrm>
          <a:off x="864530" y="1165451"/>
          <a:ext cx="25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3" name="Group 22"/>
          <p:cNvGrpSpPr/>
          <p:nvPr/>
        </p:nvGrpSpPr>
        <p:grpSpPr>
          <a:xfrm>
            <a:off x="2228751" y="1230808"/>
            <a:ext cx="783677" cy="408062"/>
            <a:chOff x="2231512" y="7745785"/>
            <a:chExt cx="783677" cy="408062"/>
          </a:xfrm>
        </p:grpSpPr>
        <p:sp>
          <p:nvSpPr>
            <p:cNvPr id="43" name="CuadroTexto 30"/>
            <p:cNvSpPr txBox="1"/>
            <p:nvPr/>
          </p:nvSpPr>
          <p:spPr>
            <a:xfrm>
              <a:off x="2231512" y="7745785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Control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44" name="CuadroTexto 30"/>
            <p:cNvSpPr txBox="1"/>
            <p:nvPr/>
          </p:nvSpPr>
          <p:spPr>
            <a:xfrm>
              <a:off x="2231512" y="7907626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APAP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>
              <a:spLocks noChangeAspect="1"/>
            </p:cNvSpPr>
            <p:nvPr/>
          </p:nvSpPr>
          <p:spPr>
            <a:xfrm>
              <a:off x="2907189" y="7806753"/>
              <a:ext cx="107513" cy="10800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907189" y="7972962"/>
              <a:ext cx="108000" cy="108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112610" y="1230808"/>
            <a:ext cx="783677" cy="408062"/>
            <a:chOff x="2231512" y="7745785"/>
            <a:chExt cx="783677" cy="408062"/>
          </a:xfrm>
        </p:grpSpPr>
        <p:sp>
          <p:nvSpPr>
            <p:cNvPr id="48" name="CuadroTexto 30"/>
            <p:cNvSpPr txBox="1"/>
            <p:nvPr/>
          </p:nvSpPr>
          <p:spPr>
            <a:xfrm>
              <a:off x="2231512" y="7745785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Control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49" name="CuadroTexto 30"/>
            <p:cNvSpPr txBox="1"/>
            <p:nvPr/>
          </p:nvSpPr>
          <p:spPr>
            <a:xfrm>
              <a:off x="2231512" y="7907626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APAP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50" name="Rectangle 49"/>
            <p:cNvSpPr>
              <a:spLocks noChangeAspect="1"/>
            </p:cNvSpPr>
            <p:nvPr/>
          </p:nvSpPr>
          <p:spPr>
            <a:xfrm>
              <a:off x="2907189" y="7806753"/>
              <a:ext cx="107513" cy="10800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907189" y="7972962"/>
              <a:ext cx="108000" cy="108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CuadroTexto 28"/>
          <p:cNvSpPr txBox="1"/>
          <p:nvPr/>
        </p:nvSpPr>
        <p:spPr>
          <a:xfrm rot="16200000">
            <a:off x="-28341" y="2122341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smtClean="0">
                <a:cs typeface="Arial" panose="020B0604020202020204" pitchFamily="34" charset="0"/>
              </a:rPr>
              <a:t>fraction labelled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53" name="CuadroTexto 28"/>
          <p:cNvSpPr txBox="1"/>
          <p:nvPr/>
        </p:nvSpPr>
        <p:spPr>
          <a:xfrm rot="16200000">
            <a:off x="2844105" y="2122342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smtClean="0">
                <a:cs typeface="Arial" panose="020B0604020202020204" pitchFamily="34" charset="0"/>
              </a:rPr>
              <a:t>fraction labelled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54" name="CuadroTexto 28"/>
          <p:cNvSpPr txBox="1"/>
          <p:nvPr/>
        </p:nvSpPr>
        <p:spPr>
          <a:xfrm>
            <a:off x="1472068" y="3325451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err="1" smtClean="0">
                <a:cs typeface="Arial" panose="020B0604020202020204" pitchFamily="34" charset="0"/>
              </a:rPr>
              <a:t>isotopologue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55" name="CuadroTexto 28"/>
          <p:cNvSpPr txBox="1"/>
          <p:nvPr/>
        </p:nvSpPr>
        <p:spPr>
          <a:xfrm>
            <a:off x="4340529" y="3325451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err="1" smtClean="0">
                <a:cs typeface="Arial" panose="020B0604020202020204" pitchFamily="34" charset="0"/>
              </a:rPr>
              <a:t>isotopologue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56" name="CuadroTexto 30"/>
          <p:cNvSpPr txBox="1"/>
          <p:nvPr/>
        </p:nvSpPr>
        <p:spPr>
          <a:xfrm>
            <a:off x="468421" y="1230725"/>
            <a:ext cx="289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CuadroTexto 30"/>
          <p:cNvSpPr txBox="1"/>
          <p:nvPr/>
        </p:nvSpPr>
        <p:spPr>
          <a:xfrm>
            <a:off x="3325119" y="1193005"/>
            <a:ext cx="289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71246" y="314447"/>
            <a:ext cx="64023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Fig. S3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:Relative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abundance of </a:t>
            </a:r>
            <a:r>
              <a:rPr lang="en-GB" sz="1000" dirty="0" err="1">
                <a:ea typeface="Cambria" panose="02040503050406030204" pitchFamily="18" charset="0"/>
                <a:cs typeface="Times New Roman" panose="02020603050405020304" pitchFamily="18" charset="0"/>
              </a:rPr>
              <a:t>isotopologues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 of 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serine in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control and APAP-treated cultures labelled with u-</a:t>
            </a:r>
            <a:r>
              <a:rPr lang="en-GB" sz="1000" baseline="30000" dirty="0">
                <a:ea typeface="Cambria" panose="02040503050406030204" pitchFamily="18" charset="0"/>
                <a:cs typeface="Times New Roman" panose="02020603050405020304" pitchFamily="18" charset="0"/>
              </a:rPr>
              <a:t>13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C Glucose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.(A) and u-</a:t>
            </a:r>
            <a:r>
              <a:rPr lang="en-GB" sz="1000" baseline="30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13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C Glutamine (B).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Errors bars represent S.E., all experiment </a:t>
            </a:r>
            <a:r>
              <a:rPr lang="en-GB" sz="1000" i="1" dirty="0"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=3.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575590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66851" y="1230808"/>
            <a:ext cx="783677" cy="408062"/>
            <a:chOff x="2231512" y="7745785"/>
            <a:chExt cx="783677" cy="408062"/>
          </a:xfrm>
        </p:grpSpPr>
        <p:sp>
          <p:nvSpPr>
            <p:cNvPr id="3" name="CuadroTexto 30"/>
            <p:cNvSpPr txBox="1"/>
            <p:nvPr/>
          </p:nvSpPr>
          <p:spPr>
            <a:xfrm>
              <a:off x="2231512" y="7745785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Control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4" name="CuadroTexto 30"/>
            <p:cNvSpPr txBox="1"/>
            <p:nvPr/>
          </p:nvSpPr>
          <p:spPr>
            <a:xfrm>
              <a:off x="2231512" y="7907626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APAP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5" name="Rectangle 4"/>
            <p:cNvSpPr>
              <a:spLocks noChangeAspect="1"/>
            </p:cNvSpPr>
            <p:nvPr/>
          </p:nvSpPr>
          <p:spPr>
            <a:xfrm>
              <a:off x="2907189" y="7806753"/>
              <a:ext cx="107513" cy="10800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907189" y="7972962"/>
              <a:ext cx="108000" cy="108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CuadroTexto 28"/>
          <p:cNvSpPr txBox="1"/>
          <p:nvPr/>
        </p:nvSpPr>
        <p:spPr>
          <a:xfrm rot="16200000">
            <a:off x="9759" y="2122341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smtClean="0">
                <a:cs typeface="Arial" panose="020B0604020202020204" pitchFamily="34" charset="0"/>
              </a:rPr>
              <a:t>fraction labelled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8" name="CuadroTexto 28"/>
          <p:cNvSpPr txBox="1"/>
          <p:nvPr/>
        </p:nvSpPr>
        <p:spPr>
          <a:xfrm rot="16200000">
            <a:off x="2882205" y="2122342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smtClean="0">
                <a:cs typeface="Arial" panose="020B0604020202020204" pitchFamily="34" charset="0"/>
              </a:rPr>
              <a:t>fraction labelled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9" name="CuadroTexto 28"/>
          <p:cNvSpPr txBox="1"/>
          <p:nvPr/>
        </p:nvSpPr>
        <p:spPr>
          <a:xfrm>
            <a:off x="1510168" y="3325451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err="1" smtClean="0">
                <a:cs typeface="Arial" panose="020B0604020202020204" pitchFamily="34" charset="0"/>
              </a:rPr>
              <a:t>isotopologue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10" name="CuadroTexto 28"/>
          <p:cNvSpPr txBox="1"/>
          <p:nvPr/>
        </p:nvSpPr>
        <p:spPr>
          <a:xfrm>
            <a:off x="4378629" y="3325451"/>
            <a:ext cx="1308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err="1" smtClean="0">
                <a:cs typeface="Arial" panose="020B0604020202020204" pitchFamily="34" charset="0"/>
              </a:rPr>
              <a:t>isotopologue</a:t>
            </a:r>
            <a:endParaRPr lang="en-GB" sz="1000" b="1" dirty="0">
              <a:cs typeface="Arial" panose="020B0604020202020204" pitchFamily="34" charset="0"/>
            </a:endParaRPr>
          </a:p>
        </p:txBody>
      </p:sp>
      <p:sp>
        <p:nvSpPr>
          <p:cNvPr id="11" name="CuadroTexto 30"/>
          <p:cNvSpPr txBox="1"/>
          <p:nvPr/>
        </p:nvSpPr>
        <p:spPr>
          <a:xfrm>
            <a:off x="506521" y="1230725"/>
            <a:ext cx="289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30"/>
          <p:cNvSpPr txBox="1"/>
          <p:nvPr/>
        </p:nvSpPr>
        <p:spPr>
          <a:xfrm>
            <a:off x="3363219" y="1193005"/>
            <a:ext cx="289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9346" y="314447"/>
            <a:ext cx="64023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b="1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Fig. S4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:Relative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abundance of </a:t>
            </a:r>
            <a:r>
              <a:rPr lang="en-GB" sz="1000" dirty="0" err="1">
                <a:ea typeface="Cambria" panose="02040503050406030204" pitchFamily="18" charset="0"/>
                <a:cs typeface="Times New Roman" panose="02020603050405020304" pitchFamily="18" charset="0"/>
              </a:rPr>
              <a:t>isotopologues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 of 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glycine in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control and APAP-treated cultures labelled with u-</a:t>
            </a:r>
            <a:r>
              <a:rPr lang="en-GB" sz="1000" baseline="30000" dirty="0">
                <a:ea typeface="Cambria" panose="02040503050406030204" pitchFamily="18" charset="0"/>
                <a:cs typeface="Times New Roman" panose="02020603050405020304" pitchFamily="18" charset="0"/>
              </a:rPr>
              <a:t>13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C Glucose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.(A) and u-</a:t>
            </a:r>
            <a:r>
              <a:rPr lang="en-GB" sz="1000" baseline="30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13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C Glutamine (B).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Errors bars represent S.E., all experiment </a:t>
            </a:r>
            <a:r>
              <a:rPr lang="en-GB" sz="1000" i="1" dirty="0"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=3.</a:t>
            </a:r>
            <a:endParaRPr lang="en-GB" sz="1000" dirty="0"/>
          </a:p>
        </p:txBody>
      </p:sp>
      <p:grpSp>
        <p:nvGrpSpPr>
          <p:cNvPr id="14" name="Group 13"/>
          <p:cNvGrpSpPr/>
          <p:nvPr/>
        </p:nvGrpSpPr>
        <p:grpSpPr>
          <a:xfrm>
            <a:off x="5150710" y="1230808"/>
            <a:ext cx="783677" cy="408062"/>
            <a:chOff x="2231512" y="7745785"/>
            <a:chExt cx="783677" cy="408062"/>
          </a:xfrm>
        </p:grpSpPr>
        <p:sp>
          <p:nvSpPr>
            <p:cNvPr id="15" name="CuadroTexto 30"/>
            <p:cNvSpPr txBox="1"/>
            <p:nvPr/>
          </p:nvSpPr>
          <p:spPr>
            <a:xfrm>
              <a:off x="2231512" y="7745785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Control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16" name="CuadroTexto 30"/>
            <p:cNvSpPr txBox="1"/>
            <p:nvPr/>
          </p:nvSpPr>
          <p:spPr>
            <a:xfrm>
              <a:off x="2231512" y="7907626"/>
              <a:ext cx="730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000" b="1" dirty="0" smtClean="0">
                  <a:cs typeface="Arial" panose="020B0604020202020204" pitchFamily="34" charset="0"/>
                </a:rPr>
                <a:t>APAP</a:t>
              </a:r>
              <a:endParaRPr lang="en-GB" sz="1000" b="1" dirty="0">
                <a:cs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spect="1"/>
            </p:cNvSpPr>
            <p:nvPr/>
          </p:nvSpPr>
          <p:spPr>
            <a:xfrm>
              <a:off x="2907189" y="7806753"/>
              <a:ext cx="107513" cy="108000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907189" y="7972962"/>
              <a:ext cx="108000" cy="108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2666981"/>
              </p:ext>
            </p:extLst>
          </p:nvPr>
        </p:nvGraphicFramePr>
        <p:xfrm>
          <a:off x="904419" y="1262077"/>
          <a:ext cx="25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7099317"/>
              </p:ext>
            </p:extLst>
          </p:nvPr>
        </p:nvGraphicFramePr>
        <p:xfrm>
          <a:off x="3790551" y="1262077"/>
          <a:ext cx="252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01630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45464" y="331498"/>
            <a:ext cx="63054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GB" sz="1000" b="1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Fig. S5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: Western-blot analysis of AMPK and AMPK phosphorylation levels in response to 24h treatment with indicated APAP levels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HepG2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cells were 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treated as indicated for 24h. Protein </a:t>
            </a:r>
            <a:r>
              <a:rPr lang="en-GB" sz="1000" dirty="0">
                <a:ea typeface="Cambria" panose="02040503050406030204" pitchFamily="18" charset="0"/>
                <a:cs typeface="Times New Roman" panose="02020603050405020304" pitchFamily="18" charset="0"/>
              </a:rPr>
              <a:t>lysates were analysed by Western-blot against 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 AMPKα and phosphor-AMPKα antibodies, </a:t>
            </a:r>
            <a:r>
              <a:rPr lang="el-GR" sz="1000" dirty="0"/>
              <a:t>β</a:t>
            </a:r>
            <a:r>
              <a:rPr lang="en-GB" sz="1000" dirty="0" smtClean="0"/>
              <a:t>-actin and GAPDH were used as loading controls</a:t>
            </a:r>
            <a:r>
              <a:rPr lang="en-GB" sz="1000" dirty="0" smtClean="0">
                <a:ea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en-GB" sz="1000" dirty="0"/>
              <a:t>Data are expressed as means ± standard errors of three different experiments </a:t>
            </a:r>
            <a:endParaRPr lang="en-GB" sz="1000" dirty="0"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59397"/>
              </p:ext>
            </p:extLst>
          </p:nvPr>
        </p:nvGraphicFramePr>
        <p:xfrm>
          <a:off x="2933907" y="1871036"/>
          <a:ext cx="3319463" cy="2509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46" t="36030" r="38333" b="59658"/>
          <a:stretch/>
        </p:blipFill>
        <p:spPr>
          <a:xfrm>
            <a:off x="1353608" y="3672583"/>
            <a:ext cx="990601" cy="1778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6" t="48109" r="32795" b="45758"/>
          <a:stretch/>
        </p:blipFill>
        <p:spPr>
          <a:xfrm>
            <a:off x="1353608" y="3330363"/>
            <a:ext cx="965201" cy="23706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40" t="38116" r="37760" b="57365"/>
          <a:stretch/>
        </p:blipFill>
        <p:spPr>
          <a:xfrm>
            <a:off x="1345142" y="2599294"/>
            <a:ext cx="999067" cy="18626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40" t="41410" r="33034" b="53661"/>
          <a:stretch/>
        </p:blipFill>
        <p:spPr>
          <a:xfrm>
            <a:off x="1345141" y="2861759"/>
            <a:ext cx="973668" cy="192172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532342" y="2531395"/>
            <a:ext cx="821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 smtClean="0"/>
              <a:t>AMPK</a:t>
            </a:r>
            <a:endParaRPr lang="en-GB" sz="1400" dirty="0"/>
          </a:p>
        </p:txBody>
      </p:sp>
      <p:sp>
        <p:nvSpPr>
          <p:cNvPr id="51" name="TextBox 50"/>
          <p:cNvSpPr txBox="1"/>
          <p:nvPr/>
        </p:nvSpPr>
        <p:spPr>
          <a:xfrm>
            <a:off x="303742" y="2790436"/>
            <a:ext cx="1049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 smtClean="0"/>
              <a:t>p-AMPK</a:t>
            </a:r>
            <a:endParaRPr lang="en-GB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303742" y="3312041"/>
            <a:ext cx="1049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400" dirty="0" smtClean="0"/>
              <a:t>β</a:t>
            </a:r>
            <a:r>
              <a:rPr lang="en-GB" sz="1400" dirty="0" smtClean="0"/>
              <a:t>-actin</a:t>
            </a:r>
            <a:endParaRPr lang="en-GB" sz="1400" dirty="0"/>
          </a:p>
        </p:txBody>
      </p:sp>
      <p:sp>
        <p:nvSpPr>
          <p:cNvPr id="55" name="TextBox 54"/>
          <p:cNvSpPr txBox="1"/>
          <p:nvPr/>
        </p:nvSpPr>
        <p:spPr>
          <a:xfrm>
            <a:off x="303742" y="3589272"/>
            <a:ext cx="10498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400" dirty="0" smtClean="0"/>
              <a:t>GAPDH</a:t>
            </a:r>
            <a:endParaRPr lang="en-GB" sz="1400" dirty="0"/>
          </a:p>
        </p:txBody>
      </p:sp>
      <p:sp>
        <p:nvSpPr>
          <p:cNvPr id="56" name="TextBox 55"/>
          <p:cNvSpPr txBox="1"/>
          <p:nvPr/>
        </p:nvSpPr>
        <p:spPr>
          <a:xfrm rot="17822571">
            <a:off x="1015625" y="1746449"/>
            <a:ext cx="1608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untreated</a:t>
            </a:r>
            <a:endParaRPr lang="en-GB" sz="1400" dirty="0"/>
          </a:p>
        </p:txBody>
      </p:sp>
      <p:sp>
        <p:nvSpPr>
          <p:cNvPr id="57" name="TextBox 56"/>
          <p:cNvSpPr txBox="1"/>
          <p:nvPr/>
        </p:nvSpPr>
        <p:spPr>
          <a:xfrm rot="17822571">
            <a:off x="1362075" y="1737381"/>
            <a:ext cx="1608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0.5mM APAP</a:t>
            </a:r>
            <a:endParaRPr lang="en-GB" sz="1400" dirty="0"/>
          </a:p>
        </p:txBody>
      </p:sp>
      <p:sp>
        <p:nvSpPr>
          <p:cNvPr id="58" name="TextBox 57"/>
          <p:cNvSpPr txBox="1"/>
          <p:nvPr/>
        </p:nvSpPr>
        <p:spPr>
          <a:xfrm rot="17822571">
            <a:off x="1710823" y="1738786"/>
            <a:ext cx="1608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5mM APAP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678363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32711</TotalTime>
  <Words>277</Words>
  <Application>Microsoft Office PowerPoint</Application>
  <PresentationFormat>A4 Paper (210x297 mm)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Times New Roman</vt:lpstr>
      <vt:lpstr>Office Theme</vt:lpstr>
      <vt:lpstr>SI</vt:lpstr>
      <vt:lpstr>PowerPoint Presentation</vt:lpstr>
      <vt:lpstr>PowerPoint Presentation</vt:lpstr>
      <vt:lpstr>PowerPoint Presentation</vt:lpstr>
      <vt:lpstr>PowerPoint Presentation</vt:lpstr>
    </vt:vector>
  </TitlesOfParts>
  <Company>University Of Roehampton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Volker Behrends</dc:creator>
  <cp:lastModifiedBy>Volker Behrends</cp:lastModifiedBy>
  <cp:revision>127</cp:revision>
  <dcterms:created xsi:type="dcterms:W3CDTF">2017-08-29T08:25:31Z</dcterms:created>
  <dcterms:modified xsi:type="dcterms:W3CDTF">2018-06-18T10:23:55Z</dcterms:modified>
</cp:coreProperties>
</file>