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6" r:id="rId3"/>
    <p:sldId id="275" r:id="rId4"/>
    <p:sldId id="295" r:id="rId5"/>
    <p:sldId id="294" r:id="rId6"/>
    <p:sldId id="293" r:id="rId7"/>
    <p:sldId id="292" r:id="rId8"/>
    <p:sldId id="291" r:id="rId9"/>
    <p:sldId id="290" r:id="rId10"/>
    <p:sldId id="289" r:id="rId11"/>
    <p:sldId id="288" r:id="rId12"/>
    <p:sldId id="287" r:id="rId13"/>
    <p:sldId id="286" r:id="rId14"/>
    <p:sldId id="285" r:id="rId15"/>
    <p:sldId id="284" r:id="rId16"/>
    <p:sldId id="283" r:id="rId17"/>
    <p:sldId id="282" r:id="rId18"/>
    <p:sldId id="281" r:id="rId19"/>
    <p:sldId id="280" r:id="rId20"/>
    <p:sldId id="279" r:id="rId21"/>
    <p:sldId id="27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273" r:id="rId31"/>
    <p:sldId id="256" r:id="rId32"/>
    <p:sldId id="257" r:id="rId33"/>
    <p:sldId id="258" r:id="rId34"/>
    <p:sldId id="259" r:id="rId35"/>
    <p:sldId id="274" r:id="rId36"/>
    <p:sldId id="260" r:id="rId37"/>
    <p:sldId id="261" r:id="rId38"/>
    <p:sldId id="262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0" r:id="rId47"/>
    <p:sldId id="271" r:id="rId48"/>
    <p:sldId id="307" r:id="rId49"/>
    <p:sldId id="297" r:id="rId50"/>
    <p:sldId id="298" r:id="rId51"/>
    <p:sldId id="296" r:id="rId52"/>
    <p:sldId id="308" r:id="rId5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1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148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761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534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688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78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4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23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72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78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16748-D356-40CF-9701-D1C6BF7C5E10}" type="datetimeFigureOut">
              <a:rPr lang="de-DE" smtClean="0"/>
              <a:t>10.09.2021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2B479-BA47-4D19-A19A-4C4DC32D33C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793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tif"/><Relationship Id="rId5" Type="http://schemas.openxmlformats.org/officeDocument/2006/relationships/image" Target="../media/image54.tif"/><Relationship Id="rId4" Type="http://schemas.openxmlformats.org/officeDocument/2006/relationships/image" Target="../media/image5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Wachholz_Fig</a:t>
            </a:r>
            <a:r>
              <a:rPr lang="de-DE" dirty="0"/>
              <a:t>. 1</a:t>
            </a:r>
            <a:br>
              <a:rPr lang="de-DE" dirty="0"/>
            </a:br>
            <a:r>
              <a:rPr lang="de-DE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7155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65290" y="685396"/>
            <a:ext cx="207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clv. </a:t>
            </a:r>
            <a:r>
              <a:rPr lang="de-DE" sz="1400" dirty="0" err="1"/>
              <a:t>Casp</a:t>
            </a:r>
            <a:r>
              <a:rPr lang="de-DE" sz="1400" dirty="0"/>
              <a:t>. 3</a:t>
            </a:r>
          </a:p>
          <a:p>
            <a:endParaRPr lang="de-DE" sz="1400" dirty="0"/>
          </a:p>
          <a:p>
            <a:r>
              <a:rPr lang="de-DE" sz="1400" dirty="0"/>
              <a:t>Blot 8; 10 Oktober 2018</a:t>
            </a:r>
          </a:p>
          <a:p>
            <a:r>
              <a:rPr lang="de-DE" sz="1400" dirty="0"/>
              <a:t>04.10.2018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l="1" r="729"/>
          <a:stretch/>
        </p:blipFill>
        <p:spPr>
          <a:xfrm>
            <a:off x="1146619" y="1706689"/>
            <a:ext cx="9881045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3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207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Vinculin</a:t>
            </a:r>
          </a:p>
          <a:p>
            <a:endParaRPr lang="de-DE" sz="1400" dirty="0"/>
          </a:p>
          <a:p>
            <a:r>
              <a:rPr lang="da-DK" sz="1400" dirty="0"/>
              <a:t>Blot 8; 10 Oktober 2018</a:t>
            </a:r>
          </a:p>
          <a:p>
            <a:r>
              <a:rPr lang="da-DK" sz="1400" dirty="0"/>
              <a:t>04.10.2018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r="8232"/>
          <a:stretch/>
        </p:blipFill>
        <p:spPr>
          <a:xfrm>
            <a:off x="1222057" y="2485072"/>
            <a:ext cx="9448991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5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960420" y="2128766"/>
            <a:ext cx="57107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6000" dirty="0" err="1"/>
              <a:t>Wachholz_Fig</a:t>
            </a:r>
            <a:r>
              <a:rPr lang="de-DE" sz="6000" dirty="0"/>
              <a:t>. 3A</a:t>
            </a:r>
          </a:p>
        </p:txBody>
      </p:sp>
    </p:spTree>
    <p:extLst>
      <p:ext uri="{BB962C8B-B14F-4D97-AF65-F5344CB8AC3E}">
        <p14:creationId xmlns:p14="http://schemas.microsoft.com/office/powerpoint/2010/main" val="2850477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17818" y="337924"/>
            <a:ext cx="2572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p-FLT 3</a:t>
            </a:r>
          </a:p>
          <a:p>
            <a:endParaRPr lang="de-DE" sz="1400" dirty="0"/>
          </a:p>
          <a:p>
            <a:r>
              <a:rPr lang="de-DE" sz="1400" dirty="0"/>
              <a:t>Blot 20; 09 September 2018</a:t>
            </a:r>
          </a:p>
          <a:p>
            <a:r>
              <a:rPr lang="de-DE" sz="1400" dirty="0"/>
              <a:t>27.09.2018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59" y="2029968"/>
            <a:ext cx="101822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9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09258" y="401932"/>
            <a:ext cx="2618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p-STAT5</a:t>
            </a:r>
          </a:p>
          <a:p>
            <a:endParaRPr lang="de-DE" sz="1400" dirty="0"/>
          </a:p>
          <a:p>
            <a:r>
              <a:rPr lang="da-DK" sz="1400" dirty="0"/>
              <a:t>Blot 20; 09 September 2018</a:t>
            </a:r>
          </a:p>
          <a:p>
            <a:r>
              <a:rPr lang="da-DK" sz="1400" dirty="0"/>
              <a:t>27.09.2018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47" y="1797558"/>
            <a:ext cx="104584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20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36690" y="401932"/>
            <a:ext cx="2581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STAT5</a:t>
            </a:r>
          </a:p>
          <a:p>
            <a:endParaRPr lang="de-DE" sz="1400" dirty="0"/>
          </a:p>
          <a:p>
            <a:r>
              <a:rPr lang="da-DK" sz="1400" dirty="0"/>
              <a:t>Blot 20; 09 September 2018</a:t>
            </a:r>
          </a:p>
          <a:p>
            <a:r>
              <a:rPr lang="da-DK" sz="1400" dirty="0"/>
              <a:t>27.09.2018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63" y="1656016"/>
            <a:ext cx="1015365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97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99530" y="493372"/>
            <a:ext cx="2508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vinculin</a:t>
            </a:r>
            <a:endParaRPr lang="de-DE" sz="1400" dirty="0"/>
          </a:p>
          <a:p>
            <a:endParaRPr lang="de-DE" sz="1400" dirty="0"/>
          </a:p>
          <a:p>
            <a:r>
              <a:rPr lang="da-DK" sz="1400" dirty="0"/>
              <a:t>Blot 20; 09 September 2018</a:t>
            </a:r>
          </a:p>
          <a:p>
            <a:r>
              <a:rPr lang="da-DK" sz="1400" dirty="0"/>
              <a:t>27.09.2018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318" y="1780794"/>
            <a:ext cx="10125075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68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44666" y="420220"/>
            <a:ext cx="27831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p-ERK1/2</a:t>
            </a:r>
          </a:p>
          <a:p>
            <a:endParaRPr lang="de-DE" sz="1400" dirty="0"/>
          </a:p>
          <a:p>
            <a:r>
              <a:rPr lang="da-DK" sz="1400" dirty="0"/>
              <a:t>Blot 27; 09 September 2018</a:t>
            </a:r>
          </a:p>
          <a:p>
            <a:r>
              <a:rPr lang="da-DK" sz="1400" dirty="0"/>
              <a:t>27.09.2018</a:t>
            </a:r>
          </a:p>
          <a:p>
            <a:endParaRPr lang="de-DE" sz="1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41" y="2849689"/>
            <a:ext cx="1019175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2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99530" y="420220"/>
            <a:ext cx="27648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UBCH8</a:t>
            </a:r>
          </a:p>
          <a:p>
            <a:endParaRPr lang="de-DE" sz="1400" dirty="0"/>
          </a:p>
          <a:p>
            <a:r>
              <a:rPr lang="da-DK" sz="1400" dirty="0"/>
              <a:t>Blot 27; 09 September 2018</a:t>
            </a:r>
          </a:p>
          <a:p>
            <a:r>
              <a:rPr lang="da-DK" sz="1400" dirty="0"/>
              <a:t>27.09.2018</a:t>
            </a:r>
          </a:p>
          <a:p>
            <a:endParaRPr lang="de-DE" sz="1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39" y="1746504"/>
            <a:ext cx="101536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1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72682" y="529948"/>
            <a:ext cx="2280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p21</a:t>
            </a:r>
          </a:p>
          <a:p>
            <a:endParaRPr lang="de-DE" sz="1400" dirty="0"/>
          </a:p>
          <a:p>
            <a:r>
              <a:rPr lang="de-DE" sz="1400" dirty="0"/>
              <a:t>Blot 27; 09 September 2018</a:t>
            </a:r>
          </a:p>
          <a:p>
            <a:r>
              <a:rPr lang="de-DE" sz="1400" dirty="0"/>
              <a:t>27.09.2018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35" y="1932432"/>
            <a:ext cx="1045845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0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09842" y="475084"/>
            <a:ext cx="26094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gamma</a:t>
            </a:r>
            <a:r>
              <a:rPr lang="de-DE" sz="1400" dirty="0"/>
              <a:t> H2AX</a:t>
            </a:r>
          </a:p>
          <a:p>
            <a:endParaRPr lang="de-DE" sz="1400" dirty="0"/>
          </a:p>
          <a:p>
            <a:r>
              <a:rPr lang="da-DK" sz="1400" dirty="0"/>
              <a:t>Blot 27; 09 September 2018</a:t>
            </a:r>
          </a:p>
          <a:p>
            <a:r>
              <a:rPr lang="da-DK" sz="1400" dirty="0"/>
              <a:t>27.09.2018</a:t>
            </a:r>
          </a:p>
          <a:p>
            <a:endParaRPr lang="de-DE" sz="1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42" y="1857375"/>
            <a:ext cx="10772775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82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99530" y="420220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WEE1</a:t>
            </a:r>
          </a:p>
          <a:p>
            <a:endParaRPr lang="de-DE" sz="1400" dirty="0"/>
          </a:p>
          <a:p>
            <a:r>
              <a:rPr lang="de-DE" sz="1400" dirty="0"/>
              <a:t>Blot 24; 31.10.2018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97" y="2685669"/>
            <a:ext cx="1064895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7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65290" y="685396"/>
            <a:ext cx="23076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vinculin</a:t>
            </a:r>
            <a:endParaRPr lang="de-DE" sz="1400" dirty="0"/>
          </a:p>
          <a:p>
            <a:endParaRPr lang="de-DE" sz="1400" dirty="0"/>
          </a:p>
          <a:p>
            <a:r>
              <a:rPr lang="da-DK" sz="1400" dirty="0"/>
              <a:t>Blot 27; 09 September 2018</a:t>
            </a:r>
          </a:p>
          <a:p>
            <a:r>
              <a:rPr lang="da-DK" sz="1400" dirty="0"/>
              <a:t>27.09.2018</a:t>
            </a:r>
          </a:p>
          <a:p>
            <a:endParaRPr lang="de-DE" sz="1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681287"/>
            <a:ext cx="103632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26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53810" y="383644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RAD 51</a:t>
            </a:r>
          </a:p>
          <a:p>
            <a:endParaRPr lang="de-DE" sz="1400" dirty="0"/>
          </a:p>
          <a:p>
            <a:r>
              <a:rPr lang="de-DE" sz="1400" dirty="0"/>
              <a:t>Blot 8; 03.01.2019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414587"/>
            <a:ext cx="106584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38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65290" y="685396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ac-H3</a:t>
            </a:r>
          </a:p>
          <a:p>
            <a:endParaRPr lang="de-DE" sz="1400" dirty="0"/>
          </a:p>
          <a:p>
            <a:r>
              <a:rPr lang="de-DE" sz="1400" dirty="0"/>
              <a:t>Blot 8; 03.01.2019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887" y="2225611"/>
            <a:ext cx="10153650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20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9570" y="557380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beta-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8; 03.01.2019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2576512"/>
            <a:ext cx="1031557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64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73266" y="365356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p-CHK1</a:t>
            </a:r>
          </a:p>
          <a:p>
            <a:endParaRPr lang="de-DE" sz="1400" dirty="0"/>
          </a:p>
          <a:p>
            <a:r>
              <a:rPr lang="de-DE" sz="1400" dirty="0"/>
              <a:t>Blot 20; 27.09.2018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328" y="2256663"/>
            <a:ext cx="102108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66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80658" y="429364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alpha-</a:t>
            </a:r>
            <a:r>
              <a:rPr lang="de-DE" sz="1400" dirty="0" err="1"/>
              <a:t>tubulin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20; 27.09.2018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545" y="2470594"/>
            <a:ext cx="1042035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76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82410" y="493372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CHK1</a:t>
            </a:r>
          </a:p>
          <a:p>
            <a:endParaRPr lang="de-DE" sz="1400" dirty="0"/>
          </a:p>
          <a:p>
            <a:r>
              <a:rPr lang="de-DE" sz="1400" dirty="0"/>
              <a:t>Blot 13; 11.12.2018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2681287"/>
            <a:ext cx="102489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25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17818" y="465940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beta-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13; 11.12.2018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2638425"/>
            <a:ext cx="1053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19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886683" y="2128766"/>
            <a:ext cx="58582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6000" dirty="0" err="1"/>
              <a:t>Wachholz_Fig</a:t>
            </a:r>
            <a:r>
              <a:rPr lang="de-DE" sz="6000" dirty="0"/>
              <a:t>. 3 B</a:t>
            </a:r>
          </a:p>
        </p:txBody>
      </p:sp>
    </p:spTree>
    <p:extLst>
      <p:ext uri="{BB962C8B-B14F-4D97-AF65-F5344CB8AC3E}">
        <p14:creationId xmlns:p14="http://schemas.microsoft.com/office/powerpoint/2010/main" val="3244933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355A69C-2768-476A-8E0A-9412F656FE6C}"/>
              </a:ext>
            </a:extLst>
          </p:cNvPr>
          <p:cNvSpPr txBox="1"/>
          <p:nvPr/>
        </p:nvSpPr>
        <p:spPr>
          <a:xfrm>
            <a:off x="443974" y="465940"/>
            <a:ext cx="207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20210506 Odyssey</a:t>
            </a:r>
          </a:p>
          <a:p>
            <a:r>
              <a:rPr lang="de-DE" sz="1400" dirty="0"/>
              <a:t>20180524 Lysate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B1A54E6-EB81-4552-A23A-0D11FDE38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65" y="1730853"/>
            <a:ext cx="6493331" cy="1964618"/>
          </a:xfrm>
          <a:prstGeom prst="rect">
            <a:avLst/>
          </a:prstGeom>
        </p:spPr>
      </p:pic>
      <p:pic>
        <p:nvPicPr>
          <p:cNvPr id="7" name="Grafik 6" descr="Ein Bild, das Text, schließen enthält.&#10;&#10;Automatisch generierte Beschreibung">
            <a:extLst>
              <a:ext uri="{FF2B5EF4-FFF2-40B4-BE49-F238E27FC236}">
                <a16:creationId xmlns:a16="http://schemas.microsoft.com/office/drawing/2014/main" id="{D7BE6E46-92B9-44E4-9922-40FF2411F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65" y="3776973"/>
            <a:ext cx="6493330" cy="185356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80C437B-9CCF-4A17-BE9E-44286CF822BE}"/>
              </a:ext>
            </a:extLst>
          </p:cNvPr>
          <p:cNvSpPr txBox="1"/>
          <p:nvPr/>
        </p:nvSpPr>
        <p:spPr>
          <a:xfrm>
            <a:off x="443974" y="2451552"/>
            <a:ext cx="2079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WEE1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DD0904B-C8A7-4769-8F11-C2B47DC6144D}"/>
              </a:ext>
            </a:extLst>
          </p:cNvPr>
          <p:cNvSpPr txBox="1"/>
          <p:nvPr/>
        </p:nvSpPr>
        <p:spPr>
          <a:xfrm>
            <a:off x="443974" y="3172251"/>
            <a:ext cx="2079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CHK1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0061DEC-1F7A-4AFD-9C98-9D565196F2D3}"/>
              </a:ext>
            </a:extLst>
          </p:cNvPr>
          <p:cNvSpPr txBox="1"/>
          <p:nvPr/>
        </p:nvSpPr>
        <p:spPr>
          <a:xfrm>
            <a:off x="443974" y="4549864"/>
            <a:ext cx="2079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RAD51</a:t>
            </a:r>
          </a:p>
        </p:txBody>
      </p:sp>
    </p:spTree>
    <p:extLst>
      <p:ext uri="{BB962C8B-B14F-4D97-AF65-F5344CB8AC3E}">
        <p14:creationId xmlns:p14="http://schemas.microsoft.com/office/powerpoint/2010/main" val="2804687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86F175B-42CA-4138-8664-8EB1076ABF64}"/>
              </a:ext>
            </a:extLst>
          </p:cNvPr>
          <p:cNvSpPr txBox="1"/>
          <p:nvPr/>
        </p:nvSpPr>
        <p:spPr>
          <a:xfrm>
            <a:off x="517818" y="465940"/>
            <a:ext cx="207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p21</a:t>
            </a:r>
          </a:p>
          <a:p>
            <a:endParaRPr lang="de-DE" sz="1400" dirty="0"/>
          </a:p>
          <a:p>
            <a:r>
              <a:rPr lang="de-DE" sz="1400" dirty="0"/>
              <a:t>20210503 Odyssey</a:t>
            </a:r>
          </a:p>
          <a:p>
            <a:r>
              <a:rPr lang="de-DE" sz="1400" dirty="0"/>
              <a:t>20180524 Lysate</a:t>
            </a:r>
          </a:p>
        </p:txBody>
      </p:sp>
      <p:pic>
        <p:nvPicPr>
          <p:cNvPr id="5" name="Grafik 4" descr="Ein Bild, das weiß, Vogel enthält.&#10;&#10;Automatisch generierte Beschreibung">
            <a:extLst>
              <a:ext uri="{FF2B5EF4-FFF2-40B4-BE49-F238E27FC236}">
                <a16:creationId xmlns:a16="http://schemas.microsoft.com/office/drawing/2014/main" id="{C210CB09-EE94-4155-B913-EF75BB854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309" y="1811974"/>
            <a:ext cx="7917785" cy="2703466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10589A8-4307-47DB-A117-1F2A6E8F5E90}"/>
              </a:ext>
            </a:extLst>
          </p:cNvPr>
          <p:cNvSpPr/>
          <p:nvPr/>
        </p:nvSpPr>
        <p:spPr>
          <a:xfrm>
            <a:off x="3137595" y="2693101"/>
            <a:ext cx="6146276" cy="53732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643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7BEF001-D433-404D-9FB6-BA36161651EC}"/>
              </a:ext>
            </a:extLst>
          </p:cNvPr>
          <p:cNvSpPr txBox="1"/>
          <p:nvPr/>
        </p:nvSpPr>
        <p:spPr>
          <a:xfrm>
            <a:off x="517818" y="465940"/>
            <a:ext cx="2079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ym typeface="Symbol" panose="05050102010706020507" pitchFamily="18" charset="2"/>
              </a:rPr>
              <a:t></a:t>
            </a:r>
            <a:r>
              <a:rPr lang="de-DE" sz="1400" dirty="0"/>
              <a:t>H2AX</a:t>
            </a:r>
          </a:p>
          <a:p>
            <a:endParaRPr lang="de-DE" sz="1400" dirty="0"/>
          </a:p>
          <a:p>
            <a:r>
              <a:rPr lang="de-DE" sz="1400" dirty="0"/>
              <a:t>20210504 Odyssey</a:t>
            </a:r>
          </a:p>
          <a:p>
            <a:r>
              <a:rPr lang="de-DE" sz="1400" dirty="0"/>
              <a:t>20180524 Lysate</a:t>
            </a:r>
          </a:p>
        </p:txBody>
      </p:sp>
      <p:pic>
        <p:nvPicPr>
          <p:cNvPr id="5" name="Grafik 4" descr="Ein Bild, das Text, draußen, Tag enthält.&#10;&#10;Automatisch generierte Beschreibung">
            <a:extLst>
              <a:ext uri="{FF2B5EF4-FFF2-40B4-BE49-F238E27FC236}">
                <a16:creationId xmlns:a16="http://schemas.microsoft.com/office/drawing/2014/main" id="{DD4C8C55-C019-4223-B2F7-9CEA4B8B5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612" y="1736108"/>
            <a:ext cx="7629263" cy="2988642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C430FCF6-C4AE-4FED-83B5-9E05E8EA5D3E}"/>
              </a:ext>
            </a:extLst>
          </p:cNvPr>
          <p:cNvSpPr/>
          <p:nvPr/>
        </p:nvSpPr>
        <p:spPr>
          <a:xfrm>
            <a:off x="3071606" y="3041892"/>
            <a:ext cx="6146276" cy="53732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299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9B88CB3-5179-454E-90C0-53885046A5D2}"/>
              </a:ext>
            </a:extLst>
          </p:cNvPr>
          <p:cNvSpPr txBox="1"/>
          <p:nvPr/>
        </p:nvSpPr>
        <p:spPr>
          <a:xfrm>
            <a:off x="517818" y="465940"/>
            <a:ext cx="207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20210526 Odyssey</a:t>
            </a:r>
          </a:p>
          <a:p>
            <a:r>
              <a:rPr lang="de-DE" sz="1400" dirty="0"/>
              <a:t>20180524 Lysate</a:t>
            </a:r>
          </a:p>
        </p:txBody>
      </p:sp>
      <p:pic>
        <p:nvPicPr>
          <p:cNvPr id="5" name="Grafik 4" descr="Ein Bild, das Haushaltsgerät, Küchengerät, Herd enthält.&#10;&#10;Automatisch generierte Beschreibung">
            <a:extLst>
              <a:ext uri="{FF2B5EF4-FFF2-40B4-BE49-F238E27FC236}">
                <a16:creationId xmlns:a16="http://schemas.microsoft.com/office/drawing/2014/main" id="{829F72BE-EAB5-474E-8D14-F83C9FAA4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52" y="1827322"/>
            <a:ext cx="8327525" cy="260327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3C6A6D1A-DF0E-4FC7-B3B2-4C077187B983}"/>
              </a:ext>
            </a:extLst>
          </p:cNvPr>
          <p:cNvSpPr txBox="1"/>
          <p:nvPr/>
        </p:nvSpPr>
        <p:spPr>
          <a:xfrm>
            <a:off x="678484" y="3891124"/>
            <a:ext cx="17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α-</a:t>
            </a:r>
            <a:r>
              <a:rPr lang="de-DE" sz="1800" dirty="0" err="1"/>
              <a:t>tubulin</a:t>
            </a:r>
            <a:endParaRPr lang="de-DE" sz="18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67B60CA-7AB5-46F0-BBB2-E37FF061427A}"/>
              </a:ext>
            </a:extLst>
          </p:cNvPr>
          <p:cNvSpPr txBox="1"/>
          <p:nvPr/>
        </p:nvSpPr>
        <p:spPr>
          <a:xfrm>
            <a:off x="678483" y="2597544"/>
            <a:ext cx="17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HSP90</a:t>
            </a:r>
          </a:p>
        </p:txBody>
      </p:sp>
    </p:spTree>
    <p:extLst>
      <p:ext uri="{BB962C8B-B14F-4D97-AF65-F5344CB8AC3E}">
        <p14:creationId xmlns:p14="http://schemas.microsoft.com/office/powerpoint/2010/main" val="1959198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8B8F963-633B-47AF-8368-3D9BD8E70277}"/>
              </a:ext>
            </a:extLst>
          </p:cNvPr>
          <p:cNvSpPr txBox="1"/>
          <p:nvPr/>
        </p:nvSpPr>
        <p:spPr>
          <a:xfrm>
            <a:off x="517818" y="465940"/>
            <a:ext cx="207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20190129 Odyssey</a:t>
            </a:r>
          </a:p>
          <a:p>
            <a:r>
              <a:rPr lang="de-DE" sz="1400" dirty="0"/>
              <a:t>20190124 Lysate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66BBB88-FB39-4A13-8D4B-A9F64CED7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70" y="2142853"/>
            <a:ext cx="7588267" cy="257229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85AD9B1-466C-46BC-B5BF-F92CBE39849E}"/>
              </a:ext>
            </a:extLst>
          </p:cNvPr>
          <p:cNvSpPr txBox="1"/>
          <p:nvPr/>
        </p:nvSpPr>
        <p:spPr>
          <a:xfrm>
            <a:off x="678483" y="2597544"/>
            <a:ext cx="17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HSP90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115BFB-83C6-49A7-99C8-179DA10CE24C}"/>
              </a:ext>
            </a:extLst>
          </p:cNvPr>
          <p:cNvSpPr txBox="1"/>
          <p:nvPr/>
        </p:nvSpPr>
        <p:spPr>
          <a:xfrm>
            <a:off x="699169" y="3891125"/>
            <a:ext cx="17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 err="1"/>
              <a:t>a</a:t>
            </a:r>
            <a:r>
              <a:rPr lang="de-DE" sz="1800" dirty="0" err="1"/>
              <a:t>c-tubulin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58367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986ABE4-5AB6-49BF-BBFE-A543000D39F6}"/>
              </a:ext>
            </a:extLst>
          </p:cNvPr>
          <p:cNvSpPr txBox="1"/>
          <p:nvPr/>
        </p:nvSpPr>
        <p:spPr>
          <a:xfrm>
            <a:off x="517818" y="465940"/>
            <a:ext cx="207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20190129 Odyssey</a:t>
            </a:r>
          </a:p>
          <a:p>
            <a:r>
              <a:rPr lang="de-DE" sz="1400" dirty="0"/>
              <a:t>20190124 Lysate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5CA776B-8716-4B83-9A6D-5EB89B7D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89" y="1957033"/>
            <a:ext cx="5981048" cy="162680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7985D3D-14E9-43A7-9500-9D95EA136AD7}"/>
              </a:ext>
            </a:extLst>
          </p:cNvPr>
          <p:cNvSpPr txBox="1"/>
          <p:nvPr/>
        </p:nvSpPr>
        <p:spPr>
          <a:xfrm>
            <a:off x="678483" y="2597544"/>
            <a:ext cx="17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ac-H3</a:t>
            </a:r>
          </a:p>
        </p:txBody>
      </p:sp>
    </p:spTree>
    <p:extLst>
      <p:ext uri="{BB962C8B-B14F-4D97-AF65-F5344CB8AC3E}">
        <p14:creationId xmlns:p14="http://schemas.microsoft.com/office/powerpoint/2010/main" val="2529527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9E061C6-D318-4FD3-AA4F-57404C4FA786}"/>
              </a:ext>
            </a:extLst>
          </p:cNvPr>
          <p:cNvSpPr txBox="1"/>
          <p:nvPr/>
        </p:nvSpPr>
        <p:spPr>
          <a:xfrm>
            <a:off x="517818" y="465940"/>
            <a:ext cx="2079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20190129 Odyssey</a:t>
            </a:r>
          </a:p>
          <a:p>
            <a:r>
              <a:rPr lang="de-DE" sz="1400" dirty="0"/>
              <a:t>20190124 Lysate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CD4C648-9C24-4293-A43F-CB1E04EE136F}"/>
              </a:ext>
            </a:extLst>
          </p:cNvPr>
          <p:cNvSpPr txBox="1"/>
          <p:nvPr/>
        </p:nvSpPr>
        <p:spPr>
          <a:xfrm>
            <a:off x="678483" y="2597544"/>
            <a:ext cx="17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latin typeface="Symbol" panose="05050102010706020507" pitchFamily="18" charset="2"/>
              </a:rPr>
              <a:t>a</a:t>
            </a:r>
            <a:r>
              <a:rPr lang="de-DE" sz="1800" dirty="0"/>
              <a:t>-</a:t>
            </a:r>
            <a:r>
              <a:rPr lang="de-DE" sz="1800" dirty="0" err="1"/>
              <a:t>tubulin</a:t>
            </a:r>
            <a:endParaRPr lang="de-DE" sz="1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774048-8F43-49D8-A94A-102AF3111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26" y="2405293"/>
            <a:ext cx="6642899" cy="112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57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 err="1"/>
              <a:t>Wachholz_Fig</a:t>
            </a:r>
            <a:r>
              <a:rPr lang="de-DE" b="1" dirty="0"/>
              <a:t>. 5A</a:t>
            </a:r>
          </a:p>
        </p:txBody>
      </p:sp>
    </p:spTree>
    <p:extLst>
      <p:ext uri="{BB962C8B-B14F-4D97-AF65-F5344CB8AC3E}">
        <p14:creationId xmlns:p14="http://schemas.microsoft.com/office/powerpoint/2010/main" val="11095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911010" y="593956"/>
            <a:ext cx="20790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p-FLT3</a:t>
            </a:r>
          </a:p>
          <a:p>
            <a:endParaRPr lang="de-DE" sz="1400" dirty="0"/>
          </a:p>
          <a:p>
            <a:r>
              <a:rPr lang="de-DE" sz="1400" dirty="0"/>
              <a:t>Blot 10, 11.01.2019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967" y="1949577"/>
            <a:ext cx="7281160" cy="29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14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759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FLT3</a:t>
            </a:r>
          </a:p>
          <a:p>
            <a:endParaRPr lang="de-DE" sz="1400" dirty="0"/>
          </a:p>
          <a:p>
            <a:r>
              <a:rPr lang="de-DE" sz="1400" dirty="0"/>
              <a:t>Blot 10; 11.01.2019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63" y="1773555"/>
            <a:ext cx="10238400" cy="447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476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759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p-ERK1/p-ERK2</a:t>
            </a:r>
          </a:p>
          <a:p>
            <a:endParaRPr lang="de-DE" sz="1400" dirty="0"/>
          </a:p>
          <a:p>
            <a:r>
              <a:rPr lang="de-DE" sz="1400" dirty="0"/>
              <a:t>Blot 10; 11.01.2019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679" y="3702748"/>
            <a:ext cx="5429250" cy="16287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679" y="1224724"/>
            <a:ext cx="54292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48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621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ERK1</a:t>
            </a:r>
          </a:p>
          <a:p>
            <a:endParaRPr lang="de-DE" sz="1400" dirty="0"/>
          </a:p>
          <a:p>
            <a:r>
              <a:rPr lang="de-DE" sz="1400" dirty="0"/>
              <a:t>Blot 10;11.01.2019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474" y="2504313"/>
            <a:ext cx="9864000" cy="341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92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888" y="1884426"/>
            <a:ext cx="5486400" cy="40767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11010" y="593956"/>
            <a:ext cx="1932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FLT3 + ERK1 zusammen</a:t>
            </a:r>
          </a:p>
          <a:p>
            <a:endParaRPr lang="de-DE" sz="1400" dirty="0"/>
          </a:p>
          <a:p>
            <a:r>
              <a:rPr lang="de-DE" sz="1400" dirty="0"/>
              <a:t>Blot 10;11.01.2019</a:t>
            </a:r>
          </a:p>
        </p:txBody>
      </p:sp>
    </p:spTree>
    <p:extLst>
      <p:ext uri="{BB962C8B-B14F-4D97-AF65-F5344CB8AC3E}">
        <p14:creationId xmlns:p14="http://schemas.microsoft.com/office/powerpoint/2010/main" val="31874284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6035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WEE1</a:t>
            </a:r>
          </a:p>
          <a:p>
            <a:endParaRPr lang="de-DE" sz="1400" dirty="0"/>
          </a:p>
          <a:p>
            <a:r>
              <a:rPr lang="de-DE" sz="1400" dirty="0"/>
              <a:t>Blot 10; 11.01.2019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612" y="2324100"/>
            <a:ext cx="543877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72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6858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de-DE" sz="1400" dirty="0"/>
              <a:t>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10; 11.01.2019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662" y="2552700"/>
            <a:ext cx="540067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63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7316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p-CHK1</a:t>
            </a:r>
          </a:p>
          <a:p>
            <a:endParaRPr lang="de-DE" sz="1400" dirty="0"/>
          </a:p>
          <a:p>
            <a:r>
              <a:rPr lang="de-DE" sz="1400" dirty="0"/>
              <a:t>Blot 29; 190128 Scan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2286000"/>
            <a:ext cx="102679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469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704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de-DE" sz="1400" dirty="0"/>
              <a:t>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29; Januar 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1876425"/>
            <a:ext cx="10239375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440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713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CHK1</a:t>
            </a:r>
          </a:p>
          <a:p>
            <a:endParaRPr lang="de-DE" sz="1400" dirty="0"/>
          </a:p>
          <a:p>
            <a:r>
              <a:rPr lang="de-DE" sz="1400" dirty="0"/>
              <a:t>Blot 2; 03.01.2019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345" y="2170098"/>
            <a:ext cx="10120237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23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758" y="1593407"/>
            <a:ext cx="8665200" cy="90568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11010" y="593956"/>
            <a:ext cx="4785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de-DE" sz="1400" dirty="0"/>
              <a:t>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1-8; Blot 2b, 01 Jan, 2019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11" y="2862097"/>
            <a:ext cx="9900000" cy="337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5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640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p-RPA</a:t>
            </a:r>
          </a:p>
          <a:p>
            <a:endParaRPr lang="de-DE" sz="1400" dirty="0"/>
          </a:p>
          <a:p>
            <a:r>
              <a:rPr lang="de-DE" sz="1400" dirty="0"/>
              <a:t>Blot 31; 25.01.2019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35" y="2280475"/>
            <a:ext cx="104108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5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6035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gamma</a:t>
            </a:r>
            <a:r>
              <a:rPr lang="de-DE" sz="1400" dirty="0"/>
              <a:t> H2AX</a:t>
            </a:r>
          </a:p>
          <a:p>
            <a:endParaRPr lang="de-DE" sz="1400" dirty="0"/>
          </a:p>
          <a:p>
            <a:r>
              <a:rPr lang="de-DE" sz="1400" dirty="0"/>
              <a:t>Blot 31; 25.01.2019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83" y="2494026"/>
            <a:ext cx="1060132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00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11010" y="593956"/>
            <a:ext cx="17041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clv. </a:t>
            </a:r>
            <a:r>
              <a:rPr lang="de-DE" sz="1400" dirty="0" err="1"/>
              <a:t>Casp</a:t>
            </a:r>
            <a:r>
              <a:rPr lang="de-DE" sz="1400" dirty="0"/>
              <a:t> 3</a:t>
            </a:r>
          </a:p>
          <a:p>
            <a:endParaRPr lang="de-DE" sz="1400" dirty="0"/>
          </a:p>
          <a:p>
            <a:r>
              <a:rPr lang="de-DE" sz="1400" dirty="0"/>
              <a:t>Blot 31c, 25.01.2019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835848"/>
            <a:ext cx="107442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827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26962" y="383644"/>
            <a:ext cx="1548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p21</a:t>
            </a:r>
          </a:p>
          <a:p>
            <a:endParaRPr lang="de-DE" sz="1400" dirty="0"/>
          </a:p>
          <a:p>
            <a:r>
              <a:rPr lang="de-DE" sz="1400" dirty="0"/>
              <a:t>Blot 4; 03.01.2019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57" y="2045589"/>
            <a:ext cx="100679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850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45250" y="374500"/>
            <a:ext cx="20973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β</a:t>
            </a:r>
            <a:r>
              <a:rPr lang="de-DE" sz="1400" dirty="0"/>
              <a:t>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Blot 4; 03.01.2019</a:t>
            </a:r>
          </a:p>
          <a:p>
            <a:endParaRPr lang="de-DE" sz="1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2700337"/>
            <a:ext cx="1008697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99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36201" flipV="1">
            <a:off x="1960244" y="1640897"/>
            <a:ext cx="9986416" cy="188077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20079" y="2175129"/>
            <a:ext cx="1640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acH4</a:t>
            </a:r>
          </a:p>
          <a:p>
            <a:endParaRPr lang="de-DE" sz="1400" dirty="0"/>
          </a:p>
          <a:p>
            <a:r>
              <a:rPr lang="de-DE" sz="1400" dirty="0"/>
              <a:t>Blot 4; 03.01.2019</a:t>
            </a:r>
          </a:p>
        </p:txBody>
      </p:sp>
    </p:spTree>
    <p:extLst>
      <p:ext uri="{BB962C8B-B14F-4D97-AF65-F5344CB8AC3E}">
        <p14:creationId xmlns:p14="http://schemas.microsoft.com/office/powerpoint/2010/main" val="3199405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4">
            <a:extLst>
              <a:ext uri="{FF2B5EF4-FFF2-40B4-BE49-F238E27FC236}">
                <a16:creationId xmlns:a16="http://schemas.microsoft.com/office/drawing/2014/main" id="{268222AB-1B08-524D-A6EC-84550F853452}"/>
              </a:ext>
            </a:extLst>
          </p:cNvPr>
          <p:cNvSpPr/>
          <p:nvPr/>
        </p:nvSpPr>
        <p:spPr>
          <a:xfrm>
            <a:off x="2974045" y="2128766"/>
            <a:ext cx="56835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6000" dirty="0" err="1"/>
              <a:t>Wachholz_Fig</a:t>
            </a:r>
            <a:r>
              <a:rPr lang="de-DE" sz="6000" dirty="0"/>
              <a:t>. 5B</a:t>
            </a:r>
          </a:p>
        </p:txBody>
      </p:sp>
    </p:spTree>
    <p:extLst>
      <p:ext uri="{BB962C8B-B14F-4D97-AF65-F5344CB8AC3E}">
        <p14:creationId xmlns:p14="http://schemas.microsoft.com/office/powerpoint/2010/main" val="19843132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3998D830-2A3D-4B0F-B9A4-90E493920DBA}"/>
              </a:ext>
            </a:extLst>
          </p:cNvPr>
          <p:cNvSpPr txBox="1"/>
          <p:nvPr/>
        </p:nvSpPr>
        <p:spPr>
          <a:xfrm>
            <a:off x="526962" y="383644"/>
            <a:ext cx="2472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400" dirty="0"/>
          </a:p>
          <a:p>
            <a:r>
              <a:rPr lang="de-DE" sz="1400" dirty="0"/>
              <a:t>WB 72, 19.05.2021</a:t>
            </a:r>
          </a:p>
        </p:txBody>
      </p:sp>
      <p:pic>
        <p:nvPicPr>
          <p:cNvPr id="4" name="Grafik 3" descr="Ein Bild, das Text, weiß, Regen, Natur enthält.&#10;&#10;Automatisch generierte Beschreibung">
            <a:extLst>
              <a:ext uri="{FF2B5EF4-FFF2-40B4-BE49-F238E27FC236}">
                <a16:creationId xmlns:a16="http://schemas.microsoft.com/office/drawing/2014/main" id="{08549A0B-37EC-4C84-BA91-F00249CC6B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66" y="1246792"/>
            <a:ext cx="3978402" cy="405777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1567A38-4BA1-40E0-970A-AC8C323CB176}"/>
              </a:ext>
            </a:extLst>
          </p:cNvPr>
          <p:cNvSpPr txBox="1"/>
          <p:nvPr/>
        </p:nvSpPr>
        <p:spPr>
          <a:xfrm>
            <a:off x="4817103" y="327567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- 55 </a:t>
            </a:r>
            <a:endParaRPr lang="en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133300A-DBD5-448B-928C-19F41D98246C}"/>
              </a:ext>
            </a:extLst>
          </p:cNvPr>
          <p:cNvSpPr txBox="1"/>
          <p:nvPr/>
        </p:nvSpPr>
        <p:spPr>
          <a:xfrm>
            <a:off x="4817103" y="368331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- 40 </a:t>
            </a:r>
            <a:endParaRPr lang="en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33A9CC4-CFE7-482E-A488-270C56567661}"/>
              </a:ext>
            </a:extLst>
          </p:cNvPr>
          <p:cNvSpPr txBox="1"/>
          <p:nvPr/>
        </p:nvSpPr>
        <p:spPr>
          <a:xfrm>
            <a:off x="4817103" y="270754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- 70 </a:t>
            </a:r>
            <a:endParaRPr lang="en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8E3921F-CE5B-40BB-822F-661CA50034B5}"/>
              </a:ext>
            </a:extLst>
          </p:cNvPr>
          <p:cNvSpPr txBox="1"/>
          <p:nvPr/>
        </p:nvSpPr>
        <p:spPr>
          <a:xfrm>
            <a:off x="4817103" y="2431396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- 100 </a:t>
            </a:r>
            <a:endParaRPr lang="en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FD024D8-9A95-4D2C-AFCC-D239B7A44F7A}"/>
              </a:ext>
            </a:extLst>
          </p:cNvPr>
          <p:cNvSpPr txBox="1"/>
          <p:nvPr/>
        </p:nvSpPr>
        <p:spPr>
          <a:xfrm>
            <a:off x="4817103" y="418905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- 35 </a:t>
            </a:r>
            <a:endParaRPr lang="en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97EC6F2-B39D-49B1-BA4A-6D555A5E89EC}"/>
              </a:ext>
            </a:extLst>
          </p:cNvPr>
          <p:cNvSpPr txBox="1"/>
          <p:nvPr/>
        </p:nvSpPr>
        <p:spPr>
          <a:xfrm>
            <a:off x="4817103" y="2073910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- 130 </a:t>
            </a:r>
            <a:endParaRPr lang="en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6BCCEEA-2DD2-4049-9534-88A6DC9ABAC4}"/>
              </a:ext>
            </a:extLst>
          </p:cNvPr>
          <p:cNvSpPr/>
          <p:nvPr/>
        </p:nvSpPr>
        <p:spPr>
          <a:xfrm>
            <a:off x="3182112" y="2431396"/>
            <a:ext cx="1148421" cy="541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393CF9A-7FB1-415B-9406-22467FE48346}"/>
              </a:ext>
            </a:extLst>
          </p:cNvPr>
          <p:cNvSpPr/>
          <p:nvPr/>
        </p:nvSpPr>
        <p:spPr>
          <a:xfrm>
            <a:off x="3244258" y="3189681"/>
            <a:ext cx="1148421" cy="541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B769656-FE48-4608-88D1-901D2400DABF}"/>
              </a:ext>
            </a:extLst>
          </p:cNvPr>
          <p:cNvSpPr txBox="1"/>
          <p:nvPr/>
        </p:nvSpPr>
        <p:spPr>
          <a:xfrm>
            <a:off x="4925568" y="97838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kDa</a:t>
            </a:r>
            <a:endParaRPr lang="en-DE" dirty="0"/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A12A49CB-18C0-4ACB-ABCB-3C21A78C0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13" y="1231938"/>
            <a:ext cx="3919892" cy="1552316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A16981A5-73C0-4CE6-AB5B-3DA641E16B5E}"/>
              </a:ext>
            </a:extLst>
          </p:cNvPr>
          <p:cNvSpPr txBox="1"/>
          <p:nvPr/>
        </p:nvSpPr>
        <p:spPr>
          <a:xfrm>
            <a:off x="10975580" y="2329391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- 100 </a:t>
            </a:r>
            <a:endParaRPr lang="en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78353EE-A9DE-4B04-A57C-341139EEFDAE}"/>
              </a:ext>
            </a:extLst>
          </p:cNvPr>
          <p:cNvSpPr txBox="1"/>
          <p:nvPr/>
        </p:nvSpPr>
        <p:spPr>
          <a:xfrm>
            <a:off x="10975580" y="197190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- 130 </a:t>
            </a:r>
            <a:endParaRPr lang="en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DD3D228B-CB66-47E1-B986-63AF6BD2C548}"/>
              </a:ext>
            </a:extLst>
          </p:cNvPr>
          <p:cNvSpPr txBox="1"/>
          <p:nvPr/>
        </p:nvSpPr>
        <p:spPr>
          <a:xfrm>
            <a:off x="10983752" y="1706589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- 180 </a:t>
            </a:r>
            <a:endParaRPr lang="en-DE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AFE8FBD-BC26-4620-B9DD-A25EF7B0111B}"/>
              </a:ext>
            </a:extLst>
          </p:cNvPr>
          <p:cNvSpPr txBox="1"/>
          <p:nvPr/>
        </p:nvSpPr>
        <p:spPr>
          <a:xfrm>
            <a:off x="11077205" y="93928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kDa</a:t>
            </a:r>
            <a:endParaRPr lang="en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00CEB6E-6111-4577-A1C2-024E30B1BE56}"/>
              </a:ext>
            </a:extLst>
          </p:cNvPr>
          <p:cNvSpPr txBox="1"/>
          <p:nvPr/>
        </p:nvSpPr>
        <p:spPr>
          <a:xfrm>
            <a:off x="7160514" y="383644"/>
            <a:ext cx="2472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HSP90</a:t>
            </a:r>
          </a:p>
          <a:p>
            <a:r>
              <a:rPr lang="de-DE" sz="1400" dirty="0"/>
              <a:t>WB 72, 21.05.2021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B865CF28-F9EF-42F0-A99E-702FCECFC67A}"/>
              </a:ext>
            </a:extLst>
          </p:cNvPr>
          <p:cNvSpPr/>
          <p:nvPr/>
        </p:nvSpPr>
        <p:spPr>
          <a:xfrm>
            <a:off x="9314970" y="2331880"/>
            <a:ext cx="1086274" cy="376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D5C7491-216E-4FE3-B067-275D4C49203E}"/>
              </a:ext>
            </a:extLst>
          </p:cNvPr>
          <p:cNvSpPr txBox="1"/>
          <p:nvPr/>
        </p:nvSpPr>
        <p:spPr>
          <a:xfrm>
            <a:off x="88910" y="2504138"/>
            <a:ext cx="919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WEE1</a:t>
            </a:r>
          </a:p>
          <a:p>
            <a:endParaRPr lang="de-DE" dirty="0"/>
          </a:p>
          <a:p>
            <a:endParaRPr lang="de-DE" sz="1800" dirty="0"/>
          </a:p>
          <a:p>
            <a:r>
              <a:rPr lang="de-DE" sz="1800" dirty="0"/>
              <a:t>CHK1</a:t>
            </a:r>
          </a:p>
        </p:txBody>
      </p:sp>
    </p:spTree>
    <p:extLst>
      <p:ext uri="{BB962C8B-B14F-4D97-AF65-F5344CB8AC3E}">
        <p14:creationId xmlns:p14="http://schemas.microsoft.com/office/powerpoint/2010/main" val="42486245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3998D830-2A3D-4B0F-B9A4-90E493920DBA}"/>
              </a:ext>
            </a:extLst>
          </p:cNvPr>
          <p:cNvSpPr txBox="1"/>
          <p:nvPr/>
        </p:nvSpPr>
        <p:spPr>
          <a:xfrm>
            <a:off x="526962" y="383644"/>
            <a:ext cx="2472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400" dirty="0"/>
          </a:p>
          <a:p>
            <a:r>
              <a:rPr lang="de-DE" sz="1400" dirty="0"/>
              <a:t>WB 73, 19.05.2021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1567A38-4BA1-40E0-970A-AC8C323CB176}"/>
              </a:ext>
            </a:extLst>
          </p:cNvPr>
          <p:cNvSpPr txBox="1"/>
          <p:nvPr/>
        </p:nvSpPr>
        <p:spPr>
          <a:xfrm>
            <a:off x="979485" y="250252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55 - </a:t>
            </a:r>
            <a:endParaRPr lang="en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133300A-DBD5-448B-928C-19F41D98246C}"/>
              </a:ext>
            </a:extLst>
          </p:cNvPr>
          <p:cNvSpPr txBox="1"/>
          <p:nvPr/>
        </p:nvSpPr>
        <p:spPr>
          <a:xfrm>
            <a:off x="979485" y="2687194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40 - </a:t>
            </a:r>
            <a:endParaRPr lang="en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33A9CC4-CFE7-482E-A488-270C56567661}"/>
              </a:ext>
            </a:extLst>
          </p:cNvPr>
          <p:cNvSpPr txBox="1"/>
          <p:nvPr/>
        </p:nvSpPr>
        <p:spPr>
          <a:xfrm>
            <a:off x="979485" y="230802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70 - </a:t>
            </a:r>
            <a:endParaRPr lang="en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8E3921F-CE5B-40BB-822F-661CA50034B5}"/>
              </a:ext>
            </a:extLst>
          </p:cNvPr>
          <p:cNvSpPr txBox="1"/>
          <p:nvPr/>
        </p:nvSpPr>
        <p:spPr>
          <a:xfrm>
            <a:off x="862466" y="2157983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100 - </a:t>
            </a:r>
            <a:endParaRPr lang="en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FD024D8-9A95-4D2C-AFCC-D239B7A44F7A}"/>
              </a:ext>
            </a:extLst>
          </p:cNvPr>
          <p:cNvSpPr txBox="1"/>
          <p:nvPr/>
        </p:nvSpPr>
        <p:spPr>
          <a:xfrm>
            <a:off x="979485" y="2871860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35 - </a:t>
            </a:r>
            <a:endParaRPr lang="en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B769656-FE48-4608-88D1-901D2400DABF}"/>
              </a:ext>
            </a:extLst>
          </p:cNvPr>
          <p:cNvSpPr txBox="1"/>
          <p:nvPr/>
        </p:nvSpPr>
        <p:spPr>
          <a:xfrm>
            <a:off x="896257" y="139965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kDa</a:t>
            </a:r>
            <a:endParaRPr lang="en-DE" dirty="0"/>
          </a:p>
        </p:txBody>
      </p:sp>
      <p:pic>
        <p:nvPicPr>
          <p:cNvPr id="5" name="Grafik 4" descr="Ein Bild, das Text, weiß enthält.&#10;&#10;Automatisch generierte Beschreibung">
            <a:extLst>
              <a:ext uri="{FF2B5EF4-FFF2-40B4-BE49-F238E27FC236}">
                <a16:creationId xmlns:a16="http://schemas.microsoft.com/office/drawing/2014/main" id="{256D285F-E5B7-4607-88E1-9A9937BE7E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84" y="1511308"/>
            <a:ext cx="3054096" cy="437540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76BCCEEA-2DD2-4049-9534-88A6DC9ABAC4}"/>
              </a:ext>
            </a:extLst>
          </p:cNvPr>
          <p:cNvSpPr/>
          <p:nvPr/>
        </p:nvSpPr>
        <p:spPr>
          <a:xfrm>
            <a:off x="3340608" y="2157983"/>
            <a:ext cx="1086274" cy="376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359EC248-8152-40E4-AEE6-7F2868BB6AF7}"/>
              </a:ext>
            </a:extLst>
          </p:cNvPr>
          <p:cNvSpPr/>
          <p:nvPr/>
        </p:nvSpPr>
        <p:spPr>
          <a:xfrm>
            <a:off x="3340608" y="2735023"/>
            <a:ext cx="1086274" cy="376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D6A4593-8BAC-45BB-B3D1-D9AE99F1C854}"/>
              </a:ext>
            </a:extLst>
          </p:cNvPr>
          <p:cNvSpPr txBox="1"/>
          <p:nvPr/>
        </p:nvSpPr>
        <p:spPr>
          <a:xfrm>
            <a:off x="979485" y="3111104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25 - </a:t>
            </a:r>
            <a:endParaRPr lang="en-DE" dirty="0"/>
          </a:p>
        </p:txBody>
      </p:sp>
      <p:pic>
        <p:nvPicPr>
          <p:cNvPr id="19" name="Grafik 18" descr="Ein Bild, das Text enthält.&#10;&#10;Automatisch generierte Beschreibung">
            <a:extLst>
              <a:ext uri="{FF2B5EF4-FFF2-40B4-BE49-F238E27FC236}">
                <a16:creationId xmlns:a16="http://schemas.microsoft.com/office/drawing/2014/main" id="{953AFCB9-9F68-4705-84D1-CD81D44601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066" y="1511308"/>
            <a:ext cx="3052572" cy="1074420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2B4812D-C28F-4ABE-8B8F-F6AD739B071F}"/>
              </a:ext>
            </a:extLst>
          </p:cNvPr>
          <p:cNvSpPr txBox="1"/>
          <p:nvPr/>
        </p:nvSpPr>
        <p:spPr>
          <a:xfrm>
            <a:off x="4949930" y="1399651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kDa</a:t>
            </a:r>
            <a:endParaRPr lang="en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2E099CD-387F-45C4-A012-D055E39F76A5}"/>
              </a:ext>
            </a:extLst>
          </p:cNvPr>
          <p:cNvSpPr txBox="1"/>
          <p:nvPr/>
        </p:nvSpPr>
        <p:spPr>
          <a:xfrm>
            <a:off x="5018979" y="1663284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 40 - </a:t>
            </a:r>
            <a:endParaRPr lang="en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FAEBC65-2066-4672-BADB-2330225EC97C}"/>
              </a:ext>
            </a:extLst>
          </p:cNvPr>
          <p:cNvSpPr txBox="1"/>
          <p:nvPr/>
        </p:nvSpPr>
        <p:spPr>
          <a:xfrm>
            <a:off x="5326250" y="385050"/>
            <a:ext cx="24722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beta-</a:t>
            </a:r>
            <a:r>
              <a:rPr lang="de-DE" sz="1400" dirty="0" err="1"/>
              <a:t>Actin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WB 73, 27.05.2021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975D5B12-1519-408F-87D7-344F725A14F9}"/>
              </a:ext>
            </a:extLst>
          </p:cNvPr>
          <p:cNvSpPr/>
          <p:nvPr/>
        </p:nvSpPr>
        <p:spPr>
          <a:xfrm>
            <a:off x="7018351" y="1672437"/>
            <a:ext cx="1283437" cy="4855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3FB7198-EF8A-4FA0-BBD0-C28BC6EDB97E}"/>
              </a:ext>
            </a:extLst>
          </p:cNvPr>
          <p:cNvSpPr txBox="1"/>
          <p:nvPr/>
        </p:nvSpPr>
        <p:spPr>
          <a:xfrm>
            <a:off x="149440" y="2158709"/>
            <a:ext cx="15780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HSP90</a:t>
            </a:r>
          </a:p>
          <a:p>
            <a:endParaRPr lang="de-DE" sz="1800" dirty="0"/>
          </a:p>
          <a:p>
            <a:r>
              <a:rPr lang="de-DE" sz="1800" dirty="0"/>
              <a:t>RAD51</a:t>
            </a:r>
          </a:p>
        </p:txBody>
      </p:sp>
    </p:spTree>
    <p:extLst>
      <p:ext uri="{BB962C8B-B14F-4D97-AF65-F5344CB8AC3E}">
        <p14:creationId xmlns:p14="http://schemas.microsoft.com/office/powerpoint/2010/main" val="32944234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978053" y="2128766"/>
            <a:ext cx="56755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6000" dirty="0" err="1"/>
              <a:t>Wachholz_Fig</a:t>
            </a:r>
            <a:r>
              <a:rPr lang="de-DE" sz="6000" dirty="0"/>
              <a:t>. 5C</a:t>
            </a:r>
          </a:p>
        </p:txBody>
      </p:sp>
    </p:spTree>
    <p:extLst>
      <p:ext uri="{BB962C8B-B14F-4D97-AF65-F5344CB8AC3E}">
        <p14:creationId xmlns:p14="http://schemas.microsoft.com/office/powerpoint/2010/main" val="2402123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A26C8AB-8694-FE45-8F96-0C0A58020A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8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575"/>
          <a:stretch/>
        </p:blipFill>
        <p:spPr>
          <a:xfrm>
            <a:off x="368202" y="3999114"/>
            <a:ext cx="4047893" cy="12230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236FD4-CD93-6C44-92F0-A9B6BA1689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3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246"/>
          <a:stretch/>
        </p:blipFill>
        <p:spPr>
          <a:xfrm>
            <a:off x="414630" y="1661430"/>
            <a:ext cx="4047892" cy="13753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F85E08-0170-884A-99AF-F5D805262C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90"/>
          <a:stretch/>
        </p:blipFill>
        <p:spPr>
          <a:xfrm>
            <a:off x="6402916" y="4867273"/>
            <a:ext cx="4228171" cy="12858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EF91B4-C478-5242-AC44-40FA3FC7F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8" y="2376576"/>
            <a:ext cx="4177352" cy="84401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B593009-85F3-4774-8C2F-CFF98C3836AB}"/>
              </a:ext>
            </a:extLst>
          </p:cNvPr>
          <p:cNvSpPr txBox="1"/>
          <p:nvPr/>
        </p:nvSpPr>
        <p:spPr>
          <a:xfrm>
            <a:off x="769434" y="788903"/>
            <a:ext cx="286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Blot 257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1B97828-E2F9-454A-862C-85FB8EFB619C}"/>
              </a:ext>
            </a:extLst>
          </p:cNvPr>
          <p:cNvSpPr txBox="1"/>
          <p:nvPr/>
        </p:nvSpPr>
        <p:spPr>
          <a:xfrm>
            <a:off x="7170234" y="878112"/>
            <a:ext cx="3189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Blot 258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BFB6A13-25BF-462E-AB22-2570414A6F5C}"/>
              </a:ext>
            </a:extLst>
          </p:cNvPr>
          <p:cNvSpPr txBox="1"/>
          <p:nvPr/>
        </p:nvSpPr>
        <p:spPr>
          <a:xfrm>
            <a:off x="10694020" y="3807775"/>
            <a:ext cx="1497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7197D79-3B52-4969-8952-DE84709D7F11}"/>
              </a:ext>
            </a:extLst>
          </p:cNvPr>
          <p:cNvSpPr txBox="1"/>
          <p:nvPr/>
        </p:nvSpPr>
        <p:spPr>
          <a:xfrm>
            <a:off x="4416095" y="4619813"/>
            <a:ext cx="1109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p53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CA85992-76D3-409A-AA64-DC19745DFA38}"/>
              </a:ext>
            </a:extLst>
          </p:cNvPr>
          <p:cNvSpPr txBox="1"/>
          <p:nvPr/>
        </p:nvSpPr>
        <p:spPr>
          <a:xfrm>
            <a:off x="1144858" y="1058122"/>
            <a:ext cx="4951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K</a:t>
            </a:r>
            <a:r>
              <a:rPr lang="de-DE" dirty="0"/>
              <a:t>  </a:t>
            </a:r>
            <a:r>
              <a:rPr lang="de-DE" sz="1200" dirty="0"/>
              <a:t>AC220   FK228    AC/FK     RGFP  AC/RGFP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F1F5B87-78D5-43DA-9B96-5FC8EF986B1D}"/>
              </a:ext>
            </a:extLst>
          </p:cNvPr>
          <p:cNvSpPr txBox="1"/>
          <p:nvPr/>
        </p:nvSpPr>
        <p:spPr>
          <a:xfrm>
            <a:off x="1360244" y="1353653"/>
            <a:ext cx="4177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2nM    </a:t>
            </a:r>
            <a:r>
              <a:rPr lang="de-DE" sz="1400" dirty="0" err="1"/>
              <a:t>2nM</a:t>
            </a:r>
            <a:r>
              <a:rPr lang="de-DE" sz="1400" dirty="0"/>
              <a:t>      2/2    5µM      2/5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475E3D2-7E1C-4B3F-A1CD-FFB9DAC0D3CA}"/>
              </a:ext>
            </a:extLst>
          </p:cNvPr>
          <p:cNvSpPr txBox="1"/>
          <p:nvPr/>
        </p:nvSpPr>
        <p:spPr>
          <a:xfrm>
            <a:off x="10631088" y="5380259"/>
            <a:ext cx="1260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HSP90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B2B7D90-3AE9-44B5-BCCA-3E58CFDBE94E}"/>
              </a:ext>
            </a:extLst>
          </p:cNvPr>
          <p:cNvSpPr txBox="1"/>
          <p:nvPr/>
        </p:nvSpPr>
        <p:spPr>
          <a:xfrm>
            <a:off x="10631088" y="2576322"/>
            <a:ext cx="100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PCNA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EE1C6798-2A69-4998-9CFF-2C72E7333060}"/>
              </a:ext>
            </a:extLst>
          </p:cNvPr>
          <p:cNvSpPr txBox="1"/>
          <p:nvPr/>
        </p:nvSpPr>
        <p:spPr>
          <a:xfrm>
            <a:off x="4416387" y="2497828"/>
            <a:ext cx="1260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HSP90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284A77F-087C-4022-98A6-1766ADB5F643}"/>
              </a:ext>
            </a:extLst>
          </p:cNvPr>
          <p:cNvSpPr txBox="1"/>
          <p:nvPr/>
        </p:nvSpPr>
        <p:spPr>
          <a:xfrm>
            <a:off x="7507634" y="1833205"/>
            <a:ext cx="4951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K</a:t>
            </a:r>
            <a:r>
              <a:rPr lang="de-DE" dirty="0"/>
              <a:t>     </a:t>
            </a:r>
            <a:r>
              <a:rPr lang="de-DE" sz="1200" dirty="0"/>
              <a:t>AC220   FK228    AC/FK     RGFP  AC/RGFP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4E1B7A3C-4800-4617-910E-A3201EAFB635}"/>
              </a:ext>
            </a:extLst>
          </p:cNvPr>
          <p:cNvSpPr txBox="1"/>
          <p:nvPr/>
        </p:nvSpPr>
        <p:spPr>
          <a:xfrm>
            <a:off x="7894543" y="2106163"/>
            <a:ext cx="4177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2nM    </a:t>
            </a:r>
            <a:r>
              <a:rPr lang="de-DE" sz="1400" dirty="0" err="1"/>
              <a:t>2nM</a:t>
            </a:r>
            <a:r>
              <a:rPr lang="de-DE" sz="1400" dirty="0"/>
              <a:t>      2/2    5µM      2/5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E1DE10A-D81E-417B-BA17-927B65A38CBA}"/>
              </a:ext>
            </a:extLst>
          </p:cNvPr>
          <p:cNvSpPr txBox="1"/>
          <p:nvPr/>
        </p:nvSpPr>
        <p:spPr>
          <a:xfrm>
            <a:off x="5127925" y="100726"/>
            <a:ext cx="188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MV4-11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F76A07-44E7-7C45-B40C-AF320B0DBACC}"/>
              </a:ext>
            </a:extLst>
          </p:cNvPr>
          <p:cNvSpPr/>
          <p:nvPr/>
        </p:nvSpPr>
        <p:spPr>
          <a:xfrm>
            <a:off x="7170234" y="2496180"/>
            <a:ext cx="3401322" cy="4838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0317EA-4967-3045-9994-0FE3FB454DE1}"/>
              </a:ext>
            </a:extLst>
          </p:cNvPr>
          <p:cNvSpPr/>
          <p:nvPr/>
        </p:nvSpPr>
        <p:spPr>
          <a:xfrm>
            <a:off x="7135728" y="5490297"/>
            <a:ext cx="3423424" cy="5566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FDBC76-6292-BA47-8D0E-F7DF8E3F6AE0}"/>
              </a:ext>
            </a:extLst>
          </p:cNvPr>
          <p:cNvSpPr/>
          <p:nvPr/>
        </p:nvSpPr>
        <p:spPr>
          <a:xfrm>
            <a:off x="1027187" y="2530256"/>
            <a:ext cx="3367165" cy="354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CDA3F2-37FC-434F-92FF-276D53684B40}"/>
              </a:ext>
            </a:extLst>
          </p:cNvPr>
          <p:cNvSpPr/>
          <p:nvPr/>
        </p:nvSpPr>
        <p:spPr>
          <a:xfrm>
            <a:off x="959217" y="4593640"/>
            <a:ext cx="3417881" cy="395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C82E87-72A0-4C47-BEC7-749B0D14AC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58" b="26953"/>
          <a:stretch/>
        </p:blipFill>
        <p:spPr>
          <a:xfrm>
            <a:off x="6402917" y="3321480"/>
            <a:ext cx="4168639" cy="1263903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D5A2760-AE0E-8246-8663-2FD632A66254}"/>
              </a:ext>
            </a:extLst>
          </p:cNvPr>
          <p:cNvSpPr/>
          <p:nvPr/>
        </p:nvSpPr>
        <p:spPr>
          <a:xfrm>
            <a:off x="7170234" y="3807775"/>
            <a:ext cx="340132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271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Breitbild</PresentationFormat>
  <Paragraphs>200</Paragraphs>
  <Slides>52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52</vt:i4>
      </vt:variant>
    </vt:vector>
  </HeadingPairs>
  <TitlesOfParts>
    <vt:vector size="57" baseType="lpstr">
      <vt:lpstr>Arial</vt:lpstr>
      <vt:lpstr>Calibri</vt:lpstr>
      <vt:lpstr>Calibri Light</vt:lpstr>
      <vt:lpstr>Symbol</vt:lpstr>
      <vt:lpstr>Office</vt:lpstr>
      <vt:lpstr>Wachholz_Fig. 1 c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Wachholz_Fig. 5A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vanessawachholz@web.de</dc:creator>
  <cp:lastModifiedBy>OHK</cp:lastModifiedBy>
  <cp:revision>63</cp:revision>
  <dcterms:created xsi:type="dcterms:W3CDTF">2021-04-08T20:01:41Z</dcterms:created>
  <dcterms:modified xsi:type="dcterms:W3CDTF">2021-09-10T15:50:55Z</dcterms:modified>
</cp:coreProperties>
</file>