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7" r:id="rId2"/>
    <p:sldId id="258" r:id="rId3"/>
    <p:sldId id="263" r:id="rId4"/>
    <p:sldId id="262" r:id="rId5"/>
    <p:sldId id="261" r:id="rId6"/>
    <p:sldId id="259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2F92"/>
    <a:srgbClr val="FF4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563"/>
    <p:restoredTop sz="94661"/>
  </p:normalViewPr>
  <p:slideViewPr>
    <p:cSldViewPr snapToGrid="0" snapToObjects="1">
      <p:cViewPr varScale="1">
        <p:scale>
          <a:sx n="163" d="100"/>
          <a:sy n="163" d="100"/>
        </p:scale>
        <p:origin x="576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localhost/Users/jennifermitchell/Dropbox/loose%20ends/time.perception.new.2016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localhost/Users/jennifermitchell/Dropbox/loose%20ends/time.perception.new.2016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localhost/Users/jennymitchell-local/Dropbox/time%20perception%20paper/time%20perception%20data/time.perception.2017b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 sz="1800"/>
            </a:pPr>
            <a:endParaRPr lang="en-US" sz="1800" dirty="0"/>
          </a:p>
        </c:rich>
      </c:tx>
      <c:layout>
        <c:manualLayout>
          <c:xMode val="edge"/>
          <c:yMode val="edge"/>
          <c:x val="0.0530983161057245"/>
          <c:y val="0.000568048446611193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Met/Met</c:v>
          </c:tx>
          <c:spPr>
            <a:solidFill>
              <a:srgbClr val="C00000">
                <a:alpha val="40000"/>
              </a:srgbClr>
            </a:solidFill>
          </c:spPr>
          <c:invertIfNegative val="0"/>
          <c:errBars>
            <c:errBarType val="plus"/>
            <c:errValType val="cust"/>
            <c:noEndCap val="1"/>
            <c:plus>
              <c:numRef>
                <c:f>'time perception'!$M$159:$P$159</c:f>
                <c:numCache>
                  <c:formatCode>General</c:formatCode>
                  <c:ptCount val="4"/>
                  <c:pt idx="0">
                    <c:v>0.372342717363391</c:v>
                  </c:pt>
                  <c:pt idx="1">
                    <c:v>0.772764626904623</c:v>
                  </c:pt>
                  <c:pt idx="2">
                    <c:v>1.793267715421641</c:v>
                  </c:pt>
                  <c:pt idx="3">
                    <c:v>4.219708657249469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</c:errBars>
          <c:cat>
            <c:strRef>
              <c:f>'time perception'!$M$146:$P$146</c:f>
              <c:strCache>
                <c:ptCount val="4"/>
                <c:pt idx="0">
                  <c:v>inaccuracy at 5 sec</c:v>
                </c:pt>
                <c:pt idx="1">
                  <c:v>inaccuracy at 15 sec</c:v>
                </c:pt>
                <c:pt idx="2">
                  <c:v>inaccuracy at 30 sec</c:v>
                </c:pt>
                <c:pt idx="3">
                  <c:v>inaccuracy at 60 sec</c:v>
                </c:pt>
              </c:strCache>
            </c:strRef>
          </c:cat>
          <c:val>
            <c:numRef>
              <c:f>'time perception'!$M$158:$P$158</c:f>
              <c:numCache>
                <c:formatCode>0.0</c:formatCode>
                <c:ptCount val="4"/>
                <c:pt idx="0">
                  <c:v>-0.476090909090909</c:v>
                </c:pt>
                <c:pt idx="1">
                  <c:v>-0.712636363636364</c:v>
                </c:pt>
                <c:pt idx="2">
                  <c:v>-0.771909090909091</c:v>
                </c:pt>
                <c:pt idx="3">
                  <c:v>0.786454545454546</c:v>
                </c:pt>
              </c:numCache>
            </c:numRef>
          </c:val>
        </c:ser>
        <c:ser>
          <c:idx val="1"/>
          <c:order val="1"/>
          <c:tx>
            <c:v>Met/Val</c:v>
          </c:tx>
          <c:spPr>
            <a:solidFill>
              <a:srgbClr val="C00000">
                <a:alpha val="69804"/>
              </a:srgbClr>
            </a:solidFill>
          </c:spPr>
          <c:invertIfNegative val="0"/>
          <c:errBars>
            <c:errBarType val="plus"/>
            <c:errValType val="cust"/>
            <c:noEndCap val="1"/>
            <c:plus>
              <c:numRef>
                <c:f>'time perception'!$M$188:$P$188</c:f>
                <c:numCache>
                  <c:formatCode>General</c:formatCode>
                  <c:ptCount val="4"/>
                  <c:pt idx="0">
                    <c:v>0.232740015114361</c:v>
                  </c:pt>
                  <c:pt idx="1">
                    <c:v>0.602053591610453</c:v>
                  </c:pt>
                  <c:pt idx="2">
                    <c:v>1.117878555719328</c:v>
                  </c:pt>
                  <c:pt idx="3">
                    <c:v>2.449767344958157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</c:errBars>
          <c:cat>
            <c:strRef>
              <c:f>'time perception'!$M$146:$P$146</c:f>
              <c:strCache>
                <c:ptCount val="4"/>
                <c:pt idx="0">
                  <c:v>inaccuracy at 5 sec</c:v>
                </c:pt>
                <c:pt idx="1">
                  <c:v>inaccuracy at 15 sec</c:v>
                </c:pt>
                <c:pt idx="2">
                  <c:v>inaccuracy at 30 sec</c:v>
                </c:pt>
                <c:pt idx="3">
                  <c:v>inaccuracy at 60 sec</c:v>
                </c:pt>
              </c:strCache>
            </c:strRef>
          </c:cat>
          <c:val>
            <c:numRef>
              <c:f>'time perception'!$M$187:$P$187</c:f>
              <c:numCache>
                <c:formatCode>0.0</c:formatCode>
                <c:ptCount val="4"/>
                <c:pt idx="0">
                  <c:v>-0.487814814814815</c:v>
                </c:pt>
                <c:pt idx="1">
                  <c:v>-1.161185185185185</c:v>
                </c:pt>
                <c:pt idx="2">
                  <c:v>-0.966555555555555</c:v>
                </c:pt>
                <c:pt idx="3">
                  <c:v>-4.982259259259258</c:v>
                </c:pt>
              </c:numCache>
            </c:numRef>
          </c:val>
        </c:ser>
        <c:ser>
          <c:idx val="2"/>
          <c:order val="2"/>
          <c:tx>
            <c:v>Val/Val</c:v>
          </c:tx>
          <c:spPr>
            <a:solidFill>
              <a:srgbClr val="C00000"/>
            </a:solidFill>
          </c:spPr>
          <c:invertIfNegative val="0"/>
          <c:errBars>
            <c:errBarType val="plus"/>
            <c:errValType val="cust"/>
            <c:noEndCap val="1"/>
            <c:plus>
              <c:numRef>
                <c:f>'time perception'!$M$213:$P$213</c:f>
                <c:numCache>
                  <c:formatCode>General</c:formatCode>
                  <c:ptCount val="4"/>
                  <c:pt idx="0">
                    <c:v>0.263606709581361</c:v>
                  </c:pt>
                  <c:pt idx="1">
                    <c:v>0.710167600374799</c:v>
                  </c:pt>
                  <c:pt idx="2">
                    <c:v>1.304463862361697</c:v>
                  </c:pt>
                  <c:pt idx="3">
                    <c:v>3.056692013991046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</c:errBars>
          <c:cat>
            <c:strRef>
              <c:f>'time perception'!$M$146:$P$146</c:f>
              <c:strCache>
                <c:ptCount val="4"/>
                <c:pt idx="0">
                  <c:v>inaccuracy at 5 sec</c:v>
                </c:pt>
                <c:pt idx="1">
                  <c:v>inaccuracy at 15 sec</c:v>
                </c:pt>
                <c:pt idx="2">
                  <c:v>inaccuracy at 30 sec</c:v>
                </c:pt>
                <c:pt idx="3">
                  <c:v>inaccuracy at 60 sec</c:v>
                </c:pt>
              </c:strCache>
            </c:strRef>
          </c:cat>
          <c:val>
            <c:numRef>
              <c:f>'time perception'!$M$212:$P$212</c:f>
              <c:numCache>
                <c:formatCode>0.0</c:formatCode>
                <c:ptCount val="4"/>
                <c:pt idx="0">
                  <c:v>-0.669565217391304</c:v>
                </c:pt>
                <c:pt idx="1">
                  <c:v>-1.203260869565217</c:v>
                </c:pt>
                <c:pt idx="2">
                  <c:v>-2.222217391304347</c:v>
                </c:pt>
                <c:pt idx="3">
                  <c:v>-3.631130434782609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680071616"/>
        <c:axId val="-1425845120"/>
      </c:barChart>
      <c:catAx>
        <c:axId val="-168007161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high"/>
        <c:crossAx val="-1425845120"/>
        <c:crosses val="autoZero"/>
        <c:auto val="1"/>
        <c:lblAlgn val="ctr"/>
        <c:lblOffset val="100"/>
        <c:noMultiLvlLbl val="0"/>
      </c:catAx>
      <c:valAx>
        <c:axId val="-1425845120"/>
        <c:scaling>
          <c:orientation val="minMax"/>
          <c:max val="1.0"/>
        </c:scaling>
        <c:delete val="0"/>
        <c:axPos val="l"/>
        <c:numFmt formatCode="0.0" sourceLinked="1"/>
        <c:majorTickMark val="out"/>
        <c:minorTickMark val="none"/>
        <c:tickLblPos val="nextTo"/>
        <c:crossAx val="-1680071616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200">
          <a:latin typeface="Palatino Linotype" charset="0"/>
          <a:ea typeface="Palatino Linotype" charset="0"/>
          <a:cs typeface="Palatino Linotype" charset="0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endParaRPr lang="en-US" dirty="0">
              <a:effectLst/>
            </a:endParaRPr>
          </a:p>
        </c:rich>
      </c:tx>
      <c:layout>
        <c:manualLayout>
          <c:xMode val="edge"/>
          <c:yMode val="edge"/>
          <c:x val="0.11891453993716"/>
          <c:y val="0.0326219796918085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Met/Met</c:v>
          </c:tx>
          <c:spPr>
            <a:solidFill>
              <a:srgbClr val="C00000">
                <a:alpha val="40000"/>
              </a:srgbClr>
            </a:solidFill>
          </c:spPr>
          <c:invertIfNegative val="0"/>
          <c:errBars>
            <c:errBarType val="plus"/>
            <c:errValType val="cust"/>
            <c:noEndCap val="1"/>
            <c:plus>
              <c:numRef>
                <c:f>'time perception'!$M$237:$P$237</c:f>
                <c:numCache>
                  <c:formatCode>General</c:formatCode>
                  <c:ptCount val="4"/>
                  <c:pt idx="0">
                    <c:v>0.330860663289543</c:v>
                  </c:pt>
                  <c:pt idx="1">
                    <c:v>0.877006172410594</c:v>
                  </c:pt>
                  <c:pt idx="2">
                    <c:v>1.908571871001157</c:v>
                  </c:pt>
                  <c:pt idx="3">
                    <c:v>4.010252728583004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</c:errBars>
          <c:cat>
            <c:strRef>
              <c:f>'time perception'!$M$146:$P$146</c:f>
              <c:strCache>
                <c:ptCount val="4"/>
                <c:pt idx="0">
                  <c:v>inaccuracy at 5 sec</c:v>
                </c:pt>
                <c:pt idx="1">
                  <c:v>inaccuracy at 15 sec</c:v>
                </c:pt>
                <c:pt idx="2">
                  <c:v>inaccuracy at 30 sec</c:v>
                </c:pt>
                <c:pt idx="3">
                  <c:v>inaccuracy at 60 sec</c:v>
                </c:pt>
              </c:strCache>
            </c:strRef>
          </c:cat>
          <c:val>
            <c:numRef>
              <c:f>'time perception'!$M$236:$P$236</c:f>
              <c:numCache>
                <c:formatCode>0.0</c:formatCode>
                <c:ptCount val="4"/>
                <c:pt idx="0">
                  <c:v>-0.406818181818182</c:v>
                </c:pt>
                <c:pt idx="1">
                  <c:v>0.0199090909090907</c:v>
                </c:pt>
                <c:pt idx="2">
                  <c:v>-0.214636363636364</c:v>
                </c:pt>
                <c:pt idx="3">
                  <c:v>-1.384727272727273</c:v>
                </c:pt>
              </c:numCache>
            </c:numRef>
          </c:val>
        </c:ser>
        <c:ser>
          <c:idx val="1"/>
          <c:order val="1"/>
          <c:tx>
            <c:v>Met/Val</c:v>
          </c:tx>
          <c:spPr>
            <a:solidFill>
              <a:srgbClr val="C00000">
                <a:alpha val="69804"/>
              </a:srgbClr>
            </a:solidFill>
          </c:spPr>
          <c:invertIfNegative val="0"/>
          <c:errBars>
            <c:errBarType val="plus"/>
            <c:errValType val="cust"/>
            <c:noEndCap val="1"/>
            <c:plus>
              <c:numRef>
                <c:f>'time perception'!$M$266:$P$266</c:f>
                <c:numCache>
                  <c:formatCode>General</c:formatCode>
                  <c:ptCount val="4"/>
                  <c:pt idx="0">
                    <c:v>0.280179536457559</c:v>
                  </c:pt>
                  <c:pt idx="1">
                    <c:v>0.725363934446565</c:v>
                  </c:pt>
                  <c:pt idx="2">
                    <c:v>1.341847971603443</c:v>
                  </c:pt>
                  <c:pt idx="3">
                    <c:v>2.67052510230532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</c:errBars>
          <c:cat>
            <c:strRef>
              <c:f>'time perception'!$M$146:$P$146</c:f>
              <c:strCache>
                <c:ptCount val="4"/>
                <c:pt idx="0">
                  <c:v>inaccuracy at 5 sec</c:v>
                </c:pt>
                <c:pt idx="1">
                  <c:v>inaccuracy at 15 sec</c:v>
                </c:pt>
                <c:pt idx="2">
                  <c:v>inaccuracy at 30 sec</c:v>
                </c:pt>
                <c:pt idx="3">
                  <c:v>inaccuracy at 60 sec</c:v>
                </c:pt>
              </c:strCache>
            </c:strRef>
          </c:cat>
          <c:val>
            <c:numRef>
              <c:f>'time perception'!$M$265:$P$265</c:f>
              <c:numCache>
                <c:formatCode>0.0</c:formatCode>
                <c:ptCount val="4"/>
                <c:pt idx="0">
                  <c:v>-0.396</c:v>
                </c:pt>
                <c:pt idx="1">
                  <c:v>0.374925925925926</c:v>
                </c:pt>
                <c:pt idx="2">
                  <c:v>0.252259259259259</c:v>
                </c:pt>
                <c:pt idx="3">
                  <c:v>0.118185185185185</c:v>
                </c:pt>
              </c:numCache>
            </c:numRef>
          </c:val>
        </c:ser>
        <c:ser>
          <c:idx val="2"/>
          <c:order val="2"/>
          <c:tx>
            <c:v>Val/Val</c:v>
          </c:tx>
          <c:spPr>
            <a:solidFill>
              <a:srgbClr val="C00000"/>
            </a:solidFill>
          </c:spPr>
          <c:invertIfNegative val="0"/>
          <c:errBars>
            <c:errBarType val="plus"/>
            <c:errValType val="cust"/>
            <c:noEndCap val="1"/>
            <c:plus>
              <c:numRef>
                <c:f>'time perception'!$M$291:$P$291</c:f>
                <c:numCache>
                  <c:formatCode>General</c:formatCode>
                  <c:ptCount val="4"/>
                  <c:pt idx="0">
                    <c:v>0.221266796786204</c:v>
                  </c:pt>
                  <c:pt idx="1">
                    <c:v>0.739084040045892</c:v>
                  </c:pt>
                  <c:pt idx="2">
                    <c:v>1.583333961698244</c:v>
                  </c:pt>
                  <c:pt idx="3">
                    <c:v>2.961207033985774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</c:errBars>
          <c:cat>
            <c:strRef>
              <c:f>'time perception'!$M$146:$P$146</c:f>
              <c:strCache>
                <c:ptCount val="4"/>
                <c:pt idx="0">
                  <c:v>inaccuracy at 5 sec</c:v>
                </c:pt>
                <c:pt idx="1">
                  <c:v>inaccuracy at 15 sec</c:v>
                </c:pt>
                <c:pt idx="2">
                  <c:v>inaccuracy at 30 sec</c:v>
                </c:pt>
                <c:pt idx="3">
                  <c:v>inaccuracy at 60 sec</c:v>
                </c:pt>
              </c:strCache>
            </c:strRef>
          </c:cat>
          <c:val>
            <c:numRef>
              <c:f>'time perception'!$M$290:$P$290</c:f>
              <c:numCache>
                <c:formatCode>0.0</c:formatCode>
                <c:ptCount val="4"/>
                <c:pt idx="0">
                  <c:v>-0.509434782608696</c:v>
                </c:pt>
                <c:pt idx="1">
                  <c:v>-0.576260869565217</c:v>
                </c:pt>
                <c:pt idx="2">
                  <c:v>-0.949478260869565</c:v>
                </c:pt>
                <c:pt idx="3">
                  <c:v>-1.344565217391304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436014016"/>
        <c:axId val="-1555134880"/>
      </c:barChart>
      <c:catAx>
        <c:axId val="-143601401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high"/>
        <c:txPr>
          <a:bodyPr/>
          <a:lstStyle/>
          <a:p>
            <a:pPr>
              <a:defRPr sz="1200"/>
            </a:pPr>
            <a:endParaRPr lang="en-US"/>
          </a:p>
        </c:txPr>
        <c:crossAx val="-1555134880"/>
        <c:crosses val="autoZero"/>
        <c:auto val="1"/>
        <c:lblAlgn val="ctr"/>
        <c:lblOffset val="100"/>
        <c:noMultiLvlLbl val="0"/>
      </c:catAx>
      <c:valAx>
        <c:axId val="-1555134880"/>
        <c:scaling>
          <c:orientation val="minMax"/>
          <c:max val="1.0"/>
          <c:min val="-6.0"/>
        </c:scaling>
        <c:delete val="0"/>
        <c:axPos val="l"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-1436014016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>
          <a:latin typeface="Palatino Linotype" charset="0"/>
          <a:ea typeface="Palatino Linotype" charset="0"/>
          <a:cs typeface="Palatino Linotype" charset="0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BASELINE TIME PERCEPTION VERSUS FUTURE TIME PERSPECTIVE</a:t>
            </a:r>
            <a:endParaRPr lang="en-US" dirty="0"/>
          </a:p>
        </c:rich>
      </c:tx>
      <c:layout>
        <c:manualLayout>
          <c:xMode val="edge"/>
          <c:yMode val="edge"/>
          <c:x val="0.156607471126296"/>
          <c:y val="0.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36587891055721"/>
          <c:y val="0.147533150030245"/>
          <c:w val="0.836343900619313"/>
          <c:h val="0.699421079830804"/>
        </c:manualLayout>
      </c:layout>
      <c:scatterChart>
        <c:scatterStyle val="lineMarker"/>
        <c:varyColors val="0"/>
        <c:ser>
          <c:idx val="0"/>
          <c:order val="0"/>
          <c:spPr>
            <a:ln w="47625">
              <a:noFill/>
            </a:ln>
            <a:effectLst>
              <a:outerShdw dir="2700000" sx="0" sy="0" algn="tl" rotWithShape="0">
                <a:srgbClr val="000000"/>
              </a:outerShdw>
            </a:effectLst>
          </c:spPr>
          <c:marker>
            <c:symbol val="circle"/>
            <c:size val="10"/>
            <c:spPr>
              <a:solidFill>
                <a:schemeClr val="accent4">
                  <a:lumMod val="75000"/>
                </a:schemeClr>
              </a:solidFill>
              <a:ln>
                <a:solidFill>
                  <a:schemeClr val="accent4">
                    <a:lumMod val="75000"/>
                  </a:schemeClr>
                </a:solidFill>
              </a:ln>
              <a:effectLst>
                <a:outerShdw dir="2700000" sx="0" sy="0" algn="tl" rotWithShape="0">
                  <a:srgbClr val="000000"/>
                </a:outerShdw>
              </a:effectLst>
            </c:spPr>
          </c:marker>
          <c:trendline>
            <c:spPr>
              <a:ln w="25400">
                <a:solidFill>
                  <a:srgbClr val="FF2F92"/>
                </a:solidFill>
                <a:prstDash val="sysDash"/>
              </a:ln>
            </c:spPr>
            <c:trendlineType val="linear"/>
            <c:dispRSqr val="0"/>
            <c:dispEq val="0"/>
          </c:trendline>
          <c:xVal>
            <c:numRef>
              <c:f>STPI!$C$5:$C$70</c:f>
              <c:numCache>
                <c:formatCode>General</c:formatCode>
                <c:ptCount val="66"/>
                <c:pt idx="0">
                  <c:v>32.0</c:v>
                </c:pt>
                <c:pt idx="1">
                  <c:v>33.0</c:v>
                </c:pt>
                <c:pt idx="2">
                  <c:v>25.0</c:v>
                </c:pt>
                <c:pt idx="3">
                  <c:v>31.0</c:v>
                </c:pt>
                <c:pt idx="4">
                  <c:v>36.0</c:v>
                </c:pt>
                <c:pt idx="5">
                  <c:v>36.0</c:v>
                </c:pt>
                <c:pt idx="6">
                  <c:v>30.0</c:v>
                </c:pt>
                <c:pt idx="7">
                  <c:v>34.0</c:v>
                </c:pt>
                <c:pt idx="8">
                  <c:v>36.0</c:v>
                </c:pt>
                <c:pt idx="9">
                  <c:v>29.0</c:v>
                </c:pt>
                <c:pt idx="10">
                  <c:v>33.0</c:v>
                </c:pt>
                <c:pt idx="11">
                  <c:v>31.0</c:v>
                </c:pt>
                <c:pt idx="12">
                  <c:v>32.0</c:v>
                </c:pt>
                <c:pt idx="13">
                  <c:v>32.0</c:v>
                </c:pt>
                <c:pt idx="14">
                  <c:v>38.0</c:v>
                </c:pt>
                <c:pt idx="15">
                  <c:v>23.0</c:v>
                </c:pt>
                <c:pt idx="16">
                  <c:v>41.0</c:v>
                </c:pt>
                <c:pt idx="17">
                  <c:v>30.0</c:v>
                </c:pt>
                <c:pt idx="18">
                  <c:v>23.0</c:v>
                </c:pt>
                <c:pt idx="19">
                  <c:v>32.0</c:v>
                </c:pt>
                <c:pt idx="20">
                  <c:v>27.0</c:v>
                </c:pt>
                <c:pt idx="21">
                  <c:v>32.0</c:v>
                </c:pt>
                <c:pt idx="22">
                  <c:v>23.0</c:v>
                </c:pt>
                <c:pt idx="23">
                  <c:v>22.0</c:v>
                </c:pt>
                <c:pt idx="24">
                  <c:v>25.0</c:v>
                </c:pt>
                <c:pt idx="25">
                  <c:v>35.0</c:v>
                </c:pt>
                <c:pt idx="26">
                  <c:v>36.0</c:v>
                </c:pt>
                <c:pt idx="27">
                  <c:v>42.0</c:v>
                </c:pt>
                <c:pt idx="28">
                  <c:v>29.0</c:v>
                </c:pt>
                <c:pt idx="29">
                  <c:v>29.0</c:v>
                </c:pt>
                <c:pt idx="30">
                  <c:v>33.0</c:v>
                </c:pt>
                <c:pt idx="31">
                  <c:v>28.0</c:v>
                </c:pt>
                <c:pt idx="32">
                  <c:v>17.0</c:v>
                </c:pt>
                <c:pt idx="33">
                  <c:v>32.0</c:v>
                </c:pt>
                <c:pt idx="34">
                  <c:v>24.0</c:v>
                </c:pt>
                <c:pt idx="35">
                  <c:v>25.0</c:v>
                </c:pt>
                <c:pt idx="36">
                  <c:v>39.0</c:v>
                </c:pt>
                <c:pt idx="37">
                  <c:v>25.0</c:v>
                </c:pt>
                <c:pt idx="38">
                  <c:v>23.0</c:v>
                </c:pt>
                <c:pt idx="39">
                  <c:v>28.0</c:v>
                </c:pt>
                <c:pt idx="40">
                  <c:v>24.0</c:v>
                </c:pt>
                <c:pt idx="41">
                  <c:v>34.0</c:v>
                </c:pt>
                <c:pt idx="42">
                  <c:v>32.0</c:v>
                </c:pt>
                <c:pt idx="43">
                  <c:v>20.0</c:v>
                </c:pt>
                <c:pt idx="44">
                  <c:v>33.0</c:v>
                </c:pt>
                <c:pt idx="45">
                  <c:v>38.0</c:v>
                </c:pt>
                <c:pt idx="46">
                  <c:v>36.0</c:v>
                </c:pt>
                <c:pt idx="47">
                  <c:v>32.0</c:v>
                </c:pt>
                <c:pt idx="48">
                  <c:v>29.0</c:v>
                </c:pt>
                <c:pt idx="49">
                  <c:v>38.0</c:v>
                </c:pt>
                <c:pt idx="50">
                  <c:v>26.0</c:v>
                </c:pt>
                <c:pt idx="51">
                  <c:v>40.0</c:v>
                </c:pt>
                <c:pt idx="52">
                  <c:v>34.0</c:v>
                </c:pt>
                <c:pt idx="53">
                  <c:v>29.0</c:v>
                </c:pt>
                <c:pt idx="54">
                  <c:v>33.0</c:v>
                </c:pt>
                <c:pt idx="55">
                  <c:v>35.0</c:v>
                </c:pt>
                <c:pt idx="56">
                  <c:v>27.0</c:v>
                </c:pt>
                <c:pt idx="57">
                  <c:v>39.0</c:v>
                </c:pt>
                <c:pt idx="58">
                  <c:v>41.0</c:v>
                </c:pt>
                <c:pt idx="59">
                  <c:v>34.0</c:v>
                </c:pt>
                <c:pt idx="60">
                  <c:v>30.0</c:v>
                </c:pt>
                <c:pt idx="61">
                  <c:v>25.0</c:v>
                </c:pt>
                <c:pt idx="62">
                  <c:v>27.0</c:v>
                </c:pt>
                <c:pt idx="63">
                  <c:v>38.0</c:v>
                </c:pt>
                <c:pt idx="64">
                  <c:v>33.0</c:v>
                </c:pt>
                <c:pt idx="65">
                  <c:v>34.0</c:v>
                </c:pt>
              </c:numCache>
            </c:numRef>
          </c:xVal>
          <c:yVal>
            <c:numRef>
              <c:f>STPI!$K$5:$K$70</c:f>
              <c:numCache>
                <c:formatCode>0.0</c:formatCode>
                <c:ptCount val="66"/>
                <c:pt idx="0">
                  <c:v>-2.0</c:v>
                </c:pt>
                <c:pt idx="1">
                  <c:v>25.0</c:v>
                </c:pt>
                <c:pt idx="2">
                  <c:v>8.0</c:v>
                </c:pt>
                <c:pt idx="3">
                  <c:v>-26.0</c:v>
                </c:pt>
                <c:pt idx="4">
                  <c:v>7.0</c:v>
                </c:pt>
                <c:pt idx="5">
                  <c:v>-4.0</c:v>
                </c:pt>
                <c:pt idx="6">
                  <c:v>-8.0</c:v>
                </c:pt>
                <c:pt idx="7">
                  <c:v>-2.0</c:v>
                </c:pt>
                <c:pt idx="8">
                  <c:v>-20.0</c:v>
                </c:pt>
                <c:pt idx="9">
                  <c:v>11.0</c:v>
                </c:pt>
                <c:pt idx="10">
                  <c:v>-10.0</c:v>
                </c:pt>
                <c:pt idx="11">
                  <c:v>-17.0</c:v>
                </c:pt>
                <c:pt idx="12">
                  <c:v>-3.0</c:v>
                </c:pt>
                <c:pt idx="13">
                  <c:v>8.0</c:v>
                </c:pt>
                <c:pt idx="14">
                  <c:v>-19.0</c:v>
                </c:pt>
                <c:pt idx="15">
                  <c:v>-34.0</c:v>
                </c:pt>
                <c:pt idx="16">
                  <c:v>-13.0</c:v>
                </c:pt>
                <c:pt idx="17">
                  <c:v>-14.0</c:v>
                </c:pt>
                <c:pt idx="18">
                  <c:v>-27.0</c:v>
                </c:pt>
                <c:pt idx="19">
                  <c:v>-11.0</c:v>
                </c:pt>
                <c:pt idx="20">
                  <c:v>-12.0</c:v>
                </c:pt>
                <c:pt idx="21">
                  <c:v>23.0</c:v>
                </c:pt>
                <c:pt idx="22">
                  <c:v>12.0</c:v>
                </c:pt>
                <c:pt idx="23">
                  <c:v>12.0</c:v>
                </c:pt>
                <c:pt idx="24">
                  <c:v>-11.0</c:v>
                </c:pt>
                <c:pt idx="25">
                  <c:v>-13.0</c:v>
                </c:pt>
                <c:pt idx="26">
                  <c:v>-1.0</c:v>
                </c:pt>
                <c:pt idx="27">
                  <c:v>9.859</c:v>
                </c:pt>
                <c:pt idx="28">
                  <c:v>-15.947</c:v>
                </c:pt>
                <c:pt idx="29">
                  <c:v>-4.716000000000001</c:v>
                </c:pt>
                <c:pt idx="30">
                  <c:v>-8.341000000000001</c:v>
                </c:pt>
                <c:pt idx="31">
                  <c:v>-6.149000000000001</c:v>
                </c:pt>
                <c:pt idx="32">
                  <c:v>6.968000000000003</c:v>
                </c:pt>
                <c:pt idx="33">
                  <c:v>-5.686999999999998</c:v>
                </c:pt>
                <c:pt idx="34">
                  <c:v>-9.666000000000002</c:v>
                </c:pt>
                <c:pt idx="35">
                  <c:v>-2.365000000000002</c:v>
                </c:pt>
                <c:pt idx="36">
                  <c:v>5.269999999999996</c:v>
                </c:pt>
                <c:pt idx="37">
                  <c:v>-7.033000000000001</c:v>
                </c:pt>
                <c:pt idx="38">
                  <c:v>-49.739</c:v>
                </c:pt>
                <c:pt idx="39">
                  <c:v>-4.311999999999998</c:v>
                </c:pt>
                <c:pt idx="40">
                  <c:v>-8.163000000000002</c:v>
                </c:pt>
                <c:pt idx="41">
                  <c:v>5.343999999999994</c:v>
                </c:pt>
                <c:pt idx="42">
                  <c:v>4.617999999999991</c:v>
                </c:pt>
                <c:pt idx="43">
                  <c:v>-9.977000000000002</c:v>
                </c:pt>
                <c:pt idx="44">
                  <c:v>4.700000000000003</c:v>
                </c:pt>
                <c:pt idx="45">
                  <c:v>4.799999999999997</c:v>
                </c:pt>
                <c:pt idx="46">
                  <c:v>13.7</c:v>
                </c:pt>
                <c:pt idx="47">
                  <c:v>-18.7</c:v>
                </c:pt>
                <c:pt idx="48">
                  <c:v>14.0</c:v>
                </c:pt>
                <c:pt idx="49">
                  <c:v>-17.4</c:v>
                </c:pt>
                <c:pt idx="50">
                  <c:v>-1.0</c:v>
                </c:pt>
                <c:pt idx="51">
                  <c:v>11.40000000000001</c:v>
                </c:pt>
                <c:pt idx="52">
                  <c:v>-5.700000000000003</c:v>
                </c:pt>
                <c:pt idx="53">
                  <c:v>-5.6</c:v>
                </c:pt>
                <c:pt idx="54">
                  <c:v>-4.100000000000001</c:v>
                </c:pt>
                <c:pt idx="55">
                  <c:v>-9.830000000000001</c:v>
                </c:pt>
                <c:pt idx="56">
                  <c:v>-7.899999999999999</c:v>
                </c:pt>
                <c:pt idx="57">
                  <c:v>13.95</c:v>
                </c:pt>
                <c:pt idx="58">
                  <c:v>19.0</c:v>
                </c:pt>
                <c:pt idx="59">
                  <c:v>6.510000000000005</c:v>
                </c:pt>
                <c:pt idx="60">
                  <c:v>-6.950000000000003</c:v>
                </c:pt>
                <c:pt idx="61">
                  <c:v>-3.869999999999997</c:v>
                </c:pt>
                <c:pt idx="62">
                  <c:v>10.32</c:v>
                </c:pt>
                <c:pt idx="63">
                  <c:v>1.25</c:v>
                </c:pt>
                <c:pt idx="64">
                  <c:v>19.15000000000001</c:v>
                </c:pt>
                <c:pt idx="65">
                  <c:v>12.42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653084016"/>
        <c:axId val="-1549973744"/>
      </c:scatterChart>
      <c:valAx>
        <c:axId val="-1653084016"/>
        <c:scaling>
          <c:orientation val="minMax"/>
          <c:max val="50.0"/>
          <c:min val="15.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800" b="0" i="0" baseline="0" smtClean="0">
                    <a:effectLst/>
                  </a:rPr>
                  <a:t>STPI </a:t>
                </a:r>
                <a:r>
                  <a:rPr lang="en-US" sz="1800" b="0" i="0" baseline="0" dirty="0" smtClean="0">
                    <a:effectLst/>
                  </a:rPr>
                  <a:t>score</a:t>
                </a:r>
                <a:endParaRPr lang="en-US" dirty="0">
                  <a:effectLst/>
                </a:endParaRPr>
              </a:p>
            </c:rich>
          </c:tx>
          <c:layout>
            <c:manualLayout>
              <c:xMode val="edge"/>
              <c:yMode val="edge"/>
              <c:x val="0.473971490042807"/>
              <c:y val="0.937474035598237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-1549973744"/>
        <c:crossesAt val="-60.0"/>
        <c:crossBetween val="midCat"/>
      </c:valAx>
      <c:valAx>
        <c:axId val="-1549973744"/>
        <c:scaling>
          <c:orientation val="minMax"/>
          <c:max val="40.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n-US" sz="1600" b="0" i="0" baseline="0" dirty="0" smtClean="0">
                    <a:effectLst/>
                  </a:rPr>
                  <a:t>Accuracy @ 60 seconds</a:t>
                </a:r>
                <a:endParaRPr lang="en-US" sz="1600" dirty="0">
                  <a:effectLst/>
                </a:endParaRPr>
              </a:p>
            </c:rich>
          </c:tx>
          <c:layout>
            <c:manualLayout>
              <c:xMode val="edge"/>
              <c:yMode val="edge"/>
              <c:x val="0.0"/>
              <c:y val="0.26307316113852"/>
            </c:manualLayout>
          </c:layout>
          <c:overlay val="0"/>
        </c:title>
        <c:numFmt formatCode="0.0" sourceLinked="1"/>
        <c:majorTickMark val="out"/>
        <c:minorTickMark val="none"/>
        <c:tickLblPos val="nextTo"/>
        <c:crossAx val="-1653084016"/>
        <c:crosses val="autoZero"/>
        <c:crossBetween val="midCat"/>
      </c:valAx>
    </c:plotArea>
    <c:plotVisOnly val="1"/>
    <c:dispBlanksAs val="gap"/>
    <c:showDLblsOverMax val="0"/>
  </c:chart>
  <c:txPr>
    <a:bodyPr/>
    <a:lstStyle/>
    <a:p>
      <a:pPr>
        <a:defRPr sz="1400">
          <a:latin typeface="Calisto MT"/>
          <a:cs typeface="Calisto MT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2DF1E6-B154-4947-8C6F-BB0E8EC47C63}" type="datetimeFigureOut">
              <a:rPr lang="en-US" smtClean="0"/>
              <a:t>4/30/18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06928F-5390-4541-B0AA-368657E24F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612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06928F-5390-4541-B0AA-368657E24FF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702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8B09A-B24E-E342-9CB6-A4AE64F2F5BE}" type="datetimeFigureOut">
              <a:rPr lang="en-US" smtClean="0"/>
              <a:t>4/30/18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DE486-EC83-F546-BB70-58EE643078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684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8B09A-B24E-E342-9CB6-A4AE64F2F5BE}" type="datetimeFigureOut">
              <a:rPr lang="en-US" smtClean="0"/>
              <a:t>4/30/18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DE486-EC83-F546-BB70-58EE643078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068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8B09A-B24E-E342-9CB6-A4AE64F2F5BE}" type="datetimeFigureOut">
              <a:rPr lang="en-US" smtClean="0"/>
              <a:t>4/30/18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DE486-EC83-F546-BB70-58EE643078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7417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8B09A-B24E-E342-9CB6-A4AE64F2F5BE}" type="datetimeFigureOut">
              <a:rPr lang="en-US" smtClean="0"/>
              <a:t>4/30/18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DE486-EC83-F546-BB70-58EE643078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918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8B09A-B24E-E342-9CB6-A4AE64F2F5BE}" type="datetimeFigureOut">
              <a:rPr lang="en-US" smtClean="0"/>
              <a:t>4/30/18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DE486-EC83-F546-BB70-58EE643078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52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8B09A-B24E-E342-9CB6-A4AE64F2F5BE}" type="datetimeFigureOut">
              <a:rPr lang="en-US" smtClean="0"/>
              <a:t>4/30/18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DE486-EC83-F546-BB70-58EE643078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2599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8B09A-B24E-E342-9CB6-A4AE64F2F5BE}" type="datetimeFigureOut">
              <a:rPr lang="en-US" smtClean="0"/>
              <a:t>4/30/18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DE486-EC83-F546-BB70-58EE643078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751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8B09A-B24E-E342-9CB6-A4AE64F2F5BE}" type="datetimeFigureOut">
              <a:rPr lang="en-US" smtClean="0"/>
              <a:t>4/30/18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DE486-EC83-F546-BB70-58EE643078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582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8B09A-B24E-E342-9CB6-A4AE64F2F5BE}" type="datetimeFigureOut">
              <a:rPr lang="en-US" smtClean="0"/>
              <a:t>4/30/18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DE486-EC83-F546-BB70-58EE643078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9532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8B09A-B24E-E342-9CB6-A4AE64F2F5BE}" type="datetimeFigureOut">
              <a:rPr lang="en-US" smtClean="0"/>
              <a:t>4/30/18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DE486-EC83-F546-BB70-58EE643078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767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8B09A-B24E-E342-9CB6-A4AE64F2F5BE}" type="datetimeFigureOut">
              <a:rPr lang="en-US" smtClean="0"/>
              <a:t>4/30/18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DE486-EC83-F546-BB70-58EE643078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358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D8B09A-B24E-E342-9CB6-A4AE64F2F5BE}" type="datetimeFigureOut">
              <a:rPr lang="en-US" smtClean="0"/>
              <a:t>4/30/18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7DE486-EC83-F546-BB70-58EE643078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729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1581570334"/>
              </p:ext>
            </p:extLst>
          </p:nvPr>
        </p:nvGraphicFramePr>
        <p:xfrm>
          <a:off x="713098" y="993647"/>
          <a:ext cx="5864932" cy="38724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11795" y="403301"/>
            <a:ext cx="89159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Calisto MT" charset="0"/>
                <a:ea typeface="Calisto MT" charset="0"/>
                <a:cs typeface="Calisto MT" charset="0"/>
              </a:rPr>
              <a:t>Figure S1</a:t>
            </a:r>
          </a:p>
        </p:txBody>
      </p:sp>
      <p:sp>
        <p:nvSpPr>
          <p:cNvPr id="5" name="TextBox 4"/>
          <p:cNvSpPr txBox="1"/>
          <p:nvPr/>
        </p:nvSpPr>
        <p:spPr>
          <a:xfrm rot="16200000">
            <a:off x="-100712" y="3079857"/>
            <a:ext cx="12250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latin typeface="Calisto MT" charset="0"/>
                <a:ea typeface="Calisto MT" charset="0"/>
                <a:cs typeface="Calisto MT" charset="0"/>
              </a:rPr>
              <a:t>Inaccuracy (seconds)</a:t>
            </a:r>
          </a:p>
        </p:txBody>
      </p:sp>
      <p:sp>
        <p:nvSpPr>
          <p:cNvPr id="4" name="Rectangle 3"/>
          <p:cNvSpPr/>
          <p:nvPr/>
        </p:nvSpPr>
        <p:spPr>
          <a:xfrm>
            <a:off x="1384551" y="3974464"/>
            <a:ext cx="2154757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dirty="0">
                <a:solidFill>
                  <a:srgbClr val="000000"/>
                </a:solidFill>
                <a:latin typeface="Calisto MT" charset="0"/>
                <a:ea typeface="Calisto MT" charset="0"/>
                <a:cs typeface="Calisto MT" charset="0"/>
              </a:rPr>
              <a:t>p = .109; z = -1.60, n = 63</a:t>
            </a:r>
            <a:r>
              <a:rPr lang="en-US" sz="1350" dirty="0">
                <a:latin typeface="Calisto MT" charset="0"/>
                <a:ea typeface="Calisto MT" charset="0"/>
                <a:cs typeface="Calisto MT" charset="0"/>
              </a:rPr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7920" y="993648"/>
            <a:ext cx="6570838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latin typeface="Calisto MT" charset="0"/>
                <a:ea typeface="Calisto MT" charset="0"/>
                <a:cs typeface="Calisto MT" charset="0"/>
              </a:rPr>
              <a:t>INACCURACY FOLLOWING PLACEBO ADMINISTRATION BY GENOTYPE</a:t>
            </a:r>
          </a:p>
          <a:p>
            <a:endParaRPr lang="en-US" sz="1350" b="1" dirty="0">
              <a:latin typeface="Calisto MT" charset="0"/>
              <a:ea typeface="Calisto MT" charset="0"/>
              <a:cs typeface="Calisto MT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1795" y="5179278"/>
            <a:ext cx="79141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alisto MT" charset="0"/>
                <a:ea typeface="Calisto MT" charset="0"/>
                <a:cs typeface="Calisto MT" charset="0"/>
              </a:rPr>
              <a:t>There is a trend toward a difference between COMT genotypes for inaccuracy at each of the 4 time points following placebo administration (p = .109, z = -1.60, n = 63; Val/Val = 24, Val/Met = 27, Met/Met = 12).  </a:t>
            </a:r>
          </a:p>
        </p:txBody>
      </p:sp>
    </p:spTree>
    <p:extLst>
      <p:ext uri="{BB962C8B-B14F-4D97-AF65-F5344CB8AC3E}">
        <p14:creationId xmlns:p14="http://schemas.microsoft.com/office/powerpoint/2010/main" val="18235398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22071" y="403299"/>
            <a:ext cx="89159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Calisto MT" charset="0"/>
                <a:ea typeface="Calisto MT" charset="0"/>
                <a:cs typeface="Calisto MT" charset="0"/>
              </a:rPr>
              <a:t>Figure S2</a:t>
            </a:r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973424457"/>
              </p:ext>
            </p:extLst>
          </p:nvPr>
        </p:nvGraphicFramePr>
        <p:xfrm>
          <a:off x="728378" y="1001091"/>
          <a:ext cx="5883287" cy="38724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Rectangle 1"/>
          <p:cNvSpPr/>
          <p:nvPr/>
        </p:nvSpPr>
        <p:spPr>
          <a:xfrm>
            <a:off x="411523" y="1001091"/>
            <a:ext cx="6742661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50" b="1" dirty="0">
                <a:latin typeface="Calisto MT" charset="0"/>
                <a:ea typeface="Calisto MT" charset="0"/>
                <a:cs typeface="Calisto MT" charset="0"/>
              </a:rPr>
              <a:t>INACCURACY FOLLOWING TOLCAPONE ADMINISTRATION BY GENOTYPE</a:t>
            </a:r>
          </a:p>
        </p:txBody>
      </p:sp>
      <p:sp>
        <p:nvSpPr>
          <p:cNvPr id="9" name="TextBox 8"/>
          <p:cNvSpPr txBox="1"/>
          <p:nvPr/>
        </p:nvSpPr>
        <p:spPr>
          <a:xfrm rot="16200000">
            <a:off x="-90436" y="3197445"/>
            <a:ext cx="12250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latin typeface="Calisto MT" charset="0"/>
                <a:ea typeface="Calisto MT" charset="0"/>
                <a:cs typeface="Calisto MT" charset="0"/>
              </a:rPr>
              <a:t>Inaccuracy (seconds)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2071" y="5263737"/>
            <a:ext cx="78308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alisto MT" charset="0"/>
                <a:ea typeface="Calisto MT" charset="0"/>
                <a:cs typeface="Calisto MT" charset="0"/>
              </a:rPr>
              <a:t>Inaccuracy at each of the 4 time points following </a:t>
            </a:r>
            <a:r>
              <a:rPr lang="en-US" sz="1600" dirty="0" err="1">
                <a:latin typeface="Calisto MT" charset="0"/>
                <a:ea typeface="Calisto MT" charset="0"/>
                <a:cs typeface="Calisto MT" charset="0"/>
              </a:rPr>
              <a:t>tolcapone</a:t>
            </a:r>
            <a:r>
              <a:rPr lang="en-US" sz="1600" dirty="0">
                <a:latin typeface="Calisto MT" charset="0"/>
                <a:ea typeface="Calisto MT" charset="0"/>
                <a:cs typeface="Calisto MT" charset="0"/>
              </a:rPr>
              <a:t> administration and segregated by COMT genotype.</a:t>
            </a:r>
          </a:p>
        </p:txBody>
      </p:sp>
    </p:spTree>
    <p:extLst>
      <p:ext uri="{BB962C8B-B14F-4D97-AF65-F5344CB8AC3E}">
        <p14:creationId xmlns:p14="http://schemas.microsoft.com/office/powerpoint/2010/main" val="8108960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2071" y="403299"/>
            <a:ext cx="89159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Calisto MT" charset="0"/>
                <a:ea typeface="Calisto MT" charset="0"/>
                <a:cs typeface="Calisto MT" charset="0"/>
              </a:rPr>
              <a:t>Figure </a:t>
            </a:r>
            <a:r>
              <a:rPr lang="en-US" sz="1350" dirty="0" smtClean="0">
                <a:latin typeface="Calisto MT" charset="0"/>
                <a:ea typeface="Calisto MT" charset="0"/>
                <a:cs typeface="Calisto MT" charset="0"/>
              </a:rPr>
              <a:t>S3</a:t>
            </a:r>
            <a:endParaRPr lang="en-US" sz="1350" dirty="0">
              <a:latin typeface="Calisto MT" charset="0"/>
              <a:ea typeface="Calisto MT" charset="0"/>
              <a:cs typeface="Calisto MT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7920" y="993648"/>
            <a:ext cx="817012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latin typeface="Calisto MT" charset="0"/>
                <a:ea typeface="Calisto MT" charset="0"/>
                <a:cs typeface="Calisto MT" charset="0"/>
              </a:rPr>
              <a:t>INACCURACY FOLLOWING PLACEBO </a:t>
            </a:r>
            <a:r>
              <a:rPr lang="en-US" sz="1350" b="1" dirty="0" smtClean="0">
                <a:latin typeface="Calisto MT" charset="0"/>
                <a:ea typeface="Calisto MT" charset="0"/>
                <a:cs typeface="Calisto MT" charset="0"/>
              </a:rPr>
              <a:t>AND TOLCAPONE ADMINISTRATION </a:t>
            </a:r>
            <a:r>
              <a:rPr lang="en-US" sz="1350" b="1" dirty="0">
                <a:latin typeface="Calisto MT" charset="0"/>
                <a:ea typeface="Calisto MT" charset="0"/>
                <a:cs typeface="Calisto MT" charset="0"/>
              </a:rPr>
              <a:t>BY GENOTYPE</a:t>
            </a:r>
          </a:p>
          <a:p>
            <a:endParaRPr lang="en-US" sz="1350" b="1" dirty="0">
              <a:latin typeface="Calisto MT" charset="0"/>
              <a:ea typeface="Calisto MT" charset="0"/>
              <a:cs typeface="Calisto MT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751254" y="1596937"/>
            <a:ext cx="8392746" cy="4731718"/>
            <a:chOff x="550086" y="1596937"/>
            <a:chExt cx="8392746" cy="4731718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64"/>
            <a:stretch/>
          </p:blipFill>
          <p:spPr>
            <a:xfrm>
              <a:off x="550086" y="1596937"/>
              <a:ext cx="8392746" cy="4639826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1335024" y="6067045"/>
              <a:ext cx="204414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 smtClean="0">
                  <a:latin typeface="Calisto MT" charset="0"/>
                  <a:ea typeface="Calisto MT" charset="0"/>
                  <a:cs typeface="Calisto MT" charset="0"/>
                </a:rPr>
                <a:t>PLACEBO	TOLCAPONE</a:t>
              </a:r>
              <a:endParaRPr lang="en-US" sz="1100" b="1" dirty="0">
                <a:latin typeface="Calisto MT" charset="0"/>
                <a:ea typeface="Calisto MT" charset="0"/>
                <a:cs typeface="Calisto MT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558935" y="6067045"/>
              <a:ext cx="204414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smtClean="0">
                  <a:latin typeface="Calisto MT" charset="0"/>
                  <a:ea typeface="Calisto MT" charset="0"/>
                  <a:cs typeface="Calisto MT" charset="0"/>
                </a:rPr>
                <a:t>PLACEBO	TOLCAPONE</a:t>
              </a:r>
              <a:endParaRPr lang="en-US" sz="1100" b="1">
                <a:latin typeface="Calisto MT" charset="0"/>
                <a:ea typeface="Calisto MT" charset="0"/>
                <a:cs typeface="Calisto MT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782846" y="6067045"/>
              <a:ext cx="204414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smtClean="0">
                  <a:latin typeface="Calisto MT" charset="0"/>
                  <a:ea typeface="Calisto MT" charset="0"/>
                  <a:cs typeface="Calisto MT" charset="0"/>
                </a:rPr>
                <a:t>PLACEBO	TOLCAPONE</a:t>
              </a:r>
              <a:endParaRPr lang="en-US" sz="1100" b="1">
                <a:latin typeface="Calisto MT" charset="0"/>
                <a:ea typeface="Calisto MT" charset="0"/>
                <a:cs typeface="Calisto MT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890463" y="1918635"/>
              <a:ext cx="93326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smtClean="0">
                  <a:latin typeface="Calisto MT" charset="0"/>
                  <a:ea typeface="Calisto MT" charset="0"/>
                  <a:cs typeface="Calisto MT" charset="0"/>
                </a:rPr>
                <a:t>Met/Met</a:t>
              </a:r>
              <a:endParaRPr lang="en-US" sz="1400" b="1">
                <a:latin typeface="Calisto MT" charset="0"/>
                <a:ea typeface="Calisto MT" charset="0"/>
                <a:cs typeface="Calisto MT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137400" y="1918634"/>
              <a:ext cx="87331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smtClean="0">
                  <a:latin typeface="Calisto MT" charset="0"/>
                  <a:ea typeface="Calisto MT" charset="0"/>
                  <a:cs typeface="Calisto MT" charset="0"/>
                </a:rPr>
                <a:t>Met/Val</a:t>
              </a:r>
              <a:endParaRPr lang="en-US" sz="1400" b="1">
                <a:latin typeface="Calisto MT" charset="0"/>
                <a:ea typeface="Calisto MT" charset="0"/>
                <a:cs typeface="Calisto MT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368262" y="1918634"/>
              <a:ext cx="81336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>
                  <a:latin typeface="Calisto MT" charset="0"/>
                  <a:ea typeface="Calisto MT" charset="0"/>
                  <a:cs typeface="Calisto MT" charset="0"/>
                </a:rPr>
                <a:t>Val/Val</a:t>
              </a:r>
              <a:endParaRPr lang="en-US" sz="1400" b="1" dirty="0">
                <a:latin typeface="Calisto MT" charset="0"/>
                <a:ea typeface="Calisto MT" charset="0"/>
                <a:cs typeface="Calisto MT" charset="0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 rot="16200000">
            <a:off x="-270505" y="3701905"/>
            <a:ext cx="18088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Calisto MT" charset="0"/>
                <a:ea typeface="Calisto MT" charset="0"/>
                <a:cs typeface="Calisto MT" charset="0"/>
              </a:rPr>
              <a:t>Inaccuracy (seconds)</a:t>
            </a:r>
            <a:endParaRPr lang="en-US" sz="1400" b="1" dirty="0">
              <a:latin typeface="Calisto MT" charset="0"/>
              <a:ea typeface="Calisto MT" charset="0"/>
              <a:cs typeface="Calisto M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80261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8"/>
          <a:stretch/>
        </p:blipFill>
        <p:spPr>
          <a:xfrm>
            <a:off x="648677" y="570521"/>
            <a:ext cx="7525566" cy="5145486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480533" y="270439"/>
            <a:ext cx="89159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Calisto MT" charset="0"/>
                <a:ea typeface="Calisto MT" charset="0"/>
                <a:cs typeface="Calisto MT" charset="0"/>
              </a:rPr>
              <a:t>Figure </a:t>
            </a:r>
            <a:r>
              <a:rPr lang="en-US" sz="1350" dirty="0" smtClean="0">
                <a:latin typeface="Calisto MT" charset="0"/>
                <a:ea typeface="Calisto MT" charset="0"/>
                <a:cs typeface="Calisto MT" charset="0"/>
              </a:rPr>
              <a:t>S4</a:t>
            </a:r>
            <a:endParaRPr lang="en-US" sz="1350" dirty="0">
              <a:latin typeface="Calisto MT" charset="0"/>
              <a:ea typeface="Calisto MT" charset="0"/>
              <a:cs typeface="Calisto MT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2071" y="5787360"/>
            <a:ext cx="80559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Calisto MT" charset="0"/>
                <a:ea typeface="Calisto MT" charset="0"/>
                <a:cs typeface="Calisto MT" charset="0"/>
              </a:rPr>
              <a:t>Plotting inaccuracy for </a:t>
            </a:r>
            <a:r>
              <a:rPr lang="en-US" sz="1600" dirty="0">
                <a:latin typeface="Calisto MT" charset="0"/>
                <a:ea typeface="Calisto MT" charset="0"/>
                <a:cs typeface="Calisto MT" charset="0"/>
              </a:rPr>
              <a:t>both </a:t>
            </a:r>
            <a:r>
              <a:rPr lang="en-US" sz="1600" dirty="0" err="1">
                <a:latin typeface="Calisto MT" charset="0"/>
                <a:ea typeface="Calisto MT" charset="0"/>
                <a:cs typeface="Calisto MT" charset="0"/>
              </a:rPr>
              <a:t>tolcapone</a:t>
            </a:r>
            <a:r>
              <a:rPr lang="en-US" sz="1600" dirty="0">
                <a:latin typeface="Calisto MT" charset="0"/>
                <a:ea typeface="Calisto MT" charset="0"/>
                <a:cs typeface="Calisto MT" charset="0"/>
              </a:rPr>
              <a:t> and placebo at each of </a:t>
            </a:r>
            <a:r>
              <a:rPr lang="en-US" sz="1600" dirty="0" smtClean="0">
                <a:latin typeface="Calisto MT" charset="0"/>
                <a:ea typeface="Calisto MT" charset="0"/>
                <a:cs typeface="Calisto MT" charset="0"/>
              </a:rPr>
              <a:t>the time points </a:t>
            </a:r>
            <a:r>
              <a:rPr lang="en-US" sz="1600" dirty="0">
                <a:latin typeface="Calisto MT" charset="0"/>
                <a:ea typeface="Calisto MT" charset="0"/>
                <a:cs typeface="Calisto MT" charset="0"/>
              </a:rPr>
              <a:t>demonstrates that both the y-intercept and slope of the </a:t>
            </a:r>
            <a:r>
              <a:rPr lang="en-US" sz="1600" dirty="0" smtClean="0">
                <a:latin typeface="Calisto MT" charset="0"/>
                <a:ea typeface="Calisto MT" charset="0"/>
                <a:cs typeface="Calisto MT" charset="0"/>
              </a:rPr>
              <a:t>linear regression line </a:t>
            </a:r>
            <a:r>
              <a:rPr lang="en-US" sz="1600" dirty="0">
                <a:latin typeface="Calisto MT" charset="0"/>
                <a:ea typeface="Calisto MT" charset="0"/>
                <a:cs typeface="Calisto MT" charset="0"/>
              </a:rPr>
              <a:t>increase as time increases, indicating that subjects are less inaccurate over time on </a:t>
            </a:r>
            <a:r>
              <a:rPr lang="en-US" sz="1600" dirty="0" err="1">
                <a:latin typeface="Calisto MT" charset="0"/>
                <a:ea typeface="Calisto MT" charset="0"/>
                <a:cs typeface="Calisto MT" charset="0"/>
              </a:rPr>
              <a:t>tolcapone</a:t>
            </a:r>
            <a:r>
              <a:rPr lang="en-US" sz="1600" dirty="0">
                <a:latin typeface="Calisto MT" charset="0"/>
                <a:ea typeface="Calisto MT" charset="0"/>
                <a:cs typeface="Calisto MT" charset="0"/>
              </a:rPr>
              <a:t> compared to placebo. </a:t>
            </a:r>
          </a:p>
        </p:txBody>
      </p:sp>
    </p:spTree>
    <p:extLst>
      <p:ext uri="{BB962C8B-B14F-4D97-AF65-F5344CB8AC3E}">
        <p14:creationId xmlns:p14="http://schemas.microsoft.com/office/powerpoint/2010/main" val="18573117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094816"/>
              </p:ext>
            </p:extLst>
          </p:nvPr>
        </p:nvGraphicFramePr>
        <p:xfrm>
          <a:off x="1008186" y="850232"/>
          <a:ext cx="7101098" cy="54703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 2"/>
          <p:cNvSpPr/>
          <p:nvPr/>
        </p:nvSpPr>
        <p:spPr>
          <a:xfrm>
            <a:off x="4603260" y="4667465"/>
            <a:ext cx="33954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D0D0D"/>
                </a:solidFill>
                <a:latin typeface="Palatino Linotype" charset="0"/>
                <a:ea typeface="Palatino Linotype" charset="0"/>
                <a:cs typeface="Palatino Linotype" charset="0"/>
              </a:rPr>
              <a:t>p = .</a:t>
            </a:r>
            <a:r>
              <a:rPr lang="en-US" dirty="0" smtClean="0">
                <a:solidFill>
                  <a:srgbClr val="0D0D0D"/>
                </a:solidFill>
                <a:latin typeface="Palatino Linotype" charset="0"/>
                <a:ea typeface="Palatino Linotype" charset="0"/>
                <a:cs typeface="Palatino Linotype" charset="0"/>
              </a:rPr>
              <a:t>041, </a:t>
            </a:r>
            <a:r>
              <a:rPr lang="en-US" dirty="0">
                <a:solidFill>
                  <a:srgbClr val="0D0D0D"/>
                </a:solidFill>
                <a:latin typeface="Palatino Linotype" charset="0"/>
                <a:ea typeface="Palatino Linotype" charset="0"/>
                <a:cs typeface="Palatino Linotype" charset="0"/>
              </a:rPr>
              <a:t>R = </a:t>
            </a:r>
            <a:r>
              <a:rPr lang="en-US" dirty="0" smtClean="0">
                <a:solidFill>
                  <a:srgbClr val="0D0D0D"/>
                </a:solidFill>
                <a:latin typeface="Palatino Linotype" charset="0"/>
                <a:ea typeface="Palatino Linotype" charset="0"/>
                <a:cs typeface="Palatino Linotype" charset="0"/>
              </a:rPr>
              <a:t>.25, </a:t>
            </a:r>
            <a:r>
              <a:rPr lang="en-US" dirty="0">
                <a:solidFill>
                  <a:srgbClr val="0D0D0D"/>
                </a:solidFill>
                <a:latin typeface="Palatino Linotype" charset="0"/>
                <a:ea typeface="Palatino Linotype" charset="0"/>
                <a:cs typeface="Palatino Linotype" charset="0"/>
              </a:rPr>
              <a:t>t = </a:t>
            </a:r>
            <a:r>
              <a:rPr lang="en-US" dirty="0" smtClean="0">
                <a:solidFill>
                  <a:srgbClr val="0D0D0D"/>
                </a:solidFill>
                <a:latin typeface="Palatino Linotype" charset="0"/>
                <a:ea typeface="Palatino Linotype" charset="0"/>
                <a:cs typeface="Palatino Linotype" charset="0"/>
              </a:rPr>
              <a:t>2.08, </a:t>
            </a:r>
            <a:r>
              <a:rPr lang="en-US" dirty="0">
                <a:solidFill>
                  <a:srgbClr val="0D0D0D"/>
                </a:solidFill>
                <a:latin typeface="Palatino Linotype" charset="0"/>
                <a:ea typeface="Palatino Linotype" charset="0"/>
                <a:cs typeface="Palatino Linotype" charset="0"/>
              </a:rPr>
              <a:t>N = 66</a:t>
            </a:r>
            <a:r>
              <a:rPr lang="en-US" dirty="0">
                <a:latin typeface="Palatino Linotype" charset="0"/>
                <a:ea typeface="Palatino Linotype" charset="0"/>
                <a:cs typeface="Palatino Linotype" charset="0"/>
              </a:rPr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11795" y="403301"/>
            <a:ext cx="89159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Calisto MT" charset="0"/>
                <a:ea typeface="Calisto MT" charset="0"/>
                <a:cs typeface="Calisto MT" charset="0"/>
              </a:rPr>
              <a:t>Figure </a:t>
            </a:r>
            <a:r>
              <a:rPr lang="en-US" sz="1350" dirty="0" smtClean="0">
                <a:latin typeface="Calisto MT" charset="0"/>
                <a:ea typeface="Calisto MT" charset="0"/>
                <a:cs typeface="Calisto MT" charset="0"/>
              </a:rPr>
              <a:t>S5</a:t>
            </a:r>
            <a:endParaRPr lang="en-US" sz="1350" dirty="0">
              <a:latin typeface="Calisto MT" charset="0"/>
              <a:ea typeface="Calisto MT" charset="0"/>
              <a:cs typeface="Calisto M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37429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1795" y="403301"/>
            <a:ext cx="89159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Calisto MT" charset="0"/>
                <a:ea typeface="Calisto MT" charset="0"/>
                <a:cs typeface="Calisto MT" charset="0"/>
              </a:rPr>
              <a:t>Figure </a:t>
            </a:r>
            <a:r>
              <a:rPr lang="en-US" sz="1350" dirty="0" smtClean="0">
                <a:latin typeface="Calisto MT" charset="0"/>
                <a:ea typeface="Calisto MT" charset="0"/>
                <a:cs typeface="Calisto MT" charset="0"/>
              </a:rPr>
              <a:t>S6</a:t>
            </a:r>
            <a:endParaRPr lang="en-US" sz="1350" dirty="0">
              <a:latin typeface="Calisto MT" charset="0"/>
              <a:ea typeface="Calisto MT" charset="0"/>
              <a:cs typeface="Calisto MT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9444521"/>
              </p:ext>
            </p:extLst>
          </p:nvPr>
        </p:nvGraphicFramePr>
        <p:xfrm>
          <a:off x="1657350" y="2118946"/>
          <a:ext cx="5829300" cy="23983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71550"/>
                <a:gridCol w="971550"/>
                <a:gridCol w="971550"/>
                <a:gridCol w="971550"/>
                <a:gridCol w="971550"/>
                <a:gridCol w="971550"/>
              </a:tblGrid>
              <a:tr h="4160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smtClean="0">
                          <a:effectLst/>
                          <a:latin typeface="Calisto MT" charset="0"/>
                          <a:ea typeface="Calisto MT" charset="0"/>
                          <a:cs typeface="Calisto MT" charset="0"/>
                        </a:rPr>
                        <a:t>R value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sto MT" charset="0"/>
                        <a:ea typeface="Calisto MT" charset="0"/>
                        <a:cs typeface="Calisto MT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smtClean="0">
                          <a:effectLst/>
                          <a:latin typeface="Calisto MT" charset="0"/>
                          <a:ea typeface="Calisto MT" charset="0"/>
                          <a:cs typeface="Calisto MT" charset="0"/>
                        </a:rPr>
                        <a:t>BIS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sto MT" charset="0"/>
                        <a:ea typeface="Calisto MT" charset="0"/>
                        <a:cs typeface="Calisto MT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Calisto MT" charset="0"/>
                          <a:ea typeface="Calisto MT" charset="0"/>
                          <a:cs typeface="Calisto MT" charset="0"/>
                        </a:rPr>
                        <a:t>DAS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sto MT" charset="0"/>
                        <a:ea typeface="Calisto MT" charset="0"/>
                        <a:cs typeface="Calisto MT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Calisto MT" charset="0"/>
                          <a:ea typeface="Calisto MT" charset="0"/>
                          <a:cs typeface="Calisto MT" charset="0"/>
                        </a:rPr>
                        <a:t>BDI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sto MT" charset="0"/>
                        <a:ea typeface="Calisto MT" charset="0"/>
                        <a:cs typeface="Calisto MT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Calisto MT" charset="0"/>
                          <a:ea typeface="Calisto MT" charset="0"/>
                          <a:cs typeface="Calisto MT" charset="0"/>
                        </a:rPr>
                        <a:t>OCDS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sto MT" charset="0"/>
                        <a:ea typeface="Calisto MT" charset="0"/>
                        <a:cs typeface="Calisto MT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Calisto MT" charset="0"/>
                          <a:ea typeface="Calisto MT" charset="0"/>
                          <a:cs typeface="Calisto MT" charset="0"/>
                        </a:rPr>
                        <a:t>AUDIT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sto MT" charset="0"/>
                        <a:ea typeface="Calisto MT" charset="0"/>
                        <a:cs typeface="Calisto MT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9156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 smtClean="0">
                          <a:effectLst/>
                          <a:latin typeface="Calisto MT" charset="0"/>
                          <a:ea typeface="Calisto MT" charset="0"/>
                          <a:cs typeface="Calisto MT" charset="0"/>
                        </a:rPr>
                        <a:t>BIS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sto MT" charset="0"/>
                        <a:ea typeface="Calisto MT" charset="0"/>
                        <a:cs typeface="Calisto MT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  <a:latin typeface="Calisto MT" charset="0"/>
                          <a:ea typeface="Calisto MT" charset="0"/>
                          <a:cs typeface="Calisto MT" charset="0"/>
                        </a:rPr>
                        <a:t>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sto MT" charset="0"/>
                        <a:ea typeface="Calisto MT" charset="0"/>
                        <a:cs typeface="Calisto MT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200" u="none" strike="noStrike" dirty="0">
                          <a:effectLst/>
                          <a:latin typeface="Calisto MT" charset="0"/>
                          <a:ea typeface="Calisto MT" charset="0"/>
                          <a:cs typeface="Calisto MT" charset="0"/>
                        </a:rPr>
                        <a:t>0.527</a:t>
                      </a:r>
                      <a:endParaRPr lang="nb-NO" sz="1200" b="0" i="0" u="none" strike="noStrike" dirty="0">
                        <a:solidFill>
                          <a:srgbClr val="000000"/>
                        </a:solidFill>
                        <a:effectLst/>
                        <a:latin typeface="Calisto MT" charset="0"/>
                        <a:ea typeface="Calisto MT" charset="0"/>
                        <a:cs typeface="Calisto MT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200" u="none" strike="noStrike">
                          <a:effectLst/>
                          <a:latin typeface="Calisto MT" charset="0"/>
                          <a:ea typeface="Calisto MT" charset="0"/>
                          <a:cs typeface="Calisto MT" charset="0"/>
                        </a:rPr>
                        <a:t>0.608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sto MT" charset="0"/>
                        <a:ea typeface="Calisto MT" charset="0"/>
                        <a:cs typeface="Calisto MT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200" u="none" strike="noStrike">
                          <a:effectLst/>
                          <a:latin typeface="Calisto MT" charset="0"/>
                          <a:ea typeface="Calisto MT" charset="0"/>
                          <a:cs typeface="Calisto MT" charset="0"/>
                        </a:rPr>
                        <a:t>0.452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sto MT" charset="0"/>
                        <a:ea typeface="Calisto MT" charset="0"/>
                        <a:cs typeface="Calisto MT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200" u="none" strike="noStrike" dirty="0">
                          <a:effectLst/>
                          <a:latin typeface="Calisto MT" charset="0"/>
                          <a:ea typeface="Calisto MT" charset="0"/>
                          <a:cs typeface="Calisto MT" charset="0"/>
                        </a:rPr>
                        <a:t>0.608</a:t>
                      </a:r>
                      <a:endParaRPr lang="nb-NO" sz="1200" b="0" i="0" u="none" strike="noStrike" dirty="0">
                        <a:solidFill>
                          <a:srgbClr val="000000"/>
                        </a:solidFill>
                        <a:effectLst/>
                        <a:latin typeface="Calisto MT" charset="0"/>
                        <a:ea typeface="Calisto MT" charset="0"/>
                        <a:cs typeface="Calisto MT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604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Calisto MT" charset="0"/>
                          <a:ea typeface="Calisto MT" charset="0"/>
                          <a:cs typeface="Calisto MT" charset="0"/>
                        </a:rPr>
                        <a:t>DAS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sto MT" charset="0"/>
                        <a:ea typeface="Calisto MT" charset="0"/>
                        <a:cs typeface="Calisto MT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200" u="none" strike="noStrike">
                          <a:effectLst/>
                          <a:latin typeface="Calisto MT" charset="0"/>
                          <a:ea typeface="Calisto MT" charset="0"/>
                          <a:cs typeface="Calisto MT" charset="0"/>
                        </a:rPr>
                        <a:t>0.527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sto MT" charset="0"/>
                        <a:ea typeface="Calisto MT" charset="0"/>
                        <a:cs typeface="Calisto MT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  <a:latin typeface="Calisto MT" charset="0"/>
                          <a:ea typeface="Calisto MT" charset="0"/>
                          <a:cs typeface="Calisto MT" charset="0"/>
                        </a:rPr>
                        <a:t>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sto MT" charset="0"/>
                        <a:ea typeface="Calisto MT" charset="0"/>
                        <a:cs typeface="Calisto MT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dirty="0">
                          <a:effectLst/>
                          <a:latin typeface="Calisto MT" charset="0"/>
                          <a:ea typeface="Calisto MT" charset="0"/>
                          <a:cs typeface="Calisto MT" charset="0"/>
                        </a:rPr>
                        <a:t>0.899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sto MT" charset="0"/>
                        <a:ea typeface="Calisto MT" charset="0"/>
                        <a:cs typeface="Calisto MT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200" u="none" strike="noStrike">
                          <a:effectLst/>
                          <a:latin typeface="Calisto MT" charset="0"/>
                          <a:ea typeface="Calisto MT" charset="0"/>
                          <a:cs typeface="Calisto MT" charset="0"/>
                        </a:rPr>
                        <a:t>0.52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sto MT" charset="0"/>
                        <a:ea typeface="Calisto MT" charset="0"/>
                        <a:cs typeface="Calisto MT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200" u="none" strike="noStrike" dirty="0">
                          <a:effectLst/>
                          <a:latin typeface="Calisto MT" charset="0"/>
                          <a:ea typeface="Calisto MT" charset="0"/>
                          <a:cs typeface="Calisto MT" charset="0"/>
                        </a:rPr>
                        <a:t>0.564</a:t>
                      </a:r>
                      <a:endParaRPr lang="nb-NO" sz="1200" b="0" i="0" u="none" strike="noStrike" dirty="0">
                        <a:solidFill>
                          <a:srgbClr val="000000"/>
                        </a:solidFill>
                        <a:effectLst/>
                        <a:latin typeface="Calisto MT" charset="0"/>
                        <a:ea typeface="Calisto MT" charset="0"/>
                        <a:cs typeface="Calisto MT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156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Calisto MT" charset="0"/>
                          <a:ea typeface="Calisto MT" charset="0"/>
                          <a:cs typeface="Calisto MT" charset="0"/>
                        </a:rPr>
                        <a:t>BDI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sto MT" charset="0"/>
                        <a:ea typeface="Calisto MT" charset="0"/>
                        <a:cs typeface="Calisto MT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200" u="none" strike="noStrike">
                          <a:effectLst/>
                          <a:latin typeface="Calisto MT" charset="0"/>
                          <a:ea typeface="Calisto MT" charset="0"/>
                          <a:cs typeface="Calisto MT" charset="0"/>
                        </a:rPr>
                        <a:t>0.608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sto MT" charset="0"/>
                        <a:ea typeface="Calisto MT" charset="0"/>
                        <a:cs typeface="Calisto MT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>
                          <a:effectLst/>
                          <a:latin typeface="Calisto MT" charset="0"/>
                          <a:ea typeface="Calisto MT" charset="0"/>
                          <a:cs typeface="Calisto MT" charset="0"/>
                        </a:rPr>
                        <a:t>0.899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Calisto MT" charset="0"/>
                        <a:ea typeface="Calisto MT" charset="0"/>
                        <a:cs typeface="Calisto MT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  <a:latin typeface="Calisto MT" charset="0"/>
                          <a:ea typeface="Calisto MT" charset="0"/>
                          <a:cs typeface="Calisto MT" charset="0"/>
                        </a:rPr>
                        <a:t>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sto MT" charset="0"/>
                        <a:ea typeface="Calisto MT" charset="0"/>
                        <a:cs typeface="Calisto MT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200" u="none" strike="noStrike">
                          <a:effectLst/>
                          <a:latin typeface="Calisto MT" charset="0"/>
                          <a:ea typeface="Calisto MT" charset="0"/>
                          <a:cs typeface="Calisto MT" charset="0"/>
                        </a:rPr>
                        <a:t>0.567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sto MT" charset="0"/>
                        <a:ea typeface="Calisto MT" charset="0"/>
                        <a:cs typeface="Calisto MT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200" u="none" strike="noStrike" dirty="0">
                          <a:effectLst/>
                          <a:latin typeface="Calisto MT" charset="0"/>
                          <a:ea typeface="Calisto MT" charset="0"/>
                          <a:cs typeface="Calisto MT" charset="0"/>
                        </a:rPr>
                        <a:t>0.608</a:t>
                      </a:r>
                      <a:endParaRPr lang="nb-NO" sz="1200" b="0" i="0" u="none" strike="noStrike" dirty="0">
                        <a:solidFill>
                          <a:srgbClr val="000000"/>
                        </a:solidFill>
                        <a:effectLst/>
                        <a:latin typeface="Calisto MT" charset="0"/>
                        <a:ea typeface="Calisto MT" charset="0"/>
                        <a:cs typeface="Calisto MT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156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Calisto MT" charset="0"/>
                          <a:ea typeface="Calisto MT" charset="0"/>
                          <a:cs typeface="Calisto MT" charset="0"/>
                        </a:rPr>
                        <a:t>OCDS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sto MT" charset="0"/>
                        <a:ea typeface="Calisto MT" charset="0"/>
                        <a:cs typeface="Calisto MT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200" u="none" strike="noStrike">
                          <a:effectLst/>
                          <a:latin typeface="Calisto MT" charset="0"/>
                          <a:ea typeface="Calisto MT" charset="0"/>
                          <a:cs typeface="Calisto MT" charset="0"/>
                        </a:rPr>
                        <a:t>0.452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sto MT" charset="0"/>
                        <a:ea typeface="Calisto MT" charset="0"/>
                        <a:cs typeface="Calisto MT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200" u="none" strike="noStrike">
                          <a:effectLst/>
                          <a:latin typeface="Calisto MT" charset="0"/>
                          <a:ea typeface="Calisto MT" charset="0"/>
                          <a:cs typeface="Calisto MT" charset="0"/>
                        </a:rPr>
                        <a:t>0.52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sto MT" charset="0"/>
                        <a:ea typeface="Calisto MT" charset="0"/>
                        <a:cs typeface="Calisto MT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200" u="none" strike="noStrike">
                          <a:effectLst/>
                          <a:latin typeface="Calisto MT" charset="0"/>
                          <a:ea typeface="Calisto MT" charset="0"/>
                          <a:cs typeface="Calisto MT" charset="0"/>
                        </a:rPr>
                        <a:t>0.567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sto MT" charset="0"/>
                        <a:ea typeface="Calisto MT" charset="0"/>
                        <a:cs typeface="Calisto MT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  <a:latin typeface="Calisto MT" charset="0"/>
                          <a:ea typeface="Calisto MT" charset="0"/>
                          <a:cs typeface="Calisto MT" charset="0"/>
                        </a:rPr>
                        <a:t>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sto MT" charset="0"/>
                        <a:ea typeface="Calisto MT" charset="0"/>
                        <a:cs typeface="Calisto MT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200" u="none" strike="noStrike" dirty="0">
                          <a:effectLst/>
                          <a:latin typeface="Calisto MT" charset="0"/>
                          <a:ea typeface="Calisto MT" charset="0"/>
                          <a:cs typeface="Calisto MT" charset="0"/>
                        </a:rPr>
                        <a:t>0.813</a:t>
                      </a:r>
                      <a:endParaRPr lang="hr-HR" sz="1200" b="0" i="0" u="none" strike="noStrike" dirty="0">
                        <a:solidFill>
                          <a:srgbClr val="000000"/>
                        </a:solidFill>
                        <a:effectLst/>
                        <a:latin typeface="Calisto MT" charset="0"/>
                        <a:ea typeface="Calisto MT" charset="0"/>
                        <a:cs typeface="Calisto MT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156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Calisto MT" charset="0"/>
                          <a:ea typeface="Calisto MT" charset="0"/>
                          <a:cs typeface="Calisto MT" charset="0"/>
                        </a:rPr>
                        <a:t>AUDIT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sto MT" charset="0"/>
                        <a:ea typeface="Calisto MT" charset="0"/>
                        <a:cs typeface="Calisto MT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200" u="none" strike="noStrike">
                          <a:effectLst/>
                          <a:latin typeface="Calisto MT" charset="0"/>
                          <a:ea typeface="Calisto MT" charset="0"/>
                          <a:cs typeface="Calisto MT" charset="0"/>
                        </a:rPr>
                        <a:t>0.608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sto MT" charset="0"/>
                        <a:ea typeface="Calisto MT" charset="0"/>
                        <a:cs typeface="Calisto MT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200" u="none" strike="noStrike">
                          <a:effectLst/>
                          <a:latin typeface="Calisto MT" charset="0"/>
                          <a:ea typeface="Calisto MT" charset="0"/>
                          <a:cs typeface="Calisto MT" charset="0"/>
                        </a:rPr>
                        <a:t>0.564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sto MT" charset="0"/>
                        <a:ea typeface="Calisto MT" charset="0"/>
                        <a:cs typeface="Calisto MT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200" u="none" strike="noStrike">
                          <a:effectLst/>
                          <a:latin typeface="Calisto MT" charset="0"/>
                          <a:ea typeface="Calisto MT" charset="0"/>
                          <a:cs typeface="Calisto MT" charset="0"/>
                        </a:rPr>
                        <a:t>0.608</a:t>
                      </a:r>
                      <a:endParaRPr lang="nb-NO" sz="1200" b="0" i="0" u="none" strike="noStrike">
                        <a:solidFill>
                          <a:srgbClr val="000000"/>
                        </a:solidFill>
                        <a:effectLst/>
                        <a:latin typeface="Calisto MT" charset="0"/>
                        <a:ea typeface="Calisto MT" charset="0"/>
                        <a:cs typeface="Calisto MT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200" u="none" strike="noStrike" dirty="0">
                          <a:effectLst/>
                          <a:latin typeface="Calisto MT" charset="0"/>
                          <a:ea typeface="Calisto MT" charset="0"/>
                          <a:cs typeface="Calisto MT" charset="0"/>
                        </a:rPr>
                        <a:t>0.813</a:t>
                      </a:r>
                      <a:endParaRPr lang="hr-HR" sz="1200" b="0" i="0" u="none" strike="noStrike" dirty="0">
                        <a:solidFill>
                          <a:srgbClr val="000000"/>
                        </a:solidFill>
                        <a:effectLst/>
                        <a:latin typeface="Calisto MT" charset="0"/>
                        <a:ea typeface="Calisto MT" charset="0"/>
                        <a:cs typeface="Calisto MT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  <a:latin typeface="Calisto MT" charset="0"/>
                          <a:ea typeface="Calisto MT" charset="0"/>
                          <a:cs typeface="Calisto MT" charset="0"/>
                        </a:rPr>
                        <a:t>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sto MT" charset="0"/>
                        <a:ea typeface="Calisto MT" charset="0"/>
                        <a:cs typeface="Calisto MT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1657350" y="5202534"/>
            <a:ext cx="60832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Calisto MT" charset="0"/>
                <a:ea typeface="Calisto MT" charset="0"/>
                <a:cs typeface="Calisto MT" charset="0"/>
              </a:rPr>
              <a:t>R values demonstrate the inter-correlation of behavioral measures.  </a:t>
            </a:r>
            <a:endParaRPr lang="en-US" dirty="0">
              <a:latin typeface="Calisto MT" charset="0"/>
              <a:ea typeface="Calisto MT" charset="0"/>
              <a:cs typeface="Calisto M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15696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</TotalTime>
  <Words>250</Words>
  <Application>Microsoft Macintosh PowerPoint</Application>
  <PresentationFormat>On-screen Show (4:3)</PresentationFormat>
  <Paragraphs>64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Calibri</vt:lpstr>
      <vt:lpstr>Calisto MT</vt:lpstr>
      <vt:lpstr>Palatino Linotype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15.0025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Andrew Kayser</dc:creator>
  <cp:keywords/>
  <dc:description/>
  <cp:lastModifiedBy>jen mitchell</cp:lastModifiedBy>
  <cp:revision>31</cp:revision>
  <dcterms:created xsi:type="dcterms:W3CDTF">2016-05-19T16:38:09Z</dcterms:created>
  <dcterms:modified xsi:type="dcterms:W3CDTF">2018-04-30T23:41:26Z</dcterms:modified>
  <cp:category/>
</cp:coreProperties>
</file>