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960" r:id="rId1"/>
  </p:sldMasterIdLst>
  <p:notesMasterIdLst>
    <p:notesMasterId r:id="rId19"/>
  </p:notesMasterIdLst>
  <p:handoutMasterIdLst>
    <p:handoutMasterId r:id="rId20"/>
  </p:handoutMasterIdLst>
  <p:sldIdLst>
    <p:sldId id="256" r:id="rId2"/>
    <p:sldId id="757" r:id="rId3"/>
    <p:sldId id="315" r:id="rId4"/>
    <p:sldId id="326" r:id="rId5"/>
    <p:sldId id="327" r:id="rId6"/>
    <p:sldId id="328" r:id="rId7"/>
    <p:sldId id="329" r:id="rId8"/>
    <p:sldId id="330" r:id="rId9"/>
    <p:sldId id="331" r:id="rId10"/>
    <p:sldId id="332" r:id="rId11"/>
    <p:sldId id="333" r:id="rId12"/>
    <p:sldId id="334" r:id="rId13"/>
    <p:sldId id="335" r:id="rId14"/>
    <p:sldId id="336" r:id="rId15"/>
    <p:sldId id="337" r:id="rId16"/>
    <p:sldId id="758" r:id="rId17"/>
    <p:sldId id="322"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00" userDrawn="1">
          <p15:clr>
            <a:srgbClr val="A4A3A4"/>
          </p15:clr>
        </p15:guide>
        <p15:guide id="2" pos="2857"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71D86A7-EC56-1A21-3730-A0C72F09EBDB}" name="Spencer Moffitt" initials="" userId="S::smoffit1@oberlin.edu::7e2ec65f-e959-46e8-bec3-e03842719b1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DBC8"/>
    <a:srgbClr val="B0D5EC"/>
    <a:srgbClr val="DDF5FF"/>
    <a:srgbClr val="C5F5FF"/>
    <a:srgbClr val="FFFFFF"/>
    <a:srgbClr val="36617B"/>
    <a:srgbClr val="D6FFC9"/>
    <a:srgbClr val="00FF00"/>
    <a:srgbClr val="005491"/>
    <a:srgbClr val="0060C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63" autoAdjust="0"/>
    <p:restoredTop sz="84767" autoAdjust="0"/>
  </p:normalViewPr>
  <p:slideViewPr>
    <p:cSldViewPr snapToGrid="0" snapToObjects="1">
      <p:cViewPr>
        <p:scale>
          <a:sx n="125" d="100"/>
          <a:sy n="125" d="100"/>
        </p:scale>
        <p:origin x="2408" y="576"/>
      </p:cViewPr>
      <p:guideLst>
        <p:guide orient="horz" pos="2500"/>
        <p:guide pos="2857"/>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0C3EAC2-5C9E-9480-FE42-D498E3772F2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id="{7B5FC434-6863-D129-82A9-6B7A9C9DE84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39FD7B1-6A89-418B-878F-01B79A1315D3}" type="datetimeFigureOut">
              <a:rPr lang="en-IN" smtClean="0"/>
              <a:t>28/03/26</a:t>
            </a:fld>
            <a:endParaRPr lang="en-IN"/>
          </a:p>
        </p:txBody>
      </p:sp>
      <p:sp>
        <p:nvSpPr>
          <p:cNvPr id="4" name="Footer Placeholder 3">
            <a:extLst>
              <a:ext uri="{FF2B5EF4-FFF2-40B4-BE49-F238E27FC236}">
                <a16:creationId xmlns:a16="http://schemas.microsoft.com/office/drawing/2014/main" id="{D3FA8D44-B79D-BAB0-0C9F-0B9C0A60AFE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id="{15536199-5C4B-0C83-5420-16B12C9F691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2B21B2A-8531-4BBD-8E5E-3FEF408AAEE9}" type="slidenum">
              <a:rPr lang="en-IN" smtClean="0"/>
              <a:t>‹#›</a:t>
            </a:fld>
            <a:endParaRPr lang="en-IN"/>
          </a:p>
        </p:txBody>
      </p:sp>
    </p:spTree>
    <p:extLst>
      <p:ext uri="{BB962C8B-B14F-4D97-AF65-F5344CB8AC3E}">
        <p14:creationId xmlns:p14="http://schemas.microsoft.com/office/powerpoint/2010/main" val="2720306090"/>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B3BCE15-F997-F249-AFA7-765BC9B2F56D}" type="datetimeFigureOut">
              <a:rPr lang="en-US" smtClean="0"/>
              <a:pPr/>
              <a:t>3/28/26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D0C5C8F-4983-944B-BC58-FA8702E1CC84}" type="slidenum">
              <a:rPr lang="en-US" smtClean="0"/>
              <a:pPr/>
              <a:t>‹#›</a:t>
            </a:fld>
            <a:endParaRPr lang="en-US"/>
          </a:p>
        </p:txBody>
      </p:sp>
    </p:spTree>
    <p:extLst>
      <p:ext uri="{BB962C8B-B14F-4D97-AF65-F5344CB8AC3E}">
        <p14:creationId xmlns:p14="http://schemas.microsoft.com/office/powerpoint/2010/main" val="3936567182"/>
      </p:ext>
    </p:extLst>
  </p:cSld>
  <p:clrMap bg1="lt1" tx1="dk1" bg2="lt2" tx2="dk2" accent1="accent1" accent2="accent2" accent3="accent3" accent4="accent4" accent5="accent5" accent6="accent6" hlink="hlink" folHlink="folHlink"/>
  <p:hf hd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0C5C8F-4983-944B-BC58-FA8702E1CC84}" type="slidenum">
              <a:rPr lang="en-US" smtClean="0"/>
              <a:pPr/>
              <a:t>1</a:t>
            </a:fld>
            <a:endParaRPr lang="en-US"/>
          </a:p>
        </p:txBody>
      </p:sp>
      <p:sp>
        <p:nvSpPr>
          <p:cNvPr id="5" name="Footer Placeholder 4">
            <a:extLst>
              <a:ext uri="{FF2B5EF4-FFF2-40B4-BE49-F238E27FC236}">
                <a16:creationId xmlns:a16="http://schemas.microsoft.com/office/drawing/2014/main" id="{55CEED92-ABE1-BEB0-A8C5-86C84B1652CA}"/>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4678697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50A75-279C-786F-53F1-B0CD5C8331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9CA5B2-B12F-B8E9-35E6-BA2198AF1F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7628B4-9718-5E47-7227-FA16FFD87713}"/>
              </a:ext>
            </a:extLst>
          </p:cNvPr>
          <p:cNvSpPr>
            <a:spLocks noGrp="1"/>
          </p:cNvSpPr>
          <p:nvPr>
            <p:ph type="body" idx="1"/>
          </p:nvPr>
        </p:nvSpPr>
        <p:spPr/>
        <p:txBody>
          <a:bodyPr/>
          <a:lstStyle/>
          <a:p>
            <a:r>
              <a:rPr lang="en-US" sz="1200" b="1" i="0" u="none" strike="noStrike" kern="1200" dirty="0">
                <a:solidFill>
                  <a:srgbClr val="000000"/>
                </a:solidFill>
                <a:effectLst/>
                <a:latin typeface="Arial" panose="020B0604020202020204" pitchFamily="34" charset="0"/>
                <a:ea typeface="+mn-ea"/>
                <a:cs typeface="Arial" panose="020B0604020202020204" pitchFamily="34" charset="0"/>
              </a:rPr>
              <a:t>Figure S9. Uncropped Western blot corresponding to Figure 6D, left panel, showing the interaction between polyclonal antibody 2B and repeats R1 through R8</a:t>
            </a:r>
            <a:endParaRPr lang="en-US" sz="1200" i="1" dirty="0">
              <a:solidFill>
                <a:srgbClr val="000000"/>
              </a:solidFill>
              <a:latin typeface="Arial" panose="020B060402020202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D78D0880-3B71-7255-CF28-51420C5AE6E1}"/>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B0D68CBF-63E5-AF4A-14E0-8BA4AD949B93}"/>
              </a:ext>
            </a:extLst>
          </p:cNvPr>
          <p:cNvSpPr>
            <a:spLocks noGrp="1"/>
          </p:cNvSpPr>
          <p:nvPr>
            <p:ph type="sldNum" sz="quarter" idx="5"/>
          </p:nvPr>
        </p:nvSpPr>
        <p:spPr/>
        <p:txBody>
          <a:bodyPr/>
          <a:lstStyle/>
          <a:p>
            <a:fld id="{9D0C5C8F-4983-944B-BC58-FA8702E1CC84}" type="slidenum">
              <a:rPr lang="en-US" smtClean="0"/>
              <a:pPr/>
              <a:t>10</a:t>
            </a:fld>
            <a:endParaRPr lang="en-US"/>
          </a:p>
        </p:txBody>
      </p:sp>
    </p:spTree>
    <p:extLst>
      <p:ext uri="{BB962C8B-B14F-4D97-AF65-F5344CB8AC3E}">
        <p14:creationId xmlns:p14="http://schemas.microsoft.com/office/powerpoint/2010/main" val="20739372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93E32-EA11-A7A6-DBAA-5E1E5FBDAC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340544-BAAF-7748-B9A3-F970AF89CC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3A94D1-F837-DF34-B5EA-1137025FD37E}"/>
              </a:ext>
            </a:extLst>
          </p:cNvPr>
          <p:cNvSpPr>
            <a:spLocks noGrp="1"/>
          </p:cNvSpPr>
          <p:nvPr>
            <p:ph type="body" idx="1"/>
          </p:nvPr>
        </p:nvSpPr>
        <p:spPr/>
        <p:txBody>
          <a:bodyPr/>
          <a:lstStyle/>
          <a:p>
            <a:r>
              <a:rPr lang="en-US" sz="1200" b="1" i="0" u="none" strike="noStrike" kern="1200" dirty="0">
                <a:solidFill>
                  <a:srgbClr val="000000"/>
                </a:solidFill>
                <a:effectLst/>
                <a:latin typeface="Arial" panose="020B0604020202020204" pitchFamily="34" charset="0"/>
                <a:ea typeface="+mn-ea"/>
                <a:cs typeface="Arial" panose="020B0604020202020204" pitchFamily="34" charset="0"/>
              </a:rPr>
              <a:t>Figure S10. Uncropped Western blot corresponding to Figure 6D, right panel, showing the interaction between polyclonal antibody 2B and repeats R9 through R17</a:t>
            </a:r>
            <a:endParaRPr lang="en-US" sz="1200" i="1" dirty="0">
              <a:solidFill>
                <a:srgbClr val="000000"/>
              </a:solidFill>
              <a:latin typeface="Arial" panose="020B060402020202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4BED0CEA-6127-B153-9D1A-B2A7576FAAA6}"/>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DAD6157B-DE7B-E189-B370-423CD1191DCE}"/>
              </a:ext>
            </a:extLst>
          </p:cNvPr>
          <p:cNvSpPr>
            <a:spLocks noGrp="1"/>
          </p:cNvSpPr>
          <p:nvPr>
            <p:ph type="sldNum" sz="quarter" idx="5"/>
          </p:nvPr>
        </p:nvSpPr>
        <p:spPr/>
        <p:txBody>
          <a:bodyPr/>
          <a:lstStyle/>
          <a:p>
            <a:fld id="{9D0C5C8F-4983-944B-BC58-FA8702E1CC84}" type="slidenum">
              <a:rPr lang="en-US" smtClean="0"/>
              <a:pPr/>
              <a:t>11</a:t>
            </a:fld>
            <a:endParaRPr lang="en-US"/>
          </a:p>
        </p:txBody>
      </p:sp>
    </p:spTree>
    <p:extLst>
      <p:ext uri="{BB962C8B-B14F-4D97-AF65-F5344CB8AC3E}">
        <p14:creationId xmlns:p14="http://schemas.microsoft.com/office/powerpoint/2010/main" val="15559817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D7377-6425-35FC-187F-8EAF12DDE9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D7A1C6-FC4E-71F6-8970-7A4BBD0BB1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893A75-90D8-0480-9BE5-54B0DD089D27}"/>
              </a:ext>
            </a:extLst>
          </p:cNvPr>
          <p:cNvSpPr>
            <a:spLocks noGrp="1"/>
          </p:cNvSpPr>
          <p:nvPr>
            <p:ph type="body" idx="1"/>
          </p:nvPr>
        </p:nvSpPr>
        <p:spPr/>
        <p:txBody>
          <a:bodyPr/>
          <a:lstStyle/>
          <a:p>
            <a:r>
              <a:rPr lang="en-US" sz="1200" b="1" i="0" u="none" strike="noStrike" kern="1200" dirty="0">
                <a:solidFill>
                  <a:srgbClr val="000000"/>
                </a:solidFill>
                <a:effectLst/>
                <a:latin typeface="Arial" panose="020B0604020202020204" pitchFamily="34" charset="0"/>
                <a:ea typeface="+mn-ea"/>
                <a:cs typeface="Arial" panose="020B0604020202020204" pitchFamily="34" charset="0"/>
              </a:rPr>
              <a:t>Figure S11. Uncropped Western blot corresponding to Figure 6E, left panel, showing the interaction between polyclonal antibody 3A and repeats R1 through R8</a:t>
            </a:r>
            <a:endParaRPr lang="en-US" sz="1200" i="1" dirty="0">
              <a:solidFill>
                <a:srgbClr val="000000"/>
              </a:solidFill>
              <a:latin typeface="Arial" panose="020B060402020202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A382200A-A147-378A-ACC2-AE1612C9578D}"/>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5B8EDABE-5519-7316-B6E3-1BA194A4719C}"/>
              </a:ext>
            </a:extLst>
          </p:cNvPr>
          <p:cNvSpPr>
            <a:spLocks noGrp="1"/>
          </p:cNvSpPr>
          <p:nvPr>
            <p:ph type="sldNum" sz="quarter" idx="5"/>
          </p:nvPr>
        </p:nvSpPr>
        <p:spPr/>
        <p:txBody>
          <a:bodyPr/>
          <a:lstStyle/>
          <a:p>
            <a:fld id="{9D0C5C8F-4983-944B-BC58-FA8702E1CC84}" type="slidenum">
              <a:rPr lang="en-US" smtClean="0"/>
              <a:pPr/>
              <a:t>12</a:t>
            </a:fld>
            <a:endParaRPr lang="en-US"/>
          </a:p>
        </p:txBody>
      </p:sp>
    </p:spTree>
    <p:extLst>
      <p:ext uri="{BB962C8B-B14F-4D97-AF65-F5344CB8AC3E}">
        <p14:creationId xmlns:p14="http://schemas.microsoft.com/office/powerpoint/2010/main" val="20228970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C70B1-A21B-DCD6-485D-D8BF442540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7E03DA-001F-00A7-807B-1AD2668350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B8E905-C311-78EE-4CEF-0E2F0B401008}"/>
              </a:ext>
            </a:extLst>
          </p:cNvPr>
          <p:cNvSpPr>
            <a:spLocks noGrp="1"/>
          </p:cNvSpPr>
          <p:nvPr>
            <p:ph type="body" idx="1"/>
          </p:nvPr>
        </p:nvSpPr>
        <p:spPr/>
        <p:txBody>
          <a:bodyPr/>
          <a:lstStyle/>
          <a:p>
            <a:r>
              <a:rPr lang="en-US" sz="1200" b="1" i="0" u="none" strike="noStrike" kern="1200" dirty="0">
                <a:solidFill>
                  <a:srgbClr val="000000"/>
                </a:solidFill>
                <a:effectLst/>
                <a:latin typeface="Arial" panose="020B0604020202020204" pitchFamily="34" charset="0"/>
                <a:ea typeface="+mn-ea"/>
                <a:cs typeface="Arial" panose="020B0604020202020204" pitchFamily="34" charset="0"/>
              </a:rPr>
              <a:t>Figure S12. Uncropped Western blot corresponding to Figure 6E, right panel, showing the interaction between polyclonal antibody 3A and repeats R9 through R17</a:t>
            </a:r>
            <a:endParaRPr lang="en-US" sz="1200" i="1" dirty="0">
              <a:solidFill>
                <a:srgbClr val="000000"/>
              </a:solidFill>
              <a:latin typeface="Arial" panose="020B060402020202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E8143D34-6489-13C4-2248-49DDBC218A7E}"/>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12EA3ACB-1C94-DA71-B943-2D4F6530BD48}"/>
              </a:ext>
            </a:extLst>
          </p:cNvPr>
          <p:cNvSpPr>
            <a:spLocks noGrp="1"/>
          </p:cNvSpPr>
          <p:nvPr>
            <p:ph type="sldNum" sz="quarter" idx="5"/>
          </p:nvPr>
        </p:nvSpPr>
        <p:spPr/>
        <p:txBody>
          <a:bodyPr/>
          <a:lstStyle/>
          <a:p>
            <a:fld id="{9D0C5C8F-4983-944B-BC58-FA8702E1CC84}" type="slidenum">
              <a:rPr lang="en-US" smtClean="0"/>
              <a:pPr/>
              <a:t>13</a:t>
            </a:fld>
            <a:endParaRPr lang="en-US"/>
          </a:p>
        </p:txBody>
      </p:sp>
    </p:spTree>
    <p:extLst>
      <p:ext uri="{BB962C8B-B14F-4D97-AF65-F5344CB8AC3E}">
        <p14:creationId xmlns:p14="http://schemas.microsoft.com/office/powerpoint/2010/main" val="23982898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CD5DC-C5FE-5F67-E348-EDBF56D67C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0B680C-2143-5434-D3E1-D348C769BD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7D1549-8B6D-4966-7F89-8175129369E5}"/>
              </a:ext>
            </a:extLst>
          </p:cNvPr>
          <p:cNvSpPr>
            <a:spLocks noGrp="1"/>
          </p:cNvSpPr>
          <p:nvPr>
            <p:ph type="body" idx="1"/>
          </p:nvPr>
        </p:nvSpPr>
        <p:spPr/>
        <p:txBody>
          <a:bodyPr/>
          <a:lstStyle/>
          <a:p>
            <a:r>
              <a:rPr lang="en-US" sz="1200" b="1" i="0" u="none" strike="noStrike" kern="1200" dirty="0">
                <a:solidFill>
                  <a:srgbClr val="000000"/>
                </a:solidFill>
                <a:effectLst/>
                <a:latin typeface="Arial" panose="020B0604020202020204" pitchFamily="34" charset="0"/>
                <a:ea typeface="+mn-ea"/>
                <a:cs typeface="Arial" panose="020B0604020202020204" pitchFamily="34" charset="0"/>
              </a:rPr>
              <a:t>Figure S13. Uncropped Western blot corresponding to Figure 6F, left panel, showing the interaction between polyclonal antibody 3B and repeats R1 through R8</a:t>
            </a:r>
            <a:endParaRPr lang="en-US" sz="1200" i="1" dirty="0">
              <a:solidFill>
                <a:srgbClr val="000000"/>
              </a:solidFill>
              <a:latin typeface="Arial" panose="020B060402020202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E0018D87-8B25-2CF5-939A-0194678A2595}"/>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1604425B-DB4F-C2A7-0E0F-639199BE2932}"/>
              </a:ext>
            </a:extLst>
          </p:cNvPr>
          <p:cNvSpPr>
            <a:spLocks noGrp="1"/>
          </p:cNvSpPr>
          <p:nvPr>
            <p:ph type="sldNum" sz="quarter" idx="5"/>
          </p:nvPr>
        </p:nvSpPr>
        <p:spPr/>
        <p:txBody>
          <a:bodyPr/>
          <a:lstStyle/>
          <a:p>
            <a:fld id="{9D0C5C8F-4983-944B-BC58-FA8702E1CC84}" type="slidenum">
              <a:rPr lang="en-US" smtClean="0"/>
              <a:pPr/>
              <a:t>14</a:t>
            </a:fld>
            <a:endParaRPr lang="en-US"/>
          </a:p>
        </p:txBody>
      </p:sp>
    </p:spTree>
    <p:extLst>
      <p:ext uri="{BB962C8B-B14F-4D97-AF65-F5344CB8AC3E}">
        <p14:creationId xmlns:p14="http://schemas.microsoft.com/office/powerpoint/2010/main" val="11085139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C99CC1-BA81-9C12-8580-411B06967E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FFF903-71CA-7855-008C-2C92690458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DAF15B-94B6-7B7C-4A33-92362364D9BA}"/>
              </a:ext>
            </a:extLst>
          </p:cNvPr>
          <p:cNvSpPr>
            <a:spLocks noGrp="1"/>
          </p:cNvSpPr>
          <p:nvPr>
            <p:ph type="body" idx="1"/>
          </p:nvPr>
        </p:nvSpPr>
        <p:spPr/>
        <p:txBody>
          <a:bodyPr/>
          <a:lstStyle/>
          <a:p>
            <a:r>
              <a:rPr lang="en-US" sz="1200" b="1" i="0" u="none" strike="noStrike" kern="1200" dirty="0">
                <a:solidFill>
                  <a:srgbClr val="000000"/>
                </a:solidFill>
                <a:effectLst/>
                <a:latin typeface="Arial" panose="020B0604020202020204" pitchFamily="34" charset="0"/>
                <a:ea typeface="+mn-ea"/>
                <a:cs typeface="Arial" panose="020B0604020202020204" pitchFamily="34" charset="0"/>
              </a:rPr>
              <a:t>Figure S14. Uncropped Western blot corresponding to Figure 6F, right panel, showing the interaction between polyclonal antibody 3B and repeats R9 through R17</a:t>
            </a:r>
            <a:endParaRPr lang="en-US" sz="1200" i="1" dirty="0">
              <a:solidFill>
                <a:srgbClr val="000000"/>
              </a:solidFill>
              <a:latin typeface="Arial" panose="020B060402020202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344987BB-B8A5-C3E6-A8BA-4887820D9155}"/>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7C78C205-2395-7C3F-277E-8F8DC4D398AC}"/>
              </a:ext>
            </a:extLst>
          </p:cNvPr>
          <p:cNvSpPr>
            <a:spLocks noGrp="1"/>
          </p:cNvSpPr>
          <p:nvPr>
            <p:ph type="sldNum" sz="quarter" idx="5"/>
          </p:nvPr>
        </p:nvSpPr>
        <p:spPr/>
        <p:txBody>
          <a:bodyPr/>
          <a:lstStyle/>
          <a:p>
            <a:fld id="{9D0C5C8F-4983-944B-BC58-FA8702E1CC84}" type="slidenum">
              <a:rPr lang="en-US" smtClean="0"/>
              <a:pPr/>
              <a:t>15</a:t>
            </a:fld>
            <a:endParaRPr lang="en-US"/>
          </a:p>
        </p:txBody>
      </p:sp>
    </p:spTree>
    <p:extLst>
      <p:ext uri="{BB962C8B-B14F-4D97-AF65-F5344CB8AC3E}">
        <p14:creationId xmlns:p14="http://schemas.microsoft.com/office/powerpoint/2010/main" val="23357737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effectLst/>
                <a:latin typeface="Times New Roman" panose="02020603050405020304" pitchFamily="18" charset="0"/>
                <a:ea typeface="Calibri" panose="020F0502020204030204" pitchFamily="34" charset="0"/>
              </a:rPr>
              <a:t>Figure S15. </a:t>
            </a:r>
            <a:r>
              <a:rPr lang="en-US" sz="1200" dirty="0">
                <a:effectLst/>
                <a:latin typeface="Times New Roman" panose="02020603050405020304" pitchFamily="18" charset="0"/>
                <a:ea typeface="Calibri" panose="020F0502020204030204" pitchFamily="34" charset="0"/>
              </a:rPr>
              <a:t>Western blot confirmation of no nonspecific interactions of the secondary anti-mouse HRP antibody. Proteins were separated by 12% SDS-PAGE at 150V for 75 minutes and</a:t>
            </a:r>
            <a:r>
              <a:rPr lang="zh-TW" altLang="en-US" sz="1200" dirty="0">
                <a:effectLst/>
                <a:latin typeface="Times New Roman" panose="02020603050405020304" pitchFamily="18" charset="0"/>
                <a:ea typeface="Calibri" panose="020F0502020204030204" pitchFamily="34" charset="0"/>
              </a:rPr>
              <a:t> </a:t>
            </a:r>
            <a:r>
              <a:rPr lang="en-US" sz="1200" dirty="0">
                <a:effectLst/>
                <a:latin typeface="Times New Roman" panose="02020603050405020304" pitchFamily="18" charset="0"/>
                <a:ea typeface="Calibri" panose="020F0502020204030204" pitchFamily="34" charset="0"/>
              </a:rPr>
              <a:t>transferred to a polyvinylidene difluoride membrane. </a:t>
            </a:r>
            <a:r>
              <a:rPr lang="en-US" sz="1200" dirty="0">
                <a:effectLst/>
                <a:latin typeface="Times New Roman" panose="02020603050405020304" pitchFamily="18" charset="0"/>
                <a:ea typeface="Times New Roman" panose="02020603050405020304" pitchFamily="18" charset="0"/>
              </a:rPr>
              <a:t>The membrane was blocked with 5% non-fat milk in TBST buffer (Tris-buffered saline with 0.05% Tween-20) at room temperature for 1 hour and then incubated with </a:t>
            </a:r>
            <a:r>
              <a:rPr lang="en-US" sz="1200" dirty="0">
                <a:effectLst/>
                <a:latin typeface="Times New Roman" panose="02020603050405020304" pitchFamily="18" charset="0"/>
                <a:ea typeface="Calibri" panose="020F0502020204030204" pitchFamily="34" charset="0"/>
              </a:rPr>
              <a:t>anti-mouse HRP-conjugated </a:t>
            </a:r>
            <a:r>
              <a:rPr lang="en-US" sz="1200" dirty="0">
                <a:effectLst/>
                <a:latin typeface="Times New Roman" panose="02020603050405020304" pitchFamily="18" charset="0"/>
                <a:ea typeface="Times New Roman" panose="02020603050405020304" pitchFamily="18" charset="0"/>
              </a:rPr>
              <a:t>secondary</a:t>
            </a:r>
            <a:r>
              <a:rPr lang="en-US" sz="1200" dirty="0">
                <a:effectLst/>
                <a:latin typeface="Times New Roman" panose="02020603050405020304" pitchFamily="18" charset="0"/>
                <a:ea typeface="Calibri" panose="020F0502020204030204" pitchFamily="34" charset="0"/>
              </a:rPr>
              <a:t> antibody</a:t>
            </a:r>
            <a:r>
              <a:rPr lang="en-US" sz="1200" dirty="0">
                <a:effectLst/>
                <a:latin typeface="Times New Roman" panose="02020603050405020304" pitchFamily="18" charset="0"/>
                <a:ea typeface="Times New Roman" panose="02020603050405020304" pitchFamily="18" charset="0"/>
              </a:rPr>
              <a:t> </a:t>
            </a:r>
            <a:r>
              <a:rPr lang="en-US" sz="1200" dirty="0">
                <a:effectLst/>
                <a:latin typeface="Times New Roman" panose="02020603050405020304" pitchFamily="18" charset="0"/>
                <a:ea typeface="Calibri" panose="020F0502020204030204" pitchFamily="34" charset="0"/>
              </a:rPr>
              <a:t>(</a:t>
            </a:r>
            <a:r>
              <a:rPr lang="en-US" sz="1200" dirty="0" err="1">
                <a:effectLst/>
                <a:latin typeface="Times New Roman" panose="02020603050405020304" pitchFamily="18" charset="0"/>
                <a:ea typeface="Calibri" panose="020F0502020204030204" pitchFamily="34" charset="0"/>
              </a:rPr>
              <a:t>Thermo</a:t>
            </a:r>
            <a:r>
              <a:rPr lang="en-US" sz="1200" dirty="0">
                <a:effectLst/>
                <a:latin typeface="Times New Roman" panose="02020603050405020304" pitchFamily="18" charset="0"/>
                <a:ea typeface="Calibri" panose="020F0502020204030204" pitchFamily="34" charset="0"/>
              </a:rPr>
              <a:t>, 62-6520, 1:5000) </a:t>
            </a:r>
            <a:r>
              <a:rPr lang="en-US" sz="1200" dirty="0">
                <a:effectLst/>
                <a:latin typeface="Times New Roman" panose="02020603050405020304" pitchFamily="18" charset="0"/>
                <a:ea typeface="Times New Roman" panose="02020603050405020304" pitchFamily="18" charset="0"/>
              </a:rPr>
              <a:t>at room temperature for 1 hour. Pierce ECL Western Blotting Substrate (</a:t>
            </a:r>
            <a:r>
              <a:rPr lang="en-US" sz="1200" dirty="0" err="1">
                <a:effectLst/>
                <a:latin typeface="Times New Roman" panose="02020603050405020304" pitchFamily="18" charset="0"/>
                <a:ea typeface="Times New Roman" panose="02020603050405020304" pitchFamily="18" charset="0"/>
              </a:rPr>
              <a:t>Thermo</a:t>
            </a:r>
            <a:r>
              <a:rPr lang="en-US" sz="1200" dirty="0">
                <a:effectLst/>
                <a:latin typeface="Times New Roman" panose="02020603050405020304" pitchFamily="18" charset="0"/>
                <a:ea typeface="Times New Roman" panose="02020603050405020304" pitchFamily="18" charset="0"/>
              </a:rPr>
              <a:t>, Waltham, MA) was used to detect specific bands on an Azure 400 imager. </a:t>
            </a:r>
          </a:p>
          <a:p>
            <a:endParaRPr lang="en-US" sz="1200" dirty="0">
              <a:effectLst/>
              <a:latin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D0C5C8F-4983-944B-BC58-FA8702E1CC84}" type="slidenum">
              <a:rPr lang="en-US" smtClean="0"/>
              <a:pPr/>
              <a:t>16</a:t>
            </a:fld>
            <a:endParaRPr lang="en-US"/>
          </a:p>
        </p:txBody>
      </p:sp>
    </p:spTree>
    <p:extLst>
      <p:ext uri="{BB962C8B-B14F-4D97-AF65-F5344CB8AC3E}">
        <p14:creationId xmlns:p14="http://schemas.microsoft.com/office/powerpoint/2010/main" val="17582968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94909-A2D6-0504-D450-45927BA6B8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443E8A-1ABA-0F0B-831A-B16EAF8215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95F182-787E-3451-6399-2B6B3ABB190F}"/>
              </a:ext>
            </a:extLst>
          </p:cNvPr>
          <p:cNvSpPr>
            <a:spLocks noGrp="1"/>
          </p:cNvSpPr>
          <p:nvPr>
            <p:ph type="body" idx="1"/>
          </p:nvPr>
        </p:nvSpPr>
        <p:spPr/>
        <p:txBody>
          <a:bodyPr/>
          <a:lstStyle/>
          <a:p>
            <a:pPr rtl="0"/>
            <a:r>
              <a:rPr lang="en-US" sz="1200" b="1" i="0" u="none" strike="noStrike" kern="1200" dirty="0">
                <a:solidFill>
                  <a:srgbClr val="000000"/>
                </a:solidFill>
                <a:effectLst/>
                <a:latin typeface="Arial" panose="020B0604020202020204" pitchFamily="34" charset="0"/>
                <a:ea typeface="+mn-ea"/>
                <a:cs typeface="Arial" panose="020B0604020202020204" pitchFamily="34" charset="0"/>
              </a:rPr>
              <a:t>Figure S16.</a:t>
            </a:r>
            <a:r>
              <a:rPr lang="en-US" sz="1200" b="0" i="0" u="none" strike="noStrike" kern="1200" dirty="0">
                <a:solidFill>
                  <a:srgbClr val="000000"/>
                </a:solidFill>
                <a:effectLst/>
                <a:latin typeface="Arial" panose="020B0604020202020204" pitchFamily="34" charset="0"/>
                <a:ea typeface="+mn-ea"/>
                <a:cs typeface="Arial" panose="020B0604020202020204" pitchFamily="34" charset="0"/>
              </a:rPr>
              <a:t> </a:t>
            </a:r>
            <a:r>
              <a:rPr lang="en-US" sz="1200" b="1" i="0" u="none" strike="noStrike" kern="1200" dirty="0">
                <a:solidFill>
                  <a:srgbClr val="000000"/>
                </a:solidFill>
                <a:effectLst/>
                <a:latin typeface="Arial" panose="020B0604020202020204" pitchFamily="34" charset="0"/>
                <a:ea typeface="+mn-ea"/>
                <a:cs typeface="Arial" panose="020B0604020202020204" pitchFamily="34" charset="0"/>
              </a:rPr>
              <a:t>Comparison of analytical methods. </a:t>
            </a:r>
            <a:r>
              <a:rPr lang="en-US" sz="1200" b="0" i="0" u="none" strike="noStrike" kern="1200" dirty="0">
                <a:solidFill>
                  <a:srgbClr val="000000"/>
                </a:solidFill>
                <a:effectLst/>
                <a:latin typeface="Arial" panose="020B0604020202020204" pitchFamily="34" charset="0"/>
                <a:ea typeface="+mn-ea"/>
                <a:cs typeface="Arial" panose="020B0604020202020204" pitchFamily="34" charset="0"/>
              </a:rPr>
              <a:t>Binding patterns generated from ELISA and Western blot for the A and B antibodies are nearly identical, with only three instances of binding patterns differing between the two analytical methods. Shown are the ELISA and western blot binding patterns for A) antibody 1, B) antibody 2, and C) antibody 3. Blue designates binding; pink shows non-binding. </a:t>
            </a:r>
          </a:p>
          <a:p>
            <a:pPr rtl="0"/>
            <a:endParaRPr lang="en-US" sz="1200" b="0" i="0" u="none" strike="noStrike" kern="1200" dirty="0">
              <a:solidFill>
                <a:srgbClr val="000000"/>
              </a:solidFill>
              <a:effectLst/>
              <a:latin typeface="Arial" panose="020B0604020202020204" pitchFamily="34" charset="0"/>
              <a:ea typeface="+mn-ea"/>
              <a:cs typeface="Arial" panose="020B0604020202020204" pitchFamily="34" charset="0"/>
            </a:endParaRPr>
          </a:p>
        </p:txBody>
      </p:sp>
      <p:sp>
        <p:nvSpPr>
          <p:cNvPr id="4" name="Footer Placeholder 3">
            <a:extLst>
              <a:ext uri="{FF2B5EF4-FFF2-40B4-BE49-F238E27FC236}">
                <a16:creationId xmlns:a16="http://schemas.microsoft.com/office/drawing/2014/main" id="{B71F3D43-BE8A-73F2-0358-E31148579754}"/>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DDDA26BE-1093-57CD-2F98-8B048C37D9C6}"/>
              </a:ext>
            </a:extLst>
          </p:cNvPr>
          <p:cNvSpPr>
            <a:spLocks noGrp="1"/>
          </p:cNvSpPr>
          <p:nvPr>
            <p:ph type="sldNum" sz="quarter" idx="5"/>
          </p:nvPr>
        </p:nvSpPr>
        <p:spPr/>
        <p:txBody>
          <a:bodyPr/>
          <a:lstStyle/>
          <a:p>
            <a:fld id="{9D0C5C8F-4983-944B-BC58-FA8702E1CC84}" type="slidenum">
              <a:rPr lang="en-US" smtClean="0"/>
              <a:pPr/>
              <a:t>17</a:t>
            </a:fld>
            <a:endParaRPr lang="en-US"/>
          </a:p>
        </p:txBody>
      </p:sp>
    </p:spTree>
    <p:extLst>
      <p:ext uri="{BB962C8B-B14F-4D97-AF65-F5344CB8AC3E}">
        <p14:creationId xmlns:p14="http://schemas.microsoft.com/office/powerpoint/2010/main" val="1695777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effectLst/>
                <a:latin typeface="Times New Roman" panose="02020603050405020304" pitchFamily="18" charset="0"/>
                <a:ea typeface="Calibri" panose="020F0502020204030204" pitchFamily="34" charset="0"/>
              </a:rPr>
              <a:t>Figure S1. Coomassie blue stained gel image confirmation of expressed and purified recombinant repeat proteins. </a:t>
            </a:r>
            <a:r>
              <a:rPr lang="en-US" dirty="0"/>
              <a:t>5 µg of purified protein was inputted into a 12% polyacrylamide gel and run at 150 V for 75 minutes. Following separation, the gel was stained with Coomassie Brilliant blue </a:t>
            </a:r>
            <a:r>
              <a:rPr lang="en-US" sz="1200" b="0" i="0" dirty="0">
                <a:solidFill>
                  <a:srgbClr val="090909"/>
                </a:solidFill>
                <a:effectLst/>
                <a:latin typeface="Roboto" panose="020B0604020202020204" pitchFamily="2" charset="0"/>
              </a:rPr>
              <a:t>R-250 (</a:t>
            </a:r>
            <a:r>
              <a:rPr lang="en-US" sz="1000" dirty="0">
                <a:effectLst/>
                <a:latin typeface="Times New Roman" panose="02020603050405020304" pitchFamily="18" charset="0"/>
                <a:ea typeface="Calibri" panose="020F0502020204030204" pitchFamily="34" charset="0"/>
              </a:rPr>
              <a:t>Bio-Rad</a:t>
            </a:r>
            <a:r>
              <a:rPr lang="en-US" sz="1200" b="0" i="0" dirty="0">
                <a:solidFill>
                  <a:srgbClr val="090909"/>
                </a:solidFill>
                <a:effectLst/>
                <a:latin typeface="Roboto" panose="020B0604020202020204" pitchFamily="2" charset="0"/>
              </a:rPr>
              <a:t>) </a:t>
            </a:r>
            <a:r>
              <a:rPr lang="en-US" dirty="0"/>
              <a:t> and visualized on </a:t>
            </a:r>
            <a:r>
              <a:rPr lang="en-US" sz="1200" dirty="0">
                <a:effectLst/>
                <a:latin typeface="Times New Roman" panose="02020603050405020304" pitchFamily="18" charset="0"/>
                <a:ea typeface="Calibri" panose="020F0502020204030204" pitchFamily="34" charset="0"/>
              </a:rPr>
              <a:t>an Azure 400 imaging system </a:t>
            </a:r>
            <a:r>
              <a:rPr lang="en-US" sz="2800" b="0" i="0" dirty="0">
                <a:solidFill>
                  <a:srgbClr val="090909"/>
                </a:solidFill>
                <a:effectLst/>
                <a:latin typeface="Roboto" panose="020B0604020202020204" pitchFamily="2" charset="0"/>
              </a:rPr>
              <a:t>(</a:t>
            </a:r>
            <a:r>
              <a:rPr lang="en-US" sz="1800" dirty="0">
                <a:effectLst/>
                <a:latin typeface="Times New Roman" panose="02020603050405020304" pitchFamily="18" charset="0"/>
                <a:ea typeface="Times New Roman" panose="02020603050405020304" pitchFamily="18" charset="0"/>
              </a:rPr>
              <a:t>Azure, Dublin, CA</a:t>
            </a:r>
            <a:r>
              <a:rPr lang="en-US" sz="2800" b="0" i="0" dirty="0">
                <a:solidFill>
                  <a:srgbClr val="090909"/>
                </a:solidFill>
                <a:effectLst/>
                <a:latin typeface="Roboto" panose="020B0604020202020204" pitchFamily="2" charset="0"/>
              </a:rPr>
              <a:t>)</a:t>
            </a:r>
            <a:r>
              <a:rPr lang="en-US" sz="1800" b="0" i="0" dirty="0">
                <a:solidFill>
                  <a:srgbClr val="090909"/>
                </a:solidFill>
                <a:effectLst/>
                <a:latin typeface="Roboto" panose="020B0604020202020204" pitchFamily="2" charset="0"/>
              </a:rPr>
              <a:t>. </a:t>
            </a:r>
          </a:p>
          <a:p>
            <a:endParaRPr lang="en-US" sz="1800" b="0" i="0" dirty="0">
              <a:solidFill>
                <a:srgbClr val="090909"/>
              </a:solidFill>
              <a:effectLst/>
              <a:latin typeface="Roboto" panose="020B0604020202020204" pitchFamily="2" charset="0"/>
            </a:endParaRPr>
          </a:p>
        </p:txBody>
      </p:sp>
      <p:sp>
        <p:nvSpPr>
          <p:cNvPr id="4" name="Slide Number Placeholder 3"/>
          <p:cNvSpPr>
            <a:spLocks noGrp="1"/>
          </p:cNvSpPr>
          <p:nvPr>
            <p:ph type="sldNum" sz="quarter" idx="5"/>
          </p:nvPr>
        </p:nvSpPr>
        <p:spPr/>
        <p:txBody>
          <a:bodyPr/>
          <a:lstStyle/>
          <a:p>
            <a:fld id="{9D0C5C8F-4983-944B-BC58-FA8702E1CC84}" type="slidenum">
              <a:rPr lang="en-US" smtClean="0"/>
              <a:pPr/>
              <a:t>2</a:t>
            </a:fld>
            <a:endParaRPr lang="en-US"/>
          </a:p>
        </p:txBody>
      </p:sp>
    </p:spTree>
    <p:extLst>
      <p:ext uri="{BB962C8B-B14F-4D97-AF65-F5344CB8AC3E}">
        <p14:creationId xmlns:p14="http://schemas.microsoft.com/office/powerpoint/2010/main" val="16169222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0FF01E-BF7E-591B-8296-B5BA4F4D68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8B8563-88D8-A6ED-4B03-77430C1653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AD2F62-E33D-939B-0AE3-06DFCEFA1F5F}"/>
              </a:ext>
            </a:extLst>
          </p:cNvPr>
          <p:cNvSpPr>
            <a:spLocks noGrp="1"/>
          </p:cNvSpPr>
          <p:nvPr>
            <p:ph type="body" idx="1"/>
          </p:nvPr>
        </p:nvSpPr>
        <p:spPr/>
        <p:txBody>
          <a:bodyPr/>
          <a:lstStyle/>
          <a:p>
            <a:pPr rtl="0"/>
            <a:r>
              <a:rPr lang="en-US" sz="1200" b="1" i="0" u="none" strike="noStrike" kern="1200" dirty="0">
                <a:solidFill>
                  <a:srgbClr val="000000"/>
                </a:solidFill>
                <a:effectLst/>
                <a:latin typeface="Arial" panose="020B0604020202020204" pitchFamily="34" charset="0"/>
                <a:ea typeface="+mn-ea"/>
                <a:cs typeface="Arial" panose="020B0604020202020204" pitchFamily="34" charset="0"/>
              </a:rPr>
              <a:t>Figure S2.</a:t>
            </a:r>
            <a:r>
              <a:rPr lang="en-US" sz="1200" b="0" i="0" u="none" strike="noStrike" kern="1200" dirty="0">
                <a:solidFill>
                  <a:srgbClr val="000000"/>
                </a:solidFill>
                <a:effectLst/>
                <a:latin typeface="Arial" panose="020B0604020202020204" pitchFamily="34" charset="0"/>
                <a:ea typeface="+mn-ea"/>
                <a:cs typeface="Arial" panose="020B0604020202020204" pitchFamily="34" charset="0"/>
              </a:rPr>
              <a:t> </a:t>
            </a:r>
            <a:r>
              <a:rPr lang="en-US" sz="1200" b="1" i="0" u="none" strike="noStrike" kern="1200" dirty="0">
                <a:solidFill>
                  <a:srgbClr val="000000"/>
                </a:solidFill>
                <a:effectLst/>
                <a:latin typeface="Arial" panose="020B0604020202020204" pitchFamily="34" charset="0"/>
                <a:ea typeface="+mn-ea"/>
                <a:cs typeface="Arial" panose="020B0604020202020204" pitchFamily="34" charset="0"/>
              </a:rPr>
              <a:t>Comparison of the binding of pre- and post-immunization sera. </a:t>
            </a:r>
            <a:r>
              <a:rPr lang="en-US" sz="1200" b="0" i="0" u="none" strike="noStrike" kern="1200" dirty="0">
                <a:solidFill>
                  <a:srgbClr val="000000"/>
                </a:solidFill>
                <a:effectLst/>
                <a:latin typeface="Arial" panose="020B0604020202020204" pitchFamily="34" charset="0"/>
                <a:ea typeface="+mn-ea"/>
                <a:cs typeface="Arial" panose="020B0604020202020204" pitchFamily="34" charset="0"/>
              </a:rPr>
              <a:t>The increase in the signal from the mean 2B post-immunization ELISA signal compared to the mean 2B pre-immunization ELISA signal generally matches the 2B purified antibody ELISA binding pattern (n=2). </a:t>
            </a:r>
          </a:p>
          <a:p>
            <a:pPr rtl="0"/>
            <a:endParaRPr lang="en-US" sz="1200" b="0" i="0" u="none" strike="noStrike" kern="1200" dirty="0">
              <a:solidFill>
                <a:srgbClr val="000000"/>
              </a:solidFill>
              <a:effectLst/>
              <a:latin typeface="Arial" panose="020B0604020202020204" pitchFamily="34" charset="0"/>
              <a:ea typeface="+mn-ea"/>
              <a:cs typeface="Arial" panose="020B0604020202020204" pitchFamily="34" charset="0"/>
            </a:endParaRPr>
          </a:p>
        </p:txBody>
      </p:sp>
      <p:sp>
        <p:nvSpPr>
          <p:cNvPr id="4" name="Footer Placeholder 3">
            <a:extLst>
              <a:ext uri="{FF2B5EF4-FFF2-40B4-BE49-F238E27FC236}">
                <a16:creationId xmlns:a16="http://schemas.microsoft.com/office/drawing/2014/main" id="{8FBBDF4F-4EFD-3746-ACF6-76CE7C294046}"/>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F5D4324F-6383-189C-F43E-D64A358BC6F0}"/>
              </a:ext>
            </a:extLst>
          </p:cNvPr>
          <p:cNvSpPr>
            <a:spLocks noGrp="1"/>
          </p:cNvSpPr>
          <p:nvPr>
            <p:ph type="sldNum" sz="quarter" idx="5"/>
          </p:nvPr>
        </p:nvSpPr>
        <p:spPr/>
        <p:txBody>
          <a:bodyPr/>
          <a:lstStyle/>
          <a:p>
            <a:fld id="{9D0C5C8F-4983-944B-BC58-FA8702E1CC84}" type="slidenum">
              <a:rPr lang="en-US" smtClean="0"/>
              <a:pPr/>
              <a:t>3</a:t>
            </a:fld>
            <a:endParaRPr lang="en-US"/>
          </a:p>
        </p:txBody>
      </p:sp>
    </p:spTree>
    <p:extLst>
      <p:ext uri="{BB962C8B-B14F-4D97-AF65-F5344CB8AC3E}">
        <p14:creationId xmlns:p14="http://schemas.microsoft.com/office/powerpoint/2010/main" val="32529411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45CC42-A3BD-E9A4-CA4B-109C2DCB3F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DBEB77-E68A-872C-D9BE-C56E93DC23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3210A0-BD5E-1659-F1F0-EA151C1337FB}"/>
              </a:ext>
            </a:extLst>
          </p:cNvPr>
          <p:cNvSpPr>
            <a:spLocks noGrp="1"/>
          </p:cNvSpPr>
          <p:nvPr>
            <p:ph type="body" idx="1"/>
          </p:nvPr>
        </p:nvSpPr>
        <p:spPr/>
        <p:txBody>
          <a:bodyPr/>
          <a:lstStyle/>
          <a:p>
            <a:r>
              <a:rPr lang="en-US" sz="1200" b="1" i="0" u="none" strike="noStrike" kern="1200" dirty="0">
                <a:solidFill>
                  <a:srgbClr val="000000"/>
                </a:solidFill>
                <a:effectLst/>
                <a:latin typeface="Arial" panose="020B0604020202020204" pitchFamily="34" charset="0"/>
                <a:ea typeface="+mn-ea"/>
                <a:cs typeface="Arial" panose="020B0604020202020204" pitchFamily="34" charset="0"/>
              </a:rPr>
              <a:t>Figure S3. Uncropped Western blot corresponding to Figure 6A, left panel, showing the interaction between polyclonal antibody 1A and repeats R1 through R8</a:t>
            </a:r>
            <a:endParaRPr lang="en-US" sz="1200" i="1" dirty="0">
              <a:solidFill>
                <a:srgbClr val="000000"/>
              </a:solidFill>
              <a:latin typeface="Arial" panose="020B060402020202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082704DD-E310-199D-CA30-5DFEFD4EC4C0}"/>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90E39C9C-036E-D564-CEC2-1B8DEF9CB93C}"/>
              </a:ext>
            </a:extLst>
          </p:cNvPr>
          <p:cNvSpPr>
            <a:spLocks noGrp="1"/>
          </p:cNvSpPr>
          <p:nvPr>
            <p:ph type="sldNum" sz="quarter" idx="5"/>
          </p:nvPr>
        </p:nvSpPr>
        <p:spPr/>
        <p:txBody>
          <a:bodyPr/>
          <a:lstStyle/>
          <a:p>
            <a:fld id="{9D0C5C8F-4983-944B-BC58-FA8702E1CC84}" type="slidenum">
              <a:rPr lang="en-US" smtClean="0"/>
              <a:pPr/>
              <a:t>4</a:t>
            </a:fld>
            <a:endParaRPr lang="en-US"/>
          </a:p>
        </p:txBody>
      </p:sp>
    </p:spTree>
    <p:extLst>
      <p:ext uri="{BB962C8B-B14F-4D97-AF65-F5344CB8AC3E}">
        <p14:creationId xmlns:p14="http://schemas.microsoft.com/office/powerpoint/2010/main" val="17129025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60DF4-A441-FEDA-6776-BD98D08174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DB7C95-1979-A691-BE73-857822E06E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16908D-5ABD-D935-88D4-E5667F42B296}"/>
              </a:ext>
            </a:extLst>
          </p:cNvPr>
          <p:cNvSpPr>
            <a:spLocks noGrp="1"/>
          </p:cNvSpPr>
          <p:nvPr>
            <p:ph type="body" idx="1"/>
          </p:nvPr>
        </p:nvSpPr>
        <p:spPr/>
        <p:txBody>
          <a:bodyPr/>
          <a:lstStyle/>
          <a:p>
            <a:r>
              <a:rPr lang="en-US" sz="1200" b="1" i="0" u="none" strike="noStrike" kern="1200" dirty="0">
                <a:solidFill>
                  <a:srgbClr val="000000"/>
                </a:solidFill>
                <a:effectLst/>
                <a:latin typeface="Arial" panose="020B0604020202020204" pitchFamily="34" charset="0"/>
                <a:ea typeface="+mn-ea"/>
                <a:cs typeface="Arial" panose="020B0604020202020204" pitchFamily="34" charset="0"/>
              </a:rPr>
              <a:t>Figure S4. Uncropped Western blot corresponding to Figure 6A, right panel, showing the interaction between polyclonal antibody 1A and repeats R9 through R17</a:t>
            </a:r>
            <a:endParaRPr lang="en-US" sz="1200" i="1" dirty="0">
              <a:solidFill>
                <a:srgbClr val="000000"/>
              </a:solidFill>
              <a:latin typeface="Arial" panose="020B060402020202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FF302E3D-6F5B-50D7-0B8D-8774641270F8}"/>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2C4BE4A8-37B0-70A7-BC01-CB5D0A6D316A}"/>
              </a:ext>
            </a:extLst>
          </p:cNvPr>
          <p:cNvSpPr>
            <a:spLocks noGrp="1"/>
          </p:cNvSpPr>
          <p:nvPr>
            <p:ph type="sldNum" sz="quarter" idx="5"/>
          </p:nvPr>
        </p:nvSpPr>
        <p:spPr/>
        <p:txBody>
          <a:bodyPr/>
          <a:lstStyle/>
          <a:p>
            <a:fld id="{9D0C5C8F-4983-944B-BC58-FA8702E1CC84}" type="slidenum">
              <a:rPr lang="en-US" smtClean="0"/>
              <a:pPr/>
              <a:t>5</a:t>
            </a:fld>
            <a:endParaRPr lang="en-US"/>
          </a:p>
        </p:txBody>
      </p:sp>
    </p:spTree>
    <p:extLst>
      <p:ext uri="{BB962C8B-B14F-4D97-AF65-F5344CB8AC3E}">
        <p14:creationId xmlns:p14="http://schemas.microsoft.com/office/powerpoint/2010/main" val="18870556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543225-910D-5F94-BE08-53E9C6B711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1365B2-0F04-A630-53D9-F9DBC21FFF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4C3521-E0E2-D00F-6432-8431FFBBE92A}"/>
              </a:ext>
            </a:extLst>
          </p:cNvPr>
          <p:cNvSpPr>
            <a:spLocks noGrp="1"/>
          </p:cNvSpPr>
          <p:nvPr>
            <p:ph type="body" idx="1"/>
          </p:nvPr>
        </p:nvSpPr>
        <p:spPr/>
        <p:txBody>
          <a:bodyPr/>
          <a:lstStyle/>
          <a:p>
            <a:r>
              <a:rPr lang="en-US" sz="1200" b="1" i="0" u="none" strike="noStrike" kern="1200" dirty="0">
                <a:solidFill>
                  <a:srgbClr val="000000"/>
                </a:solidFill>
                <a:effectLst/>
                <a:latin typeface="Arial" panose="020B0604020202020204" pitchFamily="34" charset="0"/>
                <a:ea typeface="+mn-ea"/>
                <a:cs typeface="Arial" panose="020B0604020202020204" pitchFamily="34" charset="0"/>
              </a:rPr>
              <a:t>Figure S5. Uncropped Western blot corresponding to Figure 6B, left panel, showing the interaction between polyclonal antibody 1B and repeats R1 through R8</a:t>
            </a:r>
            <a:endParaRPr lang="en-US" sz="1200" i="1" dirty="0">
              <a:solidFill>
                <a:srgbClr val="000000"/>
              </a:solidFill>
              <a:latin typeface="Arial" panose="020B060402020202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9583E189-9211-685B-5EA3-FD4276640416}"/>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008E1176-D1BE-1C43-4DE9-7D29A0D0C62B}"/>
              </a:ext>
            </a:extLst>
          </p:cNvPr>
          <p:cNvSpPr>
            <a:spLocks noGrp="1"/>
          </p:cNvSpPr>
          <p:nvPr>
            <p:ph type="sldNum" sz="quarter" idx="5"/>
          </p:nvPr>
        </p:nvSpPr>
        <p:spPr/>
        <p:txBody>
          <a:bodyPr/>
          <a:lstStyle/>
          <a:p>
            <a:fld id="{9D0C5C8F-4983-944B-BC58-FA8702E1CC84}" type="slidenum">
              <a:rPr lang="en-US" smtClean="0"/>
              <a:pPr/>
              <a:t>6</a:t>
            </a:fld>
            <a:endParaRPr lang="en-US"/>
          </a:p>
        </p:txBody>
      </p:sp>
    </p:spTree>
    <p:extLst>
      <p:ext uri="{BB962C8B-B14F-4D97-AF65-F5344CB8AC3E}">
        <p14:creationId xmlns:p14="http://schemas.microsoft.com/office/powerpoint/2010/main" val="8122928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DAF34-9BCC-247F-B16A-F4D5E49D8A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40034F-8E5D-1D2A-7DC0-6D1995966A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993ACC-34AD-70C0-CC12-A3C3CE54A791}"/>
              </a:ext>
            </a:extLst>
          </p:cNvPr>
          <p:cNvSpPr>
            <a:spLocks noGrp="1"/>
          </p:cNvSpPr>
          <p:nvPr>
            <p:ph type="body" idx="1"/>
          </p:nvPr>
        </p:nvSpPr>
        <p:spPr/>
        <p:txBody>
          <a:bodyPr/>
          <a:lstStyle/>
          <a:p>
            <a:r>
              <a:rPr lang="en-US" sz="1200" b="1" i="0" u="none" strike="noStrike" kern="1200" dirty="0">
                <a:solidFill>
                  <a:srgbClr val="000000"/>
                </a:solidFill>
                <a:effectLst/>
                <a:latin typeface="Arial" panose="020B0604020202020204" pitchFamily="34" charset="0"/>
                <a:ea typeface="+mn-ea"/>
                <a:cs typeface="Arial" panose="020B0604020202020204" pitchFamily="34" charset="0"/>
              </a:rPr>
              <a:t>Figure S6. Uncropped Western blot corresponding to Figure 6B, right panel, showing the interaction between polyclonal antibody 1B and repeats R9 through R17</a:t>
            </a:r>
            <a:endParaRPr lang="en-US" sz="1200" i="1" dirty="0">
              <a:solidFill>
                <a:srgbClr val="000000"/>
              </a:solidFill>
              <a:latin typeface="Arial" panose="020B060402020202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523D8C39-2760-694A-17F1-4955AB73CFBD}"/>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734DA10C-22C8-7F9B-29A9-0838FD75B72D}"/>
              </a:ext>
            </a:extLst>
          </p:cNvPr>
          <p:cNvSpPr>
            <a:spLocks noGrp="1"/>
          </p:cNvSpPr>
          <p:nvPr>
            <p:ph type="sldNum" sz="quarter" idx="5"/>
          </p:nvPr>
        </p:nvSpPr>
        <p:spPr/>
        <p:txBody>
          <a:bodyPr/>
          <a:lstStyle/>
          <a:p>
            <a:fld id="{9D0C5C8F-4983-944B-BC58-FA8702E1CC84}" type="slidenum">
              <a:rPr lang="en-US" smtClean="0"/>
              <a:pPr/>
              <a:t>7</a:t>
            </a:fld>
            <a:endParaRPr lang="en-US"/>
          </a:p>
        </p:txBody>
      </p:sp>
    </p:spTree>
    <p:extLst>
      <p:ext uri="{BB962C8B-B14F-4D97-AF65-F5344CB8AC3E}">
        <p14:creationId xmlns:p14="http://schemas.microsoft.com/office/powerpoint/2010/main" val="10080393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26732-D8B0-024E-2274-90F148D83F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03CB18-83B2-F9F8-BF26-6B6FD131BC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A443A2-3582-E2F7-8EE9-8F9F3B540DE6}"/>
              </a:ext>
            </a:extLst>
          </p:cNvPr>
          <p:cNvSpPr>
            <a:spLocks noGrp="1"/>
          </p:cNvSpPr>
          <p:nvPr>
            <p:ph type="body" idx="1"/>
          </p:nvPr>
        </p:nvSpPr>
        <p:spPr/>
        <p:txBody>
          <a:bodyPr/>
          <a:lstStyle/>
          <a:p>
            <a:r>
              <a:rPr lang="en-US" sz="1200" b="1" i="0" u="none" strike="noStrike" kern="1200" dirty="0">
                <a:solidFill>
                  <a:srgbClr val="000000"/>
                </a:solidFill>
                <a:effectLst/>
                <a:latin typeface="Arial" panose="020B0604020202020204" pitchFamily="34" charset="0"/>
                <a:ea typeface="+mn-ea"/>
                <a:cs typeface="Arial" panose="020B0604020202020204" pitchFamily="34" charset="0"/>
              </a:rPr>
              <a:t>Figure S7. Uncropped Western blot corresponding to Figure 6C, left panel, showing the interaction between polyclonal antibody 2A and repeats R1 through R8</a:t>
            </a:r>
            <a:endParaRPr lang="en-US" sz="1200" i="1" dirty="0">
              <a:solidFill>
                <a:srgbClr val="000000"/>
              </a:solidFill>
              <a:latin typeface="Arial" panose="020B060402020202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FA5790CC-739E-E4AC-3A7D-4989ACA42EFB}"/>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DA8AE4F1-0024-BD6B-AF1A-2B3DC946C6EE}"/>
              </a:ext>
            </a:extLst>
          </p:cNvPr>
          <p:cNvSpPr>
            <a:spLocks noGrp="1"/>
          </p:cNvSpPr>
          <p:nvPr>
            <p:ph type="sldNum" sz="quarter" idx="5"/>
          </p:nvPr>
        </p:nvSpPr>
        <p:spPr/>
        <p:txBody>
          <a:bodyPr/>
          <a:lstStyle/>
          <a:p>
            <a:fld id="{9D0C5C8F-4983-944B-BC58-FA8702E1CC84}" type="slidenum">
              <a:rPr lang="en-US" smtClean="0"/>
              <a:pPr/>
              <a:t>8</a:t>
            </a:fld>
            <a:endParaRPr lang="en-US"/>
          </a:p>
        </p:txBody>
      </p:sp>
    </p:spTree>
    <p:extLst>
      <p:ext uri="{BB962C8B-B14F-4D97-AF65-F5344CB8AC3E}">
        <p14:creationId xmlns:p14="http://schemas.microsoft.com/office/powerpoint/2010/main" val="18556211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AC694-C630-9692-945F-AF2538D781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4DF16D-CBD7-6FB4-4647-7DBE203514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9AA6D4-38D4-7660-AA30-0F6D10076DE8}"/>
              </a:ext>
            </a:extLst>
          </p:cNvPr>
          <p:cNvSpPr>
            <a:spLocks noGrp="1"/>
          </p:cNvSpPr>
          <p:nvPr>
            <p:ph type="body" idx="1"/>
          </p:nvPr>
        </p:nvSpPr>
        <p:spPr/>
        <p:txBody>
          <a:bodyPr/>
          <a:lstStyle/>
          <a:p>
            <a:r>
              <a:rPr lang="en-US" sz="1200" b="1" i="0" u="none" strike="noStrike" kern="1200" dirty="0">
                <a:solidFill>
                  <a:srgbClr val="000000"/>
                </a:solidFill>
                <a:effectLst/>
                <a:latin typeface="Arial" panose="020B0604020202020204" pitchFamily="34" charset="0"/>
                <a:ea typeface="+mn-ea"/>
                <a:cs typeface="Arial" panose="020B0604020202020204" pitchFamily="34" charset="0"/>
              </a:rPr>
              <a:t>Figure S8. Uncropped Western blot corresponding to Figure 6C, right panel, showing the interaction between polyclonal antibody 2A and repeats R9 through R17</a:t>
            </a:r>
            <a:endParaRPr lang="en-US" sz="1200" i="1" dirty="0">
              <a:solidFill>
                <a:srgbClr val="000000"/>
              </a:solidFill>
              <a:latin typeface="Arial" panose="020B060402020202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97002559-2E58-9B94-6119-93B78E6CF020}"/>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45F2AC98-75B7-F41D-B63D-4D16BFD23B28}"/>
              </a:ext>
            </a:extLst>
          </p:cNvPr>
          <p:cNvSpPr>
            <a:spLocks noGrp="1"/>
          </p:cNvSpPr>
          <p:nvPr>
            <p:ph type="sldNum" sz="quarter" idx="5"/>
          </p:nvPr>
        </p:nvSpPr>
        <p:spPr/>
        <p:txBody>
          <a:bodyPr/>
          <a:lstStyle/>
          <a:p>
            <a:fld id="{9D0C5C8F-4983-944B-BC58-FA8702E1CC84}" type="slidenum">
              <a:rPr lang="en-US" smtClean="0"/>
              <a:pPr/>
              <a:t>9</a:t>
            </a:fld>
            <a:endParaRPr lang="en-US"/>
          </a:p>
        </p:txBody>
      </p:sp>
    </p:spTree>
    <p:extLst>
      <p:ext uri="{BB962C8B-B14F-4D97-AF65-F5344CB8AC3E}">
        <p14:creationId xmlns:p14="http://schemas.microsoft.com/office/powerpoint/2010/main" val="31744715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57B6B86-C069-435D-8B35-0A12E603B8FF}" type="datetime2">
              <a:rPr lang="en-US" smtClean="0"/>
              <a:t>Saturday, March 28, 2026</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F660041-2C4D-484E-ADCC-C0109F9EE0C9}" type="datetime2">
              <a:rPr lang="en-US" smtClean="0"/>
              <a:t>Saturday, March 28, 2026</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473B4FD-017B-439C-A976-9F96AB7A3D07}" type="datetime2">
              <a:rPr lang="en-US" smtClean="0"/>
              <a:t>Saturday, March 28, 2026</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6E5839-A88A-4167-90A4-660A26327DE8}" type="datetime2">
              <a:rPr lang="en-US" smtClean="0"/>
              <a:t>Saturday, March 28, 2026</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964734-E91F-44E4-B0FF-530EC8569763}" type="datetime2">
              <a:rPr lang="en-US" smtClean="0"/>
              <a:t>Saturday, March 28, 2026</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01134B3-D7E7-4CE9-A08B-8342053BFD7C}" type="datetime2">
              <a:rPr lang="en-US" smtClean="0"/>
              <a:t>Saturday, March 28, 2026</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E1E6D7B-C156-4352-82A1-EF983B5232C8}" type="datetime2">
              <a:rPr lang="en-US" smtClean="0"/>
              <a:t>Saturday, March 28, 2026</a:t>
            </a:fld>
            <a:endParaRPr lang="en-US"/>
          </a:p>
        </p:txBody>
      </p:sp>
      <p:sp>
        <p:nvSpPr>
          <p:cNvPr id="8" name="Footer Placeholder 7"/>
          <p:cNvSpPr>
            <a:spLocks noGrp="1"/>
          </p:cNvSpPr>
          <p:nvPr>
            <p:ph type="ftr" sz="quarter" idx="11"/>
          </p:nvPr>
        </p:nvSpPr>
        <p:spPr/>
        <p:txBody>
          <a:bodyPr/>
          <a:lstStyle/>
          <a:p>
            <a:pPr algn="r"/>
            <a:endParaRPr lang="en-US" dirty="0"/>
          </a:p>
        </p:txBody>
      </p:sp>
      <p:sp>
        <p:nvSpPr>
          <p:cNvPr id="9" name="Slide Number Placeholder 8"/>
          <p:cNvSpPr>
            <a:spLocks noGrp="1"/>
          </p:cNvSpPr>
          <p:nvPr>
            <p:ph type="sldNum" sz="quarter" idx="12"/>
          </p:nvPr>
        </p:nvSpPr>
        <p:spPr/>
        <p:txBody>
          <a:bodyPr/>
          <a:lstStyle/>
          <a:p>
            <a:fld id="{0CFEC368-1D7A-4F81-ABF6-AE0E36BAF64C}" type="slidenum">
              <a:rPr lang="en-US" smtClean="0"/>
              <a:pPr/>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AF9DF15-7DA1-4A8F-A2A9-D1C1C3F8BD6B}" type="datetime2">
              <a:rPr lang="en-US" smtClean="0"/>
              <a:t>Saturday, March 28, 2026</a:t>
            </a:fld>
            <a:endParaRPr lang="en-US"/>
          </a:p>
        </p:txBody>
      </p:sp>
      <p:sp>
        <p:nvSpPr>
          <p:cNvPr id="4" name="Footer Placeholder 3"/>
          <p:cNvSpPr>
            <a:spLocks noGrp="1"/>
          </p:cNvSpPr>
          <p:nvPr>
            <p:ph type="ftr" sz="quarter" idx="11"/>
          </p:nvPr>
        </p:nvSpPr>
        <p:spPr/>
        <p:txBody>
          <a:bodyPr/>
          <a:lstStyle/>
          <a:p>
            <a:pPr algn="r"/>
            <a:endParaRPr lang="en-US" dirty="0"/>
          </a:p>
        </p:txBody>
      </p:sp>
      <p:sp>
        <p:nvSpPr>
          <p:cNvPr id="5" name="Slide Number Placeholder 4"/>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BFC5A8-89D0-417B-ABFE-A6F3509043FD}" type="datetime2">
              <a:rPr lang="en-US" smtClean="0"/>
              <a:t>Saturday, March 28, 2026</a:t>
            </a:fld>
            <a:endParaRPr lang="en-US"/>
          </a:p>
        </p:txBody>
      </p:sp>
      <p:sp>
        <p:nvSpPr>
          <p:cNvPr id="3" name="Footer Placeholder 2"/>
          <p:cNvSpPr>
            <a:spLocks noGrp="1"/>
          </p:cNvSpPr>
          <p:nvPr>
            <p:ph type="ftr" sz="quarter" idx="11"/>
          </p:nvPr>
        </p:nvSpPr>
        <p:spPr/>
        <p:txBody>
          <a:bodyPr/>
          <a:lstStyle/>
          <a:p>
            <a:pPr algn="r"/>
            <a:endParaRPr lang="en-US" dirty="0"/>
          </a:p>
        </p:txBody>
      </p:sp>
      <p:sp>
        <p:nvSpPr>
          <p:cNvPr id="4" name="Slide Number Placeholder 3"/>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C1FA43A-DB4F-44CB-94A5-086CCCB7E7DC}" type="datetime2">
              <a:rPr lang="en-US" smtClean="0"/>
              <a:t>Saturday, March 28, 2026</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181B74C-8551-4234-82D4-963C609B91C1}" type="datetime2">
              <a:rPr lang="en-US" smtClean="0"/>
              <a:t>Saturday, March 28, 2026</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E06FA62E-7093-4BA3-AA1F-151898C8E580}" type="datetime2">
              <a:rPr lang="en-US" smtClean="0"/>
              <a:t>Saturday, March 28, 2026</a:t>
            </a:fld>
            <a:endParaRPr lang="en-US" dirty="0"/>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pPr algn="r"/>
            <a:endParaRPr lang="en-US" dirty="0"/>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0CFEC368-1D7A-4F81-ABF6-AE0E36BAF64C}"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hf hdr="0" dt="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rwhelan1@ku.edu"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0768" y="1270349"/>
            <a:ext cx="8182232" cy="1990469"/>
          </a:xfrm>
        </p:spPr>
        <p:txBody>
          <a:bodyPr/>
          <a:lstStyle/>
          <a:p>
            <a:r>
              <a:rPr lang="en-US" sz="3600" cap="none" dirty="0"/>
              <a:t>Supplemental Figures</a:t>
            </a:r>
            <a:br>
              <a:rPr lang="en-US" sz="3600" cap="none" dirty="0"/>
            </a:br>
            <a:br>
              <a:rPr lang="en-US" sz="3600" cap="none" dirty="0"/>
            </a:br>
            <a:r>
              <a:rPr lang="en-US" sz="3600" cap="none" dirty="0"/>
              <a:t>Article Title: Polyclonal antibodies targeting defined epitopes on cancer biomarker MUC16</a:t>
            </a:r>
          </a:p>
        </p:txBody>
      </p:sp>
      <p:sp>
        <p:nvSpPr>
          <p:cNvPr id="3" name="Subtitle 2"/>
          <p:cNvSpPr>
            <a:spLocks noGrp="1"/>
          </p:cNvSpPr>
          <p:nvPr>
            <p:ph type="subTitle" idx="1"/>
          </p:nvPr>
        </p:nvSpPr>
        <p:spPr>
          <a:xfrm>
            <a:off x="580768" y="3694081"/>
            <a:ext cx="7760838" cy="1752600"/>
          </a:xfrm>
        </p:spPr>
        <p:txBody>
          <a:bodyPr>
            <a:noAutofit/>
          </a:bodyPr>
          <a:lstStyle/>
          <a:p>
            <a:r>
              <a:rPr lang="en-US" sz="2200" dirty="0"/>
              <a:t>Journal: Analytical and Bioanalytical Chemistry</a:t>
            </a:r>
          </a:p>
          <a:p>
            <a:r>
              <a:rPr lang="en-US" sz="2000" dirty="0"/>
              <a:t>Authors: Spencer E. Moffitt, Anubhuti Srivastava, Naviya Schuster-Little, Caitlin R. McEntee, Jane C. March, Chien-Wei Wang, Danielle R. Dotson, Holly V. Goodson, and Rebecca J. Whelan*</a:t>
            </a:r>
          </a:p>
          <a:p>
            <a:endParaRPr lang="en-US" sz="2000" dirty="0"/>
          </a:p>
          <a:p>
            <a:r>
              <a:rPr lang="en-US" sz="2000" dirty="0"/>
              <a:t>*Corresponding author: </a:t>
            </a:r>
            <a:r>
              <a:rPr lang="en-US" sz="2000" dirty="0">
                <a:hlinkClick r:id="rId3"/>
              </a:rPr>
              <a:t>rwhelan1@ku.edu</a:t>
            </a:r>
            <a:r>
              <a:rPr lang="en-US" sz="2000" dirty="0"/>
              <a:t>, University of Kansas Department of Chemistry</a:t>
            </a:r>
          </a:p>
          <a:p>
            <a:endParaRPr lang="en-US" sz="2200" dirty="0"/>
          </a:p>
          <a:p>
            <a:endParaRPr lang="en-US" sz="2200" i="1" dirty="0"/>
          </a:p>
        </p:txBody>
      </p:sp>
    </p:spTree>
    <p:extLst>
      <p:ext uri="{BB962C8B-B14F-4D97-AF65-F5344CB8AC3E}">
        <p14:creationId xmlns:p14="http://schemas.microsoft.com/office/powerpoint/2010/main" val="15677078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630CA-5FFE-7BDA-37AD-DA589C1D66A9}"/>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36B3A4E-31EB-28D9-A50F-C236EA392870}"/>
              </a:ext>
            </a:extLst>
          </p:cNvPr>
          <p:cNvSpPr>
            <a:spLocks noGrp="1"/>
          </p:cNvSpPr>
          <p:nvPr>
            <p:ph type="sldNum" sz="quarter" idx="12"/>
          </p:nvPr>
        </p:nvSpPr>
        <p:spPr/>
        <p:txBody>
          <a:bodyPr/>
          <a:lstStyle/>
          <a:p>
            <a:fld id="{0CFEC368-1D7A-4F81-ABF6-AE0E36BAF64C}" type="slidenum">
              <a:rPr lang="en-US" smtClean="0"/>
              <a:pPr/>
              <a:t>10</a:t>
            </a:fld>
            <a:endParaRPr lang="en-US"/>
          </a:p>
        </p:txBody>
      </p:sp>
      <p:pic>
        <p:nvPicPr>
          <p:cNvPr id="4" name="Picture 3">
            <a:extLst>
              <a:ext uri="{FF2B5EF4-FFF2-40B4-BE49-F238E27FC236}">
                <a16:creationId xmlns:a16="http://schemas.microsoft.com/office/drawing/2014/main" id="{07D5BC5F-9C95-958B-6CE6-C8AFCC0DC235}"/>
              </a:ext>
            </a:extLst>
          </p:cNvPr>
          <p:cNvPicPr>
            <a:picLocks noChangeAspect="1"/>
          </p:cNvPicPr>
          <p:nvPr/>
        </p:nvPicPr>
        <p:blipFill>
          <a:blip r:embed="rId3"/>
          <a:stretch>
            <a:fillRect/>
          </a:stretch>
        </p:blipFill>
        <p:spPr>
          <a:xfrm>
            <a:off x="843723" y="0"/>
            <a:ext cx="7456553" cy="6858000"/>
          </a:xfrm>
          <a:prstGeom prst="rect">
            <a:avLst/>
          </a:prstGeom>
        </p:spPr>
      </p:pic>
      <p:sp>
        <p:nvSpPr>
          <p:cNvPr id="2" name="TextBox 1">
            <a:extLst>
              <a:ext uri="{FF2B5EF4-FFF2-40B4-BE49-F238E27FC236}">
                <a16:creationId xmlns:a16="http://schemas.microsoft.com/office/drawing/2014/main" id="{289F4C31-FD74-F539-BCCB-C396922CE50D}"/>
              </a:ext>
            </a:extLst>
          </p:cNvPr>
          <p:cNvSpPr txBox="1"/>
          <p:nvPr/>
        </p:nvSpPr>
        <p:spPr>
          <a:xfrm>
            <a:off x="1016000" y="347472"/>
            <a:ext cx="1435100" cy="369332"/>
          </a:xfrm>
          <a:prstGeom prst="rect">
            <a:avLst/>
          </a:prstGeom>
          <a:solidFill>
            <a:schemeClr val="bg1"/>
          </a:solidFill>
        </p:spPr>
        <p:txBody>
          <a:bodyPr wrap="square" rtlCol="0">
            <a:spAutoFit/>
          </a:bodyPr>
          <a:lstStyle/>
          <a:p>
            <a:r>
              <a:rPr lang="en-US" dirty="0"/>
              <a:t>Figure S9</a:t>
            </a:r>
          </a:p>
        </p:txBody>
      </p:sp>
    </p:spTree>
    <p:extLst>
      <p:ext uri="{BB962C8B-B14F-4D97-AF65-F5344CB8AC3E}">
        <p14:creationId xmlns:p14="http://schemas.microsoft.com/office/powerpoint/2010/main" val="1754732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D160B-A897-5954-DC05-56461EFA49BC}"/>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3FC31A2-F539-9201-5FEA-7EF0806D7A8B}"/>
              </a:ext>
            </a:extLst>
          </p:cNvPr>
          <p:cNvSpPr>
            <a:spLocks noGrp="1"/>
          </p:cNvSpPr>
          <p:nvPr>
            <p:ph type="sldNum" sz="quarter" idx="12"/>
          </p:nvPr>
        </p:nvSpPr>
        <p:spPr/>
        <p:txBody>
          <a:bodyPr/>
          <a:lstStyle/>
          <a:p>
            <a:fld id="{0CFEC368-1D7A-4F81-ABF6-AE0E36BAF64C}" type="slidenum">
              <a:rPr lang="en-US" smtClean="0"/>
              <a:pPr/>
              <a:t>11</a:t>
            </a:fld>
            <a:endParaRPr lang="en-US"/>
          </a:p>
        </p:txBody>
      </p:sp>
      <p:pic>
        <p:nvPicPr>
          <p:cNvPr id="3" name="Picture 2">
            <a:extLst>
              <a:ext uri="{FF2B5EF4-FFF2-40B4-BE49-F238E27FC236}">
                <a16:creationId xmlns:a16="http://schemas.microsoft.com/office/drawing/2014/main" id="{D3771526-1257-819A-E508-8364607B2DDB}"/>
              </a:ext>
            </a:extLst>
          </p:cNvPr>
          <p:cNvPicPr>
            <a:picLocks noChangeAspect="1"/>
          </p:cNvPicPr>
          <p:nvPr/>
        </p:nvPicPr>
        <p:blipFill>
          <a:blip r:embed="rId3"/>
          <a:stretch>
            <a:fillRect/>
          </a:stretch>
        </p:blipFill>
        <p:spPr>
          <a:xfrm>
            <a:off x="762563" y="0"/>
            <a:ext cx="7618873" cy="6858000"/>
          </a:xfrm>
          <a:prstGeom prst="rect">
            <a:avLst/>
          </a:prstGeom>
        </p:spPr>
      </p:pic>
      <p:sp>
        <p:nvSpPr>
          <p:cNvPr id="2" name="TextBox 1">
            <a:extLst>
              <a:ext uri="{FF2B5EF4-FFF2-40B4-BE49-F238E27FC236}">
                <a16:creationId xmlns:a16="http://schemas.microsoft.com/office/drawing/2014/main" id="{635578AB-288A-39A1-D3F6-F6E98B676F07}"/>
              </a:ext>
            </a:extLst>
          </p:cNvPr>
          <p:cNvSpPr txBox="1"/>
          <p:nvPr/>
        </p:nvSpPr>
        <p:spPr>
          <a:xfrm>
            <a:off x="1028700" y="347472"/>
            <a:ext cx="1435100" cy="369332"/>
          </a:xfrm>
          <a:prstGeom prst="rect">
            <a:avLst/>
          </a:prstGeom>
          <a:solidFill>
            <a:schemeClr val="bg1"/>
          </a:solidFill>
        </p:spPr>
        <p:txBody>
          <a:bodyPr wrap="square" rtlCol="0">
            <a:spAutoFit/>
          </a:bodyPr>
          <a:lstStyle/>
          <a:p>
            <a:r>
              <a:rPr lang="en-US" dirty="0"/>
              <a:t>Figure S10</a:t>
            </a:r>
          </a:p>
        </p:txBody>
      </p:sp>
    </p:spTree>
    <p:extLst>
      <p:ext uri="{BB962C8B-B14F-4D97-AF65-F5344CB8AC3E}">
        <p14:creationId xmlns:p14="http://schemas.microsoft.com/office/powerpoint/2010/main" val="12535217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61557E-83DE-B553-1BCE-497FCE57CAF0}"/>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E14463F-FCE9-8E30-E72B-05CEBAA015DA}"/>
              </a:ext>
            </a:extLst>
          </p:cNvPr>
          <p:cNvSpPr>
            <a:spLocks noGrp="1"/>
          </p:cNvSpPr>
          <p:nvPr>
            <p:ph type="sldNum" sz="quarter" idx="12"/>
          </p:nvPr>
        </p:nvSpPr>
        <p:spPr/>
        <p:txBody>
          <a:bodyPr/>
          <a:lstStyle/>
          <a:p>
            <a:fld id="{0CFEC368-1D7A-4F81-ABF6-AE0E36BAF64C}" type="slidenum">
              <a:rPr lang="en-US" smtClean="0"/>
              <a:pPr/>
              <a:t>12</a:t>
            </a:fld>
            <a:endParaRPr lang="en-US"/>
          </a:p>
        </p:txBody>
      </p:sp>
      <p:pic>
        <p:nvPicPr>
          <p:cNvPr id="4" name="Picture 3">
            <a:extLst>
              <a:ext uri="{FF2B5EF4-FFF2-40B4-BE49-F238E27FC236}">
                <a16:creationId xmlns:a16="http://schemas.microsoft.com/office/drawing/2014/main" id="{86BFC031-B740-0142-589A-F93AF2C44A1F}"/>
              </a:ext>
            </a:extLst>
          </p:cNvPr>
          <p:cNvPicPr>
            <a:picLocks noChangeAspect="1"/>
          </p:cNvPicPr>
          <p:nvPr/>
        </p:nvPicPr>
        <p:blipFill>
          <a:blip r:embed="rId3"/>
          <a:stretch>
            <a:fillRect/>
          </a:stretch>
        </p:blipFill>
        <p:spPr>
          <a:xfrm>
            <a:off x="747346" y="0"/>
            <a:ext cx="7649308" cy="6858000"/>
          </a:xfrm>
          <a:prstGeom prst="rect">
            <a:avLst/>
          </a:prstGeom>
        </p:spPr>
      </p:pic>
      <p:sp>
        <p:nvSpPr>
          <p:cNvPr id="2" name="TextBox 1">
            <a:extLst>
              <a:ext uri="{FF2B5EF4-FFF2-40B4-BE49-F238E27FC236}">
                <a16:creationId xmlns:a16="http://schemas.microsoft.com/office/drawing/2014/main" id="{C8B4197E-07A6-CFC8-00DF-90F33522336A}"/>
              </a:ext>
            </a:extLst>
          </p:cNvPr>
          <p:cNvSpPr txBox="1"/>
          <p:nvPr/>
        </p:nvSpPr>
        <p:spPr>
          <a:xfrm>
            <a:off x="1092200" y="162806"/>
            <a:ext cx="1435100" cy="369332"/>
          </a:xfrm>
          <a:prstGeom prst="rect">
            <a:avLst/>
          </a:prstGeom>
          <a:solidFill>
            <a:schemeClr val="bg1"/>
          </a:solidFill>
        </p:spPr>
        <p:txBody>
          <a:bodyPr wrap="square" rtlCol="0">
            <a:spAutoFit/>
          </a:bodyPr>
          <a:lstStyle/>
          <a:p>
            <a:r>
              <a:rPr lang="en-US" dirty="0"/>
              <a:t>Figure S11</a:t>
            </a:r>
          </a:p>
        </p:txBody>
      </p:sp>
    </p:spTree>
    <p:extLst>
      <p:ext uri="{BB962C8B-B14F-4D97-AF65-F5344CB8AC3E}">
        <p14:creationId xmlns:p14="http://schemas.microsoft.com/office/powerpoint/2010/main" val="37168997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68ECF0-E519-4568-C32D-1DC3707CDAF9}"/>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52C6538-5A35-8A76-481E-3017930DE1DD}"/>
              </a:ext>
            </a:extLst>
          </p:cNvPr>
          <p:cNvSpPr>
            <a:spLocks noGrp="1"/>
          </p:cNvSpPr>
          <p:nvPr>
            <p:ph type="sldNum" sz="quarter" idx="12"/>
          </p:nvPr>
        </p:nvSpPr>
        <p:spPr/>
        <p:txBody>
          <a:bodyPr/>
          <a:lstStyle/>
          <a:p>
            <a:fld id="{0CFEC368-1D7A-4F81-ABF6-AE0E36BAF64C}" type="slidenum">
              <a:rPr lang="en-US" smtClean="0"/>
              <a:pPr/>
              <a:t>13</a:t>
            </a:fld>
            <a:endParaRPr lang="en-US"/>
          </a:p>
        </p:txBody>
      </p:sp>
      <p:pic>
        <p:nvPicPr>
          <p:cNvPr id="3" name="Picture 2">
            <a:extLst>
              <a:ext uri="{FF2B5EF4-FFF2-40B4-BE49-F238E27FC236}">
                <a16:creationId xmlns:a16="http://schemas.microsoft.com/office/drawing/2014/main" id="{AA5128B4-12CD-2DFB-8830-27BE0D92216B}"/>
              </a:ext>
            </a:extLst>
          </p:cNvPr>
          <p:cNvPicPr>
            <a:picLocks noChangeAspect="1"/>
          </p:cNvPicPr>
          <p:nvPr/>
        </p:nvPicPr>
        <p:blipFill>
          <a:blip r:embed="rId3"/>
          <a:stretch>
            <a:fillRect/>
          </a:stretch>
        </p:blipFill>
        <p:spPr>
          <a:xfrm>
            <a:off x="716911" y="0"/>
            <a:ext cx="7710178" cy="6858000"/>
          </a:xfrm>
          <a:prstGeom prst="rect">
            <a:avLst/>
          </a:prstGeom>
        </p:spPr>
      </p:pic>
      <p:sp>
        <p:nvSpPr>
          <p:cNvPr id="2" name="TextBox 1">
            <a:extLst>
              <a:ext uri="{FF2B5EF4-FFF2-40B4-BE49-F238E27FC236}">
                <a16:creationId xmlns:a16="http://schemas.microsoft.com/office/drawing/2014/main" id="{6FCB6298-128C-A4E5-C232-C19CD3E570E5}"/>
              </a:ext>
            </a:extLst>
          </p:cNvPr>
          <p:cNvSpPr txBox="1"/>
          <p:nvPr/>
        </p:nvSpPr>
        <p:spPr>
          <a:xfrm>
            <a:off x="1143000" y="182880"/>
            <a:ext cx="1435100" cy="369332"/>
          </a:xfrm>
          <a:prstGeom prst="rect">
            <a:avLst/>
          </a:prstGeom>
          <a:solidFill>
            <a:schemeClr val="bg1"/>
          </a:solidFill>
        </p:spPr>
        <p:txBody>
          <a:bodyPr wrap="square" rtlCol="0">
            <a:spAutoFit/>
          </a:bodyPr>
          <a:lstStyle/>
          <a:p>
            <a:r>
              <a:rPr lang="en-US" dirty="0"/>
              <a:t>Figure S12</a:t>
            </a:r>
          </a:p>
        </p:txBody>
      </p:sp>
    </p:spTree>
    <p:extLst>
      <p:ext uri="{BB962C8B-B14F-4D97-AF65-F5344CB8AC3E}">
        <p14:creationId xmlns:p14="http://schemas.microsoft.com/office/powerpoint/2010/main" val="12697259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32427-7643-2D6A-3761-C5ADEA9C64FF}"/>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810F66F-26B3-746D-270B-18ADDAA9970D}"/>
              </a:ext>
            </a:extLst>
          </p:cNvPr>
          <p:cNvSpPr>
            <a:spLocks noGrp="1"/>
          </p:cNvSpPr>
          <p:nvPr>
            <p:ph type="sldNum" sz="quarter" idx="12"/>
          </p:nvPr>
        </p:nvSpPr>
        <p:spPr/>
        <p:txBody>
          <a:bodyPr/>
          <a:lstStyle/>
          <a:p>
            <a:fld id="{0CFEC368-1D7A-4F81-ABF6-AE0E36BAF64C}" type="slidenum">
              <a:rPr lang="en-US" smtClean="0"/>
              <a:pPr/>
              <a:t>14</a:t>
            </a:fld>
            <a:endParaRPr lang="en-US"/>
          </a:p>
        </p:txBody>
      </p:sp>
      <p:pic>
        <p:nvPicPr>
          <p:cNvPr id="4" name="Picture 3">
            <a:extLst>
              <a:ext uri="{FF2B5EF4-FFF2-40B4-BE49-F238E27FC236}">
                <a16:creationId xmlns:a16="http://schemas.microsoft.com/office/drawing/2014/main" id="{7586C172-4FCD-2FAB-5C60-69E07A3C56FC}"/>
              </a:ext>
            </a:extLst>
          </p:cNvPr>
          <p:cNvPicPr>
            <a:picLocks noChangeAspect="1"/>
          </p:cNvPicPr>
          <p:nvPr/>
        </p:nvPicPr>
        <p:blipFill>
          <a:blip r:embed="rId3"/>
          <a:stretch>
            <a:fillRect/>
          </a:stretch>
        </p:blipFill>
        <p:spPr>
          <a:xfrm>
            <a:off x="858941" y="0"/>
            <a:ext cx="7426118" cy="6858000"/>
          </a:xfrm>
          <a:prstGeom prst="rect">
            <a:avLst/>
          </a:prstGeom>
        </p:spPr>
      </p:pic>
      <p:sp>
        <p:nvSpPr>
          <p:cNvPr id="2" name="TextBox 1">
            <a:extLst>
              <a:ext uri="{FF2B5EF4-FFF2-40B4-BE49-F238E27FC236}">
                <a16:creationId xmlns:a16="http://schemas.microsoft.com/office/drawing/2014/main" id="{FD71744D-FE23-F5FA-C224-1C11A77CDE02}"/>
              </a:ext>
            </a:extLst>
          </p:cNvPr>
          <p:cNvSpPr txBox="1"/>
          <p:nvPr/>
        </p:nvSpPr>
        <p:spPr>
          <a:xfrm>
            <a:off x="1104900" y="347472"/>
            <a:ext cx="1435100" cy="369332"/>
          </a:xfrm>
          <a:prstGeom prst="rect">
            <a:avLst/>
          </a:prstGeom>
          <a:solidFill>
            <a:schemeClr val="bg1"/>
          </a:solidFill>
        </p:spPr>
        <p:txBody>
          <a:bodyPr wrap="square" rtlCol="0">
            <a:spAutoFit/>
          </a:bodyPr>
          <a:lstStyle/>
          <a:p>
            <a:r>
              <a:rPr lang="en-US" dirty="0"/>
              <a:t>Figure S13</a:t>
            </a:r>
          </a:p>
        </p:txBody>
      </p:sp>
    </p:spTree>
    <p:extLst>
      <p:ext uri="{BB962C8B-B14F-4D97-AF65-F5344CB8AC3E}">
        <p14:creationId xmlns:p14="http://schemas.microsoft.com/office/powerpoint/2010/main" val="13338978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A3810C-E076-2977-605F-CC882C863408}"/>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2804642-6C25-D7D2-2EDF-64DDCA1BA35E}"/>
              </a:ext>
            </a:extLst>
          </p:cNvPr>
          <p:cNvSpPr>
            <a:spLocks noGrp="1"/>
          </p:cNvSpPr>
          <p:nvPr>
            <p:ph type="sldNum" sz="quarter" idx="12"/>
          </p:nvPr>
        </p:nvSpPr>
        <p:spPr/>
        <p:txBody>
          <a:bodyPr/>
          <a:lstStyle/>
          <a:p>
            <a:fld id="{0CFEC368-1D7A-4F81-ABF6-AE0E36BAF64C}" type="slidenum">
              <a:rPr lang="en-US" smtClean="0"/>
              <a:pPr/>
              <a:t>15</a:t>
            </a:fld>
            <a:endParaRPr lang="en-US"/>
          </a:p>
        </p:txBody>
      </p:sp>
      <p:pic>
        <p:nvPicPr>
          <p:cNvPr id="3" name="Picture 2">
            <a:extLst>
              <a:ext uri="{FF2B5EF4-FFF2-40B4-BE49-F238E27FC236}">
                <a16:creationId xmlns:a16="http://schemas.microsoft.com/office/drawing/2014/main" id="{C0A15FF5-152B-E3A6-207C-DC145ECB78BF}"/>
              </a:ext>
            </a:extLst>
          </p:cNvPr>
          <p:cNvPicPr>
            <a:picLocks noChangeAspect="1"/>
          </p:cNvPicPr>
          <p:nvPr/>
        </p:nvPicPr>
        <p:blipFill>
          <a:blip r:embed="rId3"/>
          <a:stretch>
            <a:fillRect/>
          </a:stretch>
        </p:blipFill>
        <p:spPr>
          <a:xfrm>
            <a:off x="747954" y="18288"/>
            <a:ext cx="7648092" cy="6858000"/>
          </a:xfrm>
          <a:prstGeom prst="rect">
            <a:avLst/>
          </a:prstGeom>
        </p:spPr>
      </p:pic>
      <p:sp>
        <p:nvSpPr>
          <p:cNvPr id="2" name="TextBox 1">
            <a:extLst>
              <a:ext uri="{FF2B5EF4-FFF2-40B4-BE49-F238E27FC236}">
                <a16:creationId xmlns:a16="http://schemas.microsoft.com/office/drawing/2014/main" id="{767A9412-68C9-E267-1C57-B2EF86AF189D}"/>
              </a:ext>
            </a:extLst>
          </p:cNvPr>
          <p:cNvSpPr txBox="1"/>
          <p:nvPr/>
        </p:nvSpPr>
        <p:spPr>
          <a:xfrm>
            <a:off x="876300" y="182880"/>
            <a:ext cx="1435100" cy="369332"/>
          </a:xfrm>
          <a:prstGeom prst="rect">
            <a:avLst/>
          </a:prstGeom>
          <a:solidFill>
            <a:schemeClr val="bg1"/>
          </a:solidFill>
        </p:spPr>
        <p:txBody>
          <a:bodyPr wrap="square" rtlCol="0">
            <a:spAutoFit/>
          </a:bodyPr>
          <a:lstStyle/>
          <a:p>
            <a:r>
              <a:rPr lang="en-US" dirty="0"/>
              <a:t>Figure S14</a:t>
            </a:r>
          </a:p>
        </p:txBody>
      </p:sp>
    </p:spTree>
    <p:extLst>
      <p:ext uri="{BB962C8B-B14F-4D97-AF65-F5344CB8AC3E}">
        <p14:creationId xmlns:p14="http://schemas.microsoft.com/office/powerpoint/2010/main" val="19976900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BB7A6-F079-CB2F-4048-852ADAA05C45}"/>
              </a:ext>
            </a:extLst>
          </p:cNvPr>
          <p:cNvSpPr>
            <a:spLocks noGrp="1"/>
          </p:cNvSpPr>
          <p:nvPr>
            <p:ph type="title"/>
          </p:nvPr>
        </p:nvSpPr>
        <p:spPr/>
        <p:txBody>
          <a:bodyPr/>
          <a:lstStyle/>
          <a:p>
            <a:r>
              <a:rPr lang="en-US" dirty="0"/>
              <a:t>Figure S15</a:t>
            </a:r>
          </a:p>
        </p:txBody>
      </p:sp>
      <p:sp>
        <p:nvSpPr>
          <p:cNvPr id="4" name="Slide Number Placeholder 3">
            <a:extLst>
              <a:ext uri="{FF2B5EF4-FFF2-40B4-BE49-F238E27FC236}">
                <a16:creationId xmlns:a16="http://schemas.microsoft.com/office/drawing/2014/main" id="{9138A1C8-EB4C-3162-F49F-61C9DAEC2354}"/>
              </a:ext>
            </a:extLst>
          </p:cNvPr>
          <p:cNvSpPr>
            <a:spLocks noGrp="1"/>
          </p:cNvSpPr>
          <p:nvPr>
            <p:ph type="sldNum" sz="quarter" idx="12"/>
          </p:nvPr>
        </p:nvSpPr>
        <p:spPr/>
        <p:txBody>
          <a:bodyPr/>
          <a:lstStyle/>
          <a:p>
            <a:fld id="{0CFEC368-1D7A-4F81-ABF6-AE0E36BAF64C}" type="slidenum">
              <a:rPr lang="en-US" smtClean="0"/>
              <a:pPr/>
              <a:t>16</a:t>
            </a:fld>
            <a:endParaRPr lang="en-US"/>
          </a:p>
        </p:txBody>
      </p:sp>
      <p:pic>
        <p:nvPicPr>
          <p:cNvPr id="8" name="Picture 7" descr="A screen shot of a screen&#10;&#10;Description automatically generated">
            <a:extLst>
              <a:ext uri="{FF2B5EF4-FFF2-40B4-BE49-F238E27FC236}">
                <a16:creationId xmlns:a16="http://schemas.microsoft.com/office/drawing/2014/main" id="{CB0F9FA6-0594-3A10-C94F-366BC1C89071}"/>
              </a:ext>
            </a:extLst>
          </p:cNvPr>
          <p:cNvPicPr>
            <a:picLocks noChangeAspect="1"/>
          </p:cNvPicPr>
          <p:nvPr/>
        </p:nvPicPr>
        <p:blipFill>
          <a:blip r:embed="rId3">
            <a:extLst>
              <a:ext uri="{28A0092B-C50C-407E-A947-70E740481C1C}">
                <a14:useLocalDpi xmlns:a14="http://schemas.microsoft.com/office/drawing/2010/main" val="0"/>
              </a:ext>
            </a:extLst>
          </a:blip>
          <a:srcRect t="5199"/>
          <a:stretch/>
        </p:blipFill>
        <p:spPr>
          <a:xfrm>
            <a:off x="581025" y="2557731"/>
            <a:ext cx="7772400" cy="3604944"/>
          </a:xfrm>
          <a:prstGeom prst="rect">
            <a:avLst/>
          </a:prstGeom>
        </p:spPr>
      </p:pic>
      <p:sp>
        <p:nvSpPr>
          <p:cNvPr id="9" name="TextBox 8">
            <a:extLst>
              <a:ext uri="{FF2B5EF4-FFF2-40B4-BE49-F238E27FC236}">
                <a16:creationId xmlns:a16="http://schemas.microsoft.com/office/drawing/2014/main" id="{402CCCC6-A481-457E-AB1C-C50EBA042E20}"/>
              </a:ext>
            </a:extLst>
          </p:cNvPr>
          <p:cNvSpPr txBox="1"/>
          <p:nvPr/>
        </p:nvSpPr>
        <p:spPr>
          <a:xfrm rot="18897334">
            <a:off x="657250" y="1999353"/>
            <a:ext cx="943498" cy="369332"/>
          </a:xfrm>
          <a:prstGeom prst="rect">
            <a:avLst/>
          </a:prstGeom>
          <a:noFill/>
        </p:spPr>
        <p:txBody>
          <a:bodyPr wrap="square" rtlCol="0">
            <a:spAutoFit/>
          </a:bodyPr>
          <a:lstStyle/>
          <a:p>
            <a:r>
              <a:rPr lang="en-US" dirty="0"/>
              <a:t>Ladder</a:t>
            </a:r>
          </a:p>
        </p:txBody>
      </p:sp>
      <p:sp>
        <p:nvSpPr>
          <p:cNvPr id="10" name="TextBox 9">
            <a:extLst>
              <a:ext uri="{FF2B5EF4-FFF2-40B4-BE49-F238E27FC236}">
                <a16:creationId xmlns:a16="http://schemas.microsoft.com/office/drawing/2014/main" id="{A312858A-FED4-2301-6C8C-62320C965C14}"/>
              </a:ext>
            </a:extLst>
          </p:cNvPr>
          <p:cNvSpPr txBox="1"/>
          <p:nvPr/>
        </p:nvSpPr>
        <p:spPr>
          <a:xfrm rot="18821595">
            <a:off x="4639444" y="1982278"/>
            <a:ext cx="984145" cy="369332"/>
          </a:xfrm>
          <a:prstGeom prst="rect">
            <a:avLst/>
          </a:prstGeom>
          <a:noFill/>
        </p:spPr>
        <p:txBody>
          <a:bodyPr wrap="square" rtlCol="0">
            <a:spAutoFit/>
          </a:bodyPr>
          <a:lstStyle/>
          <a:p>
            <a:r>
              <a:rPr lang="en-US" dirty="0"/>
              <a:t>Ladder</a:t>
            </a:r>
          </a:p>
        </p:txBody>
      </p:sp>
      <p:sp>
        <p:nvSpPr>
          <p:cNvPr id="11" name="TextBox 10">
            <a:extLst>
              <a:ext uri="{FF2B5EF4-FFF2-40B4-BE49-F238E27FC236}">
                <a16:creationId xmlns:a16="http://schemas.microsoft.com/office/drawing/2014/main" id="{C6A3FF7B-4F6B-E167-C08B-1AAB1F714288}"/>
              </a:ext>
            </a:extLst>
          </p:cNvPr>
          <p:cNvSpPr txBox="1"/>
          <p:nvPr/>
        </p:nvSpPr>
        <p:spPr>
          <a:xfrm rot="18897334">
            <a:off x="1160261" y="2144135"/>
            <a:ext cx="519410" cy="369332"/>
          </a:xfrm>
          <a:prstGeom prst="rect">
            <a:avLst/>
          </a:prstGeom>
          <a:noFill/>
        </p:spPr>
        <p:txBody>
          <a:bodyPr wrap="square" rtlCol="0">
            <a:spAutoFit/>
          </a:bodyPr>
          <a:lstStyle/>
          <a:p>
            <a:r>
              <a:rPr lang="en-US" dirty="0"/>
              <a:t>R1</a:t>
            </a:r>
          </a:p>
        </p:txBody>
      </p:sp>
      <p:sp>
        <p:nvSpPr>
          <p:cNvPr id="12" name="TextBox 11">
            <a:extLst>
              <a:ext uri="{FF2B5EF4-FFF2-40B4-BE49-F238E27FC236}">
                <a16:creationId xmlns:a16="http://schemas.microsoft.com/office/drawing/2014/main" id="{4423E4A2-36C6-6B36-1E20-A0AFFE4F6999}"/>
              </a:ext>
            </a:extLst>
          </p:cNvPr>
          <p:cNvSpPr txBox="1"/>
          <p:nvPr/>
        </p:nvSpPr>
        <p:spPr>
          <a:xfrm rot="18897334">
            <a:off x="1495541" y="2144135"/>
            <a:ext cx="519410" cy="369332"/>
          </a:xfrm>
          <a:prstGeom prst="rect">
            <a:avLst/>
          </a:prstGeom>
          <a:noFill/>
        </p:spPr>
        <p:txBody>
          <a:bodyPr wrap="square" rtlCol="0">
            <a:spAutoFit/>
          </a:bodyPr>
          <a:lstStyle/>
          <a:p>
            <a:r>
              <a:rPr lang="en-US" dirty="0"/>
              <a:t>R2</a:t>
            </a:r>
          </a:p>
        </p:txBody>
      </p:sp>
      <p:sp>
        <p:nvSpPr>
          <p:cNvPr id="13" name="TextBox 12">
            <a:extLst>
              <a:ext uri="{FF2B5EF4-FFF2-40B4-BE49-F238E27FC236}">
                <a16:creationId xmlns:a16="http://schemas.microsoft.com/office/drawing/2014/main" id="{9BBD8510-BA63-DB4D-DFD2-A88D14DF75EC}"/>
              </a:ext>
            </a:extLst>
          </p:cNvPr>
          <p:cNvSpPr txBox="1"/>
          <p:nvPr/>
        </p:nvSpPr>
        <p:spPr>
          <a:xfrm rot="18897334">
            <a:off x="1881621" y="2154295"/>
            <a:ext cx="519410" cy="369332"/>
          </a:xfrm>
          <a:prstGeom prst="rect">
            <a:avLst/>
          </a:prstGeom>
          <a:noFill/>
        </p:spPr>
        <p:txBody>
          <a:bodyPr wrap="square" rtlCol="0">
            <a:spAutoFit/>
          </a:bodyPr>
          <a:lstStyle/>
          <a:p>
            <a:r>
              <a:rPr lang="en-US" dirty="0"/>
              <a:t>R3</a:t>
            </a:r>
          </a:p>
        </p:txBody>
      </p:sp>
      <p:sp>
        <p:nvSpPr>
          <p:cNvPr id="14" name="TextBox 13">
            <a:extLst>
              <a:ext uri="{FF2B5EF4-FFF2-40B4-BE49-F238E27FC236}">
                <a16:creationId xmlns:a16="http://schemas.microsoft.com/office/drawing/2014/main" id="{5318FA15-D007-D573-F06D-55B3EB7CEF01}"/>
              </a:ext>
            </a:extLst>
          </p:cNvPr>
          <p:cNvSpPr txBox="1"/>
          <p:nvPr/>
        </p:nvSpPr>
        <p:spPr>
          <a:xfrm rot="18897334">
            <a:off x="2227061" y="2154295"/>
            <a:ext cx="519410" cy="369332"/>
          </a:xfrm>
          <a:prstGeom prst="rect">
            <a:avLst/>
          </a:prstGeom>
          <a:noFill/>
        </p:spPr>
        <p:txBody>
          <a:bodyPr wrap="square" rtlCol="0">
            <a:spAutoFit/>
          </a:bodyPr>
          <a:lstStyle/>
          <a:p>
            <a:r>
              <a:rPr lang="en-US" dirty="0"/>
              <a:t>R4</a:t>
            </a:r>
          </a:p>
        </p:txBody>
      </p:sp>
      <p:sp>
        <p:nvSpPr>
          <p:cNvPr id="15" name="TextBox 14">
            <a:extLst>
              <a:ext uri="{FF2B5EF4-FFF2-40B4-BE49-F238E27FC236}">
                <a16:creationId xmlns:a16="http://schemas.microsoft.com/office/drawing/2014/main" id="{3E9992DD-8FC7-610A-B716-35768F85739E}"/>
              </a:ext>
            </a:extLst>
          </p:cNvPr>
          <p:cNvSpPr txBox="1"/>
          <p:nvPr/>
        </p:nvSpPr>
        <p:spPr>
          <a:xfrm rot="18897334">
            <a:off x="2613141" y="2154295"/>
            <a:ext cx="519410" cy="369332"/>
          </a:xfrm>
          <a:prstGeom prst="rect">
            <a:avLst/>
          </a:prstGeom>
          <a:noFill/>
        </p:spPr>
        <p:txBody>
          <a:bodyPr wrap="square" rtlCol="0">
            <a:spAutoFit/>
          </a:bodyPr>
          <a:lstStyle/>
          <a:p>
            <a:r>
              <a:rPr lang="en-US" dirty="0"/>
              <a:t>R5</a:t>
            </a:r>
          </a:p>
        </p:txBody>
      </p:sp>
      <p:sp>
        <p:nvSpPr>
          <p:cNvPr id="16" name="TextBox 15">
            <a:extLst>
              <a:ext uri="{FF2B5EF4-FFF2-40B4-BE49-F238E27FC236}">
                <a16:creationId xmlns:a16="http://schemas.microsoft.com/office/drawing/2014/main" id="{4BB4E3C4-0521-C2B2-82C7-57EB7D77DBD7}"/>
              </a:ext>
            </a:extLst>
          </p:cNvPr>
          <p:cNvSpPr txBox="1"/>
          <p:nvPr/>
        </p:nvSpPr>
        <p:spPr>
          <a:xfrm rot="18897334">
            <a:off x="2968741" y="2164455"/>
            <a:ext cx="519410" cy="369332"/>
          </a:xfrm>
          <a:prstGeom prst="rect">
            <a:avLst/>
          </a:prstGeom>
          <a:noFill/>
        </p:spPr>
        <p:txBody>
          <a:bodyPr wrap="square" rtlCol="0">
            <a:spAutoFit/>
          </a:bodyPr>
          <a:lstStyle/>
          <a:p>
            <a:r>
              <a:rPr lang="en-US" dirty="0"/>
              <a:t>R6</a:t>
            </a:r>
          </a:p>
        </p:txBody>
      </p:sp>
      <p:sp>
        <p:nvSpPr>
          <p:cNvPr id="17" name="TextBox 16">
            <a:extLst>
              <a:ext uri="{FF2B5EF4-FFF2-40B4-BE49-F238E27FC236}">
                <a16:creationId xmlns:a16="http://schemas.microsoft.com/office/drawing/2014/main" id="{01E7BFAC-8417-718E-067A-2C7F4687BC22}"/>
              </a:ext>
            </a:extLst>
          </p:cNvPr>
          <p:cNvSpPr txBox="1"/>
          <p:nvPr/>
        </p:nvSpPr>
        <p:spPr>
          <a:xfrm rot="18897334">
            <a:off x="3354821" y="2164455"/>
            <a:ext cx="519410" cy="369332"/>
          </a:xfrm>
          <a:prstGeom prst="rect">
            <a:avLst/>
          </a:prstGeom>
          <a:noFill/>
        </p:spPr>
        <p:txBody>
          <a:bodyPr wrap="square" rtlCol="0">
            <a:spAutoFit/>
          </a:bodyPr>
          <a:lstStyle/>
          <a:p>
            <a:r>
              <a:rPr lang="en-US" dirty="0"/>
              <a:t>R7</a:t>
            </a:r>
          </a:p>
        </p:txBody>
      </p:sp>
      <p:sp>
        <p:nvSpPr>
          <p:cNvPr id="18" name="TextBox 17">
            <a:extLst>
              <a:ext uri="{FF2B5EF4-FFF2-40B4-BE49-F238E27FC236}">
                <a16:creationId xmlns:a16="http://schemas.microsoft.com/office/drawing/2014/main" id="{571B3674-33FD-753A-3CEF-6D2E3BCA217A}"/>
              </a:ext>
            </a:extLst>
          </p:cNvPr>
          <p:cNvSpPr txBox="1"/>
          <p:nvPr/>
        </p:nvSpPr>
        <p:spPr>
          <a:xfrm rot="18897334">
            <a:off x="3710421" y="2154295"/>
            <a:ext cx="519410" cy="369332"/>
          </a:xfrm>
          <a:prstGeom prst="rect">
            <a:avLst/>
          </a:prstGeom>
          <a:noFill/>
        </p:spPr>
        <p:txBody>
          <a:bodyPr wrap="square" rtlCol="0">
            <a:spAutoFit/>
          </a:bodyPr>
          <a:lstStyle/>
          <a:p>
            <a:r>
              <a:rPr lang="en-US" dirty="0"/>
              <a:t>R8</a:t>
            </a:r>
          </a:p>
        </p:txBody>
      </p:sp>
      <p:sp>
        <p:nvSpPr>
          <p:cNvPr id="19" name="TextBox 18">
            <a:extLst>
              <a:ext uri="{FF2B5EF4-FFF2-40B4-BE49-F238E27FC236}">
                <a16:creationId xmlns:a16="http://schemas.microsoft.com/office/drawing/2014/main" id="{F1A2B419-006E-DFFC-2960-09A57AA2ECE6}"/>
              </a:ext>
            </a:extLst>
          </p:cNvPr>
          <p:cNvSpPr txBox="1"/>
          <p:nvPr/>
        </p:nvSpPr>
        <p:spPr>
          <a:xfrm rot="18897334">
            <a:off x="5118851" y="2133975"/>
            <a:ext cx="519410" cy="369332"/>
          </a:xfrm>
          <a:prstGeom prst="rect">
            <a:avLst/>
          </a:prstGeom>
          <a:noFill/>
        </p:spPr>
        <p:txBody>
          <a:bodyPr wrap="square" rtlCol="0">
            <a:spAutoFit/>
          </a:bodyPr>
          <a:lstStyle/>
          <a:p>
            <a:r>
              <a:rPr lang="en-US" dirty="0"/>
              <a:t>R9</a:t>
            </a:r>
          </a:p>
        </p:txBody>
      </p:sp>
      <p:sp>
        <p:nvSpPr>
          <p:cNvPr id="20" name="TextBox 19">
            <a:extLst>
              <a:ext uri="{FF2B5EF4-FFF2-40B4-BE49-F238E27FC236}">
                <a16:creationId xmlns:a16="http://schemas.microsoft.com/office/drawing/2014/main" id="{D34C761F-452A-0B82-78E9-E0A2B9711780}"/>
              </a:ext>
            </a:extLst>
          </p:cNvPr>
          <p:cNvSpPr txBox="1"/>
          <p:nvPr/>
        </p:nvSpPr>
        <p:spPr>
          <a:xfrm rot="18897334">
            <a:off x="5438250" y="2095678"/>
            <a:ext cx="627648" cy="369332"/>
          </a:xfrm>
          <a:prstGeom prst="rect">
            <a:avLst/>
          </a:prstGeom>
          <a:noFill/>
        </p:spPr>
        <p:txBody>
          <a:bodyPr wrap="square" rtlCol="0">
            <a:spAutoFit/>
          </a:bodyPr>
          <a:lstStyle/>
          <a:p>
            <a:r>
              <a:rPr lang="en-US" dirty="0"/>
              <a:t>R10</a:t>
            </a:r>
          </a:p>
        </p:txBody>
      </p:sp>
      <p:sp>
        <p:nvSpPr>
          <p:cNvPr id="21" name="TextBox 20">
            <a:extLst>
              <a:ext uri="{FF2B5EF4-FFF2-40B4-BE49-F238E27FC236}">
                <a16:creationId xmlns:a16="http://schemas.microsoft.com/office/drawing/2014/main" id="{D0DE7023-8F62-76D1-C87E-38DA0980CFF2}"/>
              </a:ext>
            </a:extLst>
          </p:cNvPr>
          <p:cNvSpPr txBox="1"/>
          <p:nvPr/>
        </p:nvSpPr>
        <p:spPr>
          <a:xfrm rot="18897334">
            <a:off x="5824330" y="2105838"/>
            <a:ext cx="627648" cy="369332"/>
          </a:xfrm>
          <a:prstGeom prst="rect">
            <a:avLst/>
          </a:prstGeom>
          <a:noFill/>
        </p:spPr>
        <p:txBody>
          <a:bodyPr wrap="square" rtlCol="0">
            <a:spAutoFit/>
          </a:bodyPr>
          <a:lstStyle/>
          <a:p>
            <a:r>
              <a:rPr lang="en-US" dirty="0"/>
              <a:t>R11</a:t>
            </a:r>
          </a:p>
        </p:txBody>
      </p:sp>
      <p:sp>
        <p:nvSpPr>
          <p:cNvPr id="22" name="TextBox 21">
            <a:extLst>
              <a:ext uri="{FF2B5EF4-FFF2-40B4-BE49-F238E27FC236}">
                <a16:creationId xmlns:a16="http://schemas.microsoft.com/office/drawing/2014/main" id="{79A08C35-1FC8-4E2C-3E3D-55538C4AFA0F}"/>
              </a:ext>
            </a:extLst>
          </p:cNvPr>
          <p:cNvSpPr txBox="1"/>
          <p:nvPr/>
        </p:nvSpPr>
        <p:spPr>
          <a:xfrm rot="18897334">
            <a:off x="6160666" y="2083883"/>
            <a:ext cx="689697" cy="369332"/>
          </a:xfrm>
          <a:prstGeom prst="rect">
            <a:avLst/>
          </a:prstGeom>
          <a:noFill/>
        </p:spPr>
        <p:txBody>
          <a:bodyPr wrap="square" rtlCol="0">
            <a:spAutoFit/>
          </a:bodyPr>
          <a:lstStyle/>
          <a:p>
            <a:r>
              <a:rPr lang="en-US" dirty="0"/>
              <a:t>R12</a:t>
            </a:r>
          </a:p>
        </p:txBody>
      </p:sp>
      <p:sp>
        <p:nvSpPr>
          <p:cNvPr id="23" name="TextBox 22">
            <a:extLst>
              <a:ext uri="{FF2B5EF4-FFF2-40B4-BE49-F238E27FC236}">
                <a16:creationId xmlns:a16="http://schemas.microsoft.com/office/drawing/2014/main" id="{8FA799AD-3089-EA25-A165-E75429E91A03}"/>
              </a:ext>
            </a:extLst>
          </p:cNvPr>
          <p:cNvSpPr txBox="1"/>
          <p:nvPr/>
        </p:nvSpPr>
        <p:spPr>
          <a:xfrm rot="18897334">
            <a:off x="6547924" y="2086723"/>
            <a:ext cx="681672" cy="369332"/>
          </a:xfrm>
          <a:prstGeom prst="rect">
            <a:avLst/>
          </a:prstGeom>
          <a:noFill/>
        </p:spPr>
        <p:txBody>
          <a:bodyPr wrap="square" rtlCol="0">
            <a:spAutoFit/>
          </a:bodyPr>
          <a:lstStyle/>
          <a:p>
            <a:r>
              <a:rPr lang="en-US" dirty="0"/>
              <a:t>R13</a:t>
            </a:r>
          </a:p>
        </p:txBody>
      </p:sp>
      <p:sp>
        <p:nvSpPr>
          <p:cNvPr id="24" name="TextBox 23">
            <a:extLst>
              <a:ext uri="{FF2B5EF4-FFF2-40B4-BE49-F238E27FC236}">
                <a16:creationId xmlns:a16="http://schemas.microsoft.com/office/drawing/2014/main" id="{6095976F-7355-EF42-8D20-CAE8CDAA6BF2}"/>
              </a:ext>
            </a:extLst>
          </p:cNvPr>
          <p:cNvSpPr txBox="1"/>
          <p:nvPr/>
        </p:nvSpPr>
        <p:spPr>
          <a:xfrm rot="18897334">
            <a:off x="6902469" y="2094339"/>
            <a:ext cx="688862" cy="369332"/>
          </a:xfrm>
          <a:prstGeom prst="rect">
            <a:avLst/>
          </a:prstGeom>
          <a:noFill/>
        </p:spPr>
        <p:txBody>
          <a:bodyPr wrap="square" rtlCol="0">
            <a:spAutoFit/>
          </a:bodyPr>
          <a:lstStyle/>
          <a:p>
            <a:r>
              <a:rPr lang="en-US" dirty="0"/>
              <a:t>R15</a:t>
            </a:r>
          </a:p>
        </p:txBody>
      </p:sp>
      <p:sp>
        <p:nvSpPr>
          <p:cNvPr id="25" name="TextBox 24">
            <a:extLst>
              <a:ext uri="{FF2B5EF4-FFF2-40B4-BE49-F238E27FC236}">
                <a16:creationId xmlns:a16="http://schemas.microsoft.com/office/drawing/2014/main" id="{8E571F3F-F8BB-2F65-2E28-A549B5633729}"/>
              </a:ext>
            </a:extLst>
          </p:cNvPr>
          <p:cNvSpPr txBox="1"/>
          <p:nvPr/>
        </p:nvSpPr>
        <p:spPr>
          <a:xfrm rot="18897334">
            <a:off x="7285646" y="2087340"/>
            <a:ext cx="708643" cy="369332"/>
          </a:xfrm>
          <a:prstGeom prst="rect">
            <a:avLst/>
          </a:prstGeom>
          <a:noFill/>
        </p:spPr>
        <p:txBody>
          <a:bodyPr wrap="square" rtlCol="0">
            <a:spAutoFit/>
          </a:bodyPr>
          <a:lstStyle/>
          <a:p>
            <a:r>
              <a:rPr lang="en-US" dirty="0"/>
              <a:t>R16</a:t>
            </a:r>
          </a:p>
        </p:txBody>
      </p:sp>
      <p:sp>
        <p:nvSpPr>
          <p:cNvPr id="26" name="TextBox 25">
            <a:extLst>
              <a:ext uri="{FF2B5EF4-FFF2-40B4-BE49-F238E27FC236}">
                <a16:creationId xmlns:a16="http://schemas.microsoft.com/office/drawing/2014/main" id="{59FF0B4A-F852-5B18-A8F0-EE3A64E15FE0}"/>
              </a:ext>
            </a:extLst>
          </p:cNvPr>
          <p:cNvSpPr txBox="1"/>
          <p:nvPr/>
        </p:nvSpPr>
        <p:spPr>
          <a:xfrm rot="18897334">
            <a:off x="7650351" y="2099138"/>
            <a:ext cx="646583" cy="369332"/>
          </a:xfrm>
          <a:prstGeom prst="rect">
            <a:avLst/>
          </a:prstGeom>
          <a:noFill/>
        </p:spPr>
        <p:txBody>
          <a:bodyPr wrap="square" rtlCol="0">
            <a:spAutoFit/>
          </a:bodyPr>
          <a:lstStyle/>
          <a:p>
            <a:r>
              <a:rPr lang="en-US" dirty="0"/>
              <a:t>R17</a:t>
            </a:r>
          </a:p>
        </p:txBody>
      </p:sp>
      <p:sp>
        <p:nvSpPr>
          <p:cNvPr id="27" name="TextBox 26">
            <a:extLst>
              <a:ext uri="{FF2B5EF4-FFF2-40B4-BE49-F238E27FC236}">
                <a16:creationId xmlns:a16="http://schemas.microsoft.com/office/drawing/2014/main" id="{966AD923-82D2-16A5-BAD7-8C37CD128434}"/>
              </a:ext>
            </a:extLst>
          </p:cNvPr>
          <p:cNvSpPr txBox="1"/>
          <p:nvPr/>
        </p:nvSpPr>
        <p:spPr>
          <a:xfrm>
            <a:off x="123216" y="2663380"/>
            <a:ext cx="731215" cy="3508653"/>
          </a:xfrm>
          <a:prstGeom prst="rect">
            <a:avLst/>
          </a:prstGeom>
          <a:noFill/>
        </p:spPr>
        <p:txBody>
          <a:bodyPr wrap="square" rtlCol="0">
            <a:spAutoFit/>
          </a:bodyPr>
          <a:lstStyle/>
          <a:p>
            <a:pPr algn="r"/>
            <a:r>
              <a:rPr lang="en-US" sz="1200" dirty="0" err="1"/>
              <a:t>kDa</a:t>
            </a:r>
            <a:endParaRPr lang="en-US" sz="1200" dirty="0"/>
          </a:p>
          <a:p>
            <a:pPr algn="r"/>
            <a:r>
              <a:rPr lang="en-US" sz="1200" dirty="0"/>
              <a:t>250</a:t>
            </a:r>
          </a:p>
          <a:p>
            <a:pPr algn="r"/>
            <a:r>
              <a:rPr lang="en-US" sz="1100" dirty="0"/>
              <a:t>150</a:t>
            </a:r>
          </a:p>
          <a:p>
            <a:pPr algn="r"/>
            <a:r>
              <a:rPr lang="en-US" sz="1100" dirty="0"/>
              <a:t>100</a:t>
            </a:r>
          </a:p>
          <a:p>
            <a:pPr algn="r"/>
            <a:r>
              <a:rPr lang="en-US" sz="1100" dirty="0"/>
              <a:t>75</a:t>
            </a:r>
          </a:p>
          <a:p>
            <a:pPr algn="r"/>
            <a:endParaRPr lang="en-US" sz="500" dirty="0"/>
          </a:p>
          <a:p>
            <a:pPr algn="r"/>
            <a:endParaRPr lang="en-US" sz="500" dirty="0"/>
          </a:p>
          <a:p>
            <a:pPr algn="r"/>
            <a:endParaRPr lang="en-US" sz="500" dirty="0"/>
          </a:p>
          <a:p>
            <a:pPr algn="r"/>
            <a:r>
              <a:rPr lang="en-US" sz="1100" dirty="0"/>
              <a:t>50</a:t>
            </a:r>
          </a:p>
          <a:p>
            <a:pPr algn="r"/>
            <a:endParaRPr lang="en-US" sz="600" dirty="0"/>
          </a:p>
          <a:p>
            <a:pPr algn="r"/>
            <a:endParaRPr lang="en-US" sz="100" dirty="0"/>
          </a:p>
          <a:p>
            <a:pPr algn="r"/>
            <a:r>
              <a:rPr lang="en-US" sz="1100" dirty="0"/>
              <a:t>37</a:t>
            </a:r>
          </a:p>
          <a:p>
            <a:pPr algn="r"/>
            <a:endParaRPr lang="en-US" sz="1100" dirty="0"/>
          </a:p>
          <a:p>
            <a:pPr algn="r"/>
            <a:endParaRPr lang="en-US" sz="300" dirty="0"/>
          </a:p>
          <a:p>
            <a:pPr algn="r"/>
            <a:endParaRPr lang="en-US" sz="400" dirty="0"/>
          </a:p>
          <a:p>
            <a:pPr algn="r"/>
            <a:r>
              <a:rPr lang="en-US" sz="1100" dirty="0"/>
              <a:t>25</a:t>
            </a:r>
          </a:p>
          <a:p>
            <a:pPr algn="r"/>
            <a:endParaRPr lang="en-US" sz="1100" dirty="0"/>
          </a:p>
          <a:p>
            <a:pPr algn="r"/>
            <a:endParaRPr lang="en-US" sz="500" dirty="0"/>
          </a:p>
          <a:p>
            <a:pPr algn="r"/>
            <a:r>
              <a:rPr lang="en-US" sz="1100" dirty="0"/>
              <a:t>20</a:t>
            </a:r>
          </a:p>
          <a:p>
            <a:pPr algn="r"/>
            <a:endParaRPr lang="en-US" sz="1100" dirty="0"/>
          </a:p>
          <a:p>
            <a:pPr algn="r"/>
            <a:endParaRPr lang="en-US" sz="900" dirty="0"/>
          </a:p>
          <a:p>
            <a:pPr algn="r"/>
            <a:r>
              <a:rPr lang="en-US" sz="1100" dirty="0"/>
              <a:t>15</a:t>
            </a:r>
          </a:p>
          <a:p>
            <a:pPr algn="r"/>
            <a:endParaRPr lang="en-US" sz="800" dirty="0"/>
          </a:p>
          <a:p>
            <a:pPr algn="r"/>
            <a:r>
              <a:rPr lang="en-US" sz="1100" dirty="0"/>
              <a:t>10</a:t>
            </a:r>
          </a:p>
          <a:p>
            <a:pPr algn="r"/>
            <a:endParaRPr lang="en-US" sz="1600" dirty="0"/>
          </a:p>
        </p:txBody>
      </p:sp>
      <p:sp>
        <p:nvSpPr>
          <p:cNvPr id="29" name="TextBox 28">
            <a:extLst>
              <a:ext uri="{FF2B5EF4-FFF2-40B4-BE49-F238E27FC236}">
                <a16:creationId xmlns:a16="http://schemas.microsoft.com/office/drawing/2014/main" id="{2CFC39E0-FB71-FFBC-3800-37370C4F6C3B}"/>
              </a:ext>
            </a:extLst>
          </p:cNvPr>
          <p:cNvSpPr txBox="1"/>
          <p:nvPr/>
        </p:nvSpPr>
        <p:spPr>
          <a:xfrm>
            <a:off x="4094435" y="2592061"/>
            <a:ext cx="731215" cy="3600986"/>
          </a:xfrm>
          <a:prstGeom prst="rect">
            <a:avLst/>
          </a:prstGeom>
          <a:noFill/>
        </p:spPr>
        <p:txBody>
          <a:bodyPr wrap="square" rtlCol="0">
            <a:spAutoFit/>
          </a:bodyPr>
          <a:lstStyle/>
          <a:p>
            <a:pPr algn="r"/>
            <a:r>
              <a:rPr lang="en-US" sz="1200" dirty="0" err="1"/>
              <a:t>kDa</a:t>
            </a:r>
            <a:endParaRPr lang="en-US" sz="1200" dirty="0"/>
          </a:p>
          <a:p>
            <a:pPr algn="r"/>
            <a:r>
              <a:rPr lang="en-US" sz="1200" dirty="0"/>
              <a:t>250</a:t>
            </a:r>
          </a:p>
          <a:p>
            <a:pPr algn="r"/>
            <a:r>
              <a:rPr lang="en-US" sz="1100" dirty="0"/>
              <a:t>150</a:t>
            </a:r>
          </a:p>
          <a:p>
            <a:pPr algn="r"/>
            <a:r>
              <a:rPr lang="en-US" sz="1100" dirty="0"/>
              <a:t>100</a:t>
            </a:r>
          </a:p>
          <a:p>
            <a:pPr algn="r"/>
            <a:r>
              <a:rPr lang="en-US" sz="1100" dirty="0"/>
              <a:t>75</a:t>
            </a:r>
          </a:p>
          <a:p>
            <a:pPr algn="r"/>
            <a:endParaRPr lang="en-US" sz="500" dirty="0"/>
          </a:p>
          <a:p>
            <a:pPr algn="r"/>
            <a:endParaRPr lang="en-US" sz="500" dirty="0"/>
          </a:p>
          <a:p>
            <a:pPr algn="r"/>
            <a:endParaRPr lang="en-US" sz="500" dirty="0"/>
          </a:p>
          <a:p>
            <a:pPr algn="r"/>
            <a:r>
              <a:rPr lang="en-US" sz="1100" dirty="0"/>
              <a:t>50</a:t>
            </a:r>
          </a:p>
          <a:p>
            <a:pPr algn="r"/>
            <a:endParaRPr lang="en-US" sz="600" dirty="0"/>
          </a:p>
          <a:p>
            <a:pPr algn="r"/>
            <a:endParaRPr lang="en-US" sz="100" dirty="0"/>
          </a:p>
          <a:p>
            <a:pPr algn="r"/>
            <a:r>
              <a:rPr lang="en-US" sz="1100" dirty="0"/>
              <a:t>37</a:t>
            </a:r>
          </a:p>
          <a:p>
            <a:pPr algn="r"/>
            <a:endParaRPr lang="en-US" sz="1100" dirty="0"/>
          </a:p>
          <a:p>
            <a:pPr algn="r"/>
            <a:endParaRPr lang="en-US" sz="300" dirty="0"/>
          </a:p>
          <a:p>
            <a:pPr algn="r"/>
            <a:endParaRPr lang="en-US" sz="400" dirty="0"/>
          </a:p>
          <a:p>
            <a:pPr algn="r"/>
            <a:r>
              <a:rPr lang="en-US" sz="1100" dirty="0"/>
              <a:t>25</a:t>
            </a:r>
          </a:p>
          <a:p>
            <a:pPr algn="r"/>
            <a:endParaRPr lang="en-US" sz="1100" dirty="0"/>
          </a:p>
          <a:p>
            <a:pPr algn="r"/>
            <a:endParaRPr lang="en-US" sz="500" dirty="0"/>
          </a:p>
          <a:p>
            <a:pPr algn="r"/>
            <a:r>
              <a:rPr lang="en-US" sz="1100" dirty="0"/>
              <a:t>20</a:t>
            </a:r>
          </a:p>
          <a:p>
            <a:pPr algn="r"/>
            <a:endParaRPr lang="en-US" sz="1100" dirty="0"/>
          </a:p>
          <a:p>
            <a:pPr algn="r"/>
            <a:endParaRPr lang="en-US" sz="500" dirty="0"/>
          </a:p>
          <a:p>
            <a:pPr algn="r"/>
            <a:endParaRPr lang="en-US" sz="900" dirty="0"/>
          </a:p>
          <a:p>
            <a:pPr algn="r"/>
            <a:r>
              <a:rPr lang="en-US" sz="1100" dirty="0"/>
              <a:t>15</a:t>
            </a:r>
          </a:p>
          <a:p>
            <a:pPr algn="r"/>
            <a:endParaRPr lang="en-US" sz="300" dirty="0"/>
          </a:p>
          <a:p>
            <a:pPr algn="r"/>
            <a:r>
              <a:rPr lang="en-US" sz="1100" dirty="0"/>
              <a:t>10</a:t>
            </a:r>
          </a:p>
          <a:p>
            <a:pPr algn="r"/>
            <a:endParaRPr lang="en-US" sz="1600" dirty="0"/>
          </a:p>
        </p:txBody>
      </p:sp>
    </p:spTree>
    <p:extLst>
      <p:ext uri="{BB962C8B-B14F-4D97-AF65-F5344CB8AC3E}">
        <p14:creationId xmlns:p14="http://schemas.microsoft.com/office/powerpoint/2010/main" val="16331321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42D4C2-1EA2-66E0-3250-FE84C52D5FE8}"/>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CE57223-CD91-4A57-5FC2-046AA9719AC7}"/>
              </a:ext>
            </a:extLst>
          </p:cNvPr>
          <p:cNvSpPr>
            <a:spLocks noGrp="1"/>
          </p:cNvSpPr>
          <p:nvPr>
            <p:ph type="sldNum" sz="quarter" idx="12"/>
          </p:nvPr>
        </p:nvSpPr>
        <p:spPr/>
        <p:txBody>
          <a:bodyPr/>
          <a:lstStyle/>
          <a:p>
            <a:fld id="{0CFEC368-1D7A-4F81-ABF6-AE0E36BAF64C}" type="slidenum">
              <a:rPr lang="en-US" smtClean="0"/>
              <a:pPr/>
              <a:t>17</a:t>
            </a:fld>
            <a:endParaRPr lang="en-US"/>
          </a:p>
        </p:txBody>
      </p:sp>
      <p:sp>
        <p:nvSpPr>
          <p:cNvPr id="2" name="Title 1">
            <a:extLst>
              <a:ext uri="{FF2B5EF4-FFF2-40B4-BE49-F238E27FC236}">
                <a16:creationId xmlns:a16="http://schemas.microsoft.com/office/drawing/2014/main" id="{951BF8FF-7AD8-ED46-6E7F-7C7D6C40C7C2}"/>
              </a:ext>
            </a:extLst>
          </p:cNvPr>
          <p:cNvSpPr>
            <a:spLocks noGrp="1"/>
          </p:cNvSpPr>
          <p:nvPr>
            <p:ph type="title"/>
          </p:nvPr>
        </p:nvSpPr>
        <p:spPr>
          <a:xfrm>
            <a:off x="290310" y="436742"/>
            <a:ext cx="8229600" cy="990600"/>
          </a:xfrm>
        </p:spPr>
        <p:txBody>
          <a:bodyPr/>
          <a:lstStyle/>
          <a:p>
            <a:r>
              <a:rPr lang="en-US" dirty="0"/>
              <a:t>Figure S16</a:t>
            </a:r>
          </a:p>
        </p:txBody>
      </p:sp>
      <p:pic>
        <p:nvPicPr>
          <p:cNvPr id="4" name="Picture 3">
            <a:extLst>
              <a:ext uri="{FF2B5EF4-FFF2-40B4-BE49-F238E27FC236}">
                <a16:creationId xmlns:a16="http://schemas.microsoft.com/office/drawing/2014/main" id="{9C4F1FF0-816C-77E9-3629-A7D88F3635C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07155" y="1321254"/>
            <a:ext cx="7329690" cy="5100004"/>
          </a:xfrm>
          <a:prstGeom prst="rect">
            <a:avLst/>
          </a:prstGeom>
        </p:spPr>
      </p:pic>
    </p:spTree>
    <p:extLst>
      <p:ext uri="{BB962C8B-B14F-4D97-AF65-F5344CB8AC3E}">
        <p14:creationId xmlns:p14="http://schemas.microsoft.com/office/powerpoint/2010/main" val="34998946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1542B-B776-605F-2047-8118D05DBB7A}"/>
              </a:ext>
            </a:extLst>
          </p:cNvPr>
          <p:cNvSpPr>
            <a:spLocks noGrp="1"/>
          </p:cNvSpPr>
          <p:nvPr>
            <p:ph type="title"/>
          </p:nvPr>
        </p:nvSpPr>
        <p:spPr/>
        <p:txBody>
          <a:bodyPr>
            <a:normAutofit/>
          </a:bodyPr>
          <a:lstStyle/>
          <a:p>
            <a:r>
              <a:rPr lang="en-US" dirty="0"/>
              <a:t>Figure S1</a:t>
            </a:r>
          </a:p>
        </p:txBody>
      </p:sp>
      <p:sp>
        <p:nvSpPr>
          <p:cNvPr id="4" name="Slide Number Placeholder 3">
            <a:extLst>
              <a:ext uri="{FF2B5EF4-FFF2-40B4-BE49-F238E27FC236}">
                <a16:creationId xmlns:a16="http://schemas.microsoft.com/office/drawing/2014/main" id="{B6EC88A5-B5A5-37EF-1A8B-F7A49813073C}"/>
              </a:ext>
            </a:extLst>
          </p:cNvPr>
          <p:cNvSpPr>
            <a:spLocks noGrp="1"/>
          </p:cNvSpPr>
          <p:nvPr>
            <p:ph type="sldNum" sz="quarter" idx="12"/>
          </p:nvPr>
        </p:nvSpPr>
        <p:spPr/>
        <p:txBody>
          <a:bodyPr/>
          <a:lstStyle/>
          <a:p>
            <a:fld id="{0CFEC368-1D7A-4F81-ABF6-AE0E36BAF64C}" type="slidenum">
              <a:rPr lang="en-US" smtClean="0"/>
              <a:pPr/>
              <a:t>2</a:t>
            </a:fld>
            <a:endParaRPr lang="en-US"/>
          </a:p>
        </p:txBody>
      </p:sp>
      <p:sp>
        <p:nvSpPr>
          <p:cNvPr id="8" name="TextBox 7">
            <a:extLst>
              <a:ext uri="{FF2B5EF4-FFF2-40B4-BE49-F238E27FC236}">
                <a16:creationId xmlns:a16="http://schemas.microsoft.com/office/drawing/2014/main" id="{A8D83B07-627A-8514-44B6-293189C52A23}"/>
              </a:ext>
            </a:extLst>
          </p:cNvPr>
          <p:cNvSpPr txBox="1"/>
          <p:nvPr/>
        </p:nvSpPr>
        <p:spPr>
          <a:xfrm rot="18897334">
            <a:off x="286951" y="1878948"/>
            <a:ext cx="1714509" cy="369332"/>
          </a:xfrm>
          <a:prstGeom prst="rect">
            <a:avLst/>
          </a:prstGeom>
          <a:noFill/>
        </p:spPr>
        <p:txBody>
          <a:bodyPr wrap="square" rtlCol="0">
            <a:spAutoFit/>
          </a:bodyPr>
          <a:lstStyle/>
          <a:p>
            <a:r>
              <a:rPr lang="en-US" dirty="0"/>
              <a:t>Ladder</a:t>
            </a:r>
          </a:p>
        </p:txBody>
      </p:sp>
      <p:sp>
        <p:nvSpPr>
          <p:cNvPr id="9" name="TextBox 8">
            <a:extLst>
              <a:ext uri="{FF2B5EF4-FFF2-40B4-BE49-F238E27FC236}">
                <a16:creationId xmlns:a16="http://schemas.microsoft.com/office/drawing/2014/main" id="{C8B27F2C-FF1C-FA46-9655-73E66FC9AD7D}"/>
              </a:ext>
            </a:extLst>
          </p:cNvPr>
          <p:cNvSpPr txBox="1"/>
          <p:nvPr/>
        </p:nvSpPr>
        <p:spPr>
          <a:xfrm rot="18821595">
            <a:off x="4526528" y="1870634"/>
            <a:ext cx="1714509" cy="369332"/>
          </a:xfrm>
          <a:prstGeom prst="rect">
            <a:avLst/>
          </a:prstGeom>
          <a:noFill/>
        </p:spPr>
        <p:txBody>
          <a:bodyPr wrap="square" rtlCol="0">
            <a:spAutoFit/>
          </a:bodyPr>
          <a:lstStyle/>
          <a:p>
            <a:r>
              <a:rPr lang="en-US" dirty="0"/>
              <a:t>Ladder</a:t>
            </a:r>
          </a:p>
        </p:txBody>
      </p:sp>
      <p:sp>
        <p:nvSpPr>
          <p:cNvPr id="10" name="TextBox 9">
            <a:extLst>
              <a:ext uri="{FF2B5EF4-FFF2-40B4-BE49-F238E27FC236}">
                <a16:creationId xmlns:a16="http://schemas.microsoft.com/office/drawing/2014/main" id="{DD8918B3-2125-011E-41B3-04B88BD80A05}"/>
              </a:ext>
            </a:extLst>
          </p:cNvPr>
          <p:cNvSpPr txBox="1"/>
          <p:nvPr/>
        </p:nvSpPr>
        <p:spPr>
          <a:xfrm rot="18897334">
            <a:off x="903086" y="2296535"/>
            <a:ext cx="519410" cy="369332"/>
          </a:xfrm>
          <a:prstGeom prst="rect">
            <a:avLst/>
          </a:prstGeom>
          <a:noFill/>
        </p:spPr>
        <p:txBody>
          <a:bodyPr wrap="square" rtlCol="0">
            <a:spAutoFit/>
          </a:bodyPr>
          <a:lstStyle/>
          <a:p>
            <a:r>
              <a:rPr lang="en-US" dirty="0"/>
              <a:t>R1</a:t>
            </a:r>
          </a:p>
        </p:txBody>
      </p:sp>
      <p:sp>
        <p:nvSpPr>
          <p:cNvPr id="25" name="TextBox 24">
            <a:extLst>
              <a:ext uri="{FF2B5EF4-FFF2-40B4-BE49-F238E27FC236}">
                <a16:creationId xmlns:a16="http://schemas.microsoft.com/office/drawing/2014/main" id="{B0FF9A67-3D9F-F139-F945-1AB2679EAA59}"/>
              </a:ext>
            </a:extLst>
          </p:cNvPr>
          <p:cNvSpPr txBox="1"/>
          <p:nvPr/>
        </p:nvSpPr>
        <p:spPr>
          <a:xfrm>
            <a:off x="207525" y="3267123"/>
            <a:ext cx="653143" cy="1492716"/>
          </a:xfrm>
          <a:prstGeom prst="rect">
            <a:avLst/>
          </a:prstGeom>
          <a:noFill/>
        </p:spPr>
        <p:txBody>
          <a:bodyPr wrap="square" rtlCol="0">
            <a:spAutoFit/>
          </a:bodyPr>
          <a:lstStyle/>
          <a:p>
            <a:r>
              <a:rPr lang="en-US" dirty="0">
                <a:solidFill>
                  <a:schemeClr val="bg1"/>
                </a:solidFill>
              </a:rPr>
              <a:t>50</a:t>
            </a:r>
          </a:p>
          <a:p>
            <a:endParaRPr lang="en-US" sz="500" dirty="0">
              <a:solidFill>
                <a:schemeClr val="bg1"/>
              </a:solidFill>
            </a:endParaRPr>
          </a:p>
          <a:p>
            <a:r>
              <a:rPr lang="en-US" dirty="0">
                <a:solidFill>
                  <a:schemeClr val="bg1"/>
                </a:solidFill>
              </a:rPr>
              <a:t>37</a:t>
            </a:r>
          </a:p>
          <a:p>
            <a:endParaRPr lang="en-US" sz="900" dirty="0">
              <a:solidFill>
                <a:schemeClr val="bg1"/>
              </a:solidFill>
            </a:endParaRPr>
          </a:p>
          <a:p>
            <a:r>
              <a:rPr lang="en-US" dirty="0">
                <a:solidFill>
                  <a:schemeClr val="bg1"/>
                </a:solidFill>
              </a:rPr>
              <a:t>25</a:t>
            </a:r>
          </a:p>
          <a:p>
            <a:endParaRPr lang="en-US" sz="500" dirty="0">
              <a:solidFill>
                <a:schemeClr val="bg1"/>
              </a:solidFill>
            </a:endParaRPr>
          </a:p>
          <a:p>
            <a:r>
              <a:rPr lang="en-US" dirty="0">
                <a:solidFill>
                  <a:schemeClr val="bg1"/>
                </a:solidFill>
              </a:rPr>
              <a:t>20</a:t>
            </a:r>
          </a:p>
        </p:txBody>
      </p:sp>
      <p:sp>
        <p:nvSpPr>
          <p:cNvPr id="26" name="TextBox 25">
            <a:extLst>
              <a:ext uri="{FF2B5EF4-FFF2-40B4-BE49-F238E27FC236}">
                <a16:creationId xmlns:a16="http://schemas.microsoft.com/office/drawing/2014/main" id="{F93CFCBF-8DB0-8B9E-63C7-ADC686F0D4B4}"/>
              </a:ext>
            </a:extLst>
          </p:cNvPr>
          <p:cNvSpPr txBox="1"/>
          <p:nvPr/>
        </p:nvSpPr>
        <p:spPr>
          <a:xfrm>
            <a:off x="4535159" y="3272373"/>
            <a:ext cx="653143" cy="1492716"/>
          </a:xfrm>
          <a:prstGeom prst="rect">
            <a:avLst/>
          </a:prstGeom>
          <a:noFill/>
        </p:spPr>
        <p:txBody>
          <a:bodyPr wrap="square" rtlCol="0">
            <a:spAutoFit/>
          </a:bodyPr>
          <a:lstStyle/>
          <a:p>
            <a:r>
              <a:rPr lang="en-US" dirty="0">
                <a:solidFill>
                  <a:schemeClr val="bg1"/>
                </a:solidFill>
              </a:rPr>
              <a:t>50</a:t>
            </a:r>
          </a:p>
          <a:p>
            <a:endParaRPr lang="en-US" sz="500" dirty="0">
              <a:solidFill>
                <a:schemeClr val="bg1"/>
              </a:solidFill>
            </a:endParaRPr>
          </a:p>
          <a:p>
            <a:r>
              <a:rPr lang="en-US" dirty="0">
                <a:solidFill>
                  <a:schemeClr val="bg1"/>
                </a:solidFill>
              </a:rPr>
              <a:t>37</a:t>
            </a:r>
          </a:p>
          <a:p>
            <a:endParaRPr lang="en-US" sz="900" dirty="0">
              <a:solidFill>
                <a:schemeClr val="bg1"/>
              </a:solidFill>
            </a:endParaRPr>
          </a:p>
          <a:p>
            <a:r>
              <a:rPr lang="en-US" dirty="0">
                <a:solidFill>
                  <a:schemeClr val="bg1"/>
                </a:solidFill>
              </a:rPr>
              <a:t>25</a:t>
            </a:r>
          </a:p>
          <a:p>
            <a:endParaRPr lang="en-US" sz="500" dirty="0">
              <a:solidFill>
                <a:schemeClr val="bg1"/>
              </a:solidFill>
            </a:endParaRPr>
          </a:p>
          <a:p>
            <a:r>
              <a:rPr lang="en-US" dirty="0">
                <a:solidFill>
                  <a:schemeClr val="bg1"/>
                </a:solidFill>
              </a:rPr>
              <a:t>20</a:t>
            </a:r>
          </a:p>
        </p:txBody>
      </p:sp>
      <p:pic>
        <p:nvPicPr>
          <p:cNvPr id="52" name="Picture 51" descr="A close-up of a book&#10;&#10;Description automatically generated">
            <a:extLst>
              <a:ext uri="{FF2B5EF4-FFF2-40B4-BE49-F238E27FC236}">
                <a16:creationId xmlns:a16="http://schemas.microsoft.com/office/drawing/2014/main" id="{3B41B746-9FE0-D3C2-4D89-A33F2EB2EEB1}"/>
              </a:ext>
            </a:extLst>
          </p:cNvPr>
          <p:cNvPicPr>
            <a:picLocks noChangeAspect="1"/>
          </p:cNvPicPr>
          <p:nvPr/>
        </p:nvPicPr>
        <p:blipFill>
          <a:blip r:embed="rId3">
            <a:extLst>
              <a:ext uri="{28A0092B-C50C-407E-A947-70E740481C1C}">
                <a14:useLocalDpi xmlns:a14="http://schemas.microsoft.com/office/drawing/2010/main" val="0"/>
              </a:ext>
            </a:extLst>
          </a:blip>
          <a:srcRect l="2341" r="49634"/>
          <a:stretch/>
        </p:blipFill>
        <p:spPr>
          <a:xfrm>
            <a:off x="329349" y="2692589"/>
            <a:ext cx="4101906" cy="3447084"/>
          </a:xfrm>
          <a:prstGeom prst="rect">
            <a:avLst/>
          </a:prstGeom>
        </p:spPr>
      </p:pic>
      <p:sp>
        <p:nvSpPr>
          <p:cNvPr id="53" name="TextBox 52">
            <a:extLst>
              <a:ext uri="{FF2B5EF4-FFF2-40B4-BE49-F238E27FC236}">
                <a16:creationId xmlns:a16="http://schemas.microsoft.com/office/drawing/2014/main" id="{C9EE948D-1B5F-D481-0317-3C56B60DC95A}"/>
              </a:ext>
            </a:extLst>
          </p:cNvPr>
          <p:cNvSpPr txBox="1"/>
          <p:nvPr/>
        </p:nvSpPr>
        <p:spPr>
          <a:xfrm rot="18897334">
            <a:off x="1238366" y="2296535"/>
            <a:ext cx="519410" cy="369332"/>
          </a:xfrm>
          <a:prstGeom prst="rect">
            <a:avLst/>
          </a:prstGeom>
          <a:noFill/>
        </p:spPr>
        <p:txBody>
          <a:bodyPr wrap="square" rtlCol="0">
            <a:spAutoFit/>
          </a:bodyPr>
          <a:lstStyle/>
          <a:p>
            <a:r>
              <a:rPr lang="en-US" dirty="0"/>
              <a:t>R2</a:t>
            </a:r>
          </a:p>
        </p:txBody>
      </p:sp>
      <p:sp>
        <p:nvSpPr>
          <p:cNvPr id="54" name="TextBox 53">
            <a:extLst>
              <a:ext uri="{FF2B5EF4-FFF2-40B4-BE49-F238E27FC236}">
                <a16:creationId xmlns:a16="http://schemas.microsoft.com/office/drawing/2014/main" id="{6AE1A4A5-CF39-5377-42F0-60C77EC73941}"/>
              </a:ext>
            </a:extLst>
          </p:cNvPr>
          <p:cNvSpPr txBox="1"/>
          <p:nvPr/>
        </p:nvSpPr>
        <p:spPr>
          <a:xfrm rot="18897334">
            <a:off x="1624446" y="2306695"/>
            <a:ext cx="519410" cy="369332"/>
          </a:xfrm>
          <a:prstGeom prst="rect">
            <a:avLst/>
          </a:prstGeom>
          <a:noFill/>
        </p:spPr>
        <p:txBody>
          <a:bodyPr wrap="square" rtlCol="0">
            <a:spAutoFit/>
          </a:bodyPr>
          <a:lstStyle/>
          <a:p>
            <a:r>
              <a:rPr lang="en-US" dirty="0"/>
              <a:t>R3</a:t>
            </a:r>
          </a:p>
        </p:txBody>
      </p:sp>
      <p:sp>
        <p:nvSpPr>
          <p:cNvPr id="55" name="TextBox 54">
            <a:extLst>
              <a:ext uri="{FF2B5EF4-FFF2-40B4-BE49-F238E27FC236}">
                <a16:creationId xmlns:a16="http://schemas.microsoft.com/office/drawing/2014/main" id="{6B5504A0-4436-B348-59FF-CF62B14419CC}"/>
              </a:ext>
            </a:extLst>
          </p:cNvPr>
          <p:cNvSpPr txBox="1"/>
          <p:nvPr/>
        </p:nvSpPr>
        <p:spPr>
          <a:xfrm rot="18897334">
            <a:off x="1969886" y="2306695"/>
            <a:ext cx="519410" cy="369332"/>
          </a:xfrm>
          <a:prstGeom prst="rect">
            <a:avLst/>
          </a:prstGeom>
          <a:noFill/>
        </p:spPr>
        <p:txBody>
          <a:bodyPr wrap="square" rtlCol="0">
            <a:spAutoFit/>
          </a:bodyPr>
          <a:lstStyle/>
          <a:p>
            <a:r>
              <a:rPr lang="en-US" dirty="0"/>
              <a:t>R4</a:t>
            </a:r>
          </a:p>
        </p:txBody>
      </p:sp>
      <p:sp>
        <p:nvSpPr>
          <p:cNvPr id="56" name="TextBox 55">
            <a:extLst>
              <a:ext uri="{FF2B5EF4-FFF2-40B4-BE49-F238E27FC236}">
                <a16:creationId xmlns:a16="http://schemas.microsoft.com/office/drawing/2014/main" id="{7CAB446D-DB35-9F63-1CBF-7ABADC225C3F}"/>
              </a:ext>
            </a:extLst>
          </p:cNvPr>
          <p:cNvSpPr txBox="1"/>
          <p:nvPr/>
        </p:nvSpPr>
        <p:spPr>
          <a:xfrm rot="18897334">
            <a:off x="2355966" y="2306695"/>
            <a:ext cx="519410" cy="369332"/>
          </a:xfrm>
          <a:prstGeom prst="rect">
            <a:avLst/>
          </a:prstGeom>
          <a:noFill/>
        </p:spPr>
        <p:txBody>
          <a:bodyPr wrap="square" rtlCol="0">
            <a:spAutoFit/>
          </a:bodyPr>
          <a:lstStyle/>
          <a:p>
            <a:r>
              <a:rPr lang="en-US" dirty="0"/>
              <a:t>R5</a:t>
            </a:r>
          </a:p>
        </p:txBody>
      </p:sp>
      <p:sp>
        <p:nvSpPr>
          <p:cNvPr id="57" name="TextBox 56">
            <a:extLst>
              <a:ext uri="{FF2B5EF4-FFF2-40B4-BE49-F238E27FC236}">
                <a16:creationId xmlns:a16="http://schemas.microsoft.com/office/drawing/2014/main" id="{B569B3ED-9071-2485-7DCF-3D786B1604DE}"/>
              </a:ext>
            </a:extLst>
          </p:cNvPr>
          <p:cNvSpPr txBox="1"/>
          <p:nvPr/>
        </p:nvSpPr>
        <p:spPr>
          <a:xfrm rot="18897334">
            <a:off x="2711566" y="2316855"/>
            <a:ext cx="519410" cy="369332"/>
          </a:xfrm>
          <a:prstGeom prst="rect">
            <a:avLst/>
          </a:prstGeom>
          <a:noFill/>
        </p:spPr>
        <p:txBody>
          <a:bodyPr wrap="square" rtlCol="0">
            <a:spAutoFit/>
          </a:bodyPr>
          <a:lstStyle/>
          <a:p>
            <a:r>
              <a:rPr lang="en-US" dirty="0"/>
              <a:t>R6</a:t>
            </a:r>
          </a:p>
        </p:txBody>
      </p:sp>
      <p:sp>
        <p:nvSpPr>
          <p:cNvPr id="58" name="TextBox 57">
            <a:extLst>
              <a:ext uri="{FF2B5EF4-FFF2-40B4-BE49-F238E27FC236}">
                <a16:creationId xmlns:a16="http://schemas.microsoft.com/office/drawing/2014/main" id="{E2ADAE35-91FC-3756-C523-3A3F8BAAF7C5}"/>
              </a:ext>
            </a:extLst>
          </p:cNvPr>
          <p:cNvSpPr txBox="1"/>
          <p:nvPr/>
        </p:nvSpPr>
        <p:spPr>
          <a:xfrm rot="18897334">
            <a:off x="3097646" y="2316855"/>
            <a:ext cx="519410" cy="369332"/>
          </a:xfrm>
          <a:prstGeom prst="rect">
            <a:avLst/>
          </a:prstGeom>
          <a:noFill/>
        </p:spPr>
        <p:txBody>
          <a:bodyPr wrap="square" rtlCol="0">
            <a:spAutoFit/>
          </a:bodyPr>
          <a:lstStyle/>
          <a:p>
            <a:r>
              <a:rPr lang="en-US" dirty="0"/>
              <a:t>R7</a:t>
            </a:r>
          </a:p>
        </p:txBody>
      </p:sp>
      <p:sp>
        <p:nvSpPr>
          <p:cNvPr id="59" name="TextBox 58">
            <a:extLst>
              <a:ext uri="{FF2B5EF4-FFF2-40B4-BE49-F238E27FC236}">
                <a16:creationId xmlns:a16="http://schemas.microsoft.com/office/drawing/2014/main" id="{72EA10AD-2242-EE68-2918-15A7D3CE8E9C}"/>
              </a:ext>
            </a:extLst>
          </p:cNvPr>
          <p:cNvSpPr txBox="1"/>
          <p:nvPr/>
        </p:nvSpPr>
        <p:spPr>
          <a:xfrm rot="18897334">
            <a:off x="3453246" y="2306695"/>
            <a:ext cx="519410" cy="369332"/>
          </a:xfrm>
          <a:prstGeom prst="rect">
            <a:avLst/>
          </a:prstGeom>
          <a:noFill/>
        </p:spPr>
        <p:txBody>
          <a:bodyPr wrap="square" rtlCol="0">
            <a:spAutoFit/>
          </a:bodyPr>
          <a:lstStyle/>
          <a:p>
            <a:r>
              <a:rPr lang="en-US" dirty="0"/>
              <a:t>R8</a:t>
            </a:r>
          </a:p>
        </p:txBody>
      </p:sp>
      <p:sp>
        <p:nvSpPr>
          <p:cNvPr id="60" name="TextBox 59">
            <a:extLst>
              <a:ext uri="{FF2B5EF4-FFF2-40B4-BE49-F238E27FC236}">
                <a16:creationId xmlns:a16="http://schemas.microsoft.com/office/drawing/2014/main" id="{6637824E-2E82-05F5-1B61-9DE38AB21760}"/>
              </a:ext>
            </a:extLst>
          </p:cNvPr>
          <p:cNvSpPr txBox="1"/>
          <p:nvPr/>
        </p:nvSpPr>
        <p:spPr>
          <a:xfrm rot="18821595">
            <a:off x="3622923" y="1880794"/>
            <a:ext cx="1714509" cy="369332"/>
          </a:xfrm>
          <a:prstGeom prst="rect">
            <a:avLst/>
          </a:prstGeom>
          <a:noFill/>
        </p:spPr>
        <p:txBody>
          <a:bodyPr wrap="square" rtlCol="0">
            <a:spAutoFit/>
          </a:bodyPr>
          <a:lstStyle/>
          <a:p>
            <a:r>
              <a:rPr lang="en-US" dirty="0"/>
              <a:t>Ladder</a:t>
            </a:r>
          </a:p>
        </p:txBody>
      </p:sp>
      <p:sp>
        <p:nvSpPr>
          <p:cNvPr id="61" name="TextBox 60">
            <a:extLst>
              <a:ext uri="{FF2B5EF4-FFF2-40B4-BE49-F238E27FC236}">
                <a16:creationId xmlns:a16="http://schemas.microsoft.com/office/drawing/2014/main" id="{159B666A-590B-D431-9350-7B953F51AE8D}"/>
              </a:ext>
            </a:extLst>
          </p:cNvPr>
          <p:cNvSpPr txBox="1"/>
          <p:nvPr/>
        </p:nvSpPr>
        <p:spPr>
          <a:xfrm rot="18897334">
            <a:off x="5118851" y="2286375"/>
            <a:ext cx="519410" cy="369332"/>
          </a:xfrm>
          <a:prstGeom prst="rect">
            <a:avLst/>
          </a:prstGeom>
          <a:noFill/>
        </p:spPr>
        <p:txBody>
          <a:bodyPr wrap="square" rtlCol="0">
            <a:spAutoFit/>
          </a:bodyPr>
          <a:lstStyle/>
          <a:p>
            <a:r>
              <a:rPr lang="en-US" dirty="0"/>
              <a:t>R9</a:t>
            </a:r>
          </a:p>
        </p:txBody>
      </p:sp>
      <p:sp>
        <p:nvSpPr>
          <p:cNvPr id="62" name="TextBox 61">
            <a:extLst>
              <a:ext uri="{FF2B5EF4-FFF2-40B4-BE49-F238E27FC236}">
                <a16:creationId xmlns:a16="http://schemas.microsoft.com/office/drawing/2014/main" id="{680E1E28-7689-6A86-C827-3FADEC0D63DF}"/>
              </a:ext>
            </a:extLst>
          </p:cNvPr>
          <p:cNvSpPr txBox="1"/>
          <p:nvPr/>
        </p:nvSpPr>
        <p:spPr>
          <a:xfrm rot="18897334">
            <a:off x="5438250" y="2248078"/>
            <a:ext cx="627648" cy="369332"/>
          </a:xfrm>
          <a:prstGeom prst="rect">
            <a:avLst/>
          </a:prstGeom>
          <a:noFill/>
        </p:spPr>
        <p:txBody>
          <a:bodyPr wrap="square" rtlCol="0">
            <a:spAutoFit/>
          </a:bodyPr>
          <a:lstStyle/>
          <a:p>
            <a:r>
              <a:rPr lang="en-US" dirty="0"/>
              <a:t>R10</a:t>
            </a:r>
          </a:p>
        </p:txBody>
      </p:sp>
      <p:sp>
        <p:nvSpPr>
          <p:cNvPr id="63" name="TextBox 62">
            <a:extLst>
              <a:ext uri="{FF2B5EF4-FFF2-40B4-BE49-F238E27FC236}">
                <a16:creationId xmlns:a16="http://schemas.microsoft.com/office/drawing/2014/main" id="{29D0EC83-65FA-BA52-D8C6-67158F749183}"/>
              </a:ext>
            </a:extLst>
          </p:cNvPr>
          <p:cNvSpPr txBox="1"/>
          <p:nvPr/>
        </p:nvSpPr>
        <p:spPr>
          <a:xfrm rot="18897334">
            <a:off x="5824330" y="2258238"/>
            <a:ext cx="627648" cy="369332"/>
          </a:xfrm>
          <a:prstGeom prst="rect">
            <a:avLst/>
          </a:prstGeom>
          <a:noFill/>
        </p:spPr>
        <p:txBody>
          <a:bodyPr wrap="square" rtlCol="0">
            <a:spAutoFit/>
          </a:bodyPr>
          <a:lstStyle/>
          <a:p>
            <a:r>
              <a:rPr lang="en-US" dirty="0"/>
              <a:t>R11</a:t>
            </a:r>
          </a:p>
        </p:txBody>
      </p:sp>
      <p:sp>
        <p:nvSpPr>
          <p:cNvPr id="64" name="TextBox 63">
            <a:extLst>
              <a:ext uri="{FF2B5EF4-FFF2-40B4-BE49-F238E27FC236}">
                <a16:creationId xmlns:a16="http://schemas.microsoft.com/office/drawing/2014/main" id="{23385BE0-628D-D523-D1C2-D59507F749D7}"/>
              </a:ext>
            </a:extLst>
          </p:cNvPr>
          <p:cNvSpPr txBox="1"/>
          <p:nvPr/>
        </p:nvSpPr>
        <p:spPr>
          <a:xfrm rot="18897334">
            <a:off x="6160666" y="2236283"/>
            <a:ext cx="689697" cy="369332"/>
          </a:xfrm>
          <a:prstGeom prst="rect">
            <a:avLst/>
          </a:prstGeom>
          <a:noFill/>
        </p:spPr>
        <p:txBody>
          <a:bodyPr wrap="square" rtlCol="0">
            <a:spAutoFit/>
          </a:bodyPr>
          <a:lstStyle/>
          <a:p>
            <a:r>
              <a:rPr lang="en-US" dirty="0"/>
              <a:t>R12</a:t>
            </a:r>
          </a:p>
        </p:txBody>
      </p:sp>
      <p:sp>
        <p:nvSpPr>
          <p:cNvPr id="65" name="TextBox 64">
            <a:extLst>
              <a:ext uri="{FF2B5EF4-FFF2-40B4-BE49-F238E27FC236}">
                <a16:creationId xmlns:a16="http://schemas.microsoft.com/office/drawing/2014/main" id="{DA686816-88D3-0516-4461-E1A06F927021}"/>
              </a:ext>
            </a:extLst>
          </p:cNvPr>
          <p:cNvSpPr txBox="1"/>
          <p:nvPr/>
        </p:nvSpPr>
        <p:spPr>
          <a:xfrm rot="18897334">
            <a:off x="6547924" y="2239123"/>
            <a:ext cx="681672" cy="369332"/>
          </a:xfrm>
          <a:prstGeom prst="rect">
            <a:avLst/>
          </a:prstGeom>
          <a:noFill/>
        </p:spPr>
        <p:txBody>
          <a:bodyPr wrap="square" rtlCol="0">
            <a:spAutoFit/>
          </a:bodyPr>
          <a:lstStyle/>
          <a:p>
            <a:r>
              <a:rPr lang="en-US" dirty="0"/>
              <a:t>R13</a:t>
            </a:r>
          </a:p>
        </p:txBody>
      </p:sp>
      <p:sp>
        <p:nvSpPr>
          <p:cNvPr id="66" name="TextBox 65">
            <a:extLst>
              <a:ext uri="{FF2B5EF4-FFF2-40B4-BE49-F238E27FC236}">
                <a16:creationId xmlns:a16="http://schemas.microsoft.com/office/drawing/2014/main" id="{D496466E-8F4A-FA8F-D4EF-895A0C2F1496}"/>
              </a:ext>
            </a:extLst>
          </p:cNvPr>
          <p:cNvSpPr txBox="1"/>
          <p:nvPr/>
        </p:nvSpPr>
        <p:spPr>
          <a:xfrm rot="18897334">
            <a:off x="6902469" y="2246739"/>
            <a:ext cx="688862" cy="369332"/>
          </a:xfrm>
          <a:prstGeom prst="rect">
            <a:avLst/>
          </a:prstGeom>
          <a:noFill/>
        </p:spPr>
        <p:txBody>
          <a:bodyPr wrap="square" rtlCol="0">
            <a:spAutoFit/>
          </a:bodyPr>
          <a:lstStyle/>
          <a:p>
            <a:r>
              <a:rPr lang="en-US" dirty="0"/>
              <a:t>R15</a:t>
            </a:r>
          </a:p>
        </p:txBody>
      </p:sp>
      <p:sp>
        <p:nvSpPr>
          <p:cNvPr id="67" name="TextBox 66">
            <a:extLst>
              <a:ext uri="{FF2B5EF4-FFF2-40B4-BE49-F238E27FC236}">
                <a16:creationId xmlns:a16="http://schemas.microsoft.com/office/drawing/2014/main" id="{11B1FD08-524B-11BD-2447-C7E724D98F10}"/>
              </a:ext>
            </a:extLst>
          </p:cNvPr>
          <p:cNvSpPr txBox="1"/>
          <p:nvPr/>
        </p:nvSpPr>
        <p:spPr>
          <a:xfrm rot="18897334">
            <a:off x="7285646" y="2239740"/>
            <a:ext cx="708643" cy="369332"/>
          </a:xfrm>
          <a:prstGeom prst="rect">
            <a:avLst/>
          </a:prstGeom>
          <a:noFill/>
        </p:spPr>
        <p:txBody>
          <a:bodyPr wrap="square" rtlCol="0">
            <a:spAutoFit/>
          </a:bodyPr>
          <a:lstStyle/>
          <a:p>
            <a:r>
              <a:rPr lang="en-US" dirty="0"/>
              <a:t>R16</a:t>
            </a:r>
          </a:p>
        </p:txBody>
      </p:sp>
      <p:sp>
        <p:nvSpPr>
          <p:cNvPr id="68" name="TextBox 67">
            <a:extLst>
              <a:ext uri="{FF2B5EF4-FFF2-40B4-BE49-F238E27FC236}">
                <a16:creationId xmlns:a16="http://schemas.microsoft.com/office/drawing/2014/main" id="{7AA744E2-DF00-F24E-4E1B-ED89B009316B}"/>
              </a:ext>
            </a:extLst>
          </p:cNvPr>
          <p:cNvSpPr txBox="1"/>
          <p:nvPr/>
        </p:nvSpPr>
        <p:spPr>
          <a:xfrm rot="18897334">
            <a:off x="7650351" y="2251538"/>
            <a:ext cx="646583" cy="369332"/>
          </a:xfrm>
          <a:prstGeom prst="rect">
            <a:avLst/>
          </a:prstGeom>
          <a:noFill/>
        </p:spPr>
        <p:txBody>
          <a:bodyPr wrap="square" rtlCol="0">
            <a:spAutoFit/>
          </a:bodyPr>
          <a:lstStyle/>
          <a:p>
            <a:r>
              <a:rPr lang="en-US" dirty="0"/>
              <a:t>R17</a:t>
            </a:r>
          </a:p>
        </p:txBody>
      </p:sp>
      <p:sp>
        <p:nvSpPr>
          <p:cNvPr id="69" name="TextBox 68">
            <a:extLst>
              <a:ext uri="{FF2B5EF4-FFF2-40B4-BE49-F238E27FC236}">
                <a16:creationId xmlns:a16="http://schemas.microsoft.com/office/drawing/2014/main" id="{18C092C2-59FF-7CD6-B5D0-E9E5CBAE92E2}"/>
              </a:ext>
            </a:extLst>
          </p:cNvPr>
          <p:cNvSpPr txBox="1"/>
          <p:nvPr/>
        </p:nvSpPr>
        <p:spPr>
          <a:xfrm rot="18821595">
            <a:off x="7824240" y="1892280"/>
            <a:ext cx="1714509" cy="369332"/>
          </a:xfrm>
          <a:prstGeom prst="rect">
            <a:avLst/>
          </a:prstGeom>
          <a:noFill/>
        </p:spPr>
        <p:txBody>
          <a:bodyPr wrap="square" rtlCol="0">
            <a:spAutoFit/>
          </a:bodyPr>
          <a:lstStyle/>
          <a:p>
            <a:r>
              <a:rPr lang="en-US" dirty="0"/>
              <a:t>Ladder</a:t>
            </a:r>
          </a:p>
        </p:txBody>
      </p:sp>
      <p:pic>
        <p:nvPicPr>
          <p:cNvPr id="70" name="Picture 69" descr="A close-up of a book&#10;&#10;Description automatically generated">
            <a:extLst>
              <a:ext uri="{FF2B5EF4-FFF2-40B4-BE49-F238E27FC236}">
                <a16:creationId xmlns:a16="http://schemas.microsoft.com/office/drawing/2014/main" id="{D6909CB9-14A3-3C08-2D48-B6126EBCBAC8}"/>
              </a:ext>
            </a:extLst>
          </p:cNvPr>
          <p:cNvPicPr>
            <a:picLocks noChangeAspect="1"/>
          </p:cNvPicPr>
          <p:nvPr/>
        </p:nvPicPr>
        <p:blipFill>
          <a:blip r:embed="rId3">
            <a:extLst>
              <a:ext uri="{28A0092B-C50C-407E-A947-70E740481C1C}">
                <a14:useLocalDpi xmlns:a14="http://schemas.microsoft.com/office/drawing/2010/main" val="0"/>
              </a:ext>
            </a:extLst>
          </a:blip>
          <a:srcRect l="51929" t="4930" r="3091"/>
          <a:stretch/>
        </p:blipFill>
        <p:spPr>
          <a:xfrm>
            <a:off x="4760372" y="2707883"/>
            <a:ext cx="4016980" cy="3426589"/>
          </a:xfrm>
          <a:prstGeom prst="rect">
            <a:avLst/>
          </a:prstGeom>
        </p:spPr>
      </p:pic>
      <p:sp>
        <p:nvSpPr>
          <p:cNvPr id="72" name="TextBox 71">
            <a:extLst>
              <a:ext uri="{FF2B5EF4-FFF2-40B4-BE49-F238E27FC236}">
                <a16:creationId xmlns:a16="http://schemas.microsoft.com/office/drawing/2014/main" id="{31198D5F-EDAC-9A77-9484-87367B7C531B}"/>
              </a:ext>
            </a:extLst>
          </p:cNvPr>
          <p:cNvSpPr txBox="1"/>
          <p:nvPr/>
        </p:nvSpPr>
        <p:spPr>
          <a:xfrm>
            <a:off x="-1498" y="2361674"/>
            <a:ext cx="731215" cy="3647152"/>
          </a:xfrm>
          <a:prstGeom prst="rect">
            <a:avLst/>
          </a:prstGeom>
          <a:noFill/>
        </p:spPr>
        <p:txBody>
          <a:bodyPr wrap="square" rtlCol="0">
            <a:spAutoFit/>
          </a:bodyPr>
          <a:lstStyle/>
          <a:p>
            <a:r>
              <a:rPr lang="en-US" sz="1200" dirty="0" err="1"/>
              <a:t>kDa</a:t>
            </a:r>
            <a:endParaRPr lang="en-US" sz="1200" dirty="0"/>
          </a:p>
          <a:p>
            <a:r>
              <a:rPr lang="en-US" sz="1200" dirty="0"/>
              <a:t>250</a:t>
            </a:r>
          </a:p>
          <a:p>
            <a:r>
              <a:rPr lang="en-US" sz="1100" dirty="0"/>
              <a:t>150</a:t>
            </a:r>
          </a:p>
          <a:p>
            <a:r>
              <a:rPr lang="en-US" sz="1100" dirty="0"/>
              <a:t>100</a:t>
            </a:r>
          </a:p>
          <a:p>
            <a:r>
              <a:rPr lang="en-US" sz="1100" dirty="0"/>
              <a:t>75</a:t>
            </a:r>
          </a:p>
          <a:p>
            <a:endParaRPr lang="en-US" sz="500" dirty="0"/>
          </a:p>
          <a:p>
            <a:r>
              <a:rPr lang="en-US" sz="1100" dirty="0"/>
              <a:t>50</a:t>
            </a:r>
          </a:p>
          <a:p>
            <a:endParaRPr lang="en-US" sz="200" dirty="0"/>
          </a:p>
          <a:p>
            <a:endParaRPr lang="en-US" sz="100" dirty="0"/>
          </a:p>
          <a:p>
            <a:r>
              <a:rPr lang="en-US" sz="1100" dirty="0"/>
              <a:t>37</a:t>
            </a:r>
          </a:p>
          <a:p>
            <a:endParaRPr lang="en-US" sz="1100" dirty="0"/>
          </a:p>
          <a:p>
            <a:endParaRPr lang="en-US" sz="300" dirty="0"/>
          </a:p>
          <a:p>
            <a:endParaRPr lang="en-US" sz="400" dirty="0"/>
          </a:p>
          <a:p>
            <a:r>
              <a:rPr lang="en-US" sz="1100" dirty="0"/>
              <a:t>25</a:t>
            </a:r>
          </a:p>
          <a:p>
            <a:endParaRPr lang="en-US" sz="1100" dirty="0"/>
          </a:p>
          <a:p>
            <a:endParaRPr lang="en-US" sz="500" dirty="0"/>
          </a:p>
          <a:p>
            <a:r>
              <a:rPr lang="en-US" sz="1100" dirty="0"/>
              <a:t>20</a:t>
            </a:r>
          </a:p>
          <a:p>
            <a:endParaRPr lang="en-US" sz="1100" dirty="0"/>
          </a:p>
          <a:p>
            <a:endParaRPr lang="en-US" sz="900" dirty="0"/>
          </a:p>
          <a:p>
            <a:r>
              <a:rPr lang="en-US" sz="1100" dirty="0"/>
              <a:t>15</a:t>
            </a:r>
          </a:p>
          <a:p>
            <a:endParaRPr lang="en-US" sz="800" dirty="0"/>
          </a:p>
          <a:p>
            <a:endParaRPr lang="en-US" sz="800" dirty="0"/>
          </a:p>
          <a:p>
            <a:endParaRPr lang="en-US" sz="800" dirty="0"/>
          </a:p>
          <a:p>
            <a:r>
              <a:rPr lang="en-US" sz="1100" dirty="0"/>
              <a:t>10</a:t>
            </a:r>
          </a:p>
          <a:p>
            <a:endParaRPr lang="en-US" sz="1600" dirty="0"/>
          </a:p>
        </p:txBody>
      </p:sp>
      <p:sp>
        <p:nvSpPr>
          <p:cNvPr id="73" name="TextBox 72">
            <a:extLst>
              <a:ext uri="{FF2B5EF4-FFF2-40B4-BE49-F238E27FC236}">
                <a16:creationId xmlns:a16="http://schemas.microsoft.com/office/drawing/2014/main" id="{CF054F55-2D59-C639-1870-1E68A6289085}"/>
              </a:ext>
            </a:extLst>
          </p:cNvPr>
          <p:cNvSpPr txBox="1"/>
          <p:nvPr/>
        </p:nvSpPr>
        <p:spPr>
          <a:xfrm>
            <a:off x="4387927" y="2417963"/>
            <a:ext cx="731215" cy="3693319"/>
          </a:xfrm>
          <a:prstGeom prst="rect">
            <a:avLst/>
          </a:prstGeom>
          <a:noFill/>
        </p:spPr>
        <p:txBody>
          <a:bodyPr wrap="square" rtlCol="0">
            <a:spAutoFit/>
          </a:bodyPr>
          <a:lstStyle/>
          <a:p>
            <a:r>
              <a:rPr lang="en-US" sz="1200" dirty="0" err="1"/>
              <a:t>kDa</a:t>
            </a:r>
            <a:endParaRPr lang="en-US" sz="1200" dirty="0"/>
          </a:p>
          <a:p>
            <a:r>
              <a:rPr lang="en-US" sz="1200" dirty="0"/>
              <a:t>250</a:t>
            </a:r>
          </a:p>
          <a:p>
            <a:r>
              <a:rPr lang="en-US" sz="1100" dirty="0"/>
              <a:t>150</a:t>
            </a:r>
          </a:p>
          <a:p>
            <a:r>
              <a:rPr lang="en-US" sz="1100" dirty="0"/>
              <a:t>100</a:t>
            </a:r>
          </a:p>
          <a:p>
            <a:r>
              <a:rPr lang="en-US" sz="1100" dirty="0"/>
              <a:t>75</a:t>
            </a:r>
          </a:p>
          <a:p>
            <a:endParaRPr lang="en-US" sz="500" dirty="0"/>
          </a:p>
          <a:p>
            <a:r>
              <a:rPr lang="en-US" sz="1100" dirty="0"/>
              <a:t>50</a:t>
            </a:r>
          </a:p>
          <a:p>
            <a:endParaRPr lang="en-US" sz="300" dirty="0"/>
          </a:p>
          <a:p>
            <a:endParaRPr lang="en-US" sz="100" dirty="0"/>
          </a:p>
          <a:p>
            <a:r>
              <a:rPr lang="en-US" sz="1100" dirty="0"/>
              <a:t>37</a:t>
            </a:r>
          </a:p>
          <a:p>
            <a:endParaRPr lang="en-US" sz="1100" dirty="0"/>
          </a:p>
          <a:p>
            <a:endParaRPr lang="en-US" sz="300" dirty="0"/>
          </a:p>
          <a:p>
            <a:endParaRPr lang="en-US" sz="400" dirty="0"/>
          </a:p>
          <a:p>
            <a:r>
              <a:rPr lang="en-US" sz="1100" dirty="0"/>
              <a:t>25</a:t>
            </a:r>
          </a:p>
          <a:p>
            <a:endParaRPr lang="en-US" sz="1100" dirty="0"/>
          </a:p>
          <a:p>
            <a:endParaRPr lang="en-US" sz="500" dirty="0"/>
          </a:p>
          <a:p>
            <a:r>
              <a:rPr lang="en-US" sz="1100" dirty="0"/>
              <a:t>20</a:t>
            </a:r>
          </a:p>
          <a:p>
            <a:endParaRPr lang="en-US" sz="1100" dirty="0"/>
          </a:p>
          <a:p>
            <a:endParaRPr lang="en-US" sz="900" dirty="0"/>
          </a:p>
          <a:p>
            <a:r>
              <a:rPr lang="en-US" sz="1100" dirty="0"/>
              <a:t>15</a:t>
            </a:r>
          </a:p>
          <a:p>
            <a:endParaRPr lang="en-US" sz="800" dirty="0"/>
          </a:p>
          <a:p>
            <a:endParaRPr lang="en-US" sz="800" dirty="0"/>
          </a:p>
          <a:p>
            <a:endParaRPr lang="en-US" sz="800" dirty="0"/>
          </a:p>
          <a:p>
            <a:r>
              <a:rPr lang="en-US" sz="1100" dirty="0"/>
              <a:t>10</a:t>
            </a:r>
          </a:p>
          <a:p>
            <a:endParaRPr lang="en-US" sz="1600" dirty="0"/>
          </a:p>
        </p:txBody>
      </p:sp>
      <p:sp>
        <p:nvSpPr>
          <p:cNvPr id="74" name="TextBox 73">
            <a:extLst>
              <a:ext uri="{FF2B5EF4-FFF2-40B4-BE49-F238E27FC236}">
                <a16:creationId xmlns:a16="http://schemas.microsoft.com/office/drawing/2014/main" id="{4955F417-33EF-B742-BD5A-64B7DEFC669F}"/>
              </a:ext>
            </a:extLst>
          </p:cNvPr>
          <p:cNvSpPr txBox="1"/>
          <p:nvPr/>
        </p:nvSpPr>
        <p:spPr>
          <a:xfrm>
            <a:off x="8731321" y="2389530"/>
            <a:ext cx="731215" cy="3693319"/>
          </a:xfrm>
          <a:prstGeom prst="rect">
            <a:avLst/>
          </a:prstGeom>
          <a:noFill/>
        </p:spPr>
        <p:txBody>
          <a:bodyPr wrap="square" rtlCol="0">
            <a:spAutoFit/>
          </a:bodyPr>
          <a:lstStyle/>
          <a:p>
            <a:r>
              <a:rPr lang="en-US" sz="1200" dirty="0" err="1"/>
              <a:t>kDa</a:t>
            </a:r>
            <a:endParaRPr lang="en-US" sz="1200" dirty="0"/>
          </a:p>
          <a:p>
            <a:r>
              <a:rPr lang="en-US" sz="1200" dirty="0"/>
              <a:t>250</a:t>
            </a:r>
          </a:p>
          <a:p>
            <a:r>
              <a:rPr lang="en-US" sz="1100" dirty="0"/>
              <a:t>150</a:t>
            </a:r>
          </a:p>
          <a:p>
            <a:r>
              <a:rPr lang="en-US" sz="1100" dirty="0"/>
              <a:t>100</a:t>
            </a:r>
          </a:p>
          <a:p>
            <a:r>
              <a:rPr lang="en-US" sz="1100" dirty="0"/>
              <a:t>75</a:t>
            </a:r>
          </a:p>
          <a:p>
            <a:endParaRPr lang="en-US" sz="500" dirty="0"/>
          </a:p>
          <a:p>
            <a:r>
              <a:rPr lang="en-US" sz="1100" dirty="0"/>
              <a:t>50</a:t>
            </a:r>
          </a:p>
          <a:p>
            <a:endParaRPr lang="en-US" sz="300" dirty="0"/>
          </a:p>
          <a:p>
            <a:endParaRPr lang="en-US" sz="100" dirty="0"/>
          </a:p>
          <a:p>
            <a:r>
              <a:rPr lang="en-US" sz="1100" dirty="0"/>
              <a:t>37</a:t>
            </a:r>
          </a:p>
          <a:p>
            <a:endParaRPr lang="en-US" sz="1100" dirty="0"/>
          </a:p>
          <a:p>
            <a:endParaRPr lang="en-US" sz="300" dirty="0"/>
          </a:p>
          <a:p>
            <a:endParaRPr lang="en-US" sz="400" dirty="0"/>
          </a:p>
          <a:p>
            <a:r>
              <a:rPr lang="en-US" sz="1100" dirty="0"/>
              <a:t>25</a:t>
            </a:r>
          </a:p>
          <a:p>
            <a:endParaRPr lang="en-US" sz="1100" dirty="0"/>
          </a:p>
          <a:p>
            <a:endParaRPr lang="en-US" sz="500" dirty="0"/>
          </a:p>
          <a:p>
            <a:r>
              <a:rPr lang="en-US" sz="1100" dirty="0"/>
              <a:t>20</a:t>
            </a:r>
          </a:p>
          <a:p>
            <a:endParaRPr lang="en-US" sz="1100" dirty="0"/>
          </a:p>
          <a:p>
            <a:endParaRPr lang="en-US" sz="900" dirty="0"/>
          </a:p>
          <a:p>
            <a:r>
              <a:rPr lang="en-US" sz="1100" dirty="0"/>
              <a:t>15</a:t>
            </a:r>
          </a:p>
          <a:p>
            <a:endParaRPr lang="en-US" sz="800" dirty="0"/>
          </a:p>
          <a:p>
            <a:endParaRPr lang="en-US" sz="800" dirty="0"/>
          </a:p>
          <a:p>
            <a:endParaRPr lang="en-US" sz="800" dirty="0"/>
          </a:p>
          <a:p>
            <a:r>
              <a:rPr lang="en-US" sz="1100" dirty="0"/>
              <a:t>10</a:t>
            </a:r>
          </a:p>
          <a:p>
            <a:endParaRPr lang="en-US" sz="1600" dirty="0"/>
          </a:p>
        </p:txBody>
      </p:sp>
    </p:spTree>
    <p:extLst>
      <p:ext uri="{BB962C8B-B14F-4D97-AF65-F5344CB8AC3E}">
        <p14:creationId xmlns:p14="http://schemas.microsoft.com/office/powerpoint/2010/main" val="4759192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61BDB-B14E-B206-DEC3-DD3E10B0BA7A}"/>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B1E1F32-7EDD-A503-091B-4A605BDB911B}"/>
              </a:ext>
            </a:extLst>
          </p:cNvPr>
          <p:cNvSpPr>
            <a:spLocks noGrp="1"/>
          </p:cNvSpPr>
          <p:nvPr>
            <p:ph type="sldNum" sz="quarter" idx="12"/>
          </p:nvPr>
        </p:nvSpPr>
        <p:spPr/>
        <p:txBody>
          <a:bodyPr/>
          <a:lstStyle/>
          <a:p>
            <a:fld id="{0CFEC368-1D7A-4F81-ABF6-AE0E36BAF64C}" type="slidenum">
              <a:rPr lang="en-US" smtClean="0"/>
              <a:pPr/>
              <a:t>3</a:t>
            </a:fld>
            <a:endParaRPr lang="en-US"/>
          </a:p>
        </p:txBody>
      </p:sp>
      <p:pic>
        <p:nvPicPr>
          <p:cNvPr id="2" name="Picture 1">
            <a:extLst>
              <a:ext uri="{FF2B5EF4-FFF2-40B4-BE49-F238E27FC236}">
                <a16:creationId xmlns:a16="http://schemas.microsoft.com/office/drawing/2014/main" id="{BE3BAD94-3F54-F418-1289-95F7222461E5}"/>
              </a:ext>
            </a:extLst>
          </p:cNvPr>
          <p:cNvPicPr>
            <a:picLocks noChangeAspect="1"/>
          </p:cNvPicPr>
          <p:nvPr/>
        </p:nvPicPr>
        <p:blipFill>
          <a:blip r:embed="rId3"/>
          <a:stretch>
            <a:fillRect/>
          </a:stretch>
        </p:blipFill>
        <p:spPr>
          <a:xfrm>
            <a:off x="1482777" y="2074056"/>
            <a:ext cx="5638800" cy="3759200"/>
          </a:xfrm>
          <a:prstGeom prst="rect">
            <a:avLst/>
          </a:prstGeom>
        </p:spPr>
      </p:pic>
      <p:sp>
        <p:nvSpPr>
          <p:cNvPr id="3" name="Title 1">
            <a:extLst>
              <a:ext uri="{FF2B5EF4-FFF2-40B4-BE49-F238E27FC236}">
                <a16:creationId xmlns:a16="http://schemas.microsoft.com/office/drawing/2014/main" id="{F4CD3A45-C06E-C52F-FF00-834EBC20ABCB}"/>
              </a:ext>
            </a:extLst>
          </p:cNvPr>
          <p:cNvSpPr>
            <a:spLocks noGrp="1"/>
          </p:cNvSpPr>
          <p:nvPr>
            <p:ph type="title"/>
          </p:nvPr>
        </p:nvSpPr>
        <p:spPr>
          <a:xfrm>
            <a:off x="412230" y="533400"/>
            <a:ext cx="8229600" cy="990600"/>
          </a:xfrm>
        </p:spPr>
        <p:txBody>
          <a:bodyPr>
            <a:normAutofit/>
          </a:bodyPr>
          <a:lstStyle/>
          <a:p>
            <a:r>
              <a:rPr lang="en-US" dirty="0"/>
              <a:t>Figure S2</a:t>
            </a:r>
          </a:p>
        </p:txBody>
      </p:sp>
    </p:spTree>
    <p:extLst>
      <p:ext uri="{BB962C8B-B14F-4D97-AF65-F5344CB8AC3E}">
        <p14:creationId xmlns:p14="http://schemas.microsoft.com/office/powerpoint/2010/main" val="3163356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0E4FCB-8604-7E60-4C4E-8F8605A93DEA}"/>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DDD2C85-FAE1-524E-8763-B697BA2E822A}"/>
              </a:ext>
            </a:extLst>
          </p:cNvPr>
          <p:cNvSpPr>
            <a:spLocks noGrp="1"/>
          </p:cNvSpPr>
          <p:nvPr>
            <p:ph type="sldNum" sz="quarter" idx="12"/>
          </p:nvPr>
        </p:nvSpPr>
        <p:spPr/>
        <p:txBody>
          <a:bodyPr/>
          <a:lstStyle/>
          <a:p>
            <a:fld id="{0CFEC368-1D7A-4F81-ABF6-AE0E36BAF64C}" type="slidenum">
              <a:rPr lang="en-US" smtClean="0"/>
              <a:pPr/>
              <a:t>4</a:t>
            </a:fld>
            <a:endParaRPr lang="en-US"/>
          </a:p>
        </p:txBody>
      </p:sp>
      <p:pic>
        <p:nvPicPr>
          <p:cNvPr id="10" name="Picture 9">
            <a:extLst>
              <a:ext uri="{FF2B5EF4-FFF2-40B4-BE49-F238E27FC236}">
                <a16:creationId xmlns:a16="http://schemas.microsoft.com/office/drawing/2014/main" id="{C68F750D-0542-F6AB-33BB-A56A83CC4DC0}"/>
              </a:ext>
            </a:extLst>
          </p:cNvPr>
          <p:cNvPicPr>
            <a:picLocks noChangeAspect="1"/>
          </p:cNvPicPr>
          <p:nvPr/>
        </p:nvPicPr>
        <p:blipFill>
          <a:blip r:embed="rId3"/>
          <a:stretch>
            <a:fillRect/>
          </a:stretch>
        </p:blipFill>
        <p:spPr>
          <a:xfrm>
            <a:off x="308853" y="0"/>
            <a:ext cx="7772400" cy="6251616"/>
          </a:xfrm>
          <a:prstGeom prst="rect">
            <a:avLst/>
          </a:prstGeom>
        </p:spPr>
      </p:pic>
      <p:sp>
        <p:nvSpPr>
          <p:cNvPr id="2" name="TextBox 1">
            <a:extLst>
              <a:ext uri="{FF2B5EF4-FFF2-40B4-BE49-F238E27FC236}">
                <a16:creationId xmlns:a16="http://schemas.microsoft.com/office/drawing/2014/main" id="{E1692823-99B3-160C-E8A6-33FC86F35116}"/>
              </a:ext>
            </a:extLst>
          </p:cNvPr>
          <p:cNvSpPr txBox="1"/>
          <p:nvPr/>
        </p:nvSpPr>
        <p:spPr>
          <a:xfrm>
            <a:off x="1155700" y="863600"/>
            <a:ext cx="1435100" cy="369332"/>
          </a:xfrm>
          <a:prstGeom prst="rect">
            <a:avLst/>
          </a:prstGeom>
          <a:solidFill>
            <a:schemeClr val="bg1"/>
          </a:solidFill>
        </p:spPr>
        <p:txBody>
          <a:bodyPr wrap="square" rtlCol="0">
            <a:spAutoFit/>
          </a:bodyPr>
          <a:lstStyle/>
          <a:p>
            <a:r>
              <a:rPr lang="en-US" dirty="0"/>
              <a:t>Figure S3</a:t>
            </a:r>
          </a:p>
        </p:txBody>
      </p:sp>
    </p:spTree>
    <p:extLst>
      <p:ext uri="{BB962C8B-B14F-4D97-AF65-F5344CB8AC3E}">
        <p14:creationId xmlns:p14="http://schemas.microsoft.com/office/powerpoint/2010/main" val="35965920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1B120-BDB1-2FDC-A5B8-57B05AB5CECC}"/>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2F41501-2CDC-752C-CAE7-FB0C7204313E}"/>
              </a:ext>
            </a:extLst>
          </p:cNvPr>
          <p:cNvSpPr>
            <a:spLocks noGrp="1"/>
          </p:cNvSpPr>
          <p:nvPr>
            <p:ph type="sldNum" sz="quarter" idx="12"/>
          </p:nvPr>
        </p:nvSpPr>
        <p:spPr/>
        <p:txBody>
          <a:bodyPr/>
          <a:lstStyle/>
          <a:p>
            <a:fld id="{0CFEC368-1D7A-4F81-ABF6-AE0E36BAF64C}" type="slidenum">
              <a:rPr lang="en-US" smtClean="0"/>
              <a:pPr/>
              <a:t>5</a:t>
            </a:fld>
            <a:endParaRPr lang="en-US"/>
          </a:p>
        </p:txBody>
      </p:sp>
      <p:pic>
        <p:nvPicPr>
          <p:cNvPr id="3" name="Picture 2">
            <a:extLst>
              <a:ext uri="{FF2B5EF4-FFF2-40B4-BE49-F238E27FC236}">
                <a16:creationId xmlns:a16="http://schemas.microsoft.com/office/drawing/2014/main" id="{76DC9D25-C204-6B16-6CB1-A0DFB7B79B6A}"/>
              </a:ext>
            </a:extLst>
          </p:cNvPr>
          <p:cNvPicPr>
            <a:picLocks noChangeAspect="1"/>
          </p:cNvPicPr>
          <p:nvPr/>
        </p:nvPicPr>
        <p:blipFill>
          <a:blip r:embed="rId3"/>
          <a:stretch>
            <a:fillRect/>
          </a:stretch>
        </p:blipFill>
        <p:spPr>
          <a:xfrm>
            <a:off x="308853" y="0"/>
            <a:ext cx="7772400" cy="6251616"/>
          </a:xfrm>
          <a:prstGeom prst="rect">
            <a:avLst/>
          </a:prstGeom>
        </p:spPr>
      </p:pic>
      <p:sp>
        <p:nvSpPr>
          <p:cNvPr id="2" name="TextBox 1">
            <a:extLst>
              <a:ext uri="{FF2B5EF4-FFF2-40B4-BE49-F238E27FC236}">
                <a16:creationId xmlns:a16="http://schemas.microsoft.com/office/drawing/2014/main" id="{084188D4-8E83-9A53-2892-CED4449D7083}"/>
              </a:ext>
            </a:extLst>
          </p:cNvPr>
          <p:cNvSpPr txBox="1"/>
          <p:nvPr/>
        </p:nvSpPr>
        <p:spPr>
          <a:xfrm>
            <a:off x="1155700" y="863600"/>
            <a:ext cx="1435100" cy="369332"/>
          </a:xfrm>
          <a:prstGeom prst="rect">
            <a:avLst/>
          </a:prstGeom>
          <a:solidFill>
            <a:schemeClr val="bg1"/>
          </a:solidFill>
        </p:spPr>
        <p:txBody>
          <a:bodyPr wrap="square" rtlCol="0">
            <a:spAutoFit/>
          </a:bodyPr>
          <a:lstStyle/>
          <a:p>
            <a:r>
              <a:rPr lang="en-US" dirty="0"/>
              <a:t>Figure S4</a:t>
            </a:r>
          </a:p>
        </p:txBody>
      </p:sp>
    </p:spTree>
    <p:extLst>
      <p:ext uri="{BB962C8B-B14F-4D97-AF65-F5344CB8AC3E}">
        <p14:creationId xmlns:p14="http://schemas.microsoft.com/office/powerpoint/2010/main" val="10709025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CB57EC-9250-45BB-1AEF-A78CAC476ACD}"/>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F8760FB-61E2-1A66-202F-8E6F9F4F57AA}"/>
              </a:ext>
            </a:extLst>
          </p:cNvPr>
          <p:cNvSpPr>
            <a:spLocks noGrp="1"/>
          </p:cNvSpPr>
          <p:nvPr>
            <p:ph type="sldNum" sz="quarter" idx="12"/>
          </p:nvPr>
        </p:nvSpPr>
        <p:spPr/>
        <p:txBody>
          <a:bodyPr/>
          <a:lstStyle/>
          <a:p>
            <a:fld id="{0CFEC368-1D7A-4F81-ABF6-AE0E36BAF64C}" type="slidenum">
              <a:rPr lang="en-US" smtClean="0"/>
              <a:pPr/>
              <a:t>6</a:t>
            </a:fld>
            <a:endParaRPr lang="en-US"/>
          </a:p>
        </p:txBody>
      </p:sp>
      <p:pic>
        <p:nvPicPr>
          <p:cNvPr id="4" name="Picture 3">
            <a:extLst>
              <a:ext uri="{FF2B5EF4-FFF2-40B4-BE49-F238E27FC236}">
                <a16:creationId xmlns:a16="http://schemas.microsoft.com/office/drawing/2014/main" id="{9024377B-229E-5A71-AADD-CEF547C62C24}"/>
              </a:ext>
            </a:extLst>
          </p:cNvPr>
          <p:cNvPicPr>
            <a:picLocks noChangeAspect="1"/>
          </p:cNvPicPr>
          <p:nvPr/>
        </p:nvPicPr>
        <p:blipFill>
          <a:blip r:embed="rId3"/>
          <a:stretch>
            <a:fillRect/>
          </a:stretch>
        </p:blipFill>
        <p:spPr>
          <a:xfrm>
            <a:off x="308853" y="0"/>
            <a:ext cx="7772400" cy="6251616"/>
          </a:xfrm>
          <a:prstGeom prst="rect">
            <a:avLst/>
          </a:prstGeom>
        </p:spPr>
      </p:pic>
      <p:sp>
        <p:nvSpPr>
          <p:cNvPr id="2" name="TextBox 1">
            <a:extLst>
              <a:ext uri="{FF2B5EF4-FFF2-40B4-BE49-F238E27FC236}">
                <a16:creationId xmlns:a16="http://schemas.microsoft.com/office/drawing/2014/main" id="{92FEE016-E9CE-0A14-71F1-7C71FCC48566}"/>
              </a:ext>
            </a:extLst>
          </p:cNvPr>
          <p:cNvSpPr txBox="1"/>
          <p:nvPr/>
        </p:nvSpPr>
        <p:spPr>
          <a:xfrm>
            <a:off x="1155700" y="863600"/>
            <a:ext cx="1435100" cy="369332"/>
          </a:xfrm>
          <a:prstGeom prst="rect">
            <a:avLst/>
          </a:prstGeom>
          <a:solidFill>
            <a:schemeClr val="bg1"/>
          </a:solidFill>
        </p:spPr>
        <p:txBody>
          <a:bodyPr wrap="square" rtlCol="0">
            <a:spAutoFit/>
          </a:bodyPr>
          <a:lstStyle/>
          <a:p>
            <a:r>
              <a:rPr lang="en-US" dirty="0"/>
              <a:t>Figure S5</a:t>
            </a:r>
          </a:p>
        </p:txBody>
      </p:sp>
    </p:spTree>
    <p:extLst>
      <p:ext uri="{BB962C8B-B14F-4D97-AF65-F5344CB8AC3E}">
        <p14:creationId xmlns:p14="http://schemas.microsoft.com/office/powerpoint/2010/main" val="31036152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8304D-E65E-1781-94E8-E0BEA9EECB0B}"/>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CEE153F-84FE-AAA9-F619-260359C4C75A}"/>
              </a:ext>
            </a:extLst>
          </p:cNvPr>
          <p:cNvSpPr>
            <a:spLocks noGrp="1"/>
          </p:cNvSpPr>
          <p:nvPr>
            <p:ph type="sldNum" sz="quarter" idx="12"/>
          </p:nvPr>
        </p:nvSpPr>
        <p:spPr/>
        <p:txBody>
          <a:bodyPr/>
          <a:lstStyle/>
          <a:p>
            <a:fld id="{0CFEC368-1D7A-4F81-ABF6-AE0E36BAF64C}" type="slidenum">
              <a:rPr lang="en-US" smtClean="0"/>
              <a:pPr/>
              <a:t>7</a:t>
            </a:fld>
            <a:endParaRPr lang="en-US"/>
          </a:p>
        </p:txBody>
      </p:sp>
      <p:pic>
        <p:nvPicPr>
          <p:cNvPr id="3" name="Picture 2">
            <a:extLst>
              <a:ext uri="{FF2B5EF4-FFF2-40B4-BE49-F238E27FC236}">
                <a16:creationId xmlns:a16="http://schemas.microsoft.com/office/drawing/2014/main" id="{AB9EA084-B389-E196-C146-D602EEBBCF84}"/>
              </a:ext>
            </a:extLst>
          </p:cNvPr>
          <p:cNvPicPr>
            <a:picLocks noChangeAspect="1"/>
          </p:cNvPicPr>
          <p:nvPr/>
        </p:nvPicPr>
        <p:blipFill>
          <a:blip r:embed="rId3"/>
          <a:stretch>
            <a:fillRect/>
          </a:stretch>
        </p:blipFill>
        <p:spPr>
          <a:xfrm>
            <a:off x="308853" y="0"/>
            <a:ext cx="7772400" cy="6251616"/>
          </a:xfrm>
          <a:prstGeom prst="rect">
            <a:avLst/>
          </a:prstGeom>
        </p:spPr>
      </p:pic>
      <p:sp>
        <p:nvSpPr>
          <p:cNvPr id="2" name="TextBox 1">
            <a:extLst>
              <a:ext uri="{FF2B5EF4-FFF2-40B4-BE49-F238E27FC236}">
                <a16:creationId xmlns:a16="http://schemas.microsoft.com/office/drawing/2014/main" id="{596F9FD2-F1F3-83DB-3205-A4A8482D7550}"/>
              </a:ext>
            </a:extLst>
          </p:cNvPr>
          <p:cNvSpPr txBox="1"/>
          <p:nvPr/>
        </p:nvSpPr>
        <p:spPr>
          <a:xfrm>
            <a:off x="1155700" y="863600"/>
            <a:ext cx="1435100" cy="369332"/>
          </a:xfrm>
          <a:prstGeom prst="rect">
            <a:avLst/>
          </a:prstGeom>
          <a:solidFill>
            <a:schemeClr val="bg1"/>
          </a:solidFill>
        </p:spPr>
        <p:txBody>
          <a:bodyPr wrap="square" rtlCol="0">
            <a:spAutoFit/>
          </a:bodyPr>
          <a:lstStyle/>
          <a:p>
            <a:r>
              <a:rPr lang="en-US" dirty="0"/>
              <a:t>Figure S6</a:t>
            </a:r>
          </a:p>
        </p:txBody>
      </p:sp>
    </p:spTree>
    <p:extLst>
      <p:ext uri="{BB962C8B-B14F-4D97-AF65-F5344CB8AC3E}">
        <p14:creationId xmlns:p14="http://schemas.microsoft.com/office/powerpoint/2010/main" val="15982317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11439-B074-48D1-8226-112753202886}"/>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5040C10-A3EB-7455-806E-BE9FB20FA7F6}"/>
              </a:ext>
            </a:extLst>
          </p:cNvPr>
          <p:cNvSpPr>
            <a:spLocks noGrp="1"/>
          </p:cNvSpPr>
          <p:nvPr>
            <p:ph type="sldNum" sz="quarter" idx="12"/>
          </p:nvPr>
        </p:nvSpPr>
        <p:spPr/>
        <p:txBody>
          <a:bodyPr/>
          <a:lstStyle/>
          <a:p>
            <a:fld id="{0CFEC368-1D7A-4F81-ABF6-AE0E36BAF64C}" type="slidenum">
              <a:rPr lang="en-US" smtClean="0"/>
              <a:pPr/>
              <a:t>8</a:t>
            </a:fld>
            <a:endParaRPr lang="en-US"/>
          </a:p>
        </p:txBody>
      </p:sp>
      <p:pic>
        <p:nvPicPr>
          <p:cNvPr id="4" name="Picture 3">
            <a:extLst>
              <a:ext uri="{FF2B5EF4-FFF2-40B4-BE49-F238E27FC236}">
                <a16:creationId xmlns:a16="http://schemas.microsoft.com/office/drawing/2014/main" id="{253C559C-B8BD-2105-301D-8199988FAAE0}"/>
              </a:ext>
            </a:extLst>
          </p:cNvPr>
          <p:cNvPicPr>
            <a:picLocks noChangeAspect="1"/>
          </p:cNvPicPr>
          <p:nvPr/>
        </p:nvPicPr>
        <p:blipFill>
          <a:blip r:embed="rId3"/>
          <a:stretch>
            <a:fillRect/>
          </a:stretch>
        </p:blipFill>
        <p:spPr>
          <a:xfrm>
            <a:off x="667800" y="0"/>
            <a:ext cx="7772400" cy="6826381"/>
          </a:xfrm>
          <a:prstGeom prst="rect">
            <a:avLst/>
          </a:prstGeom>
        </p:spPr>
      </p:pic>
      <p:sp>
        <p:nvSpPr>
          <p:cNvPr id="2" name="TextBox 1">
            <a:extLst>
              <a:ext uri="{FF2B5EF4-FFF2-40B4-BE49-F238E27FC236}">
                <a16:creationId xmlns:a16="http://schemas.microsoft.com/office/drawing/2014/main" id="{DB98689E-A21C-DF92-EB4A-B55A5DB915DA}"/>
              </a:ext>
            </a:extLst>
          </p:cNvPr>
          <p:cNvSpPr txBox="1"/>
          <p:nvPr/>
        </p:nvSpPr>
        <p:spPr>
          <a:xfrm>
            <a:off x="901700" y="182880"/>
            <a:ext cx="1435100" cy="369332"/>
          </a:xfrm>
          <a:prstGeom prst="rect">
            <a:avLst/>
          </a:prstGeom>
          <a:solidFill>
            <a:schemeClr val="bg1"/>
          </a:solidFill>
        </p:spPr>
        <p:txBody>
          <a:bodyPr wrap="square" rtlCol="0">
            <a:spAutoFit/>
          </a:bodyPr>
          <a:lstStyle/>
          <a:p>
            <a:r>
              <a:rPr lang="en-US" dirty="0"/>
              <a:t>Figure S7</a:t>
            </a:r>
          </a:p>
        </p:txBody>
      </p:sp>
    </p:spTree>
    <p:extLst>
      <p:ext uri="{BB962C8B-B14F-4D97-AF65-F5344CB8AC3E}">
        <p14:creationId xmlns:p14="http://schemas.microsoft.com/office/powerpoint/2010/main" val="21849008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B4DFB-E48F-A030-6B0A-BBCD21B0BEC3}"/>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ADAC4C6-3982-AD7C-56E5-BE5F21D9DF05}"/>
              </a:ext>
            </a:extLst>
          </p:cNvPr>
          <p:cNvSpPr>
            <a:spLocks noGrp="1"/>
          </p:cNvSpPr>
          <p:nvPr>
            <p:ph type="sldNum" sz="quarter" idx="12"/>
          </p:nvPr>
        </p:nvSpPr>
        <p:spPr/>
        <p:txBody>
          <a:bodyPr/>
          <a:lstStyle/>
          <a:p>
            <a:fld id="{0CFEC368-1D7A-4F81-ABF6-AE0E36BAF64C}" type="slidenum">
              <a:rPr lang="en-US" smtClean="0"/>
              <a:pPr/>
              <a:t>9</a:t>
            </a:fld>
            <a:endParaRPr lang="en-US"/>
          </a:p>
        </p:txBody>
      </p:sp>
      <p:pic>
        <p:nvPicPr>
          <p:cNvPr id="3" name="Picture 2">
            <a:extLst>
              <a:ext uri="{FF2B5EF4-FFF2-40B4-BE49-F238E27FC236}">
                <a16:creationId xmlns:a16="http://schemas.microsoft.com/office/drawing/2014/main" id="{C6DE3801-7F82-44F4-7D8E-23085654C3D2}"/>
              </a:ext>
            </a:extLst>
          </p:cNvPr>
          <p:cNvPicPr>
            <a:picLocks noChangeAspect="1"/>
          </p:cNvPicPr>
          <p:nvPr/>
        </p:nvPicPr>
        <p:blipFill>
          <a:blip r:embed="rId3"/>
          <a:stretch>
            <a:fillRect/>
          </a:stretch>
        </p:blipFill>
        <p:spPr>
          <a:xfrm>
            <a:off x="650875" y="0"/>
            <a:ext cx="7772400" cy="6796916"/>
          </a:xfrm>
          <a:prstGeom prst="rect">
            <a:avLst/>
          </a:prstGeom>
        </p:spPr>
      </p:pic>
      <p:sp>
        <p:nvSpPr>
          <p:cNvPr id="2" name="TextBox 1">
            <a:extLst>
              <a:ext uri="{FF2B5EF4-FFF2-40B4-BE49-F238E27FC236}">
                <a16:creationId xmlns:a16="http://schemas.microsoft.com/office/drawing/2014/main" id="{C90DB18B-0504-85D4-B091-57304B2D2286}"/>
              </a:ext>
            </a:extLst>
          </p:cNvPr>
          <p:cNvSpPr txBox="1"/>
          <p:nvPr/>
        </p:nvSpPr>
        <p:spPr>
          <a:xfrm>
            <a:off x="990600" y="162806"/>
            <a:ext cx="1435100" cy="369332"/>
          </a:xfrm>
          <a:prstGeom prst="rect">
            <a:avLst/>
          </a:prstGeom>
          <a:solidFill>
            <a:schemeClr val="bg1"/>
          </a:solidFill>
        </p:spPr>
        <p:txBody>
          <a:bodyPr wrap="square" rtlCol="0">
            <a:spAutoFit/>
          </a:bodyPr>
          <a:lstStyle/>
          <a:p>
            <a:r>
              <a:rPr lang="en-US" dirty="0"/>
              <a:t>Figure S8</a:t>
            </a:r>
          </a:p>
        </p:txBody>
      </p:sp>
    </p:spTree>
    <p:extLst>
      <p:ext uri="{BB962C8B-B14F-4D97-AF65-F5344CB8AC3E}">
        <p14:creationId xmlns:p14="http://schemas.microsoft.com/office/powerpoint/2010/main" val="192231069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NULL"/></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extLst>
    <a:ext uri="{05A4C25C-085E-4340-85A3-A5531E510DB2}">
      <thm15:themeFamily xmlns:thm15="http://schemas.microsoft.com/office/thememl/2012/main" name="Presentation2" id="{AB909DE1-934B-E34C-9137-314A7BA9F1D7}" vid="{4E5FCF62-5729-0B47-93F8-1B73AFAFE4C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20667</TotalTime>
  <Words>857</Words>
  <Application>Microsoft Macintosh PowerPoint</Application>
  <PresentationFormat>On-screen Show (4:3)</PresentationFormat>
  <Paragraphs>243</Paragraphs>
  <Slides>17</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Aptos</vt:lpstr>
      <vt:lpstr>Arial</vt:lpstr>
      <vt:lpstr>Calibri</vt:lpstr>
      <vt:lpstr>Roboto</vt:lpstr>
      <vt:lpstr>Times New Roman</vt:lpstr>
      <vt:lpstr>Clarity</vt:lpstr>
      <vt:lpstr>Supplemental Figures  Article Title: Polyclonal antibodies targeting defined epitopes on cancer biomarker MUC16</vt:lpstr>
      <vt:lpstr>Figure S1</vt:lpstr>
      <vt:lpstr>Figure S2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Figure S15</vt:lpstr>
      <vt:lpstr>Figure S16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Spencer Moffitt</dc:creator>
  <cp:lastModifiedBy>Whelan, Rebecca J</cp:lastModifiedBy>
  <cp:revision>120</cp:revision>
  <dcterms:created xsi:type="dcterms:W3CDTF">2025-06-23T20:59:34Z</dcterms:created>
  <dcterms:modified xsi:type="dcterms:W3CDTF">2026-03-28T19:45:47Z</dcterms:modified>
</cp:coreProperties>
</file>