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6858000" cy="90043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73621"/>
            <a:ext cx="5829300" cy="313483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729343"/>
            <a:ext cx="5143500" cy="2173954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830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314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79396"/>
            <a:ext cx="1478756" cy="76307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79396"/>
            <a:ext cx="4350544" cy="76307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95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71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44825"/>
            <a:ext cx="5915025" cy="3745538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025797"/>
            <a:ext cx="5915025" cy="196969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39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396978"/>
            <a:ext cx="2914650" cy="571314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396978"/>
            <a:ext cx="2914650" cy="571314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289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79398"/>
            <a:ext cx="5915025" cy="174041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07305"/>
            <a:ext cx="2901255" cy="108176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289070"/>
            <a:ext cx="2901255" cy="48377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07305"/>
            <a:ext cx="2915543" cy="108176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289070"/>
            <a:ext cx="2915543" cy="483772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0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21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87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0287"/>
            <a:ext cx="2211884" cy="210100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296454"/>
            <a:ext cx="3471863" cy="639888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01290"/>
            <a:ext cx="2211884" cy="50044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011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0287"/>
            <a:ext cx="2211884" cy="210100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296454"/>
            <a:ext cx="3471863" cy="639888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01290"/>
            <a:ext cx="2211884" cy="500447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1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79398"/>
            <a:ext cx="5915025" cy="1740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396978"/>
            <a:ext cx="5915025" cy="5713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345654"/>
            <a:ext cx="1543050" cy="479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F4FED-4C57-430B-835A-43F3BDFC4229}" type="datetimeFigureOut">
              <a:rPr lang="en-GB" smtClean="0"/>
              <a:t>18/01/2018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345654"/>
            <a:ext cx="2314575" cy="479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345654"/>
            <a:ext cx="1543050" cy="479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8E1B5-B271-4A0C-B79D-E09A18CA39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310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11620"/>
              </p:ext>
            </p:extLst>
          </p:nvPr>
        </p:nvGraphicFramePr>
        <p:xfrm>
          <a:off x="366081" y="1488871"/>
          <a:ext cx="6125839" cy="7277718"/>
        </p:xfrm>
        <a:graphic>
          <a:graphicData uri="http://schemas.openxmlformats.org/drawingml/2006/table">
            <a:tbl>
              <a:tblPr firstRow="1" firstCol="1" bandRow="1"/>
              <a:tblGrid>
                <a:gridCol w="12840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2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93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86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4157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85678">
                <a:tc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Type of fracture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patients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(%) of patients with </a:t>
                      </a:r>
                      <a:r>
                        <a:rPr lang="en-US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en-US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fracture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fractures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040">
                <a:tc>
                  <a:txBody>
                    <a:bodyPr/>
                    <a:lstStyle/>
                    <a:p>
                      <a:pPr marL="93345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Time interval (months)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 given interval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 10,000 patient-years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2839">
                <a:tc gridSpan="5"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Hip fractures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0‒6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(0.4)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&gt;6‒12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1454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(0.3)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&gt;12‒18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1384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&gt;18‒24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(0.4)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&gt;24‒30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&gt;30‒36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1040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(0.4)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&gt;36‒42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904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42839">
                <a:tc gridSpan="5"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Humerus fractures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0‒6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&gt;6‒12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1454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(0.3)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&gt;12‒18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1384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&gt;18‒24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(0.3)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&gt;24‒30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(0.3)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&gt;30‒36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1040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(0.2)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&gt;36‒42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42839">
                <a:tc gridSpan="5"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Leg fractures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0‒6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&gt;6‒12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1454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&gt;12‒18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1384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&gt;18‒24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 (0.3)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&gt;24‒30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&gt;30‒36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1040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&gt;36‒42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42839">
                <a:tc gridSpan="5"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Forearm/wrist fractures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0‒6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 (1.0)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&gt;6‒12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1454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(0.5)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&gt;12‒18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1384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(0.5)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&gt;18‒24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(0.4)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&gt;24‒30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(0.4)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&gt;30‒36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1040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 (0.8)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&gt;36‒42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  <a:tr h="142839">
                <a:tc gridSpan="5">
                  <a:txBody>
                    <a:bodyPr/>
                    <a:lstStyle/>
                    <a:p>
                      <a:pPr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Sternum/ribs fractures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34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0‒6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1531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(0.1)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&gt;6‒12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1454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(0.2)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6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&gt;12‒18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1384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7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&gt;18‒24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1306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(0.4)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8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&gt;24‒30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1191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(0.3)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129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9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&gt;30‒36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1040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(0.2)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0"/>
                  </a:ext>
                </a:extLst>
              </a:tr>
              <a:tr h="142839">
                <a:tc>
                  <a:txBody>
                    <a:bodyPr/>
                    <a:lstStyle/>
                    <a:p>
                      <a:pPr marL="111760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&gt;36‒42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904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</a:t>
                      </a:r>
                      <a:endParaRPr lang="en-GB" sz="1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9333" marR="5933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4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9758" y="1207139"/>
            <a:ext cx="6125837" cy="246221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Resource 1. </a:t>
            </a:r>
            <a:r>
              <a:rPr lang="en-GB" sz="10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Incidence of main non-vertebral fractures by location (Total Study Cohort)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99037AE-B8BA-47C0-A2A1-83163EA449DE}"/>
              </a:ext>
            </a:extLst>
          </p:cNvPr>
          <p:cNvSpPr txBox="1"/>
          <p:nvPr/>
        </p:nvSpPr>
        <p:spPr>
          <a:xfrm>
            <a:off x="259758" y="211454"/>
            <a:ext cx="6338487" cy="92333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Effectiveness of teriparatide in patients with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osteoporosis in clinical practice: 42-month results during and after discontinuation of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treatment from the European Extended </a:t>
            </a:r>
            <a:r>
              <a:rPr lang="en-GB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Forsteo</a:t>
            </a:r>
            <a:r>
              <a:rPr lang="en-GB" sz="9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 Observational Study (</a:t>
            </a:r>
            <a:r>
              <a:rPr lang="en-GB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ExFOS</a:t>
            </a:r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GB" sz="900" i="1" dirty="0">
                <a:latin typeface="Arial" panose="020B0604020202020204" pitchFamily="34" charset="0"/>
                <a:cs typeface="Arial" panose="020B0604020202020204" pitchFamily="34" charset="0"/>
              </a:rPr>
              <a:t>Calcified Tissue International</a:t>
            </a:r>
          </a:p>
          <a:p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N. Napoli, B. L.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Langdahl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Ö.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Ljunggren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Lespessailles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G.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Kapetanos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T.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Kocjan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T. Nikolic, P.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Eiken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H. </a:t>
            </a:r>
            <a:r>
              <a:rPr lang="en-GB" sz="900" dirty="0" err="1">
                <a:latin typeface="Arial" panose="020B0604020202020204" pitchFamily="34" charset="0"/>
                <a:cs typeface="Arial" panose="020B0604020202020204" pitchFamily="34" charset="0"/>
              </a:rPr>
              <a:t>Petto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, T. Moll, E. Lindh, F. Marin</a:t>
            </a:r>
          </a:p>
          <a:p>
            <a:pPr>
              <a:defRPr/>
            </a:pP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 author: Nicola Napoli, 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University Campus Bio-Medico, Rome, Italy; e-mail: </a:t>
            </a:r>
            <a:r>
              <a:rPr lang="en-GB" sz="9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N.Napoli@unicampus.it</a:t>
            </a:r>
          </a:p>
        </p:txBody>
      </p:sp>
    </p:spTree>
    <p:extLst>
      <p:ext uri="{BB962C8B-B14F-4D97-AF65-F5344CB8AC3E}">
        <p14:creationId xmlns:p14="http://schemas.microsoft.com/office/powerpoint/2010/main" val="363528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450</Words>
  <Application>Microsoft Office PowerPoint</Application>
  <PresentationFormat>Custom</PresentationFormat>
  <Paragraphs>193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Rx</dc:creator>
  <cp:lastModifiedBy>Rx</cp:lastModifiedBy>
  <cp:revision>7</cp:revision>
  <dcterms:created xsi:type="dcterms:W3CDTF">2017-07-05T13:17:28Z</dcterms:created>
  <dcterms:modified xsi:type="dcterms:W3CDTF">2018-01-18T14:14:32Z</dcterms:modified>
</cp:coreProperties>
</file>