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6126163"/>
  <p:notesSz cx="6865938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9" userDrawn="1">
          <p15:clr>
            <a:srgbClr val="A4A3A4"/>
          </p15:clr>
        </p15:guide>
        <p15:guide id="2" pos="2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6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2052" y="114"/>
      </p:cViewPr>
      <p:guideLst>
        <p:guide orient="horz" pos="1929"/>
        <p:guide pos="2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158718193921"/>
          <c:y val="0.21118206260802799"/>
          <c:w val="0.81141714950028998"/>
          <c:h val="0.748003408872672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LS mean change from baseline</c:v>
                </c:pt>
              </c:strCache>
            </c:strRef>
          </c:tx>
          <c:spPr>
            <a:ln w="28549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dPt>
            <c:idx val="6"/>
            <c:marker>
              <c:spPr>
                <a:solidFill>
                  <a:sysClr val="window" lastClr="FFFFFF">
                    <a:lumMod val="65000"/>
                  </a:sysClr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c:spPr>
            </c:marker>
            <c:bubble3D val="0"/>
            <c:spPr>
              <a:ln w="28549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1C5-4B84-AF95-2E8792CAB60D}"/>
              </c:ext>
            </c:extLst>
          </c:dPt>
          <c:dPt>
            <c:idx val="7"/>
            <c:marker>
              <c:spPr>
                <a:solidFill>
                  <a:sysClr val="window" lastClr="FFFFFF">
                    <a:lumMod val="65000"/>
                  </a:sysClr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c:spPr>
            </c:marker>
            <c:bubble3D val="0"/>
            <c:spPr>
              <a:ln w="28549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1C5-4B84-AF95-2E8792CAB60D}"/>
              </c:ext>
            </c:extLst>
          </c:dPt>
          <c:dPt>
            <c:idx val="8"/>
            <c:marker>
              <c:spPr>
                <a:solidFill>
                  <a:sysClr val="window" lastClr="FFFFFF">
                    <a:lumMod val="65000"/>
                  </a:sysClr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c:spPr>
            </c:marker>
            <c:bubble3D val="0"/>
            <c:spPr>
              <a:ln w="28549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1C5-4B84-AF95-2E8792CAB60D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Sheet1!$C$2:$C$10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1.08</c:v>
                  </c:pt>
                  <c:pt idx="2">
                    <c:v>1.02</c:v>
                  </c:pt>
                  <c:pt idx="3">
                    <c:v>1.05</c:v>
                  </c:pt>
                  <c:pt idx="4">
                    <c:v>1.1200000000000001</c:v>
                  </c:pt>
                  <c:pt idx="5">
                    <c:v>1.18</c:v>
                  </c:pt>
                  <c:pt idx="6">
                    <c:v>1.42</c:v>
                  </c:pt>
                  <c:pt idx="7">
                    <c:v>1.44</c:v>
                  </c:pt>
                  <c:pt idx="8">
                    <c:v>1.72</c:v>
                  </c:pt>
                </c:numCache>
              </c:numRef>
            </c:plus>
            <c:minus>
              <c:numRef>
                <c:f>Sheet1!$C$2:$C$10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1.08</c:v>
                  </c:pt>
                  <c:pt idx="2">
                    <c:v>1.02</c:v>
                  </c:pt>
                  <c:pt idx="3">
                    <c:v>1.05</c:v>
                  </c:pt>
                  <c:pt idx="4">
                    <c:v>1.1200000000000001</c:v>
                  </c:pt>
                  <c:pt idx="5">
                    <c:v>1.18</c:v>
                  </c:pt>
                  <c:pt idx="6">
                    <c:v>1.42</c:v>
                  </c:pt>
                  <c:pt idx="7">
                    <c:v>1.44</c:v>
                  </c:pt>
                  <c:pt idx="8">
                    <c:v>1.72</c:v>
                  </c:pt>
                </c:numCache>
              </c:numRef>
            </c:minus>
            <c:spPr>
              <a:ln>
                <a:solidFill>
                  <a:srgbClr val="000000"/>
                </a:solidFill>
              </a:ln>
            </c:spPr>
          </c:errBars>
          <c:cat>
            <c:numRef>
              <c:f>Sheet1!$A$2:$A$10</c:f>
              <c:numCache>
                <c:formatCode>General</c:formatCode>
                <c:ptCount val="9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30</c:v>
                </c:pt>
                <c:pt idx="7">
                  <c:v>36</c:v>
                </c:pt>
                <c:pt idx="8">
                  <c:v>42</c:v>
                </c:pt>
              </c:numCache>
            </c:numRef>
          </c:cat>
          <c:val>
            <c:numRef>
              <c:f>Sheet1!$B$2:$B$10</c:f>
              <c:numCache>
                <c:formatCode>0.00</c:formatCode>
                <c:ptCount val="9"/>
                <c:pt idx="0" formatCode="General">
                  <c:v>0</c:v>
                </c:pt>
                <c:pt idx="1">
                  <c:v>-13.29</c:v>
                </c:pt>
                <c:pt idx="2">
                  <c:v>-17.829999999999991</c:v>
                </c:pt>
                <c:pt idx="3">
                  <c:v>-18.739999999999991</c:v>
                </c:pt>
                <c:pt idx="4">
                  <c:v>-20.149999999999999</c:v>
                </c:pt>
                <c:pt idx="5">
                  <c:v>-21.76</c:v>
                </c:pt>
                <c:pt idx="6">
                  <c:v>-18.579999999999991</c:v>
                </c:pt>
                <c:pt idx="7">
                  <c:v>-19.73</c:v>
                </c:pt>
                <c:pt idx="8">
                  <c:v>-20.49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41C5-4B84-AF95-2E8792CAB6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0948432"/>
        <c:axId val="480946864"/>
      </c:lineChart>
      <c:dateAx>
        <c:axId val="480948432"/>
        <c:scaling>
          <c:orientation val="minMax"/>
          <c:max val="43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en-GB" sz="1100" dirty="0">
                    <a:solidFill>
                      <a:schemeClr val="tx1"/>
                    </a:solidFill>
                  </a:rPr>
                  <a:t>Months</a:t>
                </a:r>
              </a:p>
            </c:rich>
          </c:tx>
          <c:layout>
            <c:manualLayout>
              <c:xMode val="edge"/>
              <c:yMode val="edge"/>
              <c:x val="0.50333910596816989"/>
              <c:y val="5.2951941285669032E-2"/>
            </c:manualLayout>
          </c:layout>
          <c:overlay val="0"/>
        </c:title>
        <c:numFmt formatCode="General" sourceLinked="0"/>
        <c:majorTickMark val="in"/>
        <c:minorTickMark val="none"/>
        <c:tickLblPos val="high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en-US"/>
          </a:p>
        </c:txPr>
        <c:crossAx val="480946864"/>
        <c:crossesAt val="0"/>
        <c:auto val="0"/>
        <c:lblOffset val="100"/>
        <c:baseTimeUnit val="days"/>
        <c:majorUnit val="6"/>
        <c:majorTimeUnit val="days"/>
        <c:minorUnit val="1"/>
        <c:minorTimeUnit val="days"/>
      </c:dateAx>
      <c:valAx>
        <c:axId val="480946864"/>
        <c:scaling>
          <c:orientation val="minMax"/>
          <c:max val="0"/>
          <c:min val="-25"/>
        </c:scaling>
        <c:delete val="0"/>
        <c:axPos val="l"/>
        <c:title>
          <c:tx>
            <c:rich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r>
                  <a:rPr lang="en-US" sz="1100" b="1" dirty="0">
                    <a:solidFill>
                      <a:schemeClr val="tx1"/>
                    </a:solidFill>
                    <a:effectLst/>
                  </a:rPr>
                  <a:t>LS mean (SE) change from baseline in back pain VAS (mm)</a:t>
                </a:r>
                <a:endParaRPr lang="en-GB" sz="1100" dirty="0">
                  <a:solidFill>
                    <a:schemeClr val="tx1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1.3057357410574901E-2"/>
              <c:y val="0.204878347415819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en-US"/>
          </a:p>
        </c:txPr>
        <c:crossAx val="480948432"/>
        <c:crossesAt val="0"/>
        <c:crossBetween val="midCat"/>
      </c:valAx>
    </c:plotArea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chemeClr val="bg1">
              <a:lumMod val="75000"/>
            </a:schemeClr>
          </a:solidFill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0.19654</cdr:x>
      <cdr:y>0.22918</cdr:y>
    </cdr:from>
    <cdr:to>
      <cdr:x>0.95131</cdr:x>
      <cdr:y>0.30523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30787" y="834816"/>
          <a:ext cx="472662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Mean (SD) baseline back pain VAS score = 50.2 (27.0)</a:t>
          </a:r>
        </a:p>
      </cdr:txBody>
    </cdr:sp>
  </cdr:relSizeAnchor>
  <cdr:relSizeAnchor xmlns:cdr="http://schemas.openxmlformats.org/drawingml/2006/chartDrawing">
    <cdr:from>
      <cdr:x>0.18165</cdr:x>
      <cdr:y>0.89422</cdr:y>
    </cdr:from>
    <cdr:to>
      <cdr:x>0.60725</cdr:x>
      <cdr:y>0.9748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137524" y="3257282"/>
          <a:ext cx="2665287" cy="2935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r>
            <a:rPr lang="en-US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 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&lt; 0.0001 </a:t>
          </a:r>
          <a:r>
            <a: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compared to baseline</a:t>
          </a:r>
          <a:endParaRPr lang="en-GB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002593"/>
            <a:ext cx="5829300" cy="213281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217654"/>
            <a:ext cx="5143500" cy="14790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14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26161"/>
            <a:ext cx="1478756" cy="51916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26161"/>
            <a:ext cx="4350544" cy="51916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21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1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527288"/>
            <a:ext cx="5915025" cy="25483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099709"/>
            <a:ext cx="5915025" cy="134009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39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630807"/>
            <a:ext cx="2914650" cy="38869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630807"/>
            <a:ext cx="2914650" cy="38869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0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26163"/>
            <a:ext cx="5915025" cy="11841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501761"/>
            <a:ext cx="2901255" cy="7359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237751"/>
            <a:ext cx="2901255" cy="32913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501761"/>
            <a:ext cx="2915543" cy="7359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237751"/>
            <a:ext cx="2915543" cy="32913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19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15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32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08411"/>
            <a:ext cx="2211884" cy="142943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882056"/>
            <a:ext cx="3471863" cy="435354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837849"/>
            <a:ext cx="2211884" cy="340484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906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08411"/>
            <a:ext cx="2211884" cy="142943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882056"/>
            <a:ext cx="3471863" cy="435354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837849"/>
            <a:ext cx="2211884" cy="340484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65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26163"/>
            <a:ext cx="5915025" cy="1184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630807"/>
            <a:ext cx="5915025" cy="3886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5678047"/>
            <a:ext cx="1543050" cy="326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DD2D8-DE72-4B01-8D3C-DDC750A027FF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5678047"/>
            <a:ext cx="2314575" cy="326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5678047"/>
            <a:ext cx="1543050" cy="326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C42B-8B97-4E9D-A769-FE12508E2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96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8240" y="2508932"/>
            <a:ext cx="6262305" cy="3434467"/>
            <a:chOff x="31861668" y="6407380"/>
            <a:chExt cx="7833312" cy="4061976"/>
          </a:xfrm>
        </p:grpSpPr>
        <p:grpSp>
          <p:nvGrpSpPr>
            <p:cNvPr id="5" name="Group 4"/>
            <p:cNvGrpSpPr/>
            <p:nvPr/>
          </p:nvGrpSpPr>
          <p:grpSpPr>
            <a:xfrm>
              <a:off x="31861668" y="6407380"/>
              <a:ext cx="7833312" cy="4061976"/>
              <a:chOff x="42118309" y="10781555"/>
              <a:chExt cx="7833312" cy="4165600"/>
            </a:xfrm>
          </p:grpSpPr>
          <p:graphicFrame>
            <p:nvGraphicFramePr>
              <p:cNvPr id="8" name="Chart 15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91738017"/>
                  </p:ext>
                </p:extLst>
              </p:nvPr>
            </p:nvGraphicFramePr>
            <p:xfrm>
              <a:off x="42118309" y="10781555"/>
              <a:ext cx="7833312" cy="4165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9" name="TextBox 157"/>
              <p:cNvSpPr txBox="1">
                <a:spLocks noChangeArrowheads="1"/>
              </p:cNvSpPr>
              <p:nvPr/>
            </p:nvSpPr>
            <p:spPr bwMode="auto">
              <a:xfrm>
                <a:off x="43732471" y="13012335"/>
                <a:ext cx="201681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0" name="TextBox 157"/>
              <p:cNvSpPr txBox="1">
                <a:spLocks noChangeArrowheads="1"/>
              </p:cNvSpPr>
              <p:nvPr/>
            </p:nvSpPr>
            <p:spPr bwMode="auto">
              <a:xfrm>
                <a:off x="44055854" y="13579100"/>
                <a:ext cx="272276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1" name="TextBox 157"/>
              <p:cNvSpPr txBox="1">
                <a:spLocks noChangeArrowheads="1"/>
              </p:cNvSpPr>
              <p:nvPr/>
            </p:nvSpPr>
            <p:spPr bwMode="auto">
              <a:xfrm>
                <a:off x="45009157" y="13686997"/>
                <a:ext cx="139253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2" name="TextBox 157"/>
              <p:cNvSpPr txBox="1">
                <a:spLocks noChangeArrowheads="1"/>
              </p:cNvSpPr>
              <p:nvPr/>
            </p:nvSpPr>
            <p:spPr bwMode="auto">
              <a:xfrm>
                <a:off x="45897608" y="13850922"/>
                <a:ext cx="139253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3" name="TextBox 157"/>
              <p:cNvSpPr txBox="1">
                <a:spLocks noChangeArrowheads="1"/>
              </p:cNvSpPr>
              <p:nvPr/>
            </p:nvSpPr>
            <p:spPr bwMode="auto">
              <a:xfrm>
                <a:off x="46783081" y="14054594"/>
                <a:ext cx="139253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4" name="TextBox 157"/>
              <p:cNvSpPr txBox="1">
                <a:spLocks noChangeArrowheads="1"/>
              </p:cNvSpPr>
              <p:nvPr/>
            </p:nvSpPr>
            <p:spPr bwMode="auto">
              <a:xfrm rot="10800000" flipV="1">
                <a:off x="47596882" y="13630651"/>
                <a:ext cx="284939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5" name="TextBox 157"/>
              <p:cNvSpPr txBox="1">
                <a:spLocks noChangeArrowheads="1"/>
              </p:cNvSpPr>
              <p:nvPr/>
            </p:nvSpPr>
            <p:spPr bwMode="auto">
              <a:xfrm>
                <a:off x="48558539" y="13758492"/>
                <a:ext cx="139253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6" name="TextBox 157"/>
              <p:cNvSpPr txBox="1">
                <a:spLocks noChangeArrowheads="1"/>
              </p:cNvSpPr>
              <p:nvPr/>
            </p:nvSpPr>
            <p:spPr bwMode="auto">
              <a:xfrm>
                <a:off x="49430856" y="13817016"/>
                <a:ext cx="167324" cy="237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2571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350" kern="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  <p:cxnSp>
          <p:nvCxnSpPr>
            <p:cNvPr id="6" name="Straight Arrow Connector 5"/>
            <p:cNvCxnSpPr/>
            <p:nvPr/>
          </p:nvCxnSpPr>
          <p:spPr>
            <a:xfrm>
              <a:off x="36548853" y="8129825"/>
              <a:ext cx="289560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7" name="Text Box 3857"/>
            <p:cNvSpPr txBox="1">
              <a:spLocks noChangeArrowheads="1"/>
            </p:cNvSpPr>
            <p:nvPr/>
          </p:nvSpPr>
          <p:spPr bwMode="auto">
            <a:xfrm>
              <a:off x="36751948" y="8194071"/>
              <a:ext cx="2491037" cy="182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514350" fontAlgn="base">
                <a:buClr>
                  <a:srgbClr val="D52B1E"/>
                </a:buClr>
              </a:pPr>
              <a:r>
                <a:rPr lang="en-GB" sz="1000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After </a:t>
              </a:r>
              <a:r>
                <a:rPr lang="en-GB" sz="1000" kern="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teriparatide</a:t>
              </a:r>
              <a:r>
                <a:rPr lang="en-GB" sz="1000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discontinued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35098" y="1205898"/>
            <a:ext cx="6172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Online Resource 2.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Change in back pain VAS score from baseline: sensitivity analysis (extended adjusted model)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098" y="1627894"/>
            <a:ext cx="6172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Mixed models for repeated measures (MMRM) included change from baseline in back pain visual analogue score (VAS) score as a dependent variable, visit as a fixed repeated effect, and baseline back pain VAS score, age, duration of prior bisphosphonate therapy, number of vertebral fractures at baseline, vertebral fractures in the 12 months before starting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teriparatide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treatment, time between most recent vertebral fracture and baseline, hours of physical activity at baseline, diagnosis of rheumatoid arthritis or other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rheumatological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disorder and analgesic medication use within one month prior to baseline as covariates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5D4D717-E574-46A1-960D-F3EEEA233674}"/>
              </a:ext>
            </a:extLst>
          </p:cNvPr>
          <p:cNvSpPr txBox="1"/>
          <p:nvPr/>
        </p:nvSpPr>
        <p:spPr>
          <a:xfrm>
            <a:off x="335098" y="164250"/>
            <a:ext cx="6172558" cy="92333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teriparatide in patients with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osteoporosis in clinical practice: 42-month results during and after discontinuation of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treatment from the European Extended 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Forsteo</a:t>
            </a:r>
            <a:r>
              <a:rPr lang="en-GB" sz="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 Observational Study (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ExFOS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Calcified Tissue International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N. Napoli, B. L.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Langdahl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Ö.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Ljunggren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Lespessailles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G.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Kapetanos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Kocjan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Nikolic, P.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Eiken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H.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Petto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Moll, E. Lindh, F. Marin</a:t>
            </a:r>
          </a:p>
          <a:p>
            <a:pPr>
              <a:defRPr/>
            </a:pP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Nicola Napoli,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University Campus Bio-Medico, Rome, Italy; e-mail: 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N.Napoli@unicampus.it</a:t>
            </a:r>
          </a:p>
        </p:txBody>
      </p:sp>
    </p:spTree>
    <p:extLst>
      <p:ext uri="{BB962C8B-B14F-4D97-AF65-F5344CB8AC3E}">
        <p14:creationId xmlns:p14="http://schemas.microsoft.com/office/powerpoint/2010/main" val="2935801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0000E5"/>
    </a:hlink>
    <a:folHlink>
      <a:srgbClr val="E96E61"/>
    </a:folHlink>
  </a:clrScheme>
  <a:fontScheme name="Default 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270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Rx</dc:creator>
  <cp:lastModifiedBy>Rx</cp:lastModifiedBy>
  <cp:revision>28</cp:revision>
  <cp:lastPrinted>2017-01-23T11:21:13Z</cp:lastPrinted>
  <dcterms:created xsi:type="dcterms:W3CDTF">2017-01-23T09:56:46Z</dcterms:created>
  <dcterms:modified xsi:type="dcterms:W3CDTF">2018-01-18T13:59:19Z</dcterms:modified>
</cp:coreProperties>
</file>