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2"/>
  </p:notesMasterIdLst>
  <p:sldIdLst>
    <p:sldId id="490" r:id="rId2"/>
    <p:sldId id="785" r:id="rId3"/>
    <p:sldId id="778" r:id="rId4"/>
    <p:sldId id="779" r:id="rId5"/>
    <p:sldId id="780" r:id="rId6"/>
    <p:sldId id="682" r:id="rId7"/>
    <p:sldId id="781" r:id="rId8"/>
    <p:sldId id="782" r:id="rId9"/>
    <p:sldId id="783" r:id="rId10"/>
    <p:sldId id="784" r:id="rId11"/>
    <p:sldId id="653" r:id="rId12"/>
    <p:sldId id="786" r:id="rId13"/>
    <p:sldId id="776" r:id="rId14"/>
    <p:sldId id="777" r:id="rId15"/>
    <p:sldId id="821" r:id="rId16"/>
    <p:sldId id="787" r:id="rId17"/>
    <p:sldId id="788" r:id="rId18"/>
    <p:sldId id="822" r:id="rId19"/>
    <p:sldId id="789" r:id="rId20"/>
    <p:sldId id="823" r:id="rId21"/>
    <p:sldId id="790" r:id="rId22"/>
    <p:sldId id="824" r:id="rId23"/>
    <p:sldId id="791" r:id="rId24"/>
    <p:sldId id="792" r:id="rId25"/>
    <p:sldId id="793" r:id="rId26"/>
    <p:sldId id="794" r:id="rId27"/>
    <p:sldId id="795" r:id="rId28"/>
    <p:sldId id="796" r:id="rId29"/>
    <p:sldId id="797" r:id="rId30"/>
    <p:sldId id="798" r:id="rId31"/>
    <p:sldId id="799" r:id="rId32"/>
    <p:sldId id="801" r:id="rId33"/>
    <p:sldId id="802" r:id="rId34"/>
    <p:sldId id="803" r:id="rId35"/>
    <p:sldId id="807" r:id="rId36"/>
    <p:sldId id="808" r:id="rId37"/>
    <p:sldId id="809" r:id="rId38"/>
    <p:sldId id="804" r:id="rId39"/>
    <p:sldId id="805" r:id="rId40"/>
    <p:sldId id="806" r:id="rId41"/>
  </p:sldIdLst>
  <p:sldSz cx="9144000" cy="6858000" type="screen4x3"/>
  <p:notesSz cx="6858000" cy="9144000"/>
  <p:defaultTextStyle>
    <a:defPPr>
      <a:defRPr lang="en-GB"/>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3CC"/>
    <a:srgbClr val="FF9900"/>
    <a:srgbClr val="336600"/>
    <a:srgbClr val="333300"/>
    <a:srgbClr val="000066"/>
    <a:srgbClr val="FF0000"/>
    <a:srgbClr val="333333"/>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8" d="100"/>
          <a:sy n="78" d="100"/>
        </p:scale>
        <p:origin x="1109" y="58"/>
      </p:cViewPr>
      <p:guideLst>
        <p:guide orient="horz" pos="2160"/>
        <p:guide pos="2880"/>
      </p:guideLst>
    </p:cSldViewPr>
  </p:slideViewPr>
  <p:notesTextViewPr>
    <p:cViewPr>
      <p:scale>
        <a:sx n="3" d="2"/>
        <a:sy n="3" d="2"/>
      </p:scale>
      <p:origin x="0" y="0"/>
    </p:cViewPr>
  </p:notesTextViewPr>
  <p:sorterViewPr>
    <p:cViewPr>
      <p:scale>
        <a:sx n="20" d="100"/>
        <a:sy n="20" d="100"/>
      </p:scale>
      <p:origin x="0" y="0"/>
    </p:cViewPr>
  </p:sorterViewPr>
  <p:notesViewPr>
    <p:cSldViewPr>
      <p:cViewPr varScale="1">
        <p:scale>
          <a:sx n="62" d="100"/>
          <a:sy n="62" d="100"/>
        </p:scale>
        <p:origin x="2654" y="7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6EBCBCD2-B799-4804-998C-9662E83A47CC}"/>
              </a:ext>
            </a:extLst>
          </p:cNvPr>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smtClean="0">
                <a:latin typeface="Arial" charset="0"/>
              </a:defRPr>
            </a:lvl1pPr>
          </a:lstStyle>
          <a:p>
            <a:pPr>
              <a:defRPr/>
            </a:pPr>
            <a:endParaRPr lang="en-GB" altLang="en-US"/>
          </a:p>
        </p:txBody>
      </p:sp>
      <p:sp>
        <p:nvSpPr>
          <p:cNvPr id="5123" name="Rectangle 3">
            <a:extLst>
              <a:ext uri="{FF2B5EF4-FFF2-40B4-BE49-F238E27FC236}">
                <a16:creationId xmlns:a16="http://schemas.microsoft.com/office/drawing/2014/main" id="{90E574E5-E726-4E5F-B9DA-F461064B8842}"/>
              </a:ext>
            </a:extLst>
          </p:cNvPr>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smtClean="0">
                <a:latin typeface="Arial" charset="0"/>
              </a:defRPr>
            </a:lvl1pPr>
          </a:lstStyle>
          <a:p>
            <a:pPr>
              <a:defRPr/>
            </a:pPr>
            <a:endParaRPr lang="en-GB" altLang="en-US"/>
          </a:p>
        </p:txBody>
      </p:sp>
      <p:sp>
        <p:nvSpPr>
          <p:cNvPr id="105476" name="Rectangle 4">
            <a:extLst>
              <a:ext uri="{FF2B5EF4-FFF2-40B4-BE49-F238E27FC236}">
                <a16:creationId xmlns:a16="http://schemas.microsoft.com/office/drawing/2014/main" id="{47EEBD8E-0D6E-4750-9C85-CC47321D1F83}"/>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5125" name="Rectangle 5">
            <a:extLst>
              <a:ext uri="{FF2B5EF4-FFF2-40B4-BE49-F238E27FC236}">
                <a16:creationId xmlns:a16="http://schemas.microsoft.com/office/drawing/2014/main" id="{A6A84B0F-A429-490F-8577-24336461729B}"/>
              </a:ext>
            </a:extLst>
          </p:cNvPr>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n-US" noProof="0"/>
              <a:t>Click to edit Master text styles</a:t>
            </a:r>
          </a:p>
          <a:p>
            <a:pPr lvl="1"/>
            <a:r>
              <a:rPr lang="en-GB" altLang="en-US" noProof="0"/>
              <a:t>Second level</a:t>
            </a:r>
          </a:p>
          <a:p>
            <a:pPr lvl="2"/>
            <a:r>
              <a:rPr lang="en-GB" altLang="en-US" noProof="0"/>
              <a:t>Third level</a:t>
            </a:r>
          </a:p>
          <a:p>
            <a:pPr lvl="3"/>
            <a:r>
              <a:rPr lang="en-GB" altLang="en-US" noProof="0"/>
              <a:t>Fourth level</a:t>
            </a:r>
          </a:p>
          <a:p>
            <a:pPr lvl="4"/>
            <a:r>
              <a:rPr lang="en-GB" altLang="en-US" noProof="0"/>
              <a:t>Fifth level</a:t>
            </a:r>
          </a:p>
        </p:txBody>
      </p:sp>
      <p:sp>
        <p:nvSpPr>
          <p:cNvPr id="5126" name="Rectangle 6">
            <a:extLst>
              <a:ext uri="{FF2B5EF4-FFF2-40B4-BE49-F238E27FC236}">
                <a16:creationId xmlns:a16="http://schemas.microsoft.com/office/drawing/2014/main" id="{BE256013-CA41-4A3F-9511-264A3CB69813}"/>
              </a:ext>
            </a:extLst>
          </p:cNvPr>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smtClean="0">
                <a:latin typeface="Arial" charset="0"/>
              </a:defRPr>
            </a:lvl1pPr>
          </a:lstStyle>
          <a:p>
            <a:pPr>
              <a:defRPr/>
            </a:pPr>
            <a:endParaRPr lang="en-GB" altLang="en-US"/>
          </a:p>
        </p:txBody>
      </p:sp>
      <p:sp>
        <p:nvSpPr>
          <p:cNvPr id="5127" name="Rectangle 7">
            <a:extLst>
              <a:ext uri="{FF2B5EF4-FFF2-40B4-BE49-F238E27FC236}">
                <a16:creationId xmlns:a16="http://schemas.microsoft.com/office/drawing/2014/main" id="{6EBB1D2C-B990-4C08-8133-8328F8B8634B}"/>
              </a:ext>
            </a:extLst>
          </p:cNvPr>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5D1D7039-470A-44C9-997B-64A195DB51F5}" type="slidenum">
              <a:rPr lang="en-GB" altLang="en-US"/>
              <a:pPr/>
              <a:t>‹#›</a:t>
            </a:fld>
            <a:endParaRPr lang="en-GB"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D1D7039-470A-44C9-997B-64A195DB51F5}" type="slidenum">
              <a:rPr lang="en-GB" altLang="en-US" smtClean="0"/>
              <a:pPr/>
              <a:t>1</a:t>
            </a:fld>
            <a:endParaRPr lang="en-GB" altLang="en-US"/>
          </a:p>
        </p:txBody>
      </p:sp>
    </p:spTree>
    <p:extLst>
      <p:ext uri="{BB962C8B-B14F-4D97-AF65-F5344CB8AC3E}">
        <p14:creationId xmlns:p14="http://schemas.microsoft.com/office/powerpoint/2010/main" val="18287042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Suppl. 1Eb. </a:t>
            </a:r>
            <a:r>
              <a:rPr lang="en-GB" dirty="0"/>
              <a:t>Same subject</a:t>
            </a:r>
            <a:r>
              <a:rPr lang="en-GB" b="1" dirty="0"/>
              <a:t>. </a:t>
            </a:r>
            <a:r>
              <a:rPr lang="en-GB" dirty="0"/>
              <a:t>Adjacent, overlapping field</a:t>
            </a:r>
            <a:r>
              <a:rPr lang="en-GB" b="1" dirty="0"/>
              <a:t>. </a:t>
            </a:r>
            <a:r>
              <a:rPr lang="en-GB" dirty="0"/>
              <a:t>In this colour version, colour shows the direction of collection of the BSE signal [39,40], i.e. colour codes for the direction of illumination by analogy with ordinary light. FW = 1900µm</a:t>
            </a:r>
          </a:p>
        </p:txBody>
      </p:sp>
      <p:sp>
        <p:nvSpPr>
          <p:cNvPr id="4" name="Slide Number Placeholder 3"/>
          <p:cNvSpPr>
            <a:spLocks noGrp="1"/>
          </p:cNvSpPr>
          <p:nvPr>
            <p:ph type="sldNum" sz="quarter" idx="5"/>
          </p:nvPr>
        </p:nvSpPr>
        <p:spPr/>
        <p:txBody>
          <a:bodyPr/>
          <a:lstStyle/>
          <a:p>
            <a:fld id="{5D1D7039-470A-44C9-997B-64A195DB51F5}" type="slidenum">
              <a:rPr lang="en-GB" altLang="en-US" smtClean="0"/>
              <a:pPr/>
              <a:t>10</a:t>
            </a:fld>
            <a:endParaRPr lang="en-GB" altLang="en-US"/>
          </a:p>
        </p:txBody>
      </p:sp>
    </p:spTree>
    <p:extLst>
      <p:ext uri="{BB962C8B-B14F-4D97-AF65-F5344CB8AC3E}">
        <p14:creationId xmlns:p14="http://schemas.microsoft.com/office/powerpoint/2010/main" val="14468798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Suppl. 2A. </a:t>
            </a:r>
            <a:r>
              <a:rPr lang="en-GB" dirty="0"/>
              <a:t>GIF movie version of Fig. 2A showing the BSE-SEM and CSLM autofluorescence components separately.</a:t>
            </a:r>
          </a:p>
        </p:txBody>
      </p:sp>
      <p:sp>
        <p:nvSpPr>
          <p:cNvPr id="4" name="Slide Number Placeholder 3"/>
          <p:cNvSpPr>
            <a:spLocks noGrp="1"/>
          </p:cNvSpPr>
          <p:nvPr>
            <p:ph type="sldNum" sz="quarter" idx="5"/>
          </p:nvPr>
        </p:nvSpPr>
        <p:spPr/>
        <p:txBody>
          <a:bodyPr/>
          <a:lstStyle/>
          <a:p>
            <a:fld id="{5D1D7039-470A-44C9-997B-64A195DB51F5}" type="slidenum">
              <a:rPr lang="en-GB" altLang="en-US" smtClean="0"/>
              <a:pPr/>
              <a:t>11</a:t>
            </a:fld>
            <a:endParaRPr lang="en-GB" altLang="en-US"/>
          </a:p>
        </p:txBody>
      </p:sp>
    </p:spTree>
    <p:extLst>
      <p:ext uri="{BB962C8B-B14F-4D97-AF65-F5344CB8AC3E}">
        <p14:creationId xmlns:p14="http://schemas.microsoft.com/office/powerpoint/2010/main" val="21272355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Suppl. 2B.</a:t>
            </a:r>
            <a:r>
              <a:rPr lang="en-GB" dirty="0"/>
              <a:t> Macerated sample. HAC invasion by cutting cones. ACC MF in 6 week old foal Mc3, showing the radically different nature of the MF during rapid growth, which is much more affine to conditions in the growth plate cartilage. Two ‘canals’ penetrate the ACC and it is possible that they were occupied by one capillary blood vessel loop. A thin shell of bone has formed lining the right hand canal. FW = 900µm.</a:t>
            </a:r>
          </a:p>
        </p:txBody>
      </p:sp>
      <p:sp>
        <p:nvSpPr>
          <p:cNvPr id="4" name="Slide Number Placeholder 3"/>
          <p:cNvSpPr>
            <a:spLocks noGrp="1"/>
          </p:cNvSpPr>
          <p:nvPr>
            <p:ph type="sldNum" sz="quarter" idx="5"/>
          </p:nvPr>
        </p:nvSpPr>
        <p:spPr/>
        <p:txBody>
          <a:bodyPr/>
          <a:lstStyle/>
          <a:p>
            <a:fld id="{5D1D7039-470A-44C9-997B-64A195DB51F5}" type="slidenum">
              <a:rPr lang="en-GB" altLang="en-US" smtClean="0"/>
              <a:pPr/>
              <a:t>12</a:t>
            </a:fld>
            <a:endParaRPr lang="en-GB" altLang="en-US"/>
          </a:p>
        </p:txBody>
      </p:sp>
    </p:spTree>
    <p:extLst>
      <p:ext uri="{BB962C8B-B14F-4D97-AF65-F5344CB8AC3E}">
        <p14:creationId xmlns:p14="http://schemas.microsoft.com/office/powerpoint/2010/main" val="20740415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Suppl. 2CD</a:t>
            </a:r>
            <a:r>
              <a:rPr lang="en-GB" dirty="0"/>
              <a:t>. Same field as Figure 2C,D. 20kV BSE SEM images of vertical section through superior surface ACC MF of femoral head of 33 year old male, GIF movie version to show 3D.The same field was imaged at multiple tilt angle differences. FW 2700µm.</a:t>
            </a:r>
          </a:p>
        </p:txBody>
      </p:sp>
      <p:sp>
        <p:nvSpPr>
          <p:cNvPr id="4" name="Slide Number Placeholder 3"/>
          <p:cNvSpPr>
            <a:spLocks noGrp="1"/>
          </p:cNvSpPr>
          <p:nvPr>
            <p:ph type="sldNum" sz="quarter" idx="5"/>
          </p:nvPr>
        </p:nvSpPr>
        <p:spPr/>
        <p:txBody>
          <a:bodyPr/>
          <a:lstStyle/>
          <a:p>
            <a:fld id="{5D1D7039-470A-44C9-997B-64A195DB51F5}" type="slidenum">
              <a:rPr lang="en-GB" altLang="en-US" smtClean="0"/>
              <a:pPr/>
              <a:t>13</a:t>
            </a:fld>
            <a:endParaRPr lang="en-GB" altLang="en-US"/>
          </a:p>
        </p:txBody>
      </p:sp>
    </p:spTree>
    <p:extLst>
      <p:ext uri="{BB962C8B-B14F-4D97-AF65-F5344CB8AC3E}">
        <p14:creationId xmlns:p14="http://schemas.microsoft.com/office/powerpoint/2010/main" val="29634026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Suppl. 2EF.</a:t>
            </a:r>
            <a:r>
              <a:rPr lang="en-GB" dirty="0"/>
              <a:t> Same field as Figure 2EF. Superior surface of femoral head of 75 year old male, MF ACC. </a:t>
            </a:r>
            <a:r>
              <a:rPr lang="en-US" dirty="0"/>
              <a:t>GIF movie version to show 3D.The same field was imaged at multiple 2°tilt angle differences.</a:t>
            </a:r>
          </a:p>
          <a:p>
            <a:endParaRPr lang="en-US" dirty="0"/>
          </a:p>
          <a:p>
            <a:r>
              <a:rPr lang="en-GB" dirty="0"/>
              <a:t>To view this using ImageJ, go to Stacks: Animation: </a:t>
            </a:r>
            <a:r>
              <a:rPr lang="en-US" dirty="0"/>
              <a:t>Animation </a:t>
            </a:r>
            <a:r>
              <a:rPr lang="en-GB" dirty="0"/>
              <a:t>Options and choose ‘to and </a:t>
            </a:r>
            <a:r>
              <a:rPr lang="en-GB" dirty="0" err="1"/>
              <a:t>fro</a:t>
            </a:r>
            <a:r>
              <a:rPr lang="en-GB" dirty="0"/>
              <a:t>’ and frame speed 10fps. FW 2700µm.</a:t>
            </a:r>
          </a:p>
          <a:p>
            <a:endParaRPr lang="en-GB" dirty="0"/>
          </a:p>
        </p:txBody>
      </p:sp>
      <p:sp>
        <p:nvSpPr>
          <p:cNvPr id="4" name="Slide Number Placeholder 3"/>
          <p:cNvSpPr>
            <a:spLocks noGrp="1"/>
          </p:cNvSpPr>
          <p:nvPr>
            <p:ph type="sldNum" sz="quarter" idx="5"/>
          </p:nvPr>
        </p:nvSpPr>
        <p:spPr/>
        <p:txBody>
          <a:bodyPr/>
          <a:lstStyle/>
          <a:p>
            <a:fld id="{5D1D7039-470A-44C9-997B-64A195DB51F5}" type="slidenum">
              <a:rPr lang="en-GB" altLang="en-US" smtClean="0"/>
              <a:pPr/>
              <a:t>14</a:t>
            </a:fld>
            <a:endParaRPr lang="en-GB" altLang="en-US"/>
          </a:p>
        </p:txBody>
      </p:sp>
    </p:spTree>
    <p:extLst>
      <p:ext uri="{BB962C8B-B14F-4D97-AF65-F5344CB8AC3E}">
        <p14:creationId xmlns:p14="http://schemas.microsoft.com/office/powerpoint/2010/main" val="28070717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Suppl. 3D.</a:t>
            </a:r>
            <a:r>
              <a:rPr lang="en-GB" dirty="0"/>
              <a:t> 20kV BSE SEM, femoral head of a PM reference case. FW = 1782 µm.</a:t>
            </a:r>
          </a:p>
        </p:txBody>
      </p:sp>
      <p:sp>
        <p:nvSpPr>
          <p:cNvPr id="4" name="Slide Number Placeholder 3"/>
          <p:cNvSpPr>
            <a:spLocks noGrp="1"/>
          </p:cNvSpPr>
          <p:nvPr>
            <p:ph type="sldNum" sz="quarter" idx="5"/>
          </p:nvPr>
        </p:nvSpPr>
        <p:spPr/>
        <p:txBody>
          <a:bodyPr/>
          <a:lstStyle/>
          <a:p>
            <a:fld id="{5D1D7039-470A-44C9-997B-64A195DB51F5}" type="slidenum">
              <a:rPr lang="en-GB" altLang="en-US" smtClean="0"/>
              <a:pPr/>
              <a:t>15</a:t>
            </a:fld>
            <a:endParaRPr lang="en-GB" altLang="en-US"/>
          </a:p>
        </p:txBody>
      </p:sp>
    </p:spTree>
    <p:extLst>
      <p:ext uri="{BB962C8B-B14F-4D97-AF65-F5344CB8AC3E}">
        <p14:creationId xmlns:p14="http://schemas.microsoft.com/office/powerpoint/2010/main" val="31889037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Suppl. 3D</a:t>
            </a:r>
            <a:r>
              <a:rPr lang="en-GB" dirty="0"/>
              <a:t>.</a:t>
            </a:r>
            <a:r>
              <a:rPr lang="en-GB" i="1" u="sng" dirty="0"/>
              <a:t> </a:t>
            </a:r>
            <a:r>
              <a:rPr lang="en-GB" dirty="0"/>
              <a:t>Densification by forming new bone in prior marrow space in SCB in human OA femoral head. Quantitative BSE SEM image. Quantitative BSE SEM image, same field as Figure 3D. </a:t>
            </a:r>
            <a:r>
              <a:rPr lang="en-GB" dirty="0" err="1"/>
              <a:t>Pseudocoloured</a:t>
            </a:r>
            <a:r>
              <a:rPr lang="en-GB" dirty="0"/>
              <a:t> version of Figure 3D using ImageJ 16cols LUT. FW = 1350µm.</a:t>
            </a:r>
          </a:p>
        </p:txBody>
      </p:sp>
      <p:sp>
        <p:nvSpPr>
          <p:cNvPr id="4" name="Slide Number Placeholder 3"/>
          <p:cNvSpPr>
            <a:spLocks noGrp="1"/>
          </p:cNvSpPr>
          <p:nvPr>
            <p:ph type="sldNum" sz="quarter" idx="5"/>
          </p:nvPr>
        </p:nvSpPr>
        <p:spPr/>
        <p:txBody>
          <a:bodyPr/>
          <a:lstStyle/>
          <a:p>
            <a:fld id="{5D1D7039-470A-44C9-997B-64A195DB51F5}" type="slidenum">
              <a:rPr lang="en-GB" altLang="en-US" smtClean="0"/>
              <a:pPr/>
              <a:t>16</a:t>
            </a:fld>
            <a:endParaRPr lang="en-GB" altLang="en-US"/>
          </a:p>
        </p:txBody>
      </p:sp>
    </p:spTree>
    <p:extLst>
      <p:ext uri="{BB962C8B-B14F-4D97-AF65-F5344CB8AC3E}">
        <p14:creationId xmlns:p14="http://schemas.microsoft.com/office/powerpoint/2010/main" val="19136916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Suppl. 3E.</a:t>
            </a:r>
            <a:r>
              <a:rPr lang="en-GB" dirty="0"/>
              <a:t> 20kV BSE SEM, femoral head of a PM reference case. FW = 1782 µm.</a:t>
            </a:r>
          </a:p>
        </p:txBody>
      </p:sp>
      <p:sp>
        <p:nvSpPr>
          <p:cNvPr id="4" name="Slide Number Placeholder 3"/>
          <p:cNvSpPr>
            <a:spLocks noGrp="1"/>
          </p:cNvSpPr>
          <p:nvPr>
            <p:ph type="sldNum" sz="quarter" idx="5"/>
          </p:nvPr>
        </p:nvSpPr>
        <p:spPr/>
        <p:txBody>
          <a:bodyPr/>
          <a:lstStyle/>
          <a:p>
            <a:fld id="{5D1D7039-470A-44C9-997B-64A195DB51F5}" type="slidenum">
              <a:rPr lang="en-GB" altLang="en-US" smtClean="0"/>
              <a:pPr/>
              <a:t>17</a:t>
            </a:fld>
            <a:endParaRPr lang="en-GB" altLang="en-US"/>
          </a:p>
        </p:txBody>
      </p:sp>
    </p:spTree>
    <p:extLst>
      <p:ext uri="{BB962C8B-B14F-4D97-AF65-F5344CB8AC3E}">
        <p14:creationId xmlns:p14="http://schemas.microsoft.com/office/powerpoint/2010/main" val="9624112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Suppl. 3E.</a:t>
            </a:r>
            <a:r>
              <a:rPr lang="en-GB" dirty="0"/>
              <a:t> 20kV BSE SEM, femoral head of a PM reference case. </a:t>
            </a:r>
            <a:r>
              <a:rPr lang="en-GB" dirty="0" err="1"/>
              <a:t>Pseudocoloured</a:t>
            </a:r>
            <a:r>
              <a:rPr lang="en-GB" dirty="0"/>
              <a:t> version of Figure 3E. ImageJ 16cols LUT. FW = 1782 µm.</a:t>
            </a:r>
          </a:p>
        </p:txBody>
      </p:sp>
      <p:sp>
        <p:nvSpPr>
          <p:cNvPr id="4" name="Slide Number Placeholder 3"/>
          <p:cNvSpPr>
            <a:spLocks noGrp="1"/>
          </p:cNvSpPr>
          <p:nvPr>
            <p:ph type="sldNum" sz="quarter" idx="5"/>
          </p:nvPr>
        </p:nvSpPr>
        <p:spPr/>
        <p:txBody>
          <a:bodyPr/>
          <a:lstStyle/>
          <a:p>
            <a:fld id="{5D1D7039-470A-44C9-997B-64A195DB51F5}" type="slidenum">
              <a:rPr lang="en-GB" altLang="en-US" smtClean="0"/>
              <a:pPr/>
              <a:t>18</a:t>
            </a:fld>
            <a:endParaRPr lang="en-GB" altLang="en-US"/>
          </a:p>
        </p:txBody>
      </p:sp>
    </p:spTree>
    <p:extLst>
      <p:ext uri="{BB962C8B-B14F-4D97-AF65-F5344CB8AC3E}">
        <p14:creationId xmlns:p14="http://schemas.microsoft.com/office/powerpoint/2010/main" val="411515412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Suppl. 3F</a:t>
            </a:r>
            <a:r>
              <a:rPr lang="en-GB" dirty="0"/>
              <a:t>. 20kV BSE SEM showing deep subchondral trabecular bone in an OA (elective arthroplasty) femoral head. FW = 1114µm.</a:t>
            </a:r>
          </a:p>
        </p:txBody>
      </p:sp>
      <p:sp>
        <p:nvSpPr>
          <p:cNvPr id="4" name="Slide Number Placeholder 3"/>
          <p:cNvSpPr>
            <a:spLocks noGrp="1"/>
          </p:cNvSpPr>
          <p:nvPr>
            <p:ph type="sldNum" sz="quarter" idx="5"/>
          </p:nvPr>
        </p:nvSpPr>
        <p:spPr/>
        <p:txBody>
          <a:bodyPr/>
          <a:lstStyle/>
          <a:p>
            <a:fld id="{5D1D7039-470A-44C9-997B-64A195DB51F5}" type="slidenum">
              <a:rPr lang="en-GB" altLang="en-US" smtClean="0"/>
              <a:pPr/>
              <a:t>19</a:t>
            </a:fld>
            <a:endParaRPr lang="en-GB" altLang="en-US"/>
          </a:p>
        </p:txBody>
      </p:sp>
    </p:spTree>
    <p:extLst>
      <p:ext uri="{BB962C8B-B14F-4D97-AF65-F5344CB8AC3E}">
        <p14:creationId xmlns:p14="http://schemas.microsoft.com/office/powerpoint/2010/main" val="13539317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Arial" charset="0"/>
                <a:ea typeface="+mn-ea"/>
                <a:cs typeface="+mn-cs"/>
              </a:rPr>
              <a:t>Suppl. 01Aa</a:t>
            </a:r>
            <a:r>
              <a:rPr lang="en-GB" sz="1200" kern="1200" dirty="0">
                <a:solidFill>
                  <a:schemeClr val="tx1"/>
                </a:solidFill>
                <a:effectLst/>
                <a:latin typeface="Arial" charset="0"/>
                <a:ea typeface="+mn-ea"/>
                <a:cs typeface="+mn-cs"/>
              </a:rPr>
              <a:t>. Another example of 20kV BSE SEM image of carbon coated, </a:t>
            </a:r>
            <a:r>
              <a:rPr lang="en-GB" sz="1200" kern="1200" dirty="0" err="1">
                <a:solidFill>
                  <a:schemeClr val="tx1"/>
                </a:solidFill>
                <a:effectLst/>
                <a:latin typeface="Arial" charset="0"/>
                <a:ea typeface="+mn-ea"/>
                <a:cs typeface="+mn-cs"/>
              </a:rPr>
              <a:t>micromilled</a:t>
            </a:r>
            <a:r>
              <a:rPr lang="en-GB" sz="1200" kern="1200" dirty="0">
                <a:solidFill>
                  <a:schemeClr val="tx1"/>
                </a:solidFill>
                <a:effectLst/>
                <a:latin typeface="Arial" charset="0"/>
                <a:ea typeface="+mn-ea"/>
                <a:cs typeface="+mn-cs"/>
              </a:rPr>
              <a:t> PMMA embedded block surface of distal condyle of 2 year old Thoroughbred (TB) racehorse third metacarpal bone (Mc3). HAC (top left) hyaline articular cartilage region which here shows black as it contains no mineral. ACC shows incremental mineralization-front-progress layers with more and less mineral content. It appears that there is zero or a very low mineral content after each growth arrest line (tidemark). SCB (lower right segment) is attached via a </a:t>
            </a:r>
            <a:r>
              <a:rPr lang="en-GB" sz="1200" kern="1200" dirty="0" err="1">
                <a:solidFill>
                  <a:schemeClr val="tx1"/>
                </a:solidFill>
                <a:effectLst/>
                <a:latin typeface="Arial" charset="0"/>
                <a:ea typeface="+mn-ea"/>
                <a:cs typeface="+mn-cs"/>
              </a:rPr>
              <a:t>hypermineralized</a:t>
            </a:r>
            <a:r>
              <a:rPr lang="en-GB" sz="1200" kern="1200" dirty="0">
                <a:solidFill>
                  <a:schemeClr val="tx1"/>
                </a:solidFill>
                <a:effectLst/>
                <a:latin typeface="Arial" charset="0"/>
                <a:ea typeface="+mn-ea"/>
                <a:cs typeface="+mn-cs"/>
              </a:rPr>
              <a:t> reversal cement line to the deep layer of the ACC. after local ‘cutting cone’ resorption events. FW = 1166µm.</a:t>
            </a:r>
            <a:endParaRPr lang="en-GB" dirty="0"/>
          </a:p>
        </p:txBody>
      </p:sp>
      <p:sp>
        <p:nvSpPr>
          <p:cNvPr id="4" name="Slide Number Placeholder 3"/>
          <p:cNvSpPr>
            <a:spLocks noGrp="1"/>
          </p:cNvSpPr>
          <p:nvPr>
            <p:ph type="sldNum" sz="quarter" idx="5"/>
          </p:nvPr>
        </p:nvSpPr>
        <p:spPr/>
        <p:txBody>
          <a:bodyPr/>
          <a:lstStyle/>
          <a:p>
            <a:fld id="{5D1D7039-470A-44C9-997B-64A195DB51F5}" type="slidenum">
              <a:rPr lang="en-GB" altLang="en-US" smtClean="0"/>
              <a:pPr/>
              <a:t>2</a:t>
            </a:fld>
            <a:endParaRPr lang="en-GB" altLang="en-US"/>
          </a:p>
        </p:txBody>
      </p:sp>
    </p:spTree>
    <p:extLst>
      <p:ext uri="{BB962C8B-B14F-4D97-AF65-F5344CB8AC3E}">
        <p14:creationId xmlns:p14="http://schemas.microsoft.com/office/powerpoint/2010/main" val="415697839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Suppl. 3F</a:t>
            </a:r>
            <a:r>
              <a:rPr lang="en-GB" dirty="0"/>
              <a:t>. 20kV BSE SEM showing deep subchondral trabecular bone in an OA (elective arthroplasty) femoral head. Differences in the fabric density of the old and the repair bone are better seen in this </a:t>
            </a:r>
            <a:r>
              <a:rPr lang="en-GB" dirty="0" err="1"/>
              <a:t>pseudocoloured</a:t>
            </a:r>
            <a:r>
              <a:rPr lang="en-GB" dirty="0"/>
              <a:t> version of Figure 3F. ImageJ 16cols LUT. FW = 1114µm.</a:t>
            </a:r>
          </a:p>
        </p:txBody>
      </p:sp>
      <p:sp>
        <p:nvSpPr>
          <p:cNvPr id="4" name="Slide Number Placeholder 3"/>
          <p:cNvSpPr>
            <a:spLocks noGrp="1"/>
          </p:cNvSpPr>
          <p:nvPr>
            <p:ph type="sldNum" sz="quarter" idx="5"/>
          </p:nvPr>
        </p:nvSpPr>
        <p:spPr/>
        <p:txBody>
          <a:bodyPr/>
          <a:lstStyle/>
          <a:p>
            <a:fld id="{5D1D7039-470A-44C9-997B-64A195DB51F5}" type="slidenum">
              <a:rPr lang="en-GB" altLang="en-US" smtClean="0"/>
              <a:pPr/>
              <a:t>20</a:t>
            </a:fld>
            <a:endParaRPr lang="en-GB" altLang="en-US"/>
          </a:p>
        </p:txBody>
      </p:sp>
    </p:spTree>
    <p:extLst>
      <p:ext uri="{BB962C8B-B14F-4D97-AF65-F5344CB8AC3E}">
        <p14:creationId xmlns:p14="http://schemas.microsoft.com/office/powerpoint/2010/main" val="186425884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Suppl. 7A</a:t>
            </a:r>
            <a:r>
              <a:rPr lang="en-GB" dirty="0"/>
              <a:t>. HDMP in human patella OA. Macerated sample showing ACC MF with HDMP at centre. 20kV BSE SEM.</a:t>
            </a:r>
          </a:p>
        </p:txBody>
      </p:sp>
      <p:sp>
        <p:nvSpPr>
          <p:cNvPr id="4" name="Slide Number Placeholder 3"/>
          <p:cNvSpPr>
            <a:spLocks noGrp="1"/>
          </p:cNvSpPr>
          <p:nvPr>
            <p:ph type="sldNum" sz="quarter" idx="5"/>
          </p:nvPr>
        </p:nvSpPr>
        <p:spPr/>
        <p:txBody>
          <a:bodyPr/>
          <a:lstStyle/>
          <a:p>
            <a:fld id="{5D1D7039-470A-44C9-997B-64A195DB51F5}" type="slidenum">
              <a:rPr lang="en-GB" altLang="en-US" smtClean="0"/>
              <a:pPr/>
              <a:t>21</a:t>
            </a:fld>
            <a:endParaRPr lang="en-GB" altLang="en-US"/>
          </a:p>
        </p:txBody>
      </p:sp>
    </p:spTree>
    <p:extLst>
      <p:ext uri="{BB962C8B-B14F-4D97-AF65-F5344CB8AC3E}">
        <p14:creationId xmlns:p14="http://schemas.microsoft.com/office/powerpoint/2010/main" val="416012238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Fig. 9A</a:t>
            </a:r>
            <a:r>
              <a:rPr lang="en-GB" dirty="0"/>
              <a:t>.</a:t>
            </a:r>
            <a:r>
              <a:rPr lang="en-GB" i="1" dirty="0"/>
              <a:t> </a:t>
            </a:r>
            <a:r>
              <a:rPr lang="en-GB" dirty="0"/>
              <a:t>Human OA. Articular surface at top is </a:t>
            </a:r>
            <a:r>
              <a:rPr lang="en-GB" dirty="0" err="1"/>
              <a:t>eburnated</a:t>
            </a:r>
            <a:r>
              <a:rPr lang="en-GB" dirty="0"/>
              <a:t> and SCB is dense with much prior marrow space filled. FW =2700µm.</a:t>
            </a:r>
          </a:p>
        </p:txBody>
      </p:sp>
      <p:sp>
        <p:nvSpPr>
          <p:cNvPr id="4" name="Slide Number Placeholder 3"/>
          <p:cNvSpPr>
            <a:spLocks noGrp="1"/>
          </p:cNvSpPr>
          <p:nvPr>
            <p:ph type="sldNum" sz="quarter" idx="5"/>
          </p:nvPr>
        </p:nvSpPr>
        <p:spPr/>
        <p:txBody>
          <a:bodyPr/>
          <a:lstStyle/>
          <a:p>
            <a:fld id="{5D1D7039-470A-44C9-997B-64A195DB51F5}" type="slidenum">
              <a:rPr lang="en-GB" altLang="en-US" smtClean="0"/>
              <a:pPr/>
              <a:t>22</a:t>
            </a:fld>
            <a:endParaRPr lang="en-GB" altLang="en-US"/>
          </a:p>
        </p:txBody>
      </p:sp>
    </p:spTree>
    <p:extLst>
      <p:ext uri="{BB962C8B-B14F-4D97-AF65-F5344CB8AC3E}">
        <p14:creationId xmlns:p14="http://schemas.microsoft.com/office/powerpoint/2010/main" val="147321665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Suppl. 9A</a:t>
            </a:r>
            <a:r>
              <a:rPr lang="en-GB" dirty="0"/>
              <a:t>.</a:t>
            </a:r>
            <a:r>
              <a:rPr lang="en-GB" i="1" dirty="0"/>
              <a:t> </a:t>
            </a:r>
            <a:r>
              <a:rPr lang="en-GB" dirty="0"/>
              <a:t>Human OA. Articular surface at top is </a:t>
            </a:r>
            <a:r>
              <a:rPr lang="en-GB" dirty="0" err="1"/>
              <a:t>eburnated</a:t>
            </a:r>
            <a:r>
              <a:rPr lang="en-GB" dirty="0"/>
              <a:t> and SCB is dense with much prior marrow space filled. </a:t>
            </a:r>
            <a:r>
              <a:rPr lang="en-GB" dirty="0" err="1"/>
              <a:t>Pseudocolour</a:t>
            </a:r>
            <a:r>
              <a:rPr lang="en-GB" dirty="0"/>
              <a:t> version of Figure 09A, ImageJ 16cols LUT . FW =2700µm.</a:t>
            </a:r>
          </a:p>
        </p:txBody>
      </p:sp>
      <p:sp>
        <p:nvSpPr>
          <p:cNvPr id="4" name="Slide Number Placeholder 3"/>
          <p:cNvSpPr>
            <a:spLocks noGrp="1"/>
          </p:cNvSpPr>
          <p:nvPr>
            <p:ph type="sldNum" sz="quarter" idx="5"/>
          </p:nvPr>
        </p:nvSpPr>
        <p:spPr/>
        <p:txBody>
          <a:bodyPr/>
          <a:lstStyle/>
          <a:p>
            <a:fld id="{5D1D7039-470A-44C9-997B-64A195DB51F5}" type="slidenum">
              <a:rPr lang="en-GB" altLang="en-US" smtClean="0"/>
              <a:pPr/>
              <a:t>23</a:t>
            </a:fld>
            <a:endParaRPr lang="en-GB" altLang="en-US"/>
          </a:p>
        </p:txBody>
      </p:sp>
    </p:spTree>
    <p:extLst>
      <p:ext uri="{BB962C8B-B14F-4D97-AF65-F5344CB8AC3E}">
        <p14:creationId xmlns:p14="http://schemas.microsoft.com/office/powerpoint/2010/main" val="159040299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Suppl. 9Da.</a:t>
            </a:r>
            <a:r>
              <a:rPr lang="en-GB" dirty="0"/>
              <a:t> 20kV 3D BSE-SEM, macerated Mc3 condyle of Tb, large POD lesion. Anaglyph stereo-pair version for viewing with Red (for left eye) and Cyan filter spectacles. Tilt angle difference = 6°. Same field as Figure 09D rotated 90° for stereo viewing. Surface left is </a:t>
            </a:r>
            <a:r>
              <a:rPr lang="en-GB" dirty="0" err="1"/>
              <a:t>eburnated</a:t>
            </a:r>
            <a:r>
              <a:rPr lang="en-GB" dirty="0"/>
              <a:t> over elevations: at right is the cut surface of the slice: Extensive cavity with numerous osteoclastic resorption profiles. FW =1782µm.</a:t>
            </a:r>
            <a:endParaRPr lang="en-GB" b="1" dirty="0"/>
          </a:p>
        </p:txBody>
      </p:sp>
      <p:sp>
        <p:nvSpPr>
          <p:cNvPr id="4" name="Slide Number Placeholder 3"/>
          <p:cNvSpPr>
            <a:spLocks noGrp="1"/>
          </p:cNvSpPr>
          <p:nvPr>
            <p:ph type="sldNum" sz="quarter" idx="5"/>
          </p:nvPr>
        </p:nvSpPr>
        <p:spPr/>
        <p:txBody>
          <a:bodyPr/>
          <a:lstStyle/>
          <a:p>
            <a:fld id="{5D1D7039-470A-44C9-997B-64A195DB51F5}" type="slidenum">
              <a:rPr lang="en-GB" altLang="en-US" smtClean="0"/>
              <a:pPr/>
              <a:t>24</a:t>
            </a:fld>
            <a:endParaRPr lang="en-GB" altLang="en-US"/>
          </a:p>
        </p:txBody>
      </p:sp>
    </p:spTree>
    <p:extLst>
      <p:ext uri="{BB962C8B-B14F-4D97-AF65-F5344CB8AC3E}">
        <p14:creationId xmlns:p14="http://schemas.microsoft.com/office/powerpoint/2010/main" val="281472370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Suppl. 9Db</a:t>
            </a:r>
            <a:r>
              <a:rPr lang="en-GB" dirty="0"/>
              <a:t>. Same field as GIF movie file with 3 views at 6° tilt angle differences. FW = 1782µm.</a:t>
            </a:r>
          </a:p>
          <a:p>
            <a:endParaRPr lang="en-GB" dirty="0"/>
          </a:p>
          <a:p>
            <a:endParaRPr lang="en-GB" dirty="0"/>
          </a:p>
          <a:p>
            <a:r>
              <a:rPr lang="en-GB" dirty="0"/>
              <a:t>To view this using ImageJ, go to Stacks: Animation: Animation Options and choose ‘to and </a:t>
            </a:r>
            <a:r>
              <a:rPr lang="en-GB" dirty="0" err="1"/>
              <a:t>fro</a:t>
            </a:r>
            <a:r>
              <a:rPr lang="en-GB" dirty="0"/>
              <a:t>’ and frame speed 4fps. </a:t>
            </a:r>
          </a:p>
        </p:txBody>
      </p:sp>
      <p:sp>
        <p:nvSpPr>
          <p:cNvPr id="4" name="Slide Number Placeholder 3"/>
          <p:cNvSpPr>
            <a:spLocks noGrp="1"/>
          </p:cNvSpPr>
          <p:nvPr>
            <p:ph type="sldNum" sz="quarter" idx="5"/>
          </p:nvPr>
        </p:nvSpPr>
        <p:spPr/>
        <p:txBody>
          <a:bodyPr/>
          <a:lstStyle/>
          <a:p>
            <a:fld id="{5D1D7039-470A-44C9-997B-64A195DB51F5}" type="slidenum">
              <a:rPr lang="en-GB" altLang="en-US" smtClean="0"/>
              <a:pPr/>
              <a:t>25</a:t>
            </a:fld>
            <a:endParaRPr lang="en-GB" altLang="en-US"/>
          </a:p>
        </p:txBody>
      </p:sp>
    </p:spTree>
    <p:extLst>
      <p:ext uri="{BB962C8B-B14F-4D97-AF65-F5344CB8AC3E}">
        <p14:creationId xmlns:p14="http://schemas.microsoft.com/office/powerpoint/2010/main" val="2387308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Suppl. 9Ea</a:t>
            </a:r>
            <a:r>
              <a:rPr lang="en-GB" dirty="0"/>
              <a:t>. Same field as Figure 9E but field rotated 90°, as an anaglyph stereo-pair, tilt angle difference = 6°. POD lesion in TB MC3 condyle. Surface right is </a:t>
            </a:r>
            <a:r>
              <a:rPr lang="en-GB" dirty="0" err="1"/>
              <a:t>eburnated</a:t>
            </a:r>
            <a:r>
              <a:rPr lang="en-GB" dirty="0"/>
              <a:t> and flat. Left is the cut surface of the slice with an extensive cavity with numerous osteoclastic resorption profiles. FW = 2700µm. </a:t>
            </a:r>
          </a:p>
        </p:txBody>
      </p:sp>
      <p:sp>
        <p:nvSpPr>
          <p:cNvPr id="4" name="Slide Number Placeholder 3"/>
          <p:cNvSpPr>
            <a:spLocks noGrp="1"/>
          </p:cNvSpPr>
          <p:nvPr>
            <p:ph type="sldNum" sz="quarter" idx="5"/>
          </p:nvPr>
        </p:nvSpPr>
        <p:spPr/>
        <p:txBody>
          <a:bodyPr/>
          <a:lstStyle/>
          <a:p>
            <a:fld id="{5D1D7039-470A-44C9-997B-64A195DB51F5}" type="slidenum">
              <a:rPr lang="en-GB" altLang="en-US" smtClean="0"/>
              <a:pPr/>
              <a:t>26</a:t>
            </a:fld>
            <a:endParaRPr lang="en-GB" altLang="en-US"/>
          </a:p>
        </p:txBody>
      </p:sp>
    </p:spTree>
    <p:extLst>
      <p:ext uri="{BB962C8B-B14F-4D97-AF65-F5344CB8AC3E}">
        <p14:creationId xmlns:p14="http://schemas.microsoft.com/office/powerpoint/2010/main" val="38054059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Suppl. 9Eb</a:t>
            </a:r>
            <a:r>
              <a:rPr lang="en-GB" dirty="0"/>
              <a:t>. Same field as Figure 9E and </a:t>
            </a:r>
            <a:r>
              <a:rPr lang="en-GB" dirty="0" err="1"/>
              <a:t>Suppl</a:t>
            </a:r>
            <a:r>
              <a:rPr lang="en-GB" dirty="0"/>
              <a:t> 09Ea as a GIF movie. </a:t>
            </a:r>
            <a:r>
              <a:rPr lang="en-GB" dirty="0" err="1"/>
              <a:t>Eburnated</a:t>
            </a:r>
            <a:r>
              <a:rPr lang="en-GB" dirty="0"/>
              <a:t> surface below, cut surface top. FW = 2700µm. </a:t>
            </a:r>
          </a:p>
          <a:p>
            <a:endParaRPr lang="en-GB" dirty="0"/>
          </a:p>
          <a:p>
            <a:endParaRPr lang="en-GB" dirty="0"/>
          </a:p>
          <a:p>
            <a:r>
              <a:rPr lang="en-GB" dirty="0"/>
              <a:t>To view this using ImageJ, go to Stacks: Animation: Animation Options and choose ‘to and </a:t>
            </a:r>
            <a:r>
              <a:rPr lang="en-GB" dirty="0" err="1"/>
              <a:t>fro</a:t>
            </a:r>
            <a:r>
              <a:rPr lang="en-GB" dirty="0"/>
              <a:t>’ and frame speed 4fps. </a:t>
            </a:r>
          </a:p>
        </p:txBody>
      </p:sp>
      <p:sp>
        <p:nvSpPr>
          <p:cNvPr id="4" name="Slide Number Placeholder 3"/>
          <p:cNvSpPr>
            <a:spLocks noGrp="1"/>
          </p:cNvSpPr>
          <p:nvPr>
            <p:ph type="sldNum" sz="quarter" idx="5"/>
          </p:nvPr>
        </p:nvSpPr>
        <p:spPr/>
        <p:txBody>
          <a:bodyPr/>
          <a:lstStyle/>
          <a:p>
            <a:fld id="{5D1D7039-470A-44C9-997B-64A195DB51F5}" type="slidenum">
              <a:rPr lang="en-GB" altLang="en-US" smtClean="0"/>
              <a:pPr/>
              <a:t>27</a:t>
            </a:fld>
            <a:endParaRPr lang="en-GB" altLang="en-US"/>
          </a:p>
        </p:txBody>
      </p:sp>
    </p:spTree>
    <p:extLst>
      <p:ext uri="{BB962C8B-B14F-4D97-AF65-F5344CB8AC3E}">
        <p14:creationId xmlns:p14="http://schemas.microsoft.com/office/powerpoint/2010/main" val="59510298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Suppl. 9Fa</a:t>
            </a:r>
            <a:r>
              <a:rPr lang="en-GB" dirty="0"/>
              <a:t>. Macerated Mc3 condyle of Tb horse. Part of an extensive POD lesion (ulcer) cavity with numerous osteoclastic resorption profiles. One spot only (towards top left side) of the surface is </a:t>
            </a:r>
            <a:r>
              <a:rPr lang="en-GB" dirty="0" err="1"/>
              <a:t>eburnated</a:t>
            </a:r>
            <a:r>
              <a:rPr lang="en-GB" dirty="0"/>
              <a:t>. Anaglyph stereo pair. Same field as Figure 09F. FW = 1782µm. </a:t>
            </a:r>
          </a:p>
        </p:txBody>
      </p:sp>
      <p:sp>
        <p:nvSpPr>
          <p:cNvPr id="4" name="Slide Number Placeholder 3"/>
          <p:cNvSpPr>
            <a:spLocks noGrp="1"/>
          </p:cNvSpPr>
          <p:nvPr>
            <p:ph type="sldNum" sz="quarter" idx="5"/>
          </p:nvPr>
        </p:nvSpPr>
        <p:spPr/>
        <p:txBody>
          <a:bodyPr/>
          <a:lstStyle/>
          <a:p>
            <a:fld id="{5D1D7039-470A-44C9-997B-64A195DB51F5}" type="slidenum">
              <a:rPr lang="en-GB" altLang="en-US" smtClean="0"/>
              <a:pPr/>
              <a:t>28</a:t>
            </a:fld>
            <a:endParaRPr lang="en-GB" altLang="en-US"/>
          </a:p>
        </p:txBody>
      </p:sp>
    </p:spTree>
    <p:extLst>
      <p:ext uri="{BB962C8B-B14F-4D97-AF65-F5344CB8AC3E}">
        <p14:creationId xmlns:p14="http://schemas.microsoft.com/office/powerpoint/2010/main" val="193075148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Suppl. 9Fb</a:t>
            </a:r>
            <a:r>
              <a:rPr lang="en-GB" dirty="0"/>
              <a:t>. Same field as GIF movie file with 3 views at 6° tilt angle differences. FW = 1782µm.</a:t>
            </a:r>
          </a:p>
        </p:txBody>
      </p:sp>
      <p:sp>
        <p:nvSpPr>
          <p:cNvPr id="4" name="Slide Number Placeholder 3"/>
          <p:cNvSpPr>
            <a:spLocks noGrp="1"/>
          </p:cNvSpPr>
          <p:nvPr>
            <p:ph type="sldNum" sz="quarter" idx="5"/>
          </p:nvPr>
        </p:nvSpPr>
        <p:spPr/>
        <p:txBody>
          <a:bodyPr/>
          <a:lstStyle/>
          <a:p>
            <a:fld id="{5D1D7039-470A-44C9-997B-64A195DB51F5}" type="slidenum">
              <a:rPr lang="en-GB" altLang="en-US" smtClean="0"/>
              <a:pPr/>
              <a:t>29</a:t>
            </a:fld>
            <a:endParaRPr lang="en-GB" altLang="en-US"/>
          </a:p>
        </p:txBody>
      </p:sp>
    </p:spTree>
    <p:extLst>
      <p:ext uri="{BB962C8B-B14F-4D97-AF65-F5344CB8AC3E}">
        <p14:creationId xmlns:p14="http://schemas.microsoft.com/office/powerpoint/2010/main" val="2477415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Suppl. 1Ab</a:t>
            </a:r>
            <a:r>
              <a:rPr lang="en-GB" dirty="0"/>
              <a:t>. 20kV BSE SEM, ‘</a:t>
            </a:r>
            <a:r>
              <a:rPr lang="en-GB" dirty="0" err="1"/>
              <a:t>BioOss</a:t>
            </a:r>
            <a:r>
              <a:rPr lang="en-GB" dirty="0"/>
              <a:t>’ bone augmentation material used for improving dental implant survival, from an implant site trephine core sample. This material is made by calcining bovine bone. The presence of ACC and SCB proves that not only trabecular bone is used in the manufacture. The presence of the dark inter-layer lines shows the near absence of mineral.</a:t>
            </a:r>
          </a:p>
        </p:txBody>
      </p:sp>
      <p:sp>
        <p:nvSpPr>
          <p:cNvPr id="4" name="Slide Number Placeholder 3"/>
          <p:cNvSpPr>
            <a:spLocks noGrp="1"/>
          </p:cNvSpPr>
          <p:nvPr>
            <p:ph type="sldNum" sz="quarter" idx="5"/>
          </p:nvPr>
        </p:nvSpPr>
        <p:spPr/>
        <p:txBody>
          <a:bodyPr/>
          <a:lstStyle/>
          <a:p>
            <a:fld id="{5D1D7039-470A-44C9-997B-64A195DB51F5}" type="slidenum">
              <a:rPr lang="en-GB" altLang="en-US" smtClean="0"/>
              <a:pPr/>
              <a:t>3</a:t>
            </a:fld>
            <a:endParaRPr lang="en-GB" altLang="en-US"/>
          </a:p>
        </p:txBody>
      </p:sp>
    </p:spTree>
    <p:extLst>
      <p:ext uri="{BB962C8B-B14F-4D97-AF65-F5344CB8AC3E}">
        <p14:creationId xmlns:p14="http://schemas.microsoft.com/office/powerpoint/2010/main" val="216572102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Suppl.10A</a:t>
            </a:r>
            <a:r>
              <a:rPr lang="en-GB" dirty="0"/>
              <a:t>.</a:t>
            </a:r>
            <a:r>
              <a:rPr lang="en-GB" i="1" dirty="0"/>
              <a:t> </a:t>
            </a:r>
            <a:r>
              <a:rPr lang="en-GB" dirty="0"/>
              <a:t>Higher magnification view of part of Fig 10A. Cavitation and repair in equine OA (POD). Base of extensive cavity in a POD lesion being repaired with new woven bone formation towards top and right showing the numerous and large, closely spaced osteocyte lacunae. FW 900µm. </a:t>
            </a:r>
          </a:p>
        </p:txBody>
      </p:sp>
      <p:sp>
        <p:nvSpPr>
          <p:cNvPr id="4" name="Slide Number Placeholder 3"/>
          <p:cNvSpPr>
            <a:spLocks noGrp="1"/>
          </p:cNvSpPr>
          <p:nvPr>
            <p:ph type="sldNum" sz="quarter" idx="5"/>
          </p:nvPr>
        </p:nvSpPr>
        <p:spPr/>
        <p:txBody>
          <a:bodyPr/>
          <a:lstStyle/>
          <a:p>
            <a:fld id="{5D1D7039-470A-44C9-997B-64A195DB51F5}" type="slidenum">
              <a:rPr lang="en-GB" altLang="en-US" smtClean="0"/>
              <a:pPr/>
              <a:t>30</a:t>
            </a:fld>
            <a:endParaRPr lang="en-GB" altLang="en-US"/>
          </a:p>
        </p:txBody>
      </p:sp>
    </p:spTree>
    <p:extLst>
      <p:ext uri="{BB962C8B-B14F-4D97-AF65-F5344CB8AC3E}">
        <p14:creationId xmlns:p14="http://schemas.microsoft.com/office/powerpoint/2010/main" val="396466839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Suppl. 10C</a:t>
            </a:r>
            <a:r>
              <a:rPr lang="en-GB" dirty="0"/>
              <a:t>. Higher magnification version of 20kV BSE SEM montage in Figure 10C. FW = 22mm. This is a large image and can be seen as such if you modify the PPTX</a:t>
            </a:r>
          </a:p>
        </p:txBody>
      </p:sp>
      <p:sp>
        <p:nvSpPr>
          <p:cNvPr id="4" name="Slide Number Placeholder 3"/>
          <p:cNvSpPr>
            <a:spLocks noGrp="1"/>
          </p:cNvSpPr>
          <p:nvPr>
            <p:ph type="sldNum" sz="quarter" idx="5"/>
          </p:nvPr>
        </p:nvSpPr>
        <p:spPr/>
        <p:txBody>
          <a:bodyPr/>
          <a:lstStyle/>
          <a:p>
            <a:fld id="{5D1D7039-470A-44C9-997B-64A195DB51F5}" type="slidenum">
              <a:rPr lang="en-GB" altLang="en-US" smtClean="0"/>
              <a:pPr/>
              <a:t>31</a:t>
            </a:fld>
            <a:endParaRPr lang="en-GB" altLang="en-US"/>
          </a:p>
        </p:txBody>
      </p:sp>
    </p:spTree>
    <p:extLst>
      <p:ext uri="{BB962C8B-B14F-4D97-AF65-F5344CB8AC3E}">
        <p14:creationId xmlns:p14="http://schemas.microsoft.com/office/powerpoint/2010/main" val="90080593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Suppl. 10E</a:t>
            </a:r>
            <a:r>
              <a:rPr lang="en-GB" dirty="0"/>
              <a:t>. Colour version of Figure 10E. Extensive POD lesion cavity filled with dense fibrous connective tissue firmly attached to bone. Six images were recorded with 15° rotations of crossed linearly polarising filters used as Red, Yellow, Green, Cyan. Magenta in colour circle sequence. Colour codes for orientation of collagen in plane [49]. Brightness is greatest when collagen is lying in the plane of the section. FW = 2800µm.</a:t>
            </a:r>
          </a:p>
        </p:txBody>
      </p:sp>
      <p:sp>
        <p:nvSpPr>
          <p:cNvPr id="4" name="Slide Number Placeholder 3"/>
          <p:cNvSpPr>
            <a:spLocks noGrp="1"/>
          </p:cNvSpPr>
          <p:nvPr>
            <p:ph type="sldNum" sz="quarter" idx="5"/>
          </p:nvPr>
        </p:nvSpPr>
        <p:spPr/>
        <p:txBody>
          <a:bodyPr/>
          <a:lstStyle/>
          <a:p>
            <a:fld id="{5D1D7039-470A-44C9-997B-64A195DB51F5}" type="slidenum">
              <a:rPr lang="en-GB" altLang="en-US" smtClean="0"/>
              <a:pPr/>
              <a:t>32</a:t>
            </a:fld>
            <a:endParaRPr lang="en-GB" altLang="en-US"/>
          </a:p>
        </p:txBody>
      </p:sp>
    </p:spTree>
    <p:extLst>
      <p:ext uri="{BB962C8B-B14F-4D97-AF65-F5344CB8AC3E}">
        <p14:creationId xmlns:p14="http://schemas.microsoft.com/office/powerpoint/2010/main" val="332752280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Suppl. 10F</a:t>
            </a:r>
            <a:r>
              <a:rPr lang="en-GB" dirty="0"/>
              <a:t>. TB MC3 POD lesion. Decalcified section. ACC is missing entirely in the centre of the field. Six images were recorded at 15° rotations of crossed linearly polarizing filters here shown as GIF movie [49]. FW = 3050µm. </a:t>
            </a:r>
          </a:p>
        </p:txBody>
      </p:sp>
      <p:sp>
        <p:nvSpPr>
          <p:cNvPr id="4" name="Slide Number Placeholder 3"/>
          <p:cNvSpPr>
            <a:spLocks noGrp="1"/>
          </p:cNvSpPr>
          <p:nvPr>
            <p:ph type="sldNum" sz="quarter" idx="5"/>
          </p:nvPr>
        </p:nvSpPr>
        <p:spPr/>
        <p:txBody>
          <a:bodyPr/>
          <a:lstStyle/>
          <a:p>
            <a:fld id="{5D1D7039-470A-44C9-997B-64A195DB51F5}" type="slidenum">
              <a:rPr lang="en-GB" altLang="en-US" smtClean="0"/>
              <a:pPr/>
              <a:t>33</a:t>
            </a:fld>
            <a:endParaRPr lang="en-GB" altLang="en-US"/>
          </a:p>
        </p:txBody>
      </p:sp>
    </p:spTree>
    <p:extLst>
      <p:ext uri="{BB962C8B-B14F-4D97-AF65-F5344CB8AC3E}">
        <p14:creationId xmlns:p14="http://schemas.microsoft.com/office/powerpoint/2010/main" val="379328073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Suppl. 11B. </a:t>
            </a:r>
            <a:r>
              <a:rPr lang="en-GB" dirty="0"/>
              <a:t>Macerated femoral head removed at operation for arthroplasty. Cut through sub-articular resorption cavity 20Pa chamber pressure, no coating. 20kV 3D BSE-SEM image. Same field as Figure 11B. Through tilt series of 28 frames. FW = 2800µm. </a:t>
            </a:r>
          </a:p>
        </p:txBody>
      </p:sp>
      <p:sp>
        <p:nvSpPr>
          <p:cNvPr id="4" name="Slide Number Placeholder 3"/>
          <p:cNvSpPr>
            <a:spLocks noGrp="1"/>
          </p:cNvSpPr>
          <p:nvPr>
            <p:ph type="sldNum" sz="quarter" idx="5"/>
          </p:nvPr>
        </p:nvSpPr>
        <p:spPr/>
        <p:txBody>
          <a:bodyPr/>
          <a:lstStyle/>
          <a:p>
            <a:fld id="{5D1D7039-470A-44C9-997B-64A195DB51F5}" type="slidenum">
              <a:rPr lang="en-GB" altLang="en-US" smtClean="0"/>
              <a:pPr/>
              <a:t>34</a:t>
            </a:fld>
            <a:endParaRPr lang="en-GB" altLang="en-US"/>
          </a:p>
        </p:txBody>
      </p:sp>
    </p:spTree>
    <p:extLst>
      <p:ext uri="{BB962C8B-B14F-4D97-AF65-F5344CB8AC3E}">
        <p14:creationId xmlns:p14="http://schemas.microsoft.com/office/powerpoint/2010/main" val="182602011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Suppl. 11C</a:t>
            </a:r>
            <a:r>
              <a:rPr lang="en-GB" dirty="0"/>
              <a:t>. Same case, same field as Figure 11C. Through tilt series as a 3D movie GIF file. Two surfaces at right angles: below the centreline is the naturally </a:t>
            </a:r>
            <a:r>
              <a:rPr lang="en-GB" dirty="0" err="1"/>
              <a:t>eburnated</a:t>
            </a:r>
            <a:r>
              <a:rPr lang="en-GB" dirty="0"/>
              <a:t> surface: above is a cut made and polished in the laboratory. Both show the extreme volumetric densification of the SCB by in-filling with both woven and lamellar bone.. FW = 1527µm. </a:t>
            </a:r>
          </a:p>
        </p:txBody>
      </p:sp>
      <p:sp>
        <p:nvSpPr>
          <p:cNvPr id="4" name="Slide Number Placeholder 3"/>
          <p:cNvSpPr>
            <a:spLocks noGrp="1"/>
          </p:cNvSpPr>
          <p:nvPr>
            <p:ph type="sldNum" sz="quarter" idx="5"/>
          </p:nvPr>
        </p:nvSpPr>
        <p:spPr/>
        <p:txBody>
          <a:bodyPr/>
          <a:lstStyle/>
          <a:p>
            <a:fld id="{5D1D7039-470A-44C9-997B-64A195DB51F5}" type="slidenum">
              <a:rPr lang="en-GB" altLang="en-US" smtClean="0"/>
              <a:pPr/>
              <a:t>35</a:t>
            </a:fld>
            <a:endParaRPr lang="en-GB" altLang="en-US"/>
          </a:p>
        </p:txBody>
      </p:sp>
    </p:spTree>
    <p:extLst>
      <p:ext uri="{BB962C8B-B14F-4D97-AF65-F5344CB8AC3E}">
        <p14:creationId xmlns:p14="http://schemas.microsoft.com/office/powerpoint/2010/main" val="97745428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Suppl. 11Da</a:t>
            </a:r>
            <a:r>
              <a:rPr lang="en-GB" dirty="0"/>
              <a:t>. Same case. Same field as Figure 11D. Through focus series here showing images at 100µm mechanical focus level differences [39]. Many trabecular surfaces are covered with non-mineralized osteoid seams. FW = 2917µm.</a:t>
            </a:r>
          </a:p>
        </p:txBody>
      </p:sp>
      <p:sp>
        <p:nvSpPr>
          <p:cNvPr id="4" name="Slide Number Placeholder 3"/>
          <p:cNvSpPr>
            <a:spLocks noGrp="1"/>
          </p:cNvSpPr>
          <p:nvPr>
            <p:ph type="sldNum" sz="quarter" idx="5"/>
          </p:nvPr>
        </p:nvSpPr>
        <p:spPr/>
        <p:txBody>
          <a:bodyPr/>
          <a:lstStyle/>
          <a:p>
            <a:fld id="{5D1D7039-470A-44C9-997B-64A195DB51F5}" type="slidenum">
              <a:rPr lang="en-GB" altLang="en-US" smtClean="0"/>
              <a:pPr/>
              <a:t>36</a:t>
            </a:fld>
            <a:endParaRPr lang="en-GB" altLang="en-US"/>
          </a:p>
        </p:txBody>
      </p:sp>
    </p:spTree>
    <p:extLst>
      <p:ext uri="{BB962C8B-B14F-4D97-AF65-F5344CB8AC3E}">
        <p14:creationId xmlns:p14="http://schemas.microsoft.com/office/powerpoint/2010/main" val="151564304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Suppl. 11Db</a:t>
            </a:r>
            <a:r>
              <a:rPr lang="en-GB" dirty="0"/>
              <a:t>.</a:t>
            </a:r>
            <a:r>
              <a:rPr lang="en-GB" i="1" dirty="0"/>
              <a:t> </a:t>
            </a:r>
            <a:r>
              <a:rPr lang="en-GB" dirty="0"/>
              <a:t>Co-morbidity of OA with </a:t>
            </a:r>
            <a:r>
              <a:rPr lang="en-GB" dirty="0" err="1"/>
              <a:t>osteomalacia</a:t>
            </a:r>
            <a:r>
              <a:rPr lang="en-GB" dirty="0"/>
              <a:t> in the reparative tissues in equine OA. TB racehorse MC3 POD lesion (for comparison with Figure 10D which showed extensive osteoid seams which appears darker than mineralized bone). 20kV BSE SEM. FW = 3570µm. Fragments of tissue in marrow spaces result from cutting this 600µm section before embedding.</a:t>
            </a:r>
          </a:p>
        </p:txBody>
      </p:sp>
      <p:sp>
        <p:nvSpPr>
          <p:cNvPr id="4" name="Slide Number Placeholder 3"/>
          <p:cNvSpPr>
            <a:spLocks noGrp="1"/>
          </p:cNvSpPr>
          <p:nvPr>
            <p:ph type="sldNum" sz="quarter" idx="5"/>
          </p:nvPr>
        </p:nvSpPr>
        <p:spPr/>
        <p:txBody>
          <a:bodyPr/>
          <a:lstStyle/>
          <a:p>
            <a:fld id="{5D1D7039-470A-44C9-997B-64A195DB51F5}" type="slidenum">
              <a:rPr lang="en-GB" altLang="en-US" smtClean="0"/>
              <a:pPr/>
              <a:t>37</a:t>
            </a:fld>
            <a:endParaRPr lang="en-GB" altLang="en-US"/>
          </a:p>
        </p:txBody>
      </p:sp>
    </p:spTree>
    <p:extLst>
      <p:ext uri="{BB962C8B-B14F-4D97-AF65-F5344CB8AC3E}">
        <p14:creationId xmlns:p14="http://schemas.microsoft.com/office/powerpoint/2010/main" val="234834812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Suppl. 12 A</a:t>
            </a:r>
            <a:r>
              <a:rPr lang="en-GB" dirty="0"/>
              <a:t>. Cartilage in bone trabecula in human distal femur OA.</a:t>
            </a:r>
            <a:r>
              <a:rPr lang="en-GB" i="1" u="sng" dirty="0"/>
              <a:t> </a:t>
            </a:r>
            <a:r>
              <a:rPr lang="en-GB" dirty="0"/>
              <a:t>10µm section prepared by Laser Ablation Microtomy [47]. Same field as figure 12A. Sequence showing LM after </a:t>
            </a:r>
            <a:r>
              <a:rPr lang="en-GB" dirty="0" err="1"/>
              <a:t>MacNeal’s</a:t>
            </a:r>
            <a:r>
              <a:rPr lang="en-GB" dirty="0"/>
              <a:t> </a:t>
            </a:r>
            <a:r>
              <a:rPr lang="en-GB" dirty="0" err="1"/>
              <a:t>tetrachrome</a:t>
            </a:r>
            <a:r>
              <a:rPr lang="en-GB" dirty="0"/>
              <a:t> staining and BSE-SEM and mixtures of the two imaging modalities. A ‘trabecula’ has hyaline cartilage at its centre which is mineralizing peripherally. FW 7367µm. </a:t>
            </a:r>
          </a:p>
        </p:txBody>
      </p:sp>
      <p:sp>
        <p:nvSpPr>
          <p:cNvPr id="4" name="Slide Number Placeholder 3"/>
          <p:cNvSpPr>
            <a:spLocks noGrp="1"/>
          </p:cNvSpPr>
          <p:nvPr>
            <p:ph type="sldNum" sz="quarter" idx="5"/>
          </p:nvPr>
        </p:nvSpPr>
        <p:spPr/>
        <p:txBody>
          <a:bodyPr/>
          <a:lstStyle/>
          <a:p>
            <a:fld id="{5D1D7039-470A-44C9-997B-64A195DB51F5}" type="slidenum">
              <a:rPr lang="en-GB" altLang="en-US" smtClean="0"/>
              <a:pPr/>
              <a:t>38</a:t>
            </a:fld>
            <a:endParaRPr lang="en-GB" altLang="en-US"/>
          </a:p>
        </p:txBody>
      </p:sp>
    </p:spTree>
    <p:extLst>
      <p:ext uri="{BB962C8B-B14F-4D97-AF65-F5344CB8AC3E}">
        <p14:creationId xmlns:p14="http://schemas.microsoft.com/office/powerpoint/2010/main" val="84868448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Suppl. 12Da</a:t>
            </a:r>
            <a:r>
              <a:rPr lang="en-GB" dirty="0"/>
              <a:t>. (Same case as 12A and Suppl. 2Ab). Human distal femur, osteochondral junction, unstained, undecalcified 10µm Laser Ablation Machined section from osteoarthritis case (knee arthroplasty), complex polarised light image [49]. A trabecular excrescence is seen in top left of field, ACC in bottom right. FW = 1220µm. This is a higher resolution copy of Figure 12D.</a:t>
            </a:r>
          </a:p>
        </p:txBody>
      </p:sp>
      <p:sp>
        <p:nvSpPr>
          <p:cNvPr id="4" name="Slide Number Placeholder 3"/>
          <p:cNvSpPr>
            <a:spLocks noGrp="1"/>
          </p:cNvSpPr>
          <p:nvPr>
            <p:ph type="sldNum" sz="quarter" idx="5"/>
          </p:nvPr>
        </p:nvSpPr>
        <p:spPr/>
        <p:txBody>
          <a:bodyPr/>
          <a:lstStyle/>
          <a:p>
            <a:fld id="{5D1D7039-470A-44C9-997B-64A195DB51F5}" type="slidenum">
              <a:rPr lang="en-GB" altLang="en-US" smtClean="0"/>
              <a:pPr/>
              <a:t>39</a:t>
            </a:fld>
            <a:endParaRPr lang="en-GB" altLang="en-US"/>
          </a:p>
        </p:txBody>
      </p:sp>
    </p:spTree>
    <p:extLst>
      <p:ext uri="{BB962C8B-B14F-4D97-AF65-F5344CB8AC3E}">
        <p14:creationId xmlns:p14="http://schemas.microsoft.com/office/powerpoint/2010/main" val="19753040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Suppl. 1Ac</a:t>
            </a:r>
            <a:r>
              <a:rPr lang="en-GB" dirty="0"/>
              <a:t>. 20kV BSE SEM of TB Mc3 macerated in </a:t>
            </a:r>
            <a:r>
              <a:rPr lang="en-GB" dirty="0" err="1"/>
              <a:t>NaOCl</a:t>
            </a:r>
            <a:r>
              <a:rPr lang="en-GB" dirty="0"/>
              <a:t> bleach to remove non-mineralized components. The ACC is splitting where there was no mineral in the inter-layers between successive ‘tidemarks’.</a:t>
            </a:r>
            <a:r>
              <a:rPr lang="en-GB" b="1" dirty="0"/>
              <a:t> </a:t>
            </a:r>
            <a:r>
              <a:rPr lang="en-GB" dirty="0"/>
              <a:t>FW = 4450µm.</a:t>
            </a:r>
          </a:p>
        </p:txBody>
      </p:sp>
      <p:sp>
        <p:nvSpPr>
          <p:cNvPr id="4" name="Slide Number Placeholder 3"/>
          <p:cNvSpPr>
            <a:spLocks noGrp="1"/>
          </p:cNvSpPr>
          <p:nvPr>
            <p:ph type="sldNum" sz="quarter" idx="5"/>
          </p:nvPr>
        </p:nvSpPr>
        <p:spPr/>
        <p:txBody>
          <a:bodyPr/>
          <a:lstStyle/>
          <a:p>
            <a:fld id="{5D1D7039-470A-44C9-997B-64A195DB51F5}" type="slidenum">
              <a:rPr lang="en-GB" altLang="en-US" smtClean="0"/>
              <a:pPr/>
              <a:t>4</a:t>
            </a:fld>
            <a:endParaRPr lang="en-GB" altLang="en-US"/>
          </a:p>
        </p:txBody>
      </p:sp>
    </p:spTree>
    <p:extLst>
      <p:ext uri="{BB962C8B-B14F-4D97-AF65-F5344CB8AC3E}">
        <p14:creationId xmlns:p14="http://schemas.microsoft.com/office/powerpoint/2010/main" val="385782433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Suppl. 12 Db. </a:t>
            </a:r>
            <a:r>
              <a:rPr lang="en-GB" dirty="0"/>
              <a:t>Trabecular excrescences in the same case (see also Figure 12D). Another Laser Ablation Microtomy section. Level of the field is one field height above the SCB-HAC junction. Sequence shows 20kV 3D BSE SEM, </a:t>
            </a:r>
            <a:r>
              <a:rPr lang="en-GB" dirty="0" err="1"/>
              <a:t>pseudocoloured</a:t>
            </a:r>
            <a:r>
              <a:rPr lang="en-GB" dirty="0"/>
              <a:t> BSE-SEM using our in-house topo9c LUT, polarised light microscopy and LM after </a:t>
            </a:r>
            <a:r>
              <a:rPr lang="en-GB" dirty="0" err="1"/>
              <a:t>MacNeal’s</a:t>
            </a:r>
            <a:r>
              <a:rPr lang="en-GB" dirty="0"/>
              <a:t> </a:t>
            </a:r>
            <a:r>
              <a:rPr lang="en-GB" dirty="0" err="1"/>
              <a:t>tetrachrome</a:t>
            </a:r>
            <a:r>
              <a:rPr lang="en-GB" dirty="0"/>
              <a:t> staining. FW = 1620µm. </a:t>
            </a:r>
          </a:p>
        </p:txBody>
      </p:sp>
      <p:sp>
        <p:nvSpPr>
          <p:cNvPr id="4" name="Slide Number Placeholder 3"/>
          <p:cNvSpPr>
            <a:spLocks noGrp="1"/>
          </p:cNvSpPr>
          <p:nvPr>
            <p:ph type="sldNum" sz="quarter" idx="5"/>
          </p:nvPr>
        </p:nvSpPr>
        <p:spPr/>
        <p:txBody>
          <a:bodyPr/>
          <a:lstStyle/>
          <a:p>
            <a:fld id="{5D1D7039-470A-44C9-997B-64A195DB51F5}" type="slidenum">
              <a:rPr lang="en-GB" altLang="en-US" smtClean="0"/>
              <a:pPr/>
              <a:t>40</a:t>
            </a:fld>
            <a:endParaRPr lang="en-GB" altLang="en-US"/>
          </a:p>
        </p:txBody>
      </p:sp>
    </p:spTree>
    <p:extLst>
      <p:ext uri="{BB962C8B-B14F-4D97-AF65-F5344CB8AC3E}">
        <p14:creationId xmlns:p14="http://schemas.microsoft.com/office/powerpoint/2010/main" val="5655648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Suppl. 1Ad. </a:t>
            </a:r>
            <a:r>
              <a:rPr lang="en-GB" dirty="0"/>
              <a:t>20kV BSE SEM of TB Mc3 macerated, another animal. The ACC has split to reveal the current ACC MF at right and the next deeper ‘tidemark’ at left. Details of the shape of the successive ‘tidemarks’ is identical.</a:t>
            </a:r>
            <a:r>
              <a:rPr lang="en-GB" b="1" dirty="0"/>
              <a:t> </a:t>
            </a:r>
            <a:r>
              <a:rPr lang="en-GB" dirty="0"/>
              <a:t>FW = 4450µm.</a:t>
            </a:r>
          </a:p>
          <a:p>
            <a:endParaRPr lang="en-GB" dirty="0"/>
          </a:p>
        </p:txBody>
      </p:sp>
      <p:sp>
        <p:nvSpPr>
          <p:cNvPr id="4" name="Slide Number Placeholder 3"/>
          <p:cNvSpPr>
            <a:spLocks noGrp="1"/>
          </p:cNvSpPr>
          <p:nvPr>
            <p:ph type="sldNum" sz="quarter" idx="5"/>
          </p:nvPr>
        </p:nvSpPr>
        <p:spPr/>
        <p:txBody>
          <a:bodyPr/>
          <a:lstStyle/>
          <a:p>
            <a:fld id="{5D1D7039-470A-44C9-997B-64A195DB51F5}" type="slidenum">
              <a:rPr lang="en-GB" altLang="en-US" smtClean="0"/>
              <a:pPr/>
              <a:t>5</a:t>
            </a:fld>
            <a:endParaRPr lang="en-GB" altLang="en-US"/>
          </a:p>
        </p:txBody>
      </p:sp>
    </p:spTree>
    <p:extLst>
      <p:ext uri="{BB962C8B-B14F-4D97-AF65-F5344CB8AC3E}">
        <p14:creationId xmlns:p14="http://schemas.microsoft.com/office/powerpoint/2010/main" val="18471786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Suppl. 1B. </a:t>
            </a:r>
            <a:r>
              <a:rPr lang="en-GB" dirty="0"/>
              <a:t>Co-registration of BSE-SEM and CSLM images seen in GIF movie format, courtesy of Michael </a:t>
            </a:r>
            <a:r>
              <a:rPr lang="en-GB" dirty="0" err="1"/>
              <a:t>Doube</a:t>
            </a:r>
            <a:r>
              <a:rPr lang="en-GB" dirty="0"/>
              <a:t> [9, 10].</a:t>
            </a:r>
          </a:p>
          <a:p>
            <a:endParaRPr lang="en-GB" dirty="0"/>
          </a:p>
        </p:txBody>
      </p:sp>
      <p:sp>
        <p:nvSpPr>
          <p:cNvPr id="4" name="Slide Number Placeholder 3"/>
          <p:cNvSpPr>
            <a:spLocks noGrp="1"/>
          </p:cNvSpPr>
          <p:nvPr>
            <p:ph type="sldNum" sz="quarter" idx="5"/>
          </p:nvPr>
        </p:nvSpPr>
        <p:spPr/>
        <p:txBody>
          <a:bodyPr/>
          <a:lstStyle/>
          <a:p>
            <a:fld id="{5D1D7039-470A-44C9-997B-64A195DB51F5}" type="slidenum">
              <a:rPr lang="en-GB" altLang="en-US" smtClean="0"/>
              <a:pPr/>
              <a:t>6</a:t>
            </a:fld>
            <a:endParaRPr lang="en-GB" altLang="en-US"/>
          </a:p>
        </p:txBody>
      </p:sp>
    </p:spTree>
    <p:extLst>
      <p:ext uri="{BB962C8B-B14F-4D97-AF65-F5344CB8AC3E}">
        <p14:creationId xmlns:p14="http://schemas.microsoft.com/office/powerpoint/2010/main" val="21470070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Suppl. 1C</a:t>
            </a:r>
            <a:r>
              <a:rPr lang="en-GB" dirty="0"/>
              <a:t>. 2 year old TB MC3 from the Bristol Treadmill training experiment, treadmill group, embedded in PMMA+IEMA (iodinated methacrylate). Iodine here gives negative staining contrast. Another example matching Figure 01C. Region shows less loaded dorsal part of condyle.</a:t>
            </a:r>
          </a:p>
        </p:txBody>
      </p:sp>
      <p:sp>
        <p:nvSpPr>
          <p:cNvPr id="4" name="Slide Number Placeholder 3"/>
          <p:cNvSpPr>
            <a:spLocks noGrp="1"/>
          </p:cNvSpPr>
          <p:nvPr>
            <p:ph type="sldNum" sz="quarter" idx="5"/>
          </p:nvPr>
        </p:nvSpPr>
        <p:spPr/>
        <p:txBody>
          <a:bodyPr/>
          <a:lstStyle/>
          <a:p>
            <a:fld id="{5D1D7039-470A-44C9-997B-64A195DB51F5}" type="slidenum">
              <a:rPr lang="en-GB" altLang="en-US" smtClean="0"/>
              <a:pPr/>
              <a:t>7</a:t>
            </a:fld>
            <a:endParaRPr lang="en-GB" altLang="en-US"/>
          </a:p>
        </p:txBody>
      </p:sp>
    </p:spTree>
    <p:extLst>
      <p:ext uri="{BB962C8B-B14F-4D97-AF65-F5344CB8AC3E}">
        <p14:creationId xmlns:p14="http://schemas.microsoft.com/office/powerpoint/2010/main" val="2693349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Suppl. 1D</a:t>
            </a:r>
            <a:r>
              <a:rPr lang="en-GB" dirty="0"/>
              <a:t>. GIF movie version of Figure 01D made by recording the same field of view at multiple tilt angles. 14 frames. 20kV BSE SEM image of gold coated PMMA cast of mid-shaft transverse section of 2 </a:t>
            </a:r>
            <a:r>
              <a:rPr lang="en-GB" dirty="0" err="1"/>
              <a:t>yr</a:t>
            </a:r>
            <a:r>
              <a:rPr lang="en-GB" dirty="0"/>
              <a:t> old TB Mc3. Near the centre can be seen a ‘cutting cone’ coming towards you. FW = 1937µm.</a:t>
            </a:r>
          </a:p>
        </p:txBody>
      </p:sp>
      <p:sp>
        <p:nvSpPr>
          <p:cNvPr id="4" name="Slide Number Placeholder 3"/>
          <p:cNvSpPr>
            <a:spLocks noGrp="1"/>
          </p:cNvSpPr>
          <p:nvPr>
            <p:ph type="sldNum" sz="quarter" idx="5"/>
          </p:nvPr>
        </p:nvSpPr>
        <p:spPr/>
        <p:txBody>
          <a:bodyPr/>
          <a:lstStyle/>
          <a:p>
            <a:fld id="{5D1D7039-470A-44C9-997B-64A195DB51F5}" type="slidenum">
              <a:rPr lang="en-GB" altLang="en-US" smtClean="0"/>
              <a:pPr/>
              <a:t>8</a:t>
            </a:fld>
            <a:endParaRPr lang="en-GB" altLang="en-US"/>
          </a:p>
        </p:txBody>
      </p:sp>
    </p:spTree>
    <p:extLst>
      <p:ext uri="{BB962C8B-B14F-4D97-AF65-F5344CB8AC3E}">
        <p14:creationId xmlns:p14="http://schemas.microsoft.com/office/powerpoint/2010/main" val="31467594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Suppl. 1Ea</a:t>
            </a:r>
            <a:r>
              <a:rPr lang="en-GB" dirty="0"/>
              <a:t>. Same image as Figure 01E, untrimmed, higher resolution. 20kV BSE SEM image of gold coated PMMA cast of marrow space at the osteo-chondral junction in a 2 year old TB Mc3 condyle, made by dissolving embedded bone with sequential acid and bleach treatments and ultrasonic dispersal of osteocyte lacunar and canalicular casts. Many ‘cutting cone’ replicas are seen, large ones with detail of the individual resorption pits by osteoclasts contrast with narrow projections which show the space in shut-down ‘</a:t>
            </a:r>
            <a:r>
              <a:rPr lang="en-GB" dirty="0" err="1"/>
              <a:t>osteones</a:t>
            </a:r>
            <a:r>
              <a:rPr lang="en-GB" dirty="0"/>
              <a:t>’. FW = 1900µm</a:t>
            </a:r>
          </a:p>
        </p:txBody>
      </p:sp>
      <p:sp>
        <p:nvSpPr>
          <p:cNvPr id="4" name="Slide Number Placeholder 3"/>
          <p:cNvSpPr>
            <a:spLocks noGrp="1"/>
          </p:cNvSpPr>
          <p:nvPr>
            <p:ph type="sldNum" sz="quarter" idx="5"/>
          </p:nvPr>
        </p:nvSpPr>
        <p:spPr/>
        <p:txBody>
          <a:bodyPr/>
          <a:lstStyle/>
          <a:p>
            <a:fld id="{5D1D7039-470A-44C9-997B-64A195DB51F5}" type="slidenum">
              <a:rPr lang="en-GB" altLang="en-US" smtClean="0"/>
              <a:pPr/>
              <a:t>9</a:t>
            </a:fld>
            <a:endParaRPr lang="en-GB" altLang="en-US"/>
          </a:p>
        </p:txBody>
      </p:sp>
    </p:spTree>
    <p:extLst>
      <p:ext uri="{BB962C8B-B14F-4D97-AF65-F5344CB8AC3E}">
        <p14:creationId xmlns:p14="http://schemas.microsoft.com/office/powerpoint/2010/main" val="10901836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extLst>
      <p:ext uri="{BB962C8B-B14F-4D97-AF65-F5344CB8AC3E}">
        <p14:creationId xmlns:p14="http://schemas.microsoft.com/office/powerpoint/2010/main" val="839453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0270105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69100" y="274638"/>
            <a:ext cx="2195513" cy="6394450"/>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179388" y="274638"/>
            <a:ext cx="6437312" cy="6394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6700292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79388" y="274638"/>
            <a:ext cx="8785225" cy="993775"/>
          </a:xfrm>
        </p:spPr>
        <p:txBody>
          <a:bodyPr/>
          <a:lstStyle/>
          <a:p>
            <a:r>
              <a:rPr lang="en-US"/>
              <a:t>Click to edit Master title style</a:t>
            </a:r>
            <a:endParaRPr lang="en-GB"/>
          </a:p>
        </p:txBody>
      </p:sp>
    </p:spTree>
    <p:extLst>
      <p:ext uri="{BB962C8B-B14F-4D97-AF65-F5344CB8AC3E}">
        <p14:creationId xmlns:p14="http://schemas.microsoft.com/office/powerpoint/2010/main" val="18699494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79388" y="274638"/>
            <a:ext cx="8785225" cy="993775"/>
          </a:xfrm>
        </p:spPr>
        <p:txBody>
          <a:bodyPr/>
          <a:lstStyle/>
          <a:p>
            <a:r>
              <a:rPr lang="en-US"/>
              <a:t>Click to edit Master title style</a:t>
            </a:r>
            <a:endParaRPr lang="en-GB"/>
          </a:p>
        </p:txBody>
      </p:sp>
      <p:sp>
        <p:nvSpPr>
          <p:cNvPr id="3" name="ClipArt Placeholder 2"/>
          <p:cNvSpPr>
            <a:spLocks noGrp="1"/>
          </p:cNvSpPr>
          <p:nvPr>
            <p:ph type="clipArt" sz="half" idx="1"/>
          </p:nvPr>
        </p:nvSpPr>
        <p:spPr>
          <a:xfrm>
            <a:off x="250825" y="1484313"/>
            <a:ext cx="4279900" cy="5184775"/>
          </a:xfrm>
        </p:spPr>
        <p:txBody>
          <a:bodyPr/>
          <a:lstStyle/>
          <a:p>
            <a:pPr lvl="0"/>
            <a:endParaRPr lang="en-GB" noProof="0"/>
          </a:p>
        </p:txBody>
      </p:sp>
      <p:sp>
        <p:nvSpPr>
          <p:cNvPr id="4" name="Text Placeholder 3"/>
          <p:cNvSpPr>
            <a:spLocks noGrp="1"/>
          </p:cNvSpPr>
          <p:nvPr>
            <p:ph type="body" sz="half" idx="2"/>
          </p:nvPr>
        </p:nvSpPr>
        <p:spPr>
          <a:xfrm>
            <a:off x="4683125" y="1484313"/>
            <a:ext cx="4281488" cy="51847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8337498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4658091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40056327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250825" y="1484313"/>
            <a:ext cx="4279900" cy="51847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83125" y="1484313"/>
            <a:ext cx="4281488" cy="51847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6871397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3665886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31559337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959280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1758190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722436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43CAFFFE-3592-4BA4-8B67-4B44B8FB300A}"/>
              </a:ext>
            </a:extLst>
          </p:cNvPr>
          <p:cNvSpPr>
            <a:spLocks noGrp="1" noChangeArrowheads="1"/>
          </p:cNvSpPr>
          <p:nvPr>
            <p:ph type="title"/>
          </p:nvPr>
        </p:nvSpPr>
        <p:spPr bwMode="auto">
          <a:xfrm>
            <a:off x="179388" y="274638"/>
            <a:ext cx="8785225" cy="993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sp>
        <p:nvSpPr>
          <p:cNvPr id="1027" name="Rectangle 3">
            <a:extLst>
              <a:ext uri="{FF2B5EF4-FFF2-40B4-BE49-F238E27FC236}">
                <a16:creationId xmlns:a16="http://schemas.microsoft.com/office/drawing/2014/main" id="{2F4B4AE9-8A8D-4380-9E4F-AB82A672C43F}"/>
              </a:ext>
            </a:extLst>
          </p:cNvPr>
          <p:cNvSpPr>
            <a:spLocks noGrp="1" noChangeArrowheads="1"/>
          </p:cNvSpPr>
          <p:nvPr>
            <p:ph type="body" idx="1"/>
          </p:nvPr>
        </p:nvSpPr>
        <p:spPr bwMode="auto">
          <a:xfrm>
            <a:off x="250825" y="1484313"/>
            <a:ext cx="8713788" cy="51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rtl="0" eaLnBrk="0" fontAlgn="base" hangingPunct="0">
        <a:spcBef>
          <a:spcPct val="0"/>
        </a:spcBef>
        <a:spcAft>
          <a:spcPct val="0"/>
        </a:spcAft>
        <a:defRPr sz="3600">
          <a:solidFill>
            <a:schemeClr val="bg1"/>
          </a:solidFill>
          <a:latin typeface="+mj-lt"/>
          <a:ea typeface="+mj-ea"/>
          <a:cs typeface="+mj-cs"/>
        </a:defRPr>
      </a:lvl1pPr>
      <a:lvl2pPr algn="ctr" rtl="0" eaLnBrk="0" fontAlgn="base" hangingPunct="0">
        <a:spcBef>
          <a:spcPct val="0"/>
        </a:spcBef>
        <a:spcAft>
          <a:spcPct val="0"/>
        </a:spcAft>
        <a:defRPr sz="3600">
          <a:solidFill>
            <a:schemeClr val="bg1"/>
          </a:solidFill>
          <a:latin typeface="Arial" charset="0"/>
        </a:defRPr>
      </a:lvl2pPr>
      <a:lvl3pPr algn="ctr" rtl="0" eaLnBrk="0" fontAlgn="base" hangingPunct="0">
        <a:spcBef>
          <a:spcPct val="0"/>
        </a:spcBef>
        <a:spcAft>
          <a:spcPct val="0"/>
        </a:spcAft>
        <a:defRPr sz="3600">
          <a:solidFill>
            <a:schemeClr val="bg1"/>
          </a:solidFill>
          <a:latin typeface="Arial" charset="0"/>
        </a:defRPr>
      </a:lvl3pPr>
      <a:lvl4pPr algn="ctr" rtl="0" eaLnBrk="0" fontAlgn="base" hangingPunct="0">
        <a:spcBef>
          <a:spcPct val="0"/>
        </a:spcBef>
        <a:spcAft>
          <a:spcPct val="0"/>
        </a:spcAft>
        <a:defRPr sz="3600">
          <a:solidFill>
            <a:schemeClr val="bg1"/>
          </a:solidFill>
          <a:latin typeface="Arial" charset="0"/>
        </a:defRPr>
      </a:lvl4pPr>
      <a:lvl5pPr algn="ctr" rtl="0" eaLnBrk="0" fontAlgn="base" hangingPunct="0">
        <a:spcBef>
          <a:spcPct val="0"/>
        </a:spcBef>
        <a:spcAft>
          <a:spcPct val="0"/>
        </a:spcAft>
        <a:defRPr sz="3600">
          <a:solidFill>
            <a:schemeClr val="bg1"/>
          </a:solidFill>
          <a:latin typeface="Arial" charset="0"/>
        </a:defRPr>
      </a:lvl5pPr>
      <a:lvl6pPr marL="457200" algn="ctr" rtl="0" fontAlgn="base">
        <a:spcBef>
          <a:spcPct val="0"/>
        </a:spcBef>
        <a:spcAft>
          <a:spcPct val="0"/>
        </a:spcAft>
        <a:defRPr sz="3600">
          <a:solidFill>
            <a:schemeClr val="bg1"/>
          </a:solidFill>
          <a:latin typeface="Arial" charset="0"/>
        </a:defRPr>
      </a:lvl6pPr>
      <a:lvl7pPr marL="914400" algn="ctr" rtl="0" fontAlgn="base">
        <a:spcBef>
          <a:spcPct val="0"/>
        </a:spcBef>
        <a:spcAft>
          <a:spcPct val="0"/>
        </a:spcAft>
        <a:defRPr sz="3600">
          <a:solidFill>
            <a:schemeClr val="bg1"/>
          </a:solidFill>
          <a:latin typeface="Arial" charset="0"/>
        </a:defRPr>
      </a:lvl7pPr>
      <a:lvl8pPr marL="1371600" algn="ctr" rtl="0" fontAlgn="base">
        <a:spcBef>
          <a:spcPct val="0"/>
        </a:spcBef>
        <a:spcAft>
          <a:spcPct val="0"/>
        </a:spcAft>
        <a:defRPr sz="3600">
          <a:solidFill>
            <a:schemeClr val="bg1"/>
          </a:solidFill>
          <a:latin typeface="Arial" charset="0"/>
        </a:defRPr>
      </a:lvl8pPr>
      <a:lvl9pPr marL="1828800" algn="ctr" rtl="0" fontAlgn="base">
        <a:spcBef>
          <a:spcPct val="0"/>
        </a:spcBef>
        <a:spcAft>
          <a:spcPct val="0"/>
        </a:spcAft>
        <a:defRPr sz="3600">
          <a:solidFill>
            <a:schemeClr val="bg1"/>
          </a:solidFill>
          <a:latin typeface="Arial" charset="0"/>
        </a:defRPr>
      </a:lvl9pPr>
    </p:titleStyle>
    <p:bodyStyle>
      <a:lvl1pPr marL="342900" indent="-342900" algn="l" rtl="0" eaLnBrk="0" fontAlgn="base" hangingPunct="0">
        <a:spcBef>
          <a:spcPct val="20000"/>
        </a:spcBef>
        <a:spcAft>
          <a:spcPct val="0"/>
        </a:spcAft>
        <a:buChar char="•"/>
        <a:defRPr sz="2400">
          <a:solidFill>
            <a:schemeClr val="bg1"/>
          </a:solidFill>
          <a:latin typeface="+mn-lt"/>
          <a:ea typeface="+mn-ea"/>
          <a:cs typeface="+mn-cs"/>
        </a:defRPr>
      </a:lvl1pPr>
      <a:lvl2pPr marL="742950" indent="-285750" algn="l" rtl="0" eaLnBrk="0" fontAlgn="base" hangingPunct="0">
        <a:spcBef>
          <a:spcPct val="20000"/>
        </a:spcBef>
        <a:spcAft>
          <a:spcPct val="0"/>
        </a:spcAft>
        <a:buChar char="–"/>
        <a:defRPr sz="2000">
          <a:solidFill>
            <a:schemeClr val="bg1"/>
          </a:solidFill>
          <a:latin typeface="+mn-lt"/>
        </a:defRPr>
      </a:lvl2pPr>
      <a:lvl3pPr marL="1143000" indent="-228600" algn="l" rtl="0" eaLnBrk="0" fontAlgn="base" hangingPunct="0">
        <a:spcBef>
          <a:spcPct val="20000"/>
        </a:spcBef>
        <a:spcAft>
          <a:spcPct val="0"/>
        </a:spcAft>
        <a:buChar char="•"/>
        <a:defRPr>
          <a:solidFill>
            <a:schemeClr val="bg1"/>
          </a:solidFill>
          <a:latin typeface="+mn-lt"/>
        </a:defRPr>
      </a:lvl3pPr>
      <a:lvl4pPr marL="1600200" indent="-228600" algn="l" rtl="0" eaLnBrk="0" fontAlgn="base" hangingPunct="0">
        <a:spcBef>
          <a:spcPct val="20000"/>
        </a:spcBef>
        <a:spcAft>
          <a:spcPct val="0"/>
        </a:spcAft>
        <a:buChar char="–"/>
        <a:defRPr sz="1600">
          <a:solidFill>
            <a:schemeClr val="bg1"/>
          </a:solidFill>
          <a:latin typeface="+mn-lt"/>
        </a:defRPr>
      </a:lvl4pPr>
      <a:lvl5pPr marL="2057400" indent="-228600" algn="l" rtl="0" eaLnBrk="0" fontAlgn="base" hangingPunct="0">
        <a:spcBef>
          <a:spcPct val="20000"/>
        </a:spcBef>
        <a:spcAft>
          <a:spcPct val="0"/>
        </a:spcAft>
        <a:buChar char="»"/>
        <a:defRPr sz="1600">
          <a:solidFill>
            <a:schemeClr val="bg1"/>
          </a:solidFill>
          <a:latin typeface="+mn-lt"/>
        </a:defRPr>
      </a:lvl5pPr>
      <a:lvl6pPr marL="2514600" indent="-228600" algn="l" rtl="0" fontAlgn="base">
        <a:spcBef>
          <a:spcPct val="20000"/>
        </a:spcBef>
        <a:spcAft>
          <a:spcPct val="0"/>
        </a:spcAft>
        <a:buChar char="»"/>
        <a:defRPr sz="1600">
          <a:solidFill>
            <a:schemeClr val="bg1"/>
          </a:solidFill>
          <a:latin typeface="+mn-lt"/>
        </a:defRPr>
      </a:lvl6pPr>
      <a:lvl7pPr marL="2971800" indent="-228600" algn="l" rtl="0" fontAlgn="base">
        <a:spcBef>
          <a:spcPct val="20000"/>
        </a:spcBef>
        <a:spcAft>
          <a:spcPct val="0"/>
        </a:spcAft>
        <a:buChar char="»"/>
        <a:defRPr sz="1600">
          <a:solidFill>
            <a:schemeClr val="bg1"/>
          </a:solidFill>
          <a:latin typeface="+mn-lt"/>
        </a:defRPr>
      </a:lvl7pPr>
      <a:lvl8pPr marL="3429000" indent="-228600" algn="l" rtl="0" fontAlgn="base">
        <a:spcBef>
          <a:spcPct val="20000"/>
        </a:spcBef>
        <a:spcAft>
          <a:spcPct val="0"/>
        </a:spcAft>
        <a:buChar char="»"/>
        <a:defRPr sz="1600">
          <a:solidFill>
            <a:schemeClr val="bg1"/>
          </a:solidFill>
          <a:latin typeface="+mn-lt"/>
        </a:defRPr>
      </a:lvl8pPr>
      <a:lvl9pPr marL="3886200" indent="-228600" algn="l" rtl="0" fontAlgn="base">
        <a:spcBef>
          <a:spcPct val="20000"/>
        </a:spcBef>
        <a:spcAft>
          <a:spcPct val="0"/>
        </a:spcAft>
        <a:buChar char="»"/>
        <a:defRPr sz="1600">
          <a:solidFill>
            <a:schemeClr val="bg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3.gif"/><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4.gif"/><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6.gif"/><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8.gif"/><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9.gif"/><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32.gif"/><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33.gif"/><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34.gif"/><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35.gif"/><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37.gif"/><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39.gif"/><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ext Box 2">
            <a:extLst>
              <a:ext uri="{FF2B5EF4-FFF2-40B4-BE49-F238E27FC236}">
                <a16:creationId xmlns:a16="http://schemas.microsoft.com/office/drawing/2014/main" id="{6BB719F6-9690-4522-9C2F-55FC280B239A}"/>
              </a:ext>
            </a:extLst>
          </p:cNvPr>
          <p:cNvSpPr txBox="1">
            <a:spLocks noChangeArrowheads="1"/>
          </p:cNvSpPr>
          <p:nvPr/>
        </p:nvSpPr>
        <p:spPr bwMode="auto">
          <a:xfrm>
            <a:off x="287338" y="549275"/>
            <a:ext cx="8748712" cy="46720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lnSpc>
                <a:spcPct val="90000"/>
              </a:lnSpc>
              <a:spcBef>
                <a:spcPct val="20000"/>
              </a:spcBef>
            </a:pPr>
            <a:r>
              <a:rPr lang="en-GB" altLang="en-US" sz="4800" dirty="0">
                <a:solidFill>
                  <a:srgbClr val="DDDDDD"/>
                </a:solidFill>
                <a:latin typeface="Tahoma" panose="020B0604030504040204" pitchFamily="34" charset="0"/>
              </a:rPr>
              <a:t>Supplementary figures</a:t>
            </a:r>
          </a:p>
          <a:p>
            <a:pPr algn="ctr">
              <a:lnSpc>
                <a:spcPct val="90000"/>
              </a:lnSpc>
              <a:spcBef>
                <a:spcPct val="20000"/>
              </a:spcBef>
            </a:pPr>
            <a:r>
              <a:rPr lang="en-GB" altLang="en-US" sz="4800" dirty="0">
                <a:solidFill>
                  <a:srgbClr val="DDDDDD"/>
                </a:solidFill>
                <a:latin typeface="Tahoma" panose="020B0604030504040204" pitchFamily="34" charset="0"/>
              </a:rPr>
              <a:t>Alan Boyde, QMUL</a:t>
            </a:r>
          </a:p>
          <a:p>
            <a:pPr algn="ctr">
              <a:lnSpc>
                <a:spcPct val="90000"/>
              </a:lnSpc>
              <a:spcBef>
                <a:spcPct val="20000"/>
              </a:spcBef>
            </a:pPr>
            <a:endParaRPr lang="en-GB" altLang="en-US" sz="4800" dirty="0">
              <a:solidFill>
                <a:srgbClr val="DDDDDD"/>
              </a:solidFill>
              <a:latin typeface="Tahoma" panose="020B0604030504040204" pitchFamily="34" charset="0"/>
            </a:endParaRPr>
          </a:p>
          <a:p>
            <a:pPr algn="ctr">
              <a:lnSpc>
                <a:spcPct val="90000"/>
              </a:lnSpc>
              <a:spcBef>
                <a:spcPct val="20000"/>
              </a:spcBef>
            </a:pPr>
            <a:r>
              <a:rPr lang="en-GB" altLang="en-US" sz="4800" dirty="0">
                <a:solidFill>
                  <a:srgbClr val="DDDDDD"/>
                </a:solidFill>
                <a:latin typeface="Tahoma" panose="020B0604030504040204" pitchFamily="34" charset="0"/>
              </a:rPr>
              <a:t>HAC, ACC, SCB, </a:t>
            </a:r>
            <a:r>
              <a:rPr lang="en-GB" altLang="en-US" sz="4800" dirty="0" err="1">
                <a:solidFill>
                  <a:srgbClr val="DDDDDD"/>
                </a:solidFill>
                <a:latin typeface="Tahoma" panose="020B0604030504040204" pitchFamily="34" charset="0"/>
              </a:rPr>
              <a:t>OsteoArthritis</a:t>
            </a:r>
            <a:r>
              <a:rPr lang="en-GB" altLang="en-US" sz="4800" dirty="0">
                <a:solidFill>
                  <a:srgbClr val="DDDDDD"/>
                </a:solidFill>
                <a:latin typeface="Tahoma" panose="020B0604030504040204" pitchFamily="34" charset="0"/>
              </a:rPr>
              <a:t> &amp;</a:t>
            </a:r>
          </a:p>
          <a:p>
            <a:pPr algn="ctr">
              <a:lnSpc>
                <a:spcPct val="90000"/>
              </a:lnSpc>
              <a:spcBef>
                <a:spcPct val="20000"/>
              </a:spcBef>
            </a:pPr>
            <a:r>
              <a:rPr lang="en-GB" altLang="en-US" sz="4800" dirty="0">
                <a:solidFill>
                  <a:srgbClr val="DDDDDD"/>
                </a:solidFill>
                <a:latin typeface="Tahoma" panose="020B0604030504040204" pitchFamily="34" charset="0"/>
              </a:rPr>
              <a:t>responses to overload exercise</a:t>
            </a:r>
            <a:endParaRPr lang="en-GB" altLang="en-US" sz="4800" dirty="0">
              <a:latin typeface="Times New Roman" panose="02020603050405020304" pitchFamily="18" charset="0"/>
            </a:endParaRP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plant, coelenterate, colorful&#10;&#10;Description automatically generated">
            <a:extLst>
              <a:ext uri="{FF2B5EF4-FFF2-40B4-BE49-F238E27FC236}">
                <a16:creationId xmlns:a16="http://schemas.microsoft.com/office/drawing/2014/main" id="{202A98DB-ADEC-4F98-B82A-49E94031EC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Rectangle 4">
            <a:extLst>
              <a:ext uri="{FF2B5EF4-FFF2-40B4-BE49-F238E27FC236}">
                <a16:creationId xmlns:a16="http://schemas.microsoft.com/office/drawing/2014/main" id="{AB7F07EE-B29B-4728-9DFE-94759685DAA9}"/>
              </a:ext>
            </a:extLst>
          </p:cNvPr>
          <p:cNvSpPr/>
          <p:nvPr/>
        </p:nvSpPr>
        <p:spPr>
          <a:xfrm>
            <a:off x="-108520" y="5805264"/>
            <a:ext cx="2279791" cy="1015663"/>
          </a:xfrm>
          <a:prstGeom prst="rect">
            <a:avLst/>
          </a:prstGeom>
        </p:spPr>
        <p:txBody>
          <a:bodyPr wrap="none">
            <a:spAutoFit/>
          </a:bodyPr>
          <a:lstStyle/>
          <a:p>
            <a:r>
              <a:rPr lang="en-GB" sz="6000" dirty="0">
                <a:highlight>
                  <a:srgbClr val="FFFF00"/>
                </a:highlight>
              </a:rPr>
              <a:t>S 1Eb</a:t>
            </a:r>
          </a:p>
        </p:txBody>
      </p:sp>
    </p:spTree>
    <p:extLst>
      <p:ext uri="{BB962C8B-B14F-4D97-AF65-F5344CB8AC3E}">
        <p14:creationId xmlns:p14="http://schemas.microsoft.com/office/powerpoint/2010/main" val="29274640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2" descr="NZ14PE51">
            <a:extLst>
              <a:ext uri="{FF2B5EF4-FFF2-40B4-BE49-F238E27FC236}">
                <a16:creationId xmlns:a16="http://schemas.microsoft.com/office/drawing/2014/main" id="{07EEA43A-E8BE-496A-BF8B-0AA5024F2A11}"/>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rot="10800000">
            <a:off x="1187624" y="174450"/>
            <a:ext cx="6948488" cy="663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299" name="Rectangle 3">
            <a:extLst>
              <a:ext uri="{FF2B5EF4-FFF2-40B4-BE49-F238E27FC236}">
                <a16:creationId xmlns:a16="http://schemas.microsoft.com/office/drawing/2014/main" id="{4DE65CD1-FD4A-4C6C-B556-4C7DA687FF20}"/>
              </a:ext>
            </a:extLst>
          </p:cNvPr>
          <p:cNvSpPr>
            <a:spLocks noChangeArrowheads="1"/>
          </p:cNvSpPr>
          <p:nvPr/>
        </p:nvSpPr>
        <p:spPr bwMode="auto">
          <a:xfrm>
            <a:off x="250825" y="6313488"/>
            <a:ext cx="1077913"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GB" altLang="en-US" sz="1200">
                <a:solidFill>
                  <a:srgbClr val="DDDDDD"/>
                </a:solidFill>
                <a:latin typeface="Times New Roman" panose="02020603050405020304" pitchFamily="18" charset="0"/>
              </a:rPr>
              <a:t>NZ14PE51.gif</a:t>
            </a:r>
          </a:p>
        </p:txBody>
      </p:sp>
      <p:sp>
        <p:nvSpPr>
          <p:cNvPr id="4" name="Rectangle 3">
            <a:extLst>
              <a:ext uri="{FF2B5EF4-FFF2-40B4-BE49-F238E27FC236}">
                <a16:creationId xmlns:a16="http://schemas.microsoft.com/office/drawing/2014/main" id="{698BDC95-10C4-4CB8-9A5D-844ED9F0857E}"/>
              </a:ext>
            </a:extLst>
          </p:cNvPr>
          <p:cNvSpPr/>
          <p:nvPr/>
        </p:nvSpPr>
        <p:spPr>
          <a:xfrm>
            <a:off x="-36512" y="5869721"/>
            <a:ext cx="1851789" cy="1015663"/>
          </a:xfrm>
          <a:prstGeom prst="rect">
            <a:avLst/>
          </a:prstGeom>
        </p:spPr>
        <p:txBody>
          <a:bodyPr wrap="none">
            <a:spAutoFit/>
          </a:bodyPr>
          <a:lstStyle/>
          <a:p>
            <a:r>
              <a:rPr lang="en-GB" sz="6000" dirty="0">
                <a:highlight>
                  <a:srgbClr val="FFFF00"/>
                </a:highlight>
              </a:rPr>
              <a:t>S 2A</a:t>
            </a:r>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nature, crater, pan, stone&#10;&#10;Description automatically generated">
            <a:extLst>
              <a:ext uri="{FF2B5EF4-FFF2-40B4-BE49-F238E27FC236}">
                <a16:creationId xmlns:a16="http://schemas.microsoft.com/office/drawing/2014/main" id="{163A578F-8DA8-4C27-A4BD-67A8E05F317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934"/>
            <a:ext cx="9144000" cy="6846131"/>
          </a:xfrm>
          <a:prstGeom prst="rect">
            <a:avLst/>
          </a:prstGeom>
        </p:spPr>
      </p:pic>
      <p:sp>
        <p:nvSpPr>
          <p:cNvPr id="4" name="Rectangle 3">
            <a:extLst>
              <a:ext uri="{FF2B5EF4-FFF2-40B4-BE49-F238E27FC236}">
                <a16:creationId xmlns:a16="http://schemas.microsoft.com/office/drawing/2014/main" id="{697A7066-AE66-4E4A-A2D6-7137F1E96BC3}"/>
              </a:ext>
            </a:extLst>
          </p:cNvPr>
          <p:cNvSpPr/>
          <p:nvPr/>
        </p:nvSpPr>
        <p:spPr>
          <a:xfrm>
            <a:off x="-36512" y="5869721"/>
            <a:ext cx="1851789" cy="1015663"/>
          </a:xfrm>
          <a:prstGeom prst="rect">
            <a:avLst/>
          </a:prstGeom>
        </p:spPr>
        <p:txBody>
          <a:bodyPr wrap="none">
            <a:spAutoFit/>
          </a:bodyPr>
          <a:lstStyle/>
          <a:p>
            <a:r>
              <a:rPr lang="en-GB" sz="6000" dirty="0">
                <a:highlight>
                  <a:srgbClr val="FFFF00"/>
                </a:highlight>
              </a:rPr>
              <a:t>S 2B</a:t>
            </a:r>
          </a:p>
        </p:txBody>
      </p:sp>
    </p:spTree>
    <p:extLst>
      <p:ext uri="{BB962C8B-B14F-4D97-AF65-F5344CB8AC3E}">
        <p14:creationId xmlns:p14="http://schemas.microsoft.com/office/powerpoint/2010/main" val="42016497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1E0CC50-73D1-4829-985F-9AC39712ABE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27384"/>
            <a:ext cx="8606730" cy="6885384"/>
          </a:xfrm>
          <a:prstGeom prst="rect">
            <a:avLst/>
          </a:prstGeom>
        </p:spPr>
      </p:pic>
      <p:sp>
        <p:nvSpPr>
          <p:cNvPr id="4" name="Rectangle 3">
            <a:extLst>
              <a:ext uri="{FF2B5EF4-FFF2-40B4-BE49-F238E27FC236}">
                <a16:creationId xmlns:a16="http://schemas.microsoft.com/office/drawing/2014/main" id="{22656E6E-B4A9-4662-884A-0FA63B5395F8}"/>
              </a:ext>
            </a:extLst>
          </p:cNvPr>
          <p:cNvSpPr/>
          <p:nvPr/>
        </p:nvSpPr>
        <p:spPr>
          <a:xfrm>
            <a:off x="107504" y="5489937"/>
            <a:ext cx="1715534" cy="1323439"/>
          </a:xfrm>
          <a:prstGeom prst="rect">
            <a:avLst/>
          </a:prstGeom>
        </p:spPr>
        <p:txBody>
          <a:bodyPr wrap="none">
            <a:spAutoFit/>
          </a:bodyPr>
          <a:lstStyle/>
          <a:p>
            <a:r>
              <a:rPr lang="en-GB" sz="4000" dirty="0">
                <a:highlight>
                  <a:srgbClr val="FFFF00"/>
                </a:highlight>
              </a:rPr>
              <a:t>S 2CD</a:t>
            </a:r>
          </a:p>
          <a:p>
            <a:r>
              <a:rPr lang="en-GB" sz="4000" dirty="0">
                <a:highlight>
                  <a:srgbClr val="FFFF00"/>
                </a:highlight>
              </a:rPr>
              <a:t> </a:t>
            </a:r>
            <a:r>
              <a:rPr lang="en-GB" sz="2400" dirty="0">
                <a:highlight>
                  <a:srgbClr val="FFFF00"/>
                </a:highlight>
              </a:rPr>
              <a:t>50% </a:t>
            </a:r>
            <a:r>
              <a:rPr lang="en-GB" sz="2400" dirty="0" err="1">
                <a:highlight>
                  <a:srgbClr val="FFFF00"/>
                </a:highlight>
              </a:rPr>
              <a:t>ev</a:t>
            </a:r>
            <a:r>
              <a:rPr lang="en-GB" sz="2400" dirty="0">
                <a:highlight>
                  <a:srgbClr val="FFFF00"/>
                </a:highlight>
              </a:rPr>
              <a:t> 4</a:t>
            </a:r>
            <a:r>
              <a:rPr lang="en-GB" sz="2400" dirty="0">
                <a:highlight>
                  <a:srgbClr val="FFFF00"/>
                </a:highlight>
                <a:latin typeface="Calibri" panose="020F0502020204030204" pitchFamily="34" charset="0"/>
              </a:rPr>
              <a:t>°</a:t>
            </a:r>
            <a:endParaRPr lang="en-GB" sz="2400" dirty="0">
              <a:highlight>
                <a:srgbClr val="FFFF00"/>
              </a:highlight>
            </a:endParaRPr>
          </a:p>
        </p:txBody>
      </p:sp>
    </p:spTree>
    <p:extLst>
      <p:ext uri="{BB962C8B-B14F-4D97-AF65-F5344CB8AC3E}">
        <p14:creationId xmlns:p14="http://schemas.microsoft.com/office/powerpoint/2010/main" val="27686635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9DDE440-9AB6-4B81-8AC2-3E51C3818B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5750" y="0"/>
            <a:ext cx="8606730" cy="6885384"/>
          </a:xfrm>
          <a:prstGeom prst="rect">
            <a:avLst/>
          </a:prstGeom>
        </p:spPr>
      </p:pic>
      <p:sp>
        <p:nvSpPr>
          <p:cNvPr id="5" name="Rectangle 4">
            <a:extLst>
              <a:ext uri="{FF2B5EF4-FFF2-40B4-BE49-F238E27FC236}">
                <a16:creationId xmlns:a16="http://schemas.microsoft.com/office/drawing/2014/main" id="{E5FC360C-F518-4FEA-9435-1DDA6135BBE3}"/>
              </a:ext>
            </a:extLst>
          </p:cNvPr>
          <p:cNvSpPr/>
          <p:nvPr/>
        </p:nvSpPr>
        <p:spPr>
          <a:xfrm>
            <a:off x="7308304" y="5489937"/>
            <a:ext cx="1715534" cy="1323439"/>
          </a:xfrm>
          <a:prstGeom prst="rect">
            <a:avLst/>
          </a:prstGeom>
        </p:spPr>
        <p:txBody>
          <a:bodyPr wrap="none">
            <a:spAutoFit/>
          </a:bodyPr>
          <a:lstStyle/>
          <a:p>
            <a:r>
              <a:rPr lang="en-GB" sz="4000" dirty="0">
                <a:highlight>
                  <a:srgbClr val="FFFF00"/>
                </a:highlight>
              </a:rPr>
              <a:t>S 2EF</a:t>
            </a:r>
          </a:p>
          <a:p>
            <a:r>
              <a:rPr lang="en-GB" sz="4000" dirty="0">
                <a:highlight>
                  <a:srgbClr val="FFFF00"/>
                </a:highlight>
              </a:rPr>
              <a:t> </a:t>
            </a:r>
            <a:r>
              <a:rPr lang="en-GB" sz="2400" dirty="0">
                <a:highlight>
                  <a:srgbClr val="FFFF00"/>
                </a:highlight>
              </a:rPr>
              <a:t>50% </a:t>
            </a:r>
            <a:r>
              <a:rPr lang="en-GB" sz="2400" dirty="0" err="1">
                <a:highlight>
                  <a:srgbClr val="FFFF00"/>
                </a:highlight>
              </a:rPr>
              <a:t>ev</a:t>
            </a:r>
            <a:r>
              <a:rPr lang="en-GB" sz="2400" dirty="0">
                <a:highlight>
                  <a:srgbClr val="FFFF00"/>
                </a:highlight>
              </a:rPr>
              <a:t> 4</a:t>
            </a:r>
            <a:r>
              <a:rPr lang="en-GB" sz="2400" dirty="0">
                <a:highlight>
                  <a:srgbClr val="FFFF00"/>
                </a:highlight>
                <a:latin typeface="Calibri" panose="020F0502020204030204" pitchFamily="34" charset="0"/>
              </a:rPr>
              <a:t>°</a:t>
            </a:r>
            <a:endParaRPr lang="en-GB" sz="2400" dirty="0">
              <a:highlight>
                <a:srgbClr val="FFFF00"/>
              </a:highlight>
            </a:endParaRPr>
          </a:p>
        </p:txBody>
      </p:sp>
    </p:spTree>
    <p:extLst>
      <p:ext uri="{BB962C8B-B14F-4D97-AF65-F5344CB8AC3E}">
        <p14:creationId xmlns:p14="http://schemas.microsoft.com/office/powerpoint/2010/main" val="7415809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89AF55CE-BA42-43D8-A083-025A6CC3F5D4}"/>
              </a:ext>
            </a:extLst>
          </p:cNvPr>
          <p:cNvPicPr>
            <a:picLocks noChangeAspect="1"/>
          </p:cNvPicPr>
          <p:nvPr/>
        </p:nvPicPr>
        <p:blipFill>
          <a:blip r:embed="rId3"/>
          <a:stretch>
            <a:fillRect/>
          </a:stretch>
        </p:blipFill>
        <p:spPr>
          <a:xfrm>
            <a:off x="107504" y="45376"/>
            <a:ext cx="8993765" cy="6840000"/>
          </a:xfrm>
          <a:prstGeom prst="rect">
            <a:avLst/>
          </a:prstGeom>
        </p:spPr>
      </p:pic>
      <p:sp>
        <p:nvSpPr>
          <p:cNvPr id="4" name="Rectangle 3">
            <a:extLst>
              <a:ext uri="{FF2B5EF4-FFF2-40B4-BE49-F238E27FC236}">
                <a16:creationId xmlns:a16="http://schemas.microsoft.com/office/drawing/2014/main" id="{32DC91E7-0BF0-4B6D-88E8-06A52407346D}"/>
              </a:ext>
            </a:extLst>
          </p:cNvPr>
          <p:cNvSpPr/>
          <p:nvPr/>
        </p:nvSpPr>
        <p:spPr>
          <a:xfrm>
            <a:off x="35496" y="-27384"/>
            <a:ext cx="1382110" cy="1015663"/>
          </a:xfrm>
          <a:prstGeom prst="rect">
            <a:avLst/>
          </a:prstGeom>
        </p:spPr>
        <p:txBody>
          <a:bodyPr wrap="none">
            <a:spAutoFit/>
          </a:bodyPr>
          <a:lstStyle/>
          <a:p>
            <a:r>
              <a:rPr lang="en-GB" sz="6000" dirty="0">
                <a:highlight>
                  <a:srgbClr val="FFFF00"/>
                </a:highlight>
              </a:rPr>
              <a:t> 3D</a:t>
            </a:r>
          </a:p>
        </p:txBody>
      </p:sp>
    </p:spTree>
    <p:extLst>
      <p:ext uri="{BB962C8B-B14F-4D97-AF65-F5344CB8AC3E}">
        <p14:creationId xmlns:p14="http://schemas.microsoft.com/office/powerpoint/2010/main" val="31719486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background pattern&#10;&#10;Description automatically generated">
            <a:extLst>
              <a:ext uri="{FF2B5EF4-FFF2-40B4-BE49-F238E27FC236}">
                <a16:creationId xmlns:a16="http://schemas.microsoft.com/office/drawing/2014/main" id="{2307CA43-0EF8-45B0-B4EF-1F83F62717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504" y="19532"/>
            <a:ext cx="8944538" cy="7153884"/>
          </a:xfrm>
          <a:prstGeom prst="rect">
            <a:avLst/>
          </a:prstGeom>
        </p:spPr>
      </p:pic>
      <p:sp>
        <p:nvSpPr>
          <p:cNvPr id="4" name="Rectangle 3">
            <a:extLst>
              <a:ext uri="{FF2B5EF4-FFF2-40B4-BE49-F238E27FC236}">
                <a16:creationId xmlns:a16="http://schemas.microsoft.com/office/drawing/2014/main" id="{170A32FE-5CDA-4968-A849-3E3F46F88373}"/>
              </a:ext>
            </a:extLst>
          </p:cNvPr>
          <p:cNvSpPr/>
          <p:nvPr/>
        </p:nvSpPr>
        <p:spPr>
          <a:xfrm>
            <a:off x="88688" y="5805264"/>
            <a:ext cx="1895071" cy="1015663"/>
          </a:xfrm>
          <a:prstGeom prst="rect">
            <a:avLst/>
          </a:prstGeom>
          <a:solidFill>
            <a:schemeClr val="accent3">
              <a:lumMod val="65000"/>
            </a:schemeClr>
          </a:solidFill>
        </p:spPr>
        <p:txBody>
          <a:bodyPr wrap="none">
            <a:spAutoFit/>
          </a:bodyPr>
          <a:lstStyle/>
          <a:p>
            <a:r>
              <a:rPr lang="en-GB" sz="6000" dirty="0">
                <a:solidFill>
                  <a:srgbClr val="FF0000"/>
                </a:solidFill>
              </a:rPr>
              <a:t>S 3D</a:t>
            </a:r>
          </a:p>
        </p:txBody>
      </p:sp>
    </p:spTree>
    <p:extLst>
      <p:ext uri="{BB962C8B-B14F-4D97-AF65-F5344CB8AC3E}">
        <p14:creationId xmlns:p14="http://schemas.microsoft.com/office/powerpoint/2010/main" val="13392061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2DC91E7-0BF0-4B6D-88E8-06A52407346D}"/>
              </a:ext>
            </a:extLst>
          </p:cNvPr>
          <p:cNvSpPr/>
          <p:nvPr/>
        </p:nvSpPr>
        <p:spPr>
          <a:xfrm>
            <a:off x="35496" y="-27384"/>
            <a:ext cx="1125629" cy="1015663"/>
          </a:xfrm>
          <a:prstGeom prst="rect">
            <a:avLst/>
          </a:prstGeom>
        </p:spPr>
        <p:txBody>
          <a:bodyPr wrap="none">
            <a:spAutoFit/>
          </a:bodyPr>
          <a:lstStyle/>
          <a:p>
            <a:r>
              <a:rPr lang="en-GB" sz="6000" dirty="0">
                <a:highlight>
                  <a:srgbClr val="FFFF00"/>
                </a:highlight>
              </a:rPr>
              <a:t>3E</a:t>
            </a:r>
          </a:p>
        </p:txBody>
      </p:sp>
      <p:pic>
        <p:nvPicPr>
          <p:cNvPr id="5" name="Picture 4">
            <a:extLst>
              <a:ext uri="{FF2B5EF4-FFF2-40B4-BE49-F238E27FC236}">
                <a16:creationId xmlns:a16="http://schemas.microsoft.com/office/drawing/2014/main" id="{2BF944CB-34C8-4194-B3FB-037FF40DEC2A}"/>
              </a:ext>
            </a:extLst>
          </p:cNvPr>
          <p:cNvPicPr>
            <a:picLocks noChangeAspect="1"/>
          </p:cNvPicPr>
          <p:nvPr/>
        </p:nvPicPr>
        <p:blipFill>
          <a:blip r:embed="rId3"/>
          <a:stretch>
            <a:fillRect/>
          </a:stretch>
        </p:blipFill>
        <p:spPr>
          <a:xfrm>
            <a:off x="1907704" y="18000"/>
            <a:ext cx="6836634" cy="6840000"/>
          </a:xfrm>
          <a:prstGeom prst="rect">
            <a:avLst/>
          </a:prstGeom>
        </p:spPr>
      </p:pic>
    </p:spTree>
    <p:extLst>
      <p:ext uri="{BB962C8B-B14F-4D97-AF65-F5344CB8AC3E}">
        <p14:creationId xmlns:p14="http://schemas.microsoft.com/office/powerpoint/2010/main" val="42261620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F67055C-6EAD-4C35-92DE-5488DAC8BC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35696" y="0"/>
            <a:ext cx="6858000" cy="6858000"/>
          </a:xfrm>
          <a:prstGeom prst="rect">
            <a:avLst/>
          </a:prstGeom>
        </p:spPr>
      </p:pic>
      <p:sp>
        <p:nvSpPr>
          <p:cNvPr id="4" name="Rectangle 3">
            <a:extLst>
              <a:ext uri="{FF2B5EF4-FFF2-40B4-BE49-F238E27FC236}">
                <a16:creationId xmlns:a16="http://schemas.microsoft.com/office/drawing/2014/main" id="{32DC91E7-0BF0-4B6D-88E8-06A52407346D}"/>
              </a:ext>
            </a:extLst>
          </p:cNvPr>
          <p:cNvSpPr/>
          <p:nvPr/>
        </p:nvSpPr>
        <p:spPr>
          <a:xfrm>
            <a:off x="35496" y="-27384"/>
            <a:ext cx="1851789" cy="1015663"/>
          </a:xfrm>
          <a:prstGeom prst="rect">
            <a:avLst/>
          </a:prstGeom>
        </p:spPr>
        <p:txBody>
          <a:bodyPr wrap="none">
            <a:spAutoFit/>
          </a:bodyPr>
          <a:lstStyle/>
          <a:p>
            <a:r>
              <a:rPr lang="en-GB" sz="6000" dirty="0">
                <a:highlight>
                  <a:srgbClr val="FFFF00"/>
                </a:highlight>
              </a:rPr>
              <a:t>S 3E</a:t>
            </a:r>
          </a:p>
        </p:txBody>
      </p:sp>
    </p:spTree>
    <p:extLst>
      <p:ext uri="{BB962C8B-B14F-4D97-AF65-F5344CB8AC3E}">
        <p14:creationId xmlns:p14="http://schemas.microsoft.com/office/powerpoint/2010/main" val="2726546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F8AA458-6FF3-48C1-B63E-501109EECDD3}"/>
              </a:ext>
            </a:extLst>
          </p:cNvPr>
          <p:cNvSpPr/>
          <p:nvPr/>
        </p:nvSpPr>
        <p:spPr>
          <a:xfrm>
            <a:off x="-36512" y="-34935"/>
            <a:ext cx="1082348" cy="1015663"/>
          </a:xfrm>
          <a:prstGeom prst="rect">
            <a:avLst/>
          </a:prstGeom>
        </p:spPr>
        <p:txBody>
          <a:bodyPr wrap="none">
            <a:spAutoFit/>
          </a:bodyPr>
          <a:lstStyle/>
          <a:p>
            <a:r>
              <a:rPr lang="en-GB" sz="6000" dirty="0">
                <a:highlight>
                  <a:srgbClr val="FFFF00"/>
                </a:highlight>
              </a:rPr>
              <a:t>3F</a:t>
            </a:r>
          </a:p>
        </p:txBody>
      </p:sp>
      <p:pic>
        <p:nvPicPr>
          <p:cNvPr id="5" name="Picture 4">
            <a:extLst>
              <a:ext uri="{FF2B5EF4-FFF2-40B4-BE49-F238E27FC236}">
                <a16:creationId xmlns:a16="http://schemas.microsoft.com/office/drawing/2014/main" id="{1B5D7D20-0BC0-40BF-9A9D-F2965A7D0A22}"/>
              </a:ext>
            </a:extLst>
          </p:cNvPr>
          <p:cNvPicPr>
            <a:picLocks noChangeAspect="1"/>
          </p:cNvPicPr>
          <p:nvPr/>
        </p:nvPicPr>
        <p:blipFill>
          <a:blip r:embed="rId3"/>
          <a:stretch>
            <a:fillRect/>
          </a:stretch>
        </p:blipFill>
        <p:spPr>
          <a:xfrm>
            <a:off x="1547664" y="18000"/>
            <a:ext cx="6836635" cy="6840000"/>
          </a:xfrm>
          <a:prstGeom prst="rect">
            <a:avLst/>
          </a:prstGeom>
        </p:spPr>
      </p:pic>
    </p:spTree>
    <p:extLst>
      <p:ext uri="{BB962C8B-B14F-4D97-AF65-F5344CB8AC3E}">
        <p14:creationId xmlns:p14="http://schemas.microsoft.com/office/powerpoint/2010/main" val="3179677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C0BD022-16D1-4C61-AD47-0A680F9F8396}"/>
              </a:ext>
            </a:extLst>
          </p:cNvPr>
          <p:cNvPicPr>
            <a:picLocks noChangeAspect="1"/>
          </p:cNvPicPr>
          <p:nvPr/>
        </p:nvPicPr>
        <p:blipFill>
          <a:blip r:embed="rId3"/>
          <a:stretch>
            <a:fillRect/>
          </a:stretch>
        </p:blipFill>
        <p:spPr>
          <a:xfrm>
            <a:off x="285139" y="0"/>
            <a:ext cx="8573722" cy="6858000"/>
          </a:xfrm>
          <a:prstGeom prst="rect">
            <a:avLst/>
          </a:prstGeom>
        </p:spPr>
      </p:pic>
      <p:sp>
        <p:nvSpPr>
          <p:cNvPr id="3" name="Rectangle 2">
            <a:extLst>
              <a:ext uri="{FF2B5EF4-FFF2-40B4-BE49-F238E27FC236}">
                <a16:creationId xmlns:a16="http://schemas.microsoft.com/office/drawing/2014/main" id="{98029736-EB76-4F4D-8DED-3FE75C56EBF8}"/>
              </a:ext>
            </a:extLst>
          </p:cNvPr>
          <p:cNvSpPr/>
          <p:nvPr/>
        </p:nvSpPr>
        <p:spPr>
          <a:xfrm>
            <a:off x="251520" y="116632"/>
            <a:ext cx="2698175" cy="1200329"/>
          </a:xfrm>
          <a:prstGeom prst="rect">
            <a:avLst/>
          </a:prstGeom>
        </p:spPr>
        <p:txBody>
          <a:bodyPr wrap="none">
            <a:spAutoFit/>
          </a:bodyPr>
          <a:lstStyle/>
          <a:p>
            <a:r>
              <a:rPr lang="en-GB" sz="7200" dirty="0">
                <a:highlight>
                  <a:srgbClr val="FFFF00"/>
                </a:highlight>
              </a:rPr>
              <a:t>S 1Aa</a:t>
            </a:r>
          </a:p>
        </p:txBody>
      </p:sp>
    </p:spTree>
    <p:extLst>
      <p:ext uri="{BB962C8B-B14F-4D97-AF65-F5344CB8AC3E}">
        <p14:creationId xmlns:p14="http://schemas.microsoft.com/office/powerpoint/2010/main" val="27896757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5FBB8D6-D2B3-4F53-84CF-043C307137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75656" y="0"/>
            <a:ext cx="6858000" cy="6858000"/>
          </a:xfrm>
          <a:prstGeom prst="rect">
            <a:avLst/>
          </a:prstGeom>
        </p:spPr>
      </p:pic>
      <p:sp>
        <p:nvSpPr>
          <p:cNvPr id="4" name="Rectangle 3">
            <a:extLst>
              <a:ext uri="{FF2B5EF4-FFF2-40B4-BE49-F238E27FC236}">
                <a16:creationId xmlns:a16="http://schemas.microsoft.com/office/drawing/2014/main" id="{1F8AA458-6FF3-48C1-B63E-501109EECDD3}"/>
              </a:ext>
            </a:extLst>
          </p:cNvPr>
          <p:cNvSpPr/>
          <p:nvPr/>
        </p:nvSpPr>
        <p:spPr>
          <a:xfrm>
            <a:off x="-36512" y="-34935"/>
            <a:ext cx="1808508" cy="1015663"/>
          </a:xfrm>
          <a:prstGeom prst="rect">
            <a:avLst/>
          </a:prstGeom>
        </p:spPr>
        <p:txBody>
          <a:bodyPr wrap="none">
            <a:spAutoFit/>
          </a:bodyPr>
          <a:lstStyle/>
          <a:p>
            <a:r>
              <a:rPr lang="en-GB" sz="6000" dirty="0">
                <a:highlight>
                  <a:srgbClr val="FFFF00"/>
                </a:highlight>
              </a:rPr>
              <a:t>S 3F</a:t>
            </a:r>
          </a:p>
        </p:txBody>
      </p:sp>
    </p:spTree>
    <p:extLst>
      <p:ext uri="{BB962C8B-B14F-4D97-AF65-F5344CB8AC3E}">
        <p14:creationId xmlns:p14="http://schemas.microsoft.com/office/powerpoint/2010/main" val="30815103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barnacle&#10;&#10;Description automatically generated">
            <a:extLst>
              <a:ext uri="{FF2B5EF4-FFF2-40B4-BE49-F238E27FC236}">
                <a16:creationId xmlns:a16="http://schemas.microsoft.com/office/drawing/2014/main" id="{7EC56D39-B413-4DCC-BD92-C07B60CD75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573" y="0"/>
            <a:ext cx="8948854" cy="6858000"/>
          </a:xfrm>
          <a:prstGeom prst="rect">
            <a:avLst/>
          </a:prstGeom>
        </p:spPr>
      </p:pic>
      <p:sp>
        <p:nvSpPr>
          <p:cNvPr id="4" name="Rectangle 3">
            <a:extLst>
              <a:ext uri="{FF2B5EF4-FFF2-40B4-BE49-F238E27FC236}">
                <a16:creationId xmlns:a16="http://schemas.microsoft.com/office/drawing/2014/main" id="{08779E6E-D3B5-44C9-9C4D-FB441833E0AE}"/>
              </a:ext>
            </a:extLst>
          </p:cNvPr>
          <p:cNvSpPr/>
          <p:nvPr/>
        </p:nvSpPr>
        <p:spPr>
          <a:xfrm>
            <a:off x="35496" y="5890046"/>
            <a:ext cx="1851789" cy="1015663"/>
          </a:xfrm>
          <a:prstGeom prst="rect">
            <a:avLst/>
          </a:prstGeom>
        </p:spPr>
        <p:txBody>
          <a:bodyPr wrap="none">
            <a:spAutoFit/>
          </a:bodyPr>
          <a:lstStyle/>
          <a:p>
            <a:r>
              <a:rPr lang="en-GB" sz="6000" dirty="0">
                <a:highlight>
                  <a:srgbClr val="FFFF00"/>
                </a:highlight>
              </a:rPr>
              <a:t>S 7A</a:t>
            </a:r>
          </a:p>
        </p:txBody>
      </p:sp>
    </p:spTree>
    <p:extLst>
      <p:ext uri="{BB962C8B-B14F-4D97-AF65-F5344CB8AC3E}">
        <p14:creationId xmlns:p14="http://schemas.microsoft.com/office/powerpoint/2010/main" val="7500743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DE7AD47-6934-44A5-B6DB-68DB94B9944E}"/>
              </a:ext>
            </a:extLst>
          </p:cNvPr>
          <p:cNvSpPr/>
          <p:nvPr/>
        </p:nvSpPr>
        <p:spPr>
          <a:xfrm>
            <a:off x="-84055" y="-27384"/>
            <a:ext cx="1125629" cy="1015663"/>
          </a:xfrm>
          <a:prstGeom prst="rect">
            <a:avLst/>
          </a:prstGeom>
        </p:spPr>
        <p:txBody>
          <a:bodyPr wrap="none">
            <a:spAutoFit/>
          </a:bodyPr>
          <a:lstStyle/>
          <a:p>
            <a:r>
              <a:rPr lang="en-GB" sz="6000" dirty="0">
                <a:highlight>
                  <a:srgbClr val="FFFF00"/>
                </a:highlight>
              </a:rPr>
              <a:t>9A</a:t>
            </a:r>
          </a:p>
        </p:txBody>
      </p:sp>
      <p:pic>
        <p:nvPicPr>
          <p:cNvPr id="5" name="Picture 4">
            <a:extLst>
              <a:ext uri="{FF2B5EF4-FFF2-40B4-BE49-F238E27FC236}">
                <a16:creationId xmlns:a16="http://schemas.microsoft.com/office/drawing/2014/main" id="{B19D1A84-5DC9-4055-A5DE-B2A943B11EE7}"/>
              </a:ext>
            </a:extLst>
          </p:cNvPr>
          <p:cNvPicPr>
            <a:picLocks noChangeAspect="1"/>
          </p:cNvPicPr>
          <p:nvPr/>
        </p:nvPicPr>
        <p:blipFill>
          <a:blip r:embed="rId3"/>
          <a:stretch>
            <a:fillRect/>
          </a:stretch>
        </p:blipFill>
        <p:spPr>
          <a:xfrm>
            <a:off x="1572030" y="18000"/>
            <a:ext cx="7320450" cy="6840000"/>
          </a:xfrm>
          <a:prstGeom prst="rect">
            <a:avLst/>
          </a:prstGeom>
        </p:spPr>
      </p:pic>
    </p:spTree>
    <p:extLst>
      <p:ext uri="{BB962C8B-B14F-4D97-AF65-F5344CB8AC3E}">
        <p14:creationId xmlns:p14="http://schemas.microsoft.com/office/powerpoint/2010/main" val="31723675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2475969-69B4-480B-85B3-FB35DDA0661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91680" y="-455386"/>
            <a:ext cx="7286002" cy="7286002"/>
          </a:xfrm>
          <a:prstGeom prst="rect">
            <a:avLst/>
          </a:prstGeom>
        </p:spPr>
      </p:pic>
      <p:sp>
        <p:nvSpPr>
          <p:cNvPr id="4" name="Rectangle 3">
            <a:extLst>
              <a:ext uri="{FF2B5EF4-FFF2-40B4-BE49-F238E27FC236}">
                <a16:creationId xmlns:a16="http://schemas.microsoft.com/office/drawing/2014/main" id="{6DE7AD47-6934-44A5-B6DB-68DB94B9944E}"/>
              </a:ext>
            </a:extLst>
          </p:cNvPr>
          <p:cNvSpPr/>
          <p:nvPr/>
        </p:nvSpPr>
        <p:spPr>
          <a:xfrm>
            <a:off x="-84055" y="-27384"/>
            <a:ext cx="1851789" cy="1015663"/>
          </a:xfrm>
          <a:prstGeom prst="rect">
            <a:avLst/>
          </a:prstGeom>
        </p:spPr>
        <p:txBody>
          <a:bodyPr wrap="none">
            <a:spAutoFit/>
          </a:bodyPr>
          <a:lstStyle/>
          <a:p>
            <a:r>
              <a:rPr lang="en-GB" sz="6000" dirty="0">
                <a:highlight>
                  <a:srgbClr val="FFFF00"/>
                </a:highlight>
              </a:rPr>
              <a:t>S 9A</a:t>
            </a:r>
          </a:p>
        </p:txBody>
      </p:sp>
    </p:spTree>
    <p:extLst>
      <p:ext uri="{BB962C8B-B14F-4D97-AF65-F5344CB8AC3E}">
        <p14:creationId xmlns:p14="http://schemas.microsoft.com/office/powerpoint/2010/main" val="4526712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hydrant, outdoor object, colorful&#10;&#10;Description automatically generated">
            <a:extLst>
              <a:ext uri="{FF2B5EF4-FFF2-40B4-BE49-F238E27FC236}">
                <a16:creationId xmlns:a16="http://schemas.microsoft.com/office/drawing/2014/main" id="{9BDE44AB-5CB7-4B04-A492-38CE575CCF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23728" y="0"/>
            <a:ext cx="6943488" cy="6858000"/>
          </a:xfrm>
          <a:prstGeom prst="rect">
            <a:avLst/>
          </a:prstGeom>
        </p:spPr>
      </p:pic>
      <p:sp>
        <p:nvSpPr>
          <p:cNvPr id="5" name="Rectangle 4">
            <a:extLst>
              <a:ext uri="{FF2B5EF4-FFF2-40B4-BE49-F238E27FC236}">
                <a16:creationId xmlns:a16="http://schemas.microsoft.com/office/drawing/2014/main" id="{26CB4DD2-4BB8-4CB4-84D1-39C37AD89B8E}"/>
              </a:ext>
            </a:extLst>
          </p:cNvPr>
          <p:cNvSpPr/>
          <p:nvPr/>
        </p:nvSpPr>
        <p:spPr>
          <a:xfrm>
            <a:off x="-84055" y="-27384"/>
            <a:ext cx="2323072" cy="1015663"/>
          </a:xfrm>
          <a:prstGeom prst="rect">
            <a:avLst/>
          </a:prstGeom>
        </p:spPr>
        <p:txBody>
          <a:bodyPr wrap="none">
            <a:spAutoFit/>
          </a:bodyPr>
          <a:lstStyle/>
          <a:p>
            <a:r>
              <a:rPr lang="en-GB" sz="6000" dirty="0">
                <a:highlight>
                  <a:srgbClr val="FFFF00"/>
                </a:highlight>
              </a:rPr>
              <a:t>S 9Da</a:t>
            </a:r>
          </a:p>
        </p:txBody>
      </p:sp>
    </p:spTree>
    <p:extLst>
      <p:ext uri="{BB962C8B-B14F-4D97-AF65-F5344CB8AC3E}">
        <p14:creationId xmlns:p14="http://schemas.microsoft.com/office/powerpoint/2010/main" val="7918711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36B8820-2A9E-4D73-AA41-A8C12A131B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65016" y="0"/>
            <a:ext cx="6943488" cy="6858000"/>
          </a:xfrm>
          <a:prstGeom prst="rect">
            <a:avLst/>
          </a:prstGeom>
        </p:spPr>
      </p:pic>
      <p:sp>
        <p:nvSpPr>
          <p:cNvPr id="5" name="Rectangle 4">
            <a:extLst>
              <a:ext uri="{FF2B5EF4-FFF2-40B4-BE49-F238E27FC236}">
                <a16:creationId xmlns:a16="http://schemas.microsoft.com/office/drawing/2014/main" id="{2BC92AA5-DB0C-4496-BB1F-0FA21C608322}"/>
              </a:ext>
            </a:extLst>
          </p:cNvPr>
          <p:cNvSpPr/>
          <p:nvPr/>
        </p:nvSpPr>
        <p:spPr>
          <a:xfrm>
            <a:off x="-84055" y="-27384"/>
            <a:ext cx="2751074" cy="1015663"/>
          </a:xfrm>
          <a:prstGeom prst="rect">
            <a:avLst/>
          </a:prstGeom>
        </p:spPr>
        <p:txBody>
          <a:bodyPr wrap="none">
            <a:spAutoFit/>
          </a:bodyPr>
          <a:lstStyle/>
          <a:p>
            <a:r>
              <a:rPr lang="en-GB" sz="6000" dirty="0">
                <a:highlight>
                  <a:srgbClr val="FFFF00"/>
                </a:highlight>
              </a:rPr>
              <a:t>S 09Db</a:t>
            </a:r>
          </a:p>
        </p:txBody>
      </p:sp>
    </p:spTree>
    <p:extLst>
      <p:ext uri="{BB962C8B-B14F-4D97-AF65-F5344CB8AC3E}">
        <p14:creationId xmlns:p14="http://schemas.microsoft.com/office/powerpoint/2010/main" val="6062239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colorful&#10;&#10;Description automatically generated">
            <a:extLst>
              <a:ext uri="{FF2B5EF4-FFF2-40B4-BE49-F238E27FC236}">
                <a16:creationId xmlns:a16="http://schemas.microsoft.com/office/drawing/2014/main" id="{BFB23038-31DB-42ED-B69B-6AAB8A7CF30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81765" y="27384"/>
            <a:ext cx="6526739" cy="6858000"/>
          </a:xfrm>
          <a:prstGeom prst="rect">
            <a:avLst/>
          </a:prstGeom>
        </p:spPr>
      </p:pic>
      <p:sp>
        <p:nvSpPr>
          <p:cNvPr id="5" name="Rectangle 4">
            <a:extLst>
              <a:ext uri="{FF2B5EF4-FFF2-40B4-BE49-F238E27FC236}">
                <a16:creationId xmlns:a16="http://schemas.microsoft.com/office/drawing/2014/main" id="{FA4DF510-6C44-4D2E-9A57-B730106CCF14}"/>
              </a:ext>
            </a:extLst>
          </p:cNvPr>
          <p:cNvSpPr/>
          <p:nvPr/>
        </p:nvSpPr>
        <p:spPr>
          <a:xfrm>
            <a:off x="-84055" y="-27384"/>
            <a:ext cx="2279791" cy="1015663"/>
          </a:xfrm>
          <a:prstGeom prst="rect">
            <a:avLst/>
          </a:prstGeom>
        </p:spPr>
        <p:txBody>
          <a:bodyPr wrap="none">
            <a:spAutoFit/>
          </a:bodyPr>
          <a:lstStyle/>
          <a:p>
            <a:r>
              <a:rPr lang="en-GB" sz="6000" dirty="0">
                <a:highlight>
                  <a:srgbClr val="FFFF00"/>
                </a:highlight>
              </a:rPr>
              <a:t>S 9Ea</a:t>
            </a:r>
          </a:p>
        </p:txBody>
      </p:sp>
    </p:spTree>
    <p:extLst>
      <p:ext uri="{BB962C8B-B14F-4D97-AF65-F5344CB8AC3E}">
        <p14:creationId xmlns:p14="http://schemas.microsoft.com/office/powerpoint/2010/main" val="19063436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308BD93-3932-4AF0-8E40-1B3B72B0E8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02430" y="10410"/>
            <a:ext cx="7206074" cy="6858000"/>
          </a:xfrm>
          <a:prstGeom prst="rect">
            <a:avLst/>
          </a:prstGeom>
        </p:spPr>
      </p:pic>
      <p:sp>
        <p:nvSpPr>
          <p:cNvPr id="5" name="Rectangle 4">
            <a:extLst>
              <a:ext uri="{FF2B5EF4-FFF2-40B4-BE49-F238E27FC236}">
                <a16:creationId xmlns:a16="http://schemas.microsoft.com/office/drawing/2014/main" id="{44A47B9B-3EEE-41A8-ACF5-422C085680E8}"/>
              </a:ext>
            </a:extLst>
          </p:cNvPr>
          <p:cNvSpPr/>
          <p:nvPr/>
        </p:nvSpPr>
        <p:spPr>
          <a:xfrm>
            <a:off x="-84055" y="-27384"/>
            <a:ext cx="2279791" cy="1015663"/>
          </a:xfrm>
          <a:prstGeom prst="rect">
            <a:avLst/>
          </a:prstGeom>
        </p:spPr>
        <p:txBody>
          <a:bodyPr wrap="none">
            <a:spAutoFit/>
          </a:bodyPr>
          <a:lstStyle/>
          <a:p>
            <a:r>
              <a:rPr lang="en-GB" sz="6000" dirty="0">
                <a:highlight>
                  <a:srgbClr val="FFFF00"/>
                </a:highlight>
              </a:rPr>
              <a:t>S 9Eb</a:t>
            </a:r>
          </a:p>
        </p:txBody>
      </p:sp>
    </p:spTree>
    <p:extLst>
      <p:ext uri="{BB962C8B-B14F-4D97-AF65-F5344CB8AC3E}">
        <p14:creationId xmlns:p14="http://schemas.microsoft.com/office/powerpoint/2010/main" val="149226305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112B074-250C-45B3-B1C1-3863BED097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51112" y="-27384"/>
            <a:ext cx="6885384" cy="6885384"/>
          </a:xfrm>
          <a:prstGeom prst="rect">
            <a:avLst/>
          </a:prstGeom>
        </p:spPr>
      </p:pic>
      <p:sp>
        <p:nvSpPr>
          <p:cNvPr id="4" name="Rectangle 3">
            <a:extLst>
              <a:ext uri="{FF2B5EF4-FFF2-40B4-BE49-F238E27FC236}">
                <a16:creationId xmlns:a16="http://schemas.microsoft.com/office/drawing/2014/main" id="{EB563C19-1F2A-464A-8B24-42DCBA60DEF0}"/>
              </a:ext>
            </a:extLst>
          </p:cNvPr>
          <p:cNvSpPr/>
          <p:nvPr/>
        </p:nvSpPr>
        <p:spPr>
          <a:xfrm>
            <a:off x="-84055" y="-27384"/>
            <a:ext cx="2236510" cy="1015663"/>
          </a:xfrm>
          <a:prstGeom prst="rect">
            <a:avLst/>
          </a:prstGeom>
        </p:spPr>
        <p:txBody>
          <a:bodyPr wrap="none">
            <a:spAutoFit/>
          </a:bodyPr>
          <a:lstStyle/>
          <a:p>
            <a:r>
              <a:rPr lang="en-GB" sz="6000" dirty="0">
                <a:highlight>
                  <a:srgbClr val="FFFF00"/>
                </a:highlight>
              </a:rPr>
              <a:t>S 9Fa</a:t>
            </a:r>
          </a:p>
        </p:txBody>
      </p:sp>
    </p:spTree>
    <p:extLst>
      <p:ext uri="{BB962C8B-B14F-4D97-AF65-F5344CB8AC3E}">
        <p14:creationId xmlns:p14="http://schemas.microsoft.com/office/powerpoint/2010/main" val="7688052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2C37DC7-7F3F-4494-B929-4647D0E69F18}"/>
              </a:ext>
            </a:extLst>
          </p:cNvPr>
          <p:cNvSpPr/>
          <p:nvPr/>
        </p:nvSpPr>
        <p:spPr>
          <a:xfrm>
            <a:off x="-84055" y="-27384"/>
            <a:ext cx="2236510" cy="1015663"/>
          </a:xfrm>
          <a:prstGeom prst="rect">
            <a:avLst/>
          </a:prstGeom>
        </p:spPr>
        <p:txBody>
          <a:bodyPr wrap="none">
            <a:spAutoFit/>
          </a:bodyPr>
          <a:lstStyle/>
          <a:p>
            <a:r>
              <a:rPr lang="en-GB" sz="6000" dirty="0">
                <a:highlight>
                  <a:srgbClr val="FFFF00"/>
                </a:highlight>
              </a:rPr>
              <a:t>S 9Fb</a:t>
            </a:r>
          </a:p>
        </p:txBody>
      </p:sp>
      <p:pic>
        <p:nvPicPr>
          <p:cNvPr id="4" name="Picture 2" descr="e206lf_50X_15_0-6-12">
            <a:extLst>
              <a:ext uri="{FF2B5EF4-FFF2-40B4-BE49-F238E27FC236}">
                <a16:creationId xmlns:a16="http://schemas.microsoft.com/office/drawing/2014/main" id="{4D6C9394-2DFF-410D-ABC7-E6CF9D9F29FD}"/>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195736" y="47625"/>
            <a:ext cx="6762750" cy="676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471715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DFCAC67-16B7-4B8F-862F-A07C17EA90AD}"/>
              </a:ext>
            </a:extLst>
          </p:cNvPr>
          <p:cNvPicPr>
            <a:picLocks noChangeAspect="1"/>
          </p:cNvPicPr>
          <p:nvPr/>
        </p:nvPicPr>
        <p:blipFill>
          <a:blip r:embed="rId3">
            <a:lum contrast="20000"/>
          </a:blip>
          <a:stretch>
            <a:fillRect/>
          </a:stretch>
        </p:blipFill>
        <p:spPr>
          <a:xfrm>
            <a:off x="1514387" y="0"/>
            <a:ext cx="7234077" cy="6858000"/>
          </a:xfrm>
          <a:prstGeom prst="rect">
            <a:avLst/>
          </a:prstGeom>
        </p:spPr>
      </p:pic>
      <p:sp>
        <p:nvSpPr>
          <p:cNvPr id="3" name="Rectangle 2">
            <a:extLst>
              <a:ext uri="{FF2B5EF4-FFF2-40B4-BE49-F238E27FC236}">
                <a16:creationId xmlns:a16="http://schemas.microsoft.com/office/drawing/2014/main" id="{18AE0181-5E21-42AE-BAD3-05DBE54DBC11}"/>
              </a:ext>
            </a:extLst>
          </p:cNvPr>
          <p:cNvSpPr/>
          <p:nvPr/>
        </p:nvSpPr>
        <p:spPr>
          <a:xfrm>
            <a:off x="-36512" y="397113"/>
            <a:ext cx="2279791" cy="1015663"/>
          </a:xfrm>
          <a:prstGeom prst="rect">
            <a:avLst/>
          </a:prstGeom>
        </p:spPr>
        <p:txBody>
          <a:bodyPr wrap="none">
            <a:spAutoFit/>
          </a:bodyPr>
          <a:lstStyle/>
          <a:p>
            <a:r>
              <a:rPr lang="en-GB" sz="6000" dirty="0">
                <a:highlight>
                  <a:srgbClr val="FFFF00"/>
                </a:highlight>
              </a:rPr>
              <a:t>S 1Ab</a:t>
            </a:r>
          </a:p>
        </p:txBody>
      </p:sp>
    </p:spTree>
    <p:extLst>
      <p:ext uri="{BB962C8B-B14F-4D97-AF65-F5344CB8AC3E}">
        <p14:creationId xmlns:p14="http://schemas.microsoft.com/office/powerpoint/2010/main" val="34584986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F238ACC-7062-4AC2-BE3F-81F1B418F7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50504" y="0"/>
            <a:ext cx="6858000" cy="6858000"/>
          </a:xfrm>
          <a:prstGeom prst="rect">
            <a:avLst/>
          </a:prstGeom>
        </p:spPr>
      </p:pic>
      <p:sp>
        <p:nvSpPr>
          <p:cNvPr id="5" name="Rectangle 4">
            <a:extLst>
              <a:ext uri="{FF2B5EF4-FFF2-40B4-BE49-F238E27FC236}">
                <a16:creationId xmlns:a16="http://schemas.microsoft.com/office/drawing/2014/main" id="{93716A51-EB57-409E-B23E-B95FA10C6301}"/>
              </a:ext>
            </a:extLst>
          </p:cNvPr>
          <p:cNvSpPr/>
          <p:nvPr/>
        </p:nvSpPr>
        <p:spPr>
          <a:xfrm>
            <a:off x="-84055" y="-27384"/>
            <a:ext cx="2279791" cy="1015663"/>
          </a:xfrm>
          <a:prstGeom prst="rect">
            <a:avLst/>
          </a:prstGeom>
        </p:spPr>
        <p:txBody>
          <a:bodyPr wrap="none">
            <a:spAutoFit/>
          </a:bodyPr>
          <a:lstStyle/>
          <a:p>
            <a:r>
              <a:rPr lang="en-GB" sz="6000" dirty="0">
                <a:highlight>
                  <a:srgbClr val="FFFF00"/>
                </a:highlight>
              </a:rPr>
              <a:t>S 10A</a:t>
            </a:r>
          </a:p>
        </p:txBody>
      </p:sp>
    </p:spTree>
    <p:extLst>
      <p:ext uri="{BB962C8B-B14F-4D97-AF65-F5344CB8AC3E}">
        <p14:creationId xmlns:p14="http://schemas.microsoft.com/office/powerpoint/2010/main" val="178227041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nature&#10;&#10;Description automatically generated">
            <a:extLst>
              <a:ext uri="{FF2B5EF4-FFF2-40B4-BE49-F238E27FC236}">
                <a16:creationId xmlns:a16="http://schemas.microsoft.com/office/drawing/2014/main" id="{0352264E-B6E5-4286-8B16-41060BCB3C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17358"/>
            <a:ext cx="9144000" cy="5823284"/>
          </a:xfrm>
          <a:prstGeom prst="rect">
            <a:avLst/>
          </a:prstGeom>
        </p:spPr>
      </p:pic>
      <p:sp>
        <p:nvSpPr>
          <p:cNvPr id="5" name="Rectangle 4">
            <a:extLst>
              <a:ext uri="{FF2B5EF4-FFF2-40B4-BE49-F238E27FC236}">
                <a16:creationId xmlns:a16="http://schemas.microsoft.com/office/drawing/2014/main" id="{D39E1F4B-6FF9-437B-8704-179B2E32A05D}"/>
              </a:ext>
            </a:extLst>
          </p:cNvPr>
          <p:cNvSpPr/>
          <p:nvPr/>
        </p:nvSpPr>
        <p:spPr>
          <a:xfrm>
            <a:off x="-84055" y="-27384"/>
            <a:ext cx="2323072" cy="1015663"/>
          </a:xfrm>
          <a:prstGeom prst="rect">
            <a:avLst/>
          </a:prstGeom>
        </p:spPr>
        <p:txBody>
          <a:bodyPr wrap="none">
            <a:spAutoFit/>
          </a:bodyPr>
          <a:lstStyle/>
          <a:p>
            <a:r>
              <a:rPr lang="en-GB" sz="6000" dirty="0">
                <a:highlight>
                  <a:srgbClr val="FFFF00"/>
                </a:highlight>
              </a:rPr>
              <a:t>S 10C</a:t>
            </a:r>
          </a:p>
        </p:txBody>
      </p:sp>
    </p:spTree>
    <p:extLst>
      <p:ext uri="{BB962C8B-B14F-4D97-AF65-F5344CB8AC3E}">
        <p14:creationId xmlns:p14="http://schemas.microsoft.com/office/powerpoint/2010/main" val="16984693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F0D2A85-1CF7-4BF5-9B12-63E95173B7B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1963" y="0"/>
            <a:ext cx="8364533" cy="6858000"/>
          </a:xfrm>
          <a:prstGeom prst="rect">
            <a:avLst/>
          </a:prstGeom>
        </p:spPr>
      </p:pic>
      <p:sp>
        <p:nvSpPr>
          <p:cNvPr id="5" name="Rectangle 4">
            <a:extLst>
              <a:ext uri="{FF2B5EF4-FFF2-40B4-BE49-F238E27FC236}">
                <a16:creationId xmlns:a16="http://schemas.microsoft.com/office/drawing/2014/main" id="{0338C4A1-DBAE-4286-ADD2-E415ED8FA469}"/>
              </a:ext>
            </a:extLst>
          </p:cNvPr>
          <p:cNvSpPr/>
          <p:nvPr/>
        </p:nvSpPr>
        <p:spPr>
          <a:xfrm>
            <a:off x="-84055" y="-27384"/>
            <a:ext cx="2279791" cy="1015663"/>
          </a:xfrm>
          <a:prstGeom prst="rect">
            <a:avLst/>
          </a:prstGeom>
        </p:spPr>
        <p:txBody>
          <a:bodyPr wrap="none">
            <a:spAutoFit/>
          </a:bodyPr>
          <a:lstStyle/>
          <a:p>
            <a:r>
              <a:rPr lang="en-GB" sz="6000" dirty="0">
                <a:highlight>
                  <a:srgbClr val="FFFF00"/>
                </a:highlight>
              </a:rPr>
              <a:t>S 10E</a:t>
            </a:r>
          </a:p>
        </p:txBody>
      </p:sp>
    </p:spTree>
    <p:extLst>
      <p:ext uri="{BB962C8B-B14F-4D97-AF65-F5344CB8AC3E}">
        <p14:creationId xmlns:p14="http://schemas.microsoft.com/office/powerpoint/2010/main" val="127053846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B5903D3-465A-4D2C-B401-BC47A29DB39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2385" y="0"/>
            <a:ext cx="8379229" cy="6858000"/>
          </a:xfrm>
          <a:prstGeom prst="rect">
            <a:avLst/>
          </a:prstGeom>
        </p:spPr>
      </p:pic>
      <p:sp>
        <p:nvSpPr>
          <p:cNvPr id="5" name="Rectangle 4">
            <a:extLst>
              <a:ext uri="{FF2B5EF4-FFF2-40B4-BE49-F238E27FC236}">
                <a16:creationId xmlns:a16="http://schemas.microsoft.com/office/drawing/2014/main" id="{6421804D-5632-4DBE-B98F-2FBC7C7F1161}"/>
              </a:ext>
            </a:extLst>
          </p:cNvPr>
          <p:cNvSpPr/>
          <p:nvPr/>
        </p:nvSpPr>
        <p:spPr>
          <a:xfrm>
            <a:off x="6944002" y="5869721"/>
            <a:ext cx="2236510" cy="1015663"/>
          </a:xfrm>
          <a:prstGeom prst="rect">
            <a:avLst/>
          </a:prstGeom>
        </p:spPr>
        <p:txBody>
          <a:bodyPr wrap="none">
            <a:spAutoFit/>
          </a:bodyPr>
          <a:lstStyle/>
          <a:p>
            <a:r>
              <a:rPr lang="en-GB" sz="6000" dirty="0">
                <a:highlight>
                  <a:srgbClr val="FFFF00"/>
                </a:highlight>
              </a:rPr>
              <a:t>S 10F</a:t>
            </a:r>
          </a:p>
        </p:txBody>
      </p:sp>
    </p:spTree>
    <p:extLst>
      <p:ext uri="{BB962C8B-B14F-4D97-AF65-F5344CB8AC3E}">
        <p14:creationId xmlns:p14="http://schemas.microsoft.com/office/powerpoint/2010/main" val="58141744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CD938DB-D57C-4DB9-998F-1E14D7FB4B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80517"/>
            <a:ext cx="9144000" cy="6160851"/>
          </a:xfrm>
          <a:prstGeom prst="rect">
            <a:avLst/>
          </a:prstGeom>
        </p:spPr>
      </p:pic>
      <p:sp>
        <p:nvSpPr>
          <p:cNvPr id="5" name="Rectangle 4">
            <a:extLst>
              <a:ext uri="{FF2B5EF4-FFF2-40B4-BE49-F238E27FC236}">
                <a16:creationId xmlns:a16="http://schemas.microsoft.com/office/drawing/2014/main" id="{6FDA84F2-5C68-47F3-A09C-F5BCE0653CD0}"/>
              </a:ext>
            </a:extLst>
          </p:cNvPr>
          <p:cNvSpPr/>
          <p:nvPr/>
        </p:nvSpPr>
        <p:spPr>
          <a:xfrm>
            <a:off x="3645484" y="-99392"/>
            <a:ext cx="2222660" cy="1015663"/>
          </a:xfrm>
          <a:prstGeom prst="rect">
            <a:avLst/>
          </a:prstGeom>
        </p:spPr>
        <p:txBody>
          <a:bodyPr wrap="none">
            <a:spAutoFit/>
          </a:bodyPr>
          <a:lstStyle/>
          <a:p>
            <a:r>
              <a:rPr lang="en-GB" sz="6000" dirty="0">
                <a:highlight>
                  <a:srgbClr val="FFFF00"/>
                </a:highlight>
              </a:rPr>
              <a:t>S 11B</a:t>
            </a:r>
          </a:p>
        </p:txBody>
      </p:sp>
    </p:spTree>
    <p:extLst>
      <p:ext uri="{BB962C8B-B14F-4D97-AF65-F5344CB8AC3E}">
        <p14:creationId xmlns:p14="http://schemas.microsoft.com/office/powerpoint/2010/main" val="27706930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1532F9C-DE9F-4C48-86FF-45441D8794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982034"/>
            <a:ext cx="9144000" cy="5255278"/>
          </a:xfrm>
          <a:prstGeom prst="rect">
            <a:avLst/>
          </a:prstGeom>
        </p:spPr>
      </p:pic>
      <p:sp>
        <p:nvSpPr>
          <p:cNvPr id="5" name="Rectangle 4">
            <a:extLst>
              <a:ext uri="{FF2B5EF4-FFF2-40B4-BE49-F238E27FC236}">
                <a16:creationId xmlns:a16="http://schemas.microsoft.com/office/drawing/2014/main" id="{073EEC76-51CD-4B28-AFAD-1D1C513D8072}"/>
              </a:ext>
            </a:extLst>
          </p:cNvPr>
          <p:cNvSpPr/>
          <p:nvPr/>
        </p:nvSpPr>
        <p:spPr>
          <a:xfrm>
            <a:off x="3645484" y="-99392"/>
            <a:ext cx="2265941" cy="1015663"/>
          </a:xfrm>
          <a:prstGeom prst="rect">
            <a:avLst/>
          </a:prstGeom>
        </p:spPr>
        <p:txBody>
          <a:bodyPr wrap="none">
            <a:spAutoFit/>
          </a:bodyPr>
          <a:lstStyle/>
          <a:p>
            <a:r>
              <a:rPr lang="en-GB" sz="6000" dirty="0">
                <a:highlight>
                  <a:srgbClr val="FFFF00"/>
                </a:highlight>
              </a:rPr>
              <a:t>S 11C</a:t>
            </a:r>
          </a:p>
        </p:txBody>
      </p:sp>
    </p:spTree>
    <p:extLst>
      <p:ext uri="{BB962C8B-B14F-4D97-AF65-F5344CB8AC3E}">
        <p14:creationId xmlns:p14="http://schemas.microsoft.com/office/powerpoint/2010/main" val="401336428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2FC0222-CEF6-4FE4-81CA-9121F17A11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Rectangle 4">
            <a:extLst>
              <a:ext uri="{FF2B5EF4-FFF2-40B4-BE49-F238E27FC236}">
                <a16:creationId xmlns:a16="http://schemas.microsoft.com/office/drawing/2014/main" id="{97131BF2-AD19-4E57-9FBE-BC91506F345C}"/>
              </a:ext>
            </a:extLst>
          </p:cNvPr>
          <p:cNvSpPr/>
          <p:nvPr/>
        </p:nvSpPr>
        <p:spPr>
          <a:xfrm>
            <a:off x="3645484" y="-99392"/>
            <a:ext cx="2693943" cy="1015663"/>
          </a:xfrm>
          <a:prstGeom prst="rect">
            <a:avLst/>
          </a:prstGeom>
        </p:spPr>
        <p:txBody>
          <a:bodyPr wrap="none">
            <a:spAutoFit/>
          </a:bodyPr>
          <a:lstStyle/>
          <a:p>
            <a:r>
              <a:rPr lang="en-GB" sz="6000" dirty="0">
                <a:highlight>
                  <a:srgbClr val="FFFF00"/>
                </a:highlight>
              </a:rPr>
              <a:t>S 11Da</a:t>
            </a:r>
          </a:p>
        </p:txBody>
      </p:sp>
    </p:spTree>
    <p:extLst>
      <p:ext uri="{BB962C8B-B14F-4D97-AF65-F5344CB8AC3E}">
        <p14:creationId xmlns:p14="http://schemas.microsoft.com/office/powerpoint/2010/main" val="325579899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white&#10;&#10;Description automatically generated">
            <a:extLst>
              <a:ext uri="{FF2B5EF4-FFF2-40B4-BE49-F238E27FC236}">
                <a16:creationId xmlns:a16="http://schemas.microsoft.com/office/drawing/2014/main" id="{E350D4EA-ABCE-4AF9-BDC7-567E693D98D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4528" y="0"/>
            <a:ext cx="8001968" cy="6858000"/>
          </a:xfrm>
          <a:prstGeom prst="rect">
            <a:avLst/>
          </a:prstGeom>
        </p:spPr>
      </p:pic>
      <p:sp>
        <p:nvSpPr>
          <p:cNvPr id="4" name="Rectangle 3">
            <a:extLst>
              <a:ext uri="{FF2B5EF4-FFF2-40B4-BE49-F238E27FC236}">
                <a16:creationId xmlns:a16="http://schemas.microsoft.com/office/drawing/2014/main" id="{1310269A-20B2-4409-AF71-477F35EC1D53}"/>
              </a:ext>
            </a:extLst>
          </p:cNvPr>
          <p:cNvSpPr/>
          <p:nvPr/>
        </p:nvSpPr>
        <p:spPr>
          <a:xfrm>
            <a:off x="35496" y="5797713"/>
            <a:ext cx="2693943" cy="1015663"/>
          </a:xfrm>
          <a:prstGeom prst="rect">
            <a:avLst/>
          </a:prstGeom>
        </p:spPr>
        <p:txBody>
          <a:bodyPr wrap="none">
            <a:spAutoFit/>
          </a:bodyPr>
          <a:lstStyle/>
          <a:p>
            <a:r>
              <a:rPr lang="en-GB" sz="6000" dirty="0">
                <a:highlight>
                  <a:srgbClr val="FFFF00"/>
                </a:highlight>
              </a:rPr>
              <a:t>S 11Db</a:t>
            </a:r>
          </a:p>
        </p:txBody>
      </p:sp>
    </p:spTree>
    <p:extLst>
      <p:ext uri="{BB962C8B-B14F-4D97-AF65-F5344CB8AC3E}">
        <p14:creationId xmlns:p14="http://schemas.microsoft.com/office/powerpoint/2010/main" val="32622590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1513B18-0456-403B-A961-3CCBD21643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250" y="71437"/>
            <a:ext cx="8953500" cy="6715125"/>
          </a:xfrm>
          <a:prstGeom prst="rect">
            <a:avLst/>
          </a:prstGeom>
        </p:spPr>
      </p:pic>
      <p:sp>
        <p:nvSpPr>
          <p:cNvPr id="4" name="Rectangle 3">
            <a:extLst>
              <a:ext uri="{FF2B5EF4-FFF2-40B4-BE49-F238E27FC236}">
                <a16:creationId xmlns:a16="http://schemas.microsoft.com/office/drawing/2014/main" id="{71AD655A-E32B-47C1-83B1-61FCA0285333}"/>
              </a:ext>
            </a:extLst>
          </p:cNvPr>
          <p:cNvSpPr/>
          <p:nvPr/>
        </p:nvSpPr>
        <p:spPr>
          <a:xfrm>
            <a:off x="-108520" y="-99392"/>
            <a:ext cx="2279791" cy="1015663"/>
          </a:xfrm>
          <a:prstGeom prst="rect">
            <a:avLst/>
          </a:prstGeom>
        </p:spPr>
        <p:txBody>
          <a:bodyPr wrap="none">
            <a:spAutoFit/>
          </a:bodyPr>
          <a:lstStyle/>
          <a:p>
            <a:r>
              <a:rPr lang="en-GB" sz="6000" dirty="0">
                <a:highlight>
                  <a:srgbClr val="FFFF00"/>
                </a:highlight>
              </a:rPr>
              <a:t>S 12A</a:t>
            </a:r>
          </a:p>
        </p:txBody>
      </p:sp>
    </p:spTree>
    <p:extLst>
      <p:ext uri="{BB962C8B-B14F-4D97-AF65-F5344CB8AC3E}">
        <p14:creationId xmlns:p14="http://schemas.microsoft.com/office/powerpoint/2010/main" val="401672030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colorful&#10;&#10;Description automatically generated">
            <a:extLst>
              <a:ext uri="{FF2B5EF4-FFF2-40B4-BE49-F238E27FC236}">
                <a16:creationId xmlns:a16="http://schemas.microsoft.com/office/drawing/2014/main" id="{5C91343B-A00C-42E6-B00F-2CE6C80629F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3291" y="0"/>
            <a:ext cx="8379229" cy="6858000"/>
          </a:xfrm>
          <a:prstGeom prst="rect">
            <a:avLst/>
          </a:prstGeom>
        </p:spPr>
      </p:pic>
      <p:sp>
        <p:nvSpPr>
          <p:cNvPr id="5" name="Rectangle 4">
            <a:extLst>
              <a:ext uri="{FF2B5EF4-FFF2-40B4-BE49-F238E27FC236}">
                <a16:creationId xmlns:a16="http://schemas.microsoft.com/office/drawing/2014/main" id="{486F70E2-5817-4D65-8ED5-09E648BC3386}"/>
              </a:ext>
            </a:extLst>
          </p:cNvPr>
          <p:cNvSpPr/>
          <p:nvPr/>
        </p:nvSpPr>
        <p:spPr>
          <a:xfrm>
            <a:off x="-108520" y="1117193"/>
            <a:ext cx="2751074" cy="1015663"/>
          </a:xfrm>
          <a:prstGeom prst="rect">
            <a:avLst/>
          </a:prstGeom>
        </p:spPr>
        <p:txBody>
          <a:bodyPr wrap="none">
            <a:spAutoFit/>
          </a:bodyPr>
          <a:lstStyle/>
          <a:p>
            <a:r>
              <a:rPr lang="en-GB" sz="6000" dirty="0">
                <a:highlight>
                  <a:srgbClr val="FFFF00"/>
                </a:highlight>
              </a:rPr>
              <a:t>S 12Da</a:t>
            </a:r>
          </a:p>
        </p:txBody>
      </p:sp>
    </p:spTree>
    <p:extLst>
      <p:ext uri="{BB962C8B-B14F-4D97-AF65-F5344CB8AC3E}">
        <p14:creationId xmlns:p14="http://schemas.microsoft.com/office/powerpoint/2010/main" val="14534834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2A83F00-4AA6-4E9B-8F93-1E1405567C41}"/>
              </a:ext>
            </a:extLst>
          </p:cNvPr>
          <p:cNvPicPr>
            <a:picLocks noChangeAspect="1"/>
          </p:cNvPicPr>
          <p:nvPr/>
        </p:nvPicPr>
        <p:blipFill>
          <a:blip r:embed="rId3"/>
          <a:stretch>
            <a:fillRect/>
          </a:stretch>
        </p:blipFill>
        <p:spPr>
          <a:xfrm>
            <a:off x="1143000" y="0"/>
            <a:ext cx="6858000" cy="6858000"/>
          </a:xfrm>
          <a:prstGeom prst="rect">
            <a:avLst/>
          </a:prstGeom>
        </p:spPr>
      </p:pic>
      <p:sp>
        <p:nvSpPr>
          <p:cNvPr id="3" name="Rectangle 2">
            <a:extLst>
              <a:ext uri="{FF2B5EF4-FFF2-40B4-BE49-F238E27FC236}">
                <a16:creationId xmlns:a16="http://schemas.microsoft.com/office/drawing/2014/main" id="{352F1D8D-6409-4157-B4F3-564044605AF7}"/>
              </a:ext>
            </a:extLst>
          </p:cNvPr>
          <p:cNvSpPr/>
          <p:nvPr/>
        </p:nvSpPr>
        <p:spPr>
          <a:xfrm>
            <a:off x="35496" y="-27384"/>
            <a:ext cx="2236510" cy="1015663"/>
          </a:xfrm>
          <a:prstGeom prst="rect">
            <a:avLst/>
          </a:prstGeom>
        </p:spPr>
        <p:txBody>
          <a:bodyPr wrap="none">
            <a:spAutoFit/>
          </a:bodyPr>
          <a:lstStyle/>
          <a:p>
            <a:r>
              <a:rPr lang="en-GB" sz="6000" dirty="0">
                <a:highlight>
                  <a:srgbClr val="FFFF00"/>
                </a:highlight>
              </a:rPr>
              <a:t>S 1Ac</a:t>
            </a:r>
          </a:p>
        </p:txBody>
      </p:sp>
    </p:spTree>
    <p:extLst>
      <p:ext uri="{BB962C8B-B14F-4D97-AF65-F5344CB8AC3E}">
        <p14:creationId xmlns:p14="http://schemas.microsoft.com/office/powerpoint/2010/main" val="125643971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B8097B5-133C-4C0E-8743-881269CC01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Rectangle 4">
            <a:extLst>
              <a:ext uri="{FF2B5EF4-FFF2-40B4-BE49-F238E27FC236}">
                <a16:creationId xmlns:a16="http://schemas.microsoft.com/office/drawing/2014/main" id="{85797726-AAD9-4B49-B9DF-C45D1BF25B88}"/>
              </a:ext>
            </a:extLst>
          </p:cNvPr>
          <p:cNvSpPr/>
          <p:nvPr/>
        </p:nvSpPr>
        <p:spPr>
          <a:xfrm>
            <a:off x="6444208" y="5221649"/>
            <a:ext cx="2751074" cy="1015663"/>
          </a:xfrm>
          <a:prstGeom prst="rect">
            <a:avLst/>
          </a:prstGeom>
        </p:spPr>
        <p:txBody>
          <a:bodyPr wrap="none">
            <a:spAutoFit/>
          </a:bodyPr>
          <a:lstStyle/>
          <a:p>
            <a:r>
              <a:rPr lang="en-GB" sz="6000" dirty="0">
                <a:highlight>
                  <a:srgbClr val="FFFF00"/>
                </a:highlight>
              </a:rPr>
              <a:t>S 12Db</a:t>
            </a:r>
          </a:p>
        </p:txBody>
      </p:sp>
    </p:spTree>
    <p:extLst>
      <p:ext uri="{BB962C8B-B14F-4D97-AF65-F5344CB8AC3E}">
        <p14:creationId xmlns:p14="http://schemas.microsoft.com/office/powerpoint/2010/main" val="11561450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ACD46E5-2F3A-45B4-BFBE-C5898D743A5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5616" y="44624"/>
            <a:ext cx="6840759" cy="6840759"/>
          </a:xfrm>
          <a:prstGeom prst="rect">
            <a:avLst/>
          </a:prstGeom>
        </p:spPr>
      </p:pic>
      <p:sp>
        <p:nvSpPr>
          <p:cNvPr id="4" name="Rectangle 3">
            <a:extLst>
              <a:ext uri="{FF2B5EF4-FFF2-40B4-BE49-F238E27FC236}">
                <a16:creationId xmlns:a16="http://schemas.microsoft.com/office/drawing/2014/main" id="{6A996E21-A35B-4941-A07E-BD1B69ABE583}"/>
              </a:ext>
            </a:extLst>
          </p:cNvPr>
          <p:cNvSpPr/>
          <p:nvPr/>
        </p:nvSpPr>
        <p:spPr>
          <a:xfrm>
            <a:off x="35496" y="44624"/>
            <a:ext cx="2279791" cy="1015663"/>
          </a:xfrm>
          <a:prstGeom prst="rect">
            <a:avLst/>
          </a:prstGeom>
        </p:spPr>
        <p:txBody>
          <a:bodyPr wrap="none">
            <a:spAutoFit/>
          </a:bodyPr>
          <a:lstStyle/>
          <a:p>
            <a:r>
              <a:rPr lang="en-GB" sz="6000" dirty="0">
                <a:highlight>
                  <a:srgbClr val="FFFF00"/>
                </a:highlight>
              </a:rPr>
              <a:t>S 1Ad</a:t>
            </a:r>
          </a:p>
        </p:txBody>
      </p:sp>
    </p:spTree>
    <p:extLst>
      <p:ext uri="{BB962C8B-B14F-4D97-AF65-F5344CB8AC3E}">
        <p14:creationId xmlns:p14="http://schemas.microsoft.com/office/powerpoint/2010/main" val="3191755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1FEFE795-691A-4A7D-9CBA-8D74B1D9A002}"/>
              </a:ext>
            </a:extLst>
          </p:cNvPr>
          <p:cNvSpPr>
            <a:spLocks noGrp="1" noChangeArrowheads="1"/>
          </p:cNvSpPr>
          <p:nvPr>
            <p:ph type="subTitle" idx="1"/>
          </p:nvPr>
        </p:nvSpPr>
        <p:spPr>
          <a:xfrm>
            <a:off x="533400" y="765175"/>
            <a:ext cx="8229600" cy="5559425"/>
          </a:xfrm>
        </p:spPr>
        <p:txBody>
          <a:bodyPr/>
          <a:lstStyle/>
          <a:p>
            <a:pPr eaLnBrk="1" hangingPunct="1"/>
            <a:endParaRPr lang="en-GB" altLang="en-US" sz="8800">
              <a:solidFill>
                <a:srgbClr val="EAEAEA"/>
              </a:solidFill>
            </a:endParaRPr>
          </a:p>
          <a:p>
            <a:pPr algn="l" eaLnBrk="1" hangingPunct="1"/>
            <a:endParaRPr lang="en-GB" altLang="en-US" sz="8800">
              <a:solidFill>
                <a:srgbClr val="EAEAEA"/>
              </a:solidFill>
            </a:endParaRPr>
          </a:p>
          <a:p>
            <a:pPr algn="l" eaLnBrk="1" hangingPunct="1">
              <a:buFontTx/>
              <a:buChar char="•"/>
            </a:pPr>
            <a:endParaRPr lang="en-GB" altLang="en-US">
              <a:solidFill>
                <a:srgbClr val="EAEAEA"/>
              </a:solidFill>
            </a:endParaRPr>
          </a:p>
          <a:p>
            <a:pPr algn="l" eaLnBrk="1" hangingPunct="1">
              <a:buFontTx/>
              <a:buChar char="•"/>
            </a:pPr>
            <a:endParaRPr lang="en-GB" altLang="en-US">
              <a:solidFill>
                <a:srgbClr val="EAEAEA"/>
              </a:solidFill>
            </a:endParaRPr>
          </a:p>
        </p:txBody>
      </p:sp>
      <p:pic>
        <p:nvPicPr>
          <p:cNvPr id="18435" name="Picture 3" descr="gexa_13la__rock9fr_about_centre">
            <a:extLst>
              <a:ext uri="{FF2B5EF4-FFF2-40B4-BE49-F238E27FC236}">
                <a16:creationId xmlns:a16="http://schemas.microsoft.com/office/drawing/2014/main" id="{E7C25506-1B44-48CC-9783-FDCDD725285E}"/>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258888" y="188913"/>
            <a:ext cx="6481762" cy="6481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4D730D3C-7C7D-4598-8613-DE15D7E542D4}"/>
              </a:ext>
            </a:extLst>
          </p:cNvPr>
          <p:cNvSpPr/>
          <p:nvPr/>
        </p:nvSpPr>
        <p:spPr>
          <a:xfrm>
            <a:off x="-36512" y="5869721"/>
            <a:ext cx="1851789" cy="1015663"/>
          </a:xfrm>
          <a:prstGeom prst="rect">
            <a:avLst/>
          </a:prstGeom>
        </p:spPr>
        <p:txBody>
          <a:bodyPr wrap="none">
            <a:spAutoFit/>
          </a:bodyPr>
          <a:lstStyle/>
          <a:p>
            <a:r>
              <a:rPr lang="en-GB" sz="6000" dirty="0">
                <a:highlight>
                  <a:srgbClr val="FFFF00"/>
                </a:highlight>
              </a:rPr>
              <a:t>S 1B</a:t>
            </a:r>
          </a:p>
        </p:txBody>
      </p:sp>
    </p:spTree>
  </p:cSld>
  <p:clrMapOvr>
    <a:masterClrMapping/>
  </p:clrMapOvr>
  <p:transition advClick="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071F6D0-B262-433E-8F76-7749B7983A6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911" y="0"/>
            <a:ext cx="8574593" cy="6858000"/>
          </a:xfrm>
          <a:prstGeom prst="rect">
            <a:avLst/>
          </a:prstGeom>
        </p:spPr>
      </p:pic>
      <p:sp>
        <p:nvSpPr>
          <p:cNvPr id="4" name="Rectangle 3">
            <a:extLst>
              <a:ext uri="{FF2B5EF4-FFF2-40B4-BE49-F238E27FC236}">
                <a16:creationId xmlns:a16="http://schemas.microsoft.com/office/drawing/2014/main" id="{77174251-B9FC-4A38-A2AA-765597DB826D}"/>
              </a:ext>
            </a:extLst>
          </p:cNvPr>
          <p:cNvSpPr/>
          <p:nvPr/>
        </p:nvSpPr>
        <p:spPr>
          <a:xfrm>
            <a:off x="-36512" y="-99392"/>
            <a:ext cx="1895071" cy="1015663"/>
          </a:xfrm>
          <a:prstGeom prst="rect">
            <a:avLst/>
          </a:prstGeom>
        </p:spPr>
        <p:txBody>
          <a:bodyPr wrap="none">
            <a:spAutoFit/>
          </a:bodyPr>
          <a:lstStyle/>
          <a:p>
            <a:r>
              <a:rPr lang="en-GB" sz="6000" dirty="0">
                <a:highlight>
                  <a:srgbClr val="FFFF00"/>
                </a:highlight>
              </a:rPr>
              <a:t>S 1C</a:t>
            </a:r>
          </a:p>
        </p:txBody>
      </p:sp>
    </p:spTree>
    <p:extLst>
      <p:ext uri="{BB962C8B-B14F-4D97-AF65-F5344CB8AC3E}">
        <p14:creationId xmlns:p14="http://schemas.microsoft.com/office/powerpoint/2010/main" val="17913287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00AAA96-E6BE-4C6B-BB2D-CC02BF0AAC7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100" y="0"/>
            <a:ext cx="9067800" cy="6858000"/>
          </a:xfrm>
          <a:prstGeom prst="rect">
            <a:avLst/>
          </a:prstGeom>
        </p:spPr>
      </p:pic>
      <p:sp>
        <p:nvSpPr>
          <p:cNvPr id="4" name="Rectangle 3">
            <a:extLst>
              <a:ext uri="{FF2B5EF4-FFF2-40B4-BE49-F238E27FC236}">
                <a16:creationId xmlns:a16="http://schemas.microsoft.com/office/drawing/2014/main" id="{E8AC7C11-FEAA-4F0E-AEFE-AA473C65F1F4}"/>
              </a:ext>
            </a:extLst>
          </p:cNvPr>
          <p:cNvSpPr/>
          <p:nvPr/>
        </p:nvSpPr>
        <p:spPr>
          <a:xfrm>
            <a:off x="35496" y="5797713"/>
            <a:ext cx="1895071" cy="1015663"/>
          </a:xfrm>
          <a:prstGeom prst="rect">
            <a:avLst/>
          </a:prstGeom>
        </p:spPr>
        <p:txBody>
          <a:bodyPr wrap="none">
            <a:spAutoFit/>
          </a:bodyPr>
          <a:lstStyle/>
          <a:p>
            <a:r>
              <a:rPr lang="en-GB" sz="6000" dirty="0">
                <a:highlight>
                  <a:srgbClr val="FFFF00"/>
                </a:highlight>
              </a:rPr>
              <a:t>S 1D</a:t>
            </a:r>
          </a:p>
        </p:txBody>
      </p:sp>
    </p:spTree>
    <p:extLst>
      <p:ext uri="{BB962C8B-B14F-4D97-AF65-F5344CB8AC3E}">
        <p14:creationId xmlns:p14="http://schemas.microsoft.com/office/powerpoint/2010/main" val="22437073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cake, fungus, food, covered&#10;&#10;Description automatically generated">
            <a:extLst>
              <a:ext uri="{FF2B5EF4-FFF2-40B4-BE49-F238E27FC236}">
                <a16:creationId xmlns:a16="http://schemas.microsoft.com/office/drawing/2014/main" id="{5AC6053F-94E5-4C56-BE2E-355EC839CDE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6" name="Rectangle 5">
            <a:extLst>
              <a:ext uri="{FF2B5EF4-FFF2-40B4-BE49-F238E27FC236}">
                <a16:creationId xmlns:a16="http://schemas.microsoft.com/office/drawing/2014/main" id="{F9F55652-7DA0-4261-B30F-91133D5DC4CC}"/>
              </a:ext>
            </a:extLst>
          </p:cNvPr>
          <p:cNvSpPr/>
          <p:nvPr/>
        </p:nvSpPr>
        <p:spPr>
          <a:xfrm>
            <a:off x="-108520" y="5805264"/>
            <a:ext cx="2279791" cy="1015663"/>
          </a:xfrm>
          <a:prstGeom prst="rect">
            <a:avLst/>
          </a:prstGeom>
        </p:spPr>
        <p:txBody>
          <a:bodyPr wrap="none">
            <a:spAutoFit/>
          </a:bodyPr>
          <a:lstStyle/>
          <a:p>
            <a:r>
              <a:rPr lang="en-GB" sz="6000" dirty="0">
                <a:highlight>
                  <a:srgbClr val="FFFF00"/>
                </a:highlight>
              </a:rPr>
              <a:t>S 1Ea</a:t>
            </a:r>
          </a:p>
        </p:txBody>
      </p:sp>
    </p:spTree>
    <p:extLst>
      <p:ext uri="{BB962C8B-B14F-4D97-AF65-F5344CB8AC3E}">
        <p14:creationId xmlns:p14="http://schemas.microsoft.com/office/powerpoint/2010/main" val="1819500850"/>
      </p:ext>
    </p:extLst>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3274</TotalTime>
  <Words>2226</Words>
  <Application>Microsoft Office PowerPoint</Application>
  <PresentationFormat>On-screen Show (4:3)</PresentationFormat>
  <Paragraphs>136</Paragraphs>
  <Slides>40</Slides>
  <Notes>40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40</vt:i4>
      </vt:variant>
    </vt:vector>
  </HeadingPairs>
  <TitlesOfParts>
    <vt:vector size="45" baseType="lpstr">
      <vt:lpstr>Arial</vt:lpstr>
      <vt:lpstr>Calibri</vt:lpstr>
      <vt:lpstr>Tahoma</vt:lpstr>
      <vt:lpstr>Times New Roman</vt:lpstr>
      <vt:lpstr>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UCL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Alan Boyde</dc:creator>
  <cp:lastModifiedBy>Alan Boyde</cp:lastModifiedBy>
  <cp:revision>347</cp:revision>
  <dcterms:created xsi:type="dcterms:W3CDTF">2015-09-28T14:35:21Z</dcterms:created>
  <dcterms:modified xsi:type="dcterms:W3CDTF">2021-05-02T09:36:36Z</dcterms:modified>
</cp:coreProperties>
</file>