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303" r:id="rId5"/>
    <p:sldId id="302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5AA155"/>
    <a:srgbClr val="AF7AA0"/>
    <a:srgbClr val="E0585B"/>
    <a:srgbClr val="F18F3B"/>
    <a:srgbClr val="4E79A5"/>
    <a:srgbClr val="EDC958"/>
    <a:srgbClr val="BAB0AC"/>
    <a:srgbClr val="9C7561"/>
    <a:srgbClr val="FE9E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2" autoAdjust="0"/>
    <p:restoredTop sz="95816" autoAdjust="0"/>
  </p:normalViewPr>
  <p:slideViewPr>
    <p:cSldViewPr snapToGrid="0">
      <p:cViewPr varScale="1">
        <p:scale>
          <a:sx n="74" d="100"/>
          <a:sy n="74" d="100"/>
        </p:scale>
        <p:origin x="304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maco\Desktop\EPS%20paper\Final%20draft\Data%20for%20figures\Fig%201B%20-%20RNAseq%20-%20Wzy%20genes%20-%20low%20Mg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maco\Desktop\EPS%20paper\Final%20draft\Data%20for%20figures\Fig%201C%20-%20RNAseq%20-%20Wzy%20genes%20-%20low%20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23680345168295"/>
          <c:y val="0.15409792887491694"/>
          <c:w val="0.76163940549261622"/>
          <c:h val="0.638257784335908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Analysis!$B$2</c:f>
              <c:strCache>
                <c:ptCount val="1"/>
                <c:pt idx="0">
                  <c:v>Early growth, low Mg</c:v>
                </c:pt>
              </c:strCache>
            </c:strRef>
          </c:tx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Analysis!$G$3:$G$5</c:f>
                <c:numCache>
                  <c:formatCode>General</c:formatCode>
                  <c:ptCount val="3"/>
                  <c:pt idx="0">
                    <c:v>5.645898512489695</c:v>
                  </c:pt>
                  <c:pt idx="1">
                    <c:v>5.1341234312955457</c:v>
                  </c:pt>
                  <c:pt idx="2">
                    <c:v>1.2571965890822332</c:v>
                  </c:pt>
                </c:numCache>
              </c:numRef>
            </c:plus>
            <c:minus>
              <c:numRef>
                <c:f>Analysis!$G$3:$G$5</c:f>
                <c:numCache>
                  <c:formatCode>General</c:formatCode>
                  <c:ptCount val="3"/>
                  <c:pt idx="0">
                    <c:v>5.645898512489695</c:v>
                  </c:pt>
                  <c:pt idx="1">
                    <c:v>5.1341234312955457</c:v>
                  </c:pt>
                  <c:pt idx="2">
                    <c:v>1.2571965890822332</c:v>
                  </c:pt>
                </c:numCache>
              </c:numRef>
            </c:minus>
            <c:spPr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errBars>
          <c:cat>
            <c:strRef>
              <c:f>Analysis!$B$3:$B$5</c:f>
              <c:strCache>
                <c:ptCount val="3"/>
                <c:pt idx="0">
                  <c:v>sll0923
p=0.010</c:v>
                </c:pt>
                <c:pt idx="1">
                  <c:v>sll1581
p&lt;0.001</c:v>
                </c:pt>
                <c:pt idx="2">
                  <c:v>slr1875
p&lt;0.001</c:v>
                </c:pt>
              </c:strCache>
            </c:strRef>
          </c:cat>
          <c:val>
            <c:numRef>
              <c:f>Analysis!$F$3:$F$5</c:f>
              <c:numCache>
                <c:formatCode>General</c:formatCode>
                <c:ptCount val="3"/>
                <c:pt idx="0">
                  <c:v>62.642400000000002</c:v>
                </c:pt>
                <c:pt idx="1">
                  <c:v>39.229366666666664</c:v>
                </c:pt>
                <c:pt idx="2">
                  <c:v>10.380159999999998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83-8D49-89FE-8951AFC1874F}"/>
            </c:ext>
          </c:extLst>
        </c:ser>
        <c:ser>
          <c:idx val="1"/>
          <c:order val="1"/>
          <c:tx>
            <c:strRef>
              <c:f>Analysis!$B$7</c:f>
              <c:strCache>
                <c:ptCount val="1"/>
                <c:pt idx="0">
                  <c:v>Late growth, low Mg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Analysis!$G$8:$G$10</c:f>
                <c:numCache>
                  <c:formatCode>General</c:formatCode>
                  <c:ptCount val="3"/>
                  <c:pt idx="0">
                    <c:v>5.5907061275338421</c:v>
                  </c:pt>
                  <c:pt idx="1">
                    <c:v>6.7073282408123829</c:v>
                  </c:pt>
                  <c:pt idx="2">
                    <c:v>2.5213725237126776</c:v>
                  </c:pt>
                </c:numCache>
              </c:numRef>
            </c:plus>
            <c:minus>
              <c:numRef>
                <c:f>Analysis!$G$8:$G$10</c:f>
                <c:numCache>
                  <c:formatCode>General</c:formatCode>
                  <c:ptCount val="3"/>
                  <c:pt idx="0">
                    <c:v>5.5907061275338421</c:v>
                  </c:pt>
                  <c:pt idx="1">
                    <c:v>6.7073282408123829</c:v>
                  </c:pt>
                  <c:pt idx="2">
                    <c:v>2.5213725237126776</c:v>
                  </c:pt>
                </c:numCache>
              </c:numRef>
            </c:minus>
            <c:spPr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errBars>
          <c:cat>
            <c:strRef>
              <c:f>Analysis!$B$3:$B$5</c:f>
              <c:strCache>
                <c:ptCount val="3"/>
                <c:pt idx="0">
                  <c:v>sll0923
p=0.010</c:v>
                </c:pt>
                <c:pt idx="1">
                  <c:v>sll1581
p&lt;0.001</c:v>
                </c:pt>
                <c:pt idx="2">
                  <c:v>slr1875
p&lt;0.001</c:v>
                </c:pt>
              </c:strCache>
            </c:strRef>
          </c:cat>
          <c:val>
            <c:numRef>
              <c:f>Analysis!$F$8:$F$10</c:f>
              <c:numCache>
                <c:formatCode>General</c:formatCode>
                <c:ptCount val="3"/>
                <c:pt idx="0">
                  <c:v>95.420933333333323</c:v>
                </c:pt>
                <c:pt idx="1">
                  <c:v>80.793000000000006</c:v>
                </c:pt>
                <c:pt idx="2">
                  <c:v>25.028100000000006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83-8D49-89FE-8951AFC187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402368"/>
        <c:axId val="127403904"/>
      </c:barChart>
      <c:catAx>
        <c:axId val="127402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85000"/>
                <a:lumOff val="15000"/>
              </a:schemeClr>
            </a:solidFill>
          </a:ln>
        </c:spPr>
        <c:txPr>
          <a:bodyPr rot="0" vert="horz"/>
          <a:lstStyle/>
          <a:p>
            <a:pPr>
              <a:defRPr sz="1000"/>
            </a:pPr>
            <a:endParaRPr lang="en-US"/>
          </a:p>
        </c:txPr>
        <c:crossAx val="127403904"/>
        <c:crosses val="autoZero"/>
        <c:auto val="1"/>
        <c:lblAlgn val="ctr"/>
        <c:lblOffset val="100"/>
        <c:noMultiLvlLbl val="0"/>
      </c:catAx>
      <c:valAx>
        <c:axId val="1274039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85000"/>
                <a:lumOff val="15000"/>
              </a:schemeClr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27402368"/>
        <c:crosses val="autoZero"/>
        <c:crossBetween val="between"/>
        <c:majorUnit val="40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22653036791453698"/>
          <c:y val="0"/>
          <c:w val="0.75844775981949619"/>
          <c:h val="0.11825659832741997"/>
        </c:manualLayout>
      </c:layout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623680345168295"/>
          <c:y val="0.15409792887491694"/>
          <c:w val="0.76163940549261622"/>
          <c:h val="0.638257784335908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Analysis!$B$2</c:f>
              <c:strCache>
                <c:ptCount val="1"/>
                <c:pt idx="0">
                  <c:v>Early growth, low S</c:v>
                </c:pt>
              </c:strCache>
            </c:strRef>
          </c:tx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Analysis!$G$3:$G$5</c:f>
                <c:numCache>
                  <c:formatCode>General</c:formatCode>
                  <c:ptCount val="3"/>
                  <c:pt idx="0">
                    <c:v>2.4258136822746943</c:v>
                  </c:pt>
                  <c:pt idx="1">
                    <c:v>1.9556026729487865</c:v>
                  </c:pt>
                  <c:pt idx="2">
                    <c:v>2.8400358278256483</c:v>
                  </c:pt>
                </c:numCache>
              </c:numRef>
            </c:plus>
            <c:minus>
              <c:numRef>
                <c:f>Analysis!$G$3:$G$5</c:f>
                <c:numCache>
                  <c:formatCode>General</c:formatCode>
                  <c:ptCount val="3"/>
                  <c:pt idx="0">
                    <c:v>2.4258136822746943</c:v>
                  </c:pt>
                  <c:pt idx="1">
                    <c:v>1.9556026729487865</c:v>
                  </c:pt>
                  <c:pt idx="2">
                    <c:v>2.8400358278256483</c:v>
                  </c:pt>
                </c:numCache>
              </c:numRef>
            </c:minus>
            <c:spPr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errBars>
          <c:cat>
            <c:strRef>
              <c:f>Analysis!$B$3:$B$5</c:f>
              <c:strCache>
                <c:ptCount val="3"/>
                <c:pt idx="0">
                  <c:v>sll0923
p=0.003</c:v>
                </c:pt>
                <c:pt idx="1">
                  <c:v>sll1581
p=0.002</c:v>
                </c:pt>
                <c:pt idx="2">
                  <c:v>slr1875
p=0.058</c:v>
                </c:pt>
              </c:strCache>
            </c:strRef>
          </c:cat>
          <c:val>
            <c:numRef>
              <c:f>Analysis!$F$3:$F$5</c:f>
              <c:numCache>
                <c:formatCode>General</c:formatCode>
                <c:ptCount val="3"/>
                <c:pt idx="0">
                  <c:v>52.231933333333338</c:v>
                </c:pt>
                <c:pt idx="1">
                  <c:v>36.91746666666667</c:v>
                </c:pt>
                <c:pt idx="2">
                  <c:v>18.999300000000002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C8-3647-89BD-AC0D50F52DC5}"/>
            </c:ext>
          </c:extLst>
        </c:ser>
        <c:ser>
          <c:idx val="1"/>
          <c:order val="1"/>
          <c:tx>
            <c:strRef>
              <c:f>Analysis!$B$7</c:f>
              <c:strCache>
                <c:ptCount val="1"/>
                <c:pt idx="0">
                  <c:v>Late growth, low S</c:v>
                </c:pt>
              </c:strCache>
            </c:strRef>
          </c:tx>
          <c:spPr>
            <a:solidFill>
              <a:schemeClr val="tx1"/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Analysis!$G$8:$G$10</c:f>
                <c:numCache>
                  <c:formatCode>General</c:formatCode>
                  <c:ptCount val="3"/>
                  <c:pt idx="0">
                    <c:v>1.8264320092586095</c:v>
                  </c:pt>
                  <c:pt idx="1">
                    <c:v>2.4283146174067261</c:v>
                  </c:pt>
                  <c:pt idx="2">
                    <c:v>3.8985028430425874</c:v>
                  </c:pt>
                </c:numCache>
              </c:numRef>
            </c:plus>
            <c:minus>
              <c:numRef>
                <c:f>Analysis!$G$8:$G$10</c:f>
                <c:numCache>
                  <c:formatCode>General</c:formatCode>
                  <c:ptCount val="3"/>
                  <c:pt idx="0">
                    <c:v>1.8264320092586095</c:v>
                  </c:pt>
                  <c:pt idx="1">
                    <c:v>2.4283146174067261</c:v>
                  </c:pt>
                  <c:pt idx="2">
                    <c:v>3.8985028430425874</c:v>
                  </c:pt>
                </c:numCache>
              </c:numRef>
            </c:minus>
            <c:spPr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c:spPr>
          </c:errBars>
          <c:cat>
            <c:strRef>
              <c:f>Analysis!$B$3:$B$5</c:f>
              <c:strCache>
                <c:ptCount val="3"/>
                <c:pt idx="0">
                  <c:v>sll0923
p=0.003</c:v>
                </c:pt>
                <c:pt idx="1">
                  <c:v>sll1581
p=0.002</c:v>
                </c:pt>
                <c:pt idx="2">
                  <c:v>slr1875
p=0.058</c:v>
                </c:pt>
              </c:strCache>
            </c:strRef>
          </c:cat>
          <c:val>
            <c:numRef>
              <c:f>Analysis!$F$8:$F$10</c:f>
              <c:numCache>
                <c:formatCode>General</c:formatCode>
                <c:ptCount val="3"/>
                <c:pt idx="0">
                  <c:v>34.553233333333331</c:v>
                </c:pt>
                <c:pt idx="1">
                  <c:v>23.590066666666662</c:v>
                </c:pt>
                <c:pt idx="2">
                  <c:v>13.102456666666667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C8-3647-89BD-AC0D50F52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402368"/>
        <c:axId val="127403904"/>
      </c:barChart>
      <c:catAx>
        <c:axId val="127402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85000"/>
                <a:lumOff val="15000"/>
              </a:schemeClr>
            </a:solidFill>
          </a:ln>
        </c:spPr>
        <c:txPr>
          <a:bodyPr rot="0" vert="horz"/>
          <a:lstStyle/>
          <a:p>
            <a:pPr>
              <a:defRPr sz="1000"/>
            </a:pPr>
            <a:endParaRPr lang="en-US"/>
          </a:p>
        </c:txPr>
        <c:crossAx val="127403904"/>
        <c:crosses val="autoZero"/>
        <c:auto val="1"/>
        <c:lblAlgn val="ctr"/>
        <c:lblOffset val="100"/>
        <c:noMultiLvlLbl val="0"/>
      </c:catAx>
      <c:valAx>
        <c:axId val="1274039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85000"/>
                <a:lumOff val="15000"/>
              </a:schemeClr>
            </a:solidFill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127402368"/>
        <c:crosses val="autoZero"/>
        <c:crossBetween val="between"/>
        <c:majorUnit val="20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9376861114541741"/>
          <c:y val="0"/>
          <c:w val="0.79120982165319576"/>
          <c:h val="0.11825659832741997"/>
        </c:manualLayout>
      </c:layout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5FBD2-0607-4BE6-BB5E-1D6E6DF51AFE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4D194-39D5-47FB-80A6-A05EB3F195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50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04D194-39D5-47FB-80A6-A05EB3F195F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139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2" indent="0" algn="ctr">
              <a:buNone/>
              <a:defRPr sz="1500"/>
            </a:lvl2pPr>
            <a:lvl3pPr marL="685743" indent="0" algn="ctr">
              <a:buNone/>
              <a:defRPr sz="1350"/>
            </a:lvl3pPr>
            <a:lvl4pPr marL="1028614" indent="0" algn="ctr">
              <a:buNone/>
              <a:defRPr sz="1200"/>
            </a:lvl4pPr>
            <a:lvl5pPr marL="1371486" indent="0" algn="ctr">
              <a:buNone/>
              <a:defRPr sz="1200"/>
            </a:lvl5pPr>
            <a:lvl6pPr marL="1714356" indent="0" algn="ctr">
              <a:buNone/>
              <a:defRPr sz="1200"/>
            </a:lvl6pPr>
            <a:lvl7pPr marL="2057228" indent="0" algn="ctr">
              <a:buNone/>
              <a:defRPr sz="1200"/>
            </a:lvl7pPr>
            <a:lvl8pPr marL="2400098" indent="0" algn="ctr">
              <a:buNone/>
              <a:defRPr sz="1200"/>
            </a:lvl8pPr>
            <a:lvl9pPr marL="274297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4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6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52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55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9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835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9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2" indent="0">
              <a:buNone/>
              <a:defRPr sz="1500" b="1"/>
            </a:lvl2pPr>
            <a:lvl3pPr marL="685743" indent="0">
              <a:buNone/>
              <a:defRPr sz="1350" b="1"/>
            </a:lvl3pPr>
            <a:lvl4pPr marL="1028614" indent="0">
              <a:buNone/>
              <a:defRPr sz="1200" b="1"/>
            </a:lvl4pPr>
            <a:lvl5pPr marL="1371486" indent="0">
              <a:buNone/>
              <a:defRPr sz="1200" b="1"/>
            </a:lvl5pPr>
            <a:lvl6pPr marL="1714356" indent="0">
              <a:buNone/>
              <a:defRPr sz="1200" b="1"/>
            </a:lvl6pPr>
            <a:lvl7pPr marL="2057228" indent="0">
              <a:buNone/>
              <a:defRPr sz="1200" b="1"/>
            </a:lvl7pPr>
            <a:lvl8pPr marL="2400098" indent="0">
              <a:buNone/>
              <a:defRPr sz="1200" b="1"/>
            </a:lvl8pPr>
            <a:lvl9pPr marL="274297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2" indent="0">
              <a:buNone/>
              <a:defRPr sz="1500" b="1"/>
            </a:lvl2pPr>
            <a:lvl3pPr marL="685743" indent="0">
              <a:buNone/>
              <a:defRPr sz="1350" b="1"/>
            </a:lvl3pPr>
            <a:lvl4pPr marL="1028614" indent="0">
              <a:buNone/>
              <a:defRPr sz="1200" b="1"/>
            </a:lvl4pPr>
            <a:lvl5pPr marL="1371486" indent="0">
              <a:buNone/>
              <a:defRPr sz="1200" b="1"/>
            </a:lvl5pPr>
            <a:lvl6pPr marL="1714356" indent="0">
              <a:buNone/>
              <a:defRPr sz="1200" b="1"/>
            </a:lvl6pPr>
            <a:lvl7pPr marL="2057228" indent="0">
              <a:buNone/>
              <a:defRPr sz="1200" b="1"/>
            </a:lvl7pPr>
            <a:lvl8pPr marL="2400098" indent="0">
              <a:buNone/>
              <a:defRPr sz="1200" b="1"/>
            </a:lvl8pPr>
            <a:lvl9pPr marL="274297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82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625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24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426285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2" indent="0">
              <a:buNone/>
              <a:defRPr sz="1050"/>
            </a:lvl2pPr>
            <a:lvl3pPr marL="685743" indent="0">
              <a:buNone/>
              <a:defRPr sz="900"/>
            </a:lvl3pPr>
            <a:lvl4pPr marL="1028614" indent="0">
              <a:buNone/>
              <a:defRPr sz="750"/>
            </a:lvl4pPr>
            <a:lvl5pPr marL="1371486" indent="0">
              <a:buNone/>
              <a:defRPr sz="750"/>
            </a:lvl5pPr>
            <a:lvl6pPr marL="1714356" indent="0">
              <a:buNone/>
              <a:defRPr sz="750"/>
            </a:lvl6pPr>
            <a:lvl7pPr marL="2057228" indent="0">
              <a:buNone/>
              <a:defRPr sz="750"/>
            </a:lvl7pPr>
            <a:lvl8pPr marL="2400098" indent="0">
              <a:buNone/>
              <a:defRPr sz="750"/>
            </a:lvl8pPr>
            <a:lvl9pPr marL="274297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13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5" y="1426285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72" indent="0">
              <a:buNone/>
              <a:defRPr sz="2100"/>
            </a:lvl2pPr>
            <a:lvl3pPr marL="685743" indent="0">
              <a:buNone/>
              <a:defRPr sz="1800"/>
            </a:lvl3pPr>
            <a:lvl4pPr marL="1028614" indent="0">
              <a:buNone/>
              <a:defRPr sz="1500"/>
            </a:lvl4pPr>
            <a:lvl5pPr marL="1371486" indent="0">
              <a:buNone/>
              <a:defRPr sz="1500"/>
            </a:lvl5pPr>
            <a:lvl6pPr marL="1714356" indent="0">
              <a:buNone/>
              <a:defRPr sz="1500"/>
            </a:lvl6pPr>
            <a:lvl7pPr marL="2057228" indent="0">
              <a:buNone/>
              <a:defRPr sz="1500"/>
            </a:lvl7pPr>
            <a:lvl8pPr marL="2400098" indent="0">
              <a:buNone/>
              <a:defRPr sz="1500"/>
            </a:lvl8pPr>
            <a:lvl9pPr marL="274297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2" indent="0">
              <a:buNone/>
              <a:defRPr sz="1050"/>
            </a:lvl2pPr>
            <a:lvl3pPr marL="685743" indent="0">
              <a:buNone/>
              <a:defRPr sz="900"/>
            </a:lvl3pPr>
            <a:lvl4pPr marL="1028614" indent="0">
              <a:buNone/>
              <a:defRPr sz="750"/>
            </a:lvl4pPr>
            <a:lvl5pPr marL="1371486" indent="0">
              <a:buNone/>
              <a:defRPr sz="750"/>
            </a:lvl5pPr>
            <a:lvl6pPr marL="1714356" indent="0">
              <a:buNone/>
              <a:defRPr sz="750"/>
            </a:lvl6pPr>
            <a:lvl7pPr marL="2057228" indent="0">
              <a:buNone/>
              <a:defRPr sz="750"/>
            </a:lvl7pPr>
            <a:lvl8pPr marL="2400098" indent="0">
              <a:buNone/>
              <a:defRPr sz="750"/>
            </a:lvl8pPr>
            <a:lvl9pPr marL="274297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12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650F9-C300-4B80-B401-DA644E6FE887}" type="datetimeFigureOut">
              <a:rPr lang="en-GB" smtClean="0"/>
              <a:t>29/06/2023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1614B-192A-4A86-BEC7-F35B71808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18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4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6" indent="-171436" algn="l" defTabSz="68574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6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78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49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21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92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64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35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06" indent="-171436" algn="l" defTabSz="6857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2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3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14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86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56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28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98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70" algn="l" defTabSz="68574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FC03C-2002-3F58-6B70-ECF2626FCBB1}"/>
              </a:ext>
            </a:extLst>
          </p:cNvPr>
          <p:cNvSpPr txBox="1"/>
          <p:nvPr/>
        </p:nvSpPr>
        <p:spPr>
          <a:xfrm>
            <a:off x="907474" y="979735"/>
            <a:ext cx="53201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Journal: Applied Microbiology and Biotechnology </a:t>
            </a: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Title: Environmental modulation of exopolysaccharide production in the cyanobacterium </a:t>
            </a:r>
            <a:r>
              <a:rPr lang="en-GB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Synechocystis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6803 </a:t>
            </a: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Authors: Mary Ann Madsen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Stefan Semerdzhiev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Jordan D Twigg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Claire Moss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Charles D Bavington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Anna Amtmann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Affiliations: 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School of Molecular Biosciences, College of Medical, Veterinary, and Life Sciences, University of Glasgow, Glasgow G12 8QQ, Scotland, United Kingdom </a:t>
            </a:r>
            <a:r>
              <a:rPr lang="en-GB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GlycoMar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Ltd, </a:t>
            </a:r>
            <a:r>
              <a:rPr lang="en-GB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Malin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House, European Marine Science Park, Oban PA37 1SZ, Scotland, United Kingdom </a:t>
            </a:r>
          </a:p>
          <a:p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author: Anna Amtmann Email: anna.amtmann@glasgow.ac.uk Telephone: +44 141 330 5393</a:t>
            </a:r>
          </a:p>
        </p:txBody>
      </p:sp>
    </p:spTree>
    <p:extLst>
      <p:ext uri="{BB962C8B-B14F-4D97-AF65-F5344CB8AC3E}">
        <p14:creationId xmlns:p14="http://schemas.microsoft.com/office/powerpoint/2010/main" val="1729994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065451BF-3FAB-4C17-82B4-F8954024BB50}"/>
              </a:ext>
            </a:extLst>
          </p:cNvPr>
          <p:cNvSpPr txBox="1"/>
          <p:nvPr/>
        </p:nvSpPr>
        <p:spPr>
          <a:xfrm>
            <a:off x="778845" y="1660072"/>
            <a:ext cx="4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A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CD860D9-E29D-4222-80E6-966EFC12D80E}"/>
              </a:ext>
            </a:extLst>
          </p:cNvPr>
          <p:cNvSpPr txBox="1"/>
          <p:nvPr/>
        </p:nvSpPr>
        <p:spPr>
          <a:xfrm>
            <a:off x="3347227" y="1656061"/>
            <a:ext cx="437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B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2CA0632-D86D-DD0D-BFC3-562EE45ECD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4136324"/>
              </p:ext>
            </p:extLst>
          </p:nvPr>
        </p:nvGraphicFramePr>
        <p:xfrm>
          <a:off x="1018473" y="1751372"/>
          <a:ext cx="2171700" cy="259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A33A27A8-5133-B63B-77DD-1B8BF7AF17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529560"/>
              </p:ext>
            </p:extLst>
          </p:nvPr>
        </p:nvGraphicFramePr>
        <p:xfrm>
          <a:off x="3571834" y="1751372"/>
          <a:ext cx="2186190" cy="259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FF598D9-BDFA-9E72-4092-3DD3E7748C22}"/>
              </a:ext>
            </a:extLst>
          </p:cNvPr>
          <p:cNvSpPr txBox="1"/>
          <p:nvPr/>
        </p:nvSpPr>
        <p:spPr>
          <a:xfrm>
            <a:off x="673278" y="4935301"/>
            <a:ext cx="5511444" cy="1244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 S1 </a:t>
            </a:r>
            <a: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Expression levels of EPS biosynthesis genes in different growth phases and media</a:t>
            </a:r>
            <a:b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Transcript levels (normalised to gene length and read counts as FPKM) from published RNA sequencing dataset of early (white bars) and late (black bars) growth phases of </a:t>
            </a:r>
            <a:r>
              <a:rPr lang="en-GB" sz="11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Synechocystis</a:t>
            </a:r>
            <a:r>
              <a:rPr lang="en-GB" sz="11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cultivated in </a:t>
            </a:r>
            <a: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(A)</a:t>
            </a: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12.5% Mg and </a:t>
            </a:r>
            <a:r>
              <a:rPr lang="en-GB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(B)</a:t>
            </a: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12.5% S in BG11 background (Madsen et al., 2020). Data are m</a:t>
            </a:r>
            <a:r>
              <a:rPr lang="en-GB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eans ± S.E.M. of three independent cultures. St</a:t>
            </a: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atistical significance of difference between early and late growth expression levels for each gene was determined using </a:t>
            </a:r>
            <a:r>
              <a:rPr lang="en-GB" sz="1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Cuffdiff</a:t>
            </a:r>
            <a:r>
              <a:rPr lang="en-GB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software.</a:t>
            </a:r>
          </a:p>
        </p:txBody>
      </p:sp>
    </p:spTree>
    <p:extLst>
      <p:ext uri="{BB962C8B-B14F-4D97-AF65-F5344CB8AC3E}">
        <p14:creationId xmlns:p14="http://schemas.microsoft.com/office/powerpoint/2010/main" val="551352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7C3E2FE4D6A74FB9879DB27C6834CE" ma:contentTypeVersion="7" ma:contentTypeDescription="Create a new document." ma:contentTypeScope="" ma:versionID="8c6dcb2aec29f852b21fd2e09af7bb54">
  <xsd:schema xmlns:xsd="http://www.w3.org/2001/XMLSchema" xmlns:xs="http://www.w3.org/2001/XMLSchema" xmlns:p="http://schemas.microsoft.com/office/2006/metadata/properties" xmlns:ns3="2bb6afd6-b189-493e-90d9-1728c8281296" xmlns:ns4="540e88c8-237c-405e-8a77-e6d41fa5383c" targetNamespace="http://schemas.microsoft.com/office/2006/metadata/properties" ma:root="true" ma:fieldsID="2b6355cd93496c7f783883a226f18610" ns3:_="" ns4:_="">
    <xsd:import namespace="2bb6afd6-b189-493e-90d9-1728c8281296"/>
    <xsd:import namespace="540e88c8-237c-405e-8a77-e6d41fa538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6afd6-b189-493e-90d9-1728c82812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e88c8-237c-405e-8a77-e6d41fa5383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94647B-1BA0-4770-8050-9BFD1A7186FF}">
  <ds:schemaRefs>
    <ds:schemaRef ds:uri="http://schemas.microsoft.com/office/infopath/2007/PartnerControls"/>
    <ds:schemaRef ds:uri="540e88c8-237c-405e-8a77-e6d41fa5383c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2bb6afd6-b189-493e-90d9-1728c8281296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FAF1058-67DD-4AA2-801D-C1C9A9BA5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6afd6-b189-493e-90d9-1728c8281296"/>
    <ds:schemaRef ds:uri="540e88c8-237c-405e-8a77-e6d41fa538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3FA2A1D-04EF-4004-897F-21C067C206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23393</TotalTime>
  <Words>226</Words>
  <Application>Microsoft Office PowerPoint</Application>
  <PresentationFormat>A4 Paper (210x297 mm)</PresentationFormat>
  <Paragraphs>13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Ann Madsen</dc:creator>
  <cp:lastModifiedBy>Anna Amtmann</cp:lastModifiedBy>
  <cp:revision>909</cp:revision>
  <dcterms:created xsi:type="dcterms:W3CDTF">2019-05-08T16:22:36Z</dcterms:created>
  <dcterms:modified xsi:type="dcterms:W3CDTF">2023-06-29T15:07:02Z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0x010100EB7C3E2FE4D6A74FB9879DB27C6834CE</vt:lpwstr>
  </property>
</Properties>
</file>