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306" r:id="rId5"/>
    <p:sldId id="305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5AA155"/>
    <a:srgbClr val="AF7AA0"/>
    <a:srgbClr val="E0585B"/>
    <a:srgbClr val="F18F3B"/>
    <a:srgbClr val="4E79A5"/>
    <a:srgbClr val="EDC958"/>
    <a:srgbClr val="BAB0AC"/>
    <a:srgbClr val="9C7561"/>
    <a:srgbClr val="FE9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2" autoAdjust="0"/>
    <p:restoredTop sz="95816" autoAdjust="0"/>
  </p:normalViewPr>
  <p:slideViewPr>
    <p:cSldViewPr snapToGrid="0">
      <p:cViewPr>
        <p:scale>
          <a:sx n="232" d="100"/>
          <a:sy n="232" d="100"/>
        </p:scale>
        <p:origin x="-366" y="-57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mo\Desktop\2020%20EPS%20paper\Outline\Data%20for%20figures\Fig%20S2%20-%20Growth%20curv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300414867496406E-2"/>
          <c:y val="0.12745133020458244"/>
          <c:w val="0.6731581222721198"/>
          <c:h val="0.71770050159532317"/>
        </c:manualLayout>
      </c:layout>
      <c:scatterChart>
        <c:scatterStyle val="lineMarker"/>
        <c:varyColors val="0"/>
        <c:ser>
          <c:idx val="0"/>
          <c:order val="0"/>
          <c:tx>
            <c:strRef>
              <c:f>Graph!$B$23</c:f>
              <c:strCache>
                <c:ptCount val="1"/>
                <c:pt idx="0">
                  <c:v>Control 1</c:v>
                </c:pt>
              </c:strCache>
            </c:strRef>
          </c:tx>
          <c:spPr>
            <a:ln w="19050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accent1">
                    <a:lumMod val="40000"/>
                    <a:lumOff val="6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Graph!$B$24:$B$54</c:f>
              <c:numCache>
                <c:formatCode>General</c:formatCode>
                <c:ptCount val="31"/>
                <c:pt idx="0">
                  <c:v>0.01</c:v>
                </c:pt>
                <c:pt idx="1">
                  <c:v>2.7E-2</c:v>
                </c:pt>
                <c:pt idx="2">
                  <c:v>0.42</c:v>
                </c:pt>
                <c:pt idx="3">
                  <c:v>1.542</c:v>
                </c:pt>
                <c:pt idx="4">
                  <c:v>2.4750000000000001</c:v>
                </c:pt>
                <c:pt idx="5">
                  <c:v>3.95</c:v>
                </c:pt>
                <c:pt idx="6">
                  <c:v>5.55</c:v>
                </c:pt>
                <c:pt idx="7">
                  <c:v>6.3150000000000004</c:v>
                </c:pt>
                <c:pt idx="8">
                  <c:v>7.35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A0C-42B6-9EDA-7AE508277564}"/>
            </c:ext>
          </c:extLst>
        </c:ser>
        <c:ser>
          <c:idx val="1"/>
          <c:order val="1"/>
          <c:tx>
            <c:strRef>
              <c:f>Graph!$C$23</c:f>
              <c:strCache>
                <c:ptCount val="1"/>
                <c:pt idx="0">
                  <c:v>Control 2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Graph!$C$24:$C$54</c:f>
              <c:numCache>
                <c:formatCode>General</c:formatCode>
                <c:ptCount val="31"/>
                <c:pt idx="0">
                  <c:v>0.01</c:v>
                </c:pt>
                <c:pt idx="1">
                  <c:v>2.7E-2</c:v>
                </c:pt>
                <c:pt idx="2">
                  <c:v>0.38</c:v>
                </c:pt>
                <c:pt idx="3">
                  <c:v>1.32</c:v>
                </c:pt>
                <c:pt idx="4">
                  <c:v>3.05</c:v>
                </c:pt>
                <c:pt idx="5">
                  <c:v>4.17</c:v>
                </c:pt>
                <c:pt idx="6">
                  <c:v>5.2050000000000001</c:v>
                </c:pt>
                <c:pt idx="7">
                  <c:v>7.3949999999999996</c:v>
                </c:pt>
                <c:pt idx="8">
                  <c:v>6.36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A0C-42B6-9EDA-7AE508277564}"/>
            </c:ext>
          </c:extLst>
        </c:ser>
        <c:ser>
          <c:idx val="2"/>
          <c:order val="2"/>
          <c:tx>
            <c:strRef>
              <c:f>Graph!$D$23</c:f>
              <c:strCache>
                <c:ptCount val="1"/>
                <c:pt idx="0">
                  <c:v>Control 3</c:v>
                </c:pt>
              </c:strCache>
            </c:strRef>
          </c:tx>
          <c:spPr>
            <a:ln w="1905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50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Graph!$D$24:$D$54</c:f>
              <c:numCache>
                <c:formatCode>General</c:formatCode>
                <c:ptCount val="31"/>
                <c:pt idx="0">
                  <c:v>0.01</c:v>
                </c:pt>
                <c:pt idx="1">
                  <c:v>0.15</c:v>
                </c:pt>
                <c:pt idx="2">
                  <c:v>0.626</c:v>
                </c:pt>
                <c:pt idx="5">
                  <c:v>2.8499999999999996</c:v>
                </c:pt>
                <c:pt idx="6">
                  <c:v>3.4250000000000003</c:v>
                </c:pt>
                <c:pt idx="7">
                  <c:v>4.29</c:v>
                </c:pt>
                <c:pt idx="8">
                  <c:v>5.13</c:v>
                </c:pt>
                <c:pt idx="10">
                  <c:v>6.66</c:v>
                </c:pt>
                <c:pt idx="11">
                  <c:v>7.37</c:v>
                </c:pt>
                <c:pt idx="13">
                  <c:v>8.57</c:v>
                </c:pt>
                <c:pt idx="15">
                  <c:v>9.11</c:v>
                </c:pt>
                <c:pt idx="18">
                  <c:v>9.68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A0C-42B6-9EDA-7AE508277564}"/>
            </c:ext>
          </c:extLst>
        </c:ser>
        <c:ser>
          <c:idx val="3"/>
          <c:order val="3"/>
          <c:tx>
            <c:strRef>
              <c:f>Graph!$E$23</c:f>
              <c:strCache>
                <c:ptCount val="1"/>
                <c:pt idx="0">
                  <c:v>Control 4</c:v>
                </c:pt>
              </c:strCache>
            </c:strRef>
          </c:tx>
          <c:spPr>
            <a:ln w="190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Graph!$E$24:$E$54</c:f>
              <c:numCache>
                <c:formatCode>General</c:formatCode>
                <c:ptCount val="31"/>
                <c:pt idx="0">
                  <c:v>0.01</c:v>
                </c:pt>
                <c:pt idx="1">
                  <c:v>1.7999999999999999E-2</c:v>
                </c:pt>
                <c:pt idx="2">
                  <c:v>0.223</c:v>
                </c:pt>
                <c:pt idx="3">
                  <c:v>0.65100000000000002</c:v>
                </c:pt>
                <c:pt idx="4">
                  <c:v>0.92600000000000005</c:v>
                </c:pt>
                <c:pt idx="6">
                  <c:v>2.29</c:v>
                </c:pt>
                <c:pt idx="7">
                  <c:v>2.7349999999999999</c:v>
                </c:pt>
                <c:pt idx="8">
                  <c:v>3.395</c:v>
                </c:pt>
                <c:pt idx="9">
                  <c:v>4.0175000000000001</c:v>
                </c:pt>
                <c:pt idx="10">
                  <c:v>4.68</c:v>
                </c:pt>
                <c:pt idx="13">
                  <c:v>6.7249999999999996</c:v>
                </c:pt>
                <c:pt idx="14">
                  <c:v>7.1989999999999998</c:v>
                </c:pt>
                <c:pt idx="15">
                  <c:v>7.9109999999999996</c:v>
                </c:pt>
                <c:pt idx="16">
                  <c:v>7.8339999999999996</c:v>
                </c:pt>
                <c:pt idx="17">
                  <c:v>8.2840000000000007</c:v>
                </c:pt>
                <c:pt idx="20">
                  <c:v>9.11</c:v>
                </c:pt>
                <c:pt idx="21">
                  <c:v>7.9039999999999999</c:v>
                </c:pt>
                <c:pt idx="22">
                  <c:v>8.1809999999999992</c:v>
                </c:pt>
                <c:pt idx="23">
                  <c:v>6.9939999999999998</c:v>
                </c:pt>
                <c:pt idx="24">
                  <c:v>7.41</c:v>
                </c:pt>
                <c:pt idx="27">
                  <c:v>5.516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A0C-42B6-9EDA-7AE508277564}"/>
            </c:ext>
          </c:extLst>
        </c:ser>
        <c:ser>
          <c:idx val="4"/>
          <c:order val="4"/>
          <c:tx>
            <c:strRef>
              <c:f>Graph!$F$23</c:f>
              <c:strCache>
                <c:ptCount val="1"/>
                <c:pt idx="0">
                  <c:v>Control 5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Graph!$F$24:$F$54</c:f>
              <c:numCache>
                <c:formatCode>General</c:formatCode>
                <c:ptCount val="31"/>
                <c:pt idx="0">
                  <c:v>0.01</c:v>
                </c:pt>
                <c:pt idx="1">
                  <c:v>1.6400000000000001E-2</c:v>
                </c:pt>
                <c:pt idx="2">
                  <c:v>0.23799999999999999</c:v>
                </c:pt>
                <c:pt idx="3">
                  <c:v>0.51129999999999998</c:v>
                </c:pt>
                <c:pt idx="4">
                  <c:v>0.75860000000000005</c:v>
                </c:pt>
                <c:pt idx="6">
                  <c:v>1.4621999999999999</c:v>
                </c:pt>
                <c:pt idx="7">
                  <c:v>2.0015999999999998</c:v>
                </c:pt>
                <c:pt idx="8">
                  <c:v>2.4540000000000002</c:v>
                </c:pt>
                <c:pt idx="9">
                  <c:v>2.7366000000000001</c:v>
                </c:pt>
                <c:pt idx="10">
                  <c:v>2.9748000000000001</c:v>
                </c:pt>
                <c:pt idx="13">
                  <c:v>4.641</c:v>
                </c:pt>
                <c:pt idx="14">
                  <c:v>5.1336000000000004</c:v>
                </c:pt>
                <c:pt idx="15">
                  <c:v>5.6609999999999996</c:v>
                </c:pt>
                <c:pt idx="16">
                  <c:v>6.141</c:v>
                </c:pt>
                <c:pt idx="17">
                  <c:v>6.0659999999999998</c:v>
                </c:pt>
                <c:pt idx="20">
                  <c:v>7.3620000000000001</c:v>
                </c:pt>
                <c:pt idx="21">
                  <c:v>8.0616000000000003</c:v>
                </c:pt>
                <c:pt idx="23">
                  <c:v>7.7111999999999998</c:v>
                </c:pt>
                <c:pt idx="29">
                  <c:v>5.2779999999999996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A0C-42B6-9EDA-7AE508277564}"/>
            </c:ext>
          </c:extLst>
        </c:ser>
        <c:ser>
          <c:idx val="5"/>
          <c:order val="5"/>
          <c:tx>
            <c:strRef>
              <c:f>Graph!$G$23</c:f>
              <c:strCache>
                <c:ptCount val="1"/>
                <c:pt idx="0">
                  <c:v>Control 6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Graph!$G$24:$G$54</c:f>
              <c:numCache>
                <c:formatCode>General</c:formatCode>
                <c:ptCount val="31"/>
                <c:pt idx="0">
                  <c:v>0.01</c:v>
                </c:pt>
                <c:pt idx="1">
                  <c:v>0.19750000000000001</c:v>
                </c:pt>
                <c:pt idx="2">
                  <c:v>0.43909999999999999</c:v>
                </c:pt>
                <c:pt idx="3">
                  <c:v>0.62419999999999998</c:v>
                </c:pt>
                <c:pt idx="6">
                  <c:v>1.5569999999999999</c:v>
                </c:pt>
                <c:pt idx="7">
                  <c:v>2.343</c:v>
                </c:pt>
                <c:pt idx="8">
                  <c:v>2.5541999999999998</c:v>
                </c:pt>
                <c:pt idx="9">
                  <c:v>2.9352</c:v>
                </c:pt>
                <c:pt idx="10">
                  <c:v>3.6294</c:v>
                </c:pt>
                <c:pt idx="13">
                  <c:v>4.4927999999999999</c:v>
                </c:pt>
                <c:pt idx="14">
                  <c:v>5.0449999999999999</c:v>
                </c:pt>
                <c:pt idx="15">
                  <c:v>5.2973999999999997</c:v>
                </c:pt>
                <c:pt idx="16">
                  <c:v>5.4168000000000003</c:v>
                </c:pt>
                <c:pt idx="17">
                  <c:v>6.03</c:v>
                </c:pt>
                <c:pt idx="18">
                  <c:v>5.9286000000000003</c:v>
                </c:pt>
                <c:pt idx="19">
                  <c:v>5.6958000000000002</c:v>
                </c:pt>
                <c:pt idx="20">
                  <c:v>5.3376000000000001</c:v>
                </c:pt>
                <c:pt idx="21">
                  <c:v>5.4960000000000004</c:v>
                </c:pt>
                <c:pt idx="22">
                  <c:v>5.7876000000000003</c:v>
                </c:pt>
                <c:pt idx="23">
                  <c:v>5.8932000000000002</c:v>
                </c:pt>
                <c:pt idx="24">
                  <c:v>5.4143999999999997</c:v>
                </c:pt>
                <c:pt idx="27">
                  <c:v>4.3673999999999999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A0C-42B6-9EDA-7AE508277564}"/>
            </c:ext>
          </c:extLst>
        </c:ser>
        <c:ser>
          <c:idx val="6"/>
          <c:order val="6"/>
          <c:tx>
            <c:strRef>
              <c:f>Graph!$H$23</c:f>
              <c:strCache>
                <c:ptCount val="1"/>
                <c:pt idx="0">
                  <c:v>Low Mg 1</c:v>
                </c:pt>
              </c:strCache>
            </c:strRef>
          </c:tx>
          <c:spPr>
            <a:ln w="1905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50000"/>
                </a:schemeClr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Graph!$H$24:$H$54</c:f>
              <c:numCache>
                <c:formatCode>General</c:formatCode>
                <c:ptCount val="31"/>
                <c:pt idx="0">
                  <c:v>0.01</c:v>
                </c:pt>
                <c:pt idx="1">
                  <c:v>0.15</c:v>
                </c:pt>
                <c:pt idx="2">
                  <c:v>0.64600000000000002</c:v>
                </c:pt>
                <c:pt idx="5">
                  <c:v>2.82</c:v>
                </c:pt>
                <c:pt idx="6">
                  <c:v>3.46</c:v>
                </c:pt>
                <c:pt idx="7">
                  <c:v>3.9350000000000001</c:v>
                </c:pt>
                <c:pt idx="8">
                  <c:v>4.2549999999999999</c:v>
                </c:pt>
                <c:pt idx="10">
                  <c:v>5.2</c:v>
                </c:pt>
                <c:pt idx="11">
                  <c:v>5.5549999999999997</c:v>
                </c:pt>
                <c:pt idx="13">
                  <c:v>6.21</c:v>
                </c:pt>
                <c:pt idx="15">
                  <c:v>6.43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A0C-42B6-9EDA-7AE508277564}"/>
            </c:ext>
          </c:extLst>
        </c:ser>
        <c:ser>
          <c:idx val="7"/>
          <c:order val="7"/>
          <c:tx>
            <c:strRef>
              <c:f>Graph!$I$23</c:f>
              <c:strCache>
                <c:ptCount val="1"/>
                <c:pt idx="0">
                  <c:v>Low Mg 2</c:v>
                </c:pt>
              </c:strCache>
            </c:strRef>
          </c:tx>
          <c:spPr>
            <a:ln w="1905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2">
                    <a:lumMod val="75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Graph!$I$24:$I$54</c:f>
              <c:numCache>
                <c:formatCode>General</c:formatCode>
                <c:ptCount val="31"/>
                <c:pt idx="0">
                  <c:v>0.01</c:v>
                </c:pt>
                <c:pt idx="1">
                  <c:v>2.4E-2</c:v>
                </c:pt>
                <c:pt idx="2">
                  <c:v>0.24199999999999999</c:v>
                </c:pt>
                <c:pt idx="3">
                  <c:v>0.61099999999999999</c:v>
                </c:pt>
                <c:pt idx="4">
                  <c:v>0.91700000000000004</c:v>
                </c:pt>
                <c:pt idx="6">
                  <c:v>2.2400000000000002</c:v>
                </c:pt>
                <c:pt idx="7">
                  <c:v>2.4750000000000001</c:v>
                </c:pt>
                <c:pt idx="8">
                  <c:v>2.4500000000000002</c:v>
                </c:pt>
                <c:pt idx="9">
                  <c:v>2.33</c:v>
                </c:pt>
                <c:pt idx="10">
                  <c:v>2.35</c:v>
                </c:pt>
                <c:pt idx="13">
                  <c:v>2.508</c:v>
                </c:pt>
                <c:pt idx="14">
                  <c:v>2.5870000000000002</c:v>
                </c:pt>
                <c:pt idx="15">
                  <c:v>2.8719999999999999</c:v>
                </c:pt>
                <c:pt idx="16">
                  <c:v>2.8140000000000001</c:v>
                </c:pt>
                <c:pt idx="17">
                  <c:v>2.6669999999999998</c:v>
                </c:pt>
                <c:pt idx="20">
                  <c:v>2.6440000000000001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7A0C-42B6-9EDA-7AE508277564}"/>
            </c:ext>
          </c:extLst>
        </c:ser>
        <c:ser>
          <c:idx val="8"/>
          <c:order val="8"/>
          <c:tx>
            <c:strRef>
              <c:f>Graph!$J$23</c:f>
              <c:strCache>
                <c:ptCount val="1"/>
                <c:pt idx="0">
                  <c:v>Low Mg 3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Graph!$J$24:$J$54</c:f>
              <c:numCache>
                <c:formatCode>General</c:formatCode>
                <c:ptCount val="31"/>
                <c:pt idx="0">
                  <c:v>0.01</c:v>
                </c:pt>
                <c:pt idx="1">
                  <c:v>2.1000000000000001E-2</c:v>
                </c:pt>
                <c:pt idx="2">
                  <c:v>0.2266</c:v>
                </c:pt>
                <c:pt idx="3">
                  <c:v>0.4607</c:v>
                </c:pt>
                <c:pt idx="4">
                  <c:v>0.70699999999999996</c:v>
                </c:pt>
                <c:pt idx="6">
                  <c:v>1.1514</c:v>
                </c:pt>
                <c:pt idx="7">
                  <c:v>1.554</c:v>
                </c:pt>
                <c:pt idx="8">
                  <c:v>2.1017999999999999</c:v>
                </c:pt>
                <c:pt idx="9">
                  <c:v>2.4007000000000001</c:v>
                </c:pt>
                <c:pt idx="10">
                  <c:v>2.2404000000000002</c:v>
                </c:pt>
                <c:pt idx="13">
                  <c:v>2.0514000000000001</c:v>
                </c:pt>
                <c:pt idx="14">
                  <c:v>1.8906000000000001</c:v>
                </c:pt>
                <c:pt idx="15">
                  <c:v>1.7136</c:v>
                </c:pt>
                <c:pt idx="16">
                  <c:v>1.5533999999999999</c:v>
                </c:pt>
                <c:pt idx="17">
                  <c:v>1.464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A0C-42B6-9EDA-7AE508277564}"/>
            </c:ext>
          </c:extLst>
        </c:ser>
        <c:ser>
          <c:idx val="9"/>
          <c:order val="9"/>
          <c:tx>
            <c:strRef>
              <c:f>Graph!$K$23</c:f>
              <c:strCache>
                <c:ptCount val="1"/>
                <c:pt idx="0">
                  <c:v>Low Mg 4</c:v>
                </c:pt>
              </c:strCache>
            </c:strRef>
          </c:tx>
          <c:spPr>
            <a:ln w="1905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Graph!$K$24:$K$54</c:f>
              <c:numCache>
                <c:formatCode>General</c:formatCode>
                <c:ptCount val="31"/>
                <c:pt idx="0">
                  <c:v>0.01</c:v>
                </c:pt>
                <c:pt idx="1">
                  <c:v>0.23369999999999999</c:v>
                </c:pt>
                <c:pt idx="2">
                  <c:v>0.69269999999999998</c:v>
                </c:pt>
                <c:pt idx="3">
                  <c:v>1.6830000000000001</c:v>
                </c:pt>
                <c:pt idx="6">
                  <c:v>2.66</c:v>
                </c:pt>
                <c:pt idx="7">
                  <c:v>3.3216000000000001</c:v>
                </c:pt>
                <c:pt idx="8">
                  <c:v>3.5531000000000001</c:v>
                </c:pt>
                <c:pt idx="9">
                  <c:v>3.3288000000000002</c:v>
                </c:pt>
                <c:pt idx="10">
                  <c:v>3.4571999999999998</c:v>
                </c:pt>
                <c:pt idx="11">
                  <c:v>3.2124000000000001</c:v>
                </c:pt>
                <c:pt idx="12">
                  <c:v>3.3180000000000001</c:v>
                </c:pt>
                <c:pt idx="13">
                  <c:v>3.1038000000000001</c:v>
                </c:pt>
                <c:pt idx="14">
                  <c:v>2.9508000000000001</c:v>
                </c:pt>
                <c:pt idx="15">
                  <c:v>2.8805999999999998</c:v>
                </c:pt>
                <c:pt idx="16">
                  <c:v>2.6655000000000002</c:v>
                </c:pt>
                <c:pt idx="17">
                  <c:v>2.4935999999999998</c:v>
                </c:pt>
                <c:pt idx="20">
                  <c:v>2.6591999999999998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7A0C-42B6-9EDA-7AE508277564}"/>
            </c:ext>
          </c:extLst>
        </c:ser>
        <c:ser>
          <c:idx val="10"/>
          <c:order val="10"/>
          <c:tx>
            <c:strRef>
              <c:f>Graph!$L$23</c:f>
              <c:strCache>
                <c:ptCount val="1"/>
                <c:pt idx="0">
                  <c:v>Low S 1</c:v>
                </c:pt>
              </c:strCache>
            </c:strRef>
          </c:tx>
          <c:spPr>
            <a:ln w="190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50000"/>
                </a:schemeClr>
              </a:solidFill>
              <a:ln w="9525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Graph!$L$24:$L$54</c:f>
              <c:numCache>
                <c:formatCode>General</c:formatCode>
                <c:ptCount val="31"/>
                <c:pt idx="0">
                  <c:v>0.01</c:v>
                </c:pt>
                <c:pt idx="1">
                  <c:v>0.158</c:v>
                </c:pt>
                <c:pt idx="2">
                  <c:v>0.63500000000000001</c:v>
                </c:pt>
                <c:pt idx="5">
                  <c:v>3.19</c:v>
                </c:pt>
                <c:pt idx="6">
                  <c:v>4.2299999999999995</c:v>
                </c:pt>
                <c:pt idx="7">
                  <c:v>4.96</c:v>
                </c:pt>
                <c:pt idx="8">
                  <c:v>5.28</c:v>
                </c:pt>
                <c:pt idx="10">
                  <c:v>5.375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7A0C-42B6-9EDA-7AE508277564}"/>
            </c:ext>
          </c:extLst>
        </c:ser>
        <c:ser>
          <c:idx val="11"/>
          <c:order val="11"/>
          <c:tx>
            <c:strRef>
              <c:f>Graph!$M$23</c:f>
              <c:strCache>
                <c:ptCount val="1"/>
                <c:pt idx="0">
                  <c:v>Low S 2</c:v>
                </c:pt>
              </c:strCache>
            </c:strRef>
          </c:tx>
          <c:spPr>
            <a:ln w="1905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Graph!$M$24:$M$54</c:f>
              <c:numCache>
                <c:formatCode>General</c:formatCode>
                <c:ptCount val="31"/>
                <c:pt idx="0">
                  <c:v>0.01</c:v>
                </c:pt>
                <c:pt idx="2">
                  <c:v>0.32500000000000001</c:v>
                </c:pt>
                <c:pt idx="3">
                  <c:v>0.59799999999999998</c:v>
                </c:pt>
                <c:pt idx="4">
                  <c:v>1.097</c:v>
                </c:pt>
                <c:pt idx="5">
                  <c:v>1.7050000000000001</c:v>
                </c:pt>
                <c:pt idx="6">
                  <c:v>1.91</c:v>
                </c:pt>
                <c:pt idx="9">
                  <c:v>2.1749999999999998</c:v>
                </c:pt>
                <c:pt idx="10">
                  <c:v>2.3199999999999998</c:v>
                </c:pt>
                <c:pt idx="11">
                  <c:v>2.1920000000000002</c:v>
                </c:pt>
                <c:pt idx="12">
                  <c:v>1.9550000000000001</c:v>
                </c:pt>
                <c:pt idx="13">
                  <c:v>1.8939999999999999</c:v>
                </c:pt>
                <c:pt idx="16">
                  <c:v>1.4470000000000001</c:v>
                </c:pt>
                <c:pt idx="17">
                  <c:v>1.4370000000000001</c:v>
                </c:pt>
                <c:pt idx="18">
                  <c:v>1.411</c:v>
                </c:pt>
                <c:pt idx="19">
                  <c:v>1.2589999999999999</c:v>
                </c:pt>
                <c:pt idx="20">
                  <c:v>1.177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7A0C-42B6-9EDA-7AE508277564}"/>
            </c:ext>
          </c:extLst>
        </c:ser>
        <c:ser>
          <c:idx val="12"/>
          <c:order val="12"/>
          <c:tx>
            <c:strRef>
              <c:f>Graph!$N$23</c:f>
              <c:strCache>
                <c:ptCount val="1"/>
                <c:pt idx="0">
                  <c:v>Low S 3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Graph!$N$24:$N$54</c:f>
              <c:numCache>
                <c:formatCode>General</c:formatCode>
                <c:ptCount val="31"/>
                <c:pt idx="0">
                  <c:v>0.01</c:v>
                </c:pt>
                <c:pt idx="1">
                  <c:v>2.1299999999999999E-2</c:v>
                </c:pt>
                <c:pt idx="2">
                  <c:v>0.23580000000000001</c:v>
                </c:pt>
                <c:pt idx="3">
                  <c:v>0.48359999999999997</c:v>
                </c:pt>
                <c:pt idx="4">
                  <c:v>0.75</c:v>
                </c:pt>
                <c:pt idx="6">
                  <c:v>1.5596000000000001</c:v>
                </c:pt>
                <c:pt idx="7">
                  <c:v>2.181</c:v>
                </c:pt>
                <c:pt idx="8">
                  <c:v>2.601</c:v>
                </c:pt>
                <c:pt idx="9">
                  <c:v>2.8643999999999998</c:v>
                </c:pt>
                <c:pt idx="10">
                  <c:v>2.6819999999999999</c:v>
                </c:pt>
                <c:pt idx="13">
                  <c:v>2.64</c:v>
                </c:pt>
                <c:pt idx="14">
                  <c:v>2.4984000000000002</c:v>
                </c:pt>
                <c:pt idx="15">
                  <c:v>2.3028</c:v>
                </c:pt>
                <c:pt idx="16">
                  <c:v>2.0988000000000002</c:v>
                </c:pt>
                <c:pt idx="17">
                  <c:v>1.9398</c:v>
                </c:pt>
                <c:pt idx="20">
                  <c:v>1.4018999999999999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7A0C-42B6-9EDA-7AE508277564}"/>
            </c:ext>
          </c:extLst>
        </c:ser>
        <c:ser>
          <c:idx val="13"/>
          <c:order val="13"/>
          <c:tx>
            <c:strRef>
              <c:f>Graph!$O$23</c:f>
              <c:strCache>
                <c:ptCount val="1"/>
                <c:pt idx="0">
                  <c:v>Low S 4</c:v>
                </c:pt>
              </c:strCache>
            </c:strRef>
          </c:tx>
          <c:spPr>
            <a:ln w="1905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Graph!$O$24:$O$54</c:f>
              <c:numCache>
                <c:formatCode>General</c:formatCode>
                <c:ptCount val="31"/>
                <c:pt idx="0">
                  <c:v>0.01</c:v>
                </c:pt>
                <c:pt idx="3">
                  <c:v>0.77249999999999996</c:v>
                </c:pt>
                <c:pt idx="4">
                  <c:v>0.95540000000000003</c:v>
                </c:pt>
                <c:pt idx="5">
                  <c:v>1.5629999999999999</c:v>
                </c:pt>
                <c:pt idx="6">
                  <c:v>2.0142000000000002</c:v>
                </c:pt>
                <c:pt idx="7">
                  <c:v>2.3645999999999998</c:v>
                </c:pt>
                <c:pt idx="8">
                  <c:v>2.4426000000000001</c:v>
                </c:pt>
                <c:pt idx="9">
                  <c:v>2.7332999999999998</c:v>
                </c:pt>
                <c:pt idx="10">
                  <c:v>2.5926</c:v>
                </c:pt>
                <c:pt idx="11">
                  <c:v>2.3832</c:v>
                </c:pt>
                <c:pt idx="12">
                  <c:v>2.2949999999999999</c:v>
                </c:pt>
                <c:pt idx="13">
                  <c:v>2.0406</c:v>
                </c:pt>
                <c:pt idx="14">
                  <c:v>1.9283999999999999</c:v>
                </c:pt>
                <c:pt idx="17">
                  <c:v>0.93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7A0C-42B6-9EDA-7AE508277564}"/>
            </c:ext>
          </c:extLst>
        </c:ser>
        <c:ser>
          <c:idx val="14"/>
          <c:order val="14"/>
          <c:tx>
            <c:strRef>
              <c:f>Graph!$P$23</c:f>
              <c:strCache>
                <c:ptCount val="1"/>
                <c:pt idx="0">
                  <c:v>High NaCl 1</c:v>
                </c:pt>
              </c:strCache>
            </c:strRef>
          </c:tx>
          <c:spPr>
            <a:ln w="1905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50000"/>
                </a:schemeClr>
              </a:solidFill>
              <a:ln w="9525">
                <a:solidFill>
                  <a:schemeClr val="accent3">
                    <a:lumMod val="5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Graph!$P$24:$P$54</c:f>
              <c:numCache>
                <c:formatCode>General</c:formatCode>
                <c:ptCount val="31"/>
                <c:pt idx="0">
                  <c:v>0.01</c:v>
                </c:pt>
                <c:pt idx="2">
                  <c:v>0.33500000000000002</c:v>
                </c:pt>
                <c:pt idx="3">
                  <c:v>0.60099999999999998</c:v>
                </c:pt>
                <c:pt idx="6">
                  <c:v>2.645</c:v>
                </c:pt>
                <c:pt idx="7">
                  <c:v>3.3400000000000003</c:v>
                </c:pt>
                <c:pt idx="8">
                  <c:v>4.0649999999999995</c:v>
                </c:pt>
                <c:pt idx="9">
                  <c:v>5</c:v>
                </c:pt>
                <c:pt idx="11">
                  <c:v>6.8100000000000005</c:v>
                </c:pt>
                <c:pt idx="12">
                  <c:v>7.5249999999999995</c:v>
                </c:pt>
                <c:pt idx="14">
                  <c:v>8.120000000000001</c:v>
                </c:pt>
                <c:pt idx="16">
                  <c:v>8.2550000000000008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7A0C-42B6-9EDA-7AE508277564}"/>
            </c:ext>
          </c:extLst>
        </c:ser>
        <c:ser>
          <c:idx val="15"/>
          <c:order val="15"/>
          <c:tx>
            <c:strRef>
              <c:f>Graph!$Q$23</c:f>
              <c:strCache>
                <c:ptCount val="1"/>
                <c:pt idx="0">
                  <c:v>High NaCl 2</c:v>
                </c:pt>
              </c:strCache>
            </c:strRef>
          </c:tx>
          <c:spPr>
            <a:ln w="1905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9525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Graph!$Q$24:$Q$54</c:f>
              <c:numCache>
                <c:formatCode>General</c:formatCode>
                <c:ptCount val="31"/>
                <c:pt idx="0">
                  <c:v>0.01</c:v>
                </c:pt>
                <c:pt idx="1">
                  <c:v>1.4999999999999999E-2</c:v>
                </c:pt>
                <c:pt idx="2">
                  <c:v>0.13300000000000001</c:v>
                </c:pt>
                <c:pt idx="3">
                  <c:v>0.36199999999999999</c:v>
                </c:pt>
                <c:pt idx="4">
                  <c:v>0.51200000000000001</c:v>
                </c:pt>
                <c:pt idx="6">
                  <c:v>1.19</c:v>
                </c:pt>
                <c:pt idx="7">
                  <c:v>1.79</c:v>
                </c:pt>
                <c:pt idx="8">
                  <c:v>2.3639999999999999</c:v>
                </c:pt>
                <c:pt idx="9">
                  <c:v>2.65</c:v>
                </c:pt>
                <c:pt idx="10">
                  <c:v>2.96</c:v>
                </c:pt>
                <c:pt idx="13">
                  <c:v>4.8570000000000002</c:v>
                </c:pt>
                <c:pt idx="14">
                  <c:v>5.1360000000000001</c:v>
                </c:pt>
                <c:pt idx="15">
                  <c:v>5.9349999999999996</c:v>
                </c:pt>
                <c:pt idx="16">
                  <c:v>5.9480000000000004</c:v>
                </c:pt>
                <c:pt idx="17">
                  <c:v>6.7210000000000001</c:v>
                </c:pt>
                <c:pt idx="20">
                  <c:v>7.7610000000000001</c:v>
                </c:pt>
                <c:pt idx="21">
                  <c:v>8.0909999999999993</c:v>
                </c:pt>
                <c:pt idx="22">
                  <c:v>8.34</c:v>
                </c:pt>
                <c:pt idx="23">
                  <c:v>8.2829999999999995</c:v>
                </c:pt>
                <c:pt idx="24">
                  <c:v>9.2639999999999993</c:v>
                </c:pt>
                <c:pt idx="27">
                  <c:v>8.3539999999999992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7A0C-42B6-9EDA-7AE508277564}"/>
            </c:ext>
          </c:extLst>
        </c:ser>
        <c:ser>
          <c:idx val="16"/>
          <c:order val="16"/>
          <c:tx>
            <c:strRef>
              <c:f>Graph!$R$23</c:f>
              <c:strCache>
                <c:ptCount val="1"/>
                <c:pt idx="0">
                  <c:v>High NaCl 3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Graph!$R$24:$R$54</c:f>
              <c:numCache>
                <c:formatCode>General</c:formatCode>
                <c:ptCount val="31"/>
                <c:pt idx="0">
                  <c:v>0.01</c:v>
                </c:pt>
                <c:pt idx="1">
                  <c:v>1.17E-2</c:v>
                </c:pt>
                <c:pt idx="2">
                  <c:v>0.1459</c:v>
                </c:pt>
                <c:pt idx="3">
                  <c:v>0.2797</c:v>
                </c:pt>
                <c:pt idx="4">
                  <c:v>0.38840000000000002</c:v>
                </c:pt>
                <c:pt idx="6">
                  <c:v>0.7056</c:v>
                </c:pt>
                <c:pt idx="7">
                  <c:v>0.95399999999999996</c:v>
                </c:pt>
                <c:pt idx="8">
                  <c:v>1.4885999999999999</c:v>
                </c:pt>
                <c:pt idx="9">
                  <c:v>1.6013999999999999</c:v>
                </c:pt>
                <c:pt idx="10">
                  <c:v>2.0453999999999999</c:v>
                </c:pt>
                <c:pt idx="13">
                  <c:v>3.4584000000000001</c:v>
                </c:pt>
                <c:pt idx="14">
                  <c:v>3.9870000000000001</c:v>
                </c:pt>
                <c:pt idx="15">
                  <c:v>4.7629000000000001</c:v>
                </c:pt>
                <c:pt idx="16">
                  <c:v>4.6277999999999997</c:v>
                </c:pt>
                <c:pt idx="17">
                  <c:v>4.41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7A0C-42B6-9EDA-7AE508277564}"/>
            </c:ext>
          </c:extLst>
        </c:ser>
        <c:ser>
          <c:idx val="17"/>
          <c:order val="17"/>
          <c:tx>
            <c:strRef>
              <c:f>Graph!$S$23</c:f>
              <c:strCache>
                <c:ptCount val="1"/>
                <c:pt idx="0">
                  <c:v>High NaCl 4</c:v>
                </c:pt>
              </c:strCache>
            </c:strRef>
          </c:tx>
          <c:spPr>
            <a:ln w="1905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  <a:lumOff val="40000"/>
                </a:schemeClr>
              </a:solidFill>
              <a:ln w="9525">
                <a:solidFill>
                  <a:schemeClr val="accent3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Graph!$A$24:$A$54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xVal>
          <c:yVal>
            <c:numRef>
              <c:f>Graph!$S$24:$S$54</c:f>
              <c:numCache>
                <c:formatCode>General</c:formatCode>
                <c:ptCount val="31"/>
                <c:pt idx="0">
                  <c:v>0.01</c:v>
                </c:pt>
                <c:pt idx="3">
                  <c:v>0.4985</c:v>
                </c:pt>
                <c:pt idx="4">
                  <c:v>0.6008</c:v>
                </c:pt>
                <c:pt idx="5">
                  <c:v>1.0988</c:v>
                </c:pt>
                <c:pt idx="6">
                  <c:v>1.3914</c:v>
                </c:pt>
                <c:pt idx="7">
                  <c:v>1.881</c:v>
                </c:pt>
                <c:pt idx="8">
                  <c:v>2.16</c:v>
                </c:pt>
                <c:pt idx="9">
                  <c:v>2.0139999999999998</c:v>
                </c:pt>
                <c:pt idx="10">
                  <c:v>2.7006000000000001</c:v>
                </c:pt>
                <c:pt idx="11">
                  <c:v>2.7402000000000002</c:v>
                </c:pt>
                <c:pt idx="12">
                  <c:v>3.0461999999999998</c:v>
                </c:pt>
                <c:pt idx="13">
                  <c:v>3.3894000000000002</c:v>
                </c:pt>
                <c:pt idx="14">
                  <c:v>3.4464000000000001</c:v>
                </c:pt>
                <c:pt idx="17">
                  <c:v>3.9245999999999999</c:v>
                </c:pt>
                <c:pt idx="18">
                  <c:v>4.0728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7A0C-42B6-9EDA-7AE5082775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9612168"/>
        <c:axId val="459609544"/>
      </c:scatterChart>
      <c:valAx>
        <c:axId val="459612168"/>
        <c:scaling>
          <c:orientation val="minMax"/>
          <c:max val="3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Culture age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9609544"/>
        <c:crossesAt val="1.0000000000000002E-2"/>
        <c:crossBetween val="midCat"/>
      </c:valAx>
      <c:valAx>
        <c:axId val="459609544"/>
        <c:scaling>
          <c:logBase val="10"/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Culture density (OD</a:t>
                </a:r>
                <a:r>
                  <a:rPr lang="en-US" sz="1200" b="1" baseline="-25000"/>
                  <a:t>730</a:t>
                </a:r>
                <a:r>
                  <a:rPr lang="en-US" sz="1200" b="1"/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0.289451206413817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96121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578242887951966"/>
          <c:y val="0"/>
          <c:w val="0.20389499705913094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0.22157</cdr:x>
      <cdr:y>0.48968</cdr:y>
    </cdr:from>
    <cdr:to>
      <cdr:x>0.60279</cdr:x>
      <cdr:y>0.78807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BE871B13-F553-4B79-9FDD-A142E731FF0E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32807" t="57259" r="17456" b="9677"/>
        <a:stretch xmlns:a="http://schemas.openxmlformats.org/drawingml/2006/main"/>
      </cdr:blipFill>
      <cdr:spPr>
        <a:xfrm xmlns:a="http://schemas.openxmlformats.org/drawingml/2006/main">
          <a:off x="1432995" y="2017401"/>
          <a:ext cx="2465542" cy="122932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0.21646</cdr:x>
      <cdr:y>0.44024</cdr:y>
    </cdr:from>
    <cdr:to>
      <cdr:x>0.33385</cdr:x>
      <cdr:y>0.5</cdr:y>
    </cdr:to>
    <cdr:sp macro="" textlink="">
      <cdr:nvSpPr>
        <cdr:cNvPr id="4" name="TextBox 4">
          <a:extLst xmlns:a="http://schemas.openxmlformats.org/drawingml/2006/main">
            <a:ext uri="{FF2B5EF4-FFF2-40B4-BE49-F238E27FC236}">
              <a16:creationId xmlns:a16="http://schemas.microsoft.com/office/drawing/2014/main" id="{4BCB4A5D-7024-FD5A-EBAE-4FDE3091B138}"/>
            </a:ext>
          </a:extLst>
        </cdr:cNvPr>
        <cdr:cNvSpPr txBox="1"/>
      </cdr:nvSpPr>
      <cdr:spPr>
        <a:xfrm xmlns:a="http://schemas.openxmlformats.org/drawingml/2006/main">
          <a:off x="1399958" y="1813706"/>
          <a:ext cx="759213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dirty="0">
              <a:latin typeface="Calibri" panose="020F0502020204030204" pitchFamily="34" charset="0"/>
              <a:cs typeface="Calibri" panose="020F0502020204030204" pitchFamily="34" charset="0"/>
            </a:rPr>
            <a:t>Control</a:t>
          </a:r>
        </a:p>
      </cdr:txBody>
    </cdr:sp>
  </cdr:relSizeAnchor>
  <cdr:relSizeAnchor xmlns:cdr="http://schemas.openxmlformats.org/drawingml/2006/chartDrawing">
    <cdr:from>
      <cdr:x>0.30833</cdr:x>
      <cdr:y>0.44024</cdr:y>
    </cdr:from>
    <cdr:to>
      <cdr:x>0.42572</cdr:x>
      <cdr:y>0.5</cdr:y>
    </cdr:to>
    <cdr:sp macro="" textlink="">
      <cdr:nvSpPr>
        <cdr:cNvPr id="5" name="TextBox 5">
          <a:extLst xmlns:a="http://schemas.openxmlformats.org/drawingml/2006/main">
            <a:ext uri="{FF2B5EF4-FFF2-40B4-BE49-F238E27FC236}">
              <a16:creationId xmlns:a16="http://schemas.microsoft.com/office/drawing/2014/main" id="{A82E95AE-CCF7-F744-835D-9C6AFE0E6CB5}"/>
            </a:ext>
          </a:extLst>
        </cdr:cNvPr>
        <cdr:cNvSpPr txBox="1"/>
      </cdr:nvSpPr>
      <cdr:spPr>
        <a:xfrm xmlns:a="http://schemas.openxmlformats.org/drawingml/2006/main">
          <a:off x="1994122" y="1813706"/>
          <a:ext cx="759213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dirty="0">
              <a:latin typeface="Calibri" panose="020F0502020204030204" pitchFamily="34" charset="0"/>
              <a:cs typeface="Calibri" panose="020F0502020204030204" pitchFamily="34" charset="0"/>
            </a:rPr>
            <a:t>Low Mg</a:t>
          </a:r>
        </a:p>
      </cdr:txBody>
    </cdr:sp>
  </cdr:relSizeAnchor>
  <cdr:relSizeAnchor xmlns:cdr="http://schemas.openxmlformats.org/drawingml/2006/chartDrawing">
    <cdr:from>
      <cdr:x>0.38261</cdr:x>
      <cdr:y>0.44024</cdr:y>
    </cdr:from>
    <cdr:to>
      <cdr:x>0.5</cdr:x>
      <cdr:y>0.5</cdr:y>
    </cdr:to>
    <cdr:sp macro="" textlink="">
      <cdr:nvSpPr>
        <cdr:cNvPr id="6" name="TextBox 6">
          <a:extLst xmlns:a="http://schemas.openxmlformats.org/drawingml/2006/main">
            <a:ext uri="{FF2B5EF4-FFF2-40B4-BE49-F238E27FC236}">
              <a16:creationId xmlns:a16="http://schemas.microsoft.com/office/drawing/2014/main" id="{F1C2C955-2F35-4271-0B5D-504003E753C3}"/>
            </a:ext>
          </a:extLst>
        </cdr:cNvPr>
        <cdr:cNvSpPr txBox="1"/>
      </cdr:nvSpPr>
      <cdr:spPr>
        <a:xfrm xmlns:a="http://schemas.openxmlformats.org/drawingml/2006/main">
          <a:off x="2474525" y="1813706"/>
          <a:ext cx="759213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dirty="0">
              <a:latin typeface="Calibri" panose="020F0502020204030204" pitchFamily="34" charset="0"/>
              <a:cs typeface="Calibri" panose="020F0502020204030204" pitchFamily="34" charset="0"/>
            </a:rPr>
            <a:t>Low S</a:t>
          </a:r>
        </a:p>
      </cdr:txBody>
    </cdr:sp>
  </cdr:relSizeAnchor>
  <cdr:relSizeAnchor xmlns:cdr="http://schemas.openxmlformats.org/drawingml/2006/chartDrawing">
    <cdr:from>
      <cdr:x>0.46596</cdr:x>
      <cdr:y>0.44024</cdr:y>
    </cdr:from>
    <cdr:to>
      <cdr:x>0.59322</cdr:x>
      <cdr:y>0.5</cdr:y>
    </cdr:to>
    <cdr:sp macro="" textlink="">
      <cdr:nvSpPr>
        <cdr:cNvPr id="7" name="TextBox 7">
          <a:extLst xmlns:a="http://schemas.openxmlformats.org/drawingml/2006/main">
            <a:ext uri="{FF2B5EF4-FFF2-40B4-BE49-F238E27FC236}">
              <a16:creationId xmlns:a16="http://schemas.microsoft.com/office/drawing/2014/main" id="{50ACBFE4-9F24-DB71-4AE7-24DA4BA190EF}"/>
            </a:ext>
          </a:extLst>
        </cdr:cNvPr>
        <cdr:cNvSpPr txBox="1"/>
      </cdr:nvSpPr>
      <cdr:spPr>
        <a:xfrm xmlns:a="http://schemas.openxmlformats.org/drawingml/2006/main">
          <a:off x="3013598" y="1813706"/>
          <a:ext cx="823020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dirty="0">
              <a:latin typeface="Calibri" panose="020F0502020204030204" pitchFamily="34" charset="0"/>
              <a:cs typeface="Calibri" panose="020F0502020204030204" pitchFamily="34" charset="0"/>
            </a:rPr>
            <a:t>High </a:t>
          </a:r>
          <a:r>
            <a:rPr lang="en-GB" sz="1000" dirty="0" err="1">
              <a:latin typeface="Calibri" panose="020F0502020204030204" pitchFamily="34" charset="0"/>
              <a:cs typeface="Calibri" panose="020F0502020204030204" pitchFamily="34" charset="0"/>
            </a:rPr>
            <a:t>NaCl</a:t>
          </a:r>
          <a:endParaRPr lang="en-GB" sz="10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5FBD2-0607-4BE6-BB5E-1D6E6DF51AFE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4D194-39D5-47FB-80A6-A05EB3F195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50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4D194-39D5-47FB-80A6-A05EB3F195F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54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2" indent="0" algn="ctr">
              <a:buNone/>
              <a:defRPr sz="1500"/>
            </a:lvl2pPr>
            <a:lvl3pPr marL="685743" indent="0" algn="ctr">
              <a:buNone/>
              <a:defRPr sz="1350"/>
            </a:lvl3pPr>
            <a:lvl4pPr marL="1028614" indent="0" algn="ctr">
              <a:buNone/>
              <a:defRPr sz="1200"/>
            </a:lvl4pPr>
            <a:lvl5pPr marL="1371486" indent="0" algn="ctr">
              <a:buNone/>
              <a:defRPr sz="1200"/>
            </a:lvl5pPr>
            <a:lvl6pPr marL="1714356" indent="0" algn="ctr">
              <a:buNone/>
              <a:defRPr sz="1200"/>
            </a:lvl6pPr>
            <a:lvl7pPr marL="2057228" indent="0" algn="ctr">
              <a:buNone/>
              <a:defRPr sz="1200"/>
            </a:lvl7pPr>
            <a:lvl8pPr marL="2400098" indent="0" algn="ctr">
              <a:buNone/>
              <a:defRPr sz="1200"/>
            </a:lvl8pPr>
            <a:lvl9pPr marL="274297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4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6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52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55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9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83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9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500" b="1"/>
            </a:lvl2pPr>
            <a:lvl3pPr marL="685743" indent="0">
              <a:buNone/>
              <a:defRPr sz="1350" b="1"/>
            </a:lvl3pPr>
            <a:lvl4pPr marL="1028614" indent="0">
              <a:buNone/>
              <a:defRPr sz="1200" b="1"/>
            </a:lvl4pPr>
            <a:lvl5pPr marL="1371486" indent="0">
              <a:buNone/>
              <a:defRPr sz="1200" b="1"/>
            </a:lvl5pPr>
            <a:lvl6pPr marL="1714356" indent="0">
              <a:buNone/>
              <a:defRPr sz="1200" b="1"/>
            </a:lvl6pPr>
            <a:lvl7pPr marL="2057228" indent="0">
              <a:buNone/>
              <a:defRPr sz="1200" b="1"/>
            </a:lvl7pPr>
            <a:lvl8pPr marL="2400098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500" b="1"/>
            </a:lvl2pPr>
            <a:lvl3pPr marL="685743" indent="0">
              <a:buNone/>
              <a:defRPr sz="1350" b="1"/>
            </a:lvl3pPr>
            <a:lvl4pPr marL="1028614" indent="0">
              <a:buNone/>
              <a:defRPr sz="1200" b="1"/>
            </a:lvl4pPr>
            <a:lvl5pPr marL="1371486" indent="0">
              <a:buNone/>
              <a:defRPr sz="1200" b="1"/>
            </a:lvl5pPr>
            <a:lvl6pPr marL="1714356" indent="0">
              <a:buNone/>
              <a:defRPr sz="1200" b="1"/>
            </a:lvl6pPr>
            <a:lvl7pPr marL="2057228" indent="0">
              <a:buNone/>
              <a:defRPr sz="1200" b="1"/>
            </a:lvl7pPr>
            <a:lvl8pPr marL="2400098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82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625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4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5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3" indent="0">
              <a:buNone/>
              <a:defRPr sz="900"/>
            </a:lvl3pPr>
            <a:lvl4pPr marL="1028614" indent="0">
              <a:buNone/>
              <a:defRPr sz="750"/>
            </a:lvl4pPr>
            <a:lvl5pPr marL="1371486" indent="0">
              <a:buNone/>
              <a:defRPr sz="750"/>
            </a:lvl5pPr>
            <a:lvl6pPr marL="1714356" indent="0">
              <a:buNone/>
              <a:defRPr sz="750"/>
            </a:lvl6pPr>
            <a:lvl7pPr marL="2057228" indent="0">
              <a:buNone/>
              <a:defRPr sz="750"/>
            </a:lvl7pPr>
            <a:lvl8pPr marL="2400098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13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426285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72" indent="0">
              <a:buNone/>
              <a:defRPr sz="2100"/>
            </a:lvl2pPr>
            <a:lvl3pPr marL="685743" indent="0">
              <a:buNone/>
              <a:defRPr sz="1800"/>
            </a:lvl3pPr>
            <a:lvl4pPr marL="1028614" indent="0">
              <a:buNone/>
              <a:defRPr sz="1500"/>
            </a:lvl4pPr>
            <a:lvl5pPr marL="1371486" indent="0">
              <a:buNone/>
              <a:defRPr sz="1500"/>
            </a:lvl5pPr>
            <a:lvl6pPr marL="1714356" indent="0">
              <a:buNone/>
              <a:defRPr sz="1500"/>
            </a:lvl6pPr>
            <a:lvl7pPr marL="2057228" indent="0">
              <a:buNone/>
              <a:defRPr sz="1500"/>
            </a:lvl7pPr>
            <a:lvl8pPr marL="2400098" indent="0">
              <a:buNone/>
              <a:defRPr sz="1500"/>
            </a:lvl8pPr>
            <a:lvl9pPr marL="274297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3" indent="0">
              <a:buNone/>
              <a:defRPr sz="900"/>
            </a:lvl3pPr>
            <a:lvl4pPr marL="1028614" indent="0">
              <a:buNone/>
              <a:defRPr sz="750"/>
            </a:lvl4pPr>
            <a:lvl5pPr marL="1371486" indent="0">
              <a:buNone/>
              <a:defRPr sz="750"/>
            </a:lvl5pPr>
            <a:lvl6pPr marL="1714356" indent="0">
              <a:buNone/>
              <a:defRPr sz="750"/>
            </a:lvl6pPr>
            <a:lvl7pPr marL="2057228" indent="0">
              <a:buNone/>
              <a:defRPr sz="750"/>
            </a:lvl7pPr>
            <a:lvl8pPr marL="2400098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12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18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4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6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78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49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21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2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64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35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06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2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3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4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86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56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28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98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70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F5B0FC-D9C5-57B3-F8AF-2A66B08C6344}"/>
              </a:ext>
            </a:extLst>
          </p:cNvPr>
          <p:cNvSpPr txBox="1"/>
          <p:nvPr/>
        </p:nvSpPr>
        <p:spPr>
          <a:xfrm>
            <a:off x="768928" y="1242971"/>
            <a:ext cx="53201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Journal: Applied Microbiology and Biotechnology </a:t>
            </a: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Title: Environmental modulation of exopolysaccharide production in the cyanobacterium </a:t>
            </a:r>
            <a:r>
              <a:rPr lang="en-GB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Synechocystis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6803 </a:t>
            </a: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Authors: Mary Ann Madsen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Stefan Semerdzhiev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Jordan D Twigg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Claire Moss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Charles D Bavington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Anna Amtmann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Affiliations: 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 of Molecular Biosciences, College of Medical, Veterinary, and Life Sciences, University of Glasgow, Glasgow G12 8QQ, Scotland, United Kingdom 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GlycoMar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Ltd,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Malin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House, European Marine Science Park, Oban PA37 1SZ, Scotland, United Kingdom </a:t>
            </a: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author: Anna Amtmann Email: anna.amtmann@glasgow.ac.uk Telephone: +44 141 330 5393</a:t>
            </a:r>
          </a:p>
        </p:txBody>
      </p:sp>
    </p:spTree>
    <p:extLst>
      <p:ext uri="{BB962C8B-B14F-4D97-AF65-F5344CB8AC3E}">
        <p14:creationId xmlns:p14="http://schemas.microsoft.com/office/powerpoint/2010/main" val="164852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2AAE78D-1B25-AD01-E3D8-5BAB182C597F}"/>
              </a:ext>
            </a:extLst>
          </p:cNvPr>
          <p:cNvGraphicFramePr>
            <a:graphicFrameLocks/>
          </p:cNvGraphicFramePr>
          <p:nvPr/>
        </p:nvGraphicFramePr>
        <p:xfrm>
          <a:off x="256629" y="685800"/>
          <a:ext cx="6467476" cy="411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F969166-E849-4528-EC64-0B7025B48ED5}"/>
              </a:ext>
            </a:extLst>
          </p:cNvPr>
          <p:cNvSpPr txBox="1"/>
          <p:nvPr/>
        </p:nvSpPr>
        <p:spPr>
          <a:xfrm>
            <a:off x="547490" y="5349630"/>
            <a:ext cx="5885754" cy="1244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S2 </a:t>
            </a: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Growth curves of </a:t>
            </a:r>
            <a:r>
              <a:rPr lang="en-GB" sz="11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Synechocystis</a:t>
            </a:r>
            <a:r>
              <a:rPr lang="en-GB" sz="1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sp. PCC 6803 in different media</a:t>
            </a:r>
            <a:b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Culture density (OD</a:t>
            </a:r>
            <a:r>
              <a:rPr lang="en-GB" sz="1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730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of </a:t>
            </a:r>
            <a:r>
              <a:rPr lang="en-GB" sz="11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Synechocystis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batch cultures cultivated in control (blue, n=7), 12.5% Mg (orange, n=4), 12.5% S (green, n=4) and 300 mM NaCl (grey, n=4) in BG11 background.  The inset shows photos of dried RPS samples harvested by dialysing and lyophilising the supernatant of cultures grown to the late growth phase in control, 12.5% Mg, 12.5% S and 300 mM NaCl in BG11 background. RPS harvest days for each culture are given in square brackets.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BFCDDF-0F0E-29D0-25FC-599B71F270CA}"/>
              </a:ext>
            </a:extLst>
          </p:cNvPr>
          <p:cNvSpPr txBox="1"/>
          <p:nvPr/>
        </p:nvSpPr>
        <p:spPr>
          <a:xfrm>
            <a:off x="6278338" y="1127610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[18]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4798F-7FA1-5C17-E0ED-909D74708A19}"/>
              </a:ext>
            </a:extLst>
          </p:cNvPr>
          <p:cNvSpPr txBox="1"/>
          <p:nvPr/>
        </p:nvSpPr>
        <p:spPr>
          <a:xfrm>
            <a:off x="6278338" y="1357442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[16]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2BE8B5-027D-6F1D-A111-88BFF5CC436A}"/>
              </a:ext>
            </a:extLst>
          </p:cNvPr>
          <p:cNvSpPr txBox="1"/>
          <p:nvPr/>
        </p:nvSpPr>
        <p:spPr>
          <a:xfrm>
            <a:off x="6278338" y="1587274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[17]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E4109-75A6-674C-B83C-144DF67D5E13}"/>
              </a:ext>
            </a:extLst>
          </p:cNvPr>
          <p:cNvSpPr txBox="1"/>
          <p:nvPr/>
        </p:nvSpPr>
        <p:spPr>
          <a:xfrm>
            <a:off x="6278338" y="1817106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[18]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259FE8-EE67-0269-5AC1-6F52C7A8B40A}"/>
              </a:ext>
            </a:extLst>
          </p:cNvPr>
          <p:cNvSpPr txBox="1"/>
          <p:nvPr/>
        </p:nvSpPr>
        <p:spPr>
          <a:xfrm>
            <a:off x="6278338" y="2046938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[10]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59FD37-A675-89CE-411A-3D2D2BF2AB13}"/>
              </a:ext>
            </a:extLst>
          </p:cNvPr>
          <p:cNvSpPr txBox="1"/>
          <p:nvPr/>
        </p:nvSpPr>
        <p:spPr>
          <a:xfrm>
            <a:off x="6278338" y="2276770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[8]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6542ED-F7D4-312C-01BC-2AC32A0ACAA6}"/>
              </a:ext>
            </a:extLst>
          </p:cNvPr>
          <p:cNvSpPr txBox="1"/>
          <p:nvPr/>
        </p:nvSpPr>
        <p:spPr>
          <a:xfrm>
            <a:off x="6278338" y="2506602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[10]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862982-56ED-4C93-812D-1E04B664FF44}"/>
              </a:ext>
            </a:extLst>
          </p:cNvPr>
          <p:cNvSpPr txBox="1"/>
          <p:nvPr/>
        </p:nvSpPr>
        <p:spPr>
          <a:xfrm>
            <a:off x="6278338" y="2736434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[9]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9DB75-0B87-6710-EDDE-6E496D616825}"/>
              </a:ext>
            </a:extLst>
          </p:cNvPr>
          <p:cNvSpPr txBox="1"/>
          <p:nvPr/>
        </p:nvSpPr>
        <p:spPr>
          <a:xfrm>
            <a:off x="6189735" y="2966266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[10]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2A8AC2-317B-5978-5C6A-79571A0DD041}"/>
              </a:ext>
            </a:extLst>
          </p:cNvPr>
          <p:cNvSpPr txBox="1"/>
          <p:nvPr/>
        </p:nvSpPr>
        <p:spPr>
          <a:xfrm>
            <a:off x="6189735" y="3196098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[10]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EFE689-D351-0FC9-99C6-B670F3461A68}"/>
              </a:ext>
            </a:extLst>
          </p:cNvPr>
          <p:cNvSpPr txBox="1"/>
          <p:nvPr/>
        </p:nvSpPr>
        <p:spPr>
          <a:xfrm>
            <a:off x="6189735" y="3425930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[10]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B2DA53-9885-1036-BF00-B868A1817215}"/>
              </a:ext>
            </a:extLst>
          </p:cNvPr>
          <p:cNvSpPr txBox="1"/>
          <p:nvPr/>
        </p:nvSpPr>
        <p:spPr>
          <a:xfrm>
            <a:off x="6189735" y="3655762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[8]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72C0C9-D904-FBAB-C5B2-704AFDE34D6E}"/>
              </a:ext>
            </a:extLst>
          </p:cNvPr>
          <p:cNvSpPr txBox="1"/>
          <p:nvPr/>
        </p:nvSpPr>
        <p:spPr>
          <a:xfrm>
            <a:off x="6366126" y="3885594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[16]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0F548-CDE6-D602-78E6-894FA53DA122}"/>
              </a:ext>
            </a:extLst>
          </p:cNvPr>
          <p:cNvSpPr txBox="1"/>
          <p:nvPr/>
        </p:nvSpPr>
        <p:spPr>
          <a:xfrm>
            <a:off x="6371128" y="4115426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[16]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46720D-1ECC-960F-7605-E917A2377F25}"/>
              </a:ext>
            </a:extLst>
          </p:cNvPr>
          <p:cNvSpPr txBox="1"/>
          <p:nvPr/>
        </p:nvSpPr>
        <p:spPr>
          <a:xfrm>
            <a:off x="6376130" y="4345258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[17]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EFE55C-1912-82BC-184A-9021D896D798}"/>
              </a:ext>
            </a:extLst>
          </p:cNvPr>
          <p:cNvSpPr txBox="1"/>
          <p:nvPr/>
        </p:nvSpPr>
        <p:spPr>
          <a:xfrm>
            <a:off x="6381132" y="4575084"/>
            <a:ext cx="370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[18]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09495D-11F1-9ACD-6E44-F8BA65DDEF0C}"/>
              </a:ext>
            </a:extLst>
          </p:cNvPr>
          <p:cNvSpPr txBox="1"/>
          <p:nvPr/>
        </p:nvSpPr>
        <p:spPr>
          <a:xfrm>
            <a:off x="6278338" y="667946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[8]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F9D171-E576-B5F3-000C-718A0936EFFD}"/>
              </a:ext>
            </a:extLst>
          </p:cNvPr>
          <p:cNvSpPr txBox="1"/>
          <p:nvPr/>
        </p:nvSpPr>
        <p:spPr>
          <a:xfrm>
            <a:off x="6278338" y="897778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[8]</a:t>
            </a:r>
          </a:p>
        </p:txBody>
      </p:sp>
    </p:spTree>
    <p:extLst>
      <p:ext uri="{BB962C8B-B14F-4D97-AF65-F5344CB8AC3E}">
        <p14:creationId xmlns:p14="http://schemas.microsoft.com/office/powerpoint/2010/main" val="2555447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7C3E2FE4D6A74FB9879DB27C6834CE" ma:contentTypeVersion="7" ma:contentTypeDescription="Create a new document." ma:contentTypeScope="" ma:versionID="8c6dcb2aec29f852b21fd2e09af7bb54">
  <xsd:schema xmlns:xsd="http://www.w3.org/2001/XMLSchema" xmlns:xs="http://www.w3.org/2001/XMLSchema" xmlns:p="http://schemas.microsoft.com/office/2006/metadata/properties" xmlns:ns3="2bb6afd6-b189-493e-90d9-1728c8281296" xmlns:ns4="540e88c8-237c-405e-8a77-e6d41fa5383c" targetNamespace="http://schemas.microsoft.com/office/2006/metadata/properties" ma:root="true" ma:fieldsID="2b6355cd93496c7f783883a226f18610" ns3:_="" ns4:_="">
    <xsd:import namespace="2bb6afd6-b189-493e-90d9-1728c8281296"/>
    <xsd:import namespace="540e88c8-237c-405e-8a77-e6d41fa538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6afd6-b189-493e-90d9-1728c82812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e88c8-237c-405e-8a77-e6d41fa538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94647B-1BA0-4770-8050-9BFD1A7186FF}">
  <ds:schemaRefs>
    <ds:schemaRef ds:uri="http://schemas.microsoft.com/office/infopath/2007/PartnerControls"/>
    <ds:schemaRef ds:uri="540e88c8-237c-405e-8a77-e6d41fa5383c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2bb6afd6-b189-493e-90d9-1728c8281296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FAF1058-67DD-4AA2-801D-C1C9A9BA5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6afd6-b189-493e-90d9-1728c8281296"/>
    <ds:schemaRef ds:uri="540e88c8-237c-405e-8a77-e6d41fa538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FA2A1D-04EF-4004-897F-21C067C206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23413</TotalTime>
  <Words>307</Words>
  <Application>Microsoft Office PowerPoint</Application>
  <PresentationFormat>A4 Paper (210x297 mm)</PresentationFormat>
  <Paragraphs>35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Ann Madsen</dc:creator>
  <cp:lastModifiedBy>Anna Amtmann</cp:lastModifiedBy>
  <cp:revision>911</cp:revision>
  <dcterms:created xsi:type="dcterms:W3CDTF">2019-05-08T16:22:36Z</dcterms:created>
  <dcterms:modified xsi:type="dcterms:W3CDTF">2023-06-29T15:06:22Z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0x010100EB7C3E2FE4D6A74FB9879DB27C6834CE</vt:lpwstr>
  </property>
</Properties>
</file>