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handoutMasterIdLst>
    <p:handoutMasterId r:id="rId4"/>
  </p:handoutMasterIdLst>
  <p:sldIdLst>
    <p:sldId id="285" r:id="rId2"/>
  </p:sldIdLst>
  <p:sldSz cx="6264275" cy="8423275"/>
  <p:notesSz cx="6858000" cy="9144000"/>
  <p:defaultTextStyle>
    <a:defPPr>
      <a:defRPr lang="ja-JP"/>
    </a:defPPr>
    <a:lvl1pPr marL="0" algn="l" defTabSz="801106" rtl="0" eaLnBrk="1" latinLnBrk="0" hangingPunct="1">
      <a:defRPr kumimoji="1" sz="1577" kern="1200">
        <a:solidFill>
          <a:schemeClr val="tx1"/>
        </a:solidFill>
        <a:latin typeface="+mn-lt"/>
        <a:ea typeface="+mn-ea"/>
        <a:cs typeface="+mn-cs"/>
      </a:defRPr>
    </a:lvl1pPr>
    <a:lvl2pPr marL="400553" algn="l" defTabSz="801106" rtl="0" eaLnBrk="1" latinLnBrk="0" hangingPunct="1">
      <a:defRPr kumimoji="1" sz="1577" kern="1200">
        <a:solidFill>
          <a:schemeClr val="tx1"/>
        </a:solidFill>
        <a:latin typeface="+mn-lt"/>
        <a:ea typeface="+mn-ea"/>
        <a:cs typeface="+mn-cs"/>
      </a:defRPr>
    </a:lvl2pPr>
    <a:lvl3pPr marL="801106" algn="l" defTabSz="801106" rtl="0" eaLnBrk="1" latinLnBrk="0" hangingPunct="1">
      <a:defRPr kumimoji="1" sz="1577" kern="1200">
        <a:solidFill>
          <a:schemeClr val="tx1"/>
        </a:solidFill>
        <a:latin typeface="+mn-lt"/>
        <a:ea typeface="+mn-ea"/>
        <a:cs typeface="+mn-cs"/>
      </a:defRPr>
    </a:lvl3pPr>
    <a:lvl4pPr marL="1201659" algn="l" defTabSz="801106" rtl="0" eaLnBrk="1" latinLnBrk="0" hangingPunct="1">
      <a:defRPr kumimoji="1" sz="1577" kern="1200">
        <a:solidFill>
          <a:schemeClr val="tx1"/>
        </a:solidFill>
        <a:latin typeface="+mn-lt"/>
        <a:ea typeface="+mn-ea"/>
        <a:cs typeface="+mn-cs"/>
      </a:defRPr>
    </a:lvl4pPr>
    <a:lvl5pPr marL="1602212" algn="l" defTabSz="801106" rtl="0" eaLnBrk="1" latinLnBrk="0" hangingPunct="1">
      <a:defRPr kumimoji="1" sz="1577" kern="1200">
        <a:solidFill>
          <a:schemeClr val="tx1"/>
        </a:solidFill>
        <a:latin typeface="+mn-lt"/>
        <a:ea typeface="+mn-ea"/>
        <a:cs typeface="+mn-cs"/>
      </a:defRPr>
    </a:lvl5pPr>
    <a:lvl6pPr marL="2002765" algn="l" defTabSz="801106" rtl="0" eaLnBrk="1" latinLnBrk="0" hangingPunct="1">
      <a:defRPr kumimoji="1" sz="1577" kern="1200">
        <a:solidFill>
          <a:schemeClr val="tx1"/>
        </a:solidFill>
        <a:latin typeface="+mn-lt"/>
        <a:ea typeface="+mn-ea"/>
        <a:cs typeface="+mn-cs"/>
      </a:defRPr>
    </a:lvl6pPr>
    <a:lvl7pPr marL="2403318" algn="l" defTabSz="801106" rtl="0" eaLnBrk="1" latinLnBrk="0" hangingPunct="1">
      <a:defRPr kumimoji="1" sz="1577" kern="1200">
        <a:solidFill>
          <a:schemeClr val="tx1"/>
        </a:solidFill>
        <a:latin typeface="+mn-lt"/>
        <a:ea typeface="+mn-ea"/>
        <a:cs typeface="+mn-cs"/>
      </a:defRPr>
    </a:lvl7pPr>
    <a:lvl8pPr marL="2803870" algn="l" defTabSz="801106" rtl="0" eaLnBrk="1" latinLnBrk="0" hangingPunct="1">
      <a:defRPr kumimoji="1" sz="1577" kern="1200">
        <a:solidFill>
          <a:schemeClr val="tx1"/>
        </a:solidFill>
        <a:latin typeface="+mn-lt"/>
        <a:ea typeface="+mn-ea"/>
        <a:cs typeface="+mn-cs"/>
      </a:defRPr>
    </a:lvl8pPr>
    <a:lvl9pPr marL="3204423" algn="l" defTabSz="801106" rtl="0" eaLnBrk="1" latinLnBrk="0" hangingPunct="1">
      <a:defRPr kumimoji="1" sz="157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53" userDrawn="1">
          <p15:clr>
            <a:srgbClr val="A4A3A4"/>
          </p15:clr>
        </p15:guide>
        <p15:guide id="2" pos="680" userDrawn="1">
          <p15:clr>
            <a:srgbClr val="A4A3A4"/>
          </p15:clr>
        </p15:guide>
        <p15:guide id="3" pos="37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45"/>
    <p:restoredTop sz="97843"/>
  </p:normalViewPr>
  <p:slideViewPr>
    <p:cSldViewPr snapToGrid="0" snapToObjects="1">
      <p:cViewPr varScale="1">
        <p:scale>
          <a:sx n="61" d="100"/>
          <a:sy n="61" d="100"/>
        </p:scale>
        <p:origin x="2244" y="72"/>
      </p:cViewPr>
      <p:guideLst>
        <p:guide orient="horz" pos="2653"/>
        <p:guide pos="680"/>
        <p:guide pos="37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haraayaka%201\Desktop\200816%20LDH%20killing\200816LDHkilling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350440711955409"/>
          <c:y val="6.0791844813740635E-2"/>
          <c:w val="0.68712587642283651"/>
          <c:h val="0.6162141055645737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'200816-3k'!$M$59:$M$60</c:f>
                <c:numCache>
                  <c:formatCode>General</c:formatCode>
                  <c:ptCount val="2"/>
                  <c:pt idx="0">
                    <c:v>0.76007425019161667</c:v>
                  </c:pt>
                  <c:pt idx="1">
                    <c:v>1.1369705863462951</c:v>
                  </c:pt>
                </c:numCache>
              </c:numRef>
            </c:plus>
            <c:minus>
              <c:numRef>
                <c:f>'200816-3k'!$M$59:$M$60</c:f>
                <c:numCache>
                  <c:formatCode>General</c:formatCode>
                  <c:ptCount val="2"/>
                  <c:pt idx="0">
                    <c:v>0.76007425019161667</c:v>
                  </c:pt>
                  <c:pt idx="1">
                    <c:v>1.1369705863462951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'200816-3k'!$K$59:$K$60</c:f>
              <c:strCache>
                <c:ptCount val="2"/>
                <c:pt idx="0">
                  <c:v>RA</c:v>
                </c:pt>
                <c:pt idx="1">
                  <c:v>RA+α-GalCer</c:v>
                </c:pt>
              </c:strCache>
            </c:strRef>
          </c:cat>
          <c:val>
            <c:numRef>
              <c:f>'200816-3k'!$L$59:$L$60</c:f>
              <c:numCache>
                <c:formatCode>General</c:formatCode>
                <c:ptCount val="2"/>
                <c:pt idx="0">
                  <c:v>16.107394123327545</c:v>
                </c:pt>
                <c:pt idx="1">
                  <c:v>18.163277198298442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CD7-1D45-8020-6477AB32DD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40"/>
        <c:axId val="-1020491680"/>
        <c:axId val="-1020488960"/>
      </c:barChart>
      <c:catAx>
        <c:axId val="-1020491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lang="ja-JP" sz="1000" b="0" i="0" u="none" strike="noStrike" kern="1200" baseline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pPr>
            <a:endParaRPr lang="en-US"/>
          </a:p>
        </c:txPr>
        <c:crossAx val="-1020488960"/>
        <c:crosses val="autoZero"/>
        <c:auto val="1"/>
        <c:lblAlgn val="ctr"/>
        <c:lblOffset val="100"/>
        <c:noMultiLvlLbl val="0"/>
      </c:catAx>
      <c:valAx>
        <c:axId val="-10204889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000" b="0" i="0" u="none" strike="noStrike" kern="1200" baseline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pPr>
            <a:endParaRPr lang="en-US"/>
          </a:p>
        </c:txPr>
        <c:crossAx val="-1020491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xmlns="" id="{4F6E3F23-4719-CF4D-80C6-29EBAF93514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xmlns="" id="{51C65176-7798-D04B-889F-A17E7CAB7AB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E82D50-34A4-8046-9141-8C23055A460B}" type="datetimeFigureOut">
              <a:rPr kumimoji="1" lang="ja-JP" altLang="en-US" smtClean="0"/>
              <a:t>2020/10/20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xmlns="" id="{37F4D3E0-6E5B-E043-822E-8F2029676A4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xmlns="" id="{639DEA74-467C-F14A-AF8A-824DED3D3BB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3186CB-319D-BE40-8B2C-B947F0EE41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10360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E73BF4-12E7-9542-B97B-F014DE3E041F}" type="datetimeFigureOut">
              <a:rPr kumimoji="1" lang="ja-JP" altLang="en-US" smtClean="0"/>
              <a:t>2020/10/20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82825" y="1143000"/>
            <a:ext cx="22923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F1AA3-7A58-9648-A642-1F6F057D2C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0858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01106" rtl="0" eaLnBrk="1" latinLnBrk="0" hangingPunct="1">
      <a:defRPr kumimoji="1" sz="1051" kern="1200">
        <a:solidFill>
          <a:schemeClr val="tx1"/>
        </a:solidFill>
        <a:latin typeface="+mn-lt"/>
        <a:ea typeface="+mn-ea"/>
        <a:cs typeface="+mn-cs"/>
      </a:defRPr>
    </a:lvl1pPr>
    <a:lvl2pPr marL="400553" algn="l" defTabSz="801106" rtl="0" eaLnBrk="1" latinLnBrk="0" hangingPunct="1">
      <a:defRPr kumimoji="1" sz="1051" kern="1200">
        <a:solidFill>
          <a:schemeClr val="tx1"/>
        </a:solidFill>
        <a:latin typeface="+mn-lt"/>
        <a:ea typeface="+mn-ea"/>
        <a:cs typeface="+mn-cs"/>
      </a:defRPr>
    </a:lvl2pPr>
    <a:lvl3pPr marL="801106" algn="l" defTabSz="801106" rtl="0" eaLnBrk="1" latinLnBrk="0" hangingPunct="1">
      <a:defRPr kumimoji="1" sz="1051" kern="1200">
        <a:solidFill>
          <a:schemeClr val="tx1"/>
        </a:solidFill>
        <a:latin typeface="+mn-lt"/>
        <a:ea typeface="+mn-ea"/>
        <a:cs typeface="+mn-cs"/>
      </a:defRPr>
    </a:lvl3pPr>
    <a:lvl4pPr marL="1201659" algn="l" defTabSz="801106" rtl="0" eaLnBrk="1" latinLnBrk="0" hangingPunct="1">
      <a:defRPr kumimoji="1" sz="1051" kern="1200">
        <a:solidFill>
          <a:schemeClr val="tx1"/>
        </a:solidFill>
        <a:latin typeface="+mn-lt"/>
        <a:ea typeface="+mn-ea"/>
        <a:cs typeface="+mn-cs"/>
      </a:defRPr>
    </a:lvl4pPr>
    <a:lvl5pPr marL="1602212" algn="l" defTabSz="801106" rtl="0" eaLnBrk="1" latinLnBrk="0" hangingPunct="1">
      <a:defRPr kumimoji="1" sz="1051" kern="1200">
        <a:solidFill>
          <a:schemeClr val="tx1"/>
        </a:solidFill>
        <a:latin typeface="+mn-lt"/>
        <a:ea typeface="+mn-ea"/>
        <a:cs typeface="+mn-cs"/>
      </a:defRPr>
    </a:lvl5pPr>
    <a:lvl6pPr marL="2002765" algn="l" defTabSz="801106" rtl="0" eaLnBrk="1" latinLnBrk="0" hangingPunct="1">
      <a:defRPr kumimoji="1" sz="1051" kern="1200">
        <a:solidFill>
          <a:schemeClr val="tx1"/>
        </a:solidFill>
        <a:latin typeface="+mn-lt"/>
        <a:ea typeface="+mn-ea"/>
        <a:cs typeface="+mn-cs"/>
      </a:defRPr>
    </a:lvl6pPr>
    <a:lvl7pPr marL="2403318" algn="l" defTabSz="801106" rtl="0" eaLnBrk="1" latinLnBrk="0" hangingPunct="1">
      <a:defRPr kumimoji="1" sz="1051" kern="1200">
        <a:solidFill>
          <a:schemeClr val="tx1"/>
        </a:solidFill>
        <a:latin typeface="+mn-lt"/>
        <a:ea typeface="+mn-ea"/>
        <a:cs typeface="+mn-cs"/>
      </a:defRPr>
    </a:lvl7pPr>
    <a:lvl8pPr marL="2803870" algn="l" defTabSz="801106" rtl="0" eaLnBrk="1" latinLnBrk="0" hangingPunct="1">
      <a:defRPr kumimoji="1" sz="1051" kern="1200">
        <a:solidFill>
          <a:schemeClr val="tx1"/>
        </a:solidFill>
        <a:latin typeface="+mn-lt"/>
        <a:ea typeface="+mn-ea"/>
        <a:cs typeface="+mn-cs"/>
      </a:defRPr>
    </a:lvl8pPr>
    <a:lvl9pPr marL="3204423" algn="l" defTabSz="801106" rtl="0" eaLnBrk="1" latinLnBrk="0" hangingPunct="1">
      <a:defRPr kumimoji="1" sz="105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altLang="ja-JP" sz="1050" dirty="0">
                <a:latin typeface="Arial" panose="020B0604020202020204" pitchFamily="34" charset="0"/>
                <a:cs typeface="Arial" panose="020B0604020202020204" pitchFamily="34" charset="0"/>
              </a:rPr>
              <a:t>Supplementary </a:t>
            </a:r>
            <a:r>
              <a:rPr lang="en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Fig.1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6F1AA3-7A58-9648-A642-1F6F057D2CB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0988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9821" y="1378532"/>
            <a:ext cx="5324634" cy="2932548"/>
          </a:xfrm>
        </p:spPr>
        <p:txBody>
          <a:bodyPr anchor="b"/>
          <a:lstStyle>
            <a:lvl1pPr algn="ctr">
              <a:defRPr sz="411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3035" y="4424170"/>
            <a:ext cx="4698206" cy="2033674"/>
          </a:xfrm>
        </p:spPr>
        <p:txBody>
          <a:bodyPr/>
          <a:lstStyle>
            <a:lvl1pPr marL="0" indent="0" algn="ctr">
              <a:buNone/>
              <a:defRPr sz="1644"/>
            </a:lvl1pPr>
            <a:lvl2pPr marL="313228" indent="0" algn="ctr">
              <a:buNone/>
              <a:defRPr sz="1370"/>
            </a:lvl2pPr>
            <a:lvl3pPr marL="626455" indent="0" algn="ctr">
              <a:buNone/>
              <a:defRPr sz="1233"/>
            </a:lvl3pPr>
            <a:lvl4pPr marL="939683" indent="0" algn="ctr">
              <a:buNone/>
              <a:defRPr sz="1096"/>
            </a:lvl4pPr>
            <a:lvl5pPr marL="1252911" indent="0" algn="ctr">
              <a:buNone/>
              <a:defRPr sz="1096"/>
            </a:lvl5pPr>
            <a:lvl6pPr marL="1566139" indent="0" algn="ctr">
              <a:buNone/>
              <a:defRPr sz="1096"/>
            </a:lvl6pPr>
            <a:lvl7pPr marL="1879366" indent="0" algn="ctr">
              <a:buNone/>
              <a:defRPr sz="1096"/>
            </a:lvl7pPr>
            <a:lvl8pPr marL="2192594" indent="0" algn="ctr">
              <a:buNone/>
              <a:defRPr sz="1096"/>
            </a:lvl8pPr>
            <a:lvl9pPr marL="2505822" indent="0" algn="ctr">
              <a:buNone/>
              <a:defRPr sz="1096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3927-6A94-8841-9202-98DCF7EEA866}" type="datetimeFigureOut">
              <a:rPr kumimoji="1" lang="ja-JP" altLang="en-US" smtClean="0"/>
              <a:t>2020/10/20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E0A9E-4459-A64A-A3CA-20863E7915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7469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3927-6A94-8841-9202-98DCF7EEA866}" type="datetimeFigureOut">
              <a:rPr kumimoji="1" lang="ja-JP" altLang="en-US" smtClean="0"/>
              <a:t>2020/10/20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E0A9E-4459-A64A-A3CA-20863E7915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4610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82872" y="448462"/>
            <a:ext cx="1350734" cy="713833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0669" y="448462"/>
            <a:ext cx="3973899" cy="713833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3927-6A94-8841-9202-98DCF7EEA866}" type="datetimeFigureOut">
              <a:rPr kumimoji="1" lang="ja-JP" altLang="en-US" smtClean="0"/>
              <a:t>2020/10/20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E0A9E-4459-A64A-A3CA-20863E7915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5934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3927-6A94-8841-9202-98DCF7EEA866}" type="datetimeFigureOut">
              <a:rPr kumimoji="1" lang="ja-JP" altLang="en-US" smtClean="0"/>
              <a:t>2020/10/20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E0A9E-4459-A64A-A3CA-20863E7915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2307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407" y="2099972"/>
            <a:ext cx="5402937" cy="3503848"/>
          </a:xfrm>
        </p:spPr>
        <p:txBody>
          <a:bodyPr anchor="b"/>
          <a:lstStyle>
            <a:lvl1pPr>
              <a:defRPr sz="411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7407" y="5636967"/>
            <a:ext cx="5402937" cy="1842591"/>
          </a:xfrm>
        </p:spPr>
        <p:txBody>
          <a:bodyPr/>
          <a:lstStyle>
            <a:lvl1pPr marL="0" indent="0">
              <a:buNone/>
              <a:defRPr sz="1644">
                <a:solidFill>
                  <a:schemeClr val="tx1"/>
                </a:solidFill>
              </a:defRPr>
            </a:lvl1pPr>
            <a:lvl2pPr marL="313228" indent="0">
              <a:buNone/>
              <a:defRPr sz="1370">
                <a:solidFill>
                  <a:schemeClr val="tx1">
                    <a:tint val="75000"/>
                  </a:schemeClr>
                </a:solidFill>
              </a:defRPr>
            </a:lvl2pPr>
            <a:lvl3pPr marL="626455" indent="0">
              <a:buNone/>
              <a:defRPr sz="1233">
                <a:solidFill>
                  <a:schemeClr val="tx1">
                    <a:tint val="75000"/>
                  </a:schemeClr>
                </a:solidFill>
              </a:defRPr>
            </a:lvl3pPr>
            <a:lvl4pPr marL="939683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4pPr>
            <a:lvl5pPr marL="1252911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5pPr>
            <a:lvl6pPr marL="1566139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6pPr>
            <a:lvl7pPr marL="1879366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7pPr>
            <a:lvl8pPr marL="2192594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8pPr>
            <a:lvl9pPr marL="2505822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3927-6A94-8841-9202-98DCF7EEA866}" type="datetimeFigureOut">
              <a:rPr kumimoji="1" lang="ja-JP" altLang="en-US" smtClean="0"/>
              <a:t>2020/10/20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E0A9E-4459-A64A-A3CA-20863E7915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9690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0669" y="2242307"/>
            <a:ext cx="2662317" cy="534449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71289" y="2242307"/>
            <a:ext cx="2662317" cy="534449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3927-6A94-8841-9202-98DCF7EEA866}" type="datetimeFigureOut">
              <a:rPr kumimoji="1" lang="ja-JP" altLang="en-US" smtClean="0"/>
              <a:t>2020/10/20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E0A9E-4459-A64A-A3CA-20863E7915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5092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485" y="448463"/>
            <a:ext cx="5402937" cy="162811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485" y="2064873"/>
            <a:ext cx="2650082" cy="1011962"/>
          </a:xfrm>
        </p:spPr>
        <p:txBody>
          <a:bodyPr anchor="b"/>
          <a:lstStyle>
            <a:lvl1pPr marL="0" indent="0">
              <a:buNone/>
              <a:defRPr sz="1644" b="1"/>
            </a:lvl1pPr>
            <a:lvl2pPr marL="313228" indent="0">
              <a:buNone/>
              <a:defRPr sz="1370" b="1"/>
            </a:lvl2pPr>
            <a:lvl3pPr marL="626455" indent="0">
              <a:buNone/>
              <a:defRPr sz="1233" b="1"/>
            </a:lvl3pPr>
            <a:lvl4pPr marL="939683" indent="0">
              <a:buNone/>
              <a:defRPr sz="1096" b="1"/>
            </a:lvl4pPr>
            <a:lvl5pPr marL="1252911" indent="0">
              <a:buNone/>
              <a:defRPr sz="1096" b="1"/>
            </a:lvl5pPr>
            <a:lvl6pPr marL="1566139" indent="0">
              <a:buNone/>
              <a:defRPr sz="1096" b="1"/>
            </a:lvl6pPr>
            <a:lvl7pPr marL="1879366" indent="0">
              <a:buNone/>
              <a:defRPr sz="1096" b="1"/>
            </a:lvl7pPr>
            <a:lvl8pPr marL="2192594" indent="0">
              <a:buNone/>
              <a:defRPr sz="1096" b="1"/>
            </a:lvl8pPr>
            <a:lvl9pPr marL="2505822" indent="0">
              <a:buNone/>
              <a:defRPr sz="1096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485" y="3076835"/>
            <a:ext cx="2650082" cy="452556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1289" y="2064873"/>
            <a:ext cx="2663133" cy="1011962"/>
          </a:xfrm>
        </p:spPr>
        <p:txBody>
          <a:bodyPr anchor="b"/>
          <a:lstStyle>
            <a:lvl1pPr marL="0" indent="0">
              <a:buNone/>
              <a:defRPr sz="1644" b="1"/>
            </a:lvl1pPr>
            <a:lvl2pPr marL="313228" indent="0">
              <a:buNone/>
              <a:defRPr sz="1370" b="1"/>
            </a:lvl2pPr>
            <a:lvl3pPr marL="626455" indent="0">
              <a:buNone/>
              <a:defRPr sz="1233" b="1"/>
            </a:lvl3pPr>
            <a:lvl4pPr marL="939683" indent="0">
              <a:buNone/>
              <a:defRPr sz="1096" b="1"/>
            </a:lvl4pPr>
            <a:lvl5pPr marL="1252911" indent="0">
              <a:buNone/>
              <a:defRPr sz="1096" b="1"/>
            </a:lvl5pPr>
            <a:lvl6pPr marL="1566139" indent="0">
              <a:buNone/>
              <a:defRPr sz="1096" b="1"/>
            </a:lvl6pPr>
            <a:lvl7pPr marL="1879366" indent="0">
              <a:buNone/>
              <a:defRPr sz="1096" b="1"/>
            </a:lvl7pPr>
            <a:lvl8pPr marL="2192594" indent="0">
              <a:buNone/>
              <a:defRPr sz="1096" b="1"/>
            </a:lvl8pPr>
            <a:lvl9pPr marL="2505822" indent="0">
              <a:buNone/>
              <a:defRPr sz="1096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171289" y="3076835"/>
            <a:ext cx="2663133" cy="452556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3927-6A94-8841-9202-98DCF7EEA866}" type="datetimeFigureOut">
              <a:rPr kumimoji="1" lang="ja-JP" altLang="en-US" smtClean="0"/>
              <a:t>2020/10/20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E0A9E-4459-A64A-A3CA-20863E7915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7134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3927-6A94-8841-9202-98DCF7EEA866}" type="datetimeFigureOut">
              <a:rPr kumimoji="1" lang="ja-JP" altLang="en-US" smtClean="0"/>
              <a:t>2020/10/20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E0A9E-4459-A64A-A3CA-20863E7915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5198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3927-6A94-8841-9202-98DCF7EEA866}" type="datetimeFigureOut">
              <a:rPr kumimoji="1" lang="ja-JP" altLang="en-US" smtClean="0"/>
              <a:t>2020/10/20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E0A9E-4459-A64A-A3CA-20863E7915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0094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485" y="561552"/>
            <a:ext cx="2020392" cy="1965431"/>
          </a:xfrm>
        </p:spPr>
        <p:txBody>
          <a:bodyPr anchor="b"/>
          <a:lstStyle>
            <a:lvl1pPr>
              <a:defRPr sz="219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3133" y="1212797"/>
            <a:ext cx="3171289" cy="5985985"/>
          </a:xfrm>
        </p:spPr>
        <p:txBody>
          <a:bodyPr/>
          <a:lstStyle>
            <a:lvl1pPr>
              <a:defRPr sz="2192"/>
            </a:lvl1pPr>
            <a:lvl2pPr>
              <a:defRPr sz="1918"/>
            </a:lvl2pPr>
            <a:lvl3pPr>
              <a:defRPr sz="1644"/>
            </a:lvl3pPr>
            <a:lvl4pPr>
              <a:defRPr sz="1370"/>
            </a:lvl4pPr>
            <a:lvl5pPr>
              <a:defRPr sz="1370"/>
            </a:lvl5pPr>
            <a:lvl6pPr>
              <a:defRPr sz="1370"/>
            </a:lvl6pPr>
            <a:lvl7pPr>
              <a:defRPr sz="1370"/>
            </a:lvl7pPr>
            <a:lvl8pPr>
              <a:defRPr sz="1370"/>
            </a:lvl8pPr>
            <a:lvl9pPr>
              <a:defRPr sz="137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1485" y="2526982"/>
            <a:ext cx="2020392" cy="4681548"/>
          </a:xfrm>
        </p:spPr>
        <p:txBody>
          <a:bodyPr/>
          <a:lstStyle>
            <a:lvl1pPr marL="0" indent="0">
              <a:buNone/>
              <a:defRPr sz="1096"/>
            </a:lvl1pPr>
            <a:lvl2pPr marL="313228" indent="0">
              <a:buNone/>
              <a:defRPr sz="959"/>
            </a:lvl2pPr>
            <a:lvl3pPr marL="626455" indent="0">
              <a:buNone/>
              <a:defRPr sz="822"/>
            </a:lvl3pPr>
            <a:lvl4pPr marL="939683" indent="0">
              <a:buNone/>
              <a:defRPr sz="685"/>
            </a:lvl4pPr>
            <a:lvl5pPr marL="1252911" indent="0">
              <a:buNone/>
              <a:defRPr sz="685"/>
            </a:lvl5pPr>
            <a:lvl6pPr marL="1566139" indent="0">
              <a:buNone/>
              <a:defRPr sz="685"/>
            </a:lvl6pPr>
            <a:lvl7pPr marL="1879366" indent="0">
              <a:buNone/>
              <a:defRPr sz="685"/>
            </a:lvl7pPr>
            <a:lvl8pPr marL="2192594" indent="0">
              <a:buNone/>
              <a:defRPr sz="685"/>
            </a:lvl8pPr>
            <a:lvl9pPr marL="2505822" indent="0">
              <a:buNone/>
              <a:defRPr sz="685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3927-6A94-8841-9202-98DCF7EEA866}" type="datetimeFigureOut">
              <a:rPr kumimoji="1" lang="ja-JP" altLang="en-US" smtClean="0"/>
              <a:t>2020/10/20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E0A9E-4459-A64A-A3CA-20863E7915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3635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485" y="561552"/>
            <a:ext cx="2020392" cy="1965431"/>
          </a:xfrm>
        </p:spPr>
        <p:txBody>
          <a:bodyPr anchor="b"/>
          <a:lstStyle>
            <a:lvl1pPr>
              <a:defRPr sz="219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63133" y="1212797"/>
            <a:ext cx="3171289" cy="5985985"/>
          </a:xfrm>
        </p:spPr>
        <p:txBody>
          <a:bodyPr anchor="t"/>
          <a:lstStyle>
            <a:lvl1pPr marL="0" indent="0">
              <a:buNone/>
              <a:defRPr sz="2192"/>
            </a:lvl1pPr>
            <a:lvl2pPr marL="313228" indent="0">
              <a:buNone/>
              <a:defRPr sz="1918"/>
            </a:lvl2pPr>
            <a:lvl3pPr marL="626455" indent="0">
              <a:buNone/>
              <a:defRPr sz="1644"/>
            </a:lvl3pPr>
            <a:lvl4pPr marL="939683" indent="0">
              <a:buNone/>
              <a:defRPr sz="1370"/>
            </a:lvl4pPr>
            <a:lvl5pPr marL="1252911" indent="0">
              <a:buNone/>
              <a:defRPr sz="1370"/>
            </a:lvl5pPr>
            <a:lvl6pPr marL="1566139" indent="0">
              <a:buNone/>
              <a:defRPr sz="1370"/>
            </a:lvl6pPr>
            <a:lvl7pPr marL="1879366" indent="0">
              <a:buNone/>
              <a:defRPr sz="1370"/>
            </a:lvl7pPr>
            <a:lvl8pPr marL="2192594" indent="0">
              <a:buNone/>
              <a:defRPr sz="1370"/>
            </a:lvl8pPr>
            <a:lvl9pPr marL="2505822" indent="0">
              <a:buNone/>
              <a:defRPr sz="137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1485" y="2526982"/>
            <a:ext cx="2020392" cy="4681548"/>
          </a:xfrm>
        </p:spPr>
        <p:txBody>
          <a:bodyPr/>
          <a:lstStyle>
            <a:lvl1pPr marL="0" indent="0">
              <a:buNone/>
              <a:defRPr sz="1096"/>
            </a:lvl1pPr>
            <a:lvl2pPr marL="313228" indent="0">
              <a:buNone/>
              <a:defRPr sz="959"/>
            </a:lvl2pPr>
            <a:lvl3pPr marL="626455" indent="0">
              <a:buNone/>
              <a:defRPr sz="822"/>
            </a:lvl3pPr>
            <a:lvl4pPr marL="939683" indent="0">
              <a:buNone/>
              <a:defRPr sz="685"/>
            </a:lvl4pPr>
            <a:lvl5pPr marL="1252911" indent="0">
              <a:buNone/>
              <a:defRPr sz="685"/>
            </a:lvl5pPr>
            <a:lvl6pPr marL="1566139" indent="0">
              <a:buNone/>
              <a:defRPr sz="685"/>
            </a:lvl6pPr>
            <a:lvl7pPr marL="1879366" indent="0">
              <a:buNone/>
              <a:defRPr sz="685"/>
            </a:lvl7pPr>
            <a:lvl8pPr marL="2192594" indent="0">
              <a:buNone/>
              <a:defRPr sz="685"/>
            </a:lvl8pPr>
            <a:lvl9pPr marL="2505822" indent="0">
              <a:buNone/>
              <a:defRPr sz="685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3927-6A94-8841-9202-98DCF7EEA866}" type="datetimeFigureOut">
              <a:rPr kumimoji="1" lang="ja-JP" altLang="en-US" smtClean="0"/>
              <a:t>2020/10/20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E0A9E-4459-A64A-A3CA-20863E7915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439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0669" y="448463"/>
            <a:ext cx="5402937" cy="16281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0669" y="2242307"/>
            <a:ext cx="5402937" cy="5344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30669" y="7807130"/>
            <a:ext cx="1409462" cy="448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63927-6A94-8841-9202-98DCF7EEA866}" type="datetimeFigureOut">
              <a:rPr kumimoji="1" lang="ja-JP" altLang="en-US" smtClean="0"/>
              <a:t>2020/10/20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75041" y="7807130"/>
            <a:ext cx="2114193" cy="448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24144" y="7807130"/>
            <a:ext cx="1409462" cy="448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E0A9E-4459-A64A-A3CA-20863E7915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086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26455" rtl="0" eaLnBrk="1" latinLnBrk="0" hangingPunct="1">
        <a:lnSpc>
          <a:spcPct val="90000"/>
        </a:lnSpc>
        <a:spcBef>
          <a:spcPct val="0"/>
        </a:spcBef>
        <a:buNone/>
        <a:defRPr kumimoji="1" sz="301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14" indent="-156614" algn="l" defTabSz="626455" rtl="0" eaLnBrk="1" latinLnBrk="0" hangingPunct="1">
        <a:lnSpc>
          <a:spcPct val="90000"/>
        </a:lnSpc>
        <a:spcBef>
          <a:spcPts val="685"/>
        </a:spcBef>
        <a:buFont typeface="Arial" panose="020B0604020202020204" pitchFamily="34" charset="0"/>
        <a:buChar char="•"/>
        <a:defRPr kumimoji="1" sz="1918" kern="1200">
          <a:solidFill>
            <a:schemeClr val="tx1"/>
          </a:solidFill>
          <a:latin typeface="+mn-lt"/>
          <a:ea typeface="+mn-ea"/>
          <a:cs typeface="+mn-cs"/>
        </a:defRPr>
      </a:lvl1pPr>
      <a:lvl2pPr marL="469842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644" kern="1200">
          <a:solidFill>
            <a:schemeClr val="tx1"/>
          </a:solidFill>
          <a:latin typeface="+mn-lt"/>
          <a:ea typeface="+mn-ea"/>
          <a:cs typeface="+mn-cs"/>
        </a:defRPr>
      </a:lvl2pPr>
      <a:lvl3pPr marL="783069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370" kern="1200">
          <a:solidFill>
            <a:schemeClr val="tx1"/>
          </a:solidFill>
          <a:latin typeface="+mn-lt"/>
          <a:ea typeface="+mn-ea"/>
          <a:cs typeface="+mn-cs"/>
        </a:defRPr>
      </a:lvl3pPr>
      <a:lvl4pPr marL="1096297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4pPr>
      <a:lvl5pPr marL="1409525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5pPr>
      <a:lvl6pPr marL="1722752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6pPr>
      <a:lvl7pPr marL="2035980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7pPr>
      <a:lvl8pPr marL="2349208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8pPr>
      <a:lvl9pPr marL="2662436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1pPr>
      <a:lvl2pPr marL="313228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2pPr>
      <a:lvl3pPr marL="626455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3pPr>
      <a:lvl4pPr marL="939683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4pPr>
      <a:lvl5pPr marL="1252911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5pPr>
      <a:lvl6pPr marL="1566139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6pPr>
      <a:lvl7pPr marL="1879366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7pPr>
      <a:lvl8pPr marL="2192594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8pPr>
      <a:lvl9pPr marL="2505822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xmlns="" id="{D0B2FA49-687F-F845-858D-796DF7A0BE0B}"/>
              </a:ext>
            </a:extLst>
          </p:cNvPr>
          <p:cNvSpPr/>
          <p:nvPr/>
        </p:nvSpPr>
        <p:spPr>
          <a:xfrm>
            <a:off x="1509237" y="669119"/>
            <a:ext cx="5934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No.29</a:t>
            </a:r>
          </a:p>
        </p:txBody>
      </p:sp>
      <p:graphicFrame>
        <p:nvGraphicFramePr>
          <p:cNvPr id="6" name="グラフ 5">
            <a:extLst>
              <a:ext uri="{FF2B5EF4-FFF2-40B4-BE49-F238E27FC236}">
                <a16:creationId xmlns:a16="http://schemas.microsoft.com/office/drawing/2014/main" xmlns="" id="{321D7FBD-9086-F545-8FB2-244CF8EE57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6934441"/>
              </p:ext>
            </p:extLst>
          </p:nvPr>
        </p:nvGraphicFramePr>
        <p:xfrm>
          <a:off x="873237" y="827108"/>
          <a:ext cx="2024565" cy="2443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正方形/長方形 7">
            <a:extLst>
              <a:ext uri="{FF2B5EF4-FFF2-40B4-BE49-F238E27FC236}">
                <a16:creationId xmlns:a16="http://schemas.microsoft.com/office/drawing/2014/main" xmlns="" id="{00CB9061-B6A8-5C4C-8D5E-8DDD3929C419}"/>
              </a:ext>
            </a:extLst>
          </p:cNvPr>
          <p:cNvSpPr/>
          <p:nvPr/>
        </p:nvSpPr>
        <p:spPr>
          <a:xfrm>
            <a:off x="702266" y="635821"/>
            <a:ext cx="401421" cy="343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85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" panose="020B0604020202020204" pitchFamily="34" charset="0"/>
              </a:rPr>
              <a:t>(</a:t>
            </a:r>
            <a:r>
              <a:rPr lang="ja-JP" altLang="en-US" sz="85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" panose="020B0604020202020204" pitchFamily="34" charset="0"/>
              </a:rPr>
              <a:t>％</a:t>
            </a:r>
            <a:r>
              <a:rPr lang="en-US" altLang="ja-JP" sz="85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" panose="020B0604020202020204" pitchFamily="34" charset="0"/>
              </a:rPr>
              <a:t>)</a:t>
            </a:r>
            <a:endParaRPr lang="ja-JP" altLang="en-US" sz="850" dirty="0">
              <a:solidFill>
                <a:schemeClr val="tx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xmlns="" id="{AA2E1F76-E287-2F4B-84EE-18523C59046C}"/>
              </a:ext>
            </a:extLst>
          </p:cNvPr>
          <p:cNvSpPr txBox="1"/>
          <p:nvPr/>
        </p:nvSpPr>
        <p:spPr>
          <a:xfrm rot="16200000">
            <a:off x="368791" y="1544265"/>
            <a:ext cx="7780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Cytotoxicity</a:t>
            </a:r>
            <a:endParaRPr lang="ja-JP" altLang="en-US" sz="90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xmlns="" id="{D6CFC52A-0EB6-5F40-B078-B80ED788A44D}"/>
              </a:ext>
            </a:extLst>
          </p:cNvPr>
          <p:cNvSpPr/>
          <p:nvPr/>
        </p:nvSpPr>
        <p:spPr>
          <a:xfrm>
            <a:off x="294969" y="3270314"/>
            <a:ext cx="5742038" cy="1511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en-US" altLang="ja-JP" sz="12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Supplementary Fig. 1</a:t>
            </a:r>
            <a:r>
              <a:rPr lang="en-US" altLang="ja-JP" sz="1200" dirty="0">
                <a:latin typeface="Times New Roman" panose="02020603050405020304" pitchFamily="18" charset="0"/>
                <a:ea typeface="Arial Unicode MS" panose="020B0604020202020204" pitchFamily="34" charset="-128"/>
                <a:cs typeface="ＭＳ Ｐゴシック" panose="020B0600070205080204" pitchFamily="34" charset="-128"/>
              </a:rPr>
              <a:t>a. RA-differentiated cells from CD1d-negative patient glioblastoma stem-like cells were pulsed overnight with α-</a:t>
            </a:r>
            <a:r>
              <a:rPr lang="en-US" altLang="ja-JP" sz="1200" dirty="0" err="1">
                <a:latin typeface="Times New Roman" panose="02020603050405020304" pitchFamily="18" charset="0"/>
                <a:ea typeface="Arial Unicode MS" panose="020B0604020202020204" pitchFamily="34" charset="-128"/>
                <a:cs typeface="ＭＳ Ｐゴシック" panose="020B0600070205080204" pitchFamily="34" charset="-128"/>
              </a:rPr>
              <a:t>GalCer</a:t>
            </a:r>
            <a:r>
              <a:rPr lang="en-US" altLang="ja-JP" sz="1200" dirty="0">
                <a:latin typeface="Times New Roman" panose="02020603050405020304" pitchFamily="18" charset="0"/>
                <a:ea typeface="Arial Unicode MS" panose="020B0604020202020204" pitchFamily="34" charset="-128"/>
                <a:cs typeface="ＭＳ Ｐゴシック" panose="020B0600070205080204" pitchFamily="34" charset="-128"/>
              </a:rPr>
              <a:t> (200 ng/ml) and co-cultured with resting </a:t>
            </a:r>
            <a:r>
              <a:rPr lang="en-US" altLang="ja-JP" sz="1200" dirty="0" err="1">
                <a:latin typeface="Times New Roman" panose="02020603050405020304" pitchFamily="18" charset="0"/>
                <a:ea typeface="Arial Unicode MS" panose="020B0604020202020204" pitchFamily="34" charset="-128"/>
                <a:cs typeface="ＭＳ Ｐゴシック" panose="020B0600070205080204" pitchFamily="34" charset="-128"/>
              </a:rPr>
              <a:t>iNKT</a:t>
            </a:r>
            <a:r>
              <a:rPr lang="en-US" altLang="ja-JP" sz="1200" dirty="0">
                <a:latin typeface="Times New Roman" panose="02020603050405020304" pitchFamily="18" charset="0"/>
                <a:ea typeface="Arial Unicode MS" panose="020B0604020202020204" pitchFamily="34" charset="-128"/>
                <a:cs typeface="ＭＳ Ｐゴシック" panose="020B0600070205080204" pitchFamily="34" charset="-128"/>
              </a:rPr>
              <a:t> cells for 4 h at a 10:1 ratio, and the cytotoxicity was assessed by measuring LDH release. Error bars represent the SEM (</a:t>
            </a:r>
            <a:r>
              <a:rPr lang="en-US" altLang="ja-JP" sz="1200" i="1" dirty="0">
                <a:latin typeface="Times New Roman" panose="02020603050405020304" pitchFamily="18" charset="0"/>
                <a:ea typeface="Arial Unicode MS" panose="020B0604020202020204" pitchFamily="34" charset="-128"/>
                <a:cs typeface="ＭＳ Ｐゴシック" panose="020B0600070205080204" pitchFamily="34" charset="-128"/>
              </a:rPr>
              <a:t>n</a:t>
            </a:r>
            <a:r>
              <a:rPr lang="en-US" altLang="ja-JP" sz="1200" dirty="0">
                <a:latin typeface="Times New Roman" panose="02020603050405020304" pitchFamily="18" charset="0"/>
                <a:ea typeface="Arial Unicode MS" panose="020B0604020202020204" pitchFamily="34" charset="-128"/>
                <a:cs typeface="ＭＳ Ｐゴシック" panose="020B0600070205080204" pitchFamily="34" charset="-128"/>
              </a:rPr>
              <a:t> = 4).</a:t>
            </a:r>
            <a:r>
              <a:rPr lang="en-US" altLang="ja-JP" sz="1200" dirty="0">
                <a:latin typeface="Times New Roman" panose="02020603050405020304" pitchFamily="18" charset="0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</a:t>
            </a:r>
            <a:endParaRPr lang="ja-JP" altLang="ja-JP" sz="1200">
              <a:latin typeface="ＭＳ Ｐゴシック" panose="020B0600070205080204" pitchFamily="34" charset="-128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21903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17592</TotalTime>
  <Words>64</Words>
  <Application>Microsoft Office PowerPoint</Application>
  <PresentationFormat>Custom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 Unicode MS</vt:lpstr>
      <vt:lpstr>ＭＳ Ｐゴシック</vt:lpstr>
      <vt:lpstr>游ゴシック</vt:lpstr>
      <vt:lpstr>游ゴシック Light</vt:lpstr>
      <vt:lpstr>Arial</vt:lpstr>
      <vt:lpstr>Calibri</vt:lpstr>
      <vt:lpstr>Calibri Light</vt:lpstr>
      <vt:lpstr>Times New Roman</vt:lpstr>
      <vt:lpstr>Office テーマ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那須 亮</dc:creator>
  <cp:lastModifiedBy>Raja R</cp:lastModifiedBy>
  <cp:revision>386</cp:revision>
  <cp:lastPrinted>2018-12-04T18:42:46Z</cp:lastPrinted>
  <dcterms:created xsi:type="dcterms:W3CDTF">2018-09-25T11:21:30Z</dcterms:created>
  <dcterms:modified xsi:type="dcterms:W3CDTF">2020-10-20T03:04:56Z</dcterms:modified>
</cp:coreProperties>
</file>