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
  </p:notesMasterIdLst>
  <p:sldIdLst>
    <p:sldId id="266" r:id="rId2"/>
    <p:sldId id="258" r:id="rId3"/>
    <p:sldId id="259" r:id="rId4"/>
    <p:sldId id="260" r:id="rId5"/>
    <p:sldId id="261" r:id="rId6"/>
    <p:sldId id="269" r:id="rId7"/>
    <p:sldId id="267" r:id="rId8"/>
    <p:sldId id="270" r:id="rId9"/>
    <p:sldId id="265" r:id="rId10"/>
  </p:sldIdLst>
  <p:sldSz cx="16256000" cy="12192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ang, James C. (NIH/NCI) [E]" initials="YJC([" lastIdx="2" clrIdx="0">
    <p:extLst>
      <p:ext uri="{19B8F6BF-5375-455C-9EA6-DF929625EA0E}">
        <p15:presenceInfo xmlns:p15="http://schemas.microsoft.com/office/powerpoint/2012/main" userId="S::jamesyang@nih.gov::825fb6b2-b78f-4b8e-8da7-0eaac46e7c0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91" autoAdjust="0"/>
    <p:restoredTop sz="88954" autoAdjust="0"/>
  </p:normalViewPr>
  <p:slideViewPr>
    <p:cSldViewPr snapToGrid="0">
      <p:cViewPr varScale="1">
        <p:scale>
          <a:sx n="89" d="100"/>
          <a:sy n="89" d="100"/>
        </p:scale>
        <p:origin x="36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7BD95C11-2D3C-4336-A526-87DBEABAE35D}" type="datetimeFigureOut">
              <a:rPr lang="en-US" smtClean="0"/>
              <a:t>5/12/2023</a:t>
            </a:fld>
            <a:endParaRPr lang="en-US"/>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BD42E4A7-A874-40FB-AAA6-7379F2C71EFF}" type="slidenum">
              <a:rPr lang="en-US" smtClean="0"/>
              <a:t>‹#›</a:t>
            </a:fld>
            <a:endParaRPr lang="en-US"/>
          </a:p>
        </p:txBody>
      </p:sp>
    </p:spTree>
    <p:extLst>
      <p:ext uri="{BB962C8B-B14F-4D97-AF65-F5344CB8AC3E}">
        <p14:creationId xmlns:p14="http://schemas.microsoft.com/office/powerpoint/2010/main" val="1969223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D42E4A7-A874-40FB-AAA6-7379F2C71E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2624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42E4A7-A874-40FB-AAA6-7379F2C71EFF}" type="slidenum">
              <a:rPr lang="en-US" smtClean="0"/>
              <a:t>2</a:t>
            </a:fld>
            <a:endParaRPr lang="en-US"/>
          </a:p>
        </p:txBody>
      </p:sp>
    </p:spTree>
    <p:extLst>
      <p:ext uri="{BB962C8B-B14F-4D97-AF65-F5344CB8AC3E}">
        <p14:creationId xmlns:p14="http://schemas.microsoft.com/office/powerpoint/2010/main" val="2244437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42E4A7-A874-40FB-AAA6-7379F2C71EFF}" type="slidenum">
              <a:rPr lang="en-US" smtClean="0"/>
              <a:t>3</a:t>
            </a:fld>
            <a:endParaRPr lang="en-US"/>
          </a:p>
        </p:txBody>
      </p:sp>
    </p:spTree>
    <p:extLst>
      <p:ext uri="{BB962C8B-B14F-4D97-AF65-F5344CB8AC3E}">
        <p14:creationId xmlns:p14="http://schemas.microsoft.com/office/powerpoint/2010/main" val="2768591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42E4A7-A874-40FB-AAA6-7379F2C71EFF}" type="slidenum">
              <a:rPr lang="en-US" smtClean="0"/>
              <a:t>4</a:t>
            </a:fld>
            <a:endParaRPr lang="en-US"/>
          </a:p>
        </p:txBody>
      </p:sp>
    </p:spTree>
    <p:extLst>
      <p:ext uri="{BB962C8B-B14F-4D97-AF65-F5344CB8AC3E}">
        <p14:creationId xmlns:p14="http://schemas.microsoft.com/office/powerpoint/2010/main" val="606352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42E4A7-A874-40FB-AAA6-7379F2C71EFF}" type="slidenum">
              <a:rPr lang="en-US" smtClean="0"/>
              <a:t>5</a:t>
            </a:fld>
            <a:endParaRPr lang="en-US"/>
          </a:p>
        </p:txBody>
      </p:sp>
    </p:spTree>
    <p:extLst>
      <p:ext uri="{BB962C8B-B14F-4D97-AF65-F5344CB8AC3E}">
        <p14:creationId xmlns:p14="http://schemas.microsoft.com/office/powerpoint/2010/main" val="2624859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25CF6FA-914B-4740-B3DD-DA17F9A55D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4618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D42E4A7-A874-40FB-AAA6-7379F2C71EF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99923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1995312"/>
            <a:ext cx="13817600" cy="4244622"/>
          </a:xfrm>
        </p:spPr>
        <p:txBody>
          <a:bodyPr anchor="b"/>
          <a:lstStyle>
            <a:lvl1pPr algn="ctr">
              <a:defRPr sz="10667"/>
            </a:lvl1pPr>
          </a:lstStyle>
          <a:p>
            <a:r>
              <a:rPr lang="en-US"/>
              <a:t>Click to edit Master title style</a:t>
            </a:r>
            <a:endParaRPr lang="en-US" dirty="0"/>
          </a:p>
        </p:txBody>
      </p:sp>
      <p:sp>
        <p:nvSpPr>
          <p:cNvPr id="3" name="Subtitle 2"/>
          <p:cNvSpPr>
            <a:spLocks noGrp="1"/>
          </p:cNvSpPr>
          <p:nvPr>
            <p:ph type="subTitle" idx="1"/>
          </p:nvPr>
        </p:nvSpPr>
        <p:spPr>
          <a:xfrm>
            <a:off x="2032000" y="6403623"/>
            <a:ext cx="12192000" cy="2943577"/>
          </a:xfrm>
        </p:spPr>
        <p:txBody>
          <a:bodyPr/>
          <a:lstStyle>
            <a:lvl1pPr marL="0" indent="0" algn="ctr">
              <a:buNone/>
              <a:defRPr sz="4267"/>
            </a:lvl1pPr>
            <a:lvl2pPr marL="812810" indent="0" algn="ctr">
              <a:buNone/>
              <a:defRPr sz="3556"/>
            </a:lvl2pPr>
            <a:lvl3pPr marL="1625620" indent="0" algn="ctr">
              <a:buNone/>
              <a:defRPr sz="3200"/>
            </a:lvl3pPr>
            <a:lvl4pPr marL="2438430" indent="0" algn="ctr">
              <a:buNone/>
              <a:defRPr sz="2844"/>
            </a:lvl4pPr>
            <a:lvl5pPr marL="3251241" indent="0" algn="ctr">
              <a:buNone/>
              <a:defRPr sz="2844"/>
            </a:lvl5pPr>
            <a:lvl6pPr marL="4064051" indent="0" algn="ctr">
              <a:buNone/>
              <a:defRPr sz="2844"/>
            </a:lvl6pPr>
            <a:lvl7pPr marL="4876861" indent="0" algn="ctr">
              <a:buNone/>
              <a:defRPr sz="2844"/>
            </a:lvl7pPr>
            <a:lvl8pPr marL="5689671" indent="0" algn="ctr">
              <a:buNone/>
              <a:defRPr sz="2844"/>
            </a:lvl8pPr>
            <a:lvl9pPr marL="6502481" indent="0" algn="ctr">
              <a:buNone/>
              <a:defRPr sz="2844"/>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C3C90EA-AA00-4921-A57B-1FE49951581F}" type="datetimeFigureOut">
              <a:rPr lang="en-US" smtClean="0"/>
              <a:t>5/12/2023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C7E7AA-ECE7-487C-9F6D-7A42EF8B8AEF}" type="slidenum">
              <a:rPr lang="en-US" smtClean="0"/>
              <a:t>‹#›</a:t>
            </a:fld>
            <a:endParaRPr lang="en-US"/>
          </a:p>
        </p:txBody>
      </p:sp>
    </p:spTree>
    <p:extLst>
      <p:ext uri="{BB962C8B-B14F-4D97-AF65-F5344CB8AC3E}">
        <p14:creationId xmlns:p14="http://schemas.microsoft.com/office/powerpoint/2010/main" val="831571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3C90EA-AA00-4921-A57B-1FE49951581F}" type="datetimeFigureOut">
              <a:rPr lang="en-US" smtClean="0"/>
              <a:t>5/12/2023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C7E7AA-ECE7-487C-9F6D-7A42EF8B8AEF}" type="slidenum">
              <a:rPr lang="en-US" smtClean="0"/>
              <a:t>‹#›</a:t>
            </a:fld>
            <a:endParaRPr lang="en-US"/>
          </a:p>
        </p:txBody>
      </p:sp>
    </p:spTree>
    <p:extLst>
      <p:ext uri="{BB962C8B-B14F-4D97-AF65-F5344CB8AC3E}">
        <p14:creationId xmlns:p14="http://schemas.microsoft.com/office/powerpoint/2010/main" val="2652166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9134" y="3039537"/>
            <a:ext cx="14020800" cy="5071532"/>
          </a:xfrm>
        </p:spPr>
        <p:txBody>
          <a:bodyPr anchor="b"/>
          <a:lstStyle>
            <a:lvl1pPr>
              <a:defRPr sz="10667"/>
            </a:lvl1pPr>
          </a:lstStyle>
          <a:p>
            <a:r>
              <a:rPr lang="en-US"/>
              <a:t>Click to edit Master title style</a:t>
            </a:r>
            <a:endParaRPr lang="en-US" dirty="0"/>
          </a:p>
        </p:txBody>
      </p:sp>
      <p:sp>
        <p:nvSpPr>
          <p:cNvPr id="3" name="Text Placeholder 2"/>
          <p:cNvSpPr>
            <a:spLocks noGrp="1"/>
          </p:cNvSpPr>
          <p:nvPr>
            <p:ph type="body" idx="1"/>
          </p:nvPr>
        </p:nvSpPr>
        <p:spPr>
          <a:xfrm>
            <a:off x="1109134" y="8159048"/>
            <a:ext cx="14020800" cy="2666999"/>
          </a:xfrm>
        </p:spPr>
        <p:txBody>
          <a:bodyPr/>
          <a:lstStyle>
            <a:lvl1pPr marL="0" indent="0">
              <a:buNone/>
              <a:defRPr sz="4267">
                <a:solidFill>
                  <a:schemeClr val="tx1"/>
                </a:solidFill>
              </a:defRPr>
            </a:lvl1pPr>
            <a:lvl2pPr marL="812810" indent="0">
              <a:buNone/>
              <a:defRPr sz="3556">
                <a:solidFill>
                  <a:schemeClr val="tx1">
                    <a:tint val="75000"/>
                  </a:schemeClr>
                </a:solidFill>
              </a:defRPr>
            </a:lvl2pPr>
            <a:lvl3pPr marL="1625620" indent="0">
              <a:buNone/>
              <a:defRPr sz="3200">
                <a:solidFill>
                  <a:schemeClr val="tx1">
                    <a:tint val="75000"/>
                  </a:schemeClr>
                </a:solidFill>
              </a:defRPr>
            </a:lvl3pPr>
            <a:lvl4pPr marL="2438430" indent="0">
              <a:buNone/>
              <a:defRPr sz="2844">
                <a:solidFill>
                  <a:schemeClr val="tx1">
                    <a:tint val="75000"/>
                  </a:schemeClr>
                </a:solidFill>
              </a:defRPr>
            </a:lvl4pPr>
            <a:lvl5pPr marL="3251241" indent="0">
              <a:buNone/>
              <a:defRPr sz="2844">
                <a:solidFill>
                  <a:schemeClr val="tx1">
                    <a:tint val="75000"/>
                  </a:schemeClr>
                </a:solidFill>
              </a:defRPr>
            </a:lvl5pPr>
            <a:lvl6pPr marL="4064051" indent="0">
              <a:buNone/>
              <a:defRPr sz="2844">
                <a:solidFill>
                  <a:schemeClr val="tx1">
                    <a:tint val="75000"/>
                  </a:schemeClr>
                </a:solidFill>
              </a:defRPr>
            </a:lvl6pPr>
            <a:lvl7pPr marL="4876861" indent="0">
              <a:buNone/>
              <a:defRPr sz="2844">
                <a:solidFill>
                  <a:schemeClr val="tx1">
                    <a:tint val="75000"/>
                  </a:schemeClr>
                </a:solidFill>
              </a:defRPr>
            </a:lvl7pPr>
            <a:lvl8pPr marL="5689671" indent="0">
              <a:buNone/>
              <a:defRPr sz="2844">
                <a:solidFill>
                  <a:schemeClr val="tx1">
                    <a:tint val="75000"/>
                  </a:schemeClr>
                </a:solidFill>
              </a:defRPr>
            </a:lvl8pPr>
            <a:lvl9pPr marL="6502481" indent="0">
              <a:buNone/>
              <a:defRPr sz="284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3C90EA-AA00-4921-A57B-1FE49951581F}" type="datetimeFigureOut">
              <a:rPr lang="en-US" smtClean="0"/>
              <a:t>5/12/2023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C7E7AA-ECE7-487C-9F6D-7A42EF8B8AEF}" type="slidenum">
              <a:rPr lang="en-US" smtClean="0"/>
              <a:t>‹#›</a:t>
            </a:fld>
            <a:endParaRPr lang="en-US"/>
          </a:p>
        </p:txBody>
      </p:sp>
    </p:spTree>
    <p:extLst>
      <p:ext uri="{BB962C8B-B14F-4D97-AF65-F5344CB8AC3E}">
        <p14:creationId xmlns:p14="http://schemas.microsoft.com/office/powerpoint/2010/main" val="76231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17600" y="3245556"/>
            <a:ext cx="690880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229600" y="3245556"/>
            <a:ext cx="690880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C3C90EA-AA00-4921-A57B-1FE49951581F}" type="datetimeFigureOut">
              <a:rPr lang="en-US" smtClean="0"/>
              <a:t>5/12/2023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C7E7AA-ECE7-487C-9F6D-7A42EF8B8AEF}" type="slidenum">
              <a:rPr lang="en-US" smtClean="0"/>
              <a:t>‹#›</a:t>
            </a:fld>
            <a:endParaRPr lang="en-US"/>
          </a:p>
        </p:txBody>
      </p:sp>
    </p:spTree>
    <p:extLst>
      <p:ext uri="{BB962C8B-B14F-4D97-AF65-F5344CB8AC3E}">
        <p14:creationId xmlns:p14="http://schemas.microsoft.com/office/powerpoint/2010/main" val="3928282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19717" y="649114"/>
            <a:ext cx="14020800"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19719" y="2988734"/>
            <a:ext cx="6877049" cy="1464732"/>
          </a:xfrm>
        </p:spPr>
        <p:txBody>
          <a:bodyPr anchor="b"/>
          <a:lstStyle>
            <a:lvl1pPr marL="0" indent="0">
              <a:buNone/>
              <a:defRPr sz="4267" b="1"/>
            </a:lvl1pPr>
            <a:lvl2pPr marL="812810" indent="0">
              <a:buNone/>
              <a:defRPr sz="3556" b="1"/>
            </a:lvl2pPr>
            <a:lvl3pPr marL="1625620" indent="0">
              <a:buNone/>
              <a:defRPr sz="3200" b="1"/>
            </a:lvl3pPr>
            <a:lvl4pPr marL="2438430" indent="0">
              <a:buNone/>
              <a:defRPr sz="2844" b="1"/>
            </a:lvl4pPr>
            <a:lvl5pPr marL="3251241" indent="0">
              <a:buNone/>
              <a:defRPr sz="2844" b="1"/>
            </a:lvl5pPr>
            <a:lvl6pPr marL="4064051" indent="0">
              <a:buNone/>
              <a:defRPr sz="2844" b="1"/>
            </a:lvl6pPr>
            <a:lvl7pPr marL="4876861" indent="0">
              <a:buNone/>
              <a:defRPr sz="2844" b="1"/>
            </a:lvl7pPr>
            <a:lvl8pPr marL="5689671" indent="0">
              <a:buNone/>
              <a:defRPr sz="2844" b="1"/>
            </a:lvl8pPr>
            <a:lvl9pPr marL="6502481" indent="0">
              <a:buNone/>
              <a:defRPr sz="2844" b="1"/>
            </a:lvl9pPr>
          </a:lstStyle>
          <a:p>
            <a:pPr lvl="0"/>
            <a:r>
              <a:rPr lang="en-US"/>
              <a:t>Click to edit Master text styles</a:t>
            </a:r>
          </a:p>
        </p:txBody>
      </p:sp>
      <p:sp>
        <p:nvSpPr>
          <p:cNvPr id="4" name="Content Placeholder 3"/>
          <p:cNvSpPr>
            <a:spLocks noGrp="1"/>
          </p:cNvSpPr>
          <p:nvPr>
            <p:ph sz="half" idx="2"/>
          </p:nvPr>
        </p:nvSpPr>
        <p:spPr>
          <a:xfrm>
            <a:off x="1119719" y="4453467"/>
            <a:ext cx="6877049"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8229601" y="2988734"/>
            <a:ext cx="6910917" cy="1464732"/>
          </a:xfrm>
        </p:spPr>
        <p:txBody>
          <a:bodyPr anchor="b"/>
          <a:lstStyle>
            <a:lvl1pPr marL="0" indent="0">
              <a:buNone/>
              <a:defRPr sz="4267" b="1"/>
            </a:lvl1pPr>
            <a:lvl2pPr marL="812810" indent="0">
              <a:buNone/>
              <a:defRPr sz="3556" b="1"/>
            </a:lvl2pPr>
            <a:lvl3pPr marL="1625620" indent="0">
              <a:buNone/>
              <a:defRPr sz="3200" b="1"/>
            </a:lvl3pPr>
            <a:lvl4pPr marL="2438430" indent="0">
              <a:buNone/>
              <a:defRPr sz="2844" b="1"/>
            </a:lvl4pPr>
            <a:lvl5pPr marL="3251241" indent="0">
              <a:buNone/>
              <a:defRPr sz="2844" b="1"/>
            </a:lvl5pPr>
            <a:lvl6pPr marL="4064051" indent="0">
              <a:buNone/>
              <a:defRPr sz="2844" b="1"/>
            </a:lvl6pPr>
            <a:lvl7pPr marL="4876861" indent="0">
              <a:buNone/>
              <a:defRPr sz="2844" b="1"/>
            </a:lvl7pPr>
            <a:lvl8pPr marL="5689671" indent="0">
              <a:buNone/>
              <a:defRPr sz="2844" b="1"/>
            </a:lvl8pPr>
            <a:lvl9pPr marL="6502481" indent="0">
              <a:buNone/>
              <a:defRPr sz="2844" b="1"/>
            </a:lvl9pPr>
          </a:lstStyle>
          <a:p>
            <a:pPr lvl="0"/>
            <a:r>
              <a:rPr lang="en-US"/>
              <a:t>Click to edit Master text styles</a:t>
            </a:r>
          </a:p>
        </p:txBody>
      </p:sp>
      <p:sp>
        <p:nvSpPr>
          <p:cNvPr id="6" name="Content Placeholder 5"/>
          <p:cNvSpPr>
            <a:spLocks noGrp="1"/>
          </p:cNvSpPr>
          <p:nvPr>
            <p:ph sz="quarter" idx="4"/>
          </p:nvPr>
        </p:nvSpPr>
        <p:spPr>
          <a:xfrm>
            <a:off x="8229601" y="4453467"/>
            <a:ext cx="6910917"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C3C90EA-AA00-4921-A57B-1FE49951581F}" type="datetimeFigureOut">
              <a:rPr lang="en-US" smtClean="0"/>
              <a:t>5/12/2023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C7E7AA-ECE7-487C-9F6D-7A42EF8B8AEF}" type="slidenum">
              <a:rPr lang="en-US" smtClean="0"/>
              <a:t>‹#›</a:t>
            </a:fld>
            <a:endParaRPr lang="en-US"/>
          </a:p>
        </p:txBody>
      </p:sp>
    </p:spTree>
    <p:extLst>
      <p:ext uri="{BB962C8B-B14F-4D97-AF65-F5344CB8AC3E}">
        <p14:creationId xmlns:p14="http://schemas.microsoft.com/office/powerpoint/2010/main" val="1452569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C3C90EA-AA00-4921-A57B-1FE49951581F}" type="datetimeFigureOut">
              <a:rPr lang="en-US" smtClean="0"/>
              <a:t>5/12/2023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C7E7AA-ECE7-487C-9F6D-7A42EF8B8AEF}" type="slidenum">
              <a:rPr lang="en-US" smtClean="0"/>
              <a:t>‹#›</a:t>
            </a:fld>
            <a:endParaRPr lang="en-US"/>
          </a:p>
        </p:txBody>
      </p:sp>
    </p:spTree>
    <p:extLst>
      <p:ext uri="{BB962C8B-B14F-4D97-AF65-F5344CB8AC3E}">
        <p14:creationId xmlns:p14="http://schemas.microsoft.com/office/powerpoint/2010/main" val="1501096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3C90EA-AA00-4921-A57B-1FE49951581F}" type="datetimeFigureOut">
              <a:rPr lang="en-US" smtClean="0"/>
              <a:t>5/12/2023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C7E7AA-ECE7-487C-9F6D-7A42EF8B8AEF}" type="slidenum">
              <a:rPr lang="en-US" smtClean="0"/>
              <a:t>‹#›</a:t>
            </a:fld>
            <a:endParaRPr lang="en-US"/>
          </a:p>
        </p:txBody>
      </p:sp>
    </p:spTree>
    <p:extLst>
      <p:ext uri="{BB962C8B-B14F-4D97-AF65-F5344CB8AC3E}">
        <p14:creationId xmlns:p14="http://schemas.microsoft.com/office/powerpoint/2010/main" val="4076724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9717" y="812800"/>
            <a:ext cx="5242983" cy="2844800"/>
          </a:xfrm>
        </p:spPr>
        <p:txBody>
          <a:bodyPr anchor="b"/>
          <a:lstStyle>
            <a:lvl1pPr>
              <a:defRPr sz="5689"/>
            </a:lvl1pPr>
          </a:lstStyle>
          <a:p>
            <a:r>
              <a:rPr lang="en-US"/>
              <a:t>Click to edit Master title style</a:t>
            </a:r>
            <a:endParaRPr lang="en-US" dirty="0"/>
          </a:p>
        </p:txBody>
      </p:sp>
      <p:sp>
        <p:nvSpPr>
          <p:cNvPr id="3" name="Content Placeholder 2"/>
          <p:cNvSpPr>
            <a:spLocks noGrp="1"/>
          </p:cNvSpPr>
          <p:nvPr>
            <p:ph idx="1"/>
          </p:nvPr>
        </p:nvSpPr>
        <p:spPr>
          <a:xfrm>
            <a:off x="6910917" y="1755425"/>
            <a:ext cx="8229600" cy="8664222"/>
          </a:xfrm>
        </p:spPr>
        <p:txBody>
          <a:bodyPr/>
          <a:lstStyle>
            <a:lvl1pPr>
              <a:defRPr sz="5689"/>
            </a:lvl1pPr>
            <a:lvl2pPr>
              <a:defRPr sz="4978"/>
            </a:lvl2pPr>
            <a:lvl3pPr>
              <a:defRPr sz="4267"/>
            </a:lvl3pPr>
            <a:lvl4pPr>
              <a:defRPr sz="3556"/>
            </a:lvl4pPr>
            <a:lvl5pPr>
              <a:defRPr sz="3556"/>
            </a:lvl5pPr>
            <a:lvl6pPr>
              <a:defRPr sz="3556"/>
            </a:lvl6pPr>
            <a:lvl7pPr>
              <a:defRPr sz="3556"/>
            </a:lvl7pPr>
            <a:lvl8pPr>
              <a:defRPr sz="3556"/>
            </a:lvl8pPr>
            <a:lvl9pPr>
              <a:defRPr sz="355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9717" y="3657600"/>
            <a:ext cx="5242983" cy="6776156"/>
          </a:xfrm>
        </p:spPr>
        <p:txBody>
          <a:bodyPr/>
          <a:lstStyle>
            <a:lvl1pPr marL="0" indent="0">
              <a:buNone/>
              <a:defRPr sz="2844"/>
            </a:lvl1pPr>
            <a:lvl2pPr marL="812810" indent="0">
              <a:buNone/>
              <a:defRPr sz="2489"/>
            </a:lvl2pPr>
            <a:lvl3pPr marL="1625620" indent="0">
              <a:buNone/>
              <a:defRPr sz="2133"/>
            </a:lvl3pPr>
            <a:lvl4pPr marL="2438430" indent="0">
              <a:buNone/>
              <a:defRPr sz="1778"/>
            </a:lvl4pPr>
            <a:lvl5pPr marL="3251241" indent="0">
              <a:buNone/>
              <a:defRPr sz="1778"/>
            </a:lvl5pPr>
            <a:lvl6pPr marL="4064051" indent="0">
              <a:buNone/>
              <a:defRPr sz="1778"/>
            </a:lvl6pPr>
            <a:lvl7pPr marL="4876861" indent="0">
              <a:buNone/>
              <a:defRPr sz="1778"/>
            </a:lvl7pPr>
            <a:lvl8pPr marL="5689671" indent="0">
              <a:buNone/>
              <a:defRPr sz="1778"/>
            </a:lvl8pPr>
            <a:lvl9pPr marL="6502481" indent="0">
              <a:buNone/>
              <a:defRPr sz="1778"/>
            </a:lvl9pPr>
          </a:lstStyle>
          <a:p>
            <a:pPr lvl="0"/>
            <a:r>
              <a:rPr lang="en-US"/>
              <a:t>Click to edit Master text styles</a:t>
            </a:r>
          </a:p>
        </p:txBody>
      </p:sp>
      <p:sp>
        <p:nvSpPr>
          <p:cNvPr id="5" name="Date Placeholder 4"/>
          <p:cNvSpPr>
            <a:spLocks noGrp="1"/>
          </p:cNvSpPr>
          <p:nvPr>
            <p:ph type="dt" sz="half" idx="10"/>
          </p:nvPr>
        </p:nvSpPr>
        <p:spPr/>
        <p:txBody>
          <a:bodyPr/>
          <a:lstStyle/>
          <a:p>
            <a:fld id="{6C3C90EA-AA00-4921-A57B-1FE49951581F}" type="datetimeFigureOut">
              <a:rPr lang="en-US" smtClean="0"/>
              <a:t>5/12/2023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C7E7AA-ECE7-487C-9F6D-7A42EF8B8AEF}" type="slidenum">
              <a:rPr lang="en-US" smtClean="0"/>
              <a:t>‹#›</a:t>
            </a:fld>
            <a:endParaRPr lang="en-US"/>
          </a:p>
        </p:txBody>
      </p:sp>
    </p:spTree>
    <p:extLst>
      <p:ext uri="{BB962C8B-B14F-4D97-AF65-F5344CB8AC3E}">
        <p14:creationId xmlns:p14="http://schemas.microsoft.com/office/powerpoint/2010/main" val="3969148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9717" y="812800"/>
            <a:ext cx="5242983" cy="2844800"/>
          </a:xfrm>
        </p:spPr>
        <p:txBody>
          <a:bodyPr anchor="b"/>
          <a:lstStyle>
            <a:lvl1pPr>
              <a:defRPr sz="5689"/>
            </a:lvl1pPr>
          </a:lstStyle>
          <a:p>
            <a:r>
              <a:rPr lang="en-US"/>
              <a:t>Click to edit Master title style</a:t>
            </a:r>
            <a:endParaRPr lang="en-US" dirty="0"/>
          </a:p>
        </p:txBody>
      </p:sp>
      <p:sp>
        <p:nvSpPr>
          <p:cNvPr id="3" name="Picture Placeholder 2"/>
          <p:cNvSpPr>
            <a:spLocks noGrp="1" noChangeAspect="1"/>
          </p:cNvSpPr>
          <p:nvPr>
            <p:ph type="pic" idx="1"/>
          </p:nvPr>
        </p:nvSpPr>
        <p:spPr>
          <a:xfrm>
            <a:off x="6910917" y="1755425"/>
            <a:ext cx="8229600" cy="8664222"/>
          </a:xfrm>
        </p:spPr>
        <p:txBody>
          <a:bodyPr anchor="t"/>
          <a:lstStyle>
            <a:lvl1pPr marL="0" indent="0">
              <a:buNone/>
              <a:defRPr sz="5689"/>
            </a:lvl1pPr>
            <a:lvl2pPr marL="812810" indent="0">
              <a:buNone/>
              <a:defRPr sz="4978"/>
            </a:lvl2pPr>
            <a:lvl3pPr marL="1625620" indent="0">
              <a:buNone/>
              <a:defRPr sz="4267"/>
            </a:lvl3pPr>
            <a:lvl4pPr marL="2438430" indent="0">
              <a:buNone/>
              <a:defRPr sz="3556"/>
            </a:lvl4pPr>
            <a:lvl5pPr marL="3251241" indent="0">
              <a:buNone/>
              <a:defRPr sz="3556"/>
            </a:lvl5pPr>
            <a:lvl6pPr marL="4064051" indent="0">
              <a:buNone/>
              <a:defRPr sz="3556"/>
            </a:lvl6pPr>
            <a:lvl7pPr marL="4876861" indent="0">
              <a:buNone/>
              <a:defRPr sz="3556"/>
            </a:lvl7pPr>
            <a:lvl8pPr marL="5689671" indent="0">
              <a:buNone/>
              <a:defRPr sz="3556"/>
            </a:lvl8pPr>
            <a:lvl9pPr marL="6502481" indent="0">
              <a:buNone/>
              <a:defRPr sz="3556"/>
            </a:lvl9pPr>
          </a:lstStyle>
          <a:p>
            <a:r>
              <a:rPr lang="en-US"/>
              <a:t>Click icon to add picture</a:t>
            </a:r>
            <a:endParaRPr lang="en-US" dirty="0"/>
          </a:p>
        </p:txBody>
      </p:sp>
      <p:sp>
        <p:nvSpPr>
          <p:cNvPr id="4" name="Text Placeholder 3"/>
          <p:cNvSpPr>
            <a:spLocks noGrp="1"/>
          </p:cNvSpPr>
          <p:nvPr>
            <p:ph type="body" sz="half" idx="2"/>
          </p:nvPr>
        </p:nvSpPr>
        <p:spPr>
          <a:xfrm>
            <a:off x="1119717" y="3657600"/>
            <a:ext cx="5242983" cy="6776156"/>
          </a:xfrm>
        </p:spPr>
        <p:txBody>
          <a:bodyPr/>
          <a:lstStyle>
            <a:lvl1pPr marL="0" indent="0">
              <a:buNone/>
              <a:defRPr sz="2844"/>
            </a:lvl1pPr>
            <a:lvl2pPr marL="812810" indent="0">
              <a:buNone/>
              <a:defRPr sz="2489"/>
            </a:lvl2pPr>
            <a:lvl3pPr marL="1625620" indent="0">
              <a:buNone/>
              <a:defRPr sz="2133"/>
            </a:lvl3pPr>
            <a:lvl4pPr marL="2438430" indent="0">
              <a:buNone/>
              <a:defRPr sz="1778"/>
            </a:lvl4pPr>
            <a:lvl5pPr marL="3251241" indent="0">
              <a:buNone/>
              <a:defRPr sz="1778"/>
            </a:lvl5pPr>
            <a:lvl6pPr marL="4064051" indent="0">
              <a:buNone/>
              <a:defRPr sz="1778"/>
            </a:lvl6pPr>
            <a:lvl7pPr marL="4876861" indent="0">
              <a:buNone/>
              <a:defRPr sz="1778"/>
            </a:lvl7pPr>
            <a:lvl8pPr marL="5689671" indent="0">
              <a:buNone/>
              <a:defRPr sz="1778"/>
            </a:lvl8pPr>
            <a:lvl9pPr marL="6502481" indent="0">
              <a:buNone/>
              <a:defRPr sz="1778"/>
            </a:lvl9pPr>
          </a:lstStyle>
          <a:p>
            <a:pPr lvl="0"/>
            <a:r>
              <a:rPr lang="en-US"/>
              <a:t>Click to edit Master text styles</a:t>
            </a:r>
          </a:p>
        </p:txBody>
      </p:sp>
      <p:sp>
        <p:nvSpPr>
          <p:cNvPr id="5" name="Date Placeholder 4"/>
          <p:cNvSpPr>
            <a:spLocks noGrp="1"/>
          </p:cNvSpPr>
          <p:nvPr>
            <p:ph type="dt" sz="half" idx="10"/>
          </p:nvPr>
        </p:nvSpPr>
        <p:spPr/>
        <p:txBody>
          <a:bodyPr/>
          <a:lstStyle/>
          <a:p>
            <a:fld id="{6C3C90EA-AA00-4921-A57B-1FE49951581F}" type="datetimeFigureOut">
              <a:rPr lang="en-US" smtClean="0"/>
              <a:t>5/12/2023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C7E7AA-ECE7-487C-9F6D-7A42EF8B8AEF}" type="slidenum">
              <a:rPr lang="en-US" smtClean="0"/>
              <a:t>‹#›</a:t>
            </a:fld>
            <a:endParaRPr lang="en-US"/>
          </a:p>
        </p:txBody>
      </p:sp>
    </p:spTree>
    <p:extLst>
      <p:ext uri="{BB962C8B-B14F-4D97-AF65-F5344CB8AC3E}">
        <p14:creationId xmlns:p14="http://schemas.microsoft.com/office/powerpoint/2010/main" val="2978819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3C90EA-AA00-4921-A57B-1FE49951581F}" type="datetimeFigureOut">
              <a:rPr lang="en-US" smtClean="0"/>
              <a:t>5/12/2023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C7E7AA-ECE7-487C-9F6D-7A42EF8B8AEF}" type="slidenum">
              <a:rPr lang="en-US" smtClean="0"/>
              <a:t>‹#›</a:t>
            </a:fld>
            <a:endParaRPr lang="en-US"/>
          </a:p>
        </p:txBody>
      </p:sp>
    </p:spTree>
    <p:extLst>
      <p:ext uri="{BB962C8B-B14F-4D97-AF65-F5344CB8AC3E}">
        <p14:creationId xmlns:p14="http://schemas.microsoft.com/office/powerpoint/2010/main" val="1509888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633201" y="649111"/>
            <a:ext cx="3505200"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7601" y="649111"/>
            <a:ext cx="10312400" cy="103321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3C90EA-AA00-4921-A57B-1FE49951581F}" type="datetimeFigureOut">
              <a:rPr lang="en-US" smtClean="0"/>
              <a:t>5/12/2023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C7E7AA-ECE7-487C-9F6D-7A42EF8B8AEF}" type="slidenum">
              <a:rPr lang="en-US" smtClean="0"/>
              <a:t>‹#›</a:t>
            </a:fld>
            <a:endParaRPr lang="en-US"/>
          </a:p>
        </p:txBody>
      </p:sp>
    </p:spTree>
    <p:extLst>
      <p:ext uri="{BB962C8B-B14F-4D97-AF65-F5344CB8AC3E}">
        <p14:creationId xmlns:p14="http://schemas.microsoft.com/office/powerpoint/2010/main" val="758674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600" y="649114"/>
            <a:ext cx="14020800"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17600" y="3245556"/>
            <a:ext cx="14020800" cy="77357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17600" y="11300181"/>
            <a:ext cx="3657600" cy="649111"/>
          </a:xfrm>
          <a:prstGeom prst="rect">
            <a:avLst/>
          </a:prstGeom>
        </p:spPr>
        <p:txBody>
          <a:bodyPr vert="horz" lIns="91440" tIns="45720" rIns="91440" bIns="45720" rtlCol="0" anchor="ctr"/>
          <a:lstStyle>
            <a:lvl1pPr algn="l">
              <a:defRPr sz="2133">
                <a:solidFill>
                  <a:schemeClr val="tx1">
                    <a:tint val="75000"/>
                  </a:schemeClr>
                </a:solidFill>
              </a:defRPr>
            </a:lvl1pPr>
          </a:lstStyle>
          <a:p>
            <a:fld id="{6C3C90EA-AA00-4921-A57B-1FE49951581F}" type="datetimeFigureOut">
              <a:rPr lang="en-US" smtClean="0"/>
              <a:t>5/12/2023</a:t>
            </a:fld>
            <a:endParaRPr lang="en-US"/>
          </a:p>
        </p:txBody>
      </p:sp>
      <p:sp>
        <p:nvSpPr>
          <p:cNvPr id="5" name="Footer Placeholder 4"/>
          <p:cNvSpPr>
            <a:spLocks noGrp="1"/>
          </p:cNvSpPr>
          <p:nvPr>
            <p:ph type="ftr" sz="quarter" idx="3"/>
          </p:nvPr>
        </p:nvSpPr>
        <p:spPr>
          <a:xfrm>
            <a:off x="5384800" y="11300181"/>
            <a:ext cx="5486400" cy="649111"/>
          </a:xfrm>
          <a:prstGeom prst="rect">
            <a:avLst/>
          </a:prstGeom>
        </p:spPr>
        <p:txBody>
          <a:bodyPr vert="horz" lIns="91440" tIns="45720" rIns="91440" bIns="45720" rtlCol="0" anchor="ctr"/>
          <a:lstStyle>
            <a:lvl1pPr algn="ctr">
              <a:defRPr sz="213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480800" y="11300181"/>
            <a:ext cx="3657600" cy="649111"/>
          </a:xfrm>
          <a:prstGeom prst="rect">
            <a:avLst/>
          </a:prstGeom>
        </p:spPr>
        <p:txBody>
          <a:bodyPr vert="horz" lIns="91440" tIns="45720" rIns="91440" bIns="45720" rtlCol="0" anchor="ctr"/>
          <a:lstStyle>
            <a:lvl1pPr algn="r">
              <a:defRPr sz="2133">
                <a:solidFill>
                  <a:schemeClr val="tx1">
                    <a:tint val="75000"/>
                  </a:schemeClr>
                </a:solidFill>
              </a:defRPr>
            </a:lvl1pPr>
          </a:lstStyle>
          <a:p>
            <a:fld id="{64C7E7AA-ECE7-487C-9F6D-7A42EF8B8AEF}" type="slidenum">
              <a:rPr lang="en-US" smtClean="0"/>
              <a:t>‹#›</a:t>
            </a:fld>
            <a:endParaRPr lang="en-US"/>
          </a:p>
        </p:txBody>
      </p:sp>
    </p:spTree>
    <p:extLst>
      <p:ext uri="{BB962C8B-B14F-4D97-AF65-F5344CB8AC3E}">
        <p14:creationId xmlns:p14="http://schemas.microsoft.com/office/powerpoint/2010/main" val="286256392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625620" rtl="0" eaLnBrk="1" latinLnBrk="0" hangingPunct="1">
        <a:lnSpc>
          <a:spcPct val="90000"/>
        </a:lnSpc>
        <a:spcBef>
          <a:spcPct val="0"/>
        </a:spcBef>
        <a:buNone/>
        <a:defRPr sz="7822" kern="1200">
          <a:solidFill>
            <a:schemeClr val="tx1"/>
          </a:solidFill>
          <a:latin typeface="+mj-lt"/>
          <a:ea typeface="+mj-ea"/>
          <a:cs typeface="+mj-cs"/>
        </a:defRPr>
      </a:lvl1pPr>
    </p:titleStyle>
    <p:bodyStyle>
      <a:lvl1pPr marL="406405" indent="-406405" algn="l" defTabSz="1625620" rtl="0" eaLnBrk="1" latinLnBrk="0" hangingPunct="1">
        <a:lnSpc>
          <a:spcPct val="90000"/>
        </a:lnSpc>
        <a:spcBef>
          <a:spcPts val="1778"/>
        </a:spcBef>
        <a:buFont typeface="Arial" panose="020B0604020202020204" pitchFamily="34" charset="0"/>
        <a:buChar char="•"/>
        <a:defRPr sz="4978" kern="1200">
          <a:solidFill>
            <a:schemeClr val="tx1"/>
          </a:solidFill>
          <a:latin typeface="+mn-lt"/>
          <a:ea typeface="+mn-ea"/>
          <a:cs typeface="+mn-cs"/>
        </a:defRPr>
      </a:lvl1pPr>
      <a:lvl2pPr marL="1219215" indent="-406405" algn="l" defTabSz="1625620" rtl="0" eaLnBrk="1" latinLnBrk="0" hangingPunct="1">
        <a:lnSpc>
          <a:spcPct val="90000"/>
        </a:lnSpc>
        <a:spcBef>
          <a:spcPts val="889"/>
        </a:spcBef>
        <a:buFont typeface="Arial" panose="020B0604020202020204" pitchFamily="34" charset="0"/>
        <a:buChar char="•"/>
        <a:defRPr sz="4267" kern="1200">
          <a:solidFill>
            <a:schemeClr val="tx1"/>
          </a:solidFill>
          <a:latin typeface="+mn-lt"/>
          <a:ea typeface="+mn-ea"/>
          <a:cs typeface="+mn-cs"/>
        </a:defRPr>
      </a:lvl2pPr>
      <a:lvl3pPr marL="2032025" indent="-406405" algn="l" defTabSz="1625620" rtl="0" eaLnBrk="1" latinLnBrk="0" hangingPunct="1">
        <a:lnSpc>
          <a:spcPct val="90000"/>
        </a:lnSpc>
        <a:spcBef>
          <a:spcPts val="889"/>
        </a:spcBef>
        <a:buFont typeface="Arial" panose="020B0604020202020204" pitchFamily="34" charset="0"/>
        <a:buChar char="•"/>
        <a:defRPr sz="3556" kern="1200">
          <a:solidFill>
            <a:schemeClr val="tx1"/>
          </a:solidFill>
          <a:latin typeface="+mn-lt"/>
          <a:ea typeface="+mn-ea"/>
          <a:cs typeface="+mn-cs"/>
        </a:defRPr>
      </a:lvl3pPr>
      <a:lvl4pPr marL="2844836" indent="-406405" algn="l" defTabSz="1625620"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4pPr>
      <a:lvl5pPr marL="3657646" indent="-406405" algn="l" defTabSz="1625620"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5pPr>
      <a:lvl6pPr marL="4470456" indent="-406405" algn="l" defTabSz="1625620"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6pPr>
      <a:lvl7pPr marL="5283266" indent="-406405" algn="l" defTabSz="1625620"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7pPr>
      <a:lvl8pPr marL="6096076" indent="-406405" algn="l" defTabSz="1625620"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8pPr>
      <a:lvl9pPr marL="6908886" indent="-406405" algn="l" defTabSz="1625620" rtl="0" eaLnBrk="1" latinLnBrk="0" hangingPunct="1">
        <a:lnSpc>
          <a:spcPct val="90000"/>
        </a:lnSpc>
        <a:spcBef>
          <a:spcPts val="889"/>
        </a:spcBef>
        <a:buFont typeface="Arial" panose="020B0604020202020204" pitchFamily="34" charset="0"/>
        <a:buChar char="•"/>
        <a:defRPr sz="3200" kern="1200">
          <a:solidFill>
            <a:schemeClr val="tx1"/>
          </a:solidFill>
          <a:latin typeface="+mn-lt"/>
          <a:ea typeface="+mn-ea"/>
          <a:cs typeface="+mn-cs"/>
        </a:defRPr>
      </a:lvl9pPr>
    </p:bodyStyle>
    <p:otherStyle>
      <a:defPPr>
        <a:defRPr lang="en-US"/>
      </a:defPPr>
      <a:lvl1pPr marL="0" algn="l" defTabSz="1625620" rtl="0" eaLnBrk="1" latinLnBrk="0" hangingPunct="1">
        <a:defRPr sz="3200" kern="1200">
          <a:solidFill>
            <a:schemeClr val="tx1"/>
          </a:solidFill>
          <a:latin typeface="+mn-lt"/>
          <a:ea typeface="+mn-ea"/>
          <a:cs typeface="+mn-cs"/>
        </a:defRPr>
      </a:lvl1pPr>
      <a:lvl2pPr marL="812810" algn="l" defTabSz="1625620" rtl="0" eaLnBrk="1" latinLnBrk="0" hangingPunct="1">
        <a:defRPr sz="3200" kern="1200">
          <a:solidFill>
            <a:schemeClr val="tx1"/>
          </a:solidFill>
          <a:latin typeface="+mn-lt"/>
          <a:ea typeface="+mn-ea"/>
          <a:cs typeface="+mn-cs"/>
        </a:defRPr>
      </a:lvl2pPr>
      <a:lvl3pPr marL="1625620" algn="l" defTabSz="1625620" rtl="0" eaLnBrk="1" latinLnBrk="0" hangingPunct="1">
        <a:defRPr sz="3200" kern="1200">
          <a:solidFill>
            <a:schemeClr val="tx1"/>
          </a:solidFill>
          <a:latin typeface="+mn-lt"/>
          <a:ea typeface="+mn-ea"/>
          <a:cs typeface="+mn-cs"/>
        </a:defRPr>
      </a:lvl3pPr>
      <a:lvl4pPr marL="2438430" algn="l" defTabSz="1625620" rtl="0" eaLnBrk="1" latinLnBrk="0" hangingPunct="1">
        <a:defRPr sz="3200" kern="1200">
          <a:solidFill>
            <a:schemeClr val="tx1"/>
          </a:solidFill>
          <a:latin typeface="+mn-lt"/>
          <a:ea typeface="+mn-ea"/>
          <a:cs typeface="+mn-cs"/>
        </a:defRPr>
      </a:lvl4pPr>
      <a:lvl5pPr marL="3251241" algn="l" defTabSz="1625620" rtl="0" eaLnBrk="1" latinLnBrk="0" hangingPunct="1">
        <a:defRPr sz="3200" kern="1200">
          <a:solidFill>
            <a:schemeClr val="tx1"/>
          </a:solidFill>
          <a:latin typeface="+mn-lt"/>
          <a:ea typeface="+mn-ea"/>
          <a:cs typeface="+mn-cs"/>
        </a:defRPr>
      </a:lvl5pPr>
      <a:lvl6pPr marL="4064051" algn="l" defTabSz="1625620" rtl="0" eaLnBrk="1" latinLnBrk="0" hangingPunct="1">
        <a:defRPr sz="3200" kern="1200">
          <a:solidFill>
            <a:schemeClr val="tx1"/>
          </a:solidFill>
          <a:latin typeface="+mn-lt"/>
          <a:ea typeface="+mn-ea"/>
          <a:cs typeface="+mn-cs"/>
        </a:defRPr>
      </a:lvl6pPr>
      <a:lvl7pPr marL="4876861" algn="l" defTabSz="1625620" rtl="0" eaLnBrk="1" latinLnBrk="0" hangingPunct="1">
        <a:defRPr sz="3200" kern="1200">
          <a:solidFill>
            <a:schemeClr val="tx1"/>
          </a:solidFill>
          <a:latin typeface="+mn-lt"/>
          <a:ea typeface="+mn-ea"/>
          <a:cs typeface="+mn-cs"/>
        </a:defRPr>
      </a:lvl7pPr>
      <a:lvl8pPr marL="5689671" algn="l" defTabSz="1625620" rtl="0" eaLnBrk="1" latinLnBrk="0" hangingPunct="1">
        <a:defRPr sz="3200" kern="1200">
          <a:solidFill>
            <a:schemeClr val="tx1"/>
          </a:solidFill>
          <a:latin typeface="+mn-lt"/>
          <a:ea typeface="+mn-ea"/>
          <a:cs typeface="+mn-cs"/>
        </a:defRPr>
      </a:lvl8pPr>
      <a:lvl9pPr marL="6502481" algn="l" defTabSz="1625620" rtl="0" eaLnBrk="1" latinLnBrk="0" hangingPunct="1">
        <a:defRPr sz="3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oleObject" Target="../embeddings/oleObject1.bin"/><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2.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2332BBF-58B6-4099-A132-C44E8633AA9A}"/>
              </a:ext>
            </a:extLst>
          </p:cNvPr>
          <p:cNvGraphicFramePr>
            <a:graphicFrameLocks noGrp="1"/>
          </p:cNvGraphicFramePr>
          <p:nvPr>
            <p:extLst>
              <p:ext uri="{D42A27DB-BD31-4B8C-83A1-F6EECF244321}">
                <p14:modId xmlns:p14="http://schemas.microsoft.com/office/powerpoint/2010/main" val="1665366449"/>
              </p:ext>
            </p:extLst>
          </p:nvPr>
        </p:nvGraphicFramePr>
        <p:xfrm>
          <a:off x="3872004" y="995082"/>
          <a:ext cx="8324478" cy="9414359"/>
        </p:xfrm>
        <a:graphic>
          <a:graphicData uri="http://schemas.openxmlformats.org/drawingml/2006/table">
            <a:tbl>
              <a:tblPr firstRow="1" firstCol="1" bandRow="1">
                <a:tableStyleId>{5940675A-B579-460E-94D1-54222C63F5DA}</a:tableStyleId>
              </a:tblPr>
              <a:tblGrid>
                <a:gridCol w="2439500">
                  <a:extLst>
                    <a:ext uri="{9D8B030D-6E8A-4147-A177-3AD203B41FA5}">
                      <a16:colId xmlns:a16="http://schemas.microsoft.com/office/drawing/2014/main" val="2676528995"/>
                    </a:ext>
                  </a:extLst>
                </a:gridCol>
                <a:gridCol w="2438900">
                  <a:extLst>
                    <a:ext uri="{9D8B030D-6E8A-4147-A177-3AD203B41FA5}">
                      <a16:colId xmlns:a16="http://schemas.microsoft.com/office/drawing/2014/main" val="3506731717"/>
                    </a:ext>
                  </a:extLst>
                </a:gridCol>
                <a:gridCol w="1940008">
                  <a:extLst>
                    <a:ext uri="{9D8B030D-6E8A-4147-A177-3AD203B41FA5}">
                      <a16:colId xmlns:a16="http://schemas.microsoft.com/office/drawing/2014/main" val="1433582541"/>
                    </a:ext>
                  </a:extLst>
                </a:gridCol>
                <a:gridCol w="1506070">
                  <a:extLst>
                    <a:ext uri="{9D8B030D-6E8A-4147-A177-3AD203B41FA5}">
                      <a16:colId xmlns:a16="http://schemas.microsoft.com/office/drawing/2014/main" val="575335323"/>
                    </a:ext>
                  </a:extLst>
                </a:gridCol>
              </a:tblGrid>
              <a:tr h="511655">
                <a:tc>
                  <a:txBody>
                    <a:bodyPr/>
                    <a:lstStyle/>
                    <a:p>
                      <a:pPr marL="0" marR="0">
                        <a:lnSpc>
                          <a:spcPct val="107000"/>
                        </a:lnSpc>
                        <a:spcBef>
                          <a:spcPts val="0"/>
                        </a:spcBef>
                        <a:spcAft>
                          <a:spcPts val="0"/>
                        </a:spcAft>
                      </a:pPr>
                      <a:r>
                        <a:rPr lang="en-US" sz="1600" b="1" dirty="0">
                          <a:effectLst/>
                        </a:rPr>
                        <a:t>Component</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b="1" dirty="0">
                          <a:effectLst/>
                        </a:rPr>
                        <a:t>Company</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b="1" dirty="0">
                          <a:effectLst/>
                        </a:rPr>
                        <a:t>Catalog No.</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b="1" dirty="0">
                          <a:effectLst/>
                        </a:rPr>
                        <a:t>Stock Concentration</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59966718"/>
                  </a:ext>
                </a:extLst>
              </a:tr>
              <a:tr h="287184">
                <a:tc>
                  <a:txBody>
                    <a:bodyPr/>
                    <a:lstStyle/>
                    <a:p>
                      <a:pPr marL="0" marR="0">
                        <a:lnSpc>
                          <a:spcPct val="107000"/>
                        </a:lnSpc>
                        <a:spcBef>
                          <a:spcPts val="0"/>
                        </a:spcBef>
                        <a:spcAft>
                          <a:spcPts val="0"/>
                        </a:spcAft>
                      </a:pPr>
                      <a:r>
                        <a:rPr lang="en-US" sz="1600" dirty="0">
                          <a:effectLst/>
                        </a:rPr>
                        <a:t>RSPO1 supernatant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Prepared in house</a:t>
                      </a:r>
                    </a:p>
                  </a:txBody>
                  <a:tcPr marL="68580" marR="68580" marT="0" marB="0"/>
                </a:tc>
                <a:tc>
                  <a:txBody>
                    <a:bodyPr/>
                    <a:lstStyle/>
                    <a:p>
                      <a:pPr marL="0" marR="0">
                        <a:lnSpc>
                          <a:spcPct val="107000"/>
                        </a:lnSpc>
                        <a:spcBef>
                          <a:spcPts val="0"/>
                        </a:spcBef>
                        <a:spcAft>
                          <a:spcPts val="0"/>
                        </a:spcAft>
                      </a:pPr>
                      <a:r>
                        <a:rPr lang="en-US" sz="1600">
                          <a:effectLst/>
                        </a:rPr>
                        <a:t>n/a</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n/a</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85415170"/>
                  </a:ext>
                </a:extLst>
              </a:tr>
              <a:tr h="287184">
                <a:tc>
                  <a:txBody>
                    <a:bodyPr/>
                    <a:lstStyle/>
                    <a:p>
                      <a:pPr marL="0" marR="0">
                        <a:lnSpc>
                          <a:spcPct val="107000"/>
                        </a:lnSpc>
                        <a:spcBef>
                          <a:spcPts val="0"/>
                        </a:spcBef>
                        <a:spcAft>
                          <a:spcPts val="0"/>
                        </a:spcAft>
                      </a:pPr>
                      <a:r>
                        <a:rPr lang="en-US" sz="1600" dirty="0">
                          <a:effectLst/>
                        </a:rPr>
                        <a:t>Noggin supernatant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Prepared in house</a:t>
                      </a:r>
                    </a:p>
                  </a:txBody>
                  <a:tcPr marL="68580" marR="68580" marT="0" marB="0"/>
                </a:tc>
                <a:tc>
                  <a:txBody>
                    <a:bodyPr/>
                    <a:lstStyle/>
                    <a:p>
                      <a:pPr marL="0" marR="0">
                        <a:lnSpc>
                          <a:spcPct val="107000"/>
                        </a:lnSpc>
                        <a:spcBef>
                          <a:spcPts val="0"/>
                        </a:spcBef>
                        <a:spcAft>
                          <a:spcPts val="0"/>
                        </a:spcAft>
                      </a:pPr>
                      <a:r>
                        <a:rPr lang="en-US" sz="1600">
                          <a:effectLst/>
                        </a:rPr>
                        <a:t>n/a</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n/a</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4717144"/>
                  </a:ext>
                </a:extLst>
              </a:tr>
              <a:tr h="287184">
                <a:tc>
                  <a:txBody>
                    <a:bodyPr/>
                    <a:lstStyle/>
                    <a:p>
                      <a:pPr marL="0" marR="0">
                        <a:lnSpc>
                          <a:spcPct val="107000"/>
                        </a:lnSpc>
                        <a:spcBef>
                          <a:spcPts val="0"/>
                        </a:spcBef>
                        <a:spcAft>
                          <a:spcPts val="0"/>
                        </a:spcAft>
                      </a:pPr>
                      <a:r>
                        <a:rPr lang="en-US" sz="1600" dirty="0">
                          <a:effectLst/>
                        </a:rPr>
                        <a:t>Wnt3a supernatant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Prepared in house</a:t>
                      </a:r>
                    </a:p>
                  </a:txBody>
                  <a:tcPr marL="68580" marR="68580" marT="0" marB="0"/>
                </a:tc>
                <a:tc>
                  <a:txBody>
                    <a:bodyPr/>
                    <a:lstStyle/>
                    <a:p>
                      <a:pPr marL="0" marR="0">
                        <a:lnSpc>
                          <a:spcPct val="107000"/>
                        </a:lnSpc>
                        <a:spcBef>
                          <a:spcPts val="0"/>
                        </a:spcBef>
                        <a:spcAft>
                          <a:spcPts val="0"/>
                        </a:spcAft>
                      </a:pPr>
                      <a:r>
                        <a:rPr lang="en-US" sz="1600">
                          <a:effectLst/>
                        </a:rPr>
                        <a:t>n/a</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n/a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31513538"/>
                  </a:ext>
                </a:extLst>
              </a:tr>
              <a:tr h="287184">
                <a:tc>
                  <a:txBody>
                    <a:bodyPr/>
                    <a:lstStyle/>
                    <a:p>
                      <a:pPr marL="0" marR="0">
                        <a:lnSpc>
                          <a:spcPct val="107000"/>
                        </a:lnSpc>
                        <a:spcBef>
                          <a:spcPts val="0"/>
                        </a:spcBef>
                        <a:spcAft>
                          <a:spcPts val="0"/>
                        </a:spcAft>
                      </a:pPr>
                      <a:r>
                        <a:rPr lang="en-US" sz="1600">
                          <a:effectLst/>
                        </a:rPr>
                        <a:t>IGF-1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err="1">
                          <a:effectLst/>
                        </a:rPr>
                        <a:t>Biolegend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590908</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100 μg/mL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00466715"/>
                  </a:ext>
                </a:extLst>
              </a:tr>
              <a:tr h="287184">
                <a:tc>
                  <a:txBody>
                    <a:bodyPr/>
                    <a:lstStyle/>
                    <a:p>
                      <a:pPr marL="0" marR="0">
                        <a:lnSpc>
                          <a:spcPct val="107000"/>
                        </a:lnSpc>
                        <a:spcBef>
                          <a:spcPts val="0"/>
                        </a:spcBef>
                        <a:spcAft>
                          <a:spcPts val="0"/>
                        </a:spcAft>
                      </a:pPr>
                      <a:r>
                        <a:rPr lang="en-US" sz="1600">
                          <a:effectLst/>
                        </a:rPr>
                        <a:t>Matrigel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Corning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356238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n</a:t>
                      </a:r>
                      <a:r>
                        <a:rPr lang="en-US" sz="1600" dirty="0">
                          <a:effectLst/>
                        </a:rPr>
                        <a:t>/a</a:t>
                      </a:r>
                    </a:p>
                  </a:txBody>
                  <a:tcPr marL="68580" marR="68580" marT="0" marB="0">
                    <a:noFill/>
                  </a:tcPr>
                </a:tc>
                <a:extLst>
                  <a:ext uri="{0D108BD9-81ED-4DB2-BD59-A6C34878D82A}">
                    <a16:rowId xmlns:a16="http://schemas.microsoft.com/office/drawing/2014/main" val="689700846"/>
                  </a:ext>
                </a:extLst>
              </a:tr>
              <a:tr h="287184">
                <a:tc>
                  <a:txBody>
                    <a:bodyPr/>
                    <a:lstStyle/>
                    <a:p>
                      <a:pPr marL="0" marR="0">
                        <a:lnSpc>
                          <a:spcPct val="107000"/>
                        </a:lnSpc>
                        <a:spcBef>
                          <a:spcPts val="0"/>
                        </a:spcBef>
                        <a:spcAft>
                          <a:spcPts val="0"/>
                        </a:spcAft>
                      </a:pPr>
                      <a:r>
                        <a:rPr lang="en-US" sz="1600">
                          <a:effectLst/>
                        </a:rPr>
                        <a:t>B27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Invitrogen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17504001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50x</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51967085"/>
                  </a:ext>
                </a:extLst>
              </a:tr>
              <a:tr h="287184">
                <a:tc>
                  <a:txBody>
                    <a:bodyPr/>
                    <a:lstStyle/>
                    <a:p>
                      <a:pPr marL="0" marR="0">
                        <a:lnSpc>
                          <a:spcPct val="107000"/>
                        </a:lnSpc>
                        <a:spcBef>
                          <a:spcPts val="0"/>
                        </a:spcBef>
                        <a:spcAft>
                          <a:spcPts val="0"/>
                        </a:spcAft>
                      </a:pPr>
                      <a:r>
                        <a:rPr lang="en-US" sz="1600">
                          <a:effectLst/>
                        </a:rPr>
                        <a:t>AdDMEM/F12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Invitrogen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12634010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n/a</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05265538"/>
                  </a:ext>
                </a:extLst>
              </a:tr>
              <a:tr h="287184">
                <a:tc>
                  <a:txBody>
                    <a:bodyPr/>
                    <a:lstStyle/>
                    <a:p>
                      <a:pPr marL="0" marR="0">
                        <a:lnSpc>
                          <a:spcPct val="107000"/>
                        </a:lnSpc>
                        <a:spcBef>
                          <a:spcPts val="0"/>
                        </a:spcBef>
                        <a:spcAft>
                          <a:spcPts val="0"/>
                        </a:spcAft>
                      </a:pPr>
                      <a:r>
                        <a:rPr lang="en-US" sz="1600">
                          <a:effectLst/>
                        </a:rPr>
                        <a:t>HEPES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Invitrogen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15630080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1M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69259018"/>
                  </a:ext>
                </a:extLst>
              </a:tr>
              <a:tr h="287184">
                <a:tc>
                  <a:txBody>
                    <a:bodyPr/>
                    <a:lstStyle/>
                    <a:p>
                      <a:pPr marL="0" marR="0">
                        <a:lnSpc>
                          <a:spcPct val="107000"/>
                        </a:lnSpc>
                        <a:spcBef>
                          <a:spcPts val="0"/>
                        </a:spcBef>
                        <a:spcAft>
                          <a:spcPts val="0"/>
                        </a:spcAft>
                      </a:pPr>
                      <a:r>
                        <a:rPr lang="en-US" sz="1600">
                          <a:effectLst/>
                        </a:rPr>
                        <a:t>Glutamax-1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Invitrogen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35050061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100x</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78094362"/>
                  </a:ext>
                </a:extLst>
              </a:tr>
              <a:tr h="287184">
                <a:tc>
                  <a:txBody>
                    <a:bodyPr/>
                    <a:lstStyle/>
                    <a:p>
                      <a:pPr marL="0" marR="0">
                        <a:lnSpc>
                          <a:spcPct val="107000"/>
                        </a:lnSpc>
                        <a:spcBef>
                          <a:spcPts val="0"/>
                        </a:spcBef>
                        <a:spcAft>
                          <a:spcPts val="0"/>
                        </a:spcAft>
                      </a:pPr>
                      <a:r>
                        <a:rPr lang="en-US" sz="1600">
                          <a:effectLst/>
                        </a:rPr>
                        <a:t>Penicillin-Streptomycin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Invitrogen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15140122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10000 units/mL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86592643"/>
                  </a:ext>
                </a:extLst>
              </a:tr>
              <a:tr h="287184">
                <a:tc>
                  <a:txBody>
                    <a:bodyPr/>
                    <a:lstStyle/>
                    <a:p>
                      <a:pPr marL="0" marR="0">
                        <a:lnSpc>
                          <a:spcPct val="107000"/>
                        </a:lnSpc>
                        <a:spcBef>
                          <a:spcPts val="0"/>
                        </a:spcBef>
                        <a:spcAft>
                          <a:spcPts val="0"/>
                        </a:spcAft>
                      </a:pPr>
                      <a:r>
                        <a:rPr lang="en-US" sz="1600">
                          <a:effectLst/>
                        </a:rPr>
                        <a:t>EGF</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Invitrogen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PHG0311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50 μg/mL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8608853"/>
                  </a:ext>
                </a:extLst>
              </a:tr>
              <a:tr h="287184">
                <a:tc>
                  <a:txBody>
                    <a:bodyPr/>
                    <a:lstStyle/>
                    <a:p>
                      <a:pPr marL="0" marR="0">
                        <a:lnSpc>
                          <a:spcPct val="107000"/>
                        </a:lnSpc>
                        <a:spcBef>
                          <a:spcPts val="0"/>
                        </a:spcBef>
                        <a:spcAft>
                          <a:spcPts val="0"/>
                        </a:spcAft>
                      </a:pPr>
                      <a:r>
                        <a:rPr lang="en-US" sz="1600">
                          <a:effectLst/>
                        </a:rPr>
                        <a:t>Primocin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Invivogen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Ant-Pm-1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50 mg/mL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18564078"/>
                  </a:ext>
                </a:extLst>
              </a:tr>
              <a:tr h="287184">
                <a:tc>
                  <a:txBody>
                    <a:bodyPr/>
                    <a:lstStyle/>
                    <a:p>
                      <a:pPr marL="0" marR="0">
                        <a:lnSpc>
                          <a:spcPct val="107000"/>
                        </a:lnSpc>
                        <a:spcBef>
                          <a:spcPts val="0"/>
                        </a:spcBef>
                        <a:spcAft>
                          <a:spcPts val="0"/>
                        </a:spcAft>
                      </a:pPr>
                      <a:r>
                        <a:rPr lang="en-US" sz="1600">
                          <a:effectLst/>
                        </a:rPr>
                        <a:t>FGF2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err="1">
                          <a:effectLst/>
                        </a:rPr>
                        <a:t>PeproTech</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100-18B</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100 </a:t>
                      </a:r>
                      <a:r>
                        <a:rPr lang="en-US" sz="1600" dirty="0" err="1">
                          <a:effectLst/>
                        </a:rPr>
                        <a:t>μg</a:t>
                      </a:r>
                      <a:r>
                        <a:rPr lang="en-US" sz="1600" dirty="0">
                          <a:effectLst/>
                        </a:rPr>
                        <a:t>/mL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72263912"/>
                  </a:ext>
                </a:extLst>
              </a:tr>
              <a:tr h="287184">
                <a:tc>
                  <a:txBody>
                    <a:bodyPr/>
                    <a:lstStyle/>
                    <a:p>
                      <a:pPr marL="0" marR="0">
                        <a:lnSpc>
                          <a:spcPct val="107000"/>
                        </a:lnSpc>
                        <a:spcBef>
                          <a:spcPts val="0"/>
                        </a:spcBef>
                        <a:spcAft>
                          <a:spcPts val="0"/>
                        </a:spcAft>
                      </a:pPr>
                      <a:r>
                        <a:rPr lang="en-US" sz="1600">
                          <a:effectLst/>
                        </a:rPr>
                        <a:t>Neuregulin1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err="1">
                          <a:effectLst/>
                        </a:rPr>
                        <a:t>PeproTech</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100-03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5 μM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24346296"/>
                  </a:ext>
                </a:extLst>
              </a:tr>
              <a:tr h="287184">
                <a:tc>
                  <a:txBody>
                    <a:bodyPr/>
                    <a:lstStyle/>
                    <a:p>
                      <a:pPr marL="0" marR="0">
                        <a:lnSpc>
                          <a:spcPct val="107000"/>
                        </a:lnSpc>
                        <a:spcBef>
                          <a:spcPts val="0"/>
                        </a:spcBef>
                        <a:spcAft>
                          <a:spcPts val="0"/>
                        </a:spcAft>
                      </a:pPr>
                      <a:r>
                        <a:rPr lang="en-US" sz="1600">
                          <a:effectLst/>
                        </a:rPr>
                        <a:t>FGF7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PeproTech</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100-19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100 μg/mL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15005264"/>
                  </a:ext>
                </a:extLst>
              </a:tr>
              <a:tr h="287184">
                <a:tc>
                  <a:txBody>
                    <a:bodyPr/>
                    <a:lstStyle/>
                    <a:p>
                      <a:pPr marL="0" marR="0">
                        <a:lnSpc>
                          <a:spcPct val="107000"/>
                        </a:lnSpc>
                        <a:spcBef>
                          <a:spcPts val="0"/>
                        </a:spcBef>
                        <a:spcAft>
                          <a:spcPts val="0"/>
                        </a:spcAft>
                      </a:pPr>
                      <a:r>
                        <a:rPr lang="en-US" sz="1600" dirty="0">
                          <a:effectLst/>
                        </a:rPr>
                        <a:t>FGF10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PeproTech</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100-26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100 μg/mL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40669534"/>
                  </a:ext>
                </a:extLst>
              </a:tr>
              <a:tr h="287184">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FGF4</a:t>
                      </a:r>
                    </a:p>
                  </a:txBody>
                  <a:tcPr marL="68580" marR="68580" marT="0" marB="0"/>
                </a:tc>
                <a:tc>
                  <a:txBody>
                    <a:bodyPr/>
                    <a:lstStyle/>
                    <a:p>
                      <a:pPr marL="0" marR="0">
                        <a:lnSpc>
                          <a:spcPct val="107000"/>
                        </a:lnSpc>
                        <a:spcBef>
                          <a:spcPts val="0"/>
                        </a:spcBef>
                        <a:spcAft>
                          <a:spcPts val="0"/>
                        </a:spcAft>
                      </a:pPr>
                      <a:r>
                        <a:rPr lang="en-US" sz="1600" dirty="0" err="1">
                          <a:effectLst/>
                          <a:latin typeface="Calibri" panose="020F0502020204030204" pitchFamily="34" charset="0"/>
                          <a:ea typeface="Calibri" panose="020F0502020204030204" pitchFamily="34" charset="0"/>
                          <a:cs typeface="Times New Roman" panose="02020603050405020304" pitchFamily="18" charset="0"/>
                        </a:rPr>
                        <a:t>PeproTech</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100-31</a:t>
                      </a:r>
                    </a:p>
                  </a:txBody>
                  <a:tcPr marL="68580" marR="68580" marT="0" marB="0"/>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100 </a:t>
                      </a:r>
                      <a:r>
                        <a:rPr lang="en-US" sz="1600" dirty="0" err="1">
                          <a:effectLst/>
                        </a:rPr>
                        <a:t>μg</a:t>
                      </a:r>
                      <a:r>
                        <a:rPr lang="en-US" sz="1600" dirty="0">
                          <a:effectLst/>
                        </a:rPr>
                        <a:t>/mL</a:t>
                      </a:r>
                    </a:p>
                  </a:txBody>
                  <a:tcPr marL="68580" marR="68580" marT="0" marB="0"/>
                </a:tc>
                <a:extLst>
                  <a:ext uri="{0D108BD9-81ED-4DB2-BD59-A6C34878D82A}">
                    <a16:rowId xmlns:a16="http://schemas.microsoft.com/office/drawing/2014/main" val="4292459"/>
                  </a:ext>
                </a:extLst>
              </a:tr>
              <a:tr h="287184">
                <a:tc>
                  <a:txBody>
                    <a:bodyPr/>
                    <a:lstStyle/>
                    <a:p>
                      <a:pPr marL="0" marR="0">
                        <a:lnSpc>
                          <a:spcPct val="107000"/>
                        </a:lnSpc>
                        <a:spcBef>
                          <a:spcPts val="0"/>
                        </a:spcBef>
                        <a:spcAft>
                          <a:spcPts val="0"/>
                        </a:spcAft>
                      </a:pPr>
                      <a:r>
                        <a:rPr lang="en-US" sz="1600">
                          <a:effectLst/>
                        </a:rPr>
                        <a:t>Y-27632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Selleckchem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S1049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10 mM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24025754"/>
                  </a:ext>
                </a:extLst>
              </a:tr>
              <a:tr h="287184">
                <a:tc>
                  <a:txBody>
                    <a:bodyPr/>
                    <a:lstStyle/>
                    <a:p>
                      <a:pPr marL="0" marR="0">
                        <a:lnSpc>
                          <a:spcPct val="107000"/>
                        </a:lnSpc>
                        <a:spcBef>
                          <a:spcPts val="0"/>
                        </a:spcBef>
                        <a:spcAft>
                          <a:spcPts val="0"/>
                        </a:spcAft>
                      </a:pPr>
                      <a:r>
                        <a:rPr lang="en-US" sz="1600">
                          <a:effectLst/>
                        </a:rPr>
                        <a:t>NAC</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Sigma Aldrich</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A9165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500 mM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74679534"/>
                  </a:ext>
                </a:extLst>
              </a:tr>
              <a:tr h="287184">
                <a:tc>
                  <a:txBody>
                    <a:bodyPr/>
                    <a:lstStyle/>
                    <a:p>
                      <a:pPr marL="0" marR="0">
                        <a:lnSpc>
                          <a:spcPct val="107000"/>
                        </a:lnSpc>
                        <a:spcBef>
                          <a:spcPts val="0"/>
                        </a:spcBef>
                        <a:spcAft>
                          <a:spcPts val="0"/>
                        </a:spcAft>
                      </a:pPr>
                      <a:r>
                        <a:rPr lang="en-US" sz="1600">
                          <a:effectLst/>
                        </a:rPr>
                        <a:t>Gastrin I</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Sigma Aldrich</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G9145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10 μM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97813971"/>
                  </a:ext>
                </a:extLst>
              </a:tr>
              <a:tr h="287184">
                <a:tc>
                  <a:txBody>
                    <a:bodyPr/>
                    <a:lstStyle/>
                    <a:p>
                      <a:pPr marL="0" marR="0">
                        <a:lnSpc>
                          <a:spcPct val="107000"/>
                        </a:lnSpc>
                        <a:spcBef>
                          <a:spcPts val="0"/>
                        </a:spcBef>
                        <a:spcAft>
                          <a:spcPts val="0"/>
                        </a:spcAft>
                      </a:pPr>
                      <a:r>
                        <a:rPr lang="en-US" sz="1600">
                          <a:effectLst/>
                        </a:rPr>
                        <a:t>SB202190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Sigma Aldrich</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S7067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10 mM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53603719"/>
                  </a:ext>
                </a:extLst>
              </a:tr>
              <a:tr h="287184">
                <a:tc>
                  <a:txBody>
                    <a:bodyPr/>
                    <a:lstStyle/>
                    <a:p>
                      <a:pPr marL="0" marR="0">
                        <a:lnSpc>
                          <a:spcPct val="107000"/>
                        </a:lnSpc>
                        <a:spcBef>
                          <a:spcPts val="0"/>
                        </a:spcBef>
                        <a:spcAft>
                          <a:spcPts val="0"/>
                        </a:spcAft>
                      </a:pPr>
                      <a:r>
                        <a:rPr lang="en-US" sz="1600">
                          <a:effectLst/>
                        </a:rPr>
                        <a:t>Nicotinamide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Sigma Aldrich</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S0636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1M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64514895"/>
                  </a:ext>
                </a:extLst>
              </a:tr>
              <a:tr h="287184">
                <a:tc>
                  <a:txBody>
                    <a:bodyPr/>
                    <a:lstStyle/>
                    <a:p>
                      <a:pPr marL="0" marR="0">
                        <a:lnSpc>
                          <a:spcPct val="107000"/>
                        </a:lnSpc>
                        <a:spcBef>
                          <a:spcPts val="0"/>
                        </a:spcBef>
                        <a:spcAft>
                          <a:spcPts val="0"/>
                        </a:spcAft>
                      </a:pPr>
                      <a:r>
                        <a:rPr lang="en-US" sz="1600" dirty="0">
                          <a:effectLst/>
                        </a:rPr>
                        <a:t>A83-01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err="1">
                          <a:effectLst/>
                        </a:rPr>
                        <a:t>Tocris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2939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10 mM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71751434"/>
                  </a:ext>
                </a:extLst>
              </a:tr>
              <a:tr h="287184">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CHIR 99021</a:t>
                      </a:r>
                    </a:p>
                  </a:txBody>
                  <a:tcPr marL="68580" marR="68580" marT="0" marB="0"/>
                </a:tc>
                <a:tc>
                  <a:txBody>
                    <a:bodyPr/>
                    <a:lstStyle/>
                    <a:p>
                      <a:pPr marL="0" marR="0">
                        <a:lnSpc>
                          <a:spcPct val="107000"/>
                        </a:lnSpc>
                        <a:spcBef>
                          <a:spcPts val="0"/>
                        </a:spcBef>
                        <a:spcAft>
                          <a:spcPts val="0"/>
                        </a:spcAft>
                      </a:pPr>
                      <a:r>
                        <a:rPr lang="en-US" sz="1600" dirty="0" err="1">
                          <a:effectLst/>
                          <a:latin typeface="Calibri" panose="020F0502020204030204" pitchFamily="34" charset="0"/>
                          <a:ea typeface="Calibri" panose="020F0502020204030204" pitchFamily="34" charset="0"/>
                          <a:cs typeface="Times New Roman" panose="02020603050405020304" pitchFamily="18" charset="0"/>
                        </a:rPr>
                        <a:t>Tocris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4423</a:t>
                      </a:r>
                    </a:p>
                  </a:txBody>
                  <a:tcPr marL="68580" marR="68580" marT="0" marB="0"/>
                </a:tc>
                <a:tc>
                  <a:txBody>
                    <a:bodyPr/>
                    <a:lstStyle/>
                    <a:p>
                      <a:pPr marL="0" marR="0">
                        <a:lnSpc>
                          <a:spcPct val="107000"/>
                        </a:lnSpc>
                        <a:spcBef>
                          <a:spcPts val="0"/>
                        </a:spcBef>
                        <a:spcAft>
                          <a:spcPts val="0"/>
                        </a:spcAft>
                      </a:pPr>
                      <a:r>
                        <a:rPr lang="en-US" sz="1600" dirty="0">
                          <a:effectLst/>
                        </a:rPr>
                        <a:t>5 mM</a:t>
                      </a:r>
                    </a:p>
                  </a:txBody>
                  <a:tcPr marL="68580" marR="68580" marT="0" marB="0"/>
                </a:tc>
                <a:extLst>
                  <a:ext uri="{0D108BD9-81ED-4DB2-BD59-A6C34878D82A}">
                    <a16:rowId xmlns:a16="http://schemas.microsoft.com/office/drawing/2014/main" val="873891466"/>
                  </a:ext>
                </a:extLst>
              </a:tr>
              <a:tr h="287184">
                <a:tc>
                  <a:txBody>
                    <a:bodyPr/>
                    <a:lstStyle/>
                    <a:p>
                      <a:pPr marL="0" marR="0">
                        <a:lnSpc>
                          <a:spcPct val="107000"/>
                        </a:lnSpc>
                        <a:spcBef>
                          <a:spcPts val="0"/>
                        </a:spcBef>
                        <a:spcAft>
                          <a:spcPts val="0"/>
                        </a:spcAft>
                      </a:pPr>
                      <a:r>
                        <a:rPr lang="en-US" sz="1600">
                          <a:effectLst/>
                        </a:rPr>
                        <a:t>Tumor Dissociation Kit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Miltenyi Biotec</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130-095-929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n/a</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5966383"/>
                  </a:ext>
                </a:extLst>
              </a:tr>
              <a:tr h="287184">
                <a:tc>
                  <a:txBody>
                    <a:bodyPr/>
                    <a:lstStyle/>
                    <a:p>
                      <a:pPr marL="0" marR="0">
                        <a:lnSpc>
                          <a:spcPct val="107000"/>
                        </a:lnSpc>
                        <a:spcBef>
                          <a:spcPts val="0"/>
                        </a:spcBef>
                        <a:spcAft>
                          <a:spcPts val="0"/>
                        </a:spcAft>
                      </a:pPr>
                      <a:r>
                        <a:rPr lang="en-US" sz="1600">
                          <a:effectLst/>
                        </a:rPr>
                        <a:t>Dispase II, powder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Gibco</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17105041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10 mg/mL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4708247"/>
                  </a:ext>
                </a:extLst>
              </a:tr>
              <a:tr h="287184">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Anti-Anti</a:t>
                      </a:r>
                    </a:p>
                  </a:txBody>
                  <a:tcPr marL="68580" marR="68580" marT="0" marB="0"/>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Gibco</a:t>
                      </a:r>
                    </a:p>
                  </a:txBody>
                  <a:tcPr marL="68580" marR="68580" marT="0" marB="0"/>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15240096</a:t>
                      </a:r>
                    </a:p>
                  </a:txBody>
                  <a:tcPr marL="68580" marR="68580" marT="0" marB="0"/>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10000 U/mL</a:t>
                      </a:r>
                    </a:p>
                  </a:txBody>
                  <a:tcPr marL="68580" marR="68580" marT="0" marB="0"/>
                </a:tc>
                <a:extLst>
                  <a:ext uri="{0D108BD9-81ED-4DB2-BD59-A6C34878D82A}">
                    <a16:rowId xmlns:a16="http://schemas.microsoft.com/office/drawing/2014/main" val="3828924723"/>
                  </a:ext>
                </a:extLst>
              </a:tr>
              <a:tr h="287184">
                <a:tc>
                  <a:txBody>
                    <a:bodyPr/>
                    <a:lstStyle/>
                    <a:p>
                      <a:pPr marL="0" marR="0">
                        <a:lnSpc>
                          <a:spcPct val="107000"/>
                        </a:lnSpc>
                        <a:spcBef>
                          <a:spcPts val="0"/>
                        </a:spcBef>
                        <a:spcAft>
                          <a:spcPts val="0"/>
                        </a:spcAft>
                      </a:pPr>
                      <a:r>
                        <a:rPr lang="en-US" sz="1600" dirty="0">
                          <a:effectLst/>
                        </a:rPr>
                        <a:t>PGE2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R&amp;D</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a:effectLst/>
                        </a:rPr>
                        <a:t>2296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20 mM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54544738"/>
                  </a:ext>
                </a:extLst>
              </a:tr>
              <a:tr h="287184">
                <a:tc>
                  <a:txBody>
                    <a:bodyPr/>
                    <a:lstStyle/>
                    <a:p>
                      <a:pPr marL="0" marR="0">
                        <a:lnSpc>
                          <a:spcPct val="107000"/>
                        </a:lnSpc>
                        <a:spcBef>
                          <a:spcPts val="0"/>
                        </a:spcBef>
                        <a:spcAft>
                          <a:spcPts val="0"/>
                        </a:spcAft>
                      </a:pPr>
                      <a:r>
                        <a:rPr lang="en-US" sz="1600">
                          <a:effectLst/>
                        </a:rPr>
                        <a:t>ACK Lysing Buffer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Lonza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nSpc>
                          <a:spcPct val="107000"/>
                        </a:lnSpc>
                        <a:spcBef>
                          <a:spcPts val="0"/>
                        </a:spcBef>
                        <a:spcAft>
                          <a:spcPts val="0"/>
                        </a:spcAft>
                      </a:pPr>
                      <a:r>
                        <a:rPr lang="en-US" sz="1600" dirty="0">
                          <a:effectLst/>
                        </a:rPr>
                        <a:t>BP10-548E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nSpc>
                          <a:spcPct val="107000"/>
                        </a:lnSpc>
                        <a:spcBef>
                          <a:spcPts val="0"/>
                        </a:spcBef>
                        <a:spcAft>
                          <a:spcPts val="0"/>
                        </a:spcAft>
                      </a:pPr>
                      <a:r>
                        <a:rPr lang="en-US" sz="1600" dirty="0">
                          <a:effectLst/>
                        </a:rPr>
                        <a:t>1x</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2119639603"/>
                  </a:ext>
                </a:extLst>
              </a:tr>
              <a:tr h="287184">
                <a:tc>
                  <a:txBody>
                    <a:bodyPr/>
                    <a:lstStyle/>
                    <a:p>
                      <a:pPr marL="0" marR="0">
                        <a:lnSpc>
                          <a:spcPct val="107000"/>
                        </a:lnSpc>
                        <a:spcBef>
                          <a:spcPts val="0"/>
                        </a:spcBef>
                        <a:spcAft>
                          <a:spcPts val="0"/>
                        </a:spcAft>
                      </a:pPr>
                      <a:r>
                        <a:rPr lang="en-US" sz="1600" dirty="0" err="1">
                          <a:effectLst/>
                        </a:rPr>
                        <a:t>TrypLE</a:t>
                      </a:r>
                      <a:r>
                        <a:rPr lang="en-US" sz="1600" dirty="0">
                          <a:effectLst/>
                        </a:rPr>
                        <a:t> Express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dirty="0">
                          <a:effectLst/>
                        </a:rPr>
                        <a:t>Gibco</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nSpc>
                          <a:spcPct val="107000"/>
                        </a:lnSpc>
                        <a:spcBef>
                          <a:spcPts val="0"/>
                        </a:spcBef>
                        <a:spcAft>
                          <a:spcPts val="0"/>
                        </a:spcAft>
                      </a:pPr>
                      <a:r>
                        <a:rPr lang="en-US" sz="1600" dirty="0">
                          <a:effectLst/>
                        </a:rPr>
                        <a:t>12605-010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nSpc>
                          <a:spcPct val="107000"/>
                        </a:lnSpc>
                        <a:spcBef>
                          <a:spcPts val="0"/>
                        </a:spcBef>
                        <a:spcAft>
                          <a:spcPts val="0"/>
                        </a:spcAft>
                      </a:pPr>
                      <a:r>
                        <a:rPr lang="en-US" sz="1600" dirty="0">
                          <a:effectLst/>
                        </a:rPr>
                        <a:t>1x</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3219209175"/>
                  </a:ext>
                </a:extLst>
              </a:tr>
              <a:tr h="287184">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SAG</a:t>
                      </a:r>
                    </a:p>
                  </a:txBody>
                  <a:tcPr marL="68580" marR="68580" marT="0" marB="0"/>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Enzo</a:t>
                      </a:r>
                    </a:p>
                  </a:txBody>
                  <a:tcPr marL="68580" marR="68580" marT="0" marB="0">
                    <a:noFill/>
                  </a:tcPr>
                </a:tc>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ALX-270-426-M001</a:t>
                      </a:r>
                    </a:p>
                  </a:txBody>
                  <a:tcPr marL="68580" marR="68580" marT="0" marB="0">
                    <a:noFill/>
                  </a:tcPr>
                </a:tc>
                <a:tc>
                  <a:txBody>
                    <a:bodyPr/>
                    <a:lstStyle/>
                    <a:p>
                      <a:pPr marL="0" marR="0">
                        <a:lnSpc>
                          <a:spcPct val="107000"/>
                        </a:lnSpc>
                        <a:spcBef>
                          <a:spcPts val="0"/>
                        </a:spcBef>
                        <a:spcAft>
                          <a:spcPts val="0"/>
                        </a:spcAft>
                      </a:pPr>
                      <a:r>
                        <a:rPr lang="en-US" sz="1600" dirty="0">
                          <a:effectLst/>
                        </a:rPr>
                        <a:t>1 mM</a:t>
                      </a:r>
                    </a:p>
                  </a:txBody>
                  <a:tcPr marL="68580" marR="68580" marT="0" marB="0">
                    <a:noFill/>
                  </a:tcPr>
                </a:tc>
                <a:extLst>
                  <a:ext uri="{0D108BD9-81ED-4DB2-BD59-A6C34878D82A}">
                    <a16:rowId xmlns:a16="http://schemas.microsoft.com/office/drawing/2014/main" val="1377583467"/>
                  </a:ext>
                </a:extLst>
              </a:tr>
            </a:tbl>
          </a:graphicData>
        </a:graphic>
      </p:graphicFrame>
      <p:sp>
        <p:nvSpPr>
          <p:cNvPr id="3" name="Rectangle 2">
            <a:extLst>
              <a:ext uri="{FF2B5EF4-FFF2-40B4-BE49-F238E27FC236}">
                <a16:creationId xmlns:a16="http://schemas.microsoft.com/office/drawing/2014/main" id="{57B5A73E-5E2A-4394-A2EC-C205BD5DC104}"/>
              </a:ext>
            </a:extLst>
          </p:cNvPr>
          <p:cNvSpPr/>
          <p:nvPr/>
        </p:nvSpPr>
        <p:spPr>
          <a:xfrm>
            <a:off x="3872004" y="10735253"/>
            <a:ext cx="9227127" cy="46166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Supplementary Table S1. Reagents with manufacturing information</a:t>
            </a:r>
          </a:p>
        </p:txBody>
      </p:sp>
    </p:spTree>
    <p:extLst>
      <p:ext uri="{BB962C8B-B14F-4D97-AF65-F5344CB8AC3E}">
        <p14:creationId xmlns:p14="http://schemas.microsoft.com/office/powerpoint/2010/main" val="2474950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EDCA152-B4D7-4226-AF9A-DEEF73B46FE4}"/>
              </a:ext>
            </a:extLst>
          </p:cNvPr>
          <p:cNvGraphicFramePr>
            <a:graphicFrameLocks noGrp="1"/>
          </p:cNvGraphicFramePr>
          <p:nvPr>
            <p:extLst>
              <p:ext uri="{D42A27DB-BD31-4B8C-83A1-F6EECF244321}">
                <p14:modId xmlns:p14="http://schemas.microsoft.com/office/powerpoint/2010/main" val="1670863103"/>
              </p:ext>
            </p:extLst>
          </p:nvPr>
        </p:nvGraphicFramePr>
        <p:xfrm>
          <a:off x="3864570" y="1956743"/>
          <a:ext cx="8526874" cy="8278526"/>
        </p:xfrm>
        <a:graphic>
          <a:graphicData uri="http://schemas.openxmlformats.org/drawingml/2006/table">
            <a:tbl>
              <a:tblPr firstRow="1" firstCol="1" bandRow="1"/>
              <a:tblGrid>
                <a:gridCol w="4867769">
                  <a:extLst>
                    <a:ext uri="{9D8B030D-6E8A-4147-A177-3AD203B41FA5}">
                      <a16:colId xmlns:a16="http://schemas.microsoft.com/office/drawing/2014/main" val="3125569377"/>
                    </a:ext>
                  </a:extLst>
                </a:gridCol>
                <a:gridCol w="3659105">
                  <a:extLst>
                    <a:ext uri="{9D8B030D-6E8A-4147-A177-3AD203B41FA5}">
                      <a16:colId xmlns:a16="http://schemas.microsoft.com/office/drawing/2014/main" val="3589631493"/>
                    </a:ext>
                  </a:extLst>
                </a:gridCol>
              </a:tblGrid>
              <a:tr h="526815">
                <a:tc>
                  <a:txBody>
                    <a:bodyPr/>
                    <a:lstStyle/>
                    <a:p>
                      <a:pPr marL="0" marR="0">
                        <a:lnSpc>
                          <a:spcPct val="107000"/>
                        </a:lnSpc>
                        <a:spcBef>
                          <a:spcPts val="0"/>
                        </a:spcBef>
                        <a:spcAft>
                          <a:spcPts val="0"/>
                        </a:spcAft>
                      </a:pPr>
                      <a:r>
                        <a:rPr lang="en-US" sz="2600" b="1" dirty="0">
                          <a:effectLst/>
                          <a:latin typeface="Calibri" panose="020F0502020204030204" pitchFamily="34" charset="0"/>
                          <a:ea typeface="Calibri" panose="020F0502020204030204" pitchFamily="34" charset="0"/>
                          <a:cs typeface="Times New Roman" panose="02020603050405020304" pitchFamily="18" charset="0"/>
                        </a:rPr>
                        <a:t>Medium component</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b="1">
                          <a:effectLst/>
                          <a:latin typeface="Calibri" panose="020F0502020204030204" pitchFamily="34" charset="0"/>
                          <a:ea typeface="Calibri" panose="020F0502020204030204" pitchFamily="34" charset="0"/>
                          <a:cs typeface="Times New Roman" panose="02020603050405020304" pitchFamily="18" charset="0"/>
                        </a:rPr>
                        <a:t>Final concentration</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4802256"/>
                  </a:ext>
                </a:extLst>
              </a:tr>
              <a:tr h="451556">
                <a:tc>
                  <a:txBody>
                    <a:bodyPr/>
                    <a:lstStyle/>
                    <a:p>
                      <a:pPr marL="0" marR="0">
                        <a:lnSpc>
                          <a:spcPct val="107000"/>
                        </a:lnSpc>
                        <a:spcBef>
                          <a:spcPts val="0"/>
                        </a:spcBef>
                        <a:spcAft>
                          <a:spcPts val="0"/>
                        </a:spcAft>
                      </a:pPr>
                      <a:r>
                        <a:rPr lang="en-US" sz="2600" dirty="0">
                          <a:effectLst/>
                          <a:latin typeface="Calibri" panose="020F0502020204030204" pitchFamily="34" charset="0"/>
                          <a:ea typeface="Calibri" panose="020F0502020204030204" pitchFamily="34" charset="0"/>
                          <a:cs typeface="Times New Roman" panose="02020603050405020304" pitchFamily="18" charset="0"/>
                        </a:rPr>
                        <a:t>Advanced DMEM/F12</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75%</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7564684"/>
                  </a:ext>
                </a:extLst>
              </a:tr>
              <a:tr h="451556">
                <a:tc>
                  <a:txBody>
                    <a:bodyPr/>
                    <a:lstStyle/>
                    <a:p>
                      <a:pPr marL="0" marR="0">
                        <a:lnSpc>
                          <a:spcPct val="107000"/>
                        </a:lnSpc>
                        <a:spcBef>
                          <a:spcPts val="0"/>
                        </a:spcBef>
                        <a:spcAft>
                          <a:spcPts val="0"/>
                        </a:spcAft>
                      </a:pPr>
                      <a:r>
                        <a:rPr lang="en-US" sz="2600" dirty="0">
                          <a:effectLst/>
                          <a:latin typeface="Calibri" panose="020F0502020204030204" pitchFamily="34" charset="0"/>
                          <a:ea typeface="Calibri" panose="020F0502020204030204" pitchFamily="34" charset="0"/>
                          <a:cs typeface="Times New Roman" panose="02020603050405020304" pitchFamily="18" charset="0"/>
                        </a:rPr>
                        <a:t>R-</a:t>
                      </a:r>
                      <a:r>
                        <a:rPr lang="en-US" sz="2600" dirty="0" err="1">
                          <a:effectLst/>
                          <a:latin typeface="Calibri" panose="020F0502020204030204" pitchFamily="34" charset="0"/>
                          <a:ea typeface="Calibri" panose="020F0502020204030204" pitchFamily="34" charset="0"/>
                          <a:cs typeface="Times New Roman" panose="02020603050405020304" pitchFamily="18" charset="0"/>
                        </a:rPr>
                        <a:t>Spondin</a:t>
                      </a:r>
                      <a:r>
                        <a:rPr lang="en-US" sz="2600" dirty="0">
                          <a:effectLst/>
                          <a:latin typeface="Calibri" panose="020F0502020204030204" pitchFamily="34" charset="0"/>
                          <a:ea typeface="Calibri" panose="020F0502020204030204" pitchFamily="34" charset="0"/>
                          <a:cs typeface="Times New Roman" panose="02020603050405020304" pitchFamily="18" charset="0"/>
                        </a:rPr>
                        <a:t> conditioned medium</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10%</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1089188"/>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Noggin conditioned medium</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10%</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4716049"/>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Neuregulin 1</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5 nM</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0168046"/>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FGF 7</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5 ng/mL</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321272"/>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FGF 10</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20 ng/mL</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9974126"/>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EGF</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5 ng/mL</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9345210"/>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A83-01</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500 nM</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2990387"/>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Y-27632</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5 μM</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5901993"/>
                  </a:ext>
                </a:extLst>
              </a:tr>
              <a:tr h="526815">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SB202190</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500 nM</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50371280"/>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B27 supplement</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1x</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7875406"/>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NAC</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1.25 mM</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7718921"/>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Nicotinamide</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5 mM</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595020"/>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Glutamax</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1x</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4812326"/>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HEPES</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10 mM</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4637363"/>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Penicillin-Streptomycin</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100 U/mL</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529319"/>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Primocin</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dirty="0">
                          <a:effectLst/>
                          <a:latin typeface="Calibri" panose="020F0502020204030204" pitchFamily="34" charset="0"/>
                          <a:ea typeface="Calibri" panose="020F0502020204030204" pitchFamily="34" charset="0"/>
                          <a:cs typeface="Times New Roman" panose="02020603050405020304" pitchFamily="18" charset="0"/>
                        </a:rPr>
                        <a:t>100 </a:t>
                      </a:r>
                      <a:r>
                        <a:rPr lang="en-US" sz="2600" dirty="0" err="1">
                          <a:effectLst/>
                          <a:latin typeface="Calibri" panose="020F0502020204030204" pitchFamily="34" charset="0"/>
                          <a:ea typeface="Calibri" panose="020F0502020204030204" pitchFamily="34" charset="0"/>
                          <a:cs typeface="Times New Roman" panose="02020603050405020304" pitchFamily="18" charset="0"/>
                        </a:rPr>
                        <a:t>μg</a:t>
                      </a:r>
                      <a:r>
                        <a:rPr lang="en-US" sz="2600" dirty="0">
                          <a:effectLst/>
                          <a:latin typeface="Calibri" panose="020F0502020204030204" pitchFamily="34" charset="0"/>
                          <a:ea typeface="Calibri" panose="020F0502020204030204" pitchFamily="34" charset="0"/>
                          <a:cs typeface="Times New Roman" panose="02020603050405020304" pitchFamily="18" charset="0"/>
                        </a:rPr>
                        <a:t>/mL</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0932296"/>
                  </a:ext>
                </a:extLst>
              </a:tr>
            </a:tbl>
          </a:graphicData>
        </a:graphic>
      </p:graphicFrame>
      <p:sp>
        <p:nvSpPr>
          <p:cNvPr id="3" name="TextBox 2">
            <a:extLst>
              <a:ext uri="{FF2B5EF4-FFF2-40B4-BE49-F238E27FC236}">
                <a16:creationId xmlns:a16="http://schemas.microsoft.com/office/drawing/2014/main" id="{C298A291-8538-440E-8D56-1C07339D1CEE}"/>
              </a:ext>
            </a:extLst>
          </p:cNvPr>
          <p:cNvSpPr txBox="1"/>
          <p:nvPr/>
        </p:nvSpPr>
        <p:spPr>
          <a:xfrm>
            <a:off x="3740727" y="10467587"/>
            <a:ext cx="16256000" cy="493533"/>
          </a:xfrm>
          <a:prstGeom prst="rect">
            <a:avLst/>
          </a:prstGeom>
          <a:noFill/>
        </p:spPr>
        <p:txBody>
          <a:bodyPr wrap="square" rtlCol="0">
            <a:spAutoFit/>
          </a:bodyPr>
          <a:lstStyle/>
          <a:p>
            <a:r>
              <a:rPr lang="en-US" sz="2607" dirty="0"/>
              <a:t>Supplementary Table S2. Breast Cancer Media</a:t>
            </a:r>
          </a:p>
        </p:txBody>
      </p:sp>
    </p:spTree>
    <p:extLst>
      <p:ext uri="{BB962C8B-B14F-4D97-AF65-F5344CB8AC3E}">
        <p14:creationId xmlns:p14="http://schemas.microsoft.com/office/powerpoint/2010/main" val="1969750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52478BB-4670-49B5-A473-BA5843CE5FCD}"/>
              </a:ext>
            </a:extLst>
          </p:cNvPr>
          <p:cNvGraphicFramePr>
            <a:graphicFrameLocks noGrp="1"/>
          </p:cNvGraphicFramePr>
          <p:nvPr>
            <p:extLst>
              <p:ext uri="{D42A27DB-BD31-4B8C-83A1-F6EECF244321}">
                <p14:modId xmlns:p14="http://schemas.microsoft.com/office/powerpoint/2010/main" val="921101894"/>
              </p:ext>
            </p:extLst>
          </p:nvPr>
        </p:nvGraphicFramePr>
        <p:xfrm>
          <a:off x="3864570" y="2182521"/>
          <a:ext cx="8526874" cy="7826970"/>
        </p:xfrm>
        <a:graphic>
          <a:graphicData uri="http://schemas.openxmlformats.org/drawingml/2006/table">
            <a:tbl>
              <a:tblPr firstRow="1" firstCol="1" bandRow="1"/>
              <a:tblGrid>
                <a:gridCol w="4867769">
                  <a:extLst>
                    <a:ext uri="{9D8B030D-6E8A-4147-A177-3AD203B41FA5}">
                      <a16:colId xmlns:a16="http://schemas.microsoft.com/office/drawing/2014/main" val="3586567649"/>
                    </a:ext>
                  </a:extLst>
                </a:gridCol>
                <a:gridCol w="3659105">
                  <a:extLst>
                    <a:ext uri="{9D8B030D-6E8A-4147-A177-3AD203B41FA5}">
                      <a16:colId xmlns:a16="http://schemas.microsoft.com/office/drawing/2014/main" val="38594950"/>
                    </a:ext>
                  </a:extLst>
                </a:gridCol>
              </a:tblGrid>
              <a:tr h="526815">
                <a:tc>
                  <a:txBody>
                    <a:bodyPr/>
                    <a:lstStyle/>
                    <a:p>
                      <a:pPr marL="0" marR="0">
                        <a:lnSpc>
                          <a:spcPct val="107000"/>
                        </a:lnSpc>
                        <a:spcBef>
                          <a:spcPts val="0"/>
                        </a:spcBef>
                        <a:spcAft>
                          <a:spcPts val="0"/>
                        </a:spcAft>
                      </a:pPr>
                      <a:r>
                        <a:rPr lang="en-US" sz="2600" b="1" dirty="0">
                          <a:effectLst/>
                          <a:latin typeface="Calibri" panose="020F0502020204030204" pitchFamily="34" charset="0"/>
                          <a:ea typeface="Calibri" panose="020F0502020204030204" pitchFamily="34" charset="0"/>
                          <a:cs typeface="Times New Roman" panose="02020603050405020304" pitchFamily="18" charset="0"/>
                        </a:rPr>
                        <a:t>Medium component</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b="1">
                          <a:effectLst/>
                          <a:latin typeface="Calibri" panose="020F0502020204030204" pitchFamily="34" charset="0"/>
                          <a:ea typeface="Calibri" panose="020F0502020204030204" pitchFamily="34" charset="0"/>
                          <a:cs typeface="Times New Roman" panose="02020603050405020304" pitchFamily="18" charset="0"/>
                        </a:rPr>
                        <a:t>Final concentration</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9554858"/>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Wnt3a conditioned medium</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50%</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0847143"/>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Advanced DMEM/F12</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25%</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6943878"/>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RSPO1 conditioned medium</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10%</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8778567"/>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Noggin conditioned medium</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10%</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247106"/>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HEPES</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10 mM</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03934184"/>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Glutamax</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1x</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9665108"/>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Primocin</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100 μg/mL</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3900855"/>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Penicillin-Streptomycin</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100 U/mL</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6859954"/>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NAC</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1 mM</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0724561"/>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EGF</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50 ng/mL</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1552726"/>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Gastrin I</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10 nM</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1200678"/>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IGF-1</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100 ng/mL</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1365531"/>
                  </a:ext>
                </a:extLst>
              </a:tr>
              <a:tr h="526815">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FGF2</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50 ng/mL</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7430432"/>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A83-01</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0.5 μM</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4273887"/>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B27</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1x</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2268475"/>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 Y-27632</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dirty="0">
                          <a:effectLst/>
                          <a:latin typeface="Calibri" panose="020F0502020204030204" pitchFamily="34" charset="0"/>
                          <a:ea typeface="Calibri" panose="020F0502020204030204" pitchFamily="34" charset="0"/>
                          <a:cs typeface="Times New Roman" panose="02020603050405020304" pitchFamily="18" charset="0"/>
                        </a:rPr>
                        <a:t>10 </a:t>
                      </a:r>
                      <a:r>
                        <a:rPr lang="en-US" sz="2600" dirty="0" err="1">
                          <a:effectLst/>
                          <a:latin typeface="Calibri" panose="020F0502020204030204" pitchFamily="34" charset="0"/>
                          <a:ea typeface="Calibri" panose="020F0502020204030204" pitchFamily="34" charset="0"/>
                          <a:cs typeface="Times New Roman" panose="02020603050405020304" pitchFamily="18" charset="0"/>
                        </a:rPr>
                        <a:t>μM</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0834356"/>
                  </a:ext>
                </a:extLst>
              </a:tr>
            </a:tbl>
          </a:graphicData>
        </a:graphic>
      </p:graphicFrame>
      <p:sp>
        <p:nvSpPr>
          <p:cNvPr id="3" name="TextBox 2">
            <a:extLst>
              <a:ext uri="{FF2B5EF4-FFF2-40B4-BE49-F238E27FC236}">
                <a16:creationId xmlns:a16="http://schemas.microsoft.com/office/drawing/2014/main" id="{B18B38B5-88B8-4C7B-9DE8-06821BF0D66B}"/>
              </a:ext>
            </a:extLst>
          </p:cNvPr>
          <p:cNvSpPr txBox="1"/>
          <p:nvPr/>
        </p:nvSpPr>
        <p:spPr>
          <a:xfrm>
            <a:off x="3726872" y="10198387"/>
            <a:ext cx="16256000" cy="493533"/>
          </a:xfrm>
          <a:prstGeom prst="rect">
            <a:avLst/>
          </a:prstGeom>
          <a:noFill/>
        </p:spPr>
        <p:txBody>
          <a:bodyPr wrap="square" rtlCol="0">
            <a:spAutoFit/>
          </a:bodyPr>
          <a:lstStyle/>
          <a:p>
            <a:r>
              <a:rPr lang="en-US" sz="2607" dirty="0"/>
              <a:t>Supplementary Table S3. Colorectal Cancer Media</a:t>
            </a:r>
          </a:p>
        </p:txBody>
      </p:sp>
    </p:spTree>
    <p:extLst>
      <p:ext uri="{BB962C8B-B14F-4D97-AF65-F5344CB8AC3E}">
        <p14:creationId xmlns:p14="http://schemas.microsoft.com/office/powerpoint/2010/main" val="2361546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5CD1475-CC93-4D58-96EC-6D095DA98425}"/>
              </a:ext>
            </a:extLst>
          </p:cNvPr>
          <p:cNvGraphicFramePr>
            <a:graphicFrameLocks noGrp="1"/>
          </p:cNvGraphicFramePr>
          <p:nvPr>
            <p:extLst>
              <p:ext uri="{D42A27DB-BD31-4B8C-83A1-F6EECF244321}">
                <p14:modId xmlns:p14="http://schemas.microsoft.com/office/powerpoint/2010/main" val="679764051"/>
              </p:ext>
            </p:extLst>
          </p:nvPr>
        </p:nvGraphicFramePr>
        <p:xfrm>
          <a:off x="3864570" y="2182519"/>
          <a:ext cx="8526874" cy="7826970"/>
        </p:xfrm>
        <a:graphic>
          <a:graphicData uri="http://schemas.openxmlformats.org/drawingml/2006/table">
            <a:tbl>
              <a:tblPr firstRow="1" firstCol="1" bandRow="1"/>
              <a:tblGrid>
                <a:gridCol w="4867769">
                  <a:extLst>
                    <a:ext uri="{9D8B030D-6E8A-4147-A177-3AD203B41FA5}">
                      <a16:colId xmlns:a16="http://schemas.microsoft.com/office/drawing/2014/main" val="1305529175"/>
                    </a:ext>
                  </a:extLst>
                </a:gridCol>
                <a:gridCol w="3659105">
                  <a:extLst>
                    <a:ext uri="{9D8B030D-6E8A-4147-A177-3AD203B41FA5}">
                      <a16:colId xmlns:a16="http://schemas.microsoft.com/office/drawing/2014/main" val="1044041286"/>
                    </a:ext>
                  </a:extLst>
                </a:gridCol>
              </a:tblGrid>
              <a:tr h="526815">
                <a:tc>
                  <a:txBody>
                    <a:bodyPr/>
                    <a:lstStyle/>
                    <a:p>
                      <a:pPr marL="0" marR="0">
                        <a:lnSpc>
                          <a:spcPct val="107000"/>
                        </a:lnSpc>
                        <a:spcBef>
                          <a:spcPts val="0"/>
                        </a:spcBef>
                        <a:spcAft>
                          <a:spcPts val="0"/>
                        </a:spcAft>
                      </a:pPr>
                      <a:r>
                        <a:rPr lang="en-US" sz="2600" b="1" dirty="0">
                          <a:effectLst/>
                          <a:latin typeface="Calibri" panose="020F0502020204030204" pitchFamily="34" charset="0"/>
                          <a:ea typeface="Calibri" panose="020F0502020204030204" pitchFamily="34" charset="0"/>
                          <a:cs typeface="Times New Roman" panose="02020603050405020304" pitchFamily="18" charset="0"/>
                        </a:rPr>
                        <a:t>Medium component</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b="1">
                          <a:effectLst/>
                          <a:latin typeface="Calibri" panose="020F0502020204030204" pitchFamily="34" charset="0"/>
                          <a:ea typeface="Calibri" panose="020F0502020204030204" pitchFamily="34" charset="0"/>
                          <a:cs typeface="Times New Roman" panose="02020603050405020304" pitchFamily="18" charset="0"/>
                        </a:rPr>
                        <a:t>Final concentration</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8041981"/>
                  </a:ext>
                </a:extLst>
              </a:tr>
              <a:tr h="451556">
                <a:tc>
                  <a:txBody>
                    <a:bodyPr/>
                    <a:lstStyle/>
                    <a:p>
                      <a:pPr marL="0" marR="0">
                        <a:lnSpc>
                          <a:spcPct val="107000"/>
                        </a:lnSpc>
                        <a:spcBef>
                          <a:spcPts val="0"/>
                        </a:spcBef>
                        <a:spcAft>
                          <a:spcPts val="0"/>
                        </a:spcAft>
                      </a:pPr>
                      <a:r>
                        <a:rPr lang="en-US" sz="2600" dirty="0">
                          <a:effectLst/>
                          <a:latin typeface="Calibri" panose="020F0502020204030204" pitchFamily="34" charset="0"/>
                          <a:ea typeface="Calibri" panose="020F0502020204030204" pitchFamily="34" charset="0"/>
                          <a:cs typeface="Times New Roman" panose="02020603050405020304" pitchFamily="18" charset="0"/>
                        </a:rPr>
                        <a:t>Wnt3a conditioned medium</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50%</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3382216"/>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Advanced DMEM/F12</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25%</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0387523"/>
                  </a:ext>
                </a:extLst>
              </a:tr>
              <a:tr h="451556">
                <a:tc>
                  <a:txBody>
                    <a:bodyPr/>
                    <a:lstStyle/>
                    <a:p>
                      <a:pPr marL="0" marR="0">
                        <a:lnSpc>
                          <a:spcPct val="107000"/>
                        </a:lnSpc>
                        <a:spcBef>
                          <a:spcPts val="0"/>
                        </a:spcBef>
                        <a:spcAft>
                          <a:spcPts val="0"/>
                        </a:spcAft>
                      </a:pPr>
                      <a:r>
                        <a:rPr lang="en-US" sz="2600" dirty="0">
                          <a:effectLst/>
                          <a:latin typeface="Calibri" panose="020F0502020204030204" pitchFamily="34" charset="0"/>
                          <a:ea typeface="Calibri" panose="020F0502020204030204" pitchFamily="34" charset="0"/>
                          <a:cs typeface="Times New Roman" panose="02020603050405020304" pitchFamily="18" charset="0"/>
                        </a:rPr>
                        <a:t>RSPO1 conditioned medium</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10%</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516999"/>
                  </a:ext>
                </a:extLst>
              </a:tr>
              <a:tr h="451556">
                <a:tc>
                  <a:txBody>
                    <a:bodyPr/>
                    <a:lstStyle/>
                    <a:p>
                      <a:pPr marL="0" marR="0">
                        <a:lnSpc>
                          <a:spcPct val="107000"/>
                        </a:lnSpc>
                        <a:spcBef>
                          <a:spcPts val="0"/>
                        </a:spcBef>
                        <a:spcAft>
                          <a:spcPts val="0"/>
                        </a:spcAft>
                      </a:pPr>
                      <a:r>
                        <a:rPr lang="en-US" sz="2600" dirty="0">
                          <a:effectLst/>
                          <a:latin typeface="Calibri" panose="020F0502020204030204" pitchFamily="34" charset="0"/>
                          <a:ea typeface="Calibri" panose="020F0502020204030204" pitchFamily="34" charset="0"/>
                          <a:cs typeface="Times New Roman" panose="02020603050405020304" pitchFamily="18" charset="0"/>
                        </a:rPr>
                        <a:t>Noggin conditioned medium</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10%</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3452763"/>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HEPES</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10 mM</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370496"/>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Glutamax</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1x</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2213426"/>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Primocin</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100 μg/mL</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5442417"/>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NAC</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1 mM</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0255600"/>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EGF</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50 ng/mL</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667957"/>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Gastrin I</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10 nM</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5350634"/>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FGF10</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100 ng/mL</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16352648"/>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Nicotinamide</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10 mM</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7265138"/>
                  </a:ext>
                </a:extLst>
              </a:tr>
              <a:tr h="526815">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A83-01</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0.5 μM</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2424313"/>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PGE2</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1 μM</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6329036"/>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B27</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1x</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9126571"/>
                  </a:ext>
                </a:extLst>
              </a:tr>
              <a:tr h="451556">
                <a:tc>
                  <a:txBody>
                    <a:bodyPr/>
                    <a:lstStyle/>
                    <a:p>
                      <a:pPr marL="0" marR="0">
                        <a:lnSpc>
                          <a:spcPct val="107000"/>
                        </a:lnSpc>
                        <a:spcBef>
                          <a:spcPts val="0"/>
                        </a:spcBef>
                        <a:spcAft>
                          <a:spcPts val="0"/>
                        </a:spcAft>
                      </a:pPr>
                      <a:r>
                        <a:rPr lang="en-US" sz="2600">
                          <a:effectLst/>
                          <a:latin typeface="Calibri" panose="020F0502020204030204" pitchFamily="34" charset="0"/>
                          <a:ea typeface="Calibri" panose="020F0502020204030204" pitchFamily="34" charset="0"/>
                          <a:cs typeface="Times New Roman" panose="02020603050405020304" pitchFamily="18" charset="0"/>
                        </a:rPr>
                        <a:t> Y-27632</a:t>
                      </a: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dirty="0">
                          <a:effectLst/>
                          <a:latin typeface="Calibri" panose="020F0502020204030204" pitchFamily="34" charset="0"/>
                          <a:ea typeface="Calibri" panose="020F0502020204030204" pitchFamily="34" charset="0"/>
                          <a:cs typeface="Times New Roman" panose="02020603050405020304" pitchFamily="18" charset="0"/>
                        </a:rPr>
                        <a:t>10 </a:t>
                      </a:r>
                      <a:r>
                        <a:rPr lang="en-US" sz="2600" dirty="0" err="1">
                          <a:effectLst/>
                          <a:latin typeface="Calibri" panose="020F0502020204030204" pitchFamily="34" charset="0"/>
                          <a:ea typeface="Calibri" panose="020F0502020204030204" pitchFamily="34" charset="0"/>
                          <a:cs typeface="Times New Roman" panose="02020603050405020304" pitchFamily="18" charset="0"/>
                        </a:rPr>
                        <a:t>μM</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162560" marR="1625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604989"/>
                  </a:ext>
                </a:extLst>
              </a:tr>
            </a:tbl>
          </a:graphicData>
        </a:graphic>
      </p:graphicFrame>
      <p:sp>
        <p:nvSpPr>
          <p:cNvPr id="3" name="TextBox 2">
            <a:extLst>
              <a:ext uri="{FF2B5EF4-FFF2-40B4-BE49-F238E27FC236}">
                <a16:creationId xmlns:a16="http://schemas.microsoft.com/office/drawing/2014/main" id="{8E0911F0-FD8D-420B-A641-A3E29574F567}"/>
              </a:ext>
            </a:extLst>
          </p:cNvPr>
          <p:cNvSpPr txBox="1"/>
          <p:nvPr/>
        </p:nvSpPr>
        <p:spPr>
          <a:xfrm>
            <a:off x="3740727" y="10210578"/>
            <a:ext cx="16256000" cy="493533"/>
          </a:xfrm>
          <a:prstGeom prst="rect">
            <a:avLst/>
          </a:prstGeom>
          <a:noFill/>
        </p:spPr>
        <p:txBody>
          <a:bodyPr wrap="square" rtlCol="0">
            <a:spAutoFit/>
          </a:bodyPr>
          <a:lstStyle/>
          <a:p>
            <a:r>
              <a:rPr lang="en-US" sz="2607" dirty="0"/>
              <a:t>Supplementary Table S4. Pancreatic Cancer Media</a:t>
            </a:r>
          </a:p>
        </p:txBody>
      </p:sp>
    </p:spTree>
    <p:extLst>
      <p:ext uri="{BB962C8B-B14F-4D97-AF65-F5344CB8AC3E}">
        <p14:creationId xmlns:p14="http://schemas.microsoft.com/office/powerpoint/2010/main" val="1978130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07DA851-E0C9-4726-8FBE-A7DC3EC8F50F}"/>
              </a:ext>
            </a:extLst>
          </p:cNvPr>
          <p:cNvGraphicFramePr>
            <a:graphicFrameLocks noGrp="1"/>
          </p:cNvGraphicFramePr>
          <p:nvPr>
            <p:extLst>
              <p:ext uri="{D42A27DB-BD31-4B8C-83A1-F6EECF244321}">
                <p14:modId xmlns:p14="http://schemas.microsoft.com/office/powerpoint/2010/main" val="3160348153"/>
              </p:ext>
            </p:extLst>
          </p:nvPr>
        </p:nvGraphicFramePr>
        <p:xfrm>
          <a:off x="3864570" y="2408299"/>
          <a:ext cx="8526874" cy="7375414"/>
        </p:xfrm>
        <a:graphic>
          <a:graphicData uri="http://schemas.openxmlformats.org/drawingml/2006/table">
            <a:tbl>
              <a:tblPr firstRow="1" firstCol="1" bandRow="1"/>
              <a:tblGrid>
                <a:gridCol w="4867769">
                  <a:extLst>
                    <a:ext uri="{9D8B030D-6E8A-4147-A177-3AD203B41FA5}">
                      <a16:colId xmlns:a16="http://schemas.microsoft.com/office/drawing/2014/main" val="1305529175"/>
                    </a:ext>
                  </a:extLst>
                </a:gridCol>
                <a:gridCol w="3659105">
                  <a:extLst>
                    <a:ext uri="{9D8B030D-6E8A-4147-A177-3AD203B41FA5}">
                      <a16:colId xmlns:a16="http://schemas.microsoft.com/office/drawing/2014/main" val="1044041286"/>
                    </a:ext>
                  </a:extLst>
                </a:gridCol>
              </a:tblGrid>
              <a:tr h="526815">
                <a:tc>
                  <a:txBody>
                    <a:bodyPr/>
                    <a:lstStyle/>
                    <a:p>
                      <a:pPr marL="0" marR="0">
                        <a:lnSpc>
                          <a:spcPct val="107000"/>
                        </a:lnSpc>
                        <a:spcBef>
                          <a:spcPts val="0"/>
                        </a:spcBef>
                        <a:spcAft>
                          <a:spcPts val="0"/>
                        </a:spcAft>
                      </a:pPr>
                      <a:r>
                        <a:rPr lang="en-US" sz="2600" b="1" dirty="0">
                          <a:effectLst/>
                          <a:latin typeface="Calibri" panose="020F0502020204030204" pitchFamily="34" charset="0"/>
                          <a:ea typeface="Calibri" panose="020F0502020204030204" pitchFamily="34" charset="0"/>
                          <a:cs typeface="Times New Roman" panose="02020603050405020304" pitchFamily="18" charset="0"/>
                        </a:rPr>
                        <a:t>Medium component</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173397" marR="1733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600" b="1">
                          <a:effectLst/>
                          <a:latin typeface="Calibri" panose="020F0502020204030204" pitchFamily="34" charset="0"/>
                          <a:ea typeface="Calibri" panose="020F0502020204030204" pitchFamily="34" charset="0"/>
                          <a:cs typeface="Times New Roman" panose="02020603050405020304" pitchFamily="18" charset="0"/>
                        </a:rPr>
                        <a:t>Final concentration</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73397" marR="1733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8041981"/>
                  </a:ext>
                </a:extLst>
              </a:tr>
              <a:tr h="451556">
                <a:tc>
                  <a:txBody>
                    <a:bodyPr/>
                    <a:lstStyle/>
                    <a:p>
                      <a:pPr algn="l" fontAlgn="ctr"/>
                      <a:r>
                        <a:rPr lang="en-US" sz="2600" b="0" i="0" u="none" strike="noStrike" dirty="0">
                          <a:solidFill>
                            <a:srgbClr val="000000"/>
                          </a:solidFill>
                          <a:effectLst/>
                          <a:latin typeface="+mn-lt"/>
                        </a:rPr>
                        <a:t>Advanced DMEM/F12</a:t>
                      </a: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2600" b="0" i="0" u="none" strike="noStrike" dirty="0">
                          <a:solidFill>
                            <a:srgbClr val="000000"/>
                          </a:solidFill>
                          <a:effectLst/>
                          <a:latin typeface="+mn-lt"/>
                        </a:rPr>
                        <a:t>84%</a:t>
                      </a: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3382216"/>
                  </a:ext>
                </a:extLst>
              </a:tr>
              <a:tr h="451556">
                <a:tc>
                  <a:txBody>
                    <a:bodyPr/>
                    <a:lstStyle/>
                    <a:p>
                      <a:pPr algn="l" fontAlgn="ctr"/>
                      <a:r>
                        <a:rPr lang="en-US" sz="2600" b="0" i="0" u="none" strike="noStrike" dirty="0">
                          <a:solidFill>
                            <a:srgbClr val="000000"/>
                          </a:solidFill>
                          <a:effectLst/>
                          <a:latin typeface="+mn-lt"/>
                        </a:rPr>
                        <a:t>Noggin</a:t>
                      </a: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2600" b="0" i="0" u="none" strike="noStrike" dirty="0">
                          <a:solidFill>
                            <a:srgbClr val="000000"/>
                          </a:solidFill>
                          <a:effectLst/>
                          <a:latin typeface="+mn-lt"/>
                        </a:rPr>
                        <a:t>10%</a:t>
                      </a: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0387523"/>
                  </a:ext>
                </a:extLst>
              </a:tr>
              <a:tr h="451556">
                <a:tc>
                  <a:txBody>
                    <a:bodyPr/>
                    <a:lstStyle/>
                    <a:p>
                      <a:pPr algn="l" fontAlgn="ctr"/>
                      <a:r>
                        <a:rPr lang="en-US" sz="2600" b="0" i="0" u="none" strike="noStrike" dirty="0" err="1">
                          <a:solidFill>
                            <a:srgbClr val="000000"/>
                          </a:solidFill>
                          <a:effectLst/>
                          <a:latin typeface="+mn-lt"/>
                        </a:rPr>
                        <a:t>Glutamax</a:t>
                      </a:r>
                      <a:endParaRPr lang="en-US" sz="2600" b="0" i="0" u="none" strike="noStrike" dirty="0">
                        <a:solidFill>
                          <a:srgbClr val="000000"/>
                        </a:solidFill>
                        <a:effectLst/>
                        <a:latin typeface="+mn-lt"/>
                      </a:endParaRP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2600" b="0" i="0" u="none" strike="noStrike" dirty="0">
                          <a:solidFill>
                            <a:srgbClr val="000000"/>
                          </a:solidFill>
                          <a:effectLst/>
                          <a:latin typeface="+mn-lt"/>
                        </a:rPr>
                        <a:t>1x</a:t>
                      </a: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516999"/>
                  </a:ext>
                </a:extLst>
              </a:tr>
              <a:tr h="451556">
                <a:tc>
                  <a:txBody>
                    <a:bodyPr/>
                    <a:lstStyle/>
                    <a:p>
                      <a:pPr algn="l" fontAlgn="ctr"/>
                      <a:r>
                        <a:rPr lang="en-US" sz="2600" b="0" i="0" u="none" strike="noStrike" dirty="0">
                          <a:solidFill>
                            <a:srgbClr val="000000"/>
                          </a:solidFill>
                          <a:effectLst/>
                          <a:latin typeface="+mn-lt"/>
                        </a:rPr>
                        <a:t>HEPES</a:t>
                      </a: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2600" b="0" i="0" u="none" strike="noStrike" dirty="0">
                          <a:solidFill>
                            <a:srgbClr val="000000"/>
                          </a:solidFill>
                          <a:effectLst/>
                          <a:latin typeface="+mn-lt"/>
                        </a:rPr>
                        <a:t>10 mM</a:t>
                      </a: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3452763"/>
                  </a:ext>
                </a:extLst>
              </a:tr>
              <a:tr h="451556">
                <a:tc>
                  <a:txBody>
                    <a:bodyPr/>
                    <a:lstStyle/>
                    <a:p>
                      <a:pPr algn="l" fontAlgn="ctr"/>
                      <a:r>
                        <a:rPr lang="en-US" sz="2600" b="0" i="0" u="none" strike="noStrike" dirty="0">
                          <a:solidFill>
                            <a:srgbClr val="000000"/>
                          </a:solidFill>
                          <a:effectLst/>
                          <a:latin typeface="+mn-lt"/>
                        </a:rPr>
                        <a:t>B27</a:t>
                      </a: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2600" b="0" i="0" u="none" strike="noStrike" dirty="0">
                          <a:solidFill>
                            <a:srgbClr val="000000"/>
                          </a:solidFill>
                          <a:effectLst/>
                          <a:latin typeface="+mn-lt"/>
                        </a:rPr>
                        <a:t>1x</a:t>
                      </a: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370496"/>
                  </a:ext>
                </a:extLst>
              </a:tr>
              <a:tr h="451556">
                <a:tc>
                  <a:txBody>
                    <a:bodyPr/>
                    <a:lstStyle/>
                    <a:p>
                      <a:pPr algn="l" fontAlgn="ctr"/>
                      <a:r>
                        <a:rPr lang="en-US" sz="2600" b="0" i="0" u="none" strike="noStrike" dirty="0">
                          <a:solidFill>
                            <a:srgbClr val="000000"/>
                          </a:solidFill>
                          <a:effectLst/>
                          <a:latin typeface="+mn-lt"/>
                        </a:rPr>
                        <a:t>Anti-Anti</a:t>
                      </a: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2600" b="0" i="0" u="none" strike="noStrike" dirty="0">
                          <a:solidFill>
                            <a:srgbClr val="000000"/>
                          </a:solidFill>
                          <a:effectLst/>
                          <a:latin typeface="+mn-lt"/>
                        </a:rPr>
                        <a:t>100 U/mL</a:t>
                      </a: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2213426"/>
                  </a:ext>
                </a:extLst>
              </a:tr>
              <a:tr h="451556">
                <a:tc>
                  <a:txBody>
                    <a:bodyPr/>
                    <a:lstStyle/>
                    <a:p>
                      <a:pPr algn="l" fontAlgn="ctr"/>
                      <a:r>
                        <a:rPr lang="en-US" sz="2600" b="0" i="0" u="none" strike="noStrike" dirty="0">
                          <a:solidFill>
                            <a:srgbClr val="000000"/>
                          </a:solidFill>
                          <a:effectLst/>
                          <a:latin typeface="+mn-lt"/>
                        </a:rPr>
                        <a:t>FGF 4</a:t>
                      </a: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2600" b="0" i="0" u="none" strike="noStrike">
                          <a:solidFill>
                            <a:srgbClr val="000000"/>
                          </a:solidFill>
                          <a:effectLst/>
                          <a:latin typeface="+mn-lt"/>
                        </a:rPr>
                        <a:t>100 ng/mL</a:t>
                      </a: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5442417"/>
                  </a:ext>
                </a:extLst>
              </a:tr>
              <a:tr h="451556">
                <a:tc>
                  <a:txBody>
                    <a:bodyPr/>
                    <a:lstStyle/>
                    <a:p>
                      <a:pPr algn="l" fontAlgn="ctr"/>
                      <a:r>
                        <a:rPr lang="en-US" sz="2600" b="0" i="0" u="none" strike="noStrike">
                          <a:solidFill>
                            <a:srgbClr val="000000"/>
                          </a:solidFill>
                          <a:effectLst/>
                          <a:latin typeface="+mn-lt"/>
                        </a:rPr>
                        <a:t>CHIR 99021</a:t>
                      </a: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2600" b="0" i="0" u="none" strike="noStrike" dirty="0">
                          <a:solidFill>
                            <a:srgbClr val="000000"/>
                          </a:solidFill>
                          <a:effectLst/>
                          <a:latin typeface="+mn-lt"/>
                        </a:rPr>
                        <a:t>250 </a:t>
                      </a:r>
                      <a:r>
                        <a:rPr lang="en-US" sz="2600" b="0" i="0" u="none" strike="noStrike" dirty="0" err="1">
                          <a:solidFill>
                            <a:srgbClr val="000000"/>
                          </a:solidFill>
                          <a:effectLst/>
                          <a:latin typeface="+mn-lt"/>
                        </a:rPr>
                        <a:t>nM</a:t>
                      </a:r>
                      <a:endParaRPr lang="en-US" sz="2600" b="0" i="0" u="none" strike="noStrike" dirty="0">
                        <a:solidFill>
                          <a:srgbClr val="000000"/>
                        </a:solidFill>
                        <a:effectLst/>
                        <a:latin typeface="+mn-lt"/>
                      </a:endParaRP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0255600"/>
                  </a:ext>
                </a:extLst>
              </a:tr>
              <a:tr h="451556">
                <a:tc>
                  <a:txBody>
                    <a:bodyPr/>
                    <a:lstStyle/>
                    <a:p>
                      <a:pPr algn="l" fontAlgn="ctr"/>
                      <a:r>
                        <a:rPr lang="en-US" sz="2600" b="0" i="0" u="none" strike="noStrike">
                          <a:solidFill>
                            <a:srgbClr val="000000"/>
                          </a:solidFill>
                          <a:effectLst/>
                          <a:latin typeface="+mn-lt"/>
                        </a:rPr>
                        <a:t>SAG</a:t>
                      </a: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2600" b="0" i="0" u="none" strike="noStrike" dirty="0">
                          <a:solidFill>
                            <a:srgbClr val="000000"/>
                          </a:solidFill>
                          <a:effectLst/>
                          <a:latin typeface="+mn-lt"/>
                        </a:rPr>
                        <a:t>100 </a:t>
                      </a:r>
                      <a:r>
                        <a:rPr lang="en-US" sz="2600" b="0" i="0" u="none" strike="noStrike" dirty="0" err="1">
                          <a:solidFill>
                            <a:srgbClr val="000000"/>
                          </a:solidFill>
                          <a:effectLst/>
                          <a:latin typeface="+mn-lt"/>
                        </a:rPr>
                        <a:t>nM</a:t>
                      </a:r>
                      <a:endParaRPr lang="en-US" sz="2600" b="0" i="0" u="none" strike="noStrike" dirty="0">
                        <a:solidFill>
                          <a:srgbClr val="000000"/>
                        </a:solidFill>
                        <a:effectLst/>
                        <a:latin typeface="+mn-lt"/>
                      </a:endParaRP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667957"/>
                  </a:ext>
                </a:extLst>
              </a:tr>
              <a:tr h="451556">
                <a:tc>
                  <a:txBody>
                    <a:bodyPr/>
                    <a:lstStyle/>
                    <a:p>
                      <a:pPr algn="l" fontAlgn="ctr"/>
                      <a:r>
                        <a:rPr lang="en-US" sz="2600" b="0" i="0" u="none" strike="noStrike">
                          <a:solidFill>
                            <a:srgbClr val="000000"/>
                          </a:solidFill>
                          <a:effectLst/>
                          <a:latin typeface="+mn-lt"/>
                        </a:rPr>
                        <a:t>FGF 10</a:t>
                      </a: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2600" b="0" i="0" u="none" strike="noStrike" dirty="0">
                          <a:solidFill>
                            <a:srgbClr val="000000"/>
                          </a:solidFill>
                          <a:effectLst/>
                          <a:latin typeface="+mn-lt"/>
                        </a:rPr>
                        <a:t>100 ng/mL</a:t>
                      </a: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5350634"/>
                  </a:ext>
                </a:extLst>
              </a:tr>
              <a:tr h="451556">
                <a:tc>
                  <a:txBody>
                    <a:bodyPr/>
                    <a:lstStyle/>
                    <a:p>
                      <a:pPr algn="l" fontAlgn="ctr"/>
                      <a:r>
                        <a:rPr lang="en-US" sz="2600" b="0" i="0" u="none" strike="noStrike">
                          <a:solidFill>
                            <a:srgbClr val="000000"/>
                          </a:solidFill>
                          <a:effectLst/>
                          <a:latin typeface="+mn-lt"/>
                        </a:rPr>
                        <a:t>EGF</a:t>
                      </a: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2600" b="0" i="0" u="none" strike="noStrike" dirty="0">
                          <a:solidFill>
                            <a:srgbClr val="000000"/>
                          </a:solidFill>
                          <a:effectLst/>
                          <a:latin typeface="+mn-lt"/>
                        </a:rPr>
                        <a:t>50 ng/mL</a:t>
                      </a: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16352648"/>
                  </a:ext>
                </a:extLst>
              </a:tr>
              <a:tr h="451556">
                <a:tc>
                  <a:txBody>
                    <a:bodyPr/>
                    <a:lstStyle/>
                    <a:p>
                      <a:pPr algn="l" fontAlgn="ctr"/>
                      <a:r>
                        <a:rPr lang="en-US" sz="2600" b="0" i="0" u="none" strike="noStrike">
                          <a:solidFill>
                            <a:srgbClr val="000000"/>
                          </a:solidFill>
                          <a:effectLst/>
                          <a:latin typeface="+mn-lt"/>
                        </a:rPr>
                        <a:t>A83-01</a:t>
                      </a: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2600" b="0" i="0" u="none" strike="noStrike" dirty="0">
                          <a:solidFill>
                            <a:srgbClr val="000000"/>
                          </a:solidFill>
                          <a:effectLst/>
                          <a:latin typeface="+mn-lt"/>
                        </a:rPr>
                        <a:t>500 </a:t>
                      </a:r>
                      <a:r>
                        <a:rPr lang="en-US" sz="2600" b="0" i="0" u="none" strike="noStrike" dirty="0" err="1">
                          <a:solidFill>
                            <a:srgbClr val="000000"/>
                          </a:solidFill>
                          <a:effectLst/>
                          <a:latin typeface="+mn-lt"/>
                        </a:rPr>
                        <a:t>nM</a:t>
                      </a:r>
                      <a:endParaRPr lang="en-US" sz="2600" b="0" i="0" u="none" strike="noStrike" dirty="0">
                        <a:solidFill>
                          <a:srgbClr val="000000"/>
                        </a:solidFill>
                        <a:effectLst/>
                        <a:latin typeface="+mn-lt"/>
                      </a:endParaRP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7265138"/>
                  </a:ext>
                </a:extLst>
              </a:tr>
              <a:tr h="526815">
                <a:tc>
                  <a:txBody>
                    <a:bodyPr/>
                    <a:lstStyle/>
                    <a:p>
                      <a:pPr algn="l" fontAlgn="ctr"/>
                      <a:r>
                        <a:rPr lang="en-US" sz="2600" b="0" i="0" u="none" strike="noStrike">
                          <a:solidFill>
                            <a:srgbClr val="000000"/>
                          </a:solidFill>
                          <a:effectLst/>
                          <a:latin typeface="+mn-lt"/>
                        </a:rPr>
                        <a:t>Y-27632</a:t>
                      </a: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2600" b="0" i="0" u="none" strike="noStrike" dirty="0">
                          <a:solidFill>
                            <a:srgbClr val="000000"/>
                          </a:solidFill>
                          <a:effectLst/>
                          <a:latin typeface="+mn-lt"/>
                        </a:rPr>
                        <a:t>10 mM</a:t>
                      </a: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2424313"/>
                  </a:ext>
                </a:extLst>
              </a:tr>
              <a:tr h="451556">
                <a:tc>
                  <a:txBody>
                    <a:bodyPr/>
                    <a:lstStyle/>
                    <a:p>
                      <a:pPr algn="l" fontAlgn="ctr"/>
                      <a:r>
                        <a:rPr lang="en-US" sz="2600" b="0" i="0" u="none" strike="noStrike">
                          <a:solidFill>
                            <a:srgbClr val="000000"/>
                          </a:solidFill>
                          <a:effectLst/>
                          <a:latin typeface="+mn-lt"/>
                        </a:rPr>
                        <a:t>NAC</a:t>
                      </a: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2600" b="0" i="0" u="none" strike="noStrike" dirty="0">
                          <a:solidFill>
                            <a:srgbClr val="000000"/>
                          </a:solidFill>
                          <a:effectLst/>
                          <a:latin typeface="+mn-lt"/>
                        </a:rPr>
                        <a:t>1.25 mM</a:t>
                      </a: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6329036"/>
                  </a:ext>
                </a:extLst>
              </a:tr>
              <a:tr h="451556">
                <a:tc>
                  <a:txBody>
                    <a:bodyPr/>
                    <a:lstStyle/>
                    <a:p>
                      <a:pPr algn="l" fontAlgn="ctr"/>
                      <a:r>
                        <a:rPr lang="en-US" sz="2600" b="0" i="0" u="none" strike="noStrike" dirty="0">
                          <a:solidFill>
                            <a:srgbClr val="000000"/>
                          </a:solidFill>
                          <a:effectLst/>
                          <a:latin typeface="+mn-lt"/>
                        </a:rPr>
                        <a:t>Penicillin-Streptomycin</a:t>
                      </a: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pl-PL" sz="2600" b="0" i="0" u="none" strike="noStrike" dirty="0">
                          <a:solidFill>
                            <a:srgbClr val="000000"/>
                          </a:solidFill>
                          <a:effectLst/>
                          <a:latin typeface="+mn-lt"/>
                        </a:rPr>
                        <a:t>100 U</a:t>
                      </a:r>
                      <a:r>
                        <a:rPr lang="en-US" sz="2600" b="0" i="0" u="none" strike="noStrike" dirty="0">
                          <a:solidFill>
                            <a:srgbClr val="000000"/>
                          </a:solidFill>
                          <a:effectLst/>
                          <a:latin typeface="+mn-lt"/>
                        </a:rPr>
                        <a:t>/mL</a:t>
                      </a:r>
                      <a:endParaRPr lang="pl-PL" sz="2600" b="0" i="0" u="none" strike="noStrike" dirty="0">
                        <a:solidFill>
                          <a:srgbClr val="000000"/>
                        </a:solidFill>
                        <a:effectLst/>
                        <a:latin typeface="+mn-lt"/>
                      </a:endParaRPr>
                    </a:p>
                  </a:txBody>
                  <a:tcPr marL="173397" marR="173397" marT="172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9126571"/>
                  </a:ext>
                </a:extLst>
              </a:tr>
            </a:tbl>
          </a:graphicData>
        </a:graphic>
      </p:graphicFrame>
      <p:sp>
        <p:nvSpPr>
          <p:cNvPr id="2" name="TextBox 1">
            <a:extLst>
              <a:ext uri="{FF2B5EF4-FFF2-40B4-BE49-F238E27FC236}">
                <a16:creationId xmlns:a16="http://schemas.microsoft.com/office/drawing/2014/main" id="{FD10FE0C-00C5-4271-B340-58FE99CDF406}"/>
              </a:ext>
            </a:extLst>
          </p:cNvPr>
          <p:cNvSpPr txBox="1"/>
          <p:nvPr/>
        </p:nvSpPr>
        <p:spPr>
          <a:xfrm>
            <a:off x="3754582" y="9977665"/>
            <a:ext cx="16256000" cy="493533"/>
          </a:xfrm>
          <a:prstGeom prst="rect">
            <a:avLst/>
          </a:prstGeom>
          <a:noFill/>
        </p:spPr>
        <p:txBody>
          <a:bodyPr wrap="square" rtlCol="0">
            <a:spAutoFit/>
          </a:bodyPr>
          <a:lstStyle/>
          <a:p>
            <a:r>
              <a:rPr lang="en-US" sz="2607" dirty="0"/>
              <a:t>Supplementary Table S5. NSCLC Media</a:t>
            </a:r>
          </a:p>
        </p:txBody>
      </p:sp>
    </p:spTree>
    <p:extLst>
      <p:ext uri="{BB962C8B-B14F-4D97-AF65-F5344CB8AC3E}">
        <p14:creationId xmlns:p14="http://schemas.microsoft.com/office/powerpoint/2010/main" val="2474036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7F20403-AF3C-4C49-A921-730CD62042ED}"/>
              </a:ext>
            </a:extLst>
          </p:cNvPr>
          <p:cNvSpPr txBox="1"/>
          <p:nvPr/>
        </p:nvSpPr>
        <p:spPr>
          <a:xfrm>
            <a:off x="3745321" y="9088582"/>
            <a:ext cx="5983182" cy="461665"/>
          </a:xfrm>
          <a:prstGeom prst="rect">
            <a:avLst/>
          </a:prstGeom>
          <a:noFill/>
        </p:spPr>
        <p:txBody>
          <a:bodyPr wrap="square" rtlCol="0">
            <a:spAutoFit/>
          </a:bodyPr>
          <a:lstStyle/>
          <a:p>
            <a:pPr defTabSz="812810"/>
            <a:r>
              <a:rPr lang="en-US" sz="2400" dirty="0">
                <a:solidFill>
                  <a:prstClr val="black"/>
                </a:solidFill>
                <a:latin typeface="Calibri" panose="020F0502020204030204"/>
              </a:rPr>
              <a:t>Supplementary Table S6. RCC Media</a:t>
            </a:r>
          </a:p>
        </p:txBody>
      </p:sp>
      <p:graphicFrame>
        <p:nvGraphicFramePr>
          <p:cNvPr id="5" name="Table 4">
            <a:extLst>
              <a:ext uri="{FF2B5EF4-FFF2-40B4-BE49-F238E27FC236}">
                <a16:creationId xmlns:a16="http://schemas.microsoft.com/office/drawing/2014/main" id="{A95200FA-73C3-4683-AFCC-0047F98E1DD1}"/>
              </a:ext>
            </a:extLst>
          </p:cNvPr>
          <p:cNvGraphicFramePr>
            <a:graphicFrameLocks noGrp="1"/>
          </p:cNvGraphicFramePr>
          <p:nvPr>
            <p:extLst>
              <p:ext uri="{D42A27DB-BD31-4B8C-83A1-F6EECF244321}">
                <p14:modId xmlns:p14="http://schemas.microsoft.com/office/powerpoint/2010/main" val="3537763672"/>
              </p:ext>
            </p:extLst>
          </p:nvPr>
        </p:nvGraphicFramePr>
        <p:xfrm>
          <a:off x="3881886" y="2757055"/>
          <a:ext cx="7797496" cy="6196493"/>
        </p:xfrm>
        <a:graphic>
          <a:graphicData uri="http://schemas.openxmlformats.org/drawingml/2006/table">
            <a:tbl>
              <a:tblPr firstRow="1" firstCol="1" bandRow="1"/>
              <a:tblGrid>
                <a:gridCol w="5175252">
                  <a:extLst>
                    <a:ext uri="{9D8B030D-6E8A-4147-A177-3AD203B41FA5}">
                      <a16:colId xmlns:a16="http://schemas.microsoft.com/office/drawing/2014/main" val="1305529175"/>
                    </a:ext>
                  </a:extLst>
                </a:gridCol>
                <a:gridCol w="2622244">
                  <a:extLst>
                    <a:ext uri="{9D8B030D-6E8A-4147-A177-3AD203B41FA5}">
                      <a16:colId xmlns:a16="http://schemas.microsoft.com/office/drawing/2014/main" val="1044041286"/>
                    </a:ext>
                  </a:extLst>
                </a:gridCol>
              </a:tblGrid>
              <a:tr h="417779">
                <a:tc>
                  <a:txBody>
                    <a:bodyPr/>
                    <a:lstStyle/>
                    <a:p>
                      <a:pPr marL="0" marR="0">
                        <a:lnSpc>
                          <a:spcPct val="107000"/>
                        </a:lnSpc>
                        <a:spcBef>
                          <a:spcPts val="0"/>
                        </a:spcBef>
                        <a:spcAft>
                          <a:spcPts val="0"/>
                        </a:spcAft>
                      </a:pPr>
                      <a:r>
                        <a:rPr lang="en-US" sz="2400" b="1" dirty="0">
                          <a:effectLst/>
                          <a:latin typeface="Calibri" panose="020F0502020204030204" pitchFamily="34" charset="0"/>
                          <a:ea typeface="Calibri" panose="020F0502020204030204" pitchFamily="34" charset="0"/>
                          <a:cs typeface="Times New Roman" panose="02020603050405020304" pitchFamily="18" charset="0"/>
                        </a:rPr>
                        <a:t>Medium component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97536" marR="97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2400" b="1" dirty="0">
                          <a:effectLst/>
                          <a:latin typeface="Calibri" panose="020F0502020204030204" pitchFamily="34" charset="0"/>
                          <a:ea typeface="Calibri" panose="020F0502020204030204" pitchFamily="34" charset="0"/>
                          <a:cs typeface="Times New Roman" panose="02020603050405020304" pitchFamily="18" charset="0"/>
                        </a:rPr>
                        <a:t>Final concentration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97536" marR="97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8041981"/>
                  </a:ext>
                </a:extLst>
              </a:tr>
              <a:tr h="417779">
                <a:tc>
                  <a:txBody>
                    <a:bodyPr/>
                    <a:lstStyle/>
                    <a:p>
                      <a:pPr algn="l" fontAlgn="ctr"/>
                      <a:r>
                        <a:rPr lang="en-US" sz="2400" b="0" i="0" u="none" strike="noStrike" dirty="0">
                          <a:solidFill>
                            <a:srgbClr val="000000"/>
                          </a:solidFill>
                          <a:effectLst/>
                          <a:latin typeface="+mn-lt"/>
                        </a:rPr>
                        <a:t>Advanced DMEM/F12</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panose="020F0502020204030204" pitchFamily="34" charset="0"/>
                        </a:rPr>
                        <a:t>35%</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3382216"/>
                  </a:ext>
                </a:extLst>
              </a:tr>
              <a:tr h="417779">
                <a:tc>
                  <a:txBody>
                    <a:bodyPr/>
                    <a:lstStyle/>
                    <a:p>
                      <a:pPr algn="l" fontAlgn="b"/>
                      <a:r>
                        <a:rPr lang="en-US" sz="2400" b="0" i="0" u="none" strike="noStrike" dirty="0">
                          <a:solidFill>
                            <a:srgbClr val="000000"/>
                          </a:solidFill>
                          <a:effectLst/>
                          <a:latin typeface="Calibri" panose="020F0502020204030204" pitchFamily="34" charset="0"/>
                        </a:rPr>
                        <a:t>Wnt3a conditioned medium</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panose="020F0502020204030204" pitchFamily="34" charset="0"/>
                        </a:rPr>
                        <a:t>50%</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0387523"/>
                  </a:ext>
                </a:extLst>
              </a:tr>
              <a:tr h="417779">
                <a:tc>
                  <a:txBody>
                    <a:bodyPr/>
                    <a:lstStyle/>
                    <a:p>
                      <a:pPr algn="l" fontAlgn="b"/>
                      <a:r>
                        <a:rPr lang="en-US" sz="2400" b="0" i="0" u="none" strike="noStrike" dirty="0">
                          <a:solidFill>
                            <a:srgbClr val="000000"/>
                          </a:solidFill>
                          <a:effectLst/>
                          <a:latin typeface="Calibri" panose="020F0502020204030204" pitchFamily="34" charset="0"/>
                        </a:rPr>
                        <a:t>RSPO1 conditioned medium</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panose="020F0502020204030204" pitchFamily="34" charset="0"/>
                        </a:rPr>
                        <a:t>10%</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516999"/>
                  </a:ext>
                </a:extLst>
              </a:tr>
              <a:tr h="417779">
                <a:tc>
                  <a:txBody>
                    <a:bodyPr/>
                    <a:lstStyle/>
                    <a:p>
                      <a:pPr algn="l" fontAlgn="b"/>
                      <a:r>
                        <a:rPr lang="en-US" sz="2400" b="0" i="0" u="none" strike="noStrike" dirty="0">
                          <a:solidFill>
                            <a:srgbClr val="000000"/>
                          </a:solidFill>
                          <a:effectLst/>
                          <a:latin typeface="Calibri" panose="020F0502020204030204" pitchFamily="34" charset="0"/>
                        </a:rPr>
                        <a:t>B27</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400" b="0" i="0" u="none" strike="noStrike">
                          <a:solidFill>
                            <a:srgbClr val="000000"/>
                          </a:solidFill>
                          <a:effectLst/>
                          <a:latin typeface="Calibri" panose="020F0502020204030204" pitchFamily="34" charset="0"/>
                        </a:rPr>
                        <a:t>1.5%</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3452763"/>
                  </a:ext>
                </a:extLst>
              </a:tr>
              <a:tr h="41777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400" b="0" i="0" u="none" strike="noStrike" dirty="0">
                          <a:solidFill>
                            <a:srgbClr val="000000"/>
                          </a:solidFill>
                          <a:effectLst/>
                          <a:latin typeface="+mn-lt"/>
                        </a:rPr>
                        <a:t>Penicillin-Streptomycin</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400" b="0" i="0" u="none" strike="noStrike">
                          <a:solidFill>
                            <a:srgbClr val="000000"/>
                          </a:solidFill>
                          <a:effectLst/>
                          <a:latin typeface="Calibri" panose="020F0502020204030204" pitchFamily="34" charset="0"/>
                        </a:rPr>
                        <a:t>100 U/mL</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370496"/>
                  </a:ext>
                </a:extLst>
              </a:tr>
              <a:tr h="417779">
                <a:tc>
                  <a:txBody>
                    <a:bodyPr/>
                    <a:lstStyle/>
                    <a:p>
                      <a:pPr algn="l" fontAlgn="b"/>
                      <a:r>
                        <a:rPr lang="en-US" sz="2400" b="0" i="0" u="none" strike="noStrike" dirty="0">
                          <a:solidFill>
                            <a:srgbClr val="000000"/>
                          </a:solidFill>
                          <a:effectLst/>
                          <a:latin typeface="Calibri" panose="020F0502020204030204" pitchFamily="34" charset="0"/>
                        </a:rPr>
                        <a:t>HEPES</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panose="020F0502020204030204" pitchFamily="34" charset="0"/>
                        </a:rPr>
                        <a:t>1%</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2213426"/>
                  </a:ext>
                </a:extLst>
              </a:tr>
              <a:tr h="417779">
                <a:tc>
                  <a:txBody>
                    <a:bodyPr/>
                    <a:lstStyle/>
                    <a:p>
                      <a:pPr algn="l" fontAlgn="b"/>
                      <a:r>
                        <a:rPr lang="en-US" sz="2400" b="0" i="0" u="none" strike="noStrike" dirty="0" err="1">
                          <a:solidFill>
                            <a:srgbClr val="000000"/>
                          </a:solidFill>
                          <a:effectLst/>
                          <a:latin typeface="Calibri" panose="020F0502020204030204" pitchFamily="34" charset="0"/>
                        </a:rPr>
                        <a:t>Glutamax</a:t>
                      </a:r>
                      <a:endParaRPr lang="en-US" sz="2400" b="0" i="0" u="none" strike="noStrike" dirty="0">
                        <a:solidFill>
                          <a:srgbClr val="000000"/>
                        </a:solidFill>
                        <a:effectLst/>
                        <a:latin typeface="Calibri" panose="020F0502020204030204" pitchFamily="34" charset="0"/>
                      </a:endParaRP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panose="020F0502020204030204" pitchFamily="34" charset="0"/>
                        </a:rPr>
                        <a:t>1% </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5442417"/>
                  </a:ext>
                </a:extLst>
              </a:tr>
              <a:tr h="417779">
                <a:tc>
                  <a:txBody>
                    <a:bodyPr/>
                    <a:lstStyle/>
                    <a:p>
                      <a:pPr algn="l" fontAlgn="b"/>
                      <a:r>
                        <a:rPr lang="en-US" sz="2400" b="0" i="0" u="none" strike="noStrike" dirty="0">
                          <a:solidFill>
                            <a:srgbClr val="000000"/>
                          </a:solidFill>
                          <a:effectLst/>
                          <a:latin typeface="Calibri" panose="020F0502020204030204" pitchFamily="34" charset="0"/>
                        </a:rPr>
                        <a:t>NAC</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400" b="0" i="0" u="none" strike="noStrike">
                          <a:solidFill>
                            <a:srgbClr val="000000"/>
                          </a:solidFill>
                          <a:effectLst/>
                          <a:latin typeface="Calibri" panose="020F0502020204030204" pitchFamily="34" charset="0"/>
                        </a:rPr>
                        <a:t>1 mM</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0255600"/>
                  </a:ext>
                </a:extLst>
              </a:tr>
              <a:tr h="417779">
                <a:tc>
                  <a:txBody>
                    <a:bodyPr/>
                    <a:lstStyle/>
                    <a:p>
                      <a:pPr algn="l" fontAlgn="b"/>
                      <a:r>
                        <a:rPr lang="en-US" sz="2400" b="0" i="0" u="none" strike="noStrike" dirty="0" err="1">
                          <a:solidFill>
                            <a:srgbClr val="000000"/>
                          </a:solidFill>
                          <a:effectLst/>
                          <a:latin typeface="Calibri" panose="020F0502020204030204" pitchFamily="34" charset="0"/>
                        </a:rPr>
                        <a:t>Primocin</a:t>
                      </a:r>
                      <a:endParaRPr lang="en-US" sz="2400" b="0" i="0" u="none" strike="noStrike" dirty="0">
                        <a:solidFill>
                          <a:srgbClr val="000000"/>
                        </a:solidFill>
                        <a:effectLst/>
                        <a:latin typeface="Calibri" panose="020F0502020204030204" pitchFamily="34" charset="0"/>
                      </a:endParaRP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400" b="0" i="0" u="none" strike="noStrike">
                          <a:solidFill>
                            <a:srgbClr val="000000"/>
                          </a:solidFill>
                          <a:effectLst/>
                          <a:latin typeface="Calibri" panose="020F0502020204030204" pitchFamily="34" charset="0"/>
                        </a:rPr>
                        <a:t>100 ug/mL</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667957"/>
                  </a:ext>
                </a:extLst>
              </a:tr>
              <a:tr h="417779">
                <a:tc>
                  <a:txBody>
                    <a:bodyPr/>
                    <a:lstStyle/>
                    <a:p>
                      <a:pPr algn="l" fontAlgn="b"/>
                      <a:r>
                        <a:rPr lang="en-US" sz="2400" b="0" i="0" u="none" strike="noStrike" dirty="0">
                          <a:solidFill>
                            <a:srgbClr val="000000"/>
                          </a:solidFill>
                          <a:effectLst/>
                          <a:latin typeface="Calibri" panose="020F0502020204030204" pitchFamily="34" charset="0"/>
                        </a:rPr>
                        <a:t>FGF10</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400" b="0" i="0" u="none" strike="noStrike">
                          <a:solidFill>
                            <a:srgbClr val="000000"/>
                          </a:solidFill>
                          <a:effectLst/>
                          <a:latin typeface="Calibri" panose="020F0502020204030204" pitchFamily="34" charset="0"/>
                        </a:rPr>
                        <a:t>100 ng/mL</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5350634"/>
                  </a:ext>
                </a:extLst>
              </a:tr>
              <a:tr h="417779">
                <a:tc>
                  <a:txBody>
                    <a:bodyPr/>
                    <a:lstStyle/>
                    <a:p>
                      <a:pPr algn="l" fontAlgn="b"/>
                      <a:r>
                        <a:rPr lang="en-US" sz="2400" b="0" i="0" u="none" strike="noStrike" dirty="0">
                          <a:solidFill>
                            <a:srgbClr val="000000"/>
                          </a:solidFill>
                          <a:effectLst/>
                          <a:latin typeface="Calibri" panose="020F0502020204030204" pitchFamily="34" charset="0"/>
                        </a:rPr>
                        <a:t>Y-27632</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panose="020F0502020204030204" pitchFamily="34" charset="0"/>
                        </a:rPr>
                        <a:t>10 </a:t>
                      </a:r>
                      <a:r>
                        <a:rPr lang="en-US" sz="2400" b="0" i="0" u="none" strike="noStrike" dirty="0" err="1">
                          <a:solidFill>
                            <a:srgbClr val="000000"/>
                          </a:solidFill>
                          <a:effectLst/>
                          <a:latin typeface="Calibri" panose="020F0502020204030204" pitchFamily="34" charset="0"/>
                        </a:rPr>
                        <a:t>uM</a:t>
                      </a:r>
                      <a:endParaRPr lang="en-US" sz="2400" b="0" i="0" u="none" strike="noStrike" dirty="0">
                        <a:solidFill>
                          <a:srgbClr val="000000"/>
                        </a:solidFill>
                        <a:effectLst/>
                        <a:latin typeface="Calibri" panose="020F0502020204030204" pitchFamily="34" charset="0"/>
                      </a:endParaRP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16352648"/>
                  </a:ext>
                </a:extLst>
              </a:tr>
              <a:tr h="417779">
                <a:tc>
                  <a:txBody>
                    <a:bodyPr/>
                    <a:lstStyle/>
                    <a:p>
                      <a:pPr algn="l" fontAlgn="b"/>
                      <a:r>
                        <a:rPr lang="en-US" sz="2400" b="0" i="0" u="none" strike="noStrike" dirty="0">
                          <a:solidFill>
                            <a:srgbClr val="000000"/>
                          </a:solidFill>
                          <a:effectLst/>
                          <a:latin typeface="Calibri" panose="020F0502020204030204" pitchFamily="34" charset="0"/>
                        </a:rPr>
                        <a:t>A83-01</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panose="020F0502020204030204" pitchFamily="34" charset="0"/>
                        </a:rPr>
                        <a:t>5 </a:t>
                      </a:r>
                      <a:r>
                        <a:rPr lang="en-US" sz="2400" b="0" i="0" u="none" strike="noStrike" dirty="0" err="1">
                          <a:solidFill>
                            <a:srgbClr val="000000"/>
                          </a:solidFill>
                          <a:effectLst/>
                          <a:latin typeface="Calibri" panose="020F0502020204030204" pitchFamily="34" charset="0"/>
                        </a:rPr>
                        <a:t>uM</a:t>
                      </a:r>
                      <a:endParaRPr lang="en-US" sz="2400" b="0" i="0" u="none" strike="noStrike" dirty="0">
                        <a:solidFill>
                          <a:srgbClr val="000000"/>
                        </a:solidFill>
                        <a:effectLst/>
                        <a:latin typeface="Calibri" panose="020F0502020204030204" pitchFamily="34" charset="0"/>
                      </a:endParaRP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7265138"/>
                  </a:ext>
                </a:extLst>
              </a:tr>
              <a:tr h="417779">
                <a:tc>
                  <a:txBody>
                    <a:bodyPr/>
                    <a:lstStyle/>
                    <a:p>
                      <a:pPr algn="l" fontAlgn="b"/>
                      <a:r>
                        <a:rPr lang="en-US" sz="2400" b="0" i="0" u="none" strike="noStrike" dirty="0">
                          <a:solidFill>
                            <a:srgbClr val="000000"/>
                          </a:solidFill>
                          <a:effectLst/>
                          <a:latin typeface="Calibri" panose="020F0502020204030204" pitchFamily="34" charset="0"/>
                        </a:rPr>
                        <a:t>EGF</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panose="020F0502020204030204" pitchFamily="34" charset="0"/>
                        </a:rPr>
                        <a:t>50 ng/mL</a:t>
                      </a:r>
                    </a:p>
                  </a:txBody>
                  <a:tcPr marL="12700" marR="12700" marT="1270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2424313"/>
                  </a:ext>
                </a:extLst>
              </a:tr>
            </a:tbl>
          </a:graphicData>
        </a:graphic>
      </p:graphicFrame>
    </p:spTree>
    <p:extLst>
      <p:ext uri="{BB962C8B-B14F-4D97-AF65-F5344CB8AC3E}">
        <p14:creationId xmlns:p14="http://schemas.microsoft.com/office/powerpoint/2010/main" val="1216166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6D3586D-751D-4DF4-850D-7B358547EC52}"/>
              </a:ext>
            </a:extLst>
          </p:cNvPr>
          <p:cNvGraphicFramePr>
            <a:graphicFrameLocks noGrp="1"/>
          </p:cNvGraphicFramePr>
          <p:nvPr/>
        </p:nvGraphicFramePr>
        <p:xfrm>
          <a:off x="660402" y="1712727"/>
          <a:ext cx="4573153" cy="7418670"/>
        </p:xfrm>
        <a:graphic>
          <a:graphicData uri="http://schemas.openxmlformats.org/drawingml/2006/table">
            <a:tbl>
              <a:tblPr/>
              <a:tblGrid>
                <a:gridCol w="795332">
                  <a:extLst>
                    <a:ext uri="{9D8B030D-6E8A-4147-A177-3AD203B41FA5}">
                      <a16:colId xmlns:a16="http://schemas.microsoft.com/office/drawing/2014/main" val="3417230607"/>
                    </a:ext>
                  </a:extLst>
                </a:gridCol>
                <a:gridCol w="671060">
                  <a:extLst>
                    <a:ext uri="{9D8B030D-6E8A-4147-A177-3AD203B41FA5}">
                      <a16:colId xmlns:a16="http://schemas.microsoft.com/office/drawing/2014/main" val="1135859408"/>
                    </a:ext>
                  </a:extLst>
                </a:gridCol>
                <a:gridCol w="1180569">
                  <a:extLst>
                    <a:ext uri="{9D8B030D-6E8A-4147-A177-3AD203B41FA5}">
                      <a16:colId xmlns:a16="http://schemas.microsoft.com/office/drawing/2014/main" val="3858443616"/>
                    </a:ext>
                  </a:extLst>
                </a:gridCol>
                <a:gridCol w="1006590">
                  <a:extLst>
                    <a:ext uri="{9D8B030D-6E8A-4147-A177-3AD203B41FA5}">
                      <a16:colId xmlns:a16="http://schemas.microsoft.com/office/drawing/2014/main" val="3295845861"/>
                    </a:ext>
                  </a:extLst>
                </a:gridCol>
                <a:gridCol w="919602">
                  <a:extLst>
                    <a:ext uri="{9D8B030D-6E8A-4147-A177-3AD203B41FA5}">
                      <a16:colId xmlns:a16="http://schemas.microsoft.com/office/drawing/2014/main" val="1237201517"/>
                    </a:ext>
                  </a:extLst>
                </a:gridCol>
              </a:tblGrid>
              <a:tr h="325120">
                <a:tc>
                  <a:txBody>
                    <a:bodyPr/>
                    <a:lstStyle/>
                    <a:p>
                      <a:pPr algn="ctr" fontAlgn="ctr"/>
                      <a:r>
                        <a:rPr lang="en-US" sz="1100" b="1" i="0" u="none" strike="noStrike" dirty="0">
                          <a:solidFill>
                            <a:srgbClr val="000000"/>
                          </a:solidFill>
                          <a:effectLst/>
                          <a:latin typeface="Arial" panose="020B0604020202020204" pitchFamily="34" charset="0"/>
                        </a:rPr>
                        <a:t>Organoid ID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effectLst/>
                          <a:latin typeface="Arial" panose="020B0604020202020204" pitchFamily="34" charset="0"/>
                        </a:rPr>
                        <a:t>Diagnosis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effectLst/>
                          <a:latin typeface="Arial" panose="020B0604020202020204" pitchFamily="34" charset="0"/>
                        </a:rPr>
                        <a:t>Tumor site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effectLst/>
                          <a:latin typeface="Arial" panose="020B0604020202020204" pitchFamily="34" charset="0"/>
                        </a:rPr>
                        <a:t>Primary or 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effectLst/>
                          <a:latin typeface="Arial" panose="020B0604020202020204" pitchFamily="34" charset="0"/>
                        </a:rPr>
                        <a:t>Days to </a:t>
                      </a:r>
                      <a:r>
                        <a:rPr lang="en-US" sz="1100" b="1" i="0" u="sng" strike="noStrike" dirty="0">
                          <a:solidFill>
                            <a:srgbClr val="000000"/>
                          </a:solidFill>
                          <a:effectLst/>
                          <a:latin typeface="Arial" panose="020B0604020202020204" pitchFamily="34" charset="0"/>
                        </a:rPr>
                        <a:t>&gt;</a:t>
                      </a:r>
                      <a:r>
                        <a:rPr lang="en-US" sz="1100" b="1" i="0" u="none" strike="noStrike" dirty="0">
                          <a:solidFill>
                            <a:srgbClr val="000000"/>
                          </a:solidFill>
                          <a:effectLst/>
                          <a:latin typeface="Arial" panose="020B0604020202020204" pitchFamily="34" charset="0"/>
                        </a:rPr>
                        <a:t>3e6 cells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8292197"/>
                  </a:ext>
                </a:extLst>
              </a:tr>
              <a:tr h="186405">
                <a:tc>
                  <a:txBody>
                    <a:bodyPr/>
                    <a:lstStyle/>
                    <a:p>
                      <a:pPr algn="l" fontAlgn="ctr"/>
                      <a:r>
                        <a:rPr lang="en-US" sz="1100" b="0" i="0" u="none" strike="noStrike" dirty="0">
                          <a:solidFill>
                            <a:srgbClr val="000000"/>
                          </a:solidFill>
                          <a:effectLst/>
                          <a:latin typeface="Arial" panose="020B0604020202020204" pitchFamily="34" charset="0"/>
                        </a:rPr>
                        <a:t>4402_008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BC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Breast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Primary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rgbClr val="000000"/>
                          </a:solidFill>
                          <a:effectLst/>
                          <a:latin typeface="Arial" panose="020B0604020202020204" pitchFamily="34" charset="0"/>
                        </a:rPr>
                        <a:t>Not available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8917732"/>
                  </a:ext>
                </a:extLst>
              </a:tr>
              <a:tr h="186405">
                <a:tc>
                  <a:txBody>
                    <a:bodyPr/>
                    <a:lstStyle/>
                    <a:p>
                      <a:pPr algn="l" fontAlgn="ctr"/>
                      <a:r>
                        <a:rPr lang="en-US" sz="1100" b="0" i="0" u="none" strike="noStrike" dirty="0">
                          <a:solidFill>
                            <a:srgbClr val="000000"/>
                          </a:solidFill>
                          <a:effectLst/>
                          <a:latin typeface="Arial" panose="020B0604020202020204" pitchFamily="34" charset="0"/>
                        </a:rPr>
                        <a:t>4427_001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BC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Liver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rgbClr val="000000"/>
                          </a:solidFill>
                          <a:effectLst/>
                          <a:latin typeface="Arial" panose="020B0604020202020204" pitchFamily="34" charset="0"/>
                        </a:rPr>
                        <a:t>Not available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6637417"/>
                  </a:ext>
                </a:extLst>
              </a:tr>
              <a:tr h="186405">
                <a:tc>
                  <a:txBody>
                    <a:bodyPr/>
                    <a:lstStyle/>
                    <a:p>
                      <a:pPr algn="l" fontAlgn="ctr"/>
                      <a:r>
                        <a:rPr lang="en-US" sz="1100" b="0" i="0" u="none" strike="noStrike" dirty="0">
                          <a:solidFill>
                            <a:srgbClr val="000000"/>
                          </a:solidFill>
                          <a:effectLst/>
                          <a:latin typeface="Arial" panose="020B0604020202020204" pitchFamily="34" charset="0"/>
                        </a:rPr>
                        <a:t>4433_001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BC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Lung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rgbClr val="000000"/>
                          </a:solidFill>
                          <a:effectLst/>
                          <a:latin typeface="Arial" panose="020B0604020202020204" pitchFamily="34" charset="0"/>
                        </a:rPr>
                        <a:t>Not available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6818508"/>
                  </a:ext>
                </a:extLst>
              </a:tr>
              <a:tr h="186405">
                <a:tc>
                  <a:txBody>
                    <a:bodyPr/>
                    <a:lstStyle/>
                    <a:p>
                      <a:pPr algn="l" fontAlgn="ctr"/>
                      <a:r>
                        <a:rPr lang="en-US" sz="1100" b="0" i="0" u="none" strike="noStrike" dirty="0">
                          <a:solidFill>
                            <a:srgbClr val="000000"/>
                          </a:solidFill>
                          <a:effectLst/>
                          <a:latin typeface="Arial" panose="020B0604020202020204" pitchFamily="34" charset="0"/>
                        </a:rPr>
                        <a:t>4435_001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BC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Skin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rgbClr val="000000"/>
                          </a:solidFill>
                          <a:effectLst/>
                          <a:latin typeface="Arial" panose="020B0604020202020204" pitchFamily="34" charset="0"/>
                        </a:rPr>
                        <a:t>Not available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7317582"/>
                  </a:ext>
                </a:extLst>
              </a:tr>
              <a:tr h="186405">
                <a:tc>
                  <a:txBody>
                    <a:bodyPr/>
                    <a:lstStyle/>
                    <a:p>
                      <a:pPr algn="l" fontAlgn="ctr"/>
                      <a:r>
                        <a:rPr lang="en-US" sz="1100" b="0" i="0" u="none" strike="noStrike" dirty="0">
                          <a:solidFill>
                            <a:srgbClr val="000000"/>
                          </a:solidFill>
                          <a:effectLst/>
                          <a:latin typeface="Arial" panose="020B0604020202020204" pitchFamily="34" charset="0"/>
                        </a:rPr>
                        <a:t>4406_001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Liver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rgbClr val="000000"/>
                          </a:solidFill>
                          <a:effectLst/>
                          <a:latin typeface="Arial" panose="020B0604020202020204" pitchFamily="34" charset="0"/>
                        </a:rPr>
                        <a:t>Not available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2362392"/>
                  </a:ext>
                </a:extLst>
              </a:tr>
              <a:tr h="186405">
                <a:tc>
                  <a:txBody>
                    <a:bodyPr/>
                    <a:lstStyle/>
                    <a:p>
                      <a:pPr algn="l" fontAlgn="ctr"/>
                      <a:r>
                        <a:rPr lang="en-US" sz="1100" b="0" i="0" u="none" strike="noStrike" dirty="0">
                          <a:solidFill>
                            <a:srgbClr val="000000"/>
                          </a:solidFill>
                          <a:effectLst/>
                          <a:latin typeface="Arial" panose="020B0604020202020204" pitchFamily="34" charset="0"/>
                        </a:rPr>
                        <a:t>4406_002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Liver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rgbClr val="000000"/>
                          </a:solidFill>
                          <a:effectLst/>
                          <a:latin typeface="Arial" panose="020B0604020202020204" pitchFamily="34" charset="0"/>
                        </a:rPr>
                        <a:t>Not available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8089164"/>
                  </a:ext>
                </a:extLst>
              </a:tr>
              <a:tr h="186405">
                <a:tc>
                  <a:txBody>
                    <a:bodyPr/>
                    <a:lstStyle/>
                    <a:p>
                      <a:pPr algn="l" fontAlgn="ctr"/>
                      <a:r>
                        <a:rPr lang="en-US" sz="1100" b="0" i="0" u="none" strike="noStrike" dirty="0">
                          <a:solidFill>
                            <a:srgbClr val="000000"/>
                          </a:solidFill>
                          <a:effectLst/>
                          <a:latin typeface="Arial" panose="020B0604020202020204" pitchFamily="34" charset="0"/>
                        </a:rPr>
                        <a:t>4421_001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Lung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rgbClr val="000000"/>
                          </a:solidFill>
                          <a:effectLst/>
                          <a:latin typeface="Arial" panose="020B0604020202020204" pitchFamily="34" charset="0"/>
                        </a:rPr>
                        <a:t>Not available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9542798"/>
                  </a:ext>
                </a:extLst>
              </a:tr>
              <a:tr h="186405">
                <a:tc>
                  <a:txBody>
                    <a:bodyPr/>
                    <a:lstStyle/>
                    <a:p>
                      <a:pPr algn="l" fontAlgn="ctr"/>
                      <a:r>
                        <a:rPr lang="en-US" sz="1100" b="0" i="0" u="none" strike="noStrike" dirty="0">
                          <a:solidFill>
                            <a:srgbClr val="000000"/>
                          </a:solidFill>
                          <a:effectLst/>
                          <a:latin typeface="Arial" panose="020B0604020202020204" pitchFamily="34" charset="0"/>
                        </a:rPr>
                        <a:t>4421_002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Lung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rgbClr val="000000"/>
                          </a:solidFill>
                          <a:effectLst/>
                          <a:latin typeface="Arial" panose="020B0604020202020204" pitchFamily="34" charset="0"/>
                        </a:rPr>
                        <a:t>Not available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8868998"/>
                  </a:ext>
                </a:extLst>
              </a:tr>
              <a:tr h="186405">
                <a:tc>
                  <a:txBody>
                    <a:bodyPr/>
                    <a:lstStyle/>
                    <a:p>
                      <a:pPr algn="l" fontAlgn="ctr"/>
                      <a:r>
                        <a:rPr lang="en-US" sz="1100" b="0" i="0" u="none" strike="noStrike" dirty="0">
                          <a:solidFill>
                            <a:srgbClr val="000000"/>
                          </a:solidFill>
                          <a:effectLst/>
                          <a:latin typeface="Arial" panose="020B0604020202020204" pitchFamily="34" charset="0"/>
                        </a:rPr>
                        <a:t>4423_001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Lung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rgbClr val="000000"/>
                          </a:solidFill>
                          <a:effectLst/>
                          <a:latin typeface="Arial" panose="020B0604020202020204" pitchFamily="34" charset="0"/>
                        </a:rPr>
                        <a:t>Not available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8594029"/>
                  </a:ext>
                </a:extLst>
              </a:tr>
              <a:tr h="186405">
                <a:tc>
                  <a:txBody>
                    <a:bodyPr/>
                    <a:lstStyle/>
                    <a:p>
                      <a:pPr algn="l" fontAlgn="ctr"/>
                      <a:r>
                        <a:rPr lang="en-US" sz="1100" b="0" i="0" u="none" strike="noStrike" dirty="0">
                          <a:solidFill>
                            <a:srgbClr val="000000"/>
                          </a:solidFill>
                          <a:effectLst/>
                          <a:latin typeface="Arial" panose="020B0604020202020204" pitchFamily="34" charset="0"/>
                        </a:rPr>
                        <a:t>4424_001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Lung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rgbClr val="000000"/>
                          </a:solidFill>
                          <a:effectLst/>
                          <a:latin typeface="Arial" panose="020B0604020202020204" pitchFamily="34" charset="0"/>
                        </a:rPr>
                        <a:t>Not available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01983"/>
                  </a:ext>
                </a:extLst>
              </a:tr>
              <a:tr h="186405">
                <a:tc>
                  <a:txBody>
                    <a:bodyPr/>
                    <a:lstStyle/>
                    <a:p>
                      <a:pPr algn="l" fontAlgn="ctr"/>
                      <a:r>
                        <a:rPr lang="en-US" sz="1100" b="0" i="0" u="none" strike="noStrike" dirty="0">
                          <a:solidFill>
                            <a:srgbClr val="000000"/>
                          </a:solidFill>
                          <a:effectLst/>
                          <a:latin typeface="Arial" panose="020B0604020202020204" pitchFamily="34" charset="0"/>
                        </a:rPr>
                        <a:t>4425_001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Cervical LN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rgbClr val="000000"/>
                          </a:solidFill>
                          <a:effectLst/>
                          <a:latin typeface="Arial" panose="020B0604020202020204" pitchFamily="34" charset="0"/>
                        </a:rPr>
                        <a:t>Not available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3915267"/>
                  </a:ext>
                </a:extLst>
              </a:tr>
              <a:tr h="186405">
                <a:tc>
                  <a:txBody>
                    <a:bodyPr/>
                    <a:lstStyle/>
                    <a:p>
                      <a:pPr algn="l" fontAlgn="ctr"/>
                      <a:r>
                        <a:rPr lang="en-US" sz="1100" b="0" i="0" u="none" strike="noStrike" dirty="0">
                          <a:solidFill>
                            <a:srgbClr val="000000"/>
                          </a:solidFill>
                          <a:effectLst/>
                          <a:latin typeface="Arial" panose="020B0604020202020204" pitchFamily="34" charset="0"/>
                        </a:rPr>
                        <a:t>4429_001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Lung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rgbClr val="000000"/>
                          </a:solidFill>
                          <a:effectLst/>
                          <a:latin typeface="Arial" panose="020B0604020202020204" pitchFamily="34" charset="0"/>
                        </a:rPr>
                        <a:t>Not available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8425835"/>
                  </a:ext>
                </a:extLst>
              </a:tr>
              <a:tr h="186405">
                <a:tc>
                  <a:txBody>
                    <a:bodyPr/>
                    <a:lstStyle/>
                    <a:p>
                      <a:pPr algn="l" fontAlgn="ctr"/>
                      <a:r>
                        <a:rPr lang="en-US" sz="1100" b="0" i="0" u="none" strike="noStrike" dirty="0">
                          <a:solidFill>
                            <a:srgbClr val="000000"/>
                          </a:solidFill>
                          <a:effectLst/>
                          <a:latin typeface="Arial" panose="020B0604020202020204" pitchFamily="34" charset="0"/>
                        </a:rPr>
                        <a:t>4430_001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Lung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rgbClr val="000000"/>
                          </a:solidFill>
                          <a:effectLst/>
                          <a:latin typeface="Arial" panose="020B0604020202020204" pitchFamily="34" charset="0"/>
                        </a:rPr>
                        <a:t>Not available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7485564"/>
                  </a:ext>
                </a:extLst>
              </a:tr>
              <a:tr h="186405">
                <a:tc>
                  <a:txBody>
                    <a:bodyPr/>
                    <a:lstStyle/>
                    <a:p>
                      <a:pPr algn="l" fontAlgn="ctr"/>
                      <a:r>
                        <a:rPr lang="en-US" sz="1100" b="0" i="0" u="none" strike="noStrike" dirty="0">
                          <a:solidFill>
                            <a:srgbClr val="000000"/>
                          </a:solidFill>
                          <a:effectLst/>
                          <a:latin typeface="Arial" panose="020B0604020202020204" pitchFamily="34" charset="0"/>
                        </a:rPr>
                        <a:t>4432_001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Lung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rgbClr val="000000"/>
                          </a:solidFill>
                          <a:effectLst/>
                          <a:latin typeface="Arial" panose="020B0604020202020204" pitchFamily="34" charset="0"/>
                        </a:rPr>
                        <a:t>Not available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470119"/>
                  </a:ext>
                </a:extLst>
              </a:tr>
              <a:tr h="186405">
                <a:tc>
                  <a:txBody>
                    <a:bodyPr/>
                    <a:lstStyle/>
                    <a:p>
                      <a:pPr algn="l" fontAlgn="b"/>
                      <a:r>
                        <a:rPr lang="en-US" sz="1100" b="0" i="0" u="none" strike="noStrike" dirty="0">
                          <a:solidFill>
                            <a:srgbClr val="000000"/>
                          </a:solidFill>
                          <a:effectLst/>
                          <a:latin typeface="Arial" panose="020B0604020202020204" pitchFamily="34" charset="0"/>
                        </a:rPr>
                        <a:t>4439_001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Liver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rgbClr val="000000"/>
                          </a:solidFill>
                          <a:effectLst/>
                          <a:latin typeface="Arial" panose="020B0604020202020204" pitchFamily="34" charset="0"/>
                        </a:rPr>
                        <a:t>Not available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9829620"/>
                  </a:ext>
                </a:extLst>
              </a:tr>
              <a:tr h="186405">
                <a:tc>
                  <a:txBody>
                    <a:bodyPr/>
                    <a:lstStyle/>
                    <a:p>
                      <a:pPr algn="l" fontAlgn="ctr"/>
                      <a:r>
                        <a:rPr lang="en-US" sz="1100" b="0" i="0" u="none" strike="noStrike" dirty="0">
                          <a:solidFill>
                            <a:srgbClr val="000000"/>
                          </a:solidFill>
                          <a:effectLst/>
                          <a:latin typeface="Arial" panose="020B0604020202020204" pitchFamily="34" charset="0"/>
                        </a:rPr>
                        <a:t>4442_001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Liver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rgbClr val="000000"/>
                          </a:solidFill>
                          <a:effectLst/>
                          <a:latin typeface="Arial" panose="020B0604020202020204" pitchFamily="34" charset="0"/>
                        </a:rPr>
                        <a:t>Not available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9509965"/>
                  </a:ext>
                </a:extLst>
              </a:tr>
              <a:tr h="186405">
                <a:tc>
                  <a:txBody>
                    <a:bodyPr/>
                    <a:lstStyle/>
                    <a:p>
                      <a:pPr algn="l" fontAlgn="ctr"/>
                      <a:r>
                        <a:rPr lang="en-US" sz="1100" b="0" i="0" u="none" strike="noStrike" dirty="0">
                          <a:solidFill>
                            <a:srgbClr val="000000"/>
                          </a:solidFill>
                          <a:effectLst/>
                          <a:latin typeface="Arial" panose="020B0604020202020204" pitchFamily="34" charset="0"/>
                        </a:rPr>
                        <a:t>4442_002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Liver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rgbClr val="000000"/>
                          </a:solidFill>
                          <a:effectLst/>
                          <a:latin typeface="Arial" panose="020B0604020202020204" pitchFamily="34" charset="0"/>
                        </a:rPr>
                        <a:t>Not available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38060445"/>
                  </a:ext>
                </a:extLst>
              </a:tr>
              <a:tr h="186405">
                <a:tc>
                  <a:txBody>
                    <a:bodyPr/>
                    <a:lstStyle/>
                    <a:p>
                      <a:pPr algn="l" rtl="0" fontAlgn="ctr"/>
                      <a:r>
                        <a:rPr lang="en-US" sz="1100" b="0" i="0" u="none" strike="noStrike" dirty="0">
                          <a:solidFill>
                            <a:srgbClr val="000000"/>
                          </a:solidFill>
                          <a:effectLst/>
                          <a:latin typeface="Arial" panose="020B0604020202020204" pitchFamily="34" charset="0"/>
                        </a:rPr>
                        <a:t>4448_001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Liver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rgbClr val="000000"/>
                          </a:solidFill>
                          <a:effectLst/>
                          <a:latin typeface="Arial" panose="020B0604020202020204" pitchFamily="34" charset="0"/>
                        </a:rPr>
                        <a:t>Not available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6408543"/>
                  </a:ext>
                </a:extLst>
              </a:tr>
              <a:tr h="186405">
                <a:tc>
                  <a:txBody>
                    <a:bodyPr/>
                    <a:lstStyle/>
                    <a:p>
                      <a:pPr algn="l" fontAlgn="ctr"/>
                      <a:r>
                        <a:rPr lang="en-US" sz="1100" b="0" i="0" u="none" strike="noStrike" dirty="0">
                          <a:solidFill>
                            <a:srgbClr val="000000"/>
                          </a:solidFill>
                          <a:effectLst/>
                          <a:latin typeface="Arial" panose="020B0604020202020204" pitchFamily="34" charset="0"/>
                        </a:rPr>
                        <a:t>4415_001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err="1">
                          <a:solidFill>
                            <a:srgbClr val="000000"/>
                          </a:solidFill>
                          <a:effectLst/>
                          <a:latin typeface="Arial" panose="020B0604020202020204" pitchFamily="34" charset="0"/>
                        </a:rPr>
                        <a:t>PaCa</a:t>
                      </a:r>
                      <a:endParaRPr lang="en-US" sz="11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Lung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rgbClr val="000000"/>
                          </a:solidFill>
                          <a:effectLst/>
                          <a:latin typeface="Arial" panose="020B0604020202020204" pitchFamily="34" charset="0"/>
                        </a:rPr>
                        <a:t>Not available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2937804"/>
                  </a:ext>
                </a:extLst>
              </a:tr>
              <a:tr h="186405">
                <a:tc>
                  <a:txBody>
                    <a:bodyPr/>
                    <a:lstStyle/>
                    <a:p>
                      <a:pPr algn="l" fontAlgn="ctr"/>
                      <a:r>
                        <a:rPr lang="en-US" sz="1100" b="0" i="0" u="none" strike="noStrike" dirty="0">
                          <a:solidFill>
                            <a:srgbClr val="000000"/>
                          </a:solidFill>
                          <a:effectLst/>
                          <a:latin typeface="Arial" panose="020B0604020202020204" pitchFamily="34" charset="0"/>
                        </a:rPr>
                        <a:t>4415_002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PaCa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Pleura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rgbClr val="000000"/>
                          </a:solidFill>
                          <a:effectLst/>
                          <a:latin typeface="Arial" panose="020B0604020202020204" pitchFamily="34" charset="0"/>
                        </a:rPr>
                        <a:t>Not available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5296581"/>
                  </a:ext>
                </a:extLst>
              </a:tr>
              <a:tr h="186405">
                <a:tc>
                  <a:txBody>
                    <a:bodyPr/>
                    <a:lstStyle/>
                    <a:p>
                      <a:pPr algn="l" fontAlgn="ctr"/>
                      <a:r>
                        <a:rPr lang="en-US" sz="1100" b="0" i="0" u="none" strike="noStrike" dirty="0">
                          <a:solidFill>
                            <a:srgbClr val="000000"/>
                          </a:solidFill>
                          <a:effectLst/>
                          <a:latin typeface="Arial" panose="020B0604020202020204" pitchFamily="34" charset="0"/>
                        </a:rPr>
                        <a:t>4419_001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PaCa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Lung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rgbClr val="000000"/>
                          </a:solidFill>
                          <a:effectLst/>
                          <a:latin typeface="Arial" panose="020B0604020202020204" pitchFamily="34" charset="0"/>
                        </a:rPr>
                        <a:t>Not available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1251844"/>
                  </a:ext>
                </a:extLst>
              </a:tr>
              <a:tr h="186405">
                <a:tc>
                  <a:txBody>
                    <a:bodyPr/>
                    <a:lstStyle/>
                    <a:p>
                      <a:pPr algn="l" fontAlgn="ctr"/>
                      <a:r>
                        <a:rPr lang="en-US" sz="1100" b="0" i="0" u="none" strike="noStrike" dirty="0">
                          <a:solidFill>
                            <a:srgbClr val="000000"/>
                          </a:solidFill>
                          <a:effectLst/>
                          <a:latin typeface="Arial" panose="020B0604020202020204" pitchFamily="34" charset="0"/>
                        </a:rPr>
                        <a:t>4437_001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err="1">
                          <a:solidFill>
                            <a:srgbClr val="000000"/>
                          </a:solidFill>
                          <a:effectLst/>
                          <a:latin typeface="Arial" panose="020B0604020202020204" pitchFamily="34" charset="0"/>
                        </a:rPr>
                        <a:t>PaCa</a:t>
                      </a:r>
                      <a:endParaRPr lang="en-US" sz="11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Abd wall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rgbClr val="000000"/>
                          </a:solidFill>
                          <a:effectLst/>
                          <a:latin typeface="Arial" panose="020B0604020202020204" pitchFamily="34" charset="0"/>
                        </a:rPr>
                        <a:t>Not available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6909880"/>
                  </a:ext>
                </a:extLst>
              </a:tr>
              <a:tr h="186405">
                <a:tc>
                  <a:txBody>
                    <a:bodyPr/>
                    <a:lstStyle/>
                    <a:p>
                      <a:pPr algn="l" fontAlgn="ctr"/>
                      <a:r>
                        <a:rPr lang="en-US" sz="1100" b="0" i="0" u="none" strike="noStrike" dirty="0">
                          <a:solidFill>
                            <a:srgbClr val="000000"/>
                          </a:solidFill>
                          <a:effectLst/>
                          <a:latin typeface="Arial" panose="020B0604020202020204" pitchFamily="34" charset="0"/>
                        </a:rPr>
                        <a:t>4243_001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NSCLC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LN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n-US" sz="1100" b="0" i="0" u="none" strike="noStrike" dirty="0">
                          <a:solidFill>
                            <a:srgbClr val="000000"/>
                          </a:solidFill>
                          <a:effectLst/>
                          <a:latin typeface="Arial" panose="020B0604020202020204" pitchFamily="34" charset="0"/>
                        </a:rPr>
                        <a:t>58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962325"/>
                  </a:ext>
                </a:extLst>
              </a:tr>
              <a:tr h="186405">
                <a:tc>
                  <a:txBody>
                    <a:bodyPr/>
                    <a:lstStyle/>
                    <a:p>
                      <a:pPr algn="l" rtl="0" fontAlgn="ctr"/>
                      <a:r>
                        <a:rPr lang="en-US" sz="1100" b="0" i="0" u="none" strike="noStrike" dirty="0">
                          <a:solidFill>
                            <a:srgbClr val="000000"/>
                          </a:solidFill>
                          <a:effectLst/>
                          <a:latin typeface="Arial" panose="020B0604020202020204" pitchFamily="34" charset="0"/>
                        </a:rPr>
                        <a:t>4444_001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Liver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dirty="0">
                          <a:solidFill>
                            <a:srgbClr val="000000"/>
                          </a:solidFill>
                          <a:effectLst/>
                          <a:latin typeface="Arial" panose="020B0604020202020204" pitchFamily="34" charset="0"/>
                        </a:rPr>
                        <a:t>147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1912672"/>
                  </a:ext>
                </a:extLst>
              </a:tr>
              <a:tr h="186405">
                <a:tc>
                  <a:txBody>
                    <a:bodyPr/>
                    <a:lstStyle/>
                    <a:p>
                      <a:pPr algn="l" rtl="0" fontAlgn="ctr"/>
                      <a:r>
                        <a:rPr lang="en-US" sz="1100" b="0" i="0" u="none" strike="noStrike" dirty="0">
                          <a:solidFill>
                            <a:srgbClr val="000000"/>
                          </a:solidFill>
                          <a:effectLst/>
                          <a:latin typeface="Arial" panose="020B0604020202020204" pitchFamily="34" charset="0"/>
                        </a:rPr>
                        <a:t>4445_001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Liver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dirty="0">
                          <a:solidFill>
                            <a:srgbClr val="000000"/>
                          </a:solidFill>
                          <a:effectLst/>
                          <a:latin typeface="Arial" panose="020B0604020202020204" pitchFamily="34" charset="0"/>
                        </a:rPr>
                        <a:t>90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9418922"/>
                  </a:ext>
                </a:extLst>
              </a:tr>
              <a:tr h="186405">
                <a:tc>
                  <a:txBody>
                    <a:bodyPr/>
                    <a:lstStyle/>
                    <a:p>
                      <a:pPr algn="l" rtl="0" fontAlgn="ctr"/>
                      <a:r>
                        <a:rPr lang="en-US" sz="1100" b="0" i="0" u="none" strike="noStrike" dirty="0">
                          <a:solidFill>
                            <a:srgbClr val="000000"/>
                          </a:solidFill>
                          <a:effectLst/>
                          <a:latin typeface="Arial" panose="020B0604020202020204" pitchFamily="34" charset="0"/>
                        </a:rPr>
                        <a:t>4447_001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Liver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dirty="0">
                          <a:solidFill>
                            <a:srgbClr val="000000"/>
                          </a:solidFill>
                          <a:effectLst/>
                          <a:latin typeface="Arial" panose="020B0604020202020204" pitchFamily="34" charset="0"/>
                        </a:rPr>
                        <a:t>34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1624046"/>
                  </a:ext>
                </a:extLst>
              </a:tr>
              <a:tr h="186405">
                <a:tc>
                  <a:txBody>
                    <a:bodyPr/>
                    <a:lstStyle/>
                    <a:p>
                      <a:pPr algn="l" rtl="0" fontAlgn="ctr"/>
                      <a:r>
                        <a:rPr lang="en-US" sz="1100" b="0" i="0" u="none" strike="noStrike" dirty="0">
                          <a:solidFill>
                            <a:srgbClr val="000000"/>
                          </a:solidFill>
                          <a:effectLst/>
                          <a:latin typeface="Arial" panose="020B0604020202020204" pitchFamily="34" charset="0"/>
                        </a:rPr>
                        <a:t>4451_002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Liver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dirty="0">
                          <a:solidFill>
                            <a:srgbClr val="000000"/>
                          </a:solidFill>
                          <a:effectLst/>
                          <a:latin typeface="Arial" panose="020B0604020202020204" pitchFamily="34" charset="0"/>
                        </a:rPr>
                        <a:t>126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4914313"/>
                  </a:ext>
                </a:extLst>
              </a:tr>
              <a:tr h="186405">
                <a:tc>
                  <a:txBody>
                    <a:bodyPr/>
                    <a:lstStyle/>
                    <a:p>
                      <a:pPr algn="l" rtl="0" fontAlgn="ctr"/>
                      <a:r>
                        <a:rPr lang="en-US" sz="1100" b="0" i="0" u="none" strike="noStrike" dirty="0">
                          <a:solidFill>
                            <a:srgbClr val="000000"/>
                          </a:solidFill>
                          <a:effectLst/>
                          <a:latin typeface="Arial" panose="020B0604020202020204" pitchFamily="34" charset="0"/>
                        </a:rPr>
                        <a:t>4454_001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Liver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dirty="0">
                          <a:solidFill>
                            <a:srgbClr val="000000"/>
                          </a:solidFill>
                          <a:effectLst/>
                          <a:latin typeface="Arial" panose="020B0604020202020204" pitchFamily="34" charset="0"/>
                        </a:rPr>
                        <a:t>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2660324"/>
                  </a:ext>
                </a:extLst>
              </a:tr>
              <a:tr h="186405">
                <a:tc>
                  <a:txBody>
                    <a:bodyPr/>
                    <a:lstStyle/>
                    <a:p>
                      <a:pPr algn="l" rtl="0" fontAlgn="ctr"/>
                      <a:r>
                        <a:rPr lang="en-US" sz="1100" b="0" i="0" u="none" strike="noStrike" dirty="0">
                          <a:solidFill>
                            <a:srgbClr val="000000"/>
                          </a:solidFill>
                          <a:effectLst/>
                          <a:latin typeface="Arial" panose="020B0604020202020204" pitchFamily="34" charset="0"/>
                        </a:rPr>
                        <a:t>4455_002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Liver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dirty="0">
                          <a:solidFill>
                            <a:srgbClr val="000000"/>
                          </a:solidFill>
                          <a:effectLst/>
                          <a:latin typeface="Arial" panose="020B0604020202020204" pitchFamily="34" charset="0"/>
                        </a:rPr>
                        <a:t>91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5725801"/>
                  </a:ext>
                </a:extLst>
              </a:tr>
              <a:tr h="186405">
                <a:tc>
                  <a:txBody>
                    <a:bodyPr/>
                    <a:lstStyle/>
                    <a:p>
                      <a:pPr algn="l" rtl="0" fontAlgn="ctr"/>
                      <a:r>
                        <a:rPr lang="en-US" sz="1100" b="0" i="0" u="none" strike="noStrike" dirty="0">
                          <a:solidFill>
                            <a:srgbClr val="000000"/>
                          </a:solidFill>
                          <a:effectLst/>
                          <a:latin typeface="Arial" panose="020B0604020202020204" pitchFamily="34" charset="0"/>
                        </a:rPr>
                        <a:t>4459_002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Liver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dirty="0">
                          <a:solidFill>
                            <a:srgbClr val="000000"/>
                          </a:solidFill>
                          <a:effectLst/>
                          <a:latin typeface="Arial" panose="020B0604020202020204" pitchFamily="34" charset="0"/>
                        </a:rPr>
                        <a:t>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5383094"/>
                  </a:ext>
                </a:extLst>
              </a:tr>
              <a:tr h="186405">
                <a:tc>
                  <a:txBody>
                    <a:bodyPr/>
                    <a:lstStyle/>
                    <a:p>
                      <a:pPr algn="l" rtl="0" fontAlgn="ctr"/>
                      <a:r>
                        <a:rPr lang="en-US" sz="1100" b="0" i="0" u="none" strike="noStrike" dirty="0">
                          <a:solidFill>
                            <a:srgbClr val="000000"/>
                          </a:solidFill>
                          <a:effectLst/>
                          <a:latin typeface="Arial" panose="020B0604020202020204" pitchFamily="34" charset="0"/>
                        </a:rPr>
                        <a:t>4461_002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dirty="0">
                          <a:solidFill>
                            <a:srgbClr val="000000"/>
                          </a:solidFill>
                          <a:effectLst/>
                          <a:latin typeface="Arial" panose="020B0604020202020204" pitchFamily="34" charset="0"/>
                        </a:rPr>
                        <a:t>Lung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dirty="0">
                          <a:solidFill>
                            <a:srgbClr val="000000"/>
                          </a:solidFill>
                          <a:effectLst/>
                          <a:latin typeface="Arial" panose="020B0604020202020204" pitchFamily="34" charset="0"/>
                        </a:rPr>
                        <a:t>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282029"/>
                  </a:ext>
                </a:extLst>
              </a:tr>
              <a:tr h="186405">
                <a:tc>
                  <a:txBody>
                    <a:bodyPr/>
                    <a:lstStyle/>
                    <a:p>
                      <a:pPr algn="l" rtl="0" fontAlgn="ctr"/>
                      <a:r>
                        <a:rPr lang="en-US" sz="1100" b="0" i="0" u="none" strike="noStrike" dirty="0">
                          <a:solidFill>
                            <a:srgbClr val="000000"/>
                          </a:solidFill>
                          <a:effectLst/>
                          <a:latin typeface="Arial" panose="020B0604020202020204" pitchFamily="34" charset="0"/>
                        </a:rPr>
                        <a:t>4464_A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a:solidFill>
                            <a:srgbClr val="000000"/>
                          </a:solidFill>
                          <a:effectLst/>
                          <a:latin typeface="Arial" panose="020B0604020202020204" pitchFamily="34" charset="0"/>
                        </a:rPr>
                        <a:t>Lung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dirty="0">
                          <a:solidFill>
                            <a:srgbClr val="000000"/>
                          </a:solidFill>
                          <a:effectLst/>
                          <a:latin typeface="Arial" panose="020B0604020202020204" pitchFamily="34" charset="0"/>
                        </a:rPr>
                        <a:t>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098208"/>
                  </a:ext>
                </a:extLst>
              </a:tr>
              <a:tr h="186405">
                <a:tc>
                  <a:txBody>
                    <a:bodyPr/>
                    <a:lstStyle/>
                    <a:p>
                      <a:pPr algn="l" rtl="0" fontAlgn="ctr"/>
                      <a:r>
                        <a:rPr lang="en-US" sz="1100" b="0" i="0" u="none" strike="noStrike" dirty="0">
                          <a:solidFill>
                            <a:srgbClr val="000000"/>
                          </a:solidFill>
                          <a:effectLst/>
                          <a:latin typeface="Arial" panose="020B0604020202020204" pitchFamily="34" charset="0"/>
                        </a:rPr>
                        <a:t>4464_B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a:solidFill>
                            <a:srgbClr val="000000"/>
                          </a:solidFill>
                          <a:effectLst/>
                          <a:latin typeface="Arial" panose="020B0604020202020204" pitchFamily="34" charset="0"/>
                        </a:rPr>
                        <a:t>Lung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dirty="0">
                          <a:solidFill>
                            <a:srgbClr val="000000"/>
                          </a:solidFill>
                          <a:effectLst/>
                          <a:latin typeface="Arial" panose="020B0604020202020204" pitchFamily="34" charset="0"/>
                        </a:rPr>
                        <a:t>19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0724030"/>
                  </a:ext>
                </a:extLst>
              </a:tr>
              <a:tr h="186405">
                <a:tc>
                  <a:txBody>
                    <a:bodyPr/>
                    <a:lstStyle/>
                    <a:p>
                      <a:pPr algn="l" rtl="0" fontAlgn="ctr"/>
                      <a:r>
                        <a:rPr lang="en-US" sz="1100" b="0" i="0" u="none" strike="noStrike" dirty="0">
                          <a:solidFill>
                            <a:srgbClr val="000000"/>
                          </a:solidFill>
                          <a:effectLst/>
                          <a:latin typeface="Arial" panose="020B0604020202020204" pitchFamily="34" charset="0"/>
                        </a:rPr>
                        <a:t>4449_001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Arial" panose="020B0604020202020204" pitchFamily="34" charset="0"/>
                        </a:rPr>
                        <a:t>CCA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Liver/bile duct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dirty="0">
                          <a:solidFill>
                            <a:srgbClr val="000000"/>
                          </a:solidFill>
                          <a:effectLst/>
                          <a:latin typeface="Arial" panose="020B0604020202020204" pitchFamily="34" charset="0"/>
                        </a:rPr>
                        <a:t>36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1616768"/>
                  </a:ext>
                </a:extLst>
              </a:tr>
              <a:tr h="186405">
                <a:tc>
                  <a:txBody>
                    <a:bodyPr/>
                    <a:lstStyle/>
                    <a:p>
                      <a:pPr algn="l" rtl="0" fontAlgn="ctr"/>
                      <a:r>
                        <a:rPr lang="en-US" sz="1100" b="0" i="0" u="none" strike="noStrike" dirty="0">
                          <a:solidFill>
                            <a:srgbClr val="000000"/>
                          </a:solidFill>
                          <a:effectLst/>
                          <a:latin typeface="Arial" panose="020B0604020202020204" pitchFamily="34" charset="0"/>
                        </a:rPr>
                        <a:t>4457_001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dirty="0">
                          <a:solidFill>
                            <a:srgbClr val="000000"/>
                          </a:solidFill>
                          <a:effectLst/>
                          <a:latin typeface="Arial" panose="020B0604020202020204" pitchFamily="34" charset="0"/>
                        </a:rPr>
                        <a:t>CCA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Lung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dirty="0">
                          <a:solidFill>
                            <a:srgbClr val="000000"/>
                          </a:solidFill>
                          <a:effectLst/>
                          <a:latin typeface="Arial" panose="020B0604020202020204" pitchFamily="34" charset="0"/>
                        </a:rPr>
                        <a:t>25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1600647"/>
                  </a:ext>
                </a:extLst>
              </a:tr>
              <a:tr h="186405">
                <a:tc>
                  <a:txBody>
                    <a:bodyPr/>
                    <a:lstStyle/>
                    <a:p>
                      <a:pPr algn="l" rtl="0" fontAlgn="ctr"/>
                      <a:r>
                        <a:rPr lang="en-US" sz="1100" b="0" i="0" u="none" strike="noStrike" dirty="0">
                          <a:solidFill>
                            <a:srgbClr val="000000"/>
                          </a:solidFill>
                          <a:effectLst/>
                          <a:latin typeface="Arial" panose="020B0604020202020204" pitchFamily="34" charset="0"/>
                        </a:rPr>
                        <a:t>4450_001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Arial" panose="020B0604020202020204" pitchFamily="34" charset="0"/>
                        </a:rPr>
                        <a:t>SCC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Liver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dirty="0">
                          <a:solidFill>
                            <a:srgbClr val="000000"/>
                          </a:solidFill>
                          <a:effectLst/>
                          <a:latin typeface="Arial" panose="020B0604020202020204" pitchFamily="34" charset="0"/>
                        </a:rPr>
                        <a:t>17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6970595"/>
                  </a:ext>
                </a:extLst>
              </a:tr>
              <a:tr h="186405">
                <a:tc>
                  <a:txBody>
                    <a:bodyPr/>
                    <a:lstStyle/>
                    <a:p>
                      <a:pPr algn="l" rtl="0" fontAlgn="ctr"/>
                      <a:r>
                        <a:rPr lang="en-US" sz="1100" b="0" i="0" u="none" strike="noStrike" dirty="0">
                          <a:solidFill>
                            <a:srgbClr val="000000"/>
                          </a:solidFill>
                          <a:effectLst/>
                          <a:latin typeface="Arial" panose="020B0604020202020204" pitchFamily="34" charset="0"/>
                        </a:rPr>
                        <a:t>4466_001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Arial" panose="020B0604020202020204" pitchFamily="34" charset="0"/>
                        </a:rPr>
                        <a:t>EAC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a:solidFill>
                            <a:srgbClr val="000000"/>
                          </a:solidFill>
                          <a:effectLst/>
                          <a:latin typeface="Arial" panose="020B0604020202020204" pitchFamily="34" charset="0"/>
                        </a:rPr>
                        <a:t>Lung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dirty="0">
                          <a:solidFill>
                            <a:srgbClr val="000000"/>
                          </a:solidFill>
                          <a:effectLst/>
                          <a:latin typeface="Arial" panose="020B0604020202020204" pitchFamily="34" charset="0"/>
                        </a:rPr>
                        <a:t>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6647215"/>
                  </a:ext>
                </a:extLst>
              </a:tr>
              <a:tr h="186405">
                <a:tc>
                  <a:txBody>
                    <a:bodyPr/>
                    <a:lstStyle/>
                    <a:p>
                      <a:pPr algn="l" rtl="0" fontAlgn="ctr"/>
                      <a:r>
                        <a:rPr lang="en-US" sz="1100" b="0" i="0" u="none" strike="noStrike" dirty="0">
                          <a:solidFill>
                            <a:srgbClr val="000000"/>
                          </a:solidFill>
                          <a:effectLst/>
                          <a:latin typeface="Arial" panose="020B0604020202020204" pitchFamily="34" charset="0"/>
                        </a:rPr>
                        <a:t>RCC-1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a:solidFill>
                            <a:srgbClr val="000000"/>
                          </a:solidFill>
                          <a:effectLst/>
                          <a:latin typeface="Arial" panose="020B0604020202020204" pitchFamily="34" charset="0"/>
                        </a:rPr>
                        <a:t>RCC</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0" i="0" u="none" strike="noStrike" dirty="0">
                          <a:solidFill>
                            <a:srgbClr val="000000"/>
                          </a:solidFill>
                          <a:effectLst/>
                          <a:latin typeface="Arial" panose="020B0604020202020204" pitchFamily="34" charset="0"/>
                        </a:rPr>
                        <a:t>Kidney</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effectLst/>
                          <a:latin typeface="Arial" panose="020B0604020202020204" pitchFamily="34" charset="0"/>
                        </a:rPr>
                        <a:t>Primary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dirty="0">
                          <a:solidFill>
                            <a:srgbClr val="000000"/>
                          </a:solidFill>
                          <a:effectLst/>
                          <a:latin typeface="Arial" panose="020B0604020202020204" pitchFamily="34" charset="0"/>
                        </a:rPr>
                        <a:t>56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7063359"/>
                  </a:ext>
                </a:extLst>
              </a:tr>
            </a:tbl>
          </a:graphicData>
        </a:graphic>
      </p:graphicFrame>
      <p:sp>
        <p:nvSpPr>
          <p:cNvPr id="3" name="TextBox 2">
            <a:extLst>
              <a:ext uri="{FF2B5EF4-FFF2-40B4-BE49-F238E27FC236}">
                <a16:creationId xmlns:a16="http://schemas.microsoft.com/office/drawing/2014/main" id="{5A106F44-980F-422D-B8A1-3D0BC14A3B9F}"/>
              </a:ext>
            </a:extLst>
          </p:cNvPr>
          <p:cNvSpPr txBox="1"/>
          <p:nvPr/>
        </p:nvSpPr>
        <p:spPr>
          <a:xfrm>
            <a:off x="52628" y="1680916"/>
            <a:ext cx="508000" cy="318100"/>
          </a:xfrm>
          <a:prstGeom prst="rect">
            <a:avLst/>
          </a:prstGeom>
          <a:noFill/>
        </p:spPr>
        <p:txBody>
          <a:bodyPr wrap="square" rtlCol="0">
            <a:spAutoFit/>
          </a:bodyPr>
          <a:lstStyle/>
          <a:p>
            <a:pPr marL="0" marR="0" lvl="0" indent="0" algn="l" defTabSz="812810"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a:t>
            </a:r>
          </a:p>
        </p:txBody>
      </p:sp>
      <p:sp>
        <p:nvSpPr>
          <p:cNvPr id="4" name="TextBox 3">
            <a:extLst>
              <a:ext uri="{FF2B5EF4-FFF2-40B4-BE49-F238E27FC236}">
                <a16:creationId xmlns:a16="http://schemas.microsoft.com/office/drawing/2014/main" id="{FCF0D3E2-E8FF-475A-BB70-210BAD6C2EF5}"/>
              </a:ext>
            </a:extLst>
          </p:cNvPr>
          <p:cNvSpPr txBox="1"/>
          <p:nvPr/>
        </p:nvSpPr>
        <p:spPr>
          <a:xfrm>
            <a:off x="5722128" y="1683412"/>
            <a:ext cx="508000" cy="318100"/>
          </a:xfrm>
          <a:prstGeom prst="rect">
            <a:avLst/>
          </a:prstGeom>
          <a:noFill/>
        </p:spPr>
        <p:txBody>
          <a:bodyPr wrap="square" rtlCol="0">
            <a:spAutoFit/>
          </a:bodyPr>
          <a:lstStyle/>
          <a:p>
            <a:pPr marL="0" marR="0" lvl="0" indent="0" algn="l" defTabSz="812810"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t>
            </a:r>
          </a:p>
        </p:txBody>
      </p:sp>
      <p:sp>
        <p:nvSpPr>
          <p:cNvPr id="6" name="TextBox 5">
            <a:extLst>
              <a:ext uri="{FF2B5EF4-FFF2-40B4-BE49-F238E27FC236}">
                <a16:creationId xmlns:a16="http://schemas.microsoft.com/office/drawing/2014/main" id="{B298E671-5C45-4C00-A2E9-8292200D7740}"/>
              </a:ext>
            </a:extLst>
          </p:cNvPr>
          <p:cNvSpPr txBox="1"/>
          <p:nvPr/>
        </p:nvSpPr>
        <p:spPr>
          <a:xfrm>
            <a:off x="1878181" y="9351806"/>
            <a:ext cx="9144000" cy="1569660"/>
          </a:xfrm>
          <a:prstGeom prst="rect">
            <a:avLst/>
          </a:prstGeom>
          <a:noFill/>
        </p:spPr>
        <p:txBody>
          <a:bodyPr wrap="square" rtlCol="0">
            <a:spAutoFit/>
          </a:bodyPr>
          <a:lstStyle/>
          <a:p>
            <a:pPr marL="0" marR="0" lvl="0" indent="0" algn="l" defTabSz="1219215"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Supplementary Table S7.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04804" marR="0" lvl="0" indent="-304804" algn="l" defTabSz="1219215" rtl="0" eaLnBrk="1" fontAlgn="auto" latinLnBrk="0" hangingPunct="1">
              <a:lnSpc>
                <a:spcPct val="100000"/>
              </a:lnSpc>
              <a:spcBef>
                <a:spcPts val="0"/>
              </a:spcBef>
              <a:spcAft>
                <a:spcPts val="0"/>
              </a:spcAft>
              <a:buClrTx/>
              <a:buSzTx/>
              <a:buFontTx/>
              <a:buAutoNum type="alphaUcParen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Successful attempts at establishing PDTO</a:t>
            </a:r>
          </a:p>
          <a:p>
            <a:pPr marL="304804" marR="0" lvl="0" indent="-304804" algn="l" defTabSz="1219215" rtl="0" eaLnBrk="1" fontAlgn="auto" latinLnBrk="0" hangingPunct="1">
              <a:lnSpc>
                <a:spcPct val="100000"/>
              </a:lnSpc>
              <a:spcBef>
                <a:spcPts val="0"/>
              </a:spcBef>
              <a:spcAft>
                <a:spcPts val="0"/>
              </a:spcAft>
              <a:buClrTx/>
              <a:buSzTx/>
              <a:buFontTx/>
              <a:buAutoNum type="alphaUcParen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Unsuccessful attempts at establishing PDTO</a:t>
            </a:r>
          </a:p>
          <a:p>
            <a:pPr marL="304804" marR="0" lvl="0" indent="-304804" algn="l" defTabSz="1219215" rtl="0" eaLnBrk="1" fontAlgn="auto" latinLnBrk="0" hangingPunct="1">
              <a:lnSpc>
                <a:spcPct val="100000"/>
              </a:lnSpc>
              <a:spcBef>
                <a:spcPts val="0"/>
              </a:spcBef>
              <a:spcAft>
                <a:spcPts val="0"/>
              </a:spcAft>
              <a:buClrTx/>
              <a:buSzTx/>
              <a:buFontTx/>
              <a:buAutoNum type="alphaUcParen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Summary of successful PDTO timeline</a:t>
            </a:r>
          </a:p>
        </p:txBody>
      </p:sp>
      <p:graphicFrame>
        <p:nvGraphicFramePr>
          <p:cNvPr id="7" name="Table 6">
            <a:extLst>
              <a:ext uri="{FF2B5EF4-FFF2-40B4-BE49-F238E27FC236}">
                <a16:creationId xmlns:a16="http://schemas.microsoft.com/office/drawing/2014/main" id="{0C207A55-B988-49F3-B6B8-06BA8AF5BF87}"/>
              </a:ext>
            </a:extLst>
          </p:cNvPr>
          <p:cNvGraphicFramePr>
            <a:graphicFrameLocks noGrp="1"/>
          </p:cNvGraphicFramePr>
          <p:nvPr/>
        </p:nvGraphicFramePr>
        <p:xfrm>
          <a:off x="6230131" y="1712727"/>
          <a:ext cx="3630566" cy="2461647"/>
        </p:xfrm>
        <a:graphic>
          <a:graphicData uri="http://schemas.openxmlformats.org/drawingml/2006/table">
            <a:tbl>
              <a:tblPr/>
              <a:tblGrid>
                <a:gridCol w="836834">
                  <a:extLst>
                    <a:ext uri="{9D8B030D-6E8A-4147-A177-3AD203B41FA5}">
                      <a16:colId xmlns:a16="http://schemas.microsoft.com/office/drawing/2014/main" val="3712720404"/>
                    </a:ext>
                  </a:extLst>
                </a:gridCol>
                <a:gridCol w="700217">
                  <a:extLst>
                    <a:ext uri="{9D8B030D-6E8A-4147-A177-3AD203B41FA5}">
                      <a16:colId xmlns:a16="http://schemas.microsoft.com/office/drawing/2014/main" val="1200462266"/>
                    </a:ext>
                  </a:extLst>
                </a:gridCol>
                <a:gridCol w="1062681">
                  <a:extLst>
                    <a:ext uri="{9D8B030D-6E8A-4147-A177-3AD203B41FA5}">
                      <a16:colId xmlns:a16="http://schemas.microsoft.com/office/drawing/2014/main" val="4105738928"/>
                    </a:ext>
                  </a:extLst>
                </a:gridCol>
                <a:gridCol w="1030834">
                  <a:extLst>
                    <a:ext uri="{9D8B030D-6E8A-4147-A177-3AD203B41FA5}">
                      <a16:colId xmlns:a16="http://schemas.microsoft.com/office/drawing/2014/main" val="2217491701"/>
                    </a:ext>
                  </a:extLst>
                </a:gridCol>
              </a:tblGrid>
              <a:tr h="325120">
                <a:tc>
                  <a:txBody>
                    <a:bodyPr/>
                    <a:lstStyle/>
                    <a:p>
                      <a:pPr algn="ctr" fontAlgn="ctr"/>
                      <a:r>
                        <a:rPr lang="en-US" sz="1100" b="1" i="0" u="none" strike="noStrike" dirty="0">
                          <a:solidFill>
                            <a:srgbClr val="000000"/>
                          </a:solidFill>
                          <a:effectLst/>
                          <a:latin typeface="Arial" panose="020B0604020202020204" pitchFamily="34" charset="0"/>
                        </a:rPr>
                        <a:t>Organoid ID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effectLst/>
                          <a:latin typeface="Arial" panose="020B0604020202020204" pitchFamily="34" charset="0"/>
                        </a:rPr>
                        <a:t>Diagnosis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a:solidFill>
                            <a:srgbClr val="000000"/>
                          </a:solidFill>
                          <a:effectLst/>
                          <a:latin typeface="Arial" panose="020B0604020202020204" pitchFamily="34" charset="0"/>
                        </a:rPr>
                        <a:t>Tumor site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1" i="0" u="none" strike="noStrike" dirty="0">
                          <a:solidFill>
                            <a:srgbClr val="000000"/>
                          </a:solidFill>
                          <a:effectLst/>
                          <a:latin typeface="Arial" panose="020B0604020202020204" pitchFamily="34" charset="0"/>
                        </a:rPr>
                        <a:t>Primary or 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3246632"/>
                  </a:ext>
                </a:extLst>
              </a:tr>
              <a:tr h="236263">
                <a:tc>
                  <a:txBody>
                    <a:bodyPr/>
                    <a:lstStyle/>
                    <a:p>
                      <a:pPr algn="l" fontAlgn="ctr"/>
                      <a:r>
                        <a:rPr lang="en-US" sz="1100" b="0" i="0" u="none" strike="noStrike" dirty="0">
                          <a:solidFill>
                            <a:srgbClr val="000000"/>
                          </a:solidFill>
                          <a:effectLst/>
                          <a:latin typeface="Arial" panose="020B0604020202020204" pitchFamily="34" charset="0"/>
                        </a:rPr>
                        <a:t>4428_001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dirty="0">
                          <a:solidFill>
                            <a:srgbClr val="000000"/>
                          </a:solidFill>
                          <a:effectLst/>
                          <a:latin typeface="Arial" panose="020B0604020202020204" pitchFamily="34" charset="0"/>
                        </a:rPr>
                        <a:t>BC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dirty="0">
                          <a:solidFill>
                            <a:srgbClr val="000000"/>
                          </a:solidFill>
                          <a:effectLst/>
                          <a:latin typeface="Arial" panose="020B0604020202020204" pitchFamily="34" charset="0"/>
                        </a:rPr>
                        <a:t>Lung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353808"/>
                  </a:ext>
                </a:extLst>
              </a:tr>
              <a:tr h="236263">
                <a:tc>
                  <a:txBody>
                    <a:bodyPr/>
                    <a:lstStyle/>
                    <a:p>
                      <a:pPr algn="l" fontAlgn="ctr"/>
                      <a:r>
                        <a:rPr lang="en-US" sz="1100" b="0" i="0" u="none" strike="noStrike" dirty="0">
                          <a:solidFill>
                            <a:srgbClr val="000000"/>
                          </a:solidFill>
                          <a:effectLst/>
                          <a:latin typeface="Arial" panose="020B0604020202020204" pitchFamily="34" charset="0"/>
                        </a:rPr>
                        <a:t>4443_001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dirty="0">
                          <a:solidFill>
                            <a:srgbClr val="000000"/>
                          </a:solidFill>
                          <a:effectLst/>
                          <a:latin typeface="Arial" panose="020B0604020202020204" pitchFamily="34" charset="0"/>
                        </a:rPr>
                        <a:t>BC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dirty="0">
                          <a:solidFill>
                            <a:srgbClr val="000000"/>
                          </a:solidFill>
                          <a:effectLst/>
                          <a:latin typeface="Arial" panose="020B0604020202020204" pitchFamily="34" charset="0"/>
                        </a:rPr>
                        <a:t>Subcutaneous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223773"/>
                  </a:ext>
                </a:extLst>
              </a:tr>
              <a:tr h="236263">
                <a:tc>
                  <a:txBody>
                    <a:bodyPr/>
                    <a:lstStyle/>
                    <a:p>
                      <a:pPr algn="l" fontAlgn="ctr"/>
                      <a:r>
                        <a:rPr lang="en-US" sz="1100" b="0" i="0" u="none" strike="noStrike" dirty="0">
                          <a:solidFill>
                            <a:srgbClr val="000000"/>
                          </a:solidFill>
                          <a:effectLst/>
                          <a:latin typeface="Arial" panose="020B0604020202020204" pitchFamily="34" charset="0"/>
                        </a:rPr>
                        <a:t>4420_001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Abd LN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16742108"/>
                  </a:ext>
                </a:extLst>
              </a:tr>
              <a:tr h="236263">
                <a:tc>
                  <a:txBody>
                    <a:bodyPr/>
                    <a:lstStyle/>
                    <a:p>
                      <a:pPr algn="l" fontAlgn="ctr"/>
                      <a:r>
                        <a:rPr lang="en-US" sz="1100" b="0" i="0" u="none" strike="noStrike" dirty="0">
                          <a:solidFill>
                            <a:srgbClr val="000000"/>
                          </a:solidFill>
                          <a:effectLst/>
                          <a:latin typeface="Arial" panose="020B0604020202020204" pitchFamily="34" charset="0"/>
                        </a:rPr>
                        <a:t>4440_001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Chest wall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08902614"/>
                  </a:ext>
                </a:extLst>
              </a:tr>
              <a:tr h="236263">
                <a:tc>
                  <a:txBody>
                    <a:bodyPr/>
                    <a:lstStyle/>
                    <a:p>
                      <a:pPr algn="l" fontAlgn="ctr"/>
                      <a:r>
                        <a:rPr lang="en-US" sz="1100" b="0" i="0" u="none" strike="noStrike" dirty="0">
                          <a:solidFill>
                            <a:srgbClr val="000000"/>
                          </a:solidFill>
                          <a:effectLst/>
                          <a:latin typeface="Arial" panose="020B0604020202020204" pitchFamily="34" charset="0"/>
                        </a:rPr>
                        <a:t>4441_001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Liver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24160738"/>
                  </a:ext>
                </a:extLst>
              </a:tr>
              <a:tr h="236263">
                <a:tc>
                  <a:txBody>
                    <a:bodyPr/>
                    <a:lstStyle/>
                    <a:p>
                      <a:pPr algn="l" fontAlgn="ctr"/>
                      <a:r>
                        <a:rPr lang="en-US" sz="1100" b="0" i="0" u="none" strike="noStrike">
                          <a:solidFill>
                            <a:srgbClr val="000000"/>
                          </a:solidFill>
                          <a:effectLst/>
                          <a:latin typeface="Arial" panose="020B0604020202020204" pitchFamily="34" charset="0"/>
                        </a:rPr>
                        <a:t>4441_002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Liver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54442371"/>
                  </a:ext>
                </a:extLst>
              </a:tr>
              <a:tr h="236263">
                <a:tc>
                  <a:txBody>
                    <a:bodyPr/>
                    <a:lstStyle/>
                    <a:p>
                      <a:pPr algn="l" fontAlgn="ctr"/>
                      <a:r>
                        <a:rPr lang="en-US" sz="1100" b="0" i="0" u="none" strike="noStrike" dirty="0">
                          <a:solidFill>
                            <a:srgbClr val="000000"/>
                          </a:solidFill>
                          <a:effectLst/>
                          <a:latin typeface="Arial" panose="020B0604020202020204" pitchFamily="34" charset="0"/>
                        </a:rPr>
                        <a:t>4451_001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CRC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Liver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65165177"/>
                  </a:ext>
                </a:extLst>
              </a:tr>
              <a:tr h="236263">
                <a:tc>
                  <a:txBody>
                    <a:bodyPr/>
                    <a:lstStyle/>
                    <a:p>
                      <a:pPr algn="l" fontAlgn="ctr"/>
                      <a:r>
                        <a:rPr lang="en-US" sz="1100" b="0" i="0" u="none" strike="noStrike" dirty="0">
                          <a:solidFill>
                            <a:srgbClr val="000000"/>
                          </a:solidFill>
                          <a:effectLst/>
                          <a:latin typeface="Arial" panose="020B0604020202020204" pitchFamily="34" charset="0"/>
                        </a:rPr>
                        <a:t>4414_001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err="1">
                          <a:solidFill>
                            <a:srgbClr val="000000"/>
                          </a:solidFill>
                          <a:effectLst/>
                          <a:latin typeface="Arial" panose="020B0604020202020204" pitchFamily="34" charset="0"/>
                        </a:rPr>
                        <a:t>PaCa</a:t>
                      </a:r>
                      <a:endParaRPr lang="en-US" sz="11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Peritoneum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36391143"/>
                  </a:ext>
                </a:extLst>
              </a:tr>
              <a:tr h="236263">
                <a:tc>
                  <a:txBody>
                    <a:bodyPr/>
                    <a:lstStyle/>
                    <a:p>
                      <a:pPr algn="l" fontAlgn="b"/>
                      <a:r>
                        <a:rPr lang="en-US" sz="1100" b="0" i="0" u="none" strike="noStrike" dirty="0">
                          <a:solidFill>
                            <a:srgbClr val="000000"/>
                          </a:solidFill>
                          <a:effectLst/>
                          <a:latin typeface="Arial" panose="020B0604020202020204" pitchFamily="34" charset="0"/>
                        </a:rPr>
                        <a:t>4458_002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dirty="0" err="1">
                          <a:solidFill>
                            <a:srgbClr val="000000"/>
                          </a:solidFill>
                          <a:effectLst/>
                          <a:latin typeface="Arial" panose="020B0604020202020204" pitchFamily="34" charset="0"/>
                        </a:rPr>
                        <a:t>PaCa</a:t>
                      </a:r>
                      <a:endParaRPr lang="en-US" sz="11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a:solidFill>
                            <a:srgbClr val="000000"/>
                          </a:solidFill>
                          <a:effectLst/>
                          <a:latin typeface="Arial" panose="020B0604020202020204" pitchFamily="34" charset="0"/>
                        </a:rPr>
                        <a:t>Peritoneum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1100" b="0" i="0" u="none" strike="noStrike" dirty="0">
                          <a:solidFill>
                            <a:srgbClr val="000000"/>
                          </a:solidFill>
                          <a:effectLst/>
                          <a:latin typeface="Arial" panose="020B0604020202020204" pitchFamily="34" charset="0"/>
                        </a:rPr>
                        <a:t>Met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91664136"/>
                  </a:ext>
                </a:extLst>
              </a:tr>
            </a:tbl>
          </a:graphicData>
        </a:graphic>
      </p:graphicFrame>
      <p:graphicFrame>
        <p:nvGraphicFramePr>
          <p:cNvPr id="8" name="Table 7">
            <a:extLst>
              <a:ext uri="{FF2B5EF4-FFF2-40B4-BE49-F238E27FC236}">
                <a16:creationId xmlns:a16="http://schemas.microsoft.com/office/drawing/2014/main" id="{FB5D343B-5A51-4A78-B127-E07FD47F3410}"/>
              </a:ext>
            </a:extLst>
          </p:cNvPr>
          <p:cNvGraphicFramePr>
            <a:graphicFrameLocks noGrp="1"/>
          </p:cNvGraphicFramePr>
          <p:nvPr/>
        </p:nvGraphicFramePr>
        <p:xfrm>
          <a:off x="6230128" y="4810419"/>
          <a:ext cx="3301050" cy="778243"/>
        </p:xfrm>
        <a:graphic>
          <a:graphicData uri="http://schemas.openxmlformats.org/drawingml/2006/table">
            <a:tbl>
              <a:tblPr/>
              <a:tblGrid>
                <a:gridCol w="1082892">
                  <a:extLst>
                    <a:ext uri="{9D8B030D-6E8A-4147-A177-3AD203B41FA5}">
                      <a16:colId xmlns:a16="http://schemas.microsoft.com/office/drawing/2014/main" val="3712720404"/>
                    </a:ext>
                  </a:extLst>
                </a:gridCol>
                <a:gridCol w="1109079">
                  <a:extLst>
                    <a:ext uri="{9D8B030D-6E8A-4147-A177-3AD203B41FA5}">
                      <a16:colId xmlns:a16="http://schemas.microsoft.com/office/drawing/2014/main" val="1200462266"/>
                    </a:ext>
                  </a:extLst>
                </a:gridCol>
                <a:gridCol w="1109079">
                  <a:extLst>
                    <a:ext uri="{9D8B030D-6E8A-4147-A177-3AD203B41FA5}">
                      <a16:colId xmlns:a16="http://schemas.microsoft.com/office/drawing/2014/main" val="1603427229"/>
                    </a:ext>
                  </a:extLst>
                </a:gridCol>
              </a:tblGrid>
              <a:tr h="487680">
                <a:tc>
                  <a:txBody>
                    <a:bodyPr/>
                    <a:lstStyle/>
                    <a:p>
                      <a:pPr algn="ctr" fontAlgn="ctr"/>
                      <a:r>
                        <a:rPr lang="en-US" sz="1100" b="1" i="0" u="none" strike="noStrike" dirty="0">
                          <a:solidFill>
                            <a:srgbClr val="000000"/>
                          </a:solidFill>
                          <a:effectLst/>
                          <a:latin typeface="Arial" panose="020B0604020202020204" pitchFamily="34" charset="0"/>
                        </a:rPr>
                        <a:t>Range of days to </a:t>
                      </a:r>
                      <a:r>
                        <a:rPr lang="en-US" sz="1100" b="1" i="0" u="sng" strike="noStrike" dirty="0">
                          <a:solidFill>
                            <a:srgbClr val="000000"/>
                          </a:solidFill>
                          <a:effectLst/>
                          <a:latin typeface="Arial" panose="020B0604020202020204" pitchFamily="34" charset="0"/>
                        </a:rPr>
                        <a:t>&gt;</a:t>
                      </a:r>
                      <a:r>
                        <a:rPr lang="en-US" sz="1100" b="1" i="0" u="none" strike="noStrike" dirty="0">
                          <a:solidFill>
                            <a:srgbClr val="000000"/>
                          </a:solidFill>
                          <a:effectLst/>
                          <a:latin typeface="Arial" panose="020B0604020202020204" pitchFamily="34" charset="0"/>
                        </a:rPr>
                        <a:t>3e6 cells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1" i="0" u="none" strike="noStrike" dirty="0">
                          <a:solidFill>
                            <a:srgbClr val="000000"/>
                          </a:solidFill>
                          <a:effectLst/>
                          <a:latin typeface="Arial" panose="020B0604020202020204" pitchFamily="34" charset="0"/>
                        </a:rPr>
                        <a:t>Median days to </a:t>
                      </a:r>
                      <a:r>
                        <a:rPr lang="en-US" sz="1100" b="1" i="0" u="sng" strike="noStrike" dirty="0">
                          <a:solidFill>
                            <a:srgbClr val="000000"/>
                          </a:solidFill>
                          <a:effectLst/>
                          <a:latin typeface="Arial" panose="020B0604020202020204" pitchFamily="34" charset="0"/>
                        </a:rPr>
                        <a:t>&gt;</a:t>
                      </a:r>
                      <a:r>
                        <a:rPr lang="en-US" sz="1100" b="1" i="0" u="none" strike="noStrike" dirty="0">
                          <a:solidFill>
                            <a:srgbClr val="000000"/>
                          </a:solidFill>
                          <a:effectLst/>
                          <a:latin typeface="Arial" panose="020B0604020202020204" pitchFamily="34" charset="0"/>
                        </a:rPr>
                        <a:t>3e6 cells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100" b="1" i="0" u="none" strike="noStrike" dirty="0">
                          <a:solidFill>
                            <a:srgbClr val="000000"/>
                          </a:solidFill>
                          <a:effectLst/>
                          <a:latin typeface="Arial" panose="020B0604020202020204" pitchFamily="34" charset="0"/>
                        </a:rPr>
                        <a:t>Overall establishment rate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3246632"/>
                  </a:ext>
                </a:extLst>
              </a:tr>
              <a:tr h="275323">
                <a:tc>
                  <a:txBody>
                    <a:bodyPr/>
                    <a:lstStyle/>
                    <a:p>
                      <a:pPr algn="ctr" fontAlgn="ctr"/>
                      <a:r>
                        <a:rPr lang="en-US" sz="1100" b="0" i="0" u="none" strike="noStrike" dirty="0">
                          <a:solidFill>
                            <a:srgbClr val="000000"/>
                          </a:solidFill>
                          <a:effectLst/>
                          <a:latin typeface="Arial" panose="020B0604020202020204" pitchFamily="34" charset="0"/>
                        </a:rPr>
                        <a:t>14-147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rgbClr val="000000"/>
                          </a:solidFill>
                          <a:effectLst/>
                          <a:latin typeface="Arial" panose="020B0604020202020204" pitchFamily="34" charset="0"/>
                        </a:rPr>
                        <a:t>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100" b="0" i="0" u="none" strike="noStrike" dirty="0">
                          <a:solidFill>
                            <a:srgbClr val="000000"/>
                          </a:solidFill>
                          <a:effectLst/>
                          <a:latin typeface="Arial" panose="020B0604020202020204" pitchFamily="34" charset="0"/>
                        </a:rPr>
                        <a:t>38/47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01845401"/>
                  </a:ext>
                </a:extLst>
              </a:tr>
            </a:tbl>
          </a:graphicData>
        </a:graphic>
      </p:graphicFrame>
      <p:sp>
        <p:nvSpPr>
          <p:cNvPr id="9" name="TextBox 8">
            <a:extLst>
              <a:ext uri="{FF2B5EF4-FFF2-40B4-BE49-F238E27FC236}">
                <a16:creationId xmlns:a16="http://schemas.microsoft.com/office/drawing/2014/main" id="{C1D17CD5-73DB-48FF-8887-530937825BE5}"/>
              </a:ext>
            </a:extLst>
          </p:cNvPr>
          <p:cNvSpPr txBox="1"/>
          <p:nvPr/>
        </p:nvSpPr>
        <p:spPr>
          <a:xfrm>
            <a:off x="5697417" y="4810419"/>
            <a:ext cx="508000" cy="318100"/>
          </a:xfrm>
          <a:prstGeom prst="rect">
            <a:avLst/>
          </a:prstGeom>
          <a:noFill/>
        </p:spPr>
        <p:txBody>
          <a:bodyPr wrap="square" rtlCol="0">
            <a:spAutoFit/>
          </a:bodyPr>
          <a:lstStyle/>
          <a:p>
            <a:pPr marL="0" marR="0" lvl="0" indent="0" algn="l" defTabSz="812810"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t>
            </a:r>
          </a:p>
        </p:txBody>
      </p:sp>
      <p:sp>
        <p:nvSpPr>
          <p:cNvPr id="10" name="TextBox 9">
            <a:extLst>
              <a:ext uri="{FF2B5EF4-FFF2-40B4-BE49-F238E27FC236}">
                <a16:creationId xmlns:a16="http://schemas.microsoft.com/office/drawing/2014/main" id="{406A12CA-9A94-4B9F-A0B4-0ED84BCA4B7D}"/>
              </a:ext>
            </a:extLst>
          </p:cNvPr>
          <p:cNvSpPr txBox="1"/>
          <p:nvPr/>
        </p:nvSpPr>
        <p:spPr>
          <a:xfrm>
            <a:off x="6126918" y="6114248"/>
            <a:ext cx="3404260" cy="1898468"/>
          </a:xfrm>
          <a:prstGeom prst="rect">
            <a:avLst/>
          </a:prstGeom>
          <a:noFill/>
        </p:spPr>
        <p:txBody>
          <a:bodyPr wrap="square">
            <a:spAutoFit/>
          </a:bodyPr>
          <a:lstStyle/>
          <a:p>
            <a:pPr marL="0" marR="0" lvl="0" indent="0" algn="l" defTabSz="81281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NSCLC: Non-small cell lung carcinoma</a:t>
            </a:r>
          </a:p>
          <a:p>
            <a:pPr marL="0" marR="0" lvl="0" indent="0" algn="l" defTabSz="81281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BC: Breast carcinoma</a:t>
            </a:r>
          </a:p>
          <a:p>
            <a:pPr marL="0" marR="0" lvl="0" indent="0" algn="l" defTabSz="81281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CRC: Colorectal carcinoma</a:t>
            </a:r>
          </a:p>
          <a:p>
            <a:pPr marL="0" marR="0" lvl="0" indent="0" algn="l" defTabSz="81281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PaCa</a:t>
            </a:r>
            <a:r>
              <a:rPr kumimoji="0" lang="en-US" sz="1467"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Pancreatic carcinoma</a:t>
            </a:r>
          </a:p>
          <a:p>
            <a:pPr marL="0" marR="0" lvl="0" indent="0" algn="l" defTabSz="81281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CCA: Cholangiocarcinoma</a:t>
            </a:r>
          </a:p>
          <a:p>
            <a:pPr marL="0" marR="0" lvl="0" indent="0" algn="l" defTabSz="81281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SCC: Squamous cell carcinoma (anal)</a:t>
            </a:r>
          </a:p>
          <a:p>
            <a:pPr marL="0" marR="0" lvl="0" indent="0" algn="l" defTabSz="81281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EAC: Esophageal adenocarcinoma</a:t>
            </a:r>
          </a:p>
          <a:p>
            <a:pPr marL="0" marR="0" lvl="0" indent="0" algn="l" defTabSz="812810" rtl="0" eaLnBrk="1" fontAlgn="auto" latinLnBrk="0" hangingPunct="1">
              <a:lnSpc>
                <a:spcPct val="100000"/>
              </a:lnSpc>
              <a:spcBef>
                <a:spcPts val="0"/>
              </a:spcBef>
              <a:spcAft>
                <a:spcPts val="0"/>
              </a:spcAft>
              <a:buClrTx/>
              <a:buSzTx/>
              <a:buFontTx/>
              <a:buNone/>
              <a:tabLst/>
              <a:defRPr/>
            </a:pPr>
            <a:r>
              <a:rPr kumimoji="0" lang="en-US" sz="1467"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RCC: Renal cell carcinoma</a:t>
            </a:r>
          </a:p>
        </p:txBody>
      </p:sp>
    </p:spTree>
    <p:extLst>
      <p:ext uri="{BB962C8B-B14F-4D97-AF65-F5344CB8AC3E}">
        <p14:creationId xmlns:p14="http://schemas.microsoft.com/office/powerpoint/2010/main" val="3164051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4BD28CD-263F-D8BB-317A-8016B8244FBC}"/>
              </a:ext>
            </a:extLst>
          </p:cNvPr>
          <p:cNvPicPr>
            <a:picLocks noChangeAspect="1"/>
          </p:cNvPicPr>
          <p:nvPr/>
        </p:nvPicPr>
        <p:blipFill>
          <a:blip r:embed="rId2"/>
          <a:stretch>
            <a:fillRect/>
          </a:stretch>
        </p:blipFill>
        <p:spPr>
          <a:xfrm>
            <a:off x="402673" y="2476500"/>
            <a:ext cx="14553609" cy="4846320"/>
          </a:xfrm>
          <a:prstGeom prst="rect">
            <a:avLst/>
          </a:prstGeom>
        </p:spPr>
      </p:pic>
    </p:spTree>
    <p:extLst>
      <p:ext uri="{BB962C8B-B14F-4D97-AF65-F5344CB8AC3E}">
        <p14:creationId xmlns:p14="http://schemas.microsoft.com/office/powerpoint/2010/main" val="2681078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3EF083-64B1-43AD-AA16-45BF85447D46}"/>
              </a:ext>
            </a:extLst>
          </p:cNvPr>
          <p:cNvPicPr>
            <a:picLocks noChangeAspect="1"/>
          </p:cNvPicPr>
          <p:nvPr/>
        </p:nvPicPr>
        <p:blipFill>
          <a:blip r:embed="rId3"/>
          <a:stretch>
            <a:fillRect/>
          </a:stretch>
        </p:blipFill>
        <p:spPr>
          <a:xfrm>
            <a:off x="4728089" y="95716"/>
            <a:ext cx="1474069" cy="3417104"/>
          </a:xfrm>
          <a:prstGeom prst="rect">
            <a:avLst/>
          </a:prstGeom>
        </p:spPr>
      </p:pic>
      <p:pic>
        <p:nvPicPr>
          <p:cNvPr id="24" name="Picture 23">
            <a:extLst>
              <a:ext uri="{FF2B5EF4-FFF2-40B4-BE49-F238E27FC236}">
                <a16:creationId xmlns:a16="http://schemas.microsoft.com/office/drawing/2014/main" id="{7701620C-8A14-41C1-AD82-0DED726183C3}"/>
              </a:ext>
            </a:extLst>
          </p:cNvPr>
          <p:cNvPicPr>
            <a:picLocks noChangeAspect="1"/>
          </p:cNvPicPr>
          <p:nvPr/>
        </p:nvPicPr>
        <p:blipFill>
          <a:blip r:embed="rId4"/>
          <a:stretch>
            <a:fillRect/>
          </a:stretch>
        </p:blipFill>
        <p:spPr>
          <a:xfrm>
            <a:off x="8128001" y="95716"/>
            <a:ext cx="1810487" cy="3417104"/>
          </a:xfrm>
          <a:prstGeom prst="rect">
            <a:avLst/>
          </a:prstGeom>
        </p:spPr>
      </p:pic>
      <p:pic>
        <p:nvPicPr>
          <p:cNvPr id="27" name="Picture 26">
            <a:extLst>
              <a:ext uri="{FF2B5EF4-FFF2-40B4-BE49-F238E27FC236}">
                <a16:creationId xmlns:a16="http://schemas.microsoft.com/office/drawing/2014/main" id="{E3166F37-310A-4342-A0FB-8C73DB6F705E}"/>
              </a:ext>
            </a:extLst>
          </p:cNvPr>
          <p:cNvPicPr>
            <a:picLocks noChangeAspect="1"/>
          </p:cNvPicPr>
          <p:nvPr/>
        </p:nvPicPr>
        <p:blipFill>
          <a:blip r:embed="rId5"/>
          <a:stretch>
            <a:fillRect/>
          </a:stretch>
        </p:blipFill>
        <p:spPr>
          <a:xfrm>
            <a:off x="10052137" y="95716"/>
            <a:ext cx="1475775" cy="3417104"/>
          </a:xfrm>
          <a:prstGeom prst="rect">
            <a:avLst/>
          </a:prstGeom>
        </p:spPr>
      </p:pic>
      <p:pic>
        <p:nvPicPr>
          <p:cNvPr id="37" name="Picture 36">
            <a:extLst>
              <a:ext uri="{FF2B5EF4-FFF2-40B4-BE49-F238E27FC236}">
                <a16:creationId xmlns:a16="http://schemas.microsoft.com/office/drawing/2014/main" id="{02CC083F-167C-490E-B8A0-2CFD7E6A685C}"/>
              </a:ext>
            </a:extLst>
          </p:cNvPr>
          <p:cNvPicPr>
            <a:picLocks noChangeAspect="1"/>
          </p:cNvPicPr>
          <p:nvPr/>
        </p:nvPicPr>
        <p:blipFill>
          <a:blip r:embed="rId6"/>
          <a:stretch>
            <a:fillRect/>
          </a:stretch>
        </p:blipFill>
        <p:spPr>
          <a:xfrm>
            <a:off x="4699001" y="3787607"/>
            <a:ext cx="1503161" cy="3417104"/>
          </a:xfrm>
          <a:prstGeom prst="rect">
            <a:avLst/>
          </a:prstGeom>
        </p:spPr>
      </p:pic>
      <p:cxnSp>
        <p:nvCxnSpPr>
          <p:cNvPr id="49" name="Straight Connector 48">
            <a:extLst>
              <a:ext uri="{FF2B5EF4-FFF2-40B4-BE49-F238E27FC236}">
                <a16:creationId xmlns:a16="http://schemas.microsoft.com/office/drawing/2014/main" id="{5661B49A-143D-4A65-878D-CA0D283F51EC}"/>
              </a:ext>
            </a:extLst>
          </p:cNvPr>
          <p:cNvCxnSpPr>
            <a:cxnSpLocks/>
          </p:cNvCxnSpPr>
          <p:nvPr/>
        </p:nvCxnSpPr>
        <p:spPr>
          <a:xfrm>
            <a:off x="6260217" y="0"/>
            <a:ext cx="0" cy="7336972"/>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29FA10B-EA45-4782-88C6-C973816C0E2D}"/>
              </a:ext>
            </a:extLst>
          </p:cNvPr>
          <p:cNvCxnSpPr>
            <a:cxnSpLocks/>
          </p:cNvCxnSpPr>
          <p:nvPr/>
        </p:nvCxnSpPr>
        <p:spPr>
          <a:xfrm>
            <a:off x="8099903" y="1"/>
            <a:ext cx="0" cy="11117943"/>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2B62BE72-0BBE-42E5-94C8-BC0D94C78164}"/>
              </a:ext>
            </a:extLst>
          </p:cNvPr>
          <p:cNvCxnSpPr>
            <a:cxnSpLocks/>
          </p:cNvCxnSpPr>
          <p:nvPr/>
        </p:nvCxnSpPr>
        <p:spPr>
          <a:xfrm>
            <a:off x="9995783" y="1"/>
            <a:ext cx="0" cy="11077575"/>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CE37A48-04B6-4EBE-99D1-071F54976AA4}"/>
              </a:ext>
            </a:extLst>
          </p:cNvPr>
          <p:cNvCxnSpPr/>
          <p:nvPr/>
        </p:nvCxnSpPr>
        <p:spPr>
          <a:xfrm>
            <a:off x="4699000" y="3672114"/>
            <a:ext cx="6858000"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FBBA9DFB-DB55-41B4-A779-3060A544B556}"/>
              </a:ext>
            </a:extLst>
          </p:cNvPr>
          <p:cNvCxnSpPr/>
          <p:nvPr/>
        </p:nvCxnSpPr>
        <p:spPr>
          <a:xfrm>
            <a:off x="4699000" y="7336972"/>
            <a:ext cx="6858000"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pic>
        <p:nvPicPr>
          <p:cNvPr id="68" name="Picture 67">
            <a:extLst>
              <a:ext uri="{FF2B5EF4-FFF2-40B4-BE49-F238E27FC236}">
                <a16:creationId xmlns:a16="http://schemas.microsoft.com/office/drawing/2014/main" id="{BAA492F7-B560-49DE-885B-D4C33955115E}"/>
              </a:ext>
            </a:extLst>
          </p:cNvPr>
          <p:cNvPicPr>
            <a:picLocks noChangeAspect="1"/>
          </p:cNvPicPr>
          <p:nvPr/>
        </p:nvPicPr>
        <p:blipFill>
          <a:blip r:embed="rId7"/>
          <a:stretch>
            <a:fillRect/>
          </a:stretch>
        </p:blipFill>
        <p:spPr>
          <a:xfrm>
            <a:off x="6575136" y="3787607"/>
            <a:ext cx="1496121" cy="3417104"/>
          </a:xfrm>
          <a:prstGeom prst="rect">
            <a:avLst/>
          </a:prstGeom>
        </p:spPr>
      </p:pic>
      <p:pic>
        <p:nvPicPr>
          <p:cNvPr id="69" name="Picture 68">
            <a:extLst>
              <a:ext uri="{FF2B5EF4-FFF2-40B4-BE49-F238E27FC236}">
                <a16:creationId xmlns:a16="http://schemas.microsoft.com/office/drawing/2014/main" id="{6E4DF9D2-480E-4026-97A6-3F239A40144E}"/>
              </a:ext>
            </a:extLst>
          </p:cNvPr>
          <p:cNvPicPr>
            <a:picLocks noChangeAspect="1"/>
          </p:cNvPicPr>
          <p:nvPr/>
        </p:nvPicPr>
        <p:blipFill>
          <a:blip r:embed="rId8"/>
          <a:stretch>
            <a:fillRect/>
          </a:stretch>
        </p:blipFill>
        <p:spPr>
          <a:xfrm>
            <a:off x="8463200" y="3787609"/>
            <a:ext cx="1475289" cy="3417097"/>
          </a:xfrm>
          <a:prstGeom prst="rect">
            <a:avLst/>
          </a:prstGeom>
        </p:spPr>
      </p:pic>
      <p:pic>
        <p:nvPicPr>
          <p:cNvPr id="70" name="Picture 69">
            <a:extLst>
              <a:ext uri="{FF2B5EF4-FFF2-40B4-BE49-F238E27FC236}">
                <a16:creationId xmlns:a16="http://schemas.microsoft.com/office/drawing/2014/main" id="{1C766995-9303-46C9-BEF2-68A368DC6A49}"/>
              </a:ext>
            </a:extLst>
          </p:cNvPr>
          <p:cNvPicPr>
            <a:picLocks noChangeAspect="1"/>
          </p:cNvPicPr>
          <p:nvPr/>
        </p:nvPicPr>
        <p:blipFill>
          <a:blip r:embed="rId9"/>
          <a:stretch>
            <a:fillRect/>
          </a:stretch>
        </p:blipFill>
        <p:spPr>
          <a:xfrm>
            <a:off x="10064742" y="3787607"/>
            <a:ext cx="1463171" cy="3417094"/>
          </a:xfrm>
          <a:prstGeom prst="rect">
            <a:avLst/>
          </a:prstGeom>
        </p:spPr>
      </p:pic>
      <p:pic>
        <p:nvPicPr>
          <p:cNvPr id="87" name="Picture 86">
            <a:extLst>
              <a:ext uri="{FF2B5EF4-FFF2-40B4-BE49-F238E27FC236}">
                <a16:creationId xmlns:a16="http://schemas.microsoft.com/office/drawing/2014/main" id="{CD7B7A38-2A31-4BCC-A0FA-34490F8BC923}"/>
              </a:ext>
            </a:extLst>
          </p:cNvPr>
          <p:cNvPicPr>
            <a:picLocks noChangeAspect="1"/>
          </p:cNvPicPr>
          <p:nvPr/>
        </p:nvPicPr>
        <p:blipFill>
          <a:blip r:embed="rId10"/>
          <a:stretch>
            <a:fillRect/>
          </a:stretch>
        </p:blipFill>
        <p:spPr>
          <a:xfrm>
            <a:off x="5358798" y="7420068"/>
            <a:ext cx="1917430" cy="3390065"/>
          </a:xfrm>
          <a:prstGeom prst="rect">
            <a:avLst/>
          </a:prstGeom>
        </p:spPr>
      </p:pic>
      <p:pic>
        <p:nvPicPr>
          <p:cNvPr id="89" name="Picture 88">
            <a:extLst>
              <a:ext uri="{FF2B5EF4-FFF2-40B4-BE49-F238E27FC236}">
                <a16:creationId xmlns:a16="http://schemas.microsoft.com/office/drawing/2014/main" id="{51EC511C-2D8D-4085-B710-F3102C17138A}"/>
              </a:ext>
            </a:extLst>
          </p:cNvPr>
          <p:cNvPicPr>
            <a:picLocks noChangeAspect="1"/>
          </p:cNvPicPr>
          <p:nvPr/>
        </p:nvPicPr>
        <p:blipFill>
          <a:blip r:embed="rId11"/>
          <a:stretch>
            <a:fillRect/>
          </a:stretch>
        </p:blipFill>
        <p:spPr>
          <a:xfrm>
            <a:off x="8487438" y="7420066"/>
            <a:ext cx="1451051" cy="3417088"/>
          </a:xfrm>
          <a:prstGeom prst="rect">
            <a:avLst/>
          </a:prstGeom>
        </p:spPr>
      </p:pic>
      <p:pic>
        <p:nvPicPr>
          <p:cNvPr id="90" name="Picture 89">
            <a:extLst>
              <a:ext uri="{FF2B5EF4-FFF2-40B4-BE49-F238E27FC236}">
                <a16:creationId xmlns:a16="http://schemas.microsoft.com/office/drawing/2014/main" id="{6137F475-9F8B-4C03-A3D5-B3C15AA23652}"/>
              </a:ext>
            </a:extLst>
          </p:cNvPr>
          <p:cNvPicPr>
            <a:picLocks noChangeAspect="1"/>
          </p:cNvPicPr>
          <p:nvPr/>
        </p:nvPicPr>
        <p:blipFill>
          <a:blip r:embed="rId12"/>
          <a:stretch>
            <a:fillRect/>
          </a:stretch>
        </p:blipFill>
        <p:spPr>
          <a:xfrm>
            <a:off x="5629177" y="1381870"/>
            <a:ext cx="243509" cy="614571"/>
          </a:xfrm>
          <a:prstGeom prst="rect">
            <a:avLst/>
          </a:prstGeom>
        </p:spPr>
      </p:pic>
      <p:pic>
        <p:nvPicPr>
          <p:cNvPr id="92" name="Picture 91">
            <a:extLst>
              <a:ext uri="{FF2B5EF4-FFF2-40B4-BE49-F238E27FC236}">
                <a16:creationId xmlns:a16="http://schemas.microsoft.com/office/drawing/2014/main" id="{659DE565-13D2-4AE5-A3EB-4B397F71920B}"/>
              </a:ext>
            </a:extLst>
          </p:cNvPr>
          <p:cNvPicPr>
            <a:picLocks noChangeAspect="1"/>
          </p:cNvPicPr>
          <p:nvPr/>
        </p:nvPicPr>
        <p:blipFill>
          <a:blip r:embed="rId12"/>
          <a:stretch>
            <a:fillRect/>
          </a:stretch>
        </p:blipFill>
        <p:spPr>
          <a:xfrm>
            <a:off x="9332786" y="1381870"/>
            <a:ext cx="243509" cy="614571"/>
          </a:xfrm>
          <a:prstGeom prst="rect">
            <a:avLst/>
          </a:prstGeom>
        </p:spPr>
      </p:pic>
      <p:pic>
        <p:nvPicPr>
          <p:cNvPr id="93" name="Picture 92">
            <a:extLst>
              <a:ext uri="{FF2B5EF4-FFF2-40B4-BE49-F238E27FC236}">
                <a16:creationId xmlns:a16="http://schemas.microsoft.com/office/drawing/2014/main" id="{2E381FA3-0101-436A-AF92-E134D58D765F}"/>
              </a:ext>
            </a:extLst>
          </p:cNvPr>
          <p:cNvPicPr>
            <a:picLocks noChangeAspect="1"/>
          </p:cNvPicPr>
          <p:nvPr/>
        </p:nvPicPr>
        <p:blipFill>
          <a:blip r:embed="rId12"/>
          <a:stretch>
            <a:fillRect/>
          </a:stretch>
        </p:blipFill>
        <p:spPr>
          <a:xfrm>
            <a:off x="10960679" y="1381869"/>
            <a:ext cx="243509" cy="614571"/>
          </a:xfrm>
          <a:prstGeom prst="rect">
            <a:avLst/>
          </a:prstGeom>
        </p:spPr>
      </p:pic>
      <p:pic>
        <p:nvPicPr>
          <p:cNvPr id="94" name="Picture 93">
            <a:extLst>
              <a:ext uri="{FF2B5EF4-FFF2-40B4-BE49-F238E27FC236}">
                <a16:creationId xmlns:a16="http://schemas.microsoft.com/office/drawing/2014/main" id="{DFC37210-73A4-4E36-A2FE-B9665E3E1444}"/>
              </a:ext>
            </a:extLst>
          </p:cNvPr>
          <p:cNvPicPr>
            <a:picLocks noChangeAspect="1"/>
          </p:cNvPicPr>
          <p:nvPr/>
        </p:nvPicPr>
        <p:blipFill>
          <a:blip r:embed="rId12"/>
          <a:stretch>
            <a:fillRect/>
          </a:stretch>
        </p:blipFill>
        <p:spPr>
          <a:xfrm>
            <a:off x="5629177" y="5162530"/>
            <a:ext cx="243509" cy="614571"/>
          </a:xfrm>
          <a:prstGeom prst="rect">
            <a:avLst/>
          </a:prstGeom>
        </p:spPr>
      </p:pic>
      <p:pic>
        <p:nvPicPr>
          <p:cNvPr id="95" name="Picture 94">
            <a:extLst>
              <a:ext uri="{FF2B5EF4-FFF2-40B4-BE49-F238E27FC236}">
                <a16:creationId xmlns:a16="http://schemas.microsoft.com/office/drawing/2014/main" id="{6F33475E-FE36-43CD-BEF6-B7875A181277}"/>
              </a:ext>
            </a:extLst>
          </p:cNvPr>
          <p:cNvPicPr>
            <a:picLocks noChangeAspect="1"/>
          </p:cNvPicPr>
          <p:nvPr/>
        </p:nvPicPr>
        <p:blipFill>
          <a:blip r:embed="rId12"/>
          <a:stretch>
            <a:fillRect/>
          </a:stretch>
        </p:blipFill>
        <p:spPr>
          <a:xfrm>
            <a:off x="7493102" y="5162532"/>
            <a:ext cx="243509" cy="614571"/>
          </a:xfrm>
          <a:prstGeom prst="rect">
            <a:avLst/>
          </a:prstGeom>
        </p:spPr>
      </p:pic>
      <p:pic>
        <p:nvPicPr>
          <p:cNvPr id="96" name="Picture 95">
            <a:extLst>
              <a:ext uri="{FF2B5EF4-FFF2-40B4-BE49-F238E27FC236}">
                <a16:creationId xmlns:a16="http://schemas.microsoft.com/office/drawing/2014/main" id="{E382A763-DE25-467F-9362-9184922F5A6A}"/>
              </a:ext>
            </a:extLst>
          </p:cNvPr>
          <p:cNvPicPr>
            <a:picLocks noChangeAspect="1"/>
          </p:cNvPicPr>
          <p:nvPr/>
        </p:nvPicPr>
        <p:blipFill>
          <a:blip r:embed="rId12"/>
          <a:stretch>
            <a:fillRect/>
          </a:stretch>
        </p:blipFill>
        <p:spPr>
          <a:xfrm>
            <a:off x="9378124" y="5162531"/>
            <a:ext cx="243509" cy="614571"/>
          </a:xfrm>
          <a:prstGeom prst="rect">
            <a:avLst/>
          </a:prstGeom>
        </p:spPr>
      </p:pic>
      <p:pic>
        <p:nvPicPr>
          <p:cNvPr id="97" name="Picture 96">
            <a:extLst>
              <a:ext uri="{FF2B5EF4-FFF2-40B4-BE49-F238E27FC236}">
                <a16:creationId xmlns:a16="http://schemas.microsoft.com/office/drawing/2014/main" id="{6DF791A9-0B4C-4DF4-8149-4D9A3D353D9A}"/>
              </a:ext>
            </a:extLst>
          </p:cNvPr>
          <p:cNvPicPr>
            <a:picLocks noChangeAspect="1"/>
          </p:cNvPicPr>
          <p:nvPr/>
        </p:nvPicPr>
        <p:blipFill>
          <a:blip r:embed="rId12"/>
          <a:stretch>
            <a:fillRect/>
          </a:stretch>
        </p:blipFill>
        <p:spPr>
          <a:xfrm>
            <a:off x="10960680" y="5162529"/>
            <a:ext cx="243509" cy="614571"/>
          </a:xfrm>
          <a:prstGeom prst="rect">
            <a:avLst/>
          </a:prstGeom>
        </p:spPr>
      </p:pic>
      <p:pic>
        <p:nvPicPr>
          <p:cNvPr id="98" name="Picture 97">
            <a:extLst>
              <a:ext uri="{FF2B5EF4-FFF2-40B4-BE49-F238E27FC236}">
                <a16:creationId xmlns:a16="http://schemas.microsoft.com/office/drawing/2014/main" id="{FCD914BD-0D30-4451-97F1-B0A845063082}"/>
              </a:ext>
            </a:extLst>
          </p:cNvPr>
          <p:cNvPicPr>
            <a:picLocks noChangeAspect="1"/>
          </p:cNvPicPr>
          <p:nvPr/>
        </p:nvPicPr>
        <p:blipFill>
          <a:blip r:embed="rId12"/>
          <a:stretch>
            <a:fillRect/>
          </a:stretch>
        </p:blipFill>
        <p:spPr>
          <a:xfrm>
            <a:off x="6289998" y="8750238"/>
            <a:ext cx="243509" cy="614571"/>
          </a:xfrm>
          <a:prstGeom prst="rect">
            <a:avLst/>
          </a:prstGeom>
        </p:spPr>
      </p:pic>
      <p:pic>
        <p:nvPicPr>
          <p:cNvPr id="99" name="Picture 98">
            <a:extLst>
              <a:ext uri="{FF2B5EF4-FFF2-40B4-BE49-F238E27FC236}">
                <a16:creationId xmlns:a16="http://schemas.microsoft.com/office/drawing/2014/main" id="{DA2DF13B-B418-4A11-A8AF-ACF0403C241F}"/>
              </a:ext>
            </a:extLst>
          </p:cNvPr>
          <p:cNvPicPr>
            <a:picLocks noChangeAspect="1"/>
          </p:cNvPicPr>
          <p:nvPr/>
        </p:nvPicPr>
        <p:blipFill>
          <a:blip r:embed="rId12"/>
          <a:stretch>
            <a:fillRect/>
          </a:stretch>
        </p:blipFill>
        <p:spPr>
          <a:xfrm>
            <a:off x="9378122" y="8750237"/>
            <a:ext cx="243509" cy="614571"/>
          </a:xfrm>
          <a:prstGeom prst="rect">
            <a:avLst/>
          </a:prstGeom>
        </p:spPr>
      </p:pic>
      <p:sp>
        <p:nvSpPr>
          <p:cNvPr id="6" name="TextBox 5">
            <a:extLst>
              <a:ext uri="{FF2B5EF4-FFF2-40B4-BE49-F238E27FC236}">
                <a16:creationId xmlns:a16="http://schemas.microsoft.com/office/drawing/2014/main" id="{A954AA65-07E7-4674-A9FD-65CC82DF559E}"/>
              </a:ext>
            </a:extLst>
          </p:cNvPr>
          <p:cNvSpPr txBox="1"/>
          <p:nvPr/>
        </p:nvSpPr>
        <p:spPr>
          <a:xfrm>
            <a:off x="1899499" y="11209837"/>
            <a:ext cx="13826835" cy="584775"/>
          </a:xfrm>
          <a:prstGeom prst="rect">
            <a:avLst/>
          </a:prstGeom>
          <a:noFill/>
        </p:spPr>
        <p:txBody>
          <a:bodyPr wrap="square" rtlCol="0">
            <a:spAutoFit/>
          </a:bodyPr>
          <a:lstStyle/>
          <a:p>
            <a:pPr marL="0" marR="0" lvl="0" indent="0" algn="l" defTabSz="914466"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Supplementary Figure S1. Genetic fidelity of PDTO to parental tumors. See legend for Fig 1. For Patient 4433, WES for an early (EP) and late passage (P9) PDTO are shown, illustrating the effect of increasing tumor cell fraction.</a:t>
            </a:r>
          </a:p>
        </p:txBody>
      </p:sp>
      <p:graphicFrame>
        <p:nvGraphicFramePr>
          <p:cNvPr id="9" name="Object 8">
            <a:extLst>
              <a:ext uri="{FF2B5EF4-FFF2-40B4-BE49-F238E27FC236}">
                <a16:creationId xmlns:a16="http://schemas.microsoft.com/office/drawing/2014/main" id="{C0367A7C-2F44-59B1-5E71-66C634D08C5A}"/>
              </a:ext>
            </a:extLst>
          </p:cNvPr>
          <p:cNvGraphicFramePr>
            <a:graphicFrameLocks noChangeAspect="1"/>
          </p:cNvGraphicFramePr>
          <p:nvPr>
            <p:extLst>
              <p:ext uri="{D42A27DB-BD31-4B8C-83A1-F6EECF244321}">
                <p14:modId xmlns:p14="http://schemas.microsoft.com/office/powerpoint/2010/main" val="2856234191"/>
              </p:ext>
            </p:extLst>
          </p:nvPr>
        </p:nvGraphicFramePr>
        <p:xfrm>
          <a:off x="6275034" y="67517"/>
          <a:ext cx="1831185" cy="3512704"/>
        </p:xfrm>
        <a:graphic>
          <a:graphicData uri="http://schemas.openxmlformats.org/presentationml/2006/ole">
            <mc:AlternateContent xmlns:mc="http://schemas.openxmlformats.org/markup-compatibility/2006">
              <mc:Choice xmlns:v="urn:schemas-microsoft-com:vml" Requires="v">
                <p:oleObj name="PhotoImpact" r:id="rId13" imgW="1320480" imgH="2533320" progId="PI3.Image">
                  <p:embed/>
                </p:oleObj>
              </mc:Choice>
              <mc:Fallback>
                <p:oleObj name="PhotoImpact" r:id="rId13" imgW="1320480" imgH="2533320" progId="PI3.Image">
                  <p:embed/>
                  <p:pic>
                    <p:nvPicPr>
                      <p:cNvPr id="0" name=""/>
                      <p:cNvPicPr/>
                      <p:nvPr/>
                    </p:nvPicPr>
                    <p:blipFill>
                      <a:blip r:embed="rId14"/>
                      <a:stretch>
                        <a:fillRect/>
                      </a:stretch>
                    </p:blipFill>
                    <p:spPr>
                      <a:xfrm>
                        <a:off x="6275034" y="67517"/>
                        <a:ext cx="1831185" cy="3512704"/>
                      </a:xfrm>
                      <a:prstGeom prst="rect">
                        <a:avLst/>
                      </a:prstGeom>
                    </p:spPr>
                  </p:pic>
                </p:oleObj>
              </mc:Fallback>
            </mc:AlternateContent>
          </a:graphicData>
        </a:graphic>
      </p:graphicFrame>
    </p:spTree>
    <p:extLst>
      <p:ext uri="{BB962C8B-B14F-4D97-AF65-F5344CB8AC3E}">
        <p14:creationId xmlns:p14="http://schemas.microsoft.com/office/powerpoint/2010/main" val="318567965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4777</TotalTime>
  <Words>1009</Words>
  <Application>Microsoft Office PowerPoint</Application>
  <PresentationFormat>Custom</PresentationFormat>
  <Paragraphs>562</Paragraphs>
  <Slides>9</Slides>
  <Notes>7</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4" baseType="lpstr">
      <vt:lpstr>Arial</vt:lpstr>
      <vt:lpstr>Calibri</vt:lpstr>
      <vt:lpstr>Calibri Light</vt:lpstr>
      <vt:lpstr>Office Theme</vt:lpstr>
      <vt:lpstr>Ulead PhotoImpact 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Parikh, Anup (NIH/NCI) [E]</dc:creator>
  <cp:lastModifiedBy>Yang, James C. (NIH/NCI) [E]</cp:lastModifiedBy>
  <cp:revision>103</cp:revision>
  <dcterms:created xsi:type="dcterms:W3CDTF">2021-04-29T20:43:57Z</dcterms:created>
  <dcterms:modified xsi:type="dcterms:W3CDTF">2023-05-12T18:18:12Z</dcterms:modified>
</cp:coreProperties>
</file>