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0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A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05B99B-9354-F0DF-2206-53D0BE771CB5}" v="25" dt="2023-08-28T12:21:33.238"/>
    <p1510:client id="{B1E0D832-FBB4-0887-99C5-E4A0AD3C5EA8}" v="5" dt="2023-08-25T10:43:55.424"/>
    <p1510:client id="{B9B7DC96-BC61-4708-81BE-17E6EE69E64D}" v="7" dt="2023-08-25T10:54:47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840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Fritzell" userId="S::saf@alligatorbioscience.com::e2048f24-ade0-45e0-925d-6035653e735d" providerId="AD" clId="Web-{4705B99B-9354-F0DF-2206-53D0BE771CB5}"/>
    <pc:docChg chg="modSld">
      <pc:chgData name="Sara Fritzell" userId="S::saf@alligatorbioscience.com::e2048f24-ade0-45e0-925d-6035653e735d" providerId="AD" clId="Web-{4705B99B-9354-F0DF-2206-53D0BE771CB5}" dt="2023-08-28T12:21:30.957" v="16" actId="20577"/>
      <pc:docMkLst>
        <pc:docMk/>
      </pc:docMkLst>
      <pc:sldChg chg="modSp">
        <pc:chgData name="Sara Fritzell" userId="S::saf@alligatorbioscience.com::e2048f24-ade0-45e0-925d-6035653e735d" providerId="AD" clId="Web-{4705B99B-9354-F0DF-2206-53D0BE771CB5}" dt="2023-08-28T12:15:33.647" v="2" actId="20577"/>
        <pc:sldMkLst>
          <pc:docMk/>
          <pc:sldMk cId="1880543845" sldId="256"/>
        </pc:sldMkLst>
        <pc:spChg chg="mod">
          <ac:chgData name="Sara Fritzell" userId="S::saf@alligatorbioscience.com::e2048f24-ade0-45e0-925d-6035653e735d" providerId="AD" clId="Web-{4705B99B-9354-F0DF-2206-53D0BE771CB5}" dt="2023-08-28T12:15:33.647" v="2" actId="20577"/>
          <ac:spMkLst>
            <pc:docMk/>
            <pc:sldMk cId="1880543845" sldId="256"/>
            <ac:spMk id="54" creationId="{42F68B06-0538-6211-16D1-55630D2ABB0A}"/>
          </ac:spMkLst>
        </pc:spChg>
      </pc:sldChg>
      <pc:sldChg chg="modSp">
        <pc:chgData name="Sara Fritzell" userId="S::saf@alligatorbioscience.com::e2048f24-ade0-45e0-925d-6035653e735d" providerId="AD" clId="Web-{4705B99B-9354-F0DF-2206-53D0BE771CB5}" dt="2023-08-28T12:15:38.350" v="5" actId="20577"/>
        <pc:sldMkLst>
          <pc:docMk/>
          <pc:sldMk cId="1757942223" sldId="257"/>
        </pc:sldMkLst>
        <pc:spChg chg="mod">
          <ac:chgData name="Sara Fritzell" userId="S::saf@alligatorbioscience.com::e2048f24-ade0-45e0-925d-6035653e735d" providerId="AD" clId="Web-{4705B99B-9354-F0DF-2206-53D0BE771CB5}" dt="2023-08-28T12:15:38.350" v="5" actId="20577"/>
          <ac:spMkLst>
            <pc:docMk/>
            <pc:sldMk cId="1757942223" sldId="257"/>
            <ac:spMk id="56" creationId="{E05BE122-55E8-4459-678B-5F3750D2998E}"/>
          </ac:spMkLst>
        </pc:spChg>
      </pc:sldChg>
      <pc:sldChg chg="modSp">
        <pc:chgData name="Sara Fritzell" userId="S::saf@alligatorbioscience.com::e2048f24-ade0-45e0-925d-6035653e735d" providerId="AD" clId="Web-{4705B99B-9354-F0DF-2206-53D0BE771CB5}" dt="2023-08-28T12:21:30.957" v="16" actId="20577"/>
        <pc:sldMkLst>
          <pc:docMk/>
          <pc:sldMk cId="47038795" sldId="258"/>
        </pc:sldMkLst>
        <pc:spChg chg="mod">
          <ac:chgData name="Sara Fritzell" userId="S::saf@alligatorbioscience.com::e2048f24-ade0-45e0-925d-6035653e735d" providerId="AD" clId="Web-{4705B99B-9354-F0DF-2206-53D0BE771CB5}" dt="2023-08-28T12:15:43.319" v="8" actId="20577"/>
          <ac:spMkLst>
            <pc:docMk/>
            <pc:sldMk cId="47038795" sldId="258"/>
            <ac:spMk id="2" creationId="{3DCE9248-D49A-6A10-E6EE-5C1E9AFA853D}"/>
          </ac:spMkLst>
        </pc:spChg>
        <pc:spChg chg="mod">
          <ac:chgData name="Sara Fritzell" userId="S::saf@alligatorbioscience.com::e2048f24-ade0-45e0-925d-6035653e735d" providerId="AD" clId="Web-{4705B99B-9354-F0DF-2206-53D0BE771CB5}" dt="2023-08-28T12:21:30.957" v="16" actId="20577"/>
          <ac:spMkLst>
            <pc:docMk/>
            <pc:sldMk cId="47038795" sldId="258"/>
            <ac:spMk id="3" creationId="{77A6EB52-BCB0-0CF4-A163-B37580E65D6D}"/>
          </ac:spMkLst>
        </pc:spChg>
      </pc:sldChg>
    </pc:docChg>
  </pc:docChgLst>
  <pc:docChgLst>
    <pc:chgData name="Karin Enell Smith" userId="S::kae@alligatorbioscience.com::98c03a33-bbed-4b59-abd5-1375b091f4b1" providerId="AD" clId="Web-{B1E0D832-FBB4-0887-99C5-E4A0AD3C5EA8}"/>
    <pc:docChg chg="modSld">
      <pc:chgData name="Karin Enell Smith" userId="S::kae@alligatorbioscience.com::98c03a33-bbed-4b59-abd5-1375b091f4b1" providerId="AD" clId="Web-{B1E0D832-FBB4-0887-99C5-E4A0AD3C5EA8}" dt="2023-08-25T10:43:55.424" v="4" actId="20577"/>
      <pc:docMkLst>
        <pc:docMk/>
      </pc:docMkLst>
      <pc:sldChg chg="modSp">
        <pc:chgData name="Karin Enell Smith" userId="S::kae@alligatorbioscience.com::98c03a33-bbed-4b59-abd5-1375b091f4b1" providerId="AD" clId="Web-{B1E0D832-FBB4-0887-99C5-E4A0AD3C5EA8}" dt="2023-08-25T10:43:55.424" v="4" actId="20577"/>
        <pc:sldMkLst>
          <pc:docMk/>
          <pc:sldMk cId="47038795" sldId="258"/>
        </pc:sldMkLst>
        <pc:spChg chg="mod">
          <ac:chgData name="Karin Enell Smith" userId="S::kae@alligatorbioscience.com::98c03a33-bbed-4b59-abd5-1375b091f4b1" providerId="AD" clId="Web-{B1E0D832-FBB4-0887-99C5-E4A0AD3C5EA8}" dt="2023-08-25T10:43:55.424" v="4" actId="20577"/>
          <ac:spMkLst>
            <pc:docMk/>
            <pc:sldMk cId="47038795" sldId="258"/>
            <ac:spMk id="3" creationId="{77A6EB52-BCB0-0CF4-A163-B37580E65D6D}"/>
          </ac:spMkLst>
        </pc:spChg>
      </pc:sldChg>
    </pc:docChg>
  </pc:docChgLst>
  <pc:docChgLst>
    <pc:chgData name="Karin Enell Smith" userId="98c03a33-bbed-4b59-abd5-1375b091f4b1" providerId="ADAL" clId="{B9B7DC96-BC61-4708-81BE-17E6EE69E64D}"/>
    <pc:docChg chg="undo redo custSel modSld">
      <pc:chgData name="Karin Enell Smith" userId="98c03a33-bbed-4b59-abd5-1375b091f4b1" providerId="ADAL" clId="{B9B7DC96-BC61-4708-81BE-17E6EE69E64D}" dt="2023-08-25T10:54:47.747" v="166" actId="20577"/>
      <pc:docMkLst>
        <pc:docMk/>
      </pc:docMkLst>
      <pc:sldChg chg="modSp mod">
        <pc:chgData name="Karin Enell Smith" userId="98c03a33-bbed-4b59-abd5-1375b091f4b1" providerId="ADAL" clId="{B9B7DC96-BC61-4708-81BE-17E6EE69E64D}" dt="2023-08-25T10:54:47.747" v="166" actId="20577"/>
        <pc:sldMkLst>
          <pc:docMk/>
          <pc:sldMk cId="47038795" sldId="258"/>
        </pc:sldMkLst>
        <pc:spChg chg="mod">
          <ac:chgData name="Karin Enell Smith" userId="98c03a33-bbed-4b59-abd5-1375b091f4b1" providerId="ADAL" clId="{B9B7DC96-BC61-4708-81BE-17E6EE69E64D}" dt="2023-08-25T10:54:47.747" v="166" actId="20577"/>
          <ac:spMkLst>
            <pc:docMk/>
            <pc:sldMk cId="47038795" sldId="258"/>
            <ac:spMk id="3" creationId="{77A6EB52-BCB0-0CF4-A163-B37580E65D6D}"/>
          </ac:spMkLst>
        </pc:spChg>
      </pc:sldChg>
    </pc:docChg>
  </pc:docChgLst>
  <pc:docChgLst>
    <pc:chgData name="Peter Ellmark" userId="63c04bb1-8af6-4169-bfcd-bb063c63127b" providerId="ADAL" clId="{8F7B6413-1A88-4EF6-9B01-44834A749833}"/>
    <pc:docChg chg="modSld">
      <pc:chgData name="Peter Ellmark" userId="63c04bb1-8af6-4169-bfcd-bb063c63127b" providerId="ADAL" clId="{8F7B6413-1A88-4EF6-9B01-44834A749833}" dt="2023-08-23T09:46:47.340" v="3" actId="20577"/>
      <pc:docMkLst>
        <pc:docMk/>
      </pc:docMkLst>
      <pc:sldChg chg="addSp modSp mod">
        <pc:chgData name="Peter Ellmark" userId="63c04bb1-8af6-4169-bfcd-bb063c63127b" providerId="ADAL" clId="{8F7B6413-1A88-4EF6-9B01-44834A749833}" dt="2023-08-23T09:46:47.340" v="3" actId="20577"/>
        <pc:sldMkLst>
          <pc:docMk/>
          <pc:sldMk cId="47038795" sldId="258"/>
        </pc:sldMkLst>
        <pc:spChg chg="add mod">
          <ac:chgData name="Peter Ellmark" userId="63c04bb1-8af6-4169-bfcd-bb063c63127b" providerId="ADAL" clId="{8F7B6413-1A88-4EF6-9B01-44834A749833}" dt="2023-08-23T09:46:47.340" v="3" actId="20577"/>
          <ac:spMkLst>
            <pc:docMk/>
            <pc:sldMk cId="47038795" sldId="258"/>
            <ac:spMk id="2" creationId="{3DCE9248-D49A-6A10-E6EE-5C1E9AFA853D}"/>
          </ac:spMkLst>
        </pc:spChg>
        <pc:spChg chg="mod">
          <ac:chgData name="Peter Ellmark" userId="63c04bb1-8af6-4169-bfcd-bb063c63127b" providerId="ADAL" clId="{8F7B6413-1A88-4EF6-9B01-44834A749833}" dt="2023-08-23T09:46:42.215" v="0" actId="20577"/>
          <ac:spMkLst>
            <pc:docMk/>
            <pc:sldMk cId="47038795" sldId="258"/>
            <ac:spMk id="3" creationId="{77A6EB52-BCB0-0CF4-A163-B37580E65D6D}"/>
          </ac:spMkLst>
        </pc:spChg>
      </pc:sldChg>
    </pc:docChg>
  </pc:docChgLst>
  <pc:docChgLst>
    <pc:chgData name="Peter" userId="63c04bb1-8af6-4169-bfcd-bb063c63127b" providerId="ADAL" clId="{8F7B6413-1A88-4EF6-9B01-44834A749833}"/>
    <pc:docChg chg="custSel modSld">
      <pc:chgData name="Peter" userId="63c04bb1-8af6-4169-bfcd-bb063c63127b" providerId="ADAL" clId="{8F7B6413-1A88-4EF6-9B01-44834A749833}" dt="2023-08-23T07:25:57.300" v="3" actId="179"/>
      <pc:docMkLst>
        <pc:docMk/>
      </pc:docMkLst>
      <pc:sldChg chg="delSp modSp mod">
        <pc:chgData name="Peter" userId="63c04bb1-8af6-4169-bfcd-bb063c63127b" providerId="ADAL" clId="{8F7B6413-1A88-4EF6-9B01-44834A749833}" dt="2023-08-23T07:25:57.300" v="3" actId="179"/>
        <pc:sldMkLst>
          <pc:docMk/>
          <pc:sldMk cId="47038795" sldId="258"/>
        </pc:sldMkLst>
        <pc:spChg chg="del">
          <ac:chgData name="Peter" userId="63c04bb1-8af6-4169-bfcd-bb063c63127b" providerId="ADAL" clId="{8F7B6413-1A88-4EF6-9B01-44834A749833}" dt="2023-08-23T07:25:50.984" v="2" actId="478"/>
          <ac:spMkLst>
            <pc:docMk/>
            <pc:sldMk cId="47038795" sldId="258"/>
            <ac:spMk id="2" creationId="{6D8843E6-1DDF-127E-46CB-B7FD67E94003}"/>
          </ac:spMkLst>
        </pc:spChg>
        <pc:spChg chg="mod">
          <ac:chgData name="Peter" userId="63c04bb1-8af6-4169-bfcd-bb063c63127b" providerId="ADAL" clId="{8F7B6413-1A88-4EF6-9B01-44834A749833}" dt="2023-08-23T07:25:57.300" v="3" actId="179"/>
          <ac:spMkLst>
            <pc:docMk/>
            <pc:sldMk cId="47038795" sldId="258"/>
            <ac:spMk id="3" creationId="{77A6EB52-BCB0-0CF4-A163-B37580E65D6D}"/>
          </ac:spMkLst>
        </pc:spChg>
        <pc:picChg chg="mod">
          <ac:chgData name="Peter" userId="63c04bb1-8af6-4169-bfcd-bb063c63127b" providerId="ADAL" clId="{8F7B6413-1A88-4EF6-9B01-44834A749833}" dt="2023-08-23T07:25:45.869" v="1" actId="14100"/>
          <ac:picMkLst>
            <pc:docMk/>
            <pc:sldMk cId="47038795" sldId="258"/>
            <ac:picMk id="4" creationId="{B8209876-D731-8DE5-1446-92C1A36A7A56}"/>
          </ac:picMkLst>
        </pc:picChg>
      </pc:sldChg>
    </pc:docChg>
  </pc:docChgLst>
  <pc:docChgLst>
    <pc:chgData name="Karin Enell Smith" userId="98c03a33-bbed-4b59-abd5-1375b091f4b1" providerId="ADAL" clId="{93C49B19-6FA7-4765-95F1-203CE607217E}"/>
    <pc:docChg chg="modSld">
      <pc:chgData name="Karin Enell Smith" userId="98c03a33-bbed-4b59-abd5-1375b091f4b1" providerId="ADAL" clId="{93C49B19-6FA7-4765-95F1-203CE607217E}" dt="2023-08-25T12:40:02.100" v="0"/>
      <pc:docMkLst>
        <pc:docMk/>
      </pc:docMkLst>
      <pc:sldChg chg="modSp mod">
        <pc:chgData name="Karin Enell Smith" userId="98c03a33-bbed-4b59-abd5-1375b091f4b1" providerId="ADAL" clId="{93C49B19-6FA7-4765-95F1-203CE607217E}" dt="2023-08-25T12:40:02.100" v="0"/>
        <pc:sldMkLst>
          <pc:docMk/>
          <pc:sldMk cId="47038795" sldId="258"/>
        </pc:sldMkLst>
        <pc:spChg chg="mod">
          <ac:chgData name="Karin Enell Smith" userId="98c03a33-bbed-4b59-abd5-1375b091f4b1" providerId="ADAL" clId="{93C49B19-6FA7-4765-95F1-203CE607217E}" dt="2023-08-25T12:40:02.100" v="0"/>
          <ac:spMkLst>
            <pc:docMk/>
            <pc:sldMk cId="47038795" sldId="258"/>
            <ac:spMk id="3" creationId="{77A6EB52-BCB0-0CF4-A163-B37580E65D6D}"/>
          </ac:spMkLst>
        </pc:spChg>
      </pc:sldChg>
    </pc:docChg>
  </pc:docChgLst>
  <pc:docChgLst>
    <pc:chgData name="Peter Ellmark" userId="S::pek@alligatorbioscience.com::63c04bb1-8af6-4169-bfcd-bb063c63127b" providerId="AD" clId="Web-{7CEF108A-9309-23B7-17F3-04874344DEF6}"/>
    <pc:docChg chg="addSld modSld">
      <pc:chgData name="Peter Ellmark" userId="S::pek@alligatorbioscience.com::63c04bb1-8af6-4169-bfcd-bb063c63127b" providerId="AD" clId="Web-{7CEF108A-9309-23B7-17F3-04874344DEF6}" dt="2023-08-22T13:58:56.898" v="20"/>
      <pc:docMkLst>
        <pc:docMk/>
      </pc:docMkLst>
      <pc:sldChg chg="addSp delSp modSp new">
        <pc:chgData name="Peter Ellmark" userId="S::pek@alligatorbioscience.com::63c04bb1-8af6-4169-bfcd-bb063c63127b" providerId="AD" clId="Web-{7CEF108A-9309-23B7-17F3-04874344DEF6}" dt="2023-08-22T13:58:56.898" v="20"/>
        <pc:sldMkLst>
          <pc:docMk/>
          <pc:sldMk cId="47038795" sldId="258"/>
        </pc:sldMkLst>
        <pc:spChg chg="mod">
          <ac:chgData name="Peter Ellmark" userId="S::pek@alligatorbioscience.com::63c04bb1-8af6-4169-bfcd-bb063c63127b" providerId="AD" clId="Web-{7CEF108A-9309-23B7-17F3-04874344DEF6}" dt="2023-08-22T13:57:15.628" v="5" actId="14100"/>
          <ac:spMkLst>
            <pc:docMk/>
            <pc:sldMk cId="47038795" sldId="258"/>
            <ac:spMk id="3" creationId="{77A6EB52-BCB0-0CF4-A163-B37580E65D6D}"/>
          </ac:spMkLst>
        </pc:spChg>
        <pc:picChg chg="add del mod">
          <ac:chgData name="Peter Ellmark" userId="S::pek@alligatorbioscience.com::63c04bb1-8af6-4169-bfcd-bb063c63127b" providerId="AD" clId="Web-{7CEF108A-9309-23B7-17F3-04874344DEF6}" dt="2023-08-22T13:57:31.191" v="9"/>
          <ac:picMkLst>
            <pc:docMk/>
            <pc:sldMk cId="47038795" sldId="258"/>
            <ac:picMk id="4" creationId="{2FB56E48-D151-A3A8-5E4E-B106548CDDF0}"/>
          </ac:picMkLst>
        </pc:picChg>
        <pc:picChg chg="add del mod">
          <ac:chgData name="Peter Ellmark" userId="S::pek@alligatorbioscience.com::63c04bb1-8af6-4169-bfcd-bb063c63127b" providerId="AD" clId="Web-{7CEF108A-9309-23B7-17F3-04874344DEF6}" dt="2023-08-22T13:58:38.772" v="16"/>
          <ac:picMkLst>
            <pc:docMk/>
            <pc:sldMk cId="47038795" sldId="258"/>
            <ac:picMk id="5" creationId="{27342C39-9D50-6FC9-9844-C2F02B24E9DA}"/>
          </ac:picMkLst>
        </pc:picChg>
        <pc:picChg chg="add del mod">
          <ac:chgData name="Peter Ellmark" userId="S::pek@alligatorbioscience.com::63c04bb1-8af6-4169-bfcd-bb063c63127b" providerId="AD" clId="Web-{7CEF108A-9309-23B7-17F3-04874344DEF6}" dt="2023-08-22T13:58:56.898" v="20"/>
          <ac:picMkLst>
            <pc:docMk/>
            <pc:sldMk cId="47038795" sldId="258"/>
            <ac:picMk id="6" creationId="{A4A3A3C6-FA16-AE85-9C28-386913D5A3D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CF8D5-87A3-B4E5-333A-09221F707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BCFCC5-C577-AF57-B6A1-00CFF1BC9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B654F-4484-9828-F236-C3C1BA78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2B12A-92F2-3884-9467-DC9618544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CF3B0-CD7F-4576-2CB0-8FD49D94C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7390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87DC-747F-6769-0C38-DAB4EBD7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0D050-0C5E-C529-563D-CEDE7422A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0C713-A7C5-6BF7-718C-A20E1C8E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F4648-2027-D7A8-56A0-EDB40FF6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74EEB-FCF2-F728-2185-504787AAB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48844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BC8BD-0BD6-D836-A1F2-299E1F9C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F8476-C048-D297-0F29-A1C182A68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6C9D3-650F-5D61-BCFA-DE7533EBA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A8AA8-6E7D-BC5D-F506-7B4BD3500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D023-A83D-3BD3-815B-F6C3C895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0900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CE240-8CB0-21EB-8A81-89E240E69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B1A45-FB78-13D6-BE23-D26D1E6E5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AAA35C-97A4-C09E-619A-9EC8BCE86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E147F-A798-6834-C65E-10FE90D0E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74C93C-89C6-8DBB-0FEC-75793D38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964B6-DF98-2064-5EEE-8EF37B9CC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9359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836A5-8C39-AAE0-889C-3F020016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46A6E2-47FF-C75A-30A3-7AB08C506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3DD33-205E-1BFC-5B21-B44464F02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19A1D2-7328-4410-23F2-B05A51B2BF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57E879-51D9-2517-1188-261CAC17C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345EC3-8DF9-796F-60EA-F2BCF9BA7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B4B378-7BE1-45FB-49EE-8A5178A19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B23CF2-7C54-28C0-1D10-AF1FC2C4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97646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3060D-B6AB-76AC-ACCA-129F1E4A9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F172E-E7C7-1484-4701-3CEFA6A2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47385-633A-FEC0-3D61-F2FBFE13D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F9973-AF0F-4E95-9EE3-5C9ADACA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4896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101D7-7689-4859-B8FE-BA65C6D15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36AD8-8D3A-B849-2C62-213A8C245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5DA96-E22B-E1FE-C359-9376644A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52833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6BA2-99D6-0EC7-8CA1-0B5016872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83F40-2895-71B7-0FC7-048BCE026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BD574-2EA8-9A54-74C8-29D88480C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A07F42-41C3-FFC9-E6B7-259CD9E75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DB02B0-D97A-27BF-47CB-7DCF2044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9EE946-A544-1697-EFDE-60E8FD198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326163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49E9B-E865-95BB-E224-7BFF48CB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02291C-503B-12CB-7E04-6BD851111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C2C1E-042E-C054-9754-088DDB53F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E1A91-386C-BEC8-444A-54FEAAE13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A5790-D1AA-2B9B-146D-7C68FD5C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4E8036-95BE-6123-D275-AD8005361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5154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FA75-4447-62CA-E85C-FFD18F424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8DAAB-838F-1013-9E9A-37C927CFB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A1124-92F9-6671-F855-39632CEA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C1A2C-2204-C2AB-6BA5-2A5854EAD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54D20-EAAC-3F86-64DA-C003A307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7131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D36B4-1A15-DFD5-4BD4-3A57A0DF2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A974D-4584-9E72-0EFF-6580D5930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EF1AB-C93A-93C5-7798-9AF1A744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F7639-E8DC-F6C0-2062-B25B647F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CE6B9-035E-8765-6216-606F8479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8236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B0AF8A-D370-36C7-169A-BD13C740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5FD6C-3B15-F786-F583-867E08A64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1EAE6-3553-1F05-E281-46F9F78A9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5E9FA-1D2E-42BB-A4F0-690A056B7247}" type="datetimeFigureOut">
              <a:rPr lang="en-SE" smtClean="0"/>
              <a:t>08/28/2023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839F4-95FA-C8C8-A9E0-D7882DBA6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EDA98-3224-CC6B-9E2D-58A0B1BC0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4F56C-400B-4C2C-95BE-C95E452F49EA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1627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BED34926-69E7-401D-5BCD-8AB9849AF20E}"/>
              </a:ext>
            </a:extLst>
          </p:cNvPr>
          <p:cNvSpPr txBox="1"/>
          <p:nvPr/>
        </p:nvSpPr>
        <p:spPr>
          <a:xfrm>
            <a:off x="5013702" y="5120401"/>
            <a:ext cx="833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err="1"/>
              <a:t>Centrifugation</a:t>
            </a:r>
            <a:r>
              <a:rPr lang="sv-SE" sz="800"/>
              <a:t>, 10 000g x 10 </a:t>
            </a:r>
            <a:r>
              <a:rPr lang="sv-SE" sz="800" err="1"/>
              <a:t>minutes</a:t>
            </a:r>
            <a:r>
              <a:rPr lang="sv-SE" sz="800"/>
              <a:t>, 4 °C. </a:t>
            </a:r>
            <a:r>
              <a:rPr lang="sv-SE" sz="800" err="1"/>
              <a:t>Discard</a:t>
            </a:r>
            <a:r>
              <a:rPr lang="sv-SE" sz="800"/>
              <a:t> pellet</a:t>
            </a:r>
            <a:endParaRPr lang="en-SE" sz="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3B7265-76EE-ED66-7799-09AC1AE0E556}"/>
              </a:ext>
            </a:extLst>
          </p:cNvPr>
          <p:cNvSpPr txBox="1"/>
          <p:nvPr/>
        </p:nvSpPr>
        <p:spPr>
          <a:xfrm>
            <a:off x="2195763" y="4404001"/>
            <a:ext cx="833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err="1"/>
              <a:t>Centrifugation</a:t>
            </a:r>
            <a:r>
              <a:rPr lang="sv-SE" sz="800"/>
              <a:t>, 10 000 g x 10 </a:t>
            </a:r>
            <a:r>
              <a:rPr lang="sv-SE" sz="800" err="1"/>
              <a:t>minutes</a:t>
            </a:r>
            <a:r>
              <a:rPr lang="sv-SE" sz="800"/>
              <a:t>, 4 °C</a:t>
            </a:r>
            <a:endParaRPr lang="en-SE" sz="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A52593-C531-5916-E33B-AD00DE01C55A}"/>
              </a:ext>
            </a:extLst>
          </p:cNvPr>
          <p:cNvSpPr txBox="1"/>
          <p:nvPr/>
        </p:nvSpPr>
        <p:spPr>
          <a:xfrm>
            <a:off x="3822474" y="1914872"/>
            <a:ext cx="1130977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/>
              <a:t>4L 2xYT, </a:t>
            </a:r>
            <a:r>
              <a:rPr lang="sv-SE" sz="900" err="1"/>
              <a:t>ampicillin</a:t>
            </a:r>
            <a:r>
              <a:rPr lang="sv-SE" sz="900"/>
              <a:t>, 0.2M </a:t>
            </a:r>
            <a:r>
              <a:rPr lang="sv-SE" sz="900" err="1"/>
              <a:t>sucrose</a:t>
            </a:r>
            <a:endParaRPr lang="sv-SE" sz="900"/>
          </a:p>
          <a:p>
            <a:r>
              <a:rPr lang="sv-SE" sz="900"/>
              <a:t>37°C </a:t>
            </a:r>
            <a:r>
              <a:rPr lang="sv-SE" sz="900" err="1"/>
              <a:t>with</a:t>
            </a:r>
            <a:r>
              <a:rPr lang="sv-SE" sz="900"/>
              <a:t> </a:t>
            </a:r>
            <a:r>
              <a:rPr lang="sv-SE" sz="900" err="1"/>
              <a:t>shaking</a:t>
            </a:r>
            <a:r>
              <a:rPr lang="sv-SE" sz="900"/>
              <a:t>, </a:t>
            </a:r>
            <a:r>
              <a:rPr lang="sv-SE" sz="900" err="1"/>
              <a:t>grown</a:t>
            </a:r>
            <a:r>
              <a:rPr lang="sv-SE" sz="900"/>
              <a:t> </a:t>
            </a:r>
            <a:r>
              <a:rPr lang="sv-SE" sz="900" err="1"/>
              <a:t>until</a:t>
            </a:r>
            <a:r>
              <a:rPr lang="sv-SE" sz="900"/>
              <a:t> OD</a:t>
            </a:r>
            <a:r>
              <a:rPr lang="sv-SE" sz="900" baseline="-25000"/>
              <a:t>600</a:t>
            </a:r>
            <a:r>
              <a:rPr lang="sv-SE" sz="900"/>
              <a:t> 0.8-1.0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ABAC8-81DC-D619-E39C-CD7BF04C0E42}"/>
              </a:ext>
            </a:extLst>
          </p:cNvPr>
          <p:cNvSpPr txBox="1"/>
          <p:nvPr/>
        </p:nvSpPr>
        <p:spPr>
          <a:xfrm>
            <a:off x="988926" y="1911233"/>
            <a:ext cx="1319753" cy="78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i="1" err="1"/>
              <a:t>E.coli</a:t>
            </a:r>
            <a:r>
              <a:rPr lang="sv-SE" sz="900" i="1"/>
              <a:t> </a:t>
            </a:r>
            <a:r>
              <a:rPr lang="sv-SE" sz="900"/>
              <a:t>Top10 w ATOR-1017scFv exp. plasmid</a:t>
            </a:r>
          </a:p>
          <a:p>
            <a:r>
              <a:rPr lang="sv-SE" sz="900"/>
              <a:t>2xYT, </a:t>
            </a:r>
            <a:r>
              <a:rPr lang="sv-SE" sz="900" err="1"/>
              <a:t>ampicillin</a:t>
            </a:r>
            <a:r>
              <a:rPr lang="sv-SE" sz="900"/>
              <a:t>, 1% </a:t>
            </a:r>
            <a:r>
              <a:rPr lang="sv-SE" sz="900" err="1"/>
              <a:t>glucose</a:t>
            </a:r>
            <a:r>
              <a:rPr lang="sv-SE" sz="900"/>
              <a:t>, 37°C </a:t>
            </a:r>
            <a:r>
              <a:rPr lang="sv-SE" sz="900" err="1"/>
              <a:t>with</a:t>
            </a:r>
            <a:r>
              <a:rPr lang="sv-SE" sz="900"/>
              <a:t> </a:t>
            </a:r>
            <a:r>
              <a:rPr lang="sv-SE" sz="900" err="1"/>
              <a:t>shaking</a:t>
            </a:r>
            <a:r>
              <a:rPr lang="sv-SE" sz="900"/>
              <a:t> </a:t>
            </a:r>
            <a:r>
              <a:rPr lang="sv-SE" sz="900" err="1"/>
              <a:t>overnight</a:t>
            </a:r>
            <a:endParaRPr lang="en-SE" sz="9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9C0737-B948-2E3F-56FF-261C623A810F}"/>
              </a:ext>
            </a:extLst>
          </p:cNvPr>
          <p:cNvSpPr txBox="1"/>
          <p:nvPr/>
        </p:nvSpPr>
        <p:spPr>
          <a:xfrm>
            <a:off x="6466821" y="1911233"/>
            <a:ext cx="11309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/>
              <a:t>4L 2xYT, </a:t>
            </a:r>
            <a:r>
              <a:rPr lang="sv-SE" sz="900" err="1"/>
              <a:t>ampicillin</a:t>
            </a:r>
            <a:r>
              <a:rPr lang="sv-SE" sz="900"/>
              <a:t>, 0.2M </a:t>
            </a:r>
            <a:r>
              <a:rPr lang="sv-SE" sz="900" err="1"/>
              <a:t>sucrose</a:t>
            </a:r>
            <a:r>
              <a:rPr lang="sv-SE" sz="900"/>
              <a:t>, 0.5 </a:t>
            </a:r>
            <a:r>
              <a:rPr lang="sv-SE" sz="900" err="1"/>
              <a:t>mM</a:t>
            </a:r>
            <a:r>
              <a:rPr lang="sv-SE" sz="900"/>
              <a:t> IPTG </a:t>
            </a:r>
            <a:r>
              <a:rPr lang="sv-SE" sz="900" err="1"/>
              <a:t>with</a:t>
            </a:r>
            <a:r>
              <a:rPr lang="sv-SE" sz="900"/>
              <a:t> </a:t>
            </a:r>
            <a:r>
              <a:rPr lang="sv-SE" sz="900" err="1"/>
              <a:t>shaking</a:t>
            </a:r>
            <a:r>
              <a:rPr lang="sv-SE" sz="900"/>
              <a:t>, o/n at 20°C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B4B0F4-FBBD-CB00-372D-CC43C20F14BA}"/>
              </a:ext>
            </a:extLst>
          </p:cNvPr>
          <p:cNvCxnSpPr>
            <a:cxnSpLocks/>
          </p:cNvCxnSpPr>
          <p:nvPr/>
        </p:nvCxnSpPr>
        <p:spPr>
          <a:xfrm>
            <a:off x="2386263" y="2303648"/>
            <a:ext cx="13314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4131ED1-CB21-D4CB-36A7-76E880594E0D}"/>
              </a:ext>
            </a:extLst>
          </p:cNvPr>
          <p:cNvSpPr txBox="1"/>
          <p:nvPr/>
        </p:nvSpPr>
        <p:spPr>
          <a:xfrm>
            <a:off x="2534881" y="1987806"/>
            <a:ext cx="10342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err="1"/>
              <a:t>Used</a:t>
            </a:r>
            <a:r>
              <a:rPr lang="sv-SE" sz="800"/>
              <a:t> for </a:t>
            </a:r>
            <a:r>
              <a:rPr lang="sv-SE" sz="800" err="1"/>
              <a:t>inoculation</a:t>
            </a:r>
            <a:endParaRPr lang="sv-SE" sz="800"/>
          </a:p>
          <a:p>
            <a:r>
              <a:rPr lang="sv-SE" sz="800"/>
              <a:t>at </a:t>
            </a:r>
            <a:r>
              <a:rPr lang="sv-SE" sz="800" err="1"/>
              <a:t>ratio</a:t>
            </a:r>
            <a:r>
              <a:rPr lang="sv-SE" sz="800"/>
              <a:t> 1:100</a:t>
            </a:r>
            <a:endParaRPr lang="en-SE" sz="8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054A77D-F778-5F1C-CE1F-DC311B1DA4EA}"/>
              </a:ext>
            </a:extLst>
          </p:cNvPr>
          <p:cNvCxnSpPr>
            <a:cxnSpLocks/>
          </p:cNvCxnSpPr>
          <p:nvPr/>
        </p:nvCxnSpPr>
        <p:spPr>
          <a:xfrm>
            <a:off x="5059433" y="2303648"/>
            <a:ext cx="13314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7C0732B-AEE3-8602-3DF3-4C928F86B1FA}"/>
              </a:ext>
            </a:extLst>
          </p:cNvPr>
          <p:cNvSpPr txBox="1"/>
          <p:nvPr/>
        </p:nvSpPr>
        <p:spPr>
          <a:xfrm>
            <a:off x="5206787" y="2085699"/>
            <a:ext cx="10070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err="1"/>
              <a:t>Induction</a:t>
            </a:r>
            <a:r>
              <a:rPr lang="sv-SE" sz="800"/>
              <a:t> </a:t>
            </a:r>
            <a:r>
              <a:rPr lang="sv-SE" sz="800" err="1"/>
              <a:t>with</a:t>
            </a:r>
            <a:r>
              <a:rPr lang="sv-SE" sz="800"/>
              <a:t> IPTG</a:t>
            </a:r>
            <a:endParaRPr lang="en-SE" sz="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19E20F-42AC-5134-A401-B352A830CCC8}"/>
              </a:ext>
            </a:extLst>
          </p:cNvPr>
          <p:cNvSpPr txBox="1"/>
          <p:nvPr/>
        </p:nvSpPr>
        <p:spPr>
          <a:xfrm>
            <a:off x="919673" y="1677472"/>
            <a:ext cx="14189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/>
              <a:t>Generation </a:t>
            </a:r>
            <a:r>
              <a:rPr lang="sv-SE" sz="900" b="1" err="1"/>
              <a:t>of</a:t>
            </a:r>
            <a:r>
              <a:rPr lang="sv-SE" sz="900" b="1"/>
              <a:t> pre-</a:t>
            </a:r>
            <a:r>
              <a:rPr lang="sv-SE" sz="900" b="1" err="1"/>
              <a:t>culture</a:t>
            </a:r>
            <a:endParaRPr lang="en-SE" sz="900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6B30-6CCF-44BD-1B88-C76AEC65F686}"/>
              </a:ext>
            </a:extLst>
          </p:cNvPr>
          <p:cNvSpPr txBox="1"/>
          <p:nvPr/>
        </p:nvSpPr>
        <p:spPr>
          <a:xfrm>
            <a:off x="3717758" y="1677472"/>
            <a:ext cx="9829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Bacterial</a:t>
            </a:r>
            <a:r>
              <a:rPr lang="sv-SE" sz="900" b="1"/>
              <a:t> </a:t>
            </a:r>
            <a:r>
              <a:rPr lang="sv-SE" sz="900" b="1" err="1"/>
              <a:t>growth</a:t>
            </a:r>
            <a:endParaRPr lang="en-SE" sz="900" b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B28344-4763-C7E0-2E6A-D26F82D5113E}"/>
              </a:ext>
            </a:extLst>
          </p:cNvPr>
          <p:cNvSpPr txBox="1"/>
          <p:nvPr/>
        </p:nvSpPr>
        <p:spPr>
          <a:xfrm>
            <a:off x="6395515" y="1684040"/>
            <a:ext cx="9541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ScFv</a:t>
            </a:r>
            <a:r>
              <a:rPr lang="sv-SE" sz="900" b="1"/>
              <a:t> </a:t>
            </a:r>
            <a:r>
              <a:rPr lang="sv-SE" sz="900" b="1" err="1"/>
              <a:t>production</a:t>
            </a:r>
            <a:endParaRPr lang="en-SE" sz="900" b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27AC78-EE7E-B6E7-DA38-37F99E2DC895}"/>
              </a:ext>
            </a:extLst>
          </p:cNvPr>
          <p:cNvSpPr txBox="1"/>
          <p:nvPr/>
        </p:nvSpPr>
        <p:spPr>
          <a:xfrm>
            <a:off x="919673" y="1242552"/>
            <a:ext cx="20454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/>
              <a:t>Expression </a:t>
            </a:r>
            <a:r>
              <a:rPr lang="sv-SE" sz="1200" b="1" err="1"/>
              <a:t>of</a:t>
            </a:r>
            <a:r>
              <a:rPr lang="sv-SE" sz="1200" b="1"/>
              <a:t> ATOR-1017scFv</a:t>
            </a:r>
            <a:endParaRPr lang="en-SE" sz="12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9A3D31-0130-EE52-ECEE-CAFD92E27193}"/>
              </a:ext>
            </a:extLst>
          </p:cNvPr>
          <p:cNvSpPr txBox="1"/>
          <p:nvPr/>
        </p:nvSpPr>
        <p:spPr>
          <a:xfrm>
            <a:off x="919673" y="3299964"/>
            <a:ext cx="2099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err="1"/>
              <a:t>Purification</a:t>
            </a:r>
            <a:r>
              <a:rPr lang="sv-SE" sz="1200" b="1"/>
              <a:t> </a:t>
            </a:r>
            <a:r>
              <a:rPr lang="sv-SE" sz="1200" b="1" err="1"/>
              <a:t>of</a:t>
            </a:r>
            <a:r>
              <a:rPr lang="sv-SE" sz="1200" b="1"/>
              <a:t> ATOR-1017scFv</a:t>
            </a:r>
            <a:endParaRPr lang="en-SE" sz="12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0F2643-B134-2802-A74C-56A972A016F1}"/>
              </a:ext>
            </a:extLst>
          </p:cNvPr>
          <p:cNvSpPr txBox="1"/>
          <p:nvPr/>
        </p:nvSpPr>
        <p:spPr>
          <a:xfrm>
            <a:off x="988926" y="3951828"/>
            <a:ext cx="1101707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Bacterial</a:t>
            </a:r>
            <a:r>
              <a:rPr lang="sv-SE" sz="900"/>
              <a:t> pellets </a:t>
            </a:r>
            <a:r>
              <a:rPr lang="sv-SE" sz="900" err="1"/>
              <a:t>resuspended</a:t>
            </a:r>
            <a:r>
              <a:rPr lang="sv-SE" sz="900"/>
              <a:t> in 200mM Tris-</a:t>
            </a:r>
            <a:r>
              <a:rPr lang="sv-SE" sz="900" err="1"/>
              <a:t>HCl</a:t>
            </a:r>
            <a:r>
              <a:rPr lang="sv-SE" sz="900"/>
              <a:t>, 1 </a:t>
            </a:r>
            <a:r>
              <a:rPr lang="sv-SE" sz="900" err="1"/>
              <a:t>mM</a:t>
            </a:r>
            <a:r>
              <a:rPr lang="sv-SE" sz="900"/>
              <a:t> EDTA, 20 % </a:t>
            </a:r>
            <a:r>
              <a:rPr lang="sv-SE" sz="900" err="1"/>
              <a:t>sucrose</a:t>
            </a:r>
            <a:r>
              <a:rPr lang="sv-SE" sz="900"/>
              <a:t>, pH 8. and </a:t>
            </a:r>
            <a:r>
              <a:rPr lang="sv-SE" sz="900" err="1"/>
              <a:t>incubated</a:t>
            </a:r>
            <a:r>
              <a:rPr lang="sv-SE" sz="900"/>
              <a:t> on </a:t>
            </a:r>
            <a:r>
              <a:rPr lang="sv-SE" sz="900" err="1"/>
              <a:t>ice</a:t>
            </a:r>
            <a:r>
              <a:rPr lang="sv-SE" sz="900"/>
              <a:t> for 20 </a:t>
            </a:r>
            <a:r>
              <a:rPr lang="sv-SE" sz="900" err="1"/>
              <a:t>minutes</a:t>
            </a:r>
            <a:endParaRPr lang="en-SE" sz="9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2CF16A-EEB6-D38F-BF2C-87E7E3264DBA}"/>
              </a:ext>
            </a:extLst>
          </p:cNvPr>
          <p:cNvSpPr txBox="1"/>
          <p:nvPr/>
        </p:nvSpPr>
        <p:spPr>
          <a:xfrm>
            <a:off x="919673" y="3723064"/>
            <a:ext cx="125867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Periplasmic</a:t>
            </a:r>
            <a:r>
              <a:rPr lang="sv-SE" sz="900" b="1"/>
              <a:t> </a:t>
            </a:r>
            <a:r>
              <a:rPr lang="sv-SE" sz="900" b="1" err="1"/>
              <a:t>treatment</a:t>
            </a:r>
            <a:endParaRPr lang="en-SE" sz="900" b="1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C9A1F4B-67DF-28C8-509A-E3CBEC9E3C52}"/>
              </a:ext>
            </a:extLst>
          </p:cNvPr>
          <p:cNvCxnSpPr>
            <a:cxnSpLocks/>
          </p:cNvCxnSpPr>
          <p:nvPr/>
        </p:nvCxnSpPr>
        <p:spPr>
          <a:xfrm>
            <a:off x="7688333" y="2290630"/>
            <a:ext cx="13314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E7B093F-5650-68C2-9776-2E3132FE3370}"/>
              </a:ext>
            </a:extLst>
          </p:cNvPr>
          <p:cNvSpPr txBox="1"/>
          <p:nvPr/>
        </p:nvSpPr>
        <p:spPr>
          <a:xfrm>
            <a:off x="7841955" y="2085699"/>
            <a:ext cx="7777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err="1"/>
              <a:t>centrifugation</a:t>
            </a:r>
            <a:endParaRPr lang="en-SE" sz="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ECCF79-7C15-2B2E-797B-991AC399BF3E}"/>
              </a:ext>
            </a:extLst>
          </p:cNvPr>
          <p:cNvSpPr txBox="1"/>
          <p:nvPr/>
        </p:nvSpPr>
        <p:spPr>
          <a:xfrm>
            <a:off x="9173450" y="2157083"/>
            <a:ext cx="9364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Bacterial</a:t>
            </a:r>
            <a:r>
              <a:rPr lang="sv-SE" sz="900" b="1"/>
              <a:t> pellet </a:t>
            </a:r>
            <a:endParaRPr lang="en-SE" sz="900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BED205-7D0D-BB15-4BDB-18C9584E8167}"/>
              </a:ext>
            </a:extLst>
          </p:cNvPr>
          <p:cNvSpPr txBox="1"/>
          <p:nvPr/>
        </p:nvSpPr>
        <p:spPr>
          <a:xfrm>
            <a:off x="3444585" y="3951828"/>
            <a:ext cx="1384846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Supernant</a:t>
            </a:r>
            <a:r>
              <a:rPr lang="sv-SE" sz="900"/>
              <a:t> </a:t>
            </a:r>
            <a:r>
              <a:rPr lang="sv-SE" sz="900" err="1"/>
              <a:t>stored</a:t>
            </a:r>
            <a:r>
              <a:rPr lang="sv-SE" sz="900"/>
              <a:t> on </a:t>
            </a:r>
            <a:r>
              <a:rPr lang="sv-SE" sz="900" err="1"/>
              <a:t>ice</a:t>
            </a:r>
            <a:endParaRPr lang="en-SE" sz="9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992F90-F335-AA7A-5BB5-71544FEE9518}"/>
              </a:ext>
            </a:extLst>
          </p:cNvPr>
          <p:cNvSpPr txBox="1"/>
          <p:nvPr/>
        </p:nvSpPr>
        <p:spPr>
          <a:xfrm>
            <a:off x="3444587" y="4742870"/>
            <a:ext cx="1363068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Bacterial</a:t>
            </a:r>
            <a:r>
              <a:rPr lang="sv-SE" sz="900"/>
              <a:t> </a:t>
            </a:r>
            <a:r>
              <a:rPr lang="sv-SE" sz="900" err="1"/>
              <a:t>debris</a:t>
            </a:r>
            <a:r>
              <a:rPr lang="sv-SE" sz="900"/>
              <a:t> pellet </a:t>
            </a:r>
            <a:r>
              <a:rPr lang="sv-SE" sz="900" err="1"/>
              <a:t>resuspended</a:t>
            </a:r>
            <a:r>
              <a:rPr lang="sv-SE" sz="900"/>
              <a:t> in </a:t>
            </a:r>
            <a:r>
              <a:rPr lang="sv-SE" sz="900" err="1"/>
              <a:t>cold</a:t>
            </a:r>
            <a:r>
              <a:rPr lang="sv-SE" sz="900"/>
              <a:t> </a:t>
            </a:r>
            <a:r>
              <a:rPr lang="sv-SE" sz="900" err="1"/>
              <a:t>osmotic</a:t>
            </a:r>
            <a:r>
              <a:rPr lang="sv-SE" sz="900"/>
              <a:t> </a:t>
            </a:r>
            <a:r>
              <a:rPr lang="sv-SE" sz="900" err="1"/>
              <a:t>buffer</a:t>
            </a:r>
            <a:r>
              <a:rPr lang="sv-SE" sz="900"/>
              <a:t> (5 </a:t>
            </a:r>
            <a:r>
              <a:rPr lang="sv-SE" sz="900" err="1"/>
              <a:t>mM</a:t>
            </a:r>
            <a:r>
              <a:rPr lang="sv-SE" sz="900"/>
              <a:t> MgSO</a:t>
            </a:r>
            <a:r>
              <a:rPr lang="sv-SE" sz="900" baseline="-25000"/>
              <a:t>4</a:t>
            </a:r>
            <a:r>
              <a:rPr lang="sv-SE" sz="900"/>
              <a:t>, 1 anti-</a:t>
            </a:r>
            <a:r>
              <a:rPr lang="sv-SE" sz="900" err="1"/>
              <a:t>protease</a:t>
            </a:r>
            <a:r>
              <a:rPr lang="sv-SE" sz="900"/>
              <a:t> </a:t>
            </a:r>
            <a:r>
              <a:rPr lang="sv-SE" sz="900" err="1"/>
              <a:t>tablet</a:t>
            </a:r>
            <a:r>
              <a:rPr lang="sv-SE" sz="900"/>
              <a:t>) </a:t>
            </a:r>
            <a:r>
              <a:rPr lang="sv-SE" sz="900" err="1"/>
              <a:t>followed</a:t>
            </a:r>
            <a:r>
              <a:rPr lang="sv-SE" sz="900"/>
              <a:t> by </a:t>
            </a:r>
            <a:r>
              <a:rPr lang="sv-SE" sz="900" err="1"/>
              <a:t>incubation</a:t>
            </a:r>
            <a:r>
              <a:rPr lang="sv-SE" sz="900"/>
              <a:t> on </a:t>
            </a:r>
            <a:r>
              <a:rPr lang="sv-SE" sz="900" err="1"/>
              <a:t>ice</a:t>
            </a:r>
            <a:r>
              <a:rPr lang="sv-SE" sz="900"/>
              <a:t> for  20 </a:t>
            </a:r>
            <a:r>
              <a:rPr lang="sv-SE" sz="900" err="1"/>
              <a:t>minutes</a:t>
            </a:r>
            <a:r>
              <a:rPr lang="sv-SE" sz="900"/>
              <a:t>.</a:t>
            </a:r>
            <a:endParaRPr lang="en-SE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8A0B46-2DB4-A25C-C7A7-A785FE940366}"/>
              </a:ext>
            </a:extLst>
          </p:cNvPr>
          <p:cNvSpPr txBox="1"/>
          <p:nvPr/>
        </p:nvSpPr>
        <p:spPr>
          <a:xfrm>
            <a:off x="3375817" y="4512038"/>
            <a:ext cx="9877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Osmotic</a:t>
            </a:r>
            <a:r>
              <a:rPr lang="sv-SE" sz="900" b="1"/>
              <a:t> </a:t>
            </a:r>
            <a:r>
              <a:rPr lang="sv-SE" sz="900" b="1" err="1"/>
              <a:t>fraction</a:t>
            </a:r>
            <a:endParaRPr lang="en-SE" sz="900" b="1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24B7CA-CF54-B4D1-12EB-61CD0FADB39A}"/>
              </a:ext>
            </a:extLst>
          </p:cNvPr>
          <p:cNvSpPr txBox="1"/>
          <p:nvPr/>
        </p:nvSpPr>
        <p:spPr>
          <a:xfrm>
            <a:off x="3375817" y="3725638"/>
            <a:ext cx="9621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Sucrose</a:t>
            </a:r>
            <a:r>
              <a:rPr lang="sv-SE" sz="900" b="1"/>
              <a:t> </a:t>
            </a:r>
            <a:r>
              <a:rPr lang="sv-SE" sz="900" b="1" err="1"/>
              <a:t>fraction</a:t>
            </a:r>
            <a:endParaRPr lang="en-SE" sz="900" b="1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41E00B5-2D2A-7B3D-18A0-4EF9E512A6C2}"/>
              </a:ext>
            </a:extLst>
          </p:cNvPr>
          <p:cNvCxnSpPr>
            <a:cxnSpLocks/>
          </p:cNvCxnSpPr>
          <p:nvPr/>
        </p:nvCxnSpPr>
        <p:spPr>
          <a:xfrm>
            <a:off x="2281488" y="4418490"/>
            <a:ext cx="74746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70B06AC-C8A5-0437-F4DE-AB5817DB2A28}"/>
              </a:ext>
            </a:extLst>
          </p:cNvPr>
          <p:cNvCxnSpPr>
            <a:cxnSpLocks/>
          </p:cNvCxnSpPr>
          <p:nvPr/>
        </p:nvCxnSpPr>
        <p:spPr>
          <a:xfrm>
            <a:off x="3028949" y="4418490"/>
            <a:ext cx="247651" cy="2578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5E6FDCE-FA4B-52B4-D66E-411720327AA8}"/>
              </a:ext>
            </a:extLst>
          </p:cNvPr>
          <p:cNvCxnSpPr>
            <a:cxnSpLocks/>
          </p:cNvCxnSpPr>
          <p:nvPr/>
        </p:nvCxnSpPr>
        <p:spPr>
          <a:xfrm flipV="1">
            <a:off x="3028949" y="4184001"/>
            <a:ext cx="261143" cy="238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4074BAA-BD66-D488-21B4-EBF7CC6596FF}"/>
              </a:ext>
            </a:extLst>
          </p:cNvPr>
          <p:cNvCxnSpPr>
            <a:cxnSpLocks/>
          </p:cNvCxnSpPr>
          <p:nvPr/>
        </p:nvCxnSpPr>
        <p:spPr>
          <a:xfrm>
            <a:off x="5099050" y="5134890"/>
            <a:ext cx="7478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FC49808-30AC-A494-620E-8B2568705E02}"/>
              </a:ext>
            </a:extLst>
          </p:cNvPr>
          <p:cNvCxnSpPr>
            <a:cxnSpLocks/>
          </p:cNvCxnSpPr>
          <p:nvPr/>
        </p:nvCxnSpPr>
        <p:spPr>
          <a:xfrm flipV="1">
            <a:off x="5841854" y="4896744"/>
            <a:ext cx="261143" cy="238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112E94E-AA4A-134C-89DD-3CF45DD810CF}"/>
              </a:ext>
            </a:extLst>
          </p:cNvPr>
          <p:cNvCxnSpPr>
            <a:cxnSpLocks/>
          </p:cNvCxnSpPr>
          <p:nvPr/>
        </p:nvCxnSpPr>
        <p:spPr>
          <a:xfrm>
            <a:off x="5099050" y="4066848"/>
            <a:ext cx="1003947" cy="3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DF9B867-E952-1D10-D57B-61AD807F382E}"/>
              </a:ext>
            </a:extLst>
          </p:cNvPr>
          <p:cNvSpPr txBox="1"/>
          <p:nvPr/>
        </p:nvSpPr>
        <p:spPr>
          <a:xfrm>
            <a:off x="6309044" y="3960399"/>
            <a:ext cx="138484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Pooled</a:t>
            </a:r>
            <a:r>
              <a:rPr lang="sv-SE" sz="900"/>
              <a:t> </a:t>
            </a:r>
            <a:r>
              <a:rPr lang="sv-SE" sz="900" err="1"/>
              <a:t>sucrose</a:t>
            </a:r>
            <a:r>
              <a:rPr lang="sv-SE" sz="900"/>
              <a:t> and </a:t>
            </a:r>
            <a:r>
              <a:rPr lang="sv-SE" sz="900" err="1"/>
              <a:t>osmotic</a:t>
            </a:r>
            <a:r>
              <a:rPr lang="sv-SE" sz="900"/>
              <a:t> </a:t>
            </a:r>
            <a:r>
              <a:rPr lang="sv-SE" sz="900" err="1"/>
              <a:t>fractions</a:t>
            </a:r>
            <a:r>
              <a:rPr lang="sv-SE" sz="900"/>
              <a:t> </a:t>
            </a:r>
            <a:r>
              <a:rPr lang="sv-SE" sz="900" err="1"/>
              <a:t>were</a:t>
            </a:r>
            <a:r>
              <a:rPr lang="sv-SE" sz="900"/>
              <a:t> </a:t>
            </a:r>
            <a:r>
              <a:rPr lang="sv-SE" sz="900" err="1"/>
              <a:t>cleared</a:t>
            </a:r>
            <a:r>
              <a:rPr lang="sv-SE" sz="900"/>
              <a:t> from cell </a:t>
            </a:r>
            <a:r>
              <a:rPr lang="sv-SE" sz="900" err="1"/>
              <a:t>debris</a:t>
            </a:r>
            <a:r>
              <a:rPr lang="sv-SE" sz="900"/>
              <a:t> via </a:t>
            </a:r>
            <a:r>
              <a:rPr lang="sv-SE" sz="900" err="1"/>
              <a:t>centrifugation</a:t>
            </a:r>
            <a:r>
              <a:rPr lang="sv-SE" sz="900"/>
              <a:t>, 30 000 g x 20 </a:t>
            </a:r>
            <a:r>
              <a:rPr lang="sv-SE" sz="900" err="1"/>
              <a:t>minutes</a:t>
            </a:r>
            <a:r>
              <a:rPr lang="sv-SE" sz="900"/>
              <a:t>, </a:t>
            </a:r>
            <a:r>
              <a:rPr lang="sv-SE" sz="900" err="1"/>
              <a:t>followed</a:t>
            </a:r>
            <a:r>
              <a:rPr lang="sv-SE" sz="900"/>
              <a:t> by filtration on 4 µm filters and </a:t>
            </a:r>
            <a:r>
              <a:rPr lang="sv-SE" sz="900" err="1"/>
              <a:t>concentration</a:t>
            </a:r>
            <a:r>
              <a:rPr lang="sv-SE" sz="900"/>
              <a:t> on a </a:t>
            </a:r>
            <a:r>
              <a:rPr lang="sv-SE" sz="900" err="1"/>
              <a:t>Centricell</a:t>
            </a:r>
            <a:r>
              <a:rPr lang="sv-SE" sz="900"/>
              <a:t> </a:t>
            </a:r>
            <a:r>
              <a:rPr lang="sv-SE" sz="900" err="1"/>
              <a:t>apparatus</a:t>
            </a:r>
            <a:r>
              <a:rPr lang="sv-SE" sz="900"/>
              <a:t> on a 10 </a:t>
            </a:r>
            <a:r>
              <a:rPr lang="sv-SE" sz="900" err="1"/>
              <a:t>kDa</a:t>
            </a:r>
            <a:r>
              <a:rPr lang="sv-SE" sz="900"/>
              <a:t> filter. </a:t>
            </a:r>
            <a:r>
              <a:rPr lang="sv-SE" sz="900" err="1"/>
              <a:t>Cleared</a:t>
            </a:r>
            <a:r>
              <a:rPr lang="sv-SE" sz="900"/>
              <a:t> protein solution </a:t>
            </a:r>
            <a:r>
              <a:rPr lang="sv-SE" sz="900" err="1"/>
              <a:t>were</a:t>
            </a:r>
            <a:r>
              <a:rPr lang="sv-SE" sz="900"/>
              <a:t> </a:t>
            </a:r>
            <a:r>
              <a:rPr lang="sv-SE" sz="900" err="1"/>
              <a:t>dialysised</a:t>
            </a:r>
            <a:r>
              <a:rPr lang="sv-SE" sz="900"/>
              <a:t>, </a:t>
            </a:r>
            <a:r>
              <a:rPr lang="sv-SE" sz="900" err="1"/>
              <a:t>against</a:t>
            </a:r>
            <a:r>
              <a:rPr lang="sv-SE" sz="900"/>
              <a:t> PBS pH 7.2, </a:t>
            </a:r>
            <a:r>
              <a:rPr lang="sv-SE" sz="900" err="1"/>
              <a:t>overnight</a:t>
            </a:r>
            <a:r>
              <a:rPr lang="sv-SE" sz="900"/>
              <a:t> at 4 °C.</a:t>
            </a:r>
            <a:endParaRPr lang="en-SE" sz="9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A50ACD-539E-1501-C1E8-83A71BB90D8B}"/>
              </a:ext>
            </a:extLst>
          </p:cNvPr>
          <p:cNvSpPr txBox="1"/>
          <p:nvPr/>
        </p:nvSpPr>
        <p:spPr>
          <a:xfrm>
            <a:off x="6240275" y="3729567"/>
            <a:ext cx="15536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 err="1"/>
              <a:t>Pooled</a:t>
            </a:r>
            <a:r>
              <a:rPr lang="sv-SE" sz="900" b="1"/>
              <a:t> </a:t>
            </a:r>
            <a:r>
              <a:rPr lang="sv-SE" sz="900" b="1" err="1"/>
              <a:t>periplasmic</a:t>
            </a:r>
            <a:r>
              <a:rPr lang="sv-SE" sz="900" b="1"/>
              <a:t> </a:t>
            </a:r>
            <a:r>
              <a:rPr lang="sv-SE" sz="900" b="1" err="1"/>
              <a:t>fractions</a:t>
            </a:r>
            <a:endParaRPr lang="en-SE" sz="900" b="1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AE2B07-2E25-E2EE-CF68-54382D4F11BA}"/>
              </a:ext>
            </a:extLst>
          </p:cNvPr>
          <p:cNvSpPr txBox="1"/>
          <p:nvPr/>
        </p:nvSpPr>
        <p:spPr>
          <a:xfrm>
            <a:off x="8759999" y="4297680"/>
            <a:ext cx="1153040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scFv</a:t>
            </a:r>
            <a:r>
              <a:rPr lang="sv-SE" sz="900"/>
              <a:t> </a:t>
            </a:r>
            <a:r>
              <a:rPr lang="sv-SE" sz="900" err="1"/>
              <a:t>purification</a:t>
            </a:r>
            <a:r>
              <a:rPr lang="sv-SE" sz="900"/>
              <a:t> on protein A </a:t>
            </a:r>
            <a:r>
              <a:rPr lang="sv-SE" sz="900" err="1"/>
              <a:t>column</a:t>
            </a:r>
            <a:r>
              <a:rPr lang="sv-SE" sz="900"/>
              <a:t>. </a:t>
            </a:r>
            <a:r>
              <a:rPr lang="sv-SE" sz="900" err="1"/>
              <a:t>Elution</a:t>
            </a:r>
            <a:r>
              <a:rPr lang="sv-SE" sz="900"/>
              <a:t> </a:t>
            </a:r>
            <a:r>
              <a:rPr lang="sv-SE" sz="900" err="1"/>
              <a:t>with</a:t>
            </a:r>
            <a:r>
              <a:rPr lang="sv-SE" sz="900"/>
              <a:t> 0.1 M </a:t>
            </a:r>
            <a:r>
              <a:rPr lang="sv-SE" sz="900" err="1"/>
              <a:t>Glycine</a:t>
            </a:r>
            <a:r>
              <a:rPr lang="sv-SE" sz="900"/>
              <a:t> pH3. </a:t>
            </a:r>
            <a:r>
              <a:rPr lang="sv-SE" sz="900" err="1"/>
              <a:t>Neutralization</a:t>
            </a:r>
            <a:r>
              <a:rPr lang="sv-SE" sz="900"/>
              <a:t> at 1:5 </a:t>
            </a:r>
            <a:r>
              <a:rPr lang="sv-SE" sz="900" err="1"/>
              <a:t>volume</a:t>
            </a:r>
            <a:r>
              <a:rPr lang="sv-SE" sz="900"/>
              <a:t> </a:t>
            </a:r>
            <a:r>
              <a:rPr lang="sv-SE" sz="900" err="1"/>
              <a:t>ratio</a:t>
            </a:r>
            <a:r>
              <a:rPr lang="sv-SE" sz="900"/>
              <a:t> </a:t>
            </a:r>
            <a:r>
              <a:rPr lang="sv-SE" sz="900" err="1"/>
              <a:t>with</a:t>
            </a:r>
            <a:r>
              <a:rPr lang="sv-SE" sz="900"/>
              <a:t> 1 M Tris pH 9</a:t>
            </a:r>
            <a:endParaRPr lang="en-SE" sz="9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D49E25E-D32B-57D2-F0DA-F702B3953722}"/>
              </a:ext>
            </a:extLst>
          </p:cNvPr>
          <p:cNvSpPr txBox="1"/>
          <p:nvPr/>
        </p:nvSpPr>
        <p:spPr>
          <a:xfrm>
            <a:off x="8691229" y="4066848"/>
            <a:ext cx="12218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/>
              <a:t>Protein A </a:t>
            </a:r>
            <a:r>
              <a:rPr lang="sv-SE" sz="900" b="1" err="1"/>
              <a:t>purification</a:t>
            </a:r>
            <a:endParaRPr lang="en-SE" sz="900" b="1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A6264A4-B80D-E92F-154E-94BCE03DB467}"/>
              </a:ext>
            </a:extLst>
          </p:cNvPr>
          <p:cNvCxnSpPr>
            <a:cxnSpLocks/>
          </p:cNvCxnSpPr>
          <p:nvPr/>
        </p:nvCxnSpPr>
        <p:spPr>
          <a:xfrm>
            <a:off x="7861005" y="4676361"/>
            <a:ext cx="723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2F68B06-0538-6211-16D1-55630D2ABB0A}"/>
              </a:ext>
            </a:extLst>
          </p:cNvPr>
          <p:cNvSpPr txBox="1"/>
          <p:nvPr/>
        </p:nvSpPr>
        <p:spPr>
          <a:xfrm>
            <a:off x="2178351" y="506896"/>
            <a:ext cx="252466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dirty="0" err="1"/>
              <a:t>Supplementary</a:t>
            </a:r>
            <a:r>
              <a:rPr lang="sv-SE" dirty="0"/>
              <a:t> </a:t>
            </a:r>
            <a:r>
              <a:rPr lang="sv-SE" dirty="0" err="1"/>
              <a:t>Figure</a:t>
            </a:r>
            <a:r>
              <a:rPr lang="sv-SE" dirty="0"/>
              <a:t> S1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88054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85781AD-E137-8979-2760-87EF9291B4BF}"/>
              </a:ext>
            </a:extLst>
          </p:cNvPr>
          <p:cNvSpPr txBox="1"/>
          <p:nvPr/>
        </p:nvSpPr>
        <p:spPr>
          <a:xfrm>
            <a:off x="1278876" y="1335837"/>
            <a:ext cx="32875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err="1"/>
              <a:t>Crystallization</a:t>
            </a:r>
            <a:r>
              <a:rPr lang="sv-SE" sz="1200" b="1"/>
              <a:t> </a:t>
            </a:r>
            <a:r>
              <a:rPr lang="sv-SE" sz="1200" b="1" err="1"/>
              <a:t>of</a:t>
            </a:r>
            <a:r>
              <a:rPr lang="sv-SE" sz="1200" b="1"/>
              <a:t> 4-1BB:ATOR-1017scFv </a:t>
            </a:r>
            <a:r>
              <a:rPr lang="sv-SE" sz="1200" b="1" err="1"/>
              <a:t>complex</a:t>
            </a:r>
            <a:endParaRPr lang="en-SE" sz="12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B334CC-16BD-31D5-EA8E-EE3968AD1D8B}"/>
              </a:ext>
            </a:extLst>
          </p:cNvPr>
          <p:cNvSpPr txBox="1"/>
          <p:nvPr/>
        </p:nvSpPr>
        <p:spPr>
          <a:xfrm>
            <a:off x="339152" y="2766998"/>
            <a:ext cx="1261294" cy="18928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Thin</a:t>
            </a:r>
            <a:r>
              <a:rPr lang="sv-SE" sz="900"/>
              <a:t> </a:t>
            </a:r>
            <a:r>
              <a:rPr lang="sv-SE" sz="900" err="1"/>
              <a:t>needle</a:t>
            </a:r>
            <a:r>
              <a:rPr lang="sv-SE" sz="900"/>
              <a:t> </a:t>
            </a:r>
            <a:r>
              <a:rPr lang="sv-SE" sz="900" err="1"/>
              <a:t>crystals</a:t>
            </a:r>
            <a:r>
              <a:rPr lang="sv-SE" sz="900"/>
              <a:t> </a:t>
            </a:r>
            <a:r>
              <a:rPr lang="sv-SE" sz="900" err="1"/>
              <a:t>growing</a:t>
            </a:r>
            <a:r>
              <a:rPr lang="sv-SE" sz="900"/>
              <a:t> from the </a:t>
            </a:r>
            <a:r>
              <a:rPr lang="sv-SE" sz="900" err="1"/>
              <a:t>Proplex</a:t>
            </a:r>
            <a:r>
              <a:rPr lang="sv-SE" sz="900"/>
              <a:t> </a:t>
            </a:r>
            <a:r>
              <a:rPr lang="sv-SE" sz="900" err="1"/>
              <a:t>screen</a:t>
            </a:r>
            <a:r>
              <a:rPr lang="sv-SE" sz="900"/>
              <a:t> over 40 µL </a:t>
            </a:r>
            <a:r>
              <a:rPr lang="sv-SE" sz="900" err="1"/>
              <a:t>reservoir</a:t>
            </a:r>
            <a:r>
              <a:rPr lang="sv-SE" sz="900"/>
              <a:t> in a MRC </a:t>
            </a:r>
            <a:r>
              <a:rPr lang="sv-SE" sz="900" err="1"/>
              <a:t>plate</a:t>
            </a:r>
            <a:r>
              <a:rPr lang="sv-SE" sz="900"/>
              <a:t>.</a:t>
            </a:r>
          </a:p>
          <a:p>
            <a:endParaRPr lang="sv-SE" sz="900"/>
          </a:p>
          <a:p>
            <a:r>
              <a:rPr lang="sv-SE" sz="900" err="1"/>
              <a:t>Reservoir</a:t>
            </a:r>
            <a:r>
              <a:rPr lang="sv-SE" sz="900"/>
              <a:t>: 1 M Na </a:t>
            </a:r>
            <a:r>
              <a:rPr lang="sv-SE" sz="900" err="1"/>
              <a:t>citrate</a:t>
            </a:r>
            <a:r>
              <a:rPr lang="sv-SE" sz="900"/>
              <a:t> and 0.1 M Na HEPES pH 7.0</a:t>
            </a:r>
          </a:p>
          <a:p>
            <a:endParaRPr lang="sv-SE" sz="900"/>
          </a:p>
          <a:p>
            <a:r>
              <a:rPr lang="sv-SE" sz="900" err="1"/>
              <a:t>Drop</a:t>
            </a:r>
            <a:r>
              <a:rPr lang="sv-SE" sz="900"/>
              <a:t> </a:t>
            </a:r>
            <a:r>
              <a:rPr lang="sv-SE" sz="900" err="1"/>
              <a:t>ratio</a:t>
            </a:r>
            <a:r>
              <a:rPr lang="sv-SE" sz="900"/>
              <a:t>: 100 </a:t>
            </a:r>
            <a:r>
              <a:rPr lang="sv-SE" sz="900" err="1"/>
              <a:t>nl</a:t>
            </a:r>
            <a:r>
              <a:rPr lang="sv-SE" sz="900"/>
              <a:t> protein and 100 </a:t>
            </a:r>
            <a:r>
              <a:rPr lang="sv-SE" sz="900" err="1"/>
              <a:t>nl</a:t>
            </a:r>
            <a:r>
              <a:rPr lang="sv-SE" sz="900"/>
              <a:t> </a:t>
            </a:r>
            <a:r>
              <a:rPr lang="sv-SE" sz="900" err="1"/>
              <a:t>reservoir</a:t>
            </a:r>
            <a:endParaRPr lang="en-SE" sz="9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068A86-9F01-11A4-EA88-887D4E598EF9}"/>
              </a:ext>
            </a:extLst>
          </p:cNvPr>
          <p:cNvSpPr txBox="1"/>
          <p:nvPr/>
        </p:nvSpPr>
        <p:spPr>
          <a:xfrm>
            <a:off x="281330" y="2536166"/>
            <a:ext cx="8515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/>
              <a:t>Initial </a:t>
            </a:r>
            <a:r>
              <a:rPr lang="sv-SE" sz="900" b="1" err="1"/>
              <a:t>crystals</a:t>
            </a:r>
            <a:endParaRPr lang="en-SE" sz="900" b="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E549B0-FE2C-9C8B-C33E-A9A5EB4104BA}"/>
              </a:ext>
            </a:extLst>
          </p:cNvPr>
          <p:cNvSpPr txBox="1"/>
          <p:nvPr/>
        </p:nvSpPr>
        <p:spPr>
          <a:xfrm>
            <a:off x="2628252" y="3415069"/>
            <a:ext cx="127610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 err="1"/>
              <a:t>Needle</a:t>
            </a:r>
            <a:r>
              <a:rPr lang="sv-SE" sz="900"/>
              <a:t> </a:t>
            </a:r>
            <a:r>
              <a:rPr lang="sv-SE" sz="900" err="1"/>
              <a:t>crystals</a:t>
            </a:r>
            <a:r>
              <a:rPr lang="sv-SE" sz="900"/>
              <a:t> </a:t>
            </a:r>
            <a:r>
              <a:rPr lang="sv-SE" sz="900" err="1"/>
              <a:t>crushed</a:t>
            </a:r>
            <a:r>
              <a:rPr lang="sv-SE" sz="900"/>
              <a:t> in 1 M sodium </a:t>
            </a:r>
            <a:r>
              <a:rPr lang="sv-SE" sz="900" err="1"/>
              <a:t>citrate</a:t>
            </a:r>
            <a:r>
              <a:rPr lang="sv-SE" sz="900"/>
              <a:t>, 0.1 M HEPES pH 7.0 and 10  </a:t>
            </a:r>
            <a:r>
              <a:rPr lang="sv-SE" sz="900" err="1"/>
              <a:t>mM</a:t>
            </a:r>
            <a:r>
              <a:rPr lang="sv-SE" sz="900"/>
              <a:t> </a:t>
            </a:r>
            <a:r>
              <a:rPr lang="sv-SE" sz="900" err="1"/>
              <a:t>NaCl</a:t>
            </a:r>
            <a:r>
              <a:rPr lang="sv-SE" sz="900"/>
              <a:t> in a </a:t>
            </a:r>
            <a:r>
              <a:rPr lang="sv-SE" sz="900" err="1"/>
              <a:t>Seed</a:t>
            </a:r>
            <a:r>
              <a:rPr lang="sv-SE" sz="900"/>
              <a:t> </a:t>
            </a:r>
            <a:r>
              <a:rPr lang="sv-SE" sz="900" err="1"/>
              <a:t>Bead</a:t>
            </a:r>
            <a:r>
              <a:rPr lang="sv-SE" sz="900"/>
              <a:t> (Hampton Research)</a:t>
            </a:r>
            <a:endParaRPr lang="en-SE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266E3E-C939-53D8-A4A8-53B735A5FB6F}"/>
              </a:ext>
            </a:extLst>
          </p:cNvPr>
          <p:cNvSpPr txBox="1"/>
          <p:nvPr/>
        </p:nvSpPr>
        <p:spPr>
          <a:xfrm>
            <a:off x="2524129" y="3127795"/>
            <a:ext cx="1524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/>
              <a:t>Generation </a:t>
            </a:r>
            <a:r>
              <a:rPr lang="sv-SE" sz="900" b="1" err="1"/>
              <a:t>of</a:t>
            </a:r>
            <a:r>
              <a:rPr lang="sv-SE" sz="900" b="1"/>
              <a:t> </a:t>
            </a:r>
            <a:r>
              <a:rPr lang="sv-SE" sz="900" b="1" err="1"/>
              <a:t>seed</a:t>
            </a:r>
            <a:r>
              <a:rPr lang="sv-SE" sz="900" b="1"/>
              <a:t> solution</a:t>
            </a:r>
            <a:endParaRPr lang="en-SE" sz="900" b="1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0B935F6-9664-1FCF-2BF6-567C2DDD18E9}"/>
              </a:ext>
            </a:extLst>
          </p:cNvPr>
          <p:cNvCxnSpPr>
            <a:cxnSpLocks/>
          </p:cNvCxnSpPr>
          <p:nvPr/>
        </p:nvCxnSpPr>
        <p:spPr>
          <a:xfrm>
            <a:off x="4192524" y="3876734"/>
            <a:ext cx="747839" cy="0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6B90733-8BE6-63C1-41FD-5CEFC2712887}"/>
              </a:ext>
            </a:extLst>
          </p:cNvPr>
          <p:cNvSpPr txBox="1"/>
          <p:nvPr/>
        </p:nvSpPr>
        <p:spPr>
          <a:xfrm>
            <a:off x="5228531" y="2766998"/>
            <a:ext cx="1635125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/>
              <a:t>Crystal </a:t>
            </a:r>
            <a:r>
              <a:rPr lang="sv-SE" sz="900" err="1"/>
              <a:t>growth</a:t>
            </a:r>
            <a:r>
              <a:rPr lang="sv-SE" sz="900"/>
              <a:t> by  seeding a new </a:t>
            </a:r>
            <a:r>
              <a:rPr lang="sv-SE" sz="900" err="1"/>
              <a:t>condition</a:t>
            </a:r>
            <a:r>
              <a:rPr lang="sv-SE" sz="900"/>
              <a:t> </a:t>
            </a:r>
            <a:r>
              <a:rPr lang="sv-SE" sz="900" err="1"/>
              <a:t>obtained</a:t>
            </a:r>
            <a:r>
              <a:rPr lang="sv-SE" sz="900"/>
              <a:t> from the </a:t>
            </a:r>
            <a:r>
              <a:rPr lang="sv-SE" sz="900" err="1"/>
              <a:t>Wizard</a:t>
            </a:r>
            <a:r>
              <a:rPr lang="sv-SE" sz="900"/>
              <a:t> </a:t>
            </a:r>
            <a:r>
              <a:rPr lang="sv-SE" sz="900" err="1"/>
              <a:t>screen</a:t>
            </a:r>
            <a:r>
              <a:rPr lang="sv-SE" sz="900"/>
              <a:t>. The </a:t>
            </a:r>
            <a:r>
              <a:rPr lang="sv-SE" sz="900" err="1"/>
              <a:t>optimisation</a:t>
            </a:r>
            <a:r>
              <a:rPr lang="sv-SE" sz="900"/>
              <a:t> </a:t>
            </a:r>
            <a:r>
              <a:rPr lang="sv-SE" sz="900" err="1"/>
              <a:t>screen</a:t>
            </a:r>
            <a:r>
              <a:rPr lang="sv-SE" sz="900"/>
              <a:t> </a:t>
            </a:r>
            <a:r>
              <a:rPr lang="sv-SE" sz="900" err="1"/>
              <a:t>was</a:t>
            </a:r>
            <a:r>
              <a:rPr lang="sv-SE" sz="900"/>
              <a:t> </a:t>
            </a:r>
            <a:r>
              <a:rPr lang="sv-SE" sz="900" err="1"/>
              <a:t>pipetted</a:t>
            </a:r>
            <a:r>
              <a:rPr lang="sv-SE" sz="900"/>
              <a:t> </a:t>
            </a:r>
            <a:r>
              <a:rPr lang="sv-SE" sz="900" err="1"/>
              <a:t>with</a:t>
            </a:r>
            <a:r>
              <a:rPr lang="sv-SE" sz="900"/>
              <a:t> 40 µL </a:t>
            </a:r>
            <a:r>
              <a:rPr lang="sv-SE" sz="900" err="1"/>
              <a:t>reservoir</a:t>
            </a:r>
            <a:r>
              <a:rPr lang="sv-SE" sz="900"/>
              <a:t> in a MRC </a:t>
            </a:r>
            <a:r>
              <a:rPr lang="sv-SE" sz="900" err="1"/>
              <a:t>plate</a:t>
            </a:r>
            <a:r>
              <a:rPr lang="sv-SE" sz="900"/>
              <a:t>.</a:t>
            </a:r>
          </a:p>
          <a:p>
            <a:endParaRPr lang="sv-SE" sz="900"/>
          </a:p>
          <a:p>
            <a:r>
              <a:rPr lang="sv-SE" sz="900" err="1"/>
              <a:t>Reservoir</a:t>
            </a:r>
            <a:r>
              <a:rPr lang="sv-SE" sz="900"/>
              <a:t>: 1.1 M Sodium/ </a:t>
            </a:r>
            <a:r>
              <a:rPr lang="sv-SE" sz="900" err="1"/>
              <a:t>potassium</a:t>
            </a:r>
            <a:r>
              <a:rPr lang="sv-SE" sz="900"/>
              <a:t> </a:t>
            </a:r>
            <a:r>
              <a:rPr lang="sv-SE" sz="900" err="1"/>
              <a:t>tartrate</a:t>
            </a:r>
            <a:r>
              <a:rPr lang="sv-SE" sz="900"/>
              <a:t>, 0.1 M MES pH 6.5.</a:t>
            </a:r>
            <a:endParaRPr lang="en-SE" sz="900"/>
          </a:p>
          <a:p>
            <a:endParaRPr lang="sv-SE" sz="900"/>
          </a:p>
          <a:p>
            <a:r>
              <a:rPr lang="sv-SE" sz="900" err="1"/>
              <a:t>Drop</a:t>
            </a:r>
            <a:r>
              <a:rPr lang="sv-SE" sz="900"/>
              <a:t> </a:t>
            </a:r>
            <a:r>
              <a:rPr lang="sv-SE" sz="900" err="1"/>
              <a:t>ratio</a:t>
            </a:r>
            <a:r>
              <a:rPr lang="sv-SE" sz="900"/>
              <a:t>: 150 </a:t>
            </a:r>
            <a:r>
              <a:rPr lang="sv-SE" sz="900" err="1"/>
              <a:t>nL</a:t>
            </a:r>
            <a:r>
              <a:rPr lang="sv-SE" sz="900"/>
              <a:t> protein solution, 37 </a:t>
            </a:r>
            <a:r>
              <a:rPr lang="sv-SE" sz="900" err="1"/>
              <a:t>nL</a:t>
            </a:r>
            <a:r>
              <a:rPr lang="sv-SE" sz="900"/>
              <a:t> </a:t>
            </a:r>
            <a:r>
              <a:rPr lang="sv-SE" sz="900" err="1"/>
              <a:t>seed</a:t>
            </a:r>
            <a:r>
              <a:rPr lang="sv-SE" sz="900"/>
              <a:t> solution, 113 </a:t>
            </a:r>
            <a:r>
              <a:rPr lang="sv-SE" sz="900" err="1"/>
              <a:t>nL</a:t>
            </a:r>
            <a:r>
              <a:rPr lang="sv-SE" sz="900"/>
              <a:t> </a:t>
            </a:r>
            <a:r>
              <a:rPr lang="sv-SE" sz="900" err="1"/>
              <a:t>reservoir</a:t>
            </a:r>
            <a:endParaRPr lang="en-SE" sz="9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BC2129-61FD-E929-35B6-56578DB92EDF}"/>
              </a:ext>
            </a:extLst>
          </p:cNvPr>
          <p:cNvSpPr txBox="1"/>
          <p:nvPr/>
        </p:nvSpPr>
        <p:spPr>
          <a:xfrm>
            <a:off x="5157708" y="2536166"/>
            <a:ext cx="8883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/>
              <a:t>Crystal </a:t>
            </a:r>
            <a:r>
              <a:rPr lang="sv-SE" sz="900" b="1" err="1"/>
              <a:t>growth</a:t>
            </a:r>
            <a:endParaRPr lang="en-SE" sz="900" b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6731888-2702-2E39-4B1E-612057FE7EF9}"/>
              </a:ext>
            </a:extLst>
          </p:cNvPr>
          <p:cNvSpPr txBox="1"/>
          <p:nvPr/>
        </p:nvSpPr>
        <p:spPr>
          <a:xfrm>
            <a:off x="8007929" y="2730272"/>
            <a:ext cx="9268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00" b="1"/>
              <a:t>Crystal </a:t>
            </a:r>
            <a:r>
              <a:rPr lang="sv-SE" sz="900" b="1" err="1"/>
              <a:t>freezing</a:t>
            </a:r>
            <a:endParaRPr lang="en-SE" sz="900" b="1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47D83C2-A302-8950-B3E0-A5E70E5DAAA4}"/>
              </a:ext>
            </a:extLst>
          </p:cNvPr>
          <p:cNvCxnSpPr>
            <a:cxnSpLocks/>
          </p:cNvCxnSpPr>
          <p:nvPr/>
        </p:nvCxnSpPr>
        <p:spPr>
          <a:xfrm>
            <a:off x="7086564" y="3606306"/>
            <a:ext cx="7232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AB4B01F-46F1-E4ED-BF33-78D4A0D03E4F}"/>
              </a:ext>
            </a:extLst>
          </p:cNvPr>
          <p:cNvCxnSpPr>
            <a:cxnSpLocks/>
          </p:cNvCxnSpPr>
          <p:nvPr/>
        </p:nvCxnSpPr>
        <p:spPr>
          <a:xfrm>
            <a:off x="1716460" y="3818495"/>
            <a:ext cx="9117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7C8C8A5-5D3D-11C2-4157-010F3865EA1B}"/>
              </a:ext>
            </a:extLst>
          </p:cNvPr>
          <p:cNvSpPr txBox="1"/>
          <p:nvPr/>
        </p:nvSpPr>
        <p:spPr>
          <a:xfrm>
            <a:off x="8032746" y="2960676"/>
            <a:ext cx="1635125" cy="1338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900"/>
              <a:t>A </a:t>
            </a:r>
            <a:r>
              <a:rPr lang="sv-SE" sz="900" err="1"/>
              <a:t>slightly</a:t>
            </a:r>
            <a:r>
              <a:rPr lang="sv-SE" sz="900"/>
              <a:t> </a:t>
            </a:r>
            <a:r>
              <a:rPr lang="sv-SE" sz="900" err="1"/>
              <a:t>thicker</a:t>
            </a:r>
            <a:r>
              <a:rPr lang="sv-SE" sz="900"/>
              <a:t> </a:t>
            </a:r>
            <a:r>
              <a:rPr lang="sv-SE" sz="900" err="1"/>
              <a:t>needle</a:t>
            </a:r>
            <a:r>
              <a:rPr lang="sv-SE" sz="900"/>
              <a:t> </a:t>
            </a:r>
            <a:r>
              <a:rPr lang="sv-SE" sz="900" err="1"/>
              <a:t>crystal</a:t>
            </a:r>
            <a:r>
              <a:rPr lang="sv-SE" sz="900"/>
              <a:t> </a:t>
            </a:r>
            <a:r>
              <a:rPr lang="sv-SE" sz="900" err="1"/>
              <a:t>bunch</a:t>
            </a:r>
            <a:r>
              <a:rPr lang="sv-SE" sz="900"/>
              <a:t> </a:t>
            </a:r>
            <a:r>
              <a:rPr lang="sv-SE" sz="900" err="1"/>
              <a:t>were</a:t>
            </a:r>
            <a:r>
              <a:rPr lang="sv-SE" sz="900"/>
              <a:t> </a:t>
            </a:r>
            <a:r>
              <a:rPr lang="sv-SE" sz="900" err="1"/>
              <a:t>formed</a:t>
            </a:r>
            <a:r>
              <a:rPr lang="sv-SE" sz="900"/>
              <a:t> from </a:t>
            </a:r>
            <a:r>
              <a:rPr lang="sv-SE" sz="900" err="1"/>
              <a:t>which</a:t>
            </a:r>
            <a:r>
              <a:rPr lang="sv-SE" sz="900"/>
              <a:t> a </a:t>
            </a:r>
            <a:r>
              <a:rPr lang="sv-SE" sz="900" err="1"/>
              <a:t>single</a:t>
            </a:r>
            <a:r>
              <a:rPr lang="sv-SE" sz="900"/>
              <a:t> </a:t>
            </a:r>
            <a:r>
              <a:rPr lang="sv-SE" sz="900" err="1"/>
              <a:t>needle</a:t>
            </a:r>
            <a:r>
              <a:rPr lang="sv-SE" sz="900"/>
              <a:t> </a:t>
            </a:r>
            <a:r>
              <a:rPr lang="sv-SE" sz="900" err="1"/>
              <a:t>was</a:t>
            </a:r>
            <a:r>
              <a:rPr lang="sv-SE" sz="900"/>
              <a:t> </a:t>
            </a:r>
            <a:r>
              <a:rPr lang="sv-SE" sz="900" err="1"/>
              <a:t>frozen</a:t>
            </a:r>
            <a:r>
              <a:rPr lang="sv-SE" sz="900"/>
              <a:t> in </a:t>
            </a:r>
            <a:r>
              <a:rPr lang="sv-SE" sz="900" err="1"/>
              <a:t>cryoprotectant</a:t>
            </a:r>
            <a:r>
              <a:rPr lang="sv-SE" sz="900"/>
              <a:t>: 25.5 % (v/v) glycerol, 0.82 M sodium/ </a:t>
            </a:r>
            <a:r>
              <a:rPr lang="sv-SE" sz="900" err="1"/>
              <a:t>potassium</a:t>
            </a:r>
            <a:r>
              <a:rPr lang="sv-SE" sz="900"/>
              <a:t> </a:t>
            </a:r>
            <a:r>
              <a:rPr lang="sv-SE" sz="900" err="1"/>
              <a:t>tartrate</a:t>
            </a:r>
            <a:r>
              <a:rPr lang="sv-SE" sz="900"/>
              <a:t>, 0.25 M </a:t>
            </a:r>
            <a:r>
              <a:rPr lang="sv-SE" sz="900" err="1"/>
              <a:t>soidum</a:t>
            </a:r>
            <a:r>
              <a:rPr lang="sv-SE" sz="900"/>
              <a:t> </a:t>
            </a:r>
            <a:r>
              <a:rPr lang="sv-SE" sz="900" err="1"/>
              <a:t>citrate</a:t>
            </a:r>
            <a:r>
              <a:rPr lang="sv-SE" sz="900"/>
              <a:t>, 75 </a:t>
            </a:r>
            <a:r>
              <a:rPr lang="sv-SE" sz="900" err="1"/>
              <a:t>mM</a:t>
            </a:r>
            <a:r>
              <a:rPr lang="sv-SE" sz="900"/>
              <a:t> MES pH 6.5 and 25 </a:t>
            </a:r>
            <a:r>
              <a:rPr lang="sv-SE" sz="900" err="1"/>
              <a:t>mM</a:t>
            </a:r>
            <a:r>
              <a:rPr lang="sv-SE" sz="900"/>
              <a:t> HEPES pH 7.0.</a:t>
            </a:r>
            <a:endParaRPr lang="en-SE" sz="9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05BE122-55E8-4459-678B-5F3750D2998E}"/>
              </a:ext>
            </a:extLst>
          </p:cNvPr>
          <p:cNvSpPr txBox="1"/>
          <p:nvPr/>
        </p:nvSpPr>
        <p:spPr>
          <a:xfrm>
            <a:off x="2178351" y="506896"/>
            <a:ext cx="252466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dirty="0" err="1"/>
              <a:t>Supplementary</a:t>
            </a:r>
            <a:r>
              <a:rPr lang="sv-SE" dirty="0"/>
              <a:t> </a:t>
            </a:r>
            <a:r>
              <a:rPr lang="sv-SE" dirty="0" err="1"/>
              <a:t>Figure</a:t>
            </a:r>
            <a:r>
              <a:rPr lang="sv-SE" dirty="0"/>
              <a:t> S2</a:t>
            </a:r>
            <a:endParaRPr lang="en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5B50E1-2719-B8BA-54D5-79F7B443C977}"/>
              </a:ext>
            </a:extLst>
          </p:cNvPr>
          <p:cNvSpPr txBox="1"/>
          <p:nvPr/>
        </p:nvSpPr>
        <p:spPr>
          <a:xfrm>
            <a:off x="213245" y="1785488"/>
            <a:ext cx="183919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900"/>
              <a:t>12.5 mg/</a:t>
            </a:r>
            <a:r>
              <a:rPr lang="sv-SE" sz="900" err="1"/>
              <a:t>mL</a:t>
            </a:r>
            <a:r>
              <a:rPr lang="sv-SE" sz="900"/>
              <a:t> 4-1BB:ATOR-1017scFv </a:t>
            </a:r>
            <a:r>
              <a:rPr lang="sv-SE" sz="900" err="1"/>
              <a:t>complex</a:t>
            </a:r>
            <a:r>
              <a:rPr lang="sv-SE" sz="900"/>
              <a:t> in 10 </a:t>
            </a:r>
            <a:r>
              <a:rPr lang="sv-SE" sz="900" err="1"/>
              <a:t>mM</a:t>
            </a:r>
            <a:r>
              <a:rPr lang="sv-SE" sz="900"/>
              <a:t> HEPES, pH7.5, 150 </a:t>
            </a:r>
            <a:r>
              <a:rPr lang="sv-SE" sz="900" err="1"/>
              <a:t>mM</a:t>
            </a:r>
            <a:r>
              <a:rPr lang="sv-SE" sz="900"/>
              <a:t> </a:t>
            </a:r>
            <a:r>
              <a:rPr lang="sv-SE" sz="900" err="1"/>
              <a:t>NaCl</a:t>
            </a:r>
            <a:r>
              <a:rPr lang="sv-SE" sz="900"/>
              <a:t>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F6B30-9ADE-D1B8-F630-9BB3C377EA02}"/>
              </a:ext>
            </a:extLst>
          </p:cNvPr>
          <p:cNvSpPr txBox="1"/>
          <p:nvPr/>
        </p:nvSpPr>
        <p:spPr>
          <a:xfrm>
            <a:off x="217448" y="1567535"/>
            <a:ext cx="60977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900" b="1"/>
              <a:t>Protein solution</a:t>
            </a:r>
            <a:endParaRPr lang="en-SE" sz="9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BBC08B-C6B6-646C-6FA5-9D55645BF383}"/>
              </a:ext>
            </a:extLst>
          </p:cNvPr>
          <p:cNvSpPr txBox="1"/>
          <p:nvPr/>
        </p:nvSpPr>
        <p:spPr>
          <a:xfrm>
            <a:off x="263422" y="1786515"/>
            <a:ext cx="1738844" cy="505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SE" sz="900"/>
          </a:p>
        </p:txBody>
      </p:sp>
    </p:spTree>
    <p:extLst>
      <p:ext uri="{BB962C8B-B14F-4D97-AF65-F5344CB8AC3E}">
        <p14:creationId xmlns:p14="http://schemas.microsoft.com/office/powerpoint/2010/main" val="175794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6EB52-BCB0-0CF4-A163-B37580E65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43419"/>
            <a:ext cx="10515600" cy="933544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 algn="just">
              <a:buNone/>
            </a:pPr>
            <a:r>
              <a:rPr lang="en-US" sz="1400" dirty="0">
                <a:ea typeface="+mn-lt"/>
                <a:cs typeface="+mn-lt"/>
              </a:rPr>
              <a:t>Supplementary Figure S3. Competition with IgG reduces the efficacy of ATOR-1017 in activating CD8</a:t>
            </a:r>
            <a:r>
              <a:rPr lang="en-US" sz="1400" baseline="30000" dirty="0">
                <a:ea typeface="+mn-lt"/>
                <a:cs typeface="+mn-lt"/>
              </a:rPr>
              <a:t>+</a:t>
            </a:r>
            <a:r>
              <a:rPr lang="en-US" sz="1400" dirty="0">
                <a:ea typeface="+mn-lt"/>
                <a:cs typeface="+mn-lt"/>
              </a:rPr>
              <a:t> T cells via crosslinking to </a:t>
            </a:r>
            <a:r>
              <a:rPr lang="en-US" sz="1400" dirty="0" err="1">
                <a:ea typeface="+mn-lt"/>
                <a:cs typeface="+mn-lt"/>
              </a:rPr>
              <a:t>FcγRI</a:t>
            </a:r>
            <a:r>
              <a:rPr lang="en-US" sz="1400" dirty="0">
                <a:ea typeface="+mn-lt"/>
                <a:cs typeface="+mn-lt"/>
              </a:rPr>
              <a:t> and </a:t>
            </a:r>
            <a:r>
              <a:rPr lang="en-US" sz="1400" dirty="0" err="1">
                <a:ea typeface="+mn-lt"/>
                <a:cs typeface="+mn-lt"/>
              </a:rPr>
              <a:t>FcγRIIb</a:t>
            </a:r>
            <a:r>
              <a:rPr lang="en-US" sz="1400" dirty="0">
                <a:ea typeface="+mn-lt"/>
                <a:cs typeface="+mn-lt"/>
              </a:rPr>
              <a:t>. Primary CD8</a:t>
            </a:r>
            <a:r>
              <a:rPr lang="en-US" sz="1400" baseline="30000" dirty="0">
                <a:ea typeface="+mn-lt"/>
                <a:cs typeface="+mn-lt"/>
              </a:rPr>
              <a:t>+ </a:t>
            </a:r>
            <a:r>
              <a:rPr lang="en-US" sz="1400" dirty="0">
                <a:ea typeface="+mn-lt"/>
                <a:cs typeface="+mn-lt"/>
              </a:rPr>
              <a:t>T cells (0.1 x 10</a:t>
            </a:r>
            <a:r>
              <a:rPr lang="en-US" sz="1400" baseline="30000" dirty="0">
                <a:ea typeface="+mn-lt"/>
                <a:cs typeface="+mn-lt"/>
              </a:rPr>
              <a:t>6</a:t>
            </a:r>
            <a:r>
              <a:rPr lang="en-US" sz="1400" dirty="0">
                <a:ea typeface="+mn-lt"/>
                <a:cs typeface="+mn-lt"/>
              </a:rPr>
              <a:t> cells/well) were stimulated with anti-CD3 coated beads (1:1 bead to effector cell ratio) and ATOR-1017 crosslinked via (A) </a:t>
            </a:r>
            <a:r>
              <a:rPr lang="en-US" sz="1400" dirty="0" err="1">
                <a:ea typeface="+mn-lt"/>
                <a:cs typeface="+mn-lt"/>
              </a:rPr>
              <a:t>Fc</a:t>
            </a:r>
            <a:r>
              <a:rPr lang="en-US" sz="1400" dirty="0" err="1">
                <a:cs typeface="Calibri"/>
              </a:rPr>
              <a:t>γ</a:t>
            </a:r>
            <a:r>
              <a:rPr lang="en-US" sz="1400" dirty="0" err="1">
                <a:ea typeface="+mn-lt"/>
                <a:cs typeface="+mn-lt"/>
              </a:rPr>
              <a:t>RI</a:t>
            </a:r>
            <a:r>
              <a:rPr lang="en-US" sz="1400" dirty="0">
                <a:ea typeface="+mn-lt"/>
                <a:cs typeface="+mn-lt"/>
              </a:rPr>
              <a:t> or (B) </a:t>
            </a:r>
            <a:r>
              <a:rPr lang="en-US" sz="1400" dirty="0" err="1">
                <a:ea typeface="+mn-lt"/>
                <a:cs typeface="+mn-lt"/>
              </a:rPr>
              <a:t>Fc</a:t>
            </a:r>
            <a:r>
              <a:rPr lang="en-US" sz="1400" dirty="0" err="1">
                <a:cs typeface="Calibri"/>
              </a:rPr>
              <a:t>γ</a:t>
            </a:r>
            <a:r>
              <a:rPr lang="en-US" sz="1400" dirty="0" err="1">
                <a:ea typeface="+mn-lt"/>
                <a:cs typeface="+mn-lt"/>
              </a:rPr>
              <a:t>RIIb</a:t>
            </a:r>
            <a:r>
              <a:rPr lang="en-US" sz="1400" dirty="0">
                <a:ea typeface="+mn-lt"/>
                <a:cs typeface="+mn-lt"/>
              </a:rPr>
              <a:t> expressing UV-irradiated CHO cells (0.2 x 10</a:t>
            </a:r>
            <a:r>
              <a:rPr lang="en-US" sz="1400" baseline="30000" dirty="0">
                <a:ea typeface="+mn-lt"/>
                <a:cs typeface="+mn-lt"/>
              </a:rPr>
              <a:t>6</a:t>
            </a:r>
            <a:r>
              <a:rPr lang="en-US" sz="1400" dirty="0">
                <a:ea typeface="+mn-lt"/>
                <a:cs typeface="+mn-lt"/>
              </a:rPr>
              <a:t> cells/well) in the presence of IgG. CD8</a:t>
            </a:r>
            <a:r>
              <a:rPr lang="en-US" sz="1400" baseline="30000" dirty="0">
                <a:ea typeface="+mn-lt"/>
                <a:cs typeface="+mn-lt"/>
              </a:rPr>
              <a:t>+</a:t>
            </a:r>
            <a:r>
              <a:rPr lang="en-US" sz="1400" dirty="0">
                <a:ea typeface="+mn-lt"/>
                <a:cs typeface="+mn-lt"/>
              </a:rPr>
              <a:t> T cell activation was evaluated by </a:t>
            </a:r>
            <a:r>
              <a:rPr lang="en-US" sz="1400" dirty="0" err="1">
                <a:ea typeface="+mn-lt"/>
                <a:cs typeface="+mn-lt"/>
              </a:rPr>
              <a:t>IFNγ</a:t>
            </a:r>
            <a:r>
              <a:rPr lang="en-US" sz="1400" dirty="0">
                <a:ea typeface="+mn-lt"/>
                <a:cs typeface="+mn-lt"/>
              </a:rPr>
              <a:t> release in the supernatants after 72 h co-culture. Data from one representative donor is shown for </a:t>
            </a:r>
            <a:r>
              <a:rPr lang="en-US" sz="1400" dirty="0" err="1">
                <a:ea typeface="+mn-lt"/>
                <a:cs typeface="+mn-lt"/>
              </a:rPr>
              <a:t>Fc</a:t>
            </a:r>
            <a:r>
              <a:rPr lang="en-US" sz="1400" dirty="0" err="1">
                <a:cs typeface="Calibri"/>
              </a:rPr>
              <a:t>γ</a:t>
            </a:r>
            <a:r>
              <a:rPr lang="en-US" sz="1400" dirty="0" err="1">
                <a:ea typeface="+mn-lt"/>
                <a:cs typeface="+mn-lt"/>
              </a:rPr>
              <a:t>RI</a:t>
            </a:r>
            <a:r>
              <a:rPr lang="en-US" sz="1400" dirty="0">
                <a:ea typeface="+mn-lt"/>
                <a:cs typeface="+mn-lt"/>
              </a:rPr>
              <a:t> and </a:t>
            </a:r>
            <a:r>
              <a:rPr lang="en-US" sz="1400" dirty="0" err="1">
                <a:ea typeface="+mn-lt"/>
                <a:cs typeface="+mn-lt"/>
              </a:rPr>
              <a:t>Fc</a:t>
            </a:r>
            <a:r>
              <a:rPr lang="en-US" sz="1400" dirty="0" err="1">
                <a:cs typeface="Calibri"/>
              </a:rPr>
              <a:t>γ</a:t>
            </a:r>
            <a:r>
              <a:rPr lang="en-US" sz="1400" dirty="0" err="1">
                <a:ea typeface="+mn-lt"/>
                <a:cs typeface="+mn-lt"/>
              </a:rPr>
              <a:t>RIIb</a:t>
            </a:r>
            <a:r>
              <a:rPr lang="en-US" sz="1400" dirty="0">
                <a:ea typeface="+mn-lt"/>
                <a:cs typeface="+mn-lt"/>
              </a:rPr>
              <a:t>. Data is shown as mean +/- SD.</a:t>
            </a:r>
            <a:endParaRPr lang="en-US" sz="1400" dirty="0">
              <a:cs typeface="Calibri"/>
            </a:endParaRPr>
          </a:p>
          <a:p>
            <a:pPr>
              <a:buNone/>
            </a:pPr>
            <a:endParaRPr lang="en-US" sz="1400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09876-D731-8DE5-1446-92C1A36A7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9" y="1376313"/>
            <a:ext cx="9829594" cy="3048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CE9248-D49A-6A10-E6EE-5C1E9AFA853D}"/>
              </a:ext>
            </a:extLst>
          </p:cNvPr>
          <p:cNvSpPr txBox="1"/>
          <p:nvPr/>
        </p:nvSpPr>
        <p:spPr>
          <a:xfrm>
            <a:off x="2178351" y="506896"/>
            <a:ext cx="252466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sv-SE" dirty="0" err="1"/>
              <a:t>Supplementary</a:t>
            </a:r>
            <a:r>
              <a:rPr lang="sv-SE" dirty="0"/>
              <a:t> </a:t>
            </a:r>
            <a:r>
              <a:rPr lang="sv-SE" dirty="0" err="1"/>
              <a:t>Figure</a:t>
            </a:r>
            <a:r>
              <a:rPr lang="sv-SE" dirty="0"/>
              <a:t> S3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7038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28eea5-70de-4443-9f14-ac2e9a4e8e96">
      <Terms xmlns="http://schemas.microsoft.com/office/infopath/2007/PartnerControls"/>
    </lcf76f155ced4ddcb4097134ff3c332f>
    <References xmlns="02440529-fff9-42aa-a565-441b62f77170" xsi:nil="true"/>
    <AlligatorID xmlns="02440529-fff9-42aa-a565-441b62f77170" xsi:nil="true"/>
    <Document_x0020_Properties xmlns="02440529-fff9-42aa-a565-441b62f77170" xsi:nil="true"/>
    <TaxCatchAll xmlns="02440529-fff9-42aa-a565-441b62f77170" xsi:nil="true"/>
    <_dlc_DocId xmlns="02440529-fff9-42aa-a565-441b62f77170">4U7VXWEMUDZ4-878338632-9907</_dlc_DocId>
    <_dlc_DocIdUrl xmlns="02440529-fff9-42aa-a565-441b62f77170">
      <Url>https://alligatorbioscience.sharepoint.com/sites/ATOR-1017/_layouts/15/DocIdRedir.aspx?ID=4U7VXWEMUDZ4-878338632-9907</Url>
      <Description>4U7VXWEMUDZ4-878338632-9907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1B95C7C4F1174895AC952DAB692B4E" ma:contentTypeVersion="26" ma:contentTypeDescription="Create a new document." ma:contentTypeScope="" ma:versionID="5f6f79f309992acf550d6585e2d4f854">
  <xsd:schema xmlns:xsd="http://www.w3.org/2001/XMLSchema" xmlns:xs="http://www.w3.org/2001/XMLSchema" xmlns:p="http://schemas.microsoft.com/office/2006/metadata/properties" xmlns:ns2="02440529-fff9-42aa-a565-441b62f77170" xmlns:ns3="d628eea5-70de-4443-9f14-ac2e9a4e8e96" targetNamespace="http://schemas.microsoft.com/office/2006/metadata/properties" ma:root="true" ma:fieldsID="8ab2c2f7fe6630bf025b7e2d4234710c" ns2:_="" ns3:_="">
    <xsd:import namespace="02440529-fff9-42aa-a565-441b62f77170"/>
    <xsd:import namespace="d628eea5-70de-4443-9f14-ac2e9a4e8e96"/>
    <xsd:element name="properties">
      <xsd:complexType>
        <xsd:sequence>
          <xsd:element name="documentManagement">
            <xsd:complexType>
              <xsd:all>
                <xsd:element ref="ns2:AlligatorID" minOccurs="0"/>
                <xsd:element ref="ns2:Document_x0020_Properties" minOccurs="0"/>
                <xsd:element ref="ns2:References" minOccurs="0"/>
                <xsd:element ref="ns2:SharedWithUsers" minOccurs="0"/>
                <xsd:element ref="ns2:_dlc_DocId" minOccurs="0"/>
                <xsd:element ref="ns2:_dlc_DocIdUrl" minOccurs="0"/>
                <xsd:element ref="ns2:_dlc_DocIdPersistId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440529-fff9-42aa-a565-441b62f77170" elementFormDefault="qualified">
    <xsd:import namespace="http://schemas.microsoft.com/office/2006/documentManagement/types"/>
    <xsd:import namespace="http://schemas.microsoft.com/office/infopath/2007/PartnerControls"/>
    <xsd:element name="AlligatorID" ma:index="4" nillable="true" ma:displayName="AlligatorID" ma:internalName="AlligatorID" ma:readOnly="false">
      <xsd:simpleType>
        <xsd:restriction base="dms:Text">
          <xsd:maxLength value="12"/>
        </xsd:restriction>
      </xsd:simpleType>
    </xsd:element>
    <xsd:element name="Document_x0020_Properties" ma:index="5" nillable="true" ma:displayName="Document Properties" ma:internalName="Document_x0020_Propertie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ue Diligence document"/>
                    <xsd:enumeration value="Report"/>
                    <xsd:enumeration value="Original archived"/>
                    <xsd:enumeration value="Agreement"/>
                    <xsd:enumeration value="Plan"/>
                    <xsd:enumeration value="Protocol"/>
                    <xsd:enumeration value="Meeting"/>
                    <xsd:enumeration value="Memo"/>
                    <xsd:enumeration value="Patent"/>
                    <xsd:enumeration value="Regulatory"/>
                    <xsd:enumeration value="SOP"/>
                    <xsd:enumeration value="Routine"/>
                  </xsd:restriction>
                </xsd:simpleType>
              </xsd:element>
            </xsd:sequence>
          </xsd:extension>
        </xsd:complexContent>
      </xsd:complexType>
    </xsd:element>
    <xsd:element name="References" ma:index="6" nillable="true" ma:displayName="References" ma:internalName="References" ma:readOnly="false">
      <xsd:simpleType>
        <xsd:restriction base="dms:Text">
          <xsd:maxLength value="255"/>
        </xsd:restriction>
      </xsd:simpleType>
    </xsd:element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dlc_DocId" ma:index="10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a2c8b9c-a63e-455f-9cd0-74d3dfef4f05}" ma:internalName="TaxCatchAll" ma:showField="CatchAllData" ma:web="02440529-fff9-42aa-a565-441b62f77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8eea5-70de-4443-9f14-ac2e9a4e8e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8" nillable="true" ma:displayName="MediaServiceObjectDetectorVersions" ma:description="" ma:hidden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5f6c08b-b621-4e99-856b-f937a315c2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5148743-9E0B-4848-A935-183487154528}">
  <ds:schemaRefs>
    <ds:schemaRef ds:uri="02440529-fff9-42aa-a565-441b62f77170"/>
    <ds:schemaRef ds:uri="10ae302d-7dfc-4273-a839-dd5b23caca1c"/>
    <ds:schemaRef ds:uri="37a07db6-3019-487d-844b-7dec70c9aaae"/>
    <ds:schemaRef ds:uri="d628eea5-70de-4443-9f14-ac2e9a4e8e9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B73458E-2660-4A3C-B456-1C0AF1DE19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4C222C-8B87-40E4-97A3-D5AD5FDA1D94}"/>
</file>

<file path=customXml/itemProps4.xml><?xml version="1.0" encoding="utf-8"?>
<ds:datastoreItem xmlns:ds="http://schemas.openxmlformats.org/officeDocument/2006/customXml" ds:itemID="{9FD0709A-E4DC-47CD-9F2D-A96F2000F49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Widescreen</PresentationFormat>
  <Paragraphs>50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von Schantz</dc:creator>
  <cp:lastModifiedBy>Karin Enell Smith</cp:lastModifiedBy>
  <cp:revision>7</cp:revision>
  <dcterms:created xsi:type="dcterms:W3CDTF">2023-03-10T13:42:05Z</dcterms:created>
  <dcterms:modified xsi:type="dcterms:W3CDTF">2023-08-28T12:21:35Z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0x010100A71B95C7C4F1174895AC952DAB692B4E</vt:lpwstr>
  </property>
  <property fmtid="{D5CDD505-2E9C-101B-9397-08002B2CF9AE}" pid="3" name="_dlc_DocIdItemGuid">
    <vt:lpwstr>d0835ad7-8090-479a-8d0d-18ee2fe0a131</vt:lpwstr>
  </property>
  <property fmtid="{D5CDD505-2E9C-101B-9397-08002B2CF9AE}" pid="4" name="MediaServiceImageTags">
    <vt:lpwstr/>
  </property>
</Properties>
</file>