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14"/>
  </p:notesMasterIdLst>
  <p:sldIdLst>
    <p:sldId id="280" r:id="rId2"/>
    <p:sldId id="288" r:id="rId3"/>
    <p:sldId id="289" r:id="rId4"/>
    <p:sldId id="273" r:id="rId5"/>
    <p:sldId id="272" r:id="rId6"/>
    <p:sldId id="264" r:id="rId7"/>
    <p:sldId id="278" r:id="rId8"/>
    <p:sldId id="265" r:id="rId9"/>
    <p:sldId id="284" r:id="rId10"/>
    <p:sldId id="285" r:id="rId11"/>
    <p:sldId id="286" r:id="rId12"/>
    <p:sldId id="287" r:id="rId13"/>
  </p:sldIdLst>
  <p:sldSz cx="6119813" cy="8099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0690D9-DE61-9B44-A68D-D39C792AD7E3}" v="8" dt="2025-11-10T12:45:58.9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01"/>
    <p:restoredTop sz="92632"/>
  </p:normalViewPr>
  <p:slideViewPr>
    <p:cSldViewPr snapToGrid="0">
      <p:cViewPr>
        <p:scale>
          <a:sx n="125" d="100"/>
          <a:sy n="125" d="100"/>
        </p:scale>
        <p:origin x="280" y="-1592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D51B79-3464-2D4F-9653-1B76F17E6E6C}" type="datetimeFigureOut">
              <a:rPr lang="en-US" smtClean="0"/>
              <a:t>11/9/25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63775" y="1143000"/>
            <a:ext cx="23304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4BD94-AB35-4243-849D-C1BEA2FD69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16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1pPr>
    <a:lvl2pPr marL="356159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2pPr>
    <a:lvl3pPr marL="712318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3pPr>
    <a:lvl4pPr marL="1068476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4pPr>
    <a:lvl5pPr marL="1424635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5pPr>
    <a:lvl6pPr marL="1780794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6pPr>
    <a:lvl7pPr marL="2136953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7pPr>
    <a:lvl8pPr marL="2493112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8pPr>
    <a:lvl9pPr marL="2849270" algn="l" defTabSz="712318" rtl="0" eaLnBrk="1" latinLnBrk="0" hangingPunct="1">
      <a:defRPr sz="9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0580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effectLst/>
              <a:latin typeface="Helvetica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770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effectLst/>
              <a:latin typeface="Helvetica" pitchFamily="2" charset="0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29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462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UcParenBoth"/>
            </a:pPr>
            <a:endParaRPr lang="en-GB" sz="1200" i="1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74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133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63775" y="1143000"/>
            <a:ext cx="233045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4BD94-AB35-4243-849D-C1BEA2FD69F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22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325531"/>
            <a:ext cx="5201841" cy="2819800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4254073"/>
            <a:ext cx="4589860" cy="1955486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54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88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2019234"/>
            <a:ext cx="5278339" cy="3369135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5420242"/>
            <a:ext cx="5278339" cy="17717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>
                    <a:tint val="82000"/>
                  </a:schemeClr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82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82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05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2156097"/>
            <a:ext cx="2600921" cy="51390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2156097"/>
            <a:ext cx="2600921" cy="51390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9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31221"/>
            <a:ext cx="5278339" cy="156551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985485"/>
            <a:ext cx="2588967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958540"/>
            <a:ext cx="2588967" cy="435156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985485"/>
            <a:ext cx="2601718" cy="973055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958540"/>
            <a:ext cx="2601718" cy="435156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356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278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02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166169"/>
            <a:ext cx="3098155" cy="5755841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85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539962"/>
            <a:ext cx="1973799" cy="1889866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166169"/>
            <a:ext cx="3098155" cy="5755841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429828"/>
            <a:ext cx="1973799" cy="4501556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97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5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431220"/>
            <a:ext cx="1319585" cy="686388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431220"/>
            <a:ext cx="3882256" cy="686388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37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431221"/>
            <a:ext cx="5278339" cy="15655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2156097"/>
            <a:ext cx="5278339" cy="5139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4F5C88-524D-FF4B-8A20-363E5E3764D3}" type="datetimeFigureOut">
              <a:rPr lang="en-US" smtClean="0"/>
              <a:t>11/9/25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7506969"/>
            <a:ext cx="2065437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7506969"/>
            <a:ext cx="1376958" cy="4312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7F7BA6-19E3-B145-AB40-18187C914F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7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12008" rtl="0" eaLnBrk="1" latinLnBrk="0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0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0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0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emf"/><Relationship Id="rId3" Type="http://schemas.openxmlformats.org/officeDocument/2006/relationships/image" Target="../media/image29.emf"/><Relationship Id="rId7" Type="http://schemas.openxmlformats.org/officeDocument/2006/relationships/image" Target="../media/image33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emf"/><Relationship Id="rId4" Type="http://schemas.openxmlformats.org/officeDocument/2006/relationships/image" Target="../media/image30.emf"/><Relationship Id="rId9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>
            <a:extLst>
              <a:ext uri="{FF2B5EF4-FFF2-40B4-BE49-F238E27FC236}">
                <a16:creationId xmlns:a16="http://schemas.microsoft.com/office/drawing/2014/main" id="{A980EA3B-2E3F-83C2-4AA7-C1E4D486FD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829" y="510871"/>
            <a:ext cx="2804211" cy="381931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3734B93C-1BA6-8BC8-6BD1-BD90127C28FE}"/>
              </a:ext>
            </a:extLst>
          </p:cNvPr>
          <p:cNvSpPr txBox="1"/>
          <p:nvPr/>
        </p:nvSpPr>
        <p:spPr>
          <a:xfrm>
            <a:off x="144689" y="4322095"/>
            <a:ext cx="300520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40388AE0-B4B8-EEC1-A26D-D4945292D426}"/>
              </a:ext>
            </a:extLst>
          </p:cNvPr>
          <p:cNvSpPr txBox="1"/>
          <p:nvPr/>
        </p:nvSpPr>
        <p:spPr>
          <a:xfrm>
            <a:off x="1013981" y="401782"/>
            <a:ext cx="298480" cy="325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15" dirty="0"/>
              <a:t>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D9ED17D-F6E3-D8E7-9303-BEA27CBB92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1127" y="4578487"/>
            <a:ext cx="1757539" cy="13503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E58616-3551-EA92-BF2D-BA10B71443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619"/>
          <a:stretch>
            <a:fillRect/>
          </a:stretch>
        </p:blipFill>
        <p:spPr>
          <a:xfrm>
            <a:off x="1734202" y="4578487"/>
            <a:ext cx="1534966" cy="13503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F4AE36-40AD-36E0-6D63-8D5606854F2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072"/>
          <a:stretch>
            <a:fillRect/>
          </a:stretch>
        </p:blipFill>
        <p:spPr>
          <a:xfrm>
            <a:off x="3078545" y="4562802"/>
            <a:ext cx="1558360" cy="13655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0E5B51C-AC6B-9D0F-A519-8DB5338BFAA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0596"/>
          <a:stretch>
            <a:fillRect/>
          </a:stretch>
        </p:blipFill>
        <p:spPr>
          <a:xfrm>
            <a:off x="4447007" y="4578844"/>
            <a:ext cx="1534966" cy="1350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1FF640-FB64-EBCA-4009-4BCE6B0094EA}"/>
              </a:ext>
            </a:extLst>
          </p:cNvPr>
          <p:cNvSpPr txBox="1"/>
          <p:nvPr/>
        </p:nvSpPr>
        <p:spPr>
          <a:xfrm>
            <a:off x="192168" y="6184781"/>
            <a:ext cx="5675680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92658">
              <a:defRPr/>
            </a:pPr>
            <a:r>
              <a:rPr lang="en-GB" sz="833" b="1" i="1" dirty="0">
                <a:latin typeface="Arial" panose="020B0604020202020204" pitchFamily="34" charset="0"/>
              </a:rPr>
              <a:t>Supplementary Figure 1- Lymphocyte population in whole blood samples</a:t>
            </a:r>
          </a:p>
          <a:p>
            <a:pPr algn="just" defTabSz="692658">
              <a:defRPr/>
            </a:pPr>
            <a:r>
              <a:rPr lang="en-GB" sz="833" b="1" i="1" dirty="0">
                <a:latin typeface="Arial" panose="020B0604020202020204" pitchFamily="34" charset="0"/>
              </a:rPr>
              <a:t>A) </a:t>
            </a:r>
            <a:r>
              <a:rPr lang="en-GB" sz="833" i="1" dirty="0">
                <a:latin typeface="Arial" panose="020B0604020202020204" pitchFamily="34" charset="0"/>
              </a:rPr>
              <a:t>The gating strategy used for analysing lymphocyte populations in a whole blood cell count using the 6-colour TBNK cocktail</a:t>
            </a:r>
            <a:r>
              <a:rPr lang="en-GB" sz="833" b="1" i="1" dirty="0">
                <a:latin typeface="Arial" panose="020B0604020202020204" pitchFamily="34" charset="0"/>
              </a:rPr>
              <a:t>, B</a:t>
            </a:r>
            <a:r>
              <a:rPr lang="en-GB" sz="833" i="1" dirty="0">
                <a:latin typeface="Arial" panose="020B0604020202020204" pitchFamily="34" charset="0"/>
              </a:rPr>
              <a:t>) whole blood counts were obtained with the TBNK 6-colour antibody and flow cytometry for CD4+ T cells, CD8+ T cells, B cells, and NK cells throughout SABR treatment (n=23), Friedman tests with Dunn’s multiple correction post-hoc tests were performed, *= p&lt;0.05, **= p&lt;0.01, ***=p&lt;0.001, ****=p&lt;0.0001.</a:t>
            </a:r>
            <a:endParaRPr lang="en-GB" sz="833" dirty="0"/>
          </a:p>
          <a:p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1002075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55D614-3FB2-3C9F-AA81-5C56BFB389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6631" b="918"/>
          <a:stretch>
            <a:fillRect/>
          </a:stretch>
        </p:blipFill>
        <p:spPr>
          <a:xfrm>
            <a:off x="312620" y="172996"/>
            <a:ext cx="5494571" cy="65625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43ACAD6-1ADF-E474-8493-DDDD72F4E041}"/>
              </a:ext>
            </a:extLst>
          </p:cNvPr>
          <p:cNvSpPr txBox="1"/>
          <p:nvPr/>
        </p:nvSpPr>
        <p:spPr>
          <a:xfrm>
            <a:off x="222065" y="6735558"/>
            <a:ext cx="5675680" cy="605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92658">
              <a:defRPr/>
            </a:pPr>
            <a:r>
              <a:rPr lang="en-GB" sz="833" b="1" i="1" dirty="0">
                <a:latin typeface="Arial" panose="020B0604020202020204" pitchFamily="34" charset="0"/>
              </a:rPr>
              <a:t>Supplementary Figure 2-  Gating Strategy for SABR_IT Flow Cytometry Experiments</a:t>
            </a:r>
          </a:p>
          <a:p>
            <a:pPr algn="just" defTabSz="692658">
              <a:defRPr/>
            </a:pPr>
            <a:r>
              <a:rPr lang="en-GB" sz="833" i="1" dirty="0">
                <a:latin typeface="Arial" panose="020B0604020202020204" pitchFamily="34" charset="0"/>
              </a:rPr>
              <a:t>The gating strategy used for analysing the immunophenotype of PBMCs isolated from whole blood throughout SABR treatment (n=23). Hi = high expression, int = intermediate expression, neg = negative, FMO = Fluorescence minus one.</a:t>
            </a:r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1595335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D03770C7-5A65-9214-7FAA-8C61993A17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994"/>
            <a:ext cx="2222771" cy="201616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2E6D594-6073-E67D-955C-8170D07E3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6862" y="172992"/>
            <a:ext cx="2260339" cy="201616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704B1A5-4BAB-4A6A-C5E5-FDD0228A8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291" y="172992"/>
            <a:ext cx="2198182" cy="201616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A41F35D-697D-7572-0816-D0D0C9BD30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33667"/>
            <a:ext cx="2222771" cy="194149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D38CAFC-9351-5407-6A85-6DDDE9B64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66863" y="2533667"/>
            <a:ext cx="2222771" cy="194149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A1F5BF3-F3F3-7BC8-C587-1B104C687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6504" y="2533666"/>
            <a:ext cx="2222772" cy="194149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3C18F22-2D4A-E9B1-E1B2-80F0F0ED38B7}"/>
              </a:ext>
            </a:extLst>
          </p:cNvPr>
          <p:cNvSpPr txBox="1"/>
          <p:nvPr/>
        </p:nvSpPr>
        <p:spPr>
          <a:xfrm>
            <a:off x="0" y="-1167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95754EF-FC52-564E-5184-767F2FD05CAF}"/>
              </a:ext>
            </a:extLst>
          </p:cNvPr>
          <p:cNvSpPr txBox="1"/>
          <p:nvPr/>
        </p:nvSpPr>
        <p:spPr>
          <a:xfrm>
            <a:off x="1965352" y="-1167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4201D7A-6715-CBDC-0380-9B6007FD035C}"/>
              </a:ext>
            </a:extLst>
          </p:cNvPr>
          <p:cNvSpPr txBox="1"/>
          <p:nvPr/>
        </p:nvSpPr>
        <p:spPr>
          <a:xfrm>
            <a:off x="4032214" y="0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13E69C-3588-E5E2-C6EC-4EF181B8E2AE}"/>
              </a:ext>
            </a:extLst>
          </p:cNvPr>
          <p:cNvSpPr txBox="1"/>
          <p:nvPr/>
        </p:nvSpPr>
        <p:spPr>
          <a:xfrm>
            <a:off x="763" y="2343164"/>
            <a:ext cx="348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7C99742-A135-B23E-C3A7-D641DBBF2B03}"/>
              </a:ext>
            </a:extLst>
          </p:cNvPr>
          <p:cNvSpPr txBox="1"/>
          <p:nvPr/>
        </p:nvSpPr>
        <p:spPr>
          <a:xfrm>
            <a:off x="1966115" y="2343164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DE3E062-7C9A-3122-CE8D-9A91A4B65A82}"/>
              </a:ext>
            </a:extLst>
          </p:cNvPr>
          <p:cNvSpPr txBox="1"/>
          <p:nvPr/>
        </p:nvSpPr>
        <p:spPr>
          <a:xfrm>
            <a:off x="4032977" y="2354838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035F62-63A6-9367-3C75-4DEC984BCA19}"/>
              </a:ext>
            </a:extLst>
          </p:cNvPr>
          <p:cNvSpPr txBox="1"/>
          <p:nvPr/>
        </p:nvSpPr>
        <p:spPr>
          <a:xfrm>
            <a:off x="163667" y="4517148"/>
            <a:ext cx="5822796" cy="733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92658">
              <a:defRPr/>
            </a:pPr>
            <a:r>
              <a:rPr lang="en-GB" sz="833" b="1" i="1" dirty="0">
                <a:latin typeface="Arial" panose="020B0604020202020204" pitchFamily="34" charset="0"/>
              </a:rPr>
              <a:t>Supplementary Figure 3-  Proportion of T cell Subsets and Corresponding PD-1 Expression</a:t>
            </a:r>
          </a:p>
          <a:p>
            <a:pPr algn="just" defTabSz="692658">
              <a:defRPr/>
            </a:pPr>
            <a:r>
              <a:rPr lang="en-GB" sz="833" b="1" i="1" dirty="0">
                <a:latin typeface="Arial" panose="020B0604020202020204" pitchFamily="34" charset="0"/>
              </a:rPr>
              <a:t>(A) </a:t>
            </a:r>
            <a:r>
              <a:rPr lang="en-GB" sz="833" i="1" dirty="0">
                <a:latin typeface="Arial" panose="020B0604020202020204" pitchFamily="34" charset="0"/>
              </a:rPr>
              <a:t>The percentage of CD4+FOXP3-,</a:t>
            </a:r>
            <a:r>
              <a:rPr lang="en-GB" sz="833" b="1" i="1" dirty="0">
                <a:latin typeface="Arial" panose="020B0604020202020204" pitchFamily="34" charset="0"/>
              </a:rPr>
              <a:t>(B) </a:t>
            </a:r>
            <a:r>
              <a:rPr lang="en-GB" sz="833" i="1" dirty="0">
                <a:latin typeface="Arial" panose="020B0604020202020204" pitchFamily="34" charset="0"/>
              </a:rPr>
              <a:t>CD8+CD4-,</a:t>
            </a:r>
            <a:r>
              <a:rPr lang="en-GB" sz="833" b="1" i="1" dirty="0">
                <a:latin typeface="Arial" panose="020B0604020202020204" pitchFamily="34" charset="0"/>
              </a:rPr>
              <a:t> (C) </a:t>
            </a:r>
            <a:r>
              <a:rPr lang="en-GB" sz="833" i="1" dirty="0">
                <a:latin typeface="Arial" panose="020B0604020202020204" pitchFamily="34" charset="0"/>
              </a:rPr>
              <a:t>Tregs (CD4+FOXP3+CD25hi) cells of total T cells before (B-RT), during (D-RT), and after (A-RT) SABR. The percentage of</a:t>
            </a:r>
            <a:r>
              <a:rPr lang="en-GB" sz="833" b="1" i="1" dirty="0">
                <a:latin typeface="Arial" panose="020B0604020202020204" pitchFamily="34" charset="0"/>
              </a:rPr>
              <a:t> (D) </a:t>
            </a:r>
            <a:r>
              <a:rPr lang="en-GB" sz="833" i="1" dirty="0">
                <a:latin typeface="Arial" panose="020B0604020202020204" pitchFamily="34" charset="0"/>
              </a:rPr>
              <a:t>CD4+FOXP3-, </a:t>
            </a:r>
            <a:r>
              <a:rPr lang="en-GB" sz="833" b="1" i="1" dirty="0">
                <a:latin typeface="Arial" panose="020B0604020202020204" pitchFamily="34" charset="0"/>
              </a:rPr>
              <a:t>(E) </a:t>
            </a:r>
            <a:r>
              <a:rPr lang="en-GB" sz="833" i="1" dirty="0">
                <a:latin typeface="Arial" panose="020B0604020202020204" pitchFamily="34" charset="0"/>
              </a:rPr>
              <a:t>CD8+CD4-,</a:t>
            </a:r>
            <a:r>
              <a:rPr lang="en-GB" sz="833" b="1" i="1" dirty="0">
                <a:latin typeface="Arial" panose="020B0604020202020204" pitchFamily="34" charset="0"/>
              </a:rPr>
              <a:t> (F) </a:t>
            </a:r>
            <a:r>
              <a:rPr lang="en-GB" sz="833" i="1" dirty="0">
                <a:latin typeface="Arial" panose="020B0604020202020204" pitchFamily="34" charset="0"/>
              </a:rPr>
              <a:t>Tregs that were positive for PD-1 expression before, during, and after SABR. Circles show mean value, error bars show SEM. Friedmans tests were performed,  * = p&lt; 0.05.</a:t>
            </a:r>
            <a:endParaRPr lang="en-GB" sz="1062" b="1" dirty="0"/>
          </a:p>
        </p:txBody>
      </p:sp>
    </p:spTree>
    <p:extLst>
      <p:ext uri="{BB962C8B-B14F-4D97-AF65-F5344CB8AC3E}">
        <p14:creationId xmlns:p14="http://schemas.microsoft.com/office/powerpoint/2010/main" val="184103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DBDE71F1-DCDF-FB49-A8DB-651749741192}"/>
              </a:ext>
            </a:extLst>
          </p:cNvPr>
          <p:cNvSpPr txBox="1"/>
          <p:nvPr/>
        </p:nvSpPr>
        <p:spPr>
          <a:xfrm>
            <a:off x="281451" y="7133940"/>
            <a:ext cx="5556911" cy="76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92658">
              <a:defRPr/>
            </a:pPr>
            <a:r>
              <a:rPr lang="en-GB" sz="833" b="1" i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4-  Plasma Concentrations of Analytes Before, During, and After SABR</a:t>
            </a:r>
          </a:p>
          <a:p>
            <a:pPr algn="just" defTabSz="692658">
              <a:defRPr/>
            </a:pPr>
            <a:r>
              <a:rPr lang="en-GB" sz="833" i="1" dirty="0">
                <a:latin typeface="Arial" panose="020B0604020202020204" pitchFamily="34" charset="0"/>
                <a:cs typeface="Arial" panose="020B0604020202020204" pitchFamily="34" charset="0"/>
              </a:rPr>
              <a:t>The plasma concentrations of analytes in the SABR_IT cohort before (B-RT), during (D-RT) and after (A-RT)</a:t>
            </a:r>
            <a:r>
              <a:rPr lang="en-GB" sz="8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833" i="1" dirty="0">
                <a:latin typeface="Arial" panose="020B0604020202020204" pitchFamily="34" charset="0"/>
                <a:cs typeface="Arial" panose="020B0604020202020204" pitchFamily="34" charset="0"/>
              </a:rPr>
              <a:t>SABR. Data points show mean value, error bars depict SEM. Friedman’s tests with Dunn’s post-hoc corrections were</a:t>
            </a:r>
            <a:r>
              <a:rPr lang="en-GB" sz="83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833" i="1" dirty="0">
                <a:latin typeface="Arial" panose="020B0604020202020204" pitchFamily="34" charset="0"/>
                <a:cs typeface="Arial" panose="020B0604020202020204" pitchFamily="34" charset="0"/>
              </a:rPr>
              <a:t>performed.</a:t>
            </a:r>
            <a:endParaRPr lang="en-GB" sz="833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62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2E432B2-E2D4-5487-D747-356AEE6305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451" y="44537"/>
            <a:ext cx="5556911" cy="696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457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B1C639D-A8EF-C094-EBD7-723A15211A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38963" y="97849"/>
            <a:ext cx="4945660" cy="34307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46454D-B26A-6492-E7EC-8B7996116B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449"/>
          <a:stretch>
            <a:fillRect/>
          </a:stretch>
        </p:blipFill>
        <p:spPr>
          <a:xfrm>
            <a:off x="568278" y="3915609"/>
            <a:ext cx="5016345" cy="2353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89E08E-FEC1-DE82-CCC7-B3FA47FF198C}"/>
              </a:ext>
            </a:extLst>
          </p:cNvPr>
          <p:cNvSpPr txBox="1"/>
          <p:nvPr/>
        </p:nvSpPr>
        <p:spPr>
          <a:xfrm>
            <a:off x="535190" y="97849"/>
            <a:ext cx="73283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15" dirty="0"/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AC18CE-302A-7CBB-1E0E-1E089D163602}"/>
              </a:ext>
            </a:extLst>
          </p:cNvPr>
          <p:cNvSpPr txBox="1"/>
          <p:nvPr/>
        </p:nvSpPr>
        <p:spPr>
          <a:xfrm>
            <a:off x="535191" y="3640066"/>
            <a:ext cx="262735" cy="325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515" dirty="0"/>
              <a:t>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7623C2-C335-765A-F001-C5C74C16D1B8}"/>
              </a:ext>
            </a:extLst>
          </p:cNvPr>
          <p:cNvSpPr txBox="1"/>
          <p:nvPr/>
        </p:nvSpPr>
        <p:spPr>
          <a:xfrm>
            <a:off x="638963" y="6767741"/>
            <a:ext cx="4945660" cy="733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833" b="1" i="1" dirty="0"/>
              <a:t>Supplementary Figure 5- </a:t>
            </a:r>
            <a:r>
              <a:rPr lang="en-GB" sz="833" b="1" i="1" dirty="0">
                <a:latin typeface="Helvetica" pitchFamily="2" charset="0"/>
              </a:rPr>
              <a:t>Hierarchical Clustering of Plasma Concentration of Analytes</a:t>
            </a:r>
            <a:endParaRPr lang="en-GB" sz="833" b="1" dirty="0">
              <a:latin typeface="Helvetica" pitchFamily="2" charset="0"/>
            </a:endParaRPr>
          </a:p>
          <a:p>
            <a:pPr algn="just"/>
            <a:r>
              <a:rPr lang="en-GB" sz="833" i="1" dirty="0">
                <a:latin typeface="Helvetica" pitchFamily="2" charset="0"/>
              </a:rPr>
              <a:t>A Pearson’s correlation was used as a distance metric with Ward as the agglomeration</a:t>
            </a:r>
            <a:r>
              <a:rPr lang="en-GB" sz="833" dirty="0">
                <a:latin typeface="Helvetica" pitchFamily="2" charset="0"/>
              </a:rPr>
              <a:t> </a:t>
            </a:r>
            <a:r>
              <a:rPr lang="en-GB" sz="833" i="1" dirty="0">
                <a:latin typeface="Helvetica" pitchFamily="2" charset="0"/>
              </a:rPr>
              <a:t>procedure on the plasma concentration (</a:t>
            </a:r>
            <a:r>
              <a:rPr lang="en-GB" sz="833" i="1" dirty="0" err="1">
                <a:latin typeface="Helvetica" pitchFamily="2" charset="0"/>
              </a:rPr>
              <a:t>pg</a:t>
            </a:r>
            <a:r>
              <a:rPr lang="en-GB" sz="833" i="1" dirty="0">
                <a:latin typeface="Helvetica" pitchFamily="2" charset="0"/>
              </a:rPr>
              <a:t>/ml) of 53 analytes for (A) individuals who had</a:t>
            </a:r>
            <a:r>
              <a:rPr lang="en-GB" sz="833" dirty="0">
                <a:latin typeface="Helvetica" pitchFamily="2" charset="0"/>
              </a:rPr>
              <a:t> </a:t>
            </a:r>
            <a:r>
              <a:rPr lang="en-GB" sz="833" i="1" dirty="0">
                <a:latin typeface="Helvetica" pitchFamily="2" charset="0"/>
              </a:rPr>
              <a:t>progressed (pink) and not progressed (blue) across all timepoints and (B) individuals who had progressed (dark blue) and had not progressed (green) and across each timepoint (1-red, 2, yellow, 3-white, 4-grey).</a:t>
            </a:r>
            <a:endParaRPr lang="en-GB" sz="833" dirty="0"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864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A5B5897-76DC-4083-68D3-8519BFF94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546" y="2475068"/>
            <a:ext cx="2863360" cy="16501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302321-B76B-302D-9B7E-B3969EFB2CB4}"/>
              </a:ext>
            </a:extLst>
          </p:cNvPr>
          <p:cNvSpPr txBox="1"/>
          <p:nvPr/>
        </p:nvSpPr>
        <p:spPr>
          <a:xfrm>
            <a:off x="196546" y="0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71E219-A28F-9FBC-37AE-C4EDE0902F32}"/>
              </a:ext>
            </a:extLst>
          </p:cNvPr>
          <p:cNvSpPr txBox="1"/>
          <p:nvPr/>
        </p:nvSpPr>
        <p:spPr>
          <a:xfrm>
            <a:off x="196546" y="2207806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B7BAC6E-8AE5-6590-E949-383AEB06E86A}"/>
              </a:ext>
            </a:extLst>
          </p:cNvPr>
          <p:cNvSpPr txBox="1"/>
          <p:nvPr/>
        </p:nvSpPr>
        <p:spPr>
          <a:xfrm>
            <a:off x="3059906" y="-16735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8F477F-9C1C-52E8-3289-77E6B6ACB542}"/>
              </a:ext>
            </a:extLst>
          </p:cNvPr>
          <p:cNvSpPr txBox="1"/>
          <p:nvPr/>
        </p:nvSpPr>
        <p:spPr>
          <a:xfrm>
            <a:off x="3059906" y="2207806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4E172C-9298-43E0-55CF-E1DD8EA054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547" y="286363"/>
            <a:ext cx="2863361" cy="165629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1449F58-C0F7-3AC3-F77C-ECBAA10536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0851" y="286362"/>
            <a:ext cx="2772416" cy="16562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A7EC941-87F9-4BF7-F421-7FDF53AA23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50849" y="2326309"/>
            <a:ext cx="2772416" cy="176878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AE62DED-8434-25A0-C7D9-605294C7D633}"/>
              </a:ext>
            </a:extLst>
          </p:cNvPr>
          <p:cNvSpPr txBox="1"/>
          <p:nvPr/>
        </p:nvSpPr>
        <p:spPr>
          <a:xfrm>
            <a:off x="392052" y="4392520"/>
            <a:ext cx="5302689" cy="115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33" b="1" i="1" dirty="0"/>
              <a:t>Supplementary Figure 6- Lymphocyte Counts and the Neutrophil to Lymphocyte Ratio by Primary Cancer Site and Irradiation Site</a:t>
            </a:r>
          </a:p>
          <a:p>
            <a:pPr algn="just" defTabSz="692658">
              <a:defRPr/>
            </a:pPr>
            <a:r>
              <a:rPr lang="en-US" sz="833" dirty="0"/>
              <a:t>The lymphocyte counts before (B-RT), during (D-RT), and after (A-RT) treatment with SABR per 10</a:t>
            </a:r>
            <a:r>
              <a:rPr lang="en-US" sz="833" baseline="30000" dirty="0"/>
              <a:t>9</a:t>
            </a:r>
            <a:r>
              <a:rPr lang="en-US" sz="833" dirty="0"/>
              <a:t> cells per </a:t>
            </a:r>
            <a:r>
              <a:rPr lang="en-US" sz="833" dirty="0" err="1"/>
              <a:t>litre</a:t>
            </a:r>
            <a:r>
              <a:rPr lang="en-US" sz="833" dirty="0"/>
              <a:t> by (</a:t>
            </a:r>
            <a:r>
              <a:rPr lang="en-GB" sz="833" b="1" i="1" dirty="0">
                <a:latin typeface="Arial" panose="020B0604020202020204" pitchFamily="34" charset="0"/>
              </a:rPr>
              <a:t>A</a:t>
            </a:r>
            <a:r>
              <a:rPr lang="en-GB" sz="833" i="1" dirty="0">
                <a:latin typeface="Arial" panose="020B0604020202020204" pitchFamily="34" charset="0"/>
              </a:rPr>
              <a:t>) primary cancer type and (</a:t>
            </a:r>
            <a:r>
              <a:rPr lang="en-GB" sz="833" b="1" i="1" dirty="0">
                <a:latin typeface="Arial" panose="020B0604020202020204" pitchFamily="34" charset="0"/>
              </a:rPr>
              <a:t>B</a:t>
            </a:r>
            <a:r>
              <a:rPr lang="en-GB" sz="833" i="1" dirty="0">
                <a:latin typeface="Arial" panose="020B0604020202020204" pitchFamily="34" charset="0"/>
              </a:rPr>
              <a:t>) site of irradiation.</a:t>
            </a:r>
            <a:r>
              <a:rPr lang="en-US" sz="833" i="1" dirty="0">
                <a:latin typeface="Arial" panose="020B0604020202020204" pitchFamily="34" charset="0"/>
              </a:rPr>
              <a:t> </a:t>
            </a:r>
            <a:r>
              <a:rPr lang="en-US" sz="833" dirty="0"/>
              <a:t>The neutrophil-to-lymphocyte ratio (NLR) before (B-RT), during (D-RT), and after (A-RT) treatment with SABR per 10</a:t>
            </a:r>
            <a:r>
              <a:rPr lang="en-US" sz="833" baseline="30000" dirty="0"/>
              <a:t>9</a:t>
            </a:r>
            <a:r>
              <a:rPr lang="en-US" sz="833" dirty="0"/>
              <a:t> cells per </a:t>
            </a:r>
            <a:r>
              <a:rPr lang="en-US" sz="833" dirty="0" err="1"/>
              <a:t>litre</a:t>
            </a:r>
            <a:r>
              <a:rPr lang="en-US" sz="833" dirty="0"/>
              <a:t> by (</a:t>
            </a:r>
            <a:r>
              <a:rPr lang="en-GB" sz="833" b="1" i="1" dirty="0">
                <a:latin typeface="Arial" panose="020B0604020202020204" pitchFamily="34" charset="0"/>
              </a:rPr>
              <a:t>C</a:t>
            </a:r>
            <a:r>
              <a:rPr lang="en-GB" sz="833" i="1" dirty="0">
                <a:latin typeface="Arial" panose="020B0604020202020204" pitchFamily="34" charset="0"/>
              </a:rPr>
              <a:t>) primary cancer type and (</a:t>
            </a:r>
            <a:r>
              <a:rPr lang="en-GB" sz="833" b="1" i="1" dirty="0">
                <a:latin typeface="Arial" panose="020B0604020202020204" pitchFamily="34" charset="0"/>
              </a:rPr>
              <a:t>D</a:t>
            </a:r>
            <a:r>
              <a:rPr lang="en-GB" sz="833" i="1" dirty="0">
                <a:latin typeface="Arial" panose="020B0604020202020204" pitchFamily="34" charset="0"/>
              </a:rPr>
              <a:t>) site of irradiation.</a:t>
            </a:r>
            <a:r>
              <a:rPr lang="en-US" sz="833" dirty="0"/>
              <a:t> </a:t>
            </a:r>
            <a:r>
              <a:rPr lang="en-GB" sz="833" i="1" dirty="0">
                <a:latin typeface="Arial" panose="020B0604020202020204" pitchFamily="34" charset="0"/>
              </a:rPr>
              <a:t>n=30, bars show mean value and error bars depict SEM, 2-way ANOVAs with a Tukey’s multiple comparisons post-hoc test were performed for each figure, *=p&lt;0.05, **=p&lt;0.01, ***=p&lt;0.001. </a:t>
            </a:r>
            <a:endParaRPr lang="en-GB" sz="833" dirty="0"/>
          </a:p>
          <a:p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2100043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77C857-846C-981D-B12B-A417282B40EE}"/>
              </a:ext>
            </a:extLst>
          </p:cNvPr>
          <p:cNvSpPr txBox="1"/>
          <p:nvPr/>
        </p:nvSpPr>
        <p:spPr>
          <a:xfrm>
            <a:off x="1236001" y="76754"/>
            <a:ext cx="298480" cy="325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15" dirty="0"/>
              <a:t>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06F4AA-539C-ED84-193A-410053E972C0}"/>
              </a:ext>
            </a:extLst>
          </p:cNvPr>
          <p:cNvSpPr txBox="1"/>
          <p:nvPr/>
        </p:nvSpPr>
        <p:spPr>
          <a:xfrm>
            <a:off x="1236000" y="2402124"/>
            <a:ext cx="301686" cy="325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15" dirty="0"/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DD4657-1D92-B539-40B0-B5ACC5FF39F4}"/>
              </a:ext>
            </a:extLst>
          </p:cNvPr>
          <p:cNvSpPr txBox="1"/>
          <p:nvPr/>
        </p:nvSpPr>
        <p:spPr>
          <a:xfrm>
            <a:off x="1219000" y="4819633"/>
            <a:ext cx="319318" cy="3254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515" dirty="0"/>
              <a:t>C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0FC21D4-BB91-145C-5A34-146FC03FBB8B}"/>
              </a:ext>
            </a:extLst>
          </p:cNvPr>
          <p:cNvSpPr txBox="1"/>
          <p:nvPr/>
        </p:nvSpPr>
        <p:spPr>
          <a:xfrm>
            <a:off x="523538" y="7229956"/>
            <a:ext cx="5046038" cy="768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33" b="1" i="1" dirty="0">
                <a:latin typeface="Arial" panose="020B0604020202020204" pitchFamily="34" charset="0"/>
              </a:rPr>
              <a:t>Supplementary Figure 7- Neutrophil-to-Lymphocyte Ratio and Progression-Free Survival Throughout SABR Treatment</a:t>
            </a:r>
          </a:p>
          <a:p>
            <a:pPr algn="just"/>
            <a:r>
              <a:rPr lang="en-GB" sz="833" b="1" i="1" dirty="0">
                <a:latin typeface="Arial" panose="020B0604020202020204" pitchFamily="34" charset="0"/>
              </a:rPr>
              <a:t> </a:t>
            </a:r>
            <a:r>
              <a:rPr lang="en-GB" sz="833" i="1" dirty="0">
                <a:latin typeface="Arial" panose="020B0604020202020204" pitchFamily="34" charset="0"/>
              </a:rPr>
              <a:t>Kaplan Meier curves depicting the progression-free survival (PFS) of the SABR_IT cohort by those with an NLR &lt;4 (black) or &gt;4 (pink) </a:t>
            </a:r>
            <a:r>
              <a:rPr lang="en-GB" sz="833" b="1" i="1" dirty="0">
                <a:latin typeface="Arial" panose="020B0604020202020204" pitchFamily="34" charset="0"/>
              </a:rPr>
              <a:t>(A</a:t>
            </a:r>
            <a:r>
              <a:rPr lang="en-GB" sz="833" i="1" dirty="0">
                <a:latin typeface="Arial" panose="020B0604020202020204" pitchFamily="34" charset="0"/>
              </a:rPr>
              <a:t>) before, (</a:t>
            </a:r>
            <a:r>
              <a:rPr lang="en-GB" sz="833" b="1" i="1" dirty="0">
                <a:latin typeface="Arial" panose="020B0604020202020204" pitchFamily="34" charset="0"/>
              </a:rPr>
              <a:t>B</a:t>
            </a:r>
            <a:r>
              <a:rPr lang="en-GB" sz="833" i="1" dirty="0">
                <a:latin typeface="Arial" panose="020B0604020202020204" pitchFamily="34" charset="0"/>
              </a:rPr>
              <a:t>) during and (</a:t>
            </a:r>
            <a:r>
              <a:rPr lang="en-GB" sz="833" b="1" i="1" dirty="0">
                <a:latin typeface="Arial" panose="020B0604020202020204" pitchFamily="34" charset="0"/>
              </a:rPr>
              <a:t>C</a:t>
            </a:r>
            <a:r>
              <a:rPr lang="en-GB" sz="833" i="1" dirty="0">
                <a:latin typeface="Arial" panose="020B0604020202020204" pitchFamily="34" charset="0"/>
              </a:rPr>
              <a:t>) after SABR treatment.</a:t>
            </a:r>
          </a:p>
          <a:p>
            <a:endParaRPr lang="en-GB" sz="1062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AC84F9-2368-025E-BACE-F1A6383AB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280" y="2547717"/>
            <a:ext cx="2676380" cy="21797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59BC412-ED84-FAD3-C3A5-938391743E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280" y="4949842"/>
            <a:ext cx="2676380" cy="21797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ADFA5E5-0022-0789-35E1-BA0B850508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1464" y="342120"/>
            <a:ext cx="2757419" cy="2205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207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9E76DC-4EB9-BD61-1097-A87EFCDC068C}"/>
              </a:ext>
            </a:extLst>
          </p:cNvPr>
          <p:cNvSpPr txBox="1"/>
          <p:nvPr/>
        </p:nvSpPr>
        <p:spPr>
          <a:xfrm>
            <a:off x="253890" y="-8701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AE6F6B1-D2F4-1955-8071-8A55E6A65D6A}"/>
              </a:ext>
            </a:extLst>
          </p:cNvPr>
          <p:cNvSpPr txBox="1"/>
          <p:nvPr/>
        </p:nvSpPr>
        <p:spPr>
          <a:xfrm>
            <a:off x="2864399" y="14269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2B8F88B-1C03-00B6-3D2A-EBACAAD9063B}"/>
              </a:ext>
            </a:extLst>
          </p:cNvPr>
          <p:cNvSpPr txBox="1"/>
          <p:nvPr/>
        </p:nvSpPr>
        <p:spPr>
          <a:xfrm>
            <a:off x="1167785" y="1967154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C237244-2C89-124A-4347-B48F6C479AF3}"/>
              </a:ext>
            </a:extLst>
          </p:cNvPr>
          <p:cNvSpPr txBox="1"/>
          <p:nvPr/>
        </p:nvSpPr>
        <p:spPr>
          <a:xfrm>
            <a:off x="319759" y="3395646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B8B82F-5A3A-3EEA-C11A-ACA3B3ACEE4B}"/>
              </a:ext>
            </a:extLst>
          </p:cNvPr>
          <p:cNvSpPr txBox="1"/>
          <p:nvPr/>
        </p:nvSpPr>
        <p:spPr>
          <a:xfrm>
            <a:off x="1634724" y="5199014"/>
            <a:ext cx="39101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853D2-F105-5295-E965-926D001BB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55" y="21093"/>
            <a:ext cx="2035972" cy="187428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C17A7E-6104-040E-C700-48E6894868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8396" y="-8701"/>
            <a:ext cx="2001104" cy="19008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9B3AED-CA6E-2A1D-2F7A-C7AF2D24BE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3946" y="1979670"/>
            <a:ext cx="2723200" cy="15240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5C1D897-72A8-5B8F-A6CE-B444AC4194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568" y="3590666"/>
            <a:ext cx="2195099" cy="153656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00C98B2-0CF0-09DB-2359-AAAAE272A919}"/>
              </a:ext>
            </a:extLst>
          </p:cNvPr>
          <p:cNvSpPr txBox="1"/>
          <p:nvPr/>
        </p:nvSpPr>
        <p:spPr>
          <a:xfrm>
            <a:off x="312563" y="6822242"/>
            <a:ext cx="5364665" cy="11530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833" b="1" i="1" dirty="0"/>
              <a:t>Supplementary Figure 8- The Effect of Biological Effective Dose  on the Neutrophil-to-Lymphocyte Ratio </a:t>
            </a:r>
          </a:p>
          <a:p>
            <a:pPr algn="just"/>
            <a:r>
              <a:rPr lang="en-GB" sz="833" i="1" dirty="0">
                <a:latin typeface="Arial" panose="020B0604020202020204" pitchFamily="34" charset="0"/>
              </a:rPr>
              <a:t>The Biological Effective Dose (BED) received by SABR_IT cohort patients stratified by (</a:t>
            </a:r>
            <a:r>
              <a:rPr lang="en-GB" sz="833" b="1" i="1" dirty="0">
                <a:latin typeface="Arial" panose="020B0604020202020204" pitchFamily="34" charset="0"/>
              </a:rPr>
              <a:t>A</a:t>
            </a:r>
            <a:r>
              <a:rPr lang="en-GB" sz="833" i="1" dirty="0">
                <a:latin typeface="Arial" panose="020B0604020202020204" pitchFamily="34" charset="0"/>
              </a:rPr>
              <a:t>) primary cancer type and (</a:t>
            </a:r>
            <a:r>
              <a:rPr lang="en-GB" sz="833" b="1" i="1" dirty="0">
                <a:latin typeface="Arial" panose="020B0604020202020204" pitchFamily="34" charset="0"/>
              </a:rPr>
              <a:t>B</a:t>
            </a:r>
            <a:r>
              <a:rPr lang="en-GB" sz="833" i="1" dirty="0">
                <a:latin typeface="Arial" panose="020B0604020202020204" pitchFamily="34" charset="0"/>
              </a:rPr>
              <a:t>) site of irradiation. (</a:t>
            </a:r>
            <a:r>
              <a:rPr lang="en-GB" sz="833" b="1" i="1" dirty="0">
                <a:latin typeface="Arial" panose="020B0604020202020204" pitchFamily="34" charset="0"/>
              </a:rPr>
              <a:t>C</a:t>
            </a:r>
            <a:r>
              <a:rPr lang="en-GB" sz="833" i="1" dirty="0">
                <a:latin typeface="Arial" panose="020B0604020202020204" pitchFamily="34" charset="0"/>
              </a:rPr>
              <a:t>) the lymphocyte count per 10^9 cells per litre and (</a:t>
            </a:r>
            <a:r>
              <a:rPr lang="en-GB" sz="833" b="1" i="1" dirty="0">
                <a:latin typeface="Arial" panose="020B0604020202020204" pitchFamily="34" charset="0"/>
              </a:rPr>
              <a:t>D</a:t>
            </a:r>
            <a:r>
              <a:rPr lang="en-GB" sz="833" i="1" dirty="0">
                <a:latin typeface="Arial" panose="020B0604020202020204" pitchFamily="34" charset="0"/>
              </a:rPr>
              <a:t>) the neutrophil-to-lymphocyte ratio (NLR) in patients stratified by a BED &lt; or ≥ 100 Gy before (B-RT), during (D-RT) or after (A-RT) SABR (2-way ANOVAs with Tukey’s multiple correction post-hoc tests were performed), (</a:t>
            </a:r>
            <a:r>
              <a:rPr lang="en-GB" sz="833" b="1" i="1" dirty="0">
                <a:latin typeface="Arial" panose="020B0604020202020204" pitchFamily="34" charset="0"/>
              </a:rPr>
              <a:t>E</a:t>
            </a:r>
            <a:r>
              <a:rPr lang="en-GB" sz="833" i="1" dirty="0">
                <a:latin typeface="Arial" panose="020B0604020202020204" pitchFamily="34" charset="0"/>
              </a:rPr>
              <a:t>) the percentage of patients who progressed in- or out-of-field stratified by a BED of &lt; or ≥ 100 Gy, a Fisher’s exact test was performed, n=30, bars show mean values, error bars depict SEM, *=p&lt;0.05, **=p&lt;0.01.</a:t>
            </a:r>
            <a:endParaRPr lang="en-GB" sz="833" dirty="0"/>
          </a:p>
          <a:p>
            <a:endParaRPr lang="en-GB" sz="1062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C2B37A-861C-A2E1-DA3E-4B2AD63489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217" y="3542455"/>
            <a:ext cx="2195099" cy="15812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C4B7EE-4A27-6CBC-09E4-BA2F6F0F1F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0230" y="5318690"/>
            <a:ext cx="1929084" cy="1541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8258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105C457-97E3-6898-6F09-2AF1416628A4}"/>
              </a:ext>
            </a:extLst>
          </p:cNvPr>
          <p:cNvSpPr txBox="1"/>
          <p:nvPr/>
        </p:nvSpPr>
        <p:spPr>
          <a:xfrm>
            <a:off x="176171" y="5474"/>
            <a:ext cx="332493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71541A-116C-24BD-037A-FE0E4D94B434}"/>
              </a:ext>
            </a:extLst>
          </p:cNvPr>
          <p:cNvSpPr txBox="1"/>
          <p:nvPr/>
        </p:nvSpPr>
        <p:spPr>
          <a:xfrm>
            <a:off x="2899511" y="-30427"/>
            <a:ext cx="332493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312DC55-5ADE-389E-997E-EDA7159AA81D}"/>
              </a:ext>
            </a:extLst>
          </p:cNvPr>
          <p:cNvSpPr txBox="1"/>
          <p:nvPr/>
        </p:nvSpPr>
        <p:spPr>
          <a:xfrm>
            <a:off x="1371492" y="2045149"/>
            <a:ext cx="332493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4621FA-E6A6-2B92-A45F-EC49A3022CB3}"/>
              </a:ext>
            </a:extLst>
          </p:cNvPr>
          <p:cNvSpPr txBox="1"/>
          <p:nvPr/>
        </p:nvSpPr>
        <p:spPr>
          <a:xfrm>
            <a:off x="579317" y="3373794"/>
            <a:ext cx="30348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A50889-CC77-0CF2-D40A-FDE651382FD8}"/>
              </a:ext>
            </a:extLst>
          </p:cNvPr>
          <p:cNvSpPr txBox="1"/>
          <p:nvPr/>
        </p:nvSpPr>
        <p:spPr>
          <a:xfrm>
            <a:off x="562106" y="5030846"/>
            <a:ext cx="30348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6DCD12-91C9-4777-CBB4-454E9BAAF218}"/>
              </a:ext>
            </a:extLst>
          </p:cNvPr>
          <p:cNvSpPr txBox="1"/>
          <p:nvPr/>
        </p:nvSpPr>
        <p:spPr>
          <a:xfrm>
            <a:off x="3115428" y="4964970"/>
            <a:ext cx="303482" cy="325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15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56764A-5383-A161-7A8A-55C857816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397" y="1915772"/>
            <a:ext cx="2612563" cy="15067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2BEAB10-36D6-2B82-17FC-967BAC1F0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417" y="12574"/>
            <a:ext cx="2013322" cy="18897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3194D0-F400-D8DE-8138-91A0A45CD9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06" y="3510645"/>
            <a:ext cx="2030062" cy="144324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916BE58-9F5C-7499-5BF3-7B14FB4543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662" y="5090744"/>
            <a:ext cx="2063130" cy="164492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A323CA8-CF35-09C2-2941-4092AA67CBB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6056" y="90145"/>
            <a:ext cx="2012361" cy="1833268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A9DC947-B830-17CD-56C4-404229220470}"/>
              </a:ext>
            </a:extLst>
          </p:cNvPr>
          <p:cNvSpPr txBox="1"/>
          <p:nvPr/>
        </p:nvSpPr>
        <p:spPr>
          <a:xfrm>
            <a:off x="474949" y="6861447"/>
            <a:ext cx="5283233" cy="1117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833" b="1" i="1" dirty="0"/>
              <a:t>Supplementary Figure 9- The Effect of Planning Target Volume on the Neutrophil-to-Lymphocyte Ratio </a:t>
            </a:r>
          </a:p>
          <a:p>
            <a:pPr algn="just"/>
            <a:r>
              <a:rPr lang="en-GB" sz="833" i="1" dirty="0">
                <a:latin typeface="Arial" panose="020B0604020202020204" pitchFamily="34" charset="0"/>
              </a:rPr>
              <a:t>The Planning Target Volume (PTV) received by SABR_IT cohort patients stratified by (</a:t>
            </a:r>
            <a:r>
              <a:rPr lang="en-GB" sz="833" b="1" i="1" dirty="0">
                <a:latin typeface="Arial" panose="020B0604020202020204" pitchFamily="34" charset="0"/>
              </a:rPr>
              <a:t>A</a:t>
            </a:r>
            <a:r>
              <a:rPr lang="en-GB" sz="833" i="1" dirty="0">
                <a:latin typeface="Arial" panose="020B0604020202020204" pitchFamily="34" charset="0"/>
              </a:rPr>
              <a:t>) primary cancer type and (</a:t>
            </a:r>
            <a:r>
              <a:rPr lang="en-GB" sz="833" b="1" i="1" dirty="0">
                <a:latin typeface="Arial" panose="020B0604020202020204" pitchFamily="34" charset="0"/>
              </a:rPr>
              <a:t>B</a:t>
            </a:r>
            <a:r>
              <a:rPr lang="en-GB" sz="833" i="1" dirty="0">
                <a:latin typeface="Arial" panose="020B0604020202020204" pitchFamily="34" charset="0"/>
              </a:rPr>
              <a:t>) site of irradiation. (</a:t>
            </a:r>
            <a:r>
              <a:rPr lang="en-GB" sz="833" b="1" i="1" dirty="0">
                <a:latin typeface="Arial" panose="020B0604020202020204" pitchFamily="34" charset="0"/>
              </a:rPr>
              <a:t>C</a:t>
            </a:r>
            <a:r>
              <a:rPr lang="en-GB" sz="833" i="1" dirty="0">
                <a:latin typeface="Arial" panose="020B0604020202020204" pitchFamily="34" charset="0"/>
              </a:rPr>
              <a:t>) the lymphocyte count per 10^9 cells per litre and (</a:t>
            </a:r>
            <a:r>
              <a:rPr lang="en-GB" sz="833" b="1" i="1" dirty="0">
                <a:latin typeface="Arial" panose="020B0604020202020204" pitchFamily="34" charset="0"/>
              </a:rPr>
              <a:t>D</a:t>
            </a:r>
            <a:r>
              <a:rPr lang="en-GB" sz="833" i="1" dirty="0">
                <a:latin typeface="Arial" panose="020B0604020202020204" pitchFamily="34" charset="0"/>
              </a:rPr>
              <a:t>) the neutrophil-to-lymphocyte ratio (NLR) in patients stratified by a PTV &lt; or ≥ 25 cc before (B-RT), during (D-RT) or after (A-RT) SABR (2-way ANOVAs with Tukey’s multiple correction post-hoc tests were performed), (</a:t>
            </a:r>
            <a:r>
              <a:rPr lang="en-GB" sz="833" b="1" i="1" dirty="0">
                <a:latin typeface="Arial" panose="020B0604020202020204" pitchFamily="34" charset="0"/>
              </a:rPr>
              <a:t>E</a:t>
            </a:r>
            <a:r>
              <a:rPr lang="en-GB" sz="833" i="1" dirty="0">
                <a:latin typeface="Arial" panose="020B0604020202020204" pitchFamily="34" charset="0"/>
              </a:rPr>
              <a:t>) the percentage of patients who progressed in- or out-of-field stratified by a PTV &lt; or ≥ 25 cc, a Fisher’s exact test was performed, (</a:t>
            </a:r>
            <a:r>
              <a:rPr lang="en-GB" sz="833" b="1" i="1" dirty="0">
                <a:latin typeface="Arial" panose="020B0604020202020204" pitchFamily="34" charset="0"/>
              </a:rPr>
              <a:t>F</a:t>
            </a:r>
            <a:r>
              <a:rPr lang="en-GB" sz="833" i="1" dirty="0">
                <a:latin typeface="Arial" panose="020B0604020202020204" pitchFamily="34" charset="0"/>
              </a:rPr>
              <a:t>) a linear regression depicting the relationship between gross tumour volume (GTV) and PTV, n=30, bars show mean values, error bars depict SEM, *=p&lt;0.05, **=p&lt;0.01, ****=p&lt;0.0001.</a:t>
            </a:r>
            <a:endParaRPr lang="en-GB" sz="833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F8B4C3-FD40-6003-3D28-EF97A80065D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9662" y="3504310"/>
            <a:ext cx="2012361" cy="14495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BDE40AA-C047-02C3-AED3-99AC9262C9B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6799" y="5204395"/>
            <a:ext cx="1964340" cy="1524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7522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77D7ED-46E4-7B5C-09C4-0F950A374C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94202" y="125212"/>
            <a:ext cx="6444156" cy="64441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832525-AB9F-84D7-4CEA-2FC97264A6A8}"/>
              </a:ext>
            </a:extLst>
          </p:cNvPr>
          <p:cNvSpPr txBox="1"/>
          <p:nvPr/>
        </p:nvSpPr>
        <p:spPr>
          <a:xfrm>
            <a:off x="417267" y="6252703"/>
            <a:ext cx="5285278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33" b="1" i="1" dirty="0"/>
              <a:t>Supplementary Figure 10- A Correlation Matrix to Show Associations Between Variables of the SABR_IT Study Before SABR</a:t>
            </a:r>
          </a:p>
          <a:p>
            <a:pPr algn="just"/>
            <a:r>
              <a:rPr lang="en-GB" sz="833" i="1" dirty="0"/>
              <a:t>Spearman’s rank correlation was performed with Holm’s post-hoc correction to identify positive (blue) and negative (red) correlations between variables of the SABR_IT study. A bigger/ darker square refers to a stronger correlation. WBC=Whole blood count, ex= ex vivo ELISpot, c=cultured ELISpot.</a:t>
            </a:r>
          </a:p>
          <a:p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102603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D93A523D-E35E-CEC7-169D-50D5DB42B3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66610" y="142089"/>
            <a:ext cx="6453032" cy="6453032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A1C9061-03EE-2406-3F0D-09E400BB9AC0}"/>
              </a:ext>
            </a:extLst>
          </p:cNvPr>
          <p:cNvSpPr txBox="1"/>
          <p:nvPr/>
        </p:nvSpPr>
        <p:spPr>
          <a:xfrm>
            <a:off x="417266" y="6294065"/>
            <a:ext cx="5285278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33" b="1" i="1" dirty="0"/>
              <a:t>Supplementary Figure 11- A Correlation Matrix to Show Associations Between Variables of the SABR_IT Study During SABR</a:t>
            </a:r>
          </a:p>
          <a:p>
            <a:pPr algn="just"/>
            <a:r>
              <a:rPr lang="en-GB" sz="833" i="1" dirty="0"/>
              <a:t>Spearman’s rank correlation was performed with Holm’s post-hoc correction to identify positive (blue) and negative (red) correlations between variables of the SABR_IT study. A bigger/ darker square refers to a stronger correlation. WBC=Whole blood count, ex= ex vivo ELISpot, c=cultured ELISpot.</a:t>
            </a:r>
          </a:p>
          <a:p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1005150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1095D1A-0DAC-E87A-E139-76B28763AF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8171" y="157543"/>
            <a:ext cx="6536154" cy="653615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6263C5-2B4E-DFAF-B528-4D749D507B53}"/>
              </a:ext>
            </a:extLst>
          </p:cNvPr>
          <p:cNvSpPr txBox="1"/>
          <p:nvPr/>
        </p:nvSpPr>
        <p:spPr>
          <a:xfrm>
            <a:off x="417266" y="6469033"/>
            <a:ext cx="5285278" cy="896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833" b="1" i="1" dirty="0"/>
              <a:t>Supplementary </a:t>
            </a:r>
            <a:r>
              <a:rPr lang="en-GB" sz="833" b="1" i="1"/>
              <a:t>Figure 12- </a:t>
            </a:r>
            <a:r>
              <a:rPr lang="en-GB" sz="833" b="1" i="1" dirty="0"/>
              <a:t>A Correlation Matrix to Show Associations Between Variables of the SABR_IT Study After SABR</a:t>
            </a:r>
          </a:p>
          <a:p>
            <a:pPr algn="just"/>
            <a:r>
              <a:rPr lang="en-GB" sz="833" i="1" dirty="0"/>
              <a:t>Spearman’s rank correlation was performed with Holm’s post-hoc correction to identify positive (blue) and negative (red) correlations between variables of the SABR_IT study. A bigger/ darker square refers to a stronger correlation. WBC=Whole blood count, ex= ex vivo ELISpot, c=cultured ELISpot.</a:t>
            </a:r>
          </a:p>
          <a:p>
            <a:endParaRPr lang="en-GB" sz="1062" dirty="0"/>
          </a:p>
        </p:txBody>
      </p:sp>
    </p:spTree>
    <p:extLst>
      <p:ext uri="{BB962C8B-B14F-4D97-AF65-F5344CB8AC3E}">
        <p14:creationId xmlns:p14="http://schemas.microsoft.com/office/powerpoint/2010/main" val="1930285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70576</TotalTime>
  <Words>1225</Words>
  <Application>Microsoft Macintosh PowerPoint</Application>
  <PresentationFormat>Custom</PresentationFormat>
  <Paragraphs>59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</vt:lpstr>
      <vt:lpstr>Aptos Display</vt:lpstr>
      <vt:lpstr>Arial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NLR paper</dc:title>
  <dc:creator>Jess Oliver</dc:creator>
  <cp:lastModifiedBy>Jessica Oliver</cp:lastModifiedBy>
  <cp:revision>48</cp:revision>
  <cp:lastPrinted>2025-02-16T11:50:00Z</cp:lastPrinted>
  <dcterms:created xsi:type="dcterms:W3CDTF">2024-10-17T12:22:40Z</dcterms:created>
  <dcterms:modified xsi:type="dcterms:W3CDTF">2025-11-10T20:15:13Z</dcterms:modified>
</cp:coreProperties>
</file>