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0"/>
  </p:notesMasterIdLst>
  <p:sldIdLst>
    <p:sldId id="264" r:id="rId2"/>
    <p:sldId id="412" r:id="rId3"/>
    <p:sldId id="450" r:id="rId4"/>
    <p:sldId id="451" r:id="rId5"/>
    <p:sldId id="452" r:id="rId6"/>
    <p:sldId id="449" r:id="rId7"/>
    <p:sldId id="415" r:id="rId8"/>
    <p:sldId id="416" r:id="rId9"/>
    <p:sldId id="428" r:id="rId10"/>
    <p:sldId id="420" r:id="rId11"/>
    <p:sldId id="419" r:id="rId12"/>
    <p:sldId id="424" r:id="rId13"/>
    <p:sldId id="421" r:id="rId14"/>
    <p:sldId id="423" r:id="rId15"/>
    <p:sldId id="418" r:id="rId16"/>
    <p:sldId id="413" r:id="rId17"/>
    <p:sldId id="425" r:id="rId18"/>
    <p:sldId id="430" r:id="rId19"/>
    <p:sldId id="427" r:id="rId20"/>
    <p:sldId id="426" r:id="rId21"/>
    <p:sldId id="417" r:id="rId22"/>
    <p:sldId id="429" r:id="rId23"/>
    <p:sldId id="414" r:id="rId24"/>
    <p:sldId id="431" r:id="rId25"/>
    <p:sldId id="440" r:id="rId26"/>
    <p:sldId id="439" r:id="rId27"/>
    <p:sldId id="433" r:id="rId28"/>
    <p:sldId id="454" r:id="rId29"/>
    <p:sldId id="435" r:id="rId30"/>
    <p:sldId id="455" r:id="rId31"/>
    <p:sldId id="437" r:id="rId32"/>
    <p:sldId id="438" r:id="rId33"/>
    <p:sldId id="434" r:id="rId34"/>
    <p:sldId id="436" r:id="rId35"/>
    <p:sldId id="432" r:id="rId36"/>
    <p:sldId id="446" r:id="rId37"/>
    <p:sldId id="447" r:id="rId38"/>
    <p:sldId id="445" r:id="rId39"/>
    <p:sldId id="443" r:id="rId40"/>
    <p:sldId id="441" r:id="rId41"/>
    <p:sldId id="444" r:id="rId42"/>
    <p:sldId id="448" r:id="rId43"/>
    <p:sldId id="442" r:id="rId44"/>
    <p:sldId id="295" r:id="rId45"/>
    <p:sldId id="265" r:id="rId46"/>
    <p:sldId id="405" r:id="rId47"/>
    <p:sldId id="335" r:id="rId48"/>
    <p:sldId id="305" r:id="rId49"/>
    <p:sldId id="315" r:id="rId50"/>
    <p:sldId id="258" r:id="rId51"/>
    <p:sldId id="403" r:id="rId52"/>
    <p:sldId id="280" r:id="rId53"/>
    <p:sldId id="409" r:id="rId54"/>
    <p:sldId id="279" r:id="rId55"/>
    <p:sldId id="394" r:id="rId56"/>
    <p:sldId id="276" r:id="rId57"/>
    <p:sldId id="286" r:id="rId58"/>
    <p:sldId id="296" r:id="rId59"/>
    <p:sldId id="285" r:id="rId60"/>
    <p:sldId id="304" r:id="rId61"/>
    <p:sldId id="376" r:id="rId62"/>
    <p:sldId id="350" r:id="rId63"/>
    <p:sldId id="327" r:id="rId64"/>
    <p:sldId id="324" r:id="rId65"/>
    <p:sldId id="397" r:id="rId66"/>
    <p:sldId id="378" r:id="rId67"/>
    <p:sldId id="408" r:id="rId68"/>
    <p:sldId id="340" r:id="rId69"/>
    <p:sldId id="356" r:id="rId70"/>
    <p:sldId id="317" r:id="rId71"/>
    <p:sldId id="331" r:id="rId72"/>
    <p:sldId id="357" r:id="rId73"/>
    <p:sldId id="297" r:id="rId74"/>
    <p:sldId id="311" r:id="rId75"/>
    <p:sldId id="406" r:id="rId76"/>
    <p:sldId id="314" r:id="rId77"/>
    <p:sldId id="361" r:id="rId78"/>
    <p:sldId id="348" r:id="rId79"/>
    <p:sldId id="380" r:id="rId80"/>
    <p:sldId id="334" r:id="rId81"/>
    <p:sldId id="313" r:id="rId82"/>
    <p:sldId id="377" r:id="rId83"/>
    <p:sldId id="323" r:id="rId84"/>
    <p:sldId id="349" r:id="rId85"/>
    <p:sldId id="333" r:id="rId86"/>
    <p:sldId id="339" r:id="rId87"/>
    <p:sldId id="342" r:id="rId88"/>
    <p:sldId id="395" r:id="rId89"/>
    <p:sldId id="291" r:id="rId90"/>
    <p:sldId id="407" r:id="rId91"/>
    <p:sldId id="404" r:id="rId92"/>
    <p:sldId id="277" r:id="rId93"/>
    <p:sldId id="272" r:id="rId94"/>
    <p:sldId id="284" r:id="rId95"/>
    <p:sldId id="289" r:id="rId96"/>
    <p:sldId id="386" r:id="rId97"/>
    <p:sldId id="301" r:id="rId98"/>
    <p:sldId id="389" r:id="rId99"/>
    <p:sldId id="354" r:id="rId100"/>
    <p:sldId id="363" r:id="rId101"/>
    <p:sldId id="326" r:id="rId102"/>
    <p:sldId id="318" r:id="rId103"/>
    <p:sldId id="370" r:id="rId104"/>
    <p:sldId id="278" r:id="rId105"/>
    <p:sldId id="390" r:id="rId106"/>
    <p:sldId id="294" r:id="rId107"/>
    <p:sldId id="364" r:id="rId108"/>
    <p:sldId id="316" r:id="rId109"/>
    <p:sldId id="347" r:id="rId110"/>
    <p:sldId id="281" r:id="rId111"/>
    <p:sldId id="270" r:id="rId112"/>
    <p:sldId id="328" r:id="rId113"/>
    <p:sldId id="345" r:id="rId114"/>
    <p:sldId id="401" r:id="rId115"/>
    <p:sldId id="288" r:id="rId116"/>
    <p:sldId id="330" r:id="rId117"/>
    <p:sldId id="306" r:id="rId118"/>
    <p:sldId id="366" r:id="rId119"/>
    <p:sldId id="303" r:id="rId120"/>
    <p:sldId id="290" r:id="rId121"/>
    <p:sldId id="322" r:id="rId122"/>
    <p:sldId id="310" r:id="rId123"/>
    <p:sldId id="391" r:id="rId124"/>
    <p:sldId id="379" r:id="rId125"/>
    <p:sldId id="307" r:id="rId126"/>
    <p:sldId id="309" r:id="rId127"/>
    <p:sldId id="308" r:id="rId128"/>
    <p:sldId id="312" r:id="rId129"/>
    <p:sldId id="399" r:id="rId130"/>
    <p:sldId id="320" r:id="rId131"/>
    <p:sldId id="337" r:id="rId132"/>
    <p:sldId id="329" r:id="rId133"/>
    <p:sldId id="353" r:id="rId134"/>
    <p:sldId id="360" r:id="rId135"/>
    <p:sldId id="362" r:id="rId136"/>
    <p:sldId id="392" r:id="rId137"/>
    <p:sldId id="396" r:id="rId138"/>
    <p:sldId id="384" r:id="rId139"/>
  </p:sldIdLst>
  <p:sldSz cx="12192000" cy="6858000"/>
  <p:notesSz cx="6794500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 snapToGrid="0">
      <p:cViewPr varScale="1">
        <p:scale>
          <a:sx n="101" d="100"/>
          <a:sy n="101" d="100"/>
        </p:scale>
        <p:origin x="144" y="6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782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660A6-7F72-4920-8927-FEFDEC7EDFE5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1247775"/>
            <a:ext cx="59880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03934"/>
            <a:ext cx="5435600" cy="393049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81358"/>
            <a:ext cx="2944283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481358"/>
            <a:ext cx="2944283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26588-6E1E-4DA6-AE4C-98F42A6EF7B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217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42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94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99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88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552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348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14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931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406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630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402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611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218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46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463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002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71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206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726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346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68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30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78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240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026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793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068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020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878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612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155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23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551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7165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97151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2926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646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4803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9614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093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8900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833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27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08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33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43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26588-6E1E-4DA6-AE4C-98F42A6EF7B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2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62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83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52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526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409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09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6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0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9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78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62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0FC7A-486C-4F15-AC47-6843CB0731C3}" type="datetimeFigureOut">
              <a:rPr lang="en-US" smtClean="0"/>
              <a:t>3/31/2022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B8933-F96D-4748-A2B3-547F06B612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04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00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image" Target="../media/image344.jpg"/><Relationship Id="rId7" Type="http://schemas.openxmlformats.org/officeDocument/2006/relationships/image" Target="../media/image3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6.jpg"/><Relationship Id="rId5" Type="http://schemas.microsoft.com/office/2007/relationships/hdphoto" Target="../media/hdphoto28.wdp"/><Relationship Id="rId4" Type="http://schemas.openxmlformats.org/officeDocument/2006/relationships/image" Target="../media/image345.png"/><Relationship Id="rId9" Type="http://schemas.openxmlformats.org/officeDocument/2006/relationships/image" Target="../media/image348.jp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jpg"/><Relationship Id="rId2" Type="http://schemas.openxmlformats.org/officeDocument/2006/relationships/image" Target="../media/image34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2.jpg"/><Relationship Id="rId4" Type="http://schemas.openxmlformats.org/officeDocument/2006/relationships/image" Target="../media/image351.jp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4.jpg"/><Relationship Id="rId2" Type="http://schemas.openxmlformats.org/officeDocument/2006/relationships/image" Target="../media/image35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6.jpg"/><Relationship Id="rId4" Type="http://schemas.openxmlformats.org/officeDocument/2006/relationships/image" Target="../media/image355.jp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9.jpg"/><Relationship Id="rId4" Type="http://schemas.openxmlformats.org/officeDocument/2006/relationships/image" Target="../media/image358.jp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jpg"/><Relationship Id="rId2" Type="http://schemas.openxmlformats.org/officeDocument/2006/relationships/image" Target="../media/image36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3.jpg"/><Relationship Id="rId4" Type="http://schemas.openxmlformats.org/officeDocument/2006/relationships/image" Target="../media/image362.jp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jpg"/><Relationship Id="rId3" Type="http://schemas.openxmlformats.org/officeDocument/2006/relationships/image" Target="../media/image365.png"/><Relationship Id="rId7" Type="http://schemas.openxmlformats.org/officeDocument/2006/relationships/image" Target="../media/image368.jpg"/><Relationship Id="rId2" Type="http://schemas.openxmlformats.org/officeDocument/2006/relationships/image" Target="../media/image36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7.jpg"/><Relationship Id="rId5" Type="http://schemas.openxmlformats.org/officeDocument/2006/relationships/image" Target="../media/image366.jpg"/><Relationship Id="rId4" Type="http://schemas.microsoft.com/office/2007/relationships/hdphoto" Target="../media/hdphoto30.wdp"/><Relationship Id="rId9" Type="http://schemas.openxmlformats.org/officeDocument/2006/relationships/image" Target="../media/image370.jp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2.jpg"/><Relationship Id="rId2" Type="http://schemas.openxmlformats.org/officeDocument/2006/relationships/image" Target="../media/image37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3.jpg"/></Relationships>
</file>

<file path=ppt/slides/_rels/slide107.xml.rels><?xml version="1.0" encoding="UTF-8" standalone="yes"?>
<Relationships xmlns="http://schemas.openxmlformats.org/package/2006/relationships"><Relationship Id="rId8" Type="http://schemas.microsoft.com/office/2007/relationships/hdphoto" Target="../media/hdphoto29.wdp"/><Relationship Id="rId3" Type="http://schemas.openxmlformats.org/officeDocument/2006/relationships/image" Target="../media/image344.jpg"/><Relationship Id="rId7" Type="http://schemas.openxmlformats.org/officeDocument/2006/relationships/image" Target="../media/image3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6.jpg"/><Relationship Id="rId5" Type="http://schemas.microsoft.com/office/2007/relationships/hdphoto" Target="../media/hdphoto28.wdp"/><Relationship Id="rId4" Type="http://schemas.openxmlformats.org/officeDocument/2006/relationships/image" Target="../media/image345.png"/><Relationship Id="rId9" Type="http://schemas.openxmlformats.org/officeDocument/2006/relationships/image" Target="../media/image348.jp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5.jpg"/><Relationship Id="rId2" Type="http://schemas.openxmlformats.org/officeDocument/2006/relationships/image" Target="../media/image37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jpg"/><Relationship Id="rId5" Type="http://schemas.openxmlformats.org/officeDocument/2006/relationships/image" Target="../media/image377.jpg"/><Relationship Id="rId4" Type="http://schemas.openxmlformats.org/officeDocument/2006/relationships/image" Target="../media/image376.jp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1.jpg"/><Relationship Id="rId5" Type="http://schemas.openxmlformats.org/officeDocument/2006/relationships/image" Target="../media/image380.jpg"/><Relationship Id="rId4" Type="http://schemas.openxmlformats.org/officeDocument/2006/relationships/image" Target="../media/image37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microsoft.com/office/2007/relationships/hdphoto" Target="../media/hdphoto1.wdp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3.jpg"/><Relationship Id="rId7" Type="http://schemas.openxmlformats.org/officeDocument/2006/relationships/image" Target="../media/image387.jpg"/><Relationship Id="rId2" Type="http://schemas.openxmlformats.org/officeDocument/2006/relationships/image" Target="../media/image38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6.jpg"/><Relationship Id="rId5" Type="http://schemas.openxmlformats.org/officeDocument/2006/relationships/image" Target="../media/image385.jpg"/><Relationship Id="rId4" Type="http://schemas.openxmlformats.org/officeDocument/2006/relationships/image" Target="../media/image384.jp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jpg"/><Relationship Id="rId3" Type="http://schemas.openxmlformats.org/officeDocument/2006/relationships/image" Target="../media/image389.jpg"/><Relationship Id="rId7" Type="http://schemas.microsoft.com/office/2007/relationships/hdphoto" Target="../media/hdphoto32.wdp"/><Relationship Id="rId2" Type="http://schemas.openxmlformats.org/officeDocument/2006/relationships/image" Target="../media/image38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1.png"/><Relationship Id="rId5" Type="http://schemas.microsoft.com/office/2007/relationships/hdphoto" Target="../media/hdphoto31.wdp"/><Relationship Id="rId10" Type="http://schemas.openxmlformats.org/officeDocument/2006/relationships/image" Target="../media/image394.jpg"/><Relationship Id="rId4" Type="http://schemas.openxmlformats.org/officeDocument/2006/relationships/image" Target="../media/image390.png"/><Relationship Id="rId9" Type="http://schemas.openxmlformats.org/officeDocument/2006/relationships/image" Target="../media/image393.jp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6.jpg"/><Relationship Id="rId2" Type="http://schemas.openxmlformats.org/officeDocument/2006/relationships/image" Target="../media/image39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8.jpg"/><Relationship Id="rId4" Type="http://schemas.openxmlformats.org/officeDocument/2006/relationships/image" Target="../media/image397.jp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jpg"/><Relationship Id="rId2" Type="http://schemas.openxmlformats.org/officeDocument/2006/relationships/image" Target="../media/image39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1.jp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2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5.jpg"/><Relationship Id="rId5" Type="http://schemas.openxmlformats.org/officeDocument/2006/relationships/image" Target="../media/image404.jpg"/><Relationship Id="rId4" Type="http://schemas.openxmlformats.org/officeDocument/2006/relationships/image" Target="../media/image403.jp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7.jpg"/><Relationship Id="rId7" Type="http://schemas.openxmlformats.org/officeDocument/2006/relationships/image" Target="../media/image411.jpg"/><Relationship Id="rId2" Type="http://schemas.openxmlformats.org/officeDocument/2006/relationships/image" Target="../media/image40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0.jpg"/><Relationship Id="rId5" Type="http://schemas.openxmlformats.org/officeDocument/2006/relationships/image" Target="../media/image409.jpeg"/><Relationship Id="rId4" Type="http://schemas.openxmlformats.org/officeDocument/2006/relationships/image" Target="../media/image408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3.jpg"/><Relationship Id="rId2" Type="http://schemas.openxmlformats.org/officeDocument/2006/relationships/image" Target="../media/image4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5.jpg"/><Relationship Id="rId4" Type="http://schemas.openxmlformats.org/officeDocument/2006/relationships/image" Target="../media/image414.jp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2.jpg"/><Relationship Id="rId3" Type="http://schemas.openxmlformats.org/officeDocument/2006/relationships/image" Target="../media/image417.jpg"/><Relationship Id="rId7" Type="http://schemas.openxmlformats.org/officeDocument/2006/relationships/image" Target="../media/image421.jpg"/><Relationship Id="rId2" Type="http://schemas.openxmlformats.org/officeDocument/2006/relationships/image" Target="../media/image4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0.jpeg"/><Relationship Id="rId5" Type="http://schemas.openxmlformats.org/officeDocument/2006/relationships/image" Target="../media/image419.jpg"/><Relationship Id="rId4" Type="http://schemas.openxmlformats.org/officeDocument/2006/relationships/image" Target="../media/image418.jp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3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6.jpg"/><Relationship Id="rId5" Type="http://schemas.openxmlformats.org/officeDocument/2006/relationships/image" Target="../media/image425.jpg"/><Relationship Id="rId4" Type="http://schemas.openxmlformats.org/officeDocument/2006/relationships/image" Target="../media/image424.jp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3.jpg"/><Relationship Id="rId3" Type="http://schemas.openxmlformats.org/officeDocument/2006/relationships/image" Target="../media/image428.jpg"/><Relationship Id="rId7" Type="http://schemas.openxmlformats.org/officeDocument/2006/relationships/image" Target="../media/image432.jpg"/><Relationship Id="rId2" Type="http://schemas.openxmlformats.org/officeDocument/2006/relationships/image" Target="../media/image42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1.jpg"/><Relationship Id="rId5" Type="http://schemas.openxmlformats.org/officeDocument/2006/relationships/image" Target="../media/image430.jpg"/><Relationship Id="rId4" Type="http://schemas.openxmlformats.org/officeDocument/2006/relationships/image" Target="../media/image4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5.jpg"/><Relationship Id="rId2" Type="http://schemas.openxmlformats.org/officeDocument/2006/relationships/image" Target="../media/image43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7.jpg"/><Relationship Id="rId4" Type="http://schemas.openxmlformats.org/officeDocument/2006/relationships/image" Target="../media/image436.jp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9.png"/><Relationship Id="rId2" Type="http://schemas.openxmlformats.org/officeDocument/2006/relationships/image" Target="../media/image43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1.jpg"/><Relationship Id="rId5" Type="http://schemas.openxmlformats.org/officeDocument/2006/relationships/image" Target="../media/image440.jpeg"/><Relationship Id="rId4" Type="http://schemas.microsoft.com/office/2007/relationships/hdphoto" Target="../media/hdphoto33.wdp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3.png"/><Relationship Id="rId2" Type="http://schemas.openxmlformats.org/officeDocument/2006/relationships/image" Target="../media/image44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4.jpg"/><Relationship Id="rId4" Type="http://schemas.microsoft.com/office/2007/relationships/hdphoto" Target="../media/hdphoto34.wdp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6.jp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8.jpg"/><Relationship Id="rId4" Type="http://schemas.openxmlformats.org/officeDocument/2006/relationships/image" Target="../media/image447.jp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9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2.jpg"/><Relationship Id="rId5" Type="http://schemas.openxmlformats.org/officeDocument/2006/relationships/image" Target="../media/image451.jpg"/><Relationship Id="rId4" Type="http://schemas.openxmlformats.org/officeDocument/2006/relationships/image" Target="../media/image450.jp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8.jpg"/><Relationship Id="rId3" Type="http://schemas.openxmlformats.org/officeDocument/2006/relationships/image" Target="../media/image454.png"/><Relationship Id="rId7" Type="http://schemas.openxmlformats.org/officeDocument/2006/relationships/image" Target="../media/image457.jpg"/><Relationship Id="rId2" Type="http://schemas.openxmlformats.org/officeDocument/2006/relationships/image" Target="../media/image45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6.jpg"/><Relationship Id="rId5" Type="http://schemas.openxmlformats.org/officeDocument/2006/relationships/image" Target="../media/image455.jpg"/><Relationship Id="rId4" Type="http://schemas.microsoft.com/office/2007/relationships/hdphoto" Target="../media/hdphoto35.wdp"/><Relationship Id="rId9" Type="http://schemas.openxmlformats.org/officeDocument/2006/relationships/image" Target="../media/image459.jpg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8.jpg"/><Relationship Id="rId3" Type="http://schemas.openxmlformats.org/officeDocument/2006/relationships/image" Target="../media/image454.png"/><Relationship Id="rId7" Type="http://schemas.openxmlformats.org/officeDocument/2006/relationships/image" Target="../media/image457.jpg"/><Relationship Id="rId2" Type="http://schemas.openxmlformats.org/officeDocument/2006/relationships/image" Target="../media/image45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6.jpg"/><Relationship Id="rId5" Type="http://schemas.openxmlformats.org/officeDocument/2006/relationships/image" Target="../media/image455.jpg"/><Relationship Id="rId4" Type="http://schemas.microsoft.com/office/2007/relationships/hdphoto" Target="../media/hdphoto35.wdp"/><Relationship Id="rId9" Type="http://schemas.openxmlformats.org/officeDocument/2006/relationships/image" Target="../media/image459.jp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5.jpg"/><Relationship Id="rId3" Type="http://schemas.openxmlformats.org/officeDocument/2006/relationships/image" Target="../media/image461.png"/><Relationship Id="rId7" Type="http://schemas.openxmlformats.org/officeDocument/2006/relationships/image" Target="../media/image464.jpg"/><Relationship Id="rId2" Type="http://schemas.openxmlformats.org/officeDocument/2006/relationships/image" Target="../media/image46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3.jpg"/><Relationship Id="rId5" Type="http://schemas.openxmlformats.org/officeDocument/2006/relationships/image" Target="../media/image462.jpeg"/><Relationship Id="rId4" Type="http://schemas.microsoft.com/office/2007/relationships/hdphoto" Target="../media/hdphoto36.wdp"/><Relationship Id="rId9" Type="http://schemas.openxmlformats.org/officeDocument/2006/relationships/image" Target="../media/image466.jp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8.jpg"/><Relationship Id="rId2" Type="http://schemas.openxmlformats.org/officeDocument/2006/relationships/image" Target="../media/image46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1.jpg"/><Relationship Id="rId5" Type="http://schemas.openxmlformats.org/officeDocument/2006/relationships/image" Target="../media/image470.jpg"/><Relationship Id="rId4" Type="http://schemas.openxmlformats.org/officeDocument/2006/relationships/image" Target="../media/image469.jp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3.jpg"/><Relationship Id="rId2" Type="http://schemas.openxmlformats.org/officeDocument/2006/relationships/image" Target="../media/image47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5.jpg"/><Relationship Id="rId4" Type="http://schemas.openxmlformats.org/officeDocument/2006/relationships/image" Target="../media/image47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1.jpg"/><Relationship Id="rId3" Type="http://schemas.openxmlformats.org/officeDocument/2006/relationships/image" Target="../media/image477.png"/><Relationship Id="rId7" Type="http://schemas.openxmlformats.org/officeDocument/2006/relationships/image" Target="../media/image480.jpeg"/><Relationship Id="rId2" Type="http://schemas.openxmlformats.org/officeDocument/2006/relationships/image" Target="../media/image47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9.jpeg"/><Relationship Id="rId5" Type="http://schemas.openxmlformats.org/officeDocument/2006/relationships/image" Target="../media/image478.jpg"/><Relationship Id="rId4" Type="http://schemas.microsoft.com/office/2007/relationships/hdphoto" Target="../media/hdphoto37.wdp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2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3.jp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5.jpeg"/><Relationship Id="rId2" Type="http://schemas.openxmlformats.org/officeDocument/2006/relationships/image" Target="../media/image48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7.jpg"/><Relationship Id="rId5" Type="http://schemas.microsoft.com/office/2007/relationships/hdphoto" Target="../media/hdphoto38.wdp"/><Relationship Id="rId4" Type="http://schemas.openxmlformats.org/officeDocument/2006/relationships/image" Target="../media/image486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3.jpg"/><Relationship Id="rId5" Type="http://schemas.openxmlformats.org/officeDocument/2006/relationships/image" Target="../media/image341.jpg"/><Relationship Id="rId4" Type="http://schemas.openxmlformats.org/officeDocument/2006/relationships/image" Target="../media/image488.jp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9.jpg"/><Relationship Id="rId7" Type="http://schemas.openxmlformats.org/officeDocument/2006/relationships/image" Target="../media/image49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2.jpg"/><Relationship Id="rId5" Type="http://schemas.openxmlformats.org/officeDocument/2006/relationships/image" Target="../media/image491.jpg"/><Relationship Id="rId4" Type="http://schemas.openxmlformats.org/officeDocument/2006/relationships/image" Target="../media/image490.jp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4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6.jpg"/><Relationship Id="rId5" Type="http://schemas.microsoft.com/office/2007/relationships/hdphoto" Target="../media/hdphoto39.wdp"/><Relationship Id="rId4" Type="http://schemas.openxmlformats.org/officeDocument/2006/relationships/image" Target="../media/image495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6.jpg"/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8.jpg"/><Relationship Id="rId4" Type="http://schemas.openxmlformats.org/officeDocument/2006/relationships/image" Target="../media/image447.jp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5.jpeg"/><Relationship Id="rId2" Type="http://schemas.openxmlformats.org/officeDocument/2006/relationships/image" Target="../media/image48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7.jpg"/><Relationship Id="rId5" Type="http://schemas.microsoft.com/office/2007/relationships/hdphoto" Target="../media/hdphoto38.wdp"/><Relationship Id="rId4" Type="http://schemas.openxmlformats.org/officeDocument/2006/relationships/image" Target="../media/image486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microsoft.com/office/2007/relationships/hdphoto" Target="../media/hdphoto4.wdp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2.png"/><Relationship Id="rId7" Type="http://schemas.openxmlformats.org/officeDocument/2006/relationships/image" Target="../media/image44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43.png"/><Relationship Id="rId4" Type="http://schemas.microsoft.com/office/2007/relationships/hdphoto" Target="../media/hdphoto6.wdp"/><Relationship Id="rId9" Type="http://schemas.openxmlformats.org/officeDocument/2006/relationships/image" Target="../media/image4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4.jpg"/><Relationship Id="rId7" Type="http://schemas.openxmlformats.org/officeDocument/2006/relationships/image" Target="../media/image5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6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jpg"/><Relationship Id="rId5" Type="http://schemas.openxmlformats.org/officeDocument/2006/relationships/image" Target="../media/image87.jpg"/><Relationship Id="rId4" Type="http://schemas.openxmlformats.org/officeDocument/2006/relationships/image" Target="../media/image8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jpg"/><Relationship Id="rId4" Type="http://schemas.microsoft.com/office/2007/relationships/hdphoto" Target="../media/hdphoto9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g"/><Relationship Id="rId5" Type="http://schemas.microsoft.com/office/2007/relationships/hdphoto" Target="../media/hdphoto10.wdp"/><Relationship Id="rId4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g"/><Relationship Id="rId3" Type="http://schemas.openxmlformats.org/officeDocument/2006/relationships/image" Target="../media/image100.jpg"/><Relationship Id="rId7" Type="http://schemas.openxmlformats.org/officeDocument/2006/relationships/image" Target="../media/image104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jpg"/><Relationship Id="rId5" Type="http://schemas.openxmlformats.org/officeDocument/2006/relationships/image" Target="../media/image102.jpg"/><Relationship Id="rId4" Type="http://schemas.openxmlformats.org/officeDocument/2006/relationships/image" Target="../media/image101.jpg"/><Relationship Id="rId9" Type="http://schemas.openxmlformats.org/officeDocument/2006/relationships/image" Target="../media/image10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9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2.jpg"/><Relationship Id="rId4" Type="http://schemas.microsoft.com/office/2007/relationships/hdphoto" Target="../media/hdphoto11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3.jpg"/><Relationship Id="rId7" Type="http://schemas.openxmlformats.org/officeDocument/2006/relationships/image" Target="../media/image11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jpg"/><Relationship Id="rId5" Type="http://schemas.microsoft.com/office/2007/relationships/hdphoto" Target="../media/hdphoto12.wdp"/><Relationship Id="rId4" Type="http://schemas.openxmlformats.org/officeDocument/2006/relationships/image" Target="../media/image114.png"/><Relationship Id="rId9" Type="http://schemas.microsoft.com/office/2007/relationships/hdphoto" Target="../media/hdphoto13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1.jpg"/><Relationship Id="rId4" Type="http://schemas.openxmlformats.org/officeDocument/2006/relationships/image" Target="../media/image12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5.jpg"/><Relationship Id="rId4" Type="http://schemas.openxmlformats.org/officeDocument/2006/relationships/image" Target="../media/image12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127.jpg"/><Relationship Id="rId7" Type="http://schemas.openxmlformats.org/officeDocument/2006/relationships/image" Target="../media/image131.pn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jpg"/><Relationship Id="rId5" Type="http://schemas.openxmlformats.org/officeDocument/2006/relationships/image" Target="../media/image129.jpg"/><Relationship Id="rId4" Type="http://schemas.openxmlformats.org/officeDocument/2006/relationships/image" Target="../media/image12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7" Type="http://schemas.openxmlformats.org/officeDocument/2006/relationships/image" Target="../media/image137.jpeg"/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jpg"/><Relationship Id="rId5" Type="http://schemas.openxmlformats.org/officeDocument/2006/relationships/image" Target="../media/image135.jpg"/><Relationship Id="rId4" Type="http://schemas.openxmlformats.org/officeDocument/2006/relationships/image" Target="../media/image13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jpg"/><Relationship Id="rId5" Type="http://schemas.openxmlformats.org/officeDocument/2006/relationships/image" Target="../media/image140.jpg"/><Relationship Id="rId4" Type="http://schemas.openxmlformats.org/officeDocument/2006/relationships/image" Target="../media/image139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g"/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8.jpg"/><Relationship Id="rId4" Type="http://schemas.openxmlformats.org/officeDocument/2006/relationships/image" Target="../media/image14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1.jpg"/><Relationship Id="rId4" Type="http://schemas.openxmlformats.org/officeDocument/2006/relationships/image" Target="../media/image15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5.jpg"/><Relationship Id="rId4" Type="http://schemas.openxmlformats.org/officeDocument/2006/relationships/image" Target="../media/image154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g"/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9.jpg"/><Relationship Id="rId4" Type="http://schemas.openxmlformats.org/officeDocument/2006/relationships/image" Target="../media/image158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g"/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3.jpg"/><Relationship Id="rId4" Type="http://schemas.openxmlformats.org/officeDocument/2006/relationships/image" Target="../media/image16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jpg"/><Relationship Id="rId3" Type="http://schemas.openxmlformats.org/officeDocument/2006/relationships/image" Target="../media/image165.png"/><Relationship Id="rId7" Type="http://schemas.openxmlformats.org/officeDocument/2006/relationships/image" Target="../media/image168.jpg"/><Relationship Id="rId2" Type="http://schemas.openxmlformats.org/officeDocument/2006/relationships/image" Target="../media/image16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7.jpg"/><Relationship Id="rId5" Type="http://schemas.openxmlformats.org/officeDocument/2006/relationships/image" Target="../media/image166.jpg"/><Relationship Id="rId4" Type="http://schemas.microsoft.com/office/2007/relationships/hdphoto" Target="../media/hdphoto15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jpg"/><Relationship Id="rId5" Type="http://schemas.microsoft.com/office/2007/relationships/hdphoto" Target="../media/hdphoto16.wdp"/><Relationship Id="rId4" Type="http://schemas.openxmlformats.org/officeDocument/2006/relationships/image" Target="../media/image17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g"/><Relationship Id="rId2" Type="http://schemas.openxmlformats.org/officeDocument/2006/relationships/image" Target="../media/image17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6.jpg"/><Relationship Id="rId4" Type="http://schemas.openxmlformats.org/officeDocument/2006/relationships/image" Target="../media/image175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g"/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9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g"/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4.jpeg"/><Relationship Id="rId5" Type="http://schemas.openxmlformats.org/officeDocument/2006/relationships/image" Target="../media/image183.jpg"/><Relationship Id="rId4" Type="http://schemas.openxmlformats.org/officeDocument/2006/relationships/image" Target="../media/image182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8.jpg"/><Relationship Id="rId4" Type="http://schemas.openxmlformats.org/officeDocument/2006/relationships/image" Target="../media/image187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g"/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2.jpg"/><Relationship Id="rId4" Type="http://schemas.openxmlformats.org/officeDocument/2006/relationships/image" Target="../media/image191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g"/><Relationship Id="rId2" Type="http://schemas.openxmlformats.org/officeDocument/2006/relationships/image" Target="../media/image19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7.jpg"/><Relationship Id="rId5" Type="http://schemas.openxmlformats.org/officeDocument/2006/relationships/image" Target="../media/image196.jpg"/><Relationship Id="rId4" Type="http://schemas.openxmlformats.org/officeDocument/2006/relationships/image" Target="../media/image195.jp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1.jpg"/><Relationship Id="rId5" Type="http://schemas.openxmlformats.org/officeDocument/2006/relationships/image" Target="../media/image200.jpg"/><Relationship Id="rId4" Type="http://schemas.openxmlformats.org/officeDocument/2006/relationships/image" Target="../media/image199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g"/><Relationship Id="rId7" Type="http://schemas.openxmlformats.org/officeDocument/2006/relationships/image" Target="../media/image207.jpg"/><Relationship Id="rId2" Type="http://schemas.openxmlformats.org/officeDocument/2006/relationships/image" Target="../media/image20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6.jpg"/><Relationship Id="rId5" Type="http://schemas.openxmlformats.org/officeDocument/2006/relationships/image" Target="../media/image205.jpg"/><Relationship Id="rId4" Type="http://schemas.openxmlformats.org/officeDocument/2006/relationships/image" Target="../media/image20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g"/><Relationship Id="rId7" Type="http://schemas.openxmlformats.org/officeDocument/2006/relationships/image" Target="../media/image213.jpg"/><Relationship Id="rId2" Type="http://schemas.openxmlformats.org/officeDocument/2006/relationships/image" Target="../media/image20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jpg"/><Relationship Id="rId5" Type="http://schemas.openxmlformats.org/officeDocument/2006/relationships/image" Target="../media/image211.jpg"/><Relationship Id="rId4" Type="http://schemas.openxmlformats.org/officeDocument/2006/relationships/image" Target="../media/image210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g"/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7.jpg"/><Relationship Id="rId4" Type="http://schemas.openxmlformats.org/officeDocument/2006/relationships/image" Target="../media/image216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1.jpg"/><Relationship Id="rId5" Type="http://schemas.openxmlformats.org/officeDocument/2006/relationships/image" Target="../media/image220.jpg"/><Relationship Id="rId4" Type="http://schemas.openxmlformats.org/officeDocument/2006/relationships/image" Target="../media/image219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g"/><Relationship Id="rId2" Type="http://schemas.openxmlformats.org/officeDocument/2006/relationships/image" Target="../media/image2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4.jp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jpeg"/><Relationship Id="rId3" Type="http://schemas.openxmlformats.org/officeDocument/2006/relationships/image" Target="../media/image226.jpg"/><Relationship Id="rId7" Type="http://schemas.openxmlformats.org/officeDocument/2006/relationships/image" Target="../media/image230.jpg"/><Relationship Id="rId2" Type="http://schemas.openxmlformats.org/officeDocument/2006/relationships/image" Target="../media/image2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9.jpg"/><Relationship Id="rId5" Type="http://schemas.openxmlformats.org/officeDocument/2006/relationships/image" Target="../media/image228.jpg"/><Relationship Id="rId4" Type="http://schemas.openxmlformats.org/officeDocument/2006/relationships/image" Target="../media/image227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4.jpg"/><Relationship Id="rId4" Type="http://schemas.microsoft.com/office/2007/relationships/hdphoto" Target="../media/hdphoto18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7.jpg"/><Relationship Id="rId4" Type="http://schemas.openxmlformats.org/officeDocument/2006/relationships/image" Target="../media/image236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image" Target="../media/image23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0.jpg"/><Relationship Id="rId4" Type="http://schemas.microsoft.com/office/2007/relationships/hdphoto" Target="../media/hdphoto19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g"/><Relationship Id="rId2" Type="http://schemas.openxmlformats.org/officeDocument/2006/relationships/image" Target="../media/image24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3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g"/><Relationship Id="rId2" Type="http://schemas.openxmlformats.org/officeDocument/2006/relationships/image" Target="../media/image24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7.jpg"/><Relationship Id="rId4" Type="http://schemas.openxmlformats.org/officeDocument/2006/relationships/image" Target="../media/image24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7" Type="http://schemas.openxmlformats.org/officeDocument/2006/relationships/image" Target="../media/image252.jpg"/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1.jpg"/><Relationship Id="rId5" Type="http://schemas.openxmlformats.org/officeDocument/2006/relationships/image" Target="../media/image250.jpg"/><Relationship Id="rId4" Type="http://schemas.microsoft.com/office/2007/relationships/hdphoto" Target="../media/hdphoto20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5.jpg"/><Relationship Id="rId4" Type="http://schemas.openxmlformats.org/officeDocument/2006/relationships/image" Target="../media/image254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jpg"/><Relationship Id="rId2" Type="http://schemas.openxmlformats.org/officeDocument/2006/relationships/image" Target="../media/image25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9.jpg"/><Relationship Id="rId4" Type="http://schemas.openxmlformats.org/officeDocument/2006/relationships/image" Target="../media/image258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jpg"/><Relationship Id="rId2" Type="http://schemas.openxmlformats.org/officeDocument/2006/relationships/image" Target="../media/image26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4.jpg"/><Relationship Id="rId5" Type="http://schemas.openxmlformats.org/officeDocument/2006/relationships/image" Target="../media/image263.jpg"/><Relationship Id="rId4" Type="http://schemas.openxmlformats.org/officeDocument/2006/relationships/image" Target="../media/image262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7.jpg"/><Relationship Id="rId4" Type="http://schemas.openxmlformats.org/officeDocument/2006/relationships/image" Target="../media/image266.jp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jpg"/><Relationship Id="rId7" Type="http://schemas.openxmlformats.org/officeDocument/2006/relationships/image" Target="../media/image272.jpg"/><Relationship Id="rId2" Type="http://schemas.openxmlformats.org/officeDocument/2006/relationships/image" Target="../media/image26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1.jpg"/><Relationship Id="rId5" Type="http://schemas.microsoft.com/office/2007/relationships/hdphoto" Target="../media/hdphoto21.wdp"/><Relationship Id="rId4" Type="http://schemas.openxmlformats.org/officeDocument/2006/relationships/image" Target="../media/image27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6.jpg"/><Relationship Id="rId5" Type="http://schemas.openxmlformats.org/officeDocument/2006/relationships/image" Target="../media/image275.jpg"/><Relationship Id="rId4" Type="http://schemas.openxmlformats.org/officeDocument/2006/relationships/image" Target="../media/image274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0.jpg"/><Relationship Id="rId5" Type="http://schemas.openxmlformats.org/officeDocument/2006/relationships/image" Target="../media/image279.jpg"/><Relationship Id="rId4" Type="http://schemas.openxmlformats.org/officeDocument/2006/relationships/image" Target="../media/image278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3.jpg"/><Relationship Id="rId4" Type="http://schemas.openxmlformats.org/officeDocument/2006/relationships/image" Target="../media/image28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png"/><Relationship Id="rId2" Type="http://schemas.openxmlformats.org/officeDocument/2006/relationships/image" Target="../media/image28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jpg"/><Relationship Id="rId5" Type="http://schemas.openxmlformats.org/officeDocument/2006/relationships/image" Target="../media/image286.jpg"/><Relationship Id="rId4" Type="http://schemas.microsoft.com/office/2007/relationships/hdphoto" Target="../media/hdphoto22.wdp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jpg"/><Relationship Id="rId2" Type="http://schemas.openxmlformats.org/officeDocument/2006/relationships/image" Target="../media/image288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3.wdp"/><Relationship Id="rId5" Type="http://schemas.openxmlformats.org/officeDocument/2006/relationships/image" Target="../media/image291.png"/><Relationship Id="rId4" Type="http://schemas.openxmlformats.org/officeDocument/2006/relationships/image" Target="../media/image290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7.jpg"/><Relationship Id="rId4" Type="http://schemas.openxmlformats.org/officeDocument/2006/relationships/image" Target="../media/image236.jp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jpeg"/><Relationship Id="rId3" Type="http://schemas.openxmlformats.org/officeDocument/2006/relationships/image" Target="../media/image226.jpg"/><Relationship Id="rId7" Type="http://schemas.openxmlformats.org/officeDocument/2006/relationships/image" Target="../media/image230.jpg"/><Relationship Id="rId2" Type="http://schemas.openxmlformats.org/officeDocument/2006/relationships/image" Target="../media/image2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9.jpg"/><Relationship Id="rId5" Type="http://schemas.openxmlformats.org/officeDocument/2006/relationships/image" Target="../media/image228.jpg"/><Relationship Id="rId4" Type="http://schemas.openxmlformats.org/officeDocument/2006/relationships/image" Target="../media/image227.jp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4.jpg"/><Relationship Id="rId4" Type="http://schemas.openxmlformats.org/officeDocument/2006/relationships/image" Target="../media/image293.jp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6.png"/><Relationship Id="rId7" Type="http://schemas.openxmlformats.org/officeDocument/2006/relationships/image" Target="../media/image299.jpg"/><Relationship Id="rId2" Type="http://schemas.openxmlformats.org/officeDocument/2006/relationships/image" Target="../media/image29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8.jpg"/><Relationship Id="rId5" Type="http://schemas.openxmlformats.org/officeDocument/2006/relationships/image" Target="../media/image297.jpeg"/><Relationship Id="rId4" Type="http://schemas.microsoft.com/office/2007/relationships/hdphoto" Target="../media/hdphoto24.wdp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g"/><Relationship Id="rId2" Type="http://schemas.openxmlformats.org/officeDocument/2006/relationships/image" Target="../media/image24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3.jp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1.jpg"/><Relationship Id="rId2" Type="http://schemas.openxmlformats.org/officeDocument/2006/relationships/image" Target="../media/image30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3.jpg"/><Relationship Id="rId4" Type="http://schemas.openxmlformats.org/officeDocument/2006/relationships/image" Target="../media/image302.jp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5.png"/><Relationship Id="rId2" Type="http://schemas.openxmlformats.org/officeDocument/2006/relationships/image" Target="../media/image30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7.jpg"/><Relationship Id="rId5" Type="http://schemas.openxmlformats.org/officeDocument/2006/relationships/image" Target="../media/image306.jpg"/><Relationship Id="rId4" Type="http://schemas.microsoft.com/office/2007/relationships/hdphoto" Target="../media/hdphoto25.wdp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9.jpg"/><Relationship Id="rId2" Type="http://schemas.openxmlformats.org/officeDocument/2006/relationships/image" Target="../media/image30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1.jpg"/><Relationship Id="rId4" Type="http://schemas.openxmlformats.org/officeDocument/2006/relationships/image" Target="../media/image3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image" Target="../media/image23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0.jpg"/><Relationship Id="rId4" Type="http://schemas.microsoft.com/office/2007/relationships/hdphoto" Target="../media/hdphoto19.wdp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g"/><Relationship Id="rId2" Type="http://schemas.openxmlformats.org/officeDocument/2006/relationships/image" Target="../media/image24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3.jp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g"/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2.jpg"/><Relationship Id="rId4" Type="http://schemas.openxmlformats.org/officeDocument/2006/relationships/image" Target="../media/image191.jp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jpg"/><Relationship Id="rId3" Type="http://schemas.openxmlformats.org/officeDocument/2006/relationships/image" Target="../media/image313.png"/><Relationship Id="rId7" Type="http://schemas.openxmlformats.org/officeDocument/2006/relationships/image" Target="../media/image315.jpg"/><Relationship Id="rId2" Type="http://schemas.openxmlformats.org/officeDocument/2006/relationships/image" Target="../media/image31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7.wdp"/><Relationship Id="rId5" Type="http://schemas.openxmlformats.org/officeDocument/2006/relationships/image" Target="../media/image314.png"/><Relationship Id="rId4" Type="http://schemas.microsoft.com/office/2007/relationships/hdphoto" Target="../media/hdphoto26.wdp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jpg"/><Relationship Id="rId7" Type="http://schemas.openxmlformats.org/officeDocument/2006/relationships/image" Target="../media/image322.jpg"/><Relationship Id="rId2" Type="http://schemas.openxmlformats.org/officeDocument/2006/relationships/image" Target="../media/image3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1.jpg"/><Relationship Id="rId5" Type="http://schemas.openxmlformats.org/officeDocument/2006/relationships/image" Target="../media/image320.jpg"/><Relationship Id="rId4" Type="http://schemas.openxmlformats.org/officeDocument/2006/relationships/image" Target="../media/image319.jp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jpg"/><Relationship Id="rId2" Type="http://schemas.openxmlformats.org/officeDocument/2006/relationships/image" Target="../media/image32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7.jpg"/><Relationship Id="rId5" Type="http://schemas.openxmlformats.org/officeDocument/2006/relationships/image" Target="../media/image326.jpg"/><Relationship Id="rId4" Type="http://schemas.openxmlformats.org/officeDocument/2006/relationships/image" Target="../media/image325.jp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1.jpg"/><Relationship Id="rId5" Type="http://schemas.openxmlformats.org/officeDocument/2006/relationships/image" Target="../media/image330.jpg"/><Relationship Id="rId4" Type="http://schemas.openxmlformats.org/officeDocument/2006/relationships/image" Target="../media/image329.jp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3.jpg"/><Relationship Id="rId2" Type="http://schemas.openxmlformats.org/officeDocument/2006/relationships/image" Target="../media/image33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4.jp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6.jpg"/><Relationship Id="rId2" Type="http://schemas.openxmlformats.org/officeDocument/2006/relationships/image" Target="../media/image33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9.jpg"/><Relationship Id="rId5" Type="http://schemas.openxmlformats.org/officeDocument/2006/relationships/image" Target="../media/image338.jpg"/><Relationship Id="rId4" Type="http://schemas.openxmlformats.org/officeDocument/2006/relationships/image" Target="../media/image337.jp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3.jpg"/><Relationship Id="rId5" Type="http://schemas.openxmlformats.org/officeDocument/2006/relationships/image" Target="../media/image342.jpg"/><Relationship Id="rId4" Type="http://schemas.openxmlformats.org/officeDocument/2006/relationships/image" Target="../media/image34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61975" y="542925"/>
            <a:ext cx="113252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material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CVIR-D-22-00123</a:t>
            </a: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catalogue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102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132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aneurysms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treated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p64MW HPC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single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antiplatelet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therapy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(SAPT)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prasugrel.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aneurysms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sorted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occlusion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rate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last follow-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DSA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O´Kelly-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Marotta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*.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A: total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filling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u="sng" dirty="0" smtClean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95%)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subtotal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filling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(&lt;95%)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C: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entry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remnant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(&lt;5%)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D: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filling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contrast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medium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stasis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aneurysm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2: moderate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contrast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medium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stasis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aneurysm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clearance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venous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contrast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medium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stasis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inside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aneurysm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persistent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contrast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venous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O‘Kelly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CJ,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Krings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Fiorella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Marotta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TR. A novel grading scale for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angiographic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assessment of intracranial aneurysms treated using flow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diverting stents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Neuroradiol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2010 Jun;16(2):133-7.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10.1177/159101991001600204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155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534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448508" y="2142356"/>
            <a:ext cx="24432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lao65, 19.07.2021</a:t>
            </a:r>
          </a:p>
          <a:p>
            <a:r>
              <a:rPr lang="de-DE" dirty="0" smtClean="0"/>
              <a:t>MP ADP 20, ASPI 159</a:t>
            </a:r>
          </a:p>
          <a:p>
            <a:r>
              <a:rPr lang="de-DE" dirty="0" smtClean="0"/>
              <a:t>VN ARU 385, PRU </a:t>
            </a:r>
            <a:r>
              <a:rPr lang="de-DE" dirty="0"/>
              <a:t>0</a:t>
            </a:r>
            <a:endParaRPr lang="de-DE" dirty="0" smtClean="0"/>
          </a:p>
          <a:p>
            <a:r>
              <a:rPr lang="de-DE" dirty="0" smtClean="0"/>
              <a:t>PFA P2Y12 &gt;300 sec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891806" y="2156668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lao25, 19.07.2021</a:t>
            </a:r>
          </a:p>
          <a:p>
            <a:r>
              <a:rPr lang="de-DE" dirty="0" smtClean="0"/>
              <a:t>p64 HPC 3.5/12</a:t>
            </a:r>
          </a:p>
          <a:p>
            <a:r>
              <a:rPr lang="de-DE" dirty="0" smtClean="0"/>
              <a:t>1x 10 mg PRA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429881" y="2142356"/>
            <a:ext cx="17620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lao45, FU1</a:t>
            </a:r>
          </a:p>
          <a:p>
            <a:r>
              <a:rPr lang="de-DE" dirty="0" smtClean="0"/>
              <a:t>19.10.2021</a:t>
            </a:r>
          </a:p>
          <a:p>
            <a:r>
              <a:rPr lang="de-DE" dirty="0" smtClean="0"/>
              <a:t>92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A1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rt</a:t>
            </a:r>
            <a:r>
              <a:rPr lang="de-DE" dirty="0"/>
              <a:t> lao45, </a:t>
            </a:r>
            <a:r>
              <a:rPr lang="de-DE" dirty="0" smtClean="0"/>
              <a:t>FU3</a:t>
            </a:r>
          </a:p>
          <a:p>
            <a:r>
              <a:rPr lang="de-DE" dirty="0" smtClean="0"/>
              <a:t>7/2023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8641622" y="2173722"/>
            <a:ext cx="17620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lao45, FU2</a:t>
            </a:r>
          </a:p>
          <a:p>
            <a:r>
              <a:rPr lang="de-DE" dirty="0"/>
              <a:t>4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8" t="20259" r="25261" b="7122"/>
          <a:stretch/>
        </p:blipFill>
        <p:spPr>
          <a:xfrm>
            <a:off x="1514876" y="372440"/>
            <a:ext cx="1785418" cy="172652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671391" y="64606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20" name="Textfeld 19"/>
          <p:cNvSpPr txBox="1"/>
          <p:nvPr/>
        </p:nvSpPr>
        <p:spPr>
          <a:xfrm>
            <a:off x="2606620" y="120917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1" t="19038" r="22224" b="13301"/>
          <a:stretch/>
        </p:blipFill>
        <p:spPr>
          <a:xfrm>
            <a:off x="3979718" y="372440"/>
            <a:ext cx="1756063" cy="172652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8" t="38559" r="37504" b="21783"/>
          <a:stretch/>
        </p:blipFill>
        <p:spPr>
          <a:xfrm>
            <a:off x="6335104" y="375902"/>
            <a:ext cx="1822474" cy="1723062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>
            <a:off x="6415205" y="1063210"/>
            <a:ext cx="371047" cy="3166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>
            <a:off x="2147501" y="1177510"/>
            <a:ext cx="371047" cy="3166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339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84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150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/>
              <a:t> </a:t>
            </a:r>
            <a:r>
              <a:rPr lang="de-DE" dirty="0" smtClean="0"/>
              <a:t>3D, 11.10.2021</a:t>
            </a:r>
          </a:p>
          <a:p>
            <a:r>
              <a:rPr lang="de-DE" dirty="0" smtClean="0"/>
              <a:t>MP ADP </a:t>
            </a:r>
            <a:r>
              <a:rPr lang="de-DE" dirty="0"/>
              <a:t>6</a:t>
            </a:r>
            <a:r>
              <a:rPr lang="de-DE" dirty="0" smtClean="0"/>
              <a:t>, ASPI 49</a:t>
            </a:r>
          </a:p>
          <a:p>
            <a:r>
              <a:rPr lang="de-DE" dirty="0" smtClean="0"/>
              <a:t>VN ARU 664, PRU 0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802882" y="2423946"/>
            <a:ext cx="4614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FU1.1</a:t>
            </a:r>
          </a:p>
          <a:p>
            <a:r>
              <a:rPr lang="de-DE" dirty="0" smtClean="0"/>
              <a:t>23.12.2021</a:t>
            </a:r>
          </a:p>
          <a:p>
            <a:r>
              <a:rPr lang="de-DE" dirty="0" smtClean="0"/>
              <a:t>73 </a:t>
            </a:r>
            <a:r>
              <a:rPr lang="de-DE" dirty="0" err="1" smtClean="0"/>
              <a:t>days</a:t>
            </a:r>
            <a:r>
              <a:rPr lang="de-DE" dirty="0" smtClean="0"/>
              <a:t> (</a:t>
            </a:r>
            <a:r>
              <a:rPr lang="de-DE" dirty="0" err="1" smtClean="0"/>
              <a:t>headaches</a:t>
            </a:r>
            <a:r>
              <a:rPr lang="de-DE" dirty="0" smtClean="0"/>
              <a:t> after COVID </a:t>
            </a:r>
            <a:r>
              <a:rPr lang="de-DE" dirty="0" err="1" smtClean="0"/>
              <a:t>vaccination</a:t>
            </a:r>
            <a:r>
              <a:rPr lang="de-DE" dirty="0" smtClean="0"/>
              <a:t>)</a:t>
            </a:r>
            <a:endParaRPr lang="de-DE" dirty="0"/>
          </a:p>
          <a:p>
            <a:r>
              <a:rPr lang="de-DE" dirty="0" smtClean="0"/>
              <a:t>10 </a:t>
            </a:r>
            <a:r>
              <a:rPr lang="de-DE" dirty="0"/>
              <a:t>mg &amp; 5 mg </a:t>
            </a:r>
            <a:r>
              <a:rPr lang="de-DE" dirty="0" smtClean="0"/>
              <a:t>PRA </a:t>
            </a:r>
            <a:r>
              <a:rPr lang="de-DE" dirty="0" err="1" smtClean="0"/>
              <a:t>alternating</a:t>
            </a:r>
            <a:endParaRPr lang="de-DE" dirty="0" smtClean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4471515" y="2399838"/>
            <a:ext cx="21291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11.10.2021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alternating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5" t="7128" r="27321" b="16808"/>
          <a:stretch/>
        </p:blipFill>
        <p:spPr>
          <a:xfrm>
            <a:off x="1612741" y="250694"/>
            <a:ext cx="2387759" cy="217325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329803" y="15006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618395" y="12144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6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01" t="30854" r="37130" b="24962"/>
          <a:stretch/>
        </p:blipFill>
        <p:spPr>
          <a:xfrm>
            <a:off x="4410222" y="249457"/>
            <a:ext cx="2120901" cy="214366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6" t="9504" r="31778" b="2688"/>
          <a:stretch/>
        </p:blipFill>
        <p:spPr>
          <a:xfrm>
            <a:off x="6690695" y="249456"/>
            <a:ext cx="846541" cy="214366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2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446" r="22748"/>
          <a:stretch/>
        </p:blipFill>
        <p:spPr>
          <a:xfrm>
            <a:off x="7537236" y="249456"/>
            <a:ext cx="935154" cy="214366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8" t="17072" r="19049" b="15255"/>
          <a:stretch/>
        </p:blipFill>
        <p:spPr>
          <a:xfrm>
            <a:off x="8472390" y="249455"/>
            <a:ext cx="2515701" cy="2143661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1568952" y="536416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FU1.1</a:t>
            </a:r>
          </a:p>
          <a:p>
            <a:r>
              <a:rPr lang="de-DE" dirty="0" smtClean="0"/>
              <a:t>4/2022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(6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cxnSp>
        <p:nvCxnSpPr>
          <p:cNvPr id="16" name="Gerade Verbindung mit Pfeil 15"/>
          <p:cNvCxnSpPr/>
          <p:nvPr/>
        </p:nvCxnSpPr>
        <p:spPr>
          <a:xfrm flipH="1" flipV="1">
            <a:off x="3364091" y="1731820"/>
            <a:ext cx="221954" cy="22118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H="1" flipV="1">
            <a:off x="9907766" y="1723993"/>
            <a:ext cx="221954" cy="22118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8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53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#2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14.05.2021</a:t>
            </a:r>
          </a:p>
          <a:p>
            <a:r>
              <a:rPr lang="de-DE" dirty="0" smtClean="0"/>
              <a:t>MP ADP 1, ASPI 2</a:t>
            </a:r>
          </a:p>
          <a:p>
            <a:r>
              <a:rPr lang="de-DE" dirty="0" smtClean="0"/>
              <a:t>VN ARU 405, PRU 3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56503" y="2257425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14.05.2021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5818762" y="2257425"/>
            <a:ext cx="14809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08.09.2021</a:t>
            </a:r>
          </a:p>
          <a:p>
            <a:r>
              <a:rPr lang="de-DE" dirty="0" smtClean="0"/>
              <a:t>117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1629529" y="5563151"/>
            <a:ext cx="1574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FU3</a:t>
            </a:r>
          </a:p>
          <a:p>
            <a:r>
              <a:rPr lang="de-DE" dirty="0"/>
              <a:t>7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7822703" y="2200006"/>
            <a:ext cx="14809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10.12.2021</a:t>
            </a:r>
          </a:p>
          <a:p>
            <a:r>
              <a:rPr lang="de-DE" dirty="0" smtClean="0"/>
              <a:t>210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3" t="6916" r="17874" b="35150"/>
          <a:stretch/>
        </p:blipFill>
        <p:spPr>
          <a:xfrm>
            <a:off x="1629529" y="381001"/>
            <a:ext cx="1883483" cy="1819274"/>
          </a:xfrm>
          <a:prstGeom prst="rect">
            <a:avLst/>
          </a:prstGeom>
        </p:spPr>
      </p:pic>
      <p:cxnSp>
        <p:nvCxnSpPr>
          <p:cNvPr id="21" name="Gerade Verbindung mit Pfeil 20"/>
          <p:cNvCxnSpPr/>
          <p:nvPr/>
        </p:nvCxnSpPr>
        <p:spPr>
          <a:xfrm flipH="1" flipV="1">
            <a:off x="2466029" y="1617411"/>
            <a:ext cx="286696" cy="23043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7" t="21879" r="28946" b="26322"/>
          <a:stretch/>
        </p:blipFill>
        <p:spPr>
          <a:xfrm>
            <a:off x="3719101" y="381001"/>
            <a:ext cx="1723271" cy="18190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2" t="11151" r="16752" b="35687"/>
          <a:stretch/>
        </p:blipFill>
        <p:spPr>
          <a:xfrm>
            <a:off x="5818762" y="381000"/>
            <a:ext cx="1697372" cy="1819007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H="1" flipV="1">
            <a:off x="6503251" y="1558368"/>
            <a:ext cx="262084" cy="21236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0" t="12514" r="15205" b="28871"/>
          <a:stretch/>
        </p:blipFill>
        <p:spPr>
          <a:xfrm>
            <a:off x="7822703" y="380999"/>
            <a:ext cx="1744978" cy="1819007"/>
          </a:xfrm>
          <a:prstGeom prst="rect">
            <a:avLst/>
          </a:prstGeom>
        </p:spPr>
      </p:pic>
      <p:cxnSp>
        <p:nvCxnSpPr>
          <p:cNvPr id="22" name="Gerade Verbindung mit Pfeil 21"/>
          <p:cNvCxnSpPr/>
          <p:nvPr/>
        </p:nvCxnSpPr>
        <p:spPr>
          <a:xfrm flipH="1" flipV="1">
            <a:off x="8581084" y="1548843"/>
            <a:ext cx="262084" cy="21236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19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47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38077" y="2281144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15.04.2021</a:t>
            </a:r>
          </a:p>
          <a:p>
            <a:r>
              <a:rPr lang="de-DE" dirty="0" smtClean="0"/>
              <a:t>MP ADP 9, ASPI 72</a:t>
            </a:r>
          </a:p>
          <a:p>
            <a:r>
              <a:rPr lang="de-DE" dirty="0" smtClean="0"/>
              <a:t>VN ARU 642, PRU 52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854588" y="2281144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15.04.2021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163352" y="2286940"/>
            <a:ext cx="14809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26.07.2021</a:t>
            </a:r>
          </a:p>
          <a:p>
            <a:r>
              <a:rPr lang="de-DE" dirty="0" smtClean="0"/>
              <a:t>102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591145" y="5663467"/>
            <a:ext cx="14809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/>
              <a:t>4</a:t>
            </a:r>
            <a:r>
              <a:rPr lang="de-DE" dirty="0" smtClean="0"/>
              <a:t>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6" t="15921" r="23997" b="35347"/>
          <a:stretch/>
        </p:blipFill>
        <p:spPr>
          <a:xfrm>
            <a:off x="1591145" y="314232"/>
            <a:ext cx="2066925" cy="196691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3" t="13532" r="13905" b="24445"/>
          <a:stretch/>
        </p:blipFill>
        <p:spPr>
          <a:xfrm>
            <a:off x="3854588" y="314232"/>
            <a:ext cx="2215478" cy="196691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3" t="19880" r="17019" b="21505"/>
          <a:stretch/>
        </p:blipFill>
        <p:spPr>
          <a:xfrm>
            <a:off x="6153488" y="314232"/>
            <a:ext cx="2138445" cy="1966912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8477720" y="2286646"/>
            <a:ext cx="14809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17.03.2022</a:t>
            </a:r>
          </a:p>
          <a:p>
            <a:r>
              <a:rPr lang="de-DE" dirty="0" smtClean="0"/>
              <a:t>336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2" t="20692" r="32826" b="17285"/>
          <a:stretch/>
        </p:blipFill>
        <p:spPr>
          <a:xfrm>
            <a:off x="8530939" y="308436"/>
            <a:ext cx="2124455" cy="19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72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89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47920" y="2512872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10.11.2021</a:t>
            </a:r>
          </a:p>
          <a:p>
            <a:r>
              <a:rPr lang="de-DE" dirty="0" smtClean="0"/>
              <a:t>MP ADP </a:t>
            </a:r>
            <a:r>
              <a:rPr lang="de-DE" dirty="0"/>
              <a:t>1</a:t>
            </a:r>
            <a:r>
              <a:rPr lang="de-DE" dirty="0" smtClean="0"/>
              <a:t>, ASPI </a:t>
            </a:r>
            <a:r>
              <a:rPr lang="de-DE" dirty="0" err="1" smtClean="0"/>
              <a:t>n.a</a:t>
            </a:r>
            <a:r>
              <a:rPr lang="de-DE" dirty="0" smtClean="0"/>
              <a:t>.</a:t>
            </a:r>
          </a:p>
          <a:p>
            <a:r>
              <a:rPr lang="de-DE" dirty="0" smtClean="0"/>
              <a:t>VN ARU 647, PRU 55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7129473" y="2452816"/>
            <a:ext cx="37925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FU0*</a:t>
            </a:r>
          </a:p>
          <a:p>
            <a:r>
              <a:rPr lang="de-DE" dirty="0" smtClean="0"/>
              <a:t>20.12.2021</a:t>
            </a:r>
          </a:p>
          <a:p>
            <a:r>
              <a:rPr lang="de-DE" dirty="0" smtClean="0"/>
              <a:t>40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dirty="0" smtClean="0"/>
              <a:t>*</a:t>
            </a:r>
            <a:r>
              <a:rPr lang="de-DE" dirty="0" err="1" smtClean="0"/>
              <a:t>treatment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another</a:t>
            </a:r>
            <a:r>
              <a:rPr lang="de-DE" dirty="0" smtClean="0"/>
              <a:t> </a:t>
            </a:r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b="1" dirty="0" smtClean="0"/>
              <a:t>OKM D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172575" y="245281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10.11.2021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3" t="10879" r="23539" b="18122"/>
          <a:stretch/>
        </p:blipFill>
        <p:spPr>
          <a:xfrm>
            <a:off x="1675242" y="292100"/>
            <a:ext cx="2150069" cy="221905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9" t="24107" r="33412" b="26116"/>
          <a:stretch/>
        </p:blipFill>
        <p:spPr>
          <a:xfrm>
            <a:off x="4172575" y="292100"/>
            <a:ext cx="2652996" cy="216620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7" t="13087" r="12085" b="12528"/>
          <a:stretch/>
        </p:blipFill>
        <p:spPr>
          <a:xfrm>
            <a:off x="7129473" y="290384"/>
            <a:ext cx="2292503" cy="2162432"/>
          </a:xfrm>
          <a:prstGeom prst="rect">
            <a:avLst/>
          </a:prstGeom>
        </p:spPr>
      </p:pic>
      <p:cxnSp>
        <p:nvCxnSpPr>
          <p:cNvPr id="9" name="Gerade Verbindung mit Pfeil 8"/>
          <p:cNvCxnSpPr/>
          <p:nvPr/>
        </p:nvCxnSpPr>
        <p:spPr>
          <a:xfrm flipH="1" flipV="1">
            <a:off x="2555013" y="1771651"/>
            <a:ext cx="390525" cy="18097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H="1" flipV="1">
            <a:off x="8031889" y="1619251"/>
            <a:ext cx="416786" cy="1524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59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  <a:endParaRPr lang="de-DE" dirty="0"/>
          </a:p>
          <a:p>
            <a:r>
              <a:rPr lang="de-DE" dirty="0" err="1" smtClean="0"/>
              <a:t>rt</a:t>
            </a:r>
            <a:r>
              <a:rPr lang="de-DE" dirty="0" smtClean="0"/>
              <a:t> ICA</a:t>
            </a:r>
          </a:p>
          <a:p>
            <a:r>
              <a:rPr lang="de-DE" dirty="0" err="1" smtClean="0"/>
              <a:t>PcomA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25.06.2020</a:t>
            </a:r>
          </a:p>
          <a:p>
            <a:r>
              <a:rPr lang="de-DE" dirty="0" smtClean="0"/>
              <a:t>MP ADP 25, ASPI 68</a:t>
            </a:r>
          </a:p>
          <a:p>
            <a:r>
              <a:rPr lang="de-DE" dirty="0" smtClean="0"/>
              <a:t>VN ARU 648, PRU 8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75899" y="2389908"/>
            <a:ext cx="2215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25.06.2020</a:t>
            </a:r>
          </a:p>
          <a:p>
            <a:r>
              <a:rPr lang="de-DE" dirty="0" smtClean="0"/>
              <a:t>p64 HPC 3.5/15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949748" y="2389908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23.11.2020</a:t>
            </a:r>
          </a:p>
          <a:p>
            <a:r>
              <a:rPr lang="de-DE" dirty="0" smtClean="0"/>
              <a:t>151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7" t="6191" r="28875" b="33955"/>
          <a:stretch/>
        </p:blipFill>
        <p:spPr>
          <a:xfrm>
            <a:off x="1556098" y="298639"/>
            <a:ext cx="2148809" cy="212244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4" t="25333" r="23106" b="25966"/>
          <a:stretch/>
        </p:blipFill>
        <p:spPr>
          <a:xfrm>
            <a:off x="3893700" y="311725"/>
            <a:ext cx="2946486" cy="213253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6" t="33435" r="36945" b="34514"/>
          <a:stretch/>
        </p:blipFill>
        <p:spPr>
          <a:xfrm>
            <a:off x="7028979" y="291760"/>
            <a:ext cx="1833089" cy="21362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36" t="10068" r="25039" b="25631"/>
          <a:stretch/>
        </p:blipFill>
        <p:spPr>
          <a:xfrm>
            <a:off x="9061468" y="291760"/>
            <a:ext cx="1954879" cy="2126592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8983048" y="2444264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09.06.2021</a:t>
            </a:r>
          </a:p>
          <a:p>
            <a:r>
              <a:rPr lang="de-DE" dirty="0" smtClean="0"/>
              <a:t>349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 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flipH="1" flipV="1">
            <a:off x="2482156" y="1497122"/>
            <a:ext cx="418223" cy="2554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H="1" flipV="1">
            <a:off x="7781476" y="1647293"/>
            <a:ext cx="404294" cy="24871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09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 smtClean="0"/>
              <a:t>PcomA</a:t>
            </a:r>
            <a:r>
              <a:rPr lang="de-DE" dirty="0" smtClean="0"/>
              <a:t> </a:t>
            </a:r>
            <a:r>
              <a:rPr lang="de-DE" dirty="0" err="1" smtClean="0"/>
              <a:t>rt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456274" y="2433013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3D, 23.06.2020</a:t>
            </a:r>
          </a:p>
          <a:p>
            <a:r>
              <a:rPr lang="de-DE" dirty="0"/>
              <a:t>MP ADP </a:t>
            </a:r>
            <a:r>
              <a:rPr lang="de-DE" dirty="0" smtClean="0"/>
              <a:t>16, </a:t>
            </a:r>
            <a:r>
              <a:rPr lang="de-DE" dirty="0"/>
              <a:t>ASPI </a:t>
            </a:r>
            <a:r>
              <a:rPr lang="de-DE" dirty="0" smtClean="0"/>
              <a:t>98</a:t>
            </a:r>
            <a:endParaRPr lang="de-DE" dirty="0"/>
          </a:p>
          <a:p>
            <a:r>
              <a:rPr lang="de-DE" dirty="0"/>
              <a:t>VN ARU </a:t>
            </a:r>
            <a:r>
              <a:rPr lang="de-DE" dirty="0" smtClean="0"/>
              <a:t>647</a:t>
            </a:r>
            <a:r>
              <a:rPr lang="de-DE" dirty="0"/>
              <a:t>, PRU </a:t>
            </a:r>
            <a:r>
              <a:rPr lang="de-DE" dirty="0" smtClean="0"/>
              <a:t>8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4347288" y="2434281"/>
            <a:ext cx="1946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pa</a:t>
            </a:r>
            <a:r>
              <a:rPr lang="de-DE" dirty="0" smtClean="0"/>
              <a:t>, 23.06.2020</a:t>
            </a:r>
          </a:p>
          <a:p>
            <a:r>
              <a:rPr lang="de-DE" dirty="0" smtClean="0"/>
              <a:t>p64 HPC 4.5/18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530626" y="2372134"/>
            <a:ext cx="26629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rao25 FU1</a:t>
            </a:r>
          </a:p>
          <a:p>
            <a:r>
              <a:rPr lang="de-DE" dirty="0" smtClean="0"/>
              <a:t>25.09.2020</a:t>
            </a:r>
          </a:p>
          <a:p>
            <a:r>
              <a:rPr lang="de-DE" dirty="0" smtClean="0"/>
              <a:t>94 </a:t>
            </a:r>
            <a:r>
              <a:rPr lang="de-DE" dirty="0" err="1" smtClean="0"/>
              <a:t>days</a:t>
            </a:r>
            <a:r>
              <a:rPr lang="de-DE" dirty="0" smtClean="0"/>
              <a:t>, </a:t>
            </a:r>
            <a:r>
              <a:rPr lang="de-DE" sz="1600" dirty="0" err="1" smtClean="0">
                <a:latin typeface="Arial Narrow" panose="020B0606020202030204" pitchFamily="34" charset="0"/>
              </a:rPr>
              <a:t>aneurysm</a:t>
            </a:r>
            <a:r>
              <a:rPr lang="de-DE" sz="1600" dirty="0" smtClean="0">
                <a:latin typeface="Arial Narrow" panose="020B0606020202030204" pitchFamily="34" charset="0"/>
              </a:rPr>
              <a:t> not </a:t>
            </a:r>
            <a:r>
              <a:rPr lang="de-DE" sz="1600" dirty="0" err="1" smtClean="0">
                <a:latin typeface="Arial Narrow" panose="020B0606020202030204" pitchFamily="34" charset="0"/>
              </a:rPr>
              <a:t>covered</a:t>
            </a:r>
            <a:endParaRPr lang="de-DE" dirty="0" smtClean="0">
              <a:latin typeface="Arial Narrow" panose="020B0606020202030204" pitchFamily="34" charset="0"/>
            </a:endParaRPr>
          </a:p>
          <a:p>
            <a:r>
              <a:rPr lang="de-DE" dirty="0" smtClean="0"/>
              <a:t>10 mg PRA, (OKM A1)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9413329" y="2387769"/>
            <a:ext cx="23675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b="1" u="sng" dirty="0" smtClean="0">
                <a:solidFill>
                  <a:srgbClr val="FF0000"/>
                </a:solidFill>
              </a:rPr>
              <a:t>Tx2*</a:t>
            </a:r>
            <a:r>
              <a:rPr lang="de-DE" dirty="0" smtClean="0"/>
              <a:t>, 21.10.2020</a:t>
            </a:r>
          </a:p>
          <a:p>
            <a:r>
              <a:rPr lang="de-DE" dirty="0"/>
              <a:t>p64 HPC </a:t>
            </a:r>
            <a:r>
              <a:rPr lang="de-DE" dirty="0" smtClean="0"/>
              <a:t>4.5/15</a:t>
            </a:r>
            <a:endParaRPr lang="de-DE" dirty="0"/>
          </a:p>
          <a:p>
            <a:r>
              <a:rPr lang="de-DE" dirty="0" smtClean="0"/>
              <a:t>10 </a:t>
            </a:r>
            <a:r>
              <a:rPr lang="de-DE" dirty="0"/>
              <a:t>mg PRA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8" t="17868" r="23663" b="29787"/>
          <a:stretch/>
        </p:blipFill>
        <p:spPr>
          <a:xfrm>
            <a:off x="1525358" y="198783"/>
            <a:ext cx="2432008" cy="219429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328" t="19050" r="28937" b="16829"/>
          <a:stretch/>
        </p:blipFill>
        <p:spPr>
          <a:xfrm>
            <a:off x="4347288" y="207871"/>
            <a:ext cx="1865896" cy="219429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7" t="10778" r="18490" b="17684"/>
          <a:stretch/>
        </p:blipFill>
        <p:spPr>
          <a:xfrm>
            <a:off x="6530626" y="198783"/>
            <a:ext cx="2504990" cy="218520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4" t="15867" r="25391" b="10415"/>
          <a:stretch/>
        </p:blipFill>
        <p:spPr>
          <a:xfrm>
            <a:off x="9566434" y="198783"/>
            <a:ext cx="1459918" cy="2164263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1456274" y="5548150"/>
            <a:ext cx="24187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rao25 FU1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b="1" dirty="0" smtClean="0">
                <a:solidFill>
                  <a:srgbClr val="FF0000"/>
                </a:solidFill>
              </a:rPr>
              <a:t>Tx2</a:t>
            </a:r>
          </a:p>
          <a:p>
            <a:r>
              <a:rPr lang="de-DE" dirty="0" smtClean="0"/>
              <a:t>27.01.2021</a:t>
            </a:r>
          </a:p>
          <a:p>
            <a:r>
              <a:rPr lang="de-DE" dirty="0" smtClean="0"/>
              <a:t>98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 </a:t>
            </a:r>
            <a:r>
              <a:rPr lang="de-DE" b="1" dirty="0" smtClean="0"/>
              <a:t>OKM D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0" t="22845" r="24017" b="28135"/>
          <a:stretch/>
        </p:blipFill>
        <p:spPr>
          <a:xfrm>
            <a:off x="1509071" y="3811599"/>
            <a:ext cx="2410631" cy="1736551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2" t="28256" r="29394" b="22453"/>
          <a:stretch/>
        </p:blipFill>
        <p:spPr>
          <a:xfrm>
            <a:off x="4455984" y="3811599"/>
            <a:ext cx="2074642" cy="1736551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4455984" y="5548149"/>
            <a:ext cx="28087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rao25 FU2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b="1" dirty="0" smtClean="0">
                <a:solidFill>
                  <a:srgbClr val="FF0000"/>
                </a:solidFill>
              </a:rPr>
              <a:t>Tx2</a:t>
            </a:r>
          </a:p>
          <a:p>
            <a:r>
              <a:rPr lang="de-DE" dirty="0" smtClean="0"/>
              <a:t>24.06.2021</a:t>
            </a:r>
          </a:p>
          <a:p>
            <a:r>
              <a:rPr lang="de-DE" dirty="0" smtClean="0"/>
              <a:t>246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 &amp; 100 mg ASA**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7189522" y="5548149"/>
            <a:ext cx="35268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rao25 FU3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b="1" dirty="0" smtClean="0">
                <a:solidFill>
                  <a:srgbClr val="FF0000"/>
                </a:solidFill>
              </a:rPr>
              <a:t>Tx2</a:t>
            </a:r>
          </a:p>
          <a:p>
            <a:r>
              <a:rPr lang="de-DE" dirty="0" smtClean="0"/>
              <a:t>20.01.2022</a:t>
            </a:r>
          </a:p>
          <a:p>
            <a:r>
              <a:rPr lang="de-DE" dirty="0" smtClean="0"/>
              <a:t>456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 &amp; 100 mg ASA</a:t>
            </a:r>
            <a:r>
              <a:rPr lang="de-DE" b="1" dirty="0" smtClean="0"/>
              <a:t>** OKM D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2" t="17607" r="16971" b="17399"/>
          <a:stretch/>
        </p:blipFill>
        <p:spPr>
          <a:xfrm>
            <a:off x="7327139" y="3822713"/>
            <a:ext cx="2086190" cy="1736549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9566434" y="3572463"/>
            <a:ext cx="25285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*</a:t>
            </a:r>
            <a:r>
              <a:rPr lang="de-DE" dirty="0" smtClean="0"/>
              <a:t> The 1st FD </a:t>
            </a:r>
            <a:r>
              <a:rPr lang="de-DE" dirty="0" err="1" smtClean="0"/>
              <a:t>fore</a:t>
            </a:r>
            <a:r>
              <a:rPr lang="de-DE" dirty="0" smtClean="0"/>
              <a:t>-</a:t>
            </a:r>
          </a:p>
          <a:p>
            <a:r>
              <a:rPr lang="de-DE" dirty="0" err="1"/>
              <a:t>s</a:t>
            </a:r>
            <a:r>
              <a:rPr lang="de-DE" dirty="0" err="1" smtClean="0"/>
              <a:t>hortened</a:t>
            </a:r>
            <a:r>
              <a:rPr lang="de-DE" dirty="0" smtClean="0"/>
              <a:t>, </a:t>
            </a:r>
            <a:r>
              <a:rPr lang="de-DE" dirty="0" err="1" smtClean="0"/>
              <a:t>making</a:t>
            </a:r>
            <a:r>
              <a:rPr lang="de-DE" dirty="0" smtClean="0"/>
              <a:t> a </a:t>
            </a:r>
          </a:p>
          <a:p>
            <a:r>
              <a:rPr lang="de-DE" dirty="0" smtClean="0"/>
              <a:t>2nd </a:t>
            </a:r>
            <a:r>
              <a:rPr lang="de-DE" dirty="0" err="1" smtClean="0"/>
              <a:t>treatment</a:t>
            </a:r>
            <a:r>
              <a:rPr lang="de-DE" dirty="0" smtClean="0"/>
              <a:t> </a:t>
            </a:r>
            <a:r>
              <a:rPr lang="de-DE" dirty="0" err="1" smtClean="0"/>
              <a:t>necessary</a:t>
            </a:r>
            <a:endParaRPr lang="de-DE" dirty="0" smtClean="0"/>
          </a:p>
          <a:p>
            <a:r>
              <a:rPr lang="de-DE" dirty="0" smtClean="0"/>
              <a:t>**DAPT was </a:t>
            </a:r>
            <a:r>
              <a:rPr lang="de-DE" dirty="0" err="1" smtClean="0"/>
              <a:t>required</a:t>
            </a:r>
            <a:endParaRPr lang="de-DE" dirty="0" smtClean="0"/>
          </a:p>
          <a:p>
            <a:r>
              <a:rPr lang="de-DE" dirty="0" smtClean="0"/>
              <a:t>after </a:t>
            </a:r>
            <a:r>
              <a:rPr lang="de-DE" dirty="0" err="1" smtClean="0"/>
              <a:t>another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tent</a:t>
            </a:r>
            <a:r>
              <a:rPr lang="de-DE" dirty="0" smtClean="0"/>
              <a:t> </a:t>
            </a:r>
            <a:r>
              <a:rPr lang="de-DE" dirty="0" err="1" smtClean="0"/>
              <a:t>treatment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endParaRPr lang="de-DE" dirty="0" smtClean="0"/>
          </a:p>
          <a:p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ICA</a:t>
            </a:r>
            <a:endParaRPr lang="en-US" dirty="0"/>
          </a:p>
        </p:txBody>
      </p:sp>
      <p:cxnSp>
        <p:nvCxnSpPr>
          <p:cNvPr id="22" name="Gerade Verbindung mit Pfeil 21"/>
          <p:cNvCxnSpPr/>
          <p:nvPr/>
        </p:nvCxnSpPr>
        <p:spPr>
          <a:xfrm flipV="1">
            <a:off x="2036064" y="1535222"/>
            <a:ext cx="374638" cy="19604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flipV="1">
            <a:off x="7595802" y="1378587"/>
            <a:ext cx="374638" cy="19604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V="1">
            <a:off x="2578794" y="4786251"/>
            <a:ext cx="374638" cy="19604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34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22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rao65, 06.10.2020</a:t>
            </a:r>
          </a:p>
          <a:p>
            <a:r>
              <a:rPr lang="de-DE" dirty="0" smtClean="0"/>
              <a:t>MP ADP 7, ASPI 83</a:t>
            </a:r>
          </a:p>
          <a:p>
            <a:r>
              <a:rPr lang="de-DE" dirty="0" smtClean="0"/>
              <a:t>VN ARU 614, PRU 1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162353" y="2419348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06.10.2020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8049553" y="2407882"/>
            <a:ext cx="16995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rao65 FU2</a:t>
            </a:r>
          </a:p>
          <a:p>
            <a:r>
              <a:rPr lang="de-DE" dirty="0" smtClean="0"/>
              <a:t>15.04.2021</a:t>
            </a:r>
          </a:p>
          <a:p>
            <a:r>
              <a:rPr lang="de-DE" dirty="0" smtClean="0"/>
              <a:t>191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0654891" y="2377890"/>
            <a:ext cx="14232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FU3</a:t>
            </a:r>
          </a:p>
          <a:p>
            <a:r>
              <a:rPr lang="de-DE" dirty="0"/>
              <a:t>4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9" r="18231" b="31939"/>
          <a:stretch/>
        </p:blipFill>
        <p:spPr>
          <a:xfrm>
            <a:off x="1509071" y="196666"/>
            <a:ext cx="2543175" cy="221439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1" t="19900" r="37133" b="24861"/>
          <a:stretch/>
        </p:blipFill>
        <p:spPr>
          <a:xfrm>
            <a:off x="4125349" y="209551"/>
            <a:ext cx="2193364" cy="218122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7" t="10810" r="32554" b="39776"/>
          <a:stretch/>
        </p:blipFill>
        <p:spPr>
          <a:xfrm>
            <a:off x="8065502" y="226481"/>
            <a:ext cx="2187348" cy="2181224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6302764" y="2407705"/>
            <a:ext cx="16995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rao65 FU1</a:t>
            </a:r>
          </a:p>
          <a:p>
            <a:r>
              <a:rPr lang="de-DE" dirty="0" smtClean="0"/>
              <a:t>2/2021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</p:spTree>
    <p:extLst>
      <p:ext uri="{BB962C8B-B14F-4D97-AF65-F5344CB8AC3E}">
        <p14:creationId xmlns:p14="http://schemas.microsoft.com/office/powerpoint/2010/main" val="197234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84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#2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 smtClean="0"/>
              <a:t>AchoA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150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/>
              <a:t> </a:t>
            </a:r>
            <a:r>
              <a:rPr lang="de-DE" dirty="0" smtClean="0"/>
              <a:t>3D, 11.10.2021</a:t>
            </a:r>
          </a:p>
          <a:p>
            <a:r>
              <a:rPr lang="de-DE" dirty="0" smtClean="0"/>
              <a:t>MP ADP </a:t>
            </a:r>
            <a:r>
              <a:rPr lang="de-DE" dirty="0"/>
              <a:t>6</a:t>
            </a:r>
            <a:r>
              <a:rPr lang="de-DE" dirty="0" smtClean="0"/>
              <a:t>, ASPI 49</a:t>
            </a:r>
          </a:p>
          <a:p>
            <a:r>
              <a:rPr lang="de-DE" dirty="0" smtClean="0"/>
              <a:t>VN ARU 664, PRU 0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471515" y="2399838"/>
            <a:ext cx="21291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11.10.2021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alternating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5" t="7128" r="27321" b="16808"/>
          <a:stretch/>
        </p:blipFill>
        <p:spPr>
          <a:xfrm>
            <a:off x="1612741" y="250694"/>
            <a:ext cx="2387759" cy="217325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329803" y="15006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618395" y="12144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6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01" t="30854" r="37130" b="24962"/>
          <a:stretch/>
        </p:blipFill>
        <p:spPr>
          <a:xfrm>
            <a:off x="4410222" y="249457"/>
            <a:ext cx="2120901" cy="214366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6" t="9504" r="31778" b="2688"/>
          <a:stretch/>
        </p:blipFill>
        <p:spPr>
          <a:xfrm>
            <a:off x="6690695" y="249456"/>
            <a:ext cx="846541" cy="214366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2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446" r="22748"/>
          <a:stretch/>
        </p:blipFill>
        <p:spPr>
          <a:xfrm>
            <a:off x="7537236" y="249456"/>
            <a:ext cx="935154" cy="214366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8" t="17072" r="19049" b="15255"/>
          <a:stretch/>
        </p:blipFill>
        <p:spPr>
          <a:xfrm>
            <a:off x="8472390" y="249455"/>
            <a:ext cx="2515701" cy="2143661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6802882" y="2423946"/>
            <a:ext cx="4614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FU1.1</a:t>
            </a:r>
          </a:p>
          <a:p>
            <a:r>
              <a:rPr lang="de-DE" dirty="0" smtClean="0"/>
              <a:t>23.12.2021</a:t>
            </a:r>
          </a:p>
          <a:p>
            <a:r>
              <a:rPr lang="de-DE" dirty="0" smtClean="0"/>
              <a:t>73 </a:t>
            </a:r>
            <a:r>
              <a:rPr lang="de-DE" dirty="0" err="1" smtClean="0"/>
              <a:t>days</a:t>
            </a:r>
            <a:r>
              <a:rPr lang="de-DE" dirty="0" smtClean="0"/>
              <a:t> (</a:t>
            </a:r>
            <a:r>
              <a:rPr lang="de-DE" dirty="0" err="1" smtClean="0"/>
              <a:t>headaches</a:t>
            </a:r>
            <a:r>
              <a:rPr lang="de-DE" dirty="0" smtClean="0"/>
              <a:t> after COVID </a:t>
            </a:r>
            <a:r>
              <a:rPr lang="de-DE" dirty="0" err="1" smtClean="0"/>
              <a:t>vaccination</a:t>
            </a:r>
            <a:r>
              <a:rPr lang="de-DE" dirty="0" smtClean="0"/>
              <a:t>)</a:t>
            </a:r>
            <a:endParaRPr lang="de-DE" dirty="0"/>
          </a:p>
          <a:p>
            <a:r>
              <a:rPr lang="de-DE" dirty="0" smtClean="0"/>
              <a:t>10 </a:t>
            </a:r>
            <a:r>
              <a:rPr lang="de-DE" dirty="0"/>
              <a:t>mg &amp; 5 mg </a:t>
            </a:r>
            <a:r>
              <a:rPr lang="de-DE" dirty="0" smtClean="0"/>
              <a:t>PRA </a:t>
            </a:r>
            <a:r>
              <a:rPr lang="de-DE" dirty="0" err="1" smtClean="0"/>
              <a:t>alternating</a:t>
            </a:r>
            <a:endParaRPr lang="de-DE" dirty="0" smtClean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sp>
        <p:nvSpPr>
          <p:cNvPr id="17" name="Textfeld 16"/>
          <p:cNvSpPr txBox="1"/>
          <p:nvPr/>
        </p:nvSpPr>
        <p:spPr>
          <a:xfrm>
            <a:off x="1568952" y="536416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FU1.1</a:t>
            </a:r>
          </a:p>
          <a:p>
            <a:r>
              <a:rPr lang="de-DE" dirty="0" smtClean="0"/>
              <a:t>4/2022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(6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 flipH="1" flipV="1">
            <a:off x="2960792" y="1570105"/>
            <a:ext cx="221954" cy="22118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 flipV="1">
            <a:off x="9463756" y="1707522"/>
            <a:ext cx="221954" cy="22118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07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 smtClean="0"/>
              <a:t>AchoA</a:t>
            </a:r>
            <a:r>
              <a:rPr lang="de-DE" dirty="0" smtClean="0"/>
              <a:t> ICA </a:t>
            </a:r>
            <a:r>
              <a:rPr lang="de-DE" dirty="0" err="1" smtClean="0"/>
              <a:t>rt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29.03.2021</a:t>
            </a:r>
          </a:p>
          <a:p>
            <a:r>
              <a:rPr lang="de-DE" dirty="0" smtClean="0"/>
              <a:t>MP ADP 17, ASPI 75</a:t>
            </a:r>
          </a:p>
          <a:p>
            <a:r>
              <a:rPr lang="de-DE" dirty="0" smtClean="0"/>
              <a:t>VN ARU 667, PRU 76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650476" y="2431178"/>
            <a:ext cx="2215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29.03.2021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/>
              <a:t>2</a:t>
            </a:r>
            <a:r>
              <a:rPr lang="de-DE" dirty="0" smtClean="0"/>
              <a:t>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544470" y="2425146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28.06.2021</a:t>
            </a:r>
          </a:p>
          <a:p>
            <a:r>
              <a:rPr lang="de-DE" dirty="0" smtClean="0"/>
              <a:t>91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2</a:t>
            </a:r>
            <a:r>
              <a:rPr lang="de-DE" dirty="0" smtClean="0"/>
              <a:t>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8" t="15540" r="25647" b="34545"/>
          <a:stretch/>
        </p:blipFill>
        <p:spPr>
          <a:xfrm>
            <a:off x="1681687" y="195043"/>
            <a:ext cx="2762054" cy="217760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9" t="6913" r="30288" b="15072"/>
          <a:stretch/>
        </p:blipFill>
        <p:spPr>
          <a:xfrm>
            <a:off x="4657686" y="195043"/>
            <a:ext cx="1348033" cy="218051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1" t="12901" r="30836" b="27739"/>
          <a:stretch/>
        </p:blipFill>
        <p:spPr>
          <a:xfrm>
            <a:off x="6007412" y="195043"/>
            <a:ext cx="1112364" cy="217760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5" t="18455" r="31712" b="21848"/>
          <a:stretch/>
        </p:blipFill>
        <p:spPr>
          <a:xfrm>
            <a:off x="7544470" y="192138"/>
            <a:ext cx="1318163" cy="2180511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9392439" y="2425146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11.01.2022</a:t>
            </a:r>
          </a:p>
          <a:p>
            <a:r>
              <a:rPr lang="de-DE" dirty="0" smtClean="0"/>
              <a:t>288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9" t="33545" r="26387" b="21973"/>
          <a:stretch/>
        </p:blipFill>
        <p:spPr>
          <a:xfrm>
            <a:off x="9392439" y="192138"/>
            <a:ext cx="2401496" cy="2173866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V="1">
            <a:off x="2362200" y="1617294"/>
            <a:ext cx="281443" cy="3448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V="1">
            <a:off x="7668632" y="1320063"/>
            <a:ext cx="140721" cy="28770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V="1">
            <a:off x="9773657" y="1329588"/>
            <a:ext cx="140721" cy="28770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38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72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4413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3D, 17.08.2021</a:t>
            </a:r>
          </a:p>
          <a:p>
            <a:r>
              <a:rPr lang="de-DE" dirty="0" smtClean="0"/>
              <a:t>MP ADP 5, ASPI 22</a:t>
            </a:r>
          </a:p>
          <a:p>
            <a:r>
              <a:rPr lang="de-DE" dirty="0" smtClean="0"/>
              <a:t>VN ARU 617, PRU 60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73035" y="2420820"/>
            <a:ext cx="20120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17.8.2021</a:t>
            </a:r>
          </a:p>
          <a:p>
            <a:r>
              <a:rPr lang="de-DE" dirty="0" smtClean="0"/>
              <a:t>p64 HPC 3.5/15</a:t>
            </a:r>
          </a:p>
          <a:p>
            <a:r>
              <a:rPr lang="de-DE" dirty="0" smtClean="0"/>
              <a:t>2x 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320414" y="2417694"/>
            <a:ext cx="23823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30.11.2021</a:t>
            </a:r>
          </a:p>
          <a:p>
            <a:r>
              <a:rPr lang="de-DE" dirty="0" smtClean="0"/>
              <a:t>105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8" t="23037" r="24819" b="8373"/>
          <a:stretch/>
        </p:blipFill>
        <p:spPr>
          <a:xfrm>
            <a:off x="1533925" y="227240"/>
            <a:ext cx="2194013" cy="2190454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V="1">
            <a:off x="1848897" y="1145413"/>
            <a:ext cx="179872" cy="39809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9" t="44137" r="43090" b="12939"/>
          <a:stretch/>
        </p:blipFill>
        <p:spPr>
          <a:xfrm>
            <a:off x="3989196" y="220988"/>
            <a:ext cx="2069960" cy="219670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7" t="22457" r="13300" b="27985"/>
          <a:stretch/>
        </p:blipFill>
        <p:spPr>
          <a:xfrm>
            <a:off x="6305296" y="226798"/>
            <a:ext cx="2240783" cy="1125340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7019836" y="1008648"/>
            <a:ext cx="8547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ICA </a:t>
            </a:r>
            <a:r>
              <a:rPr lang="en-US" sz="1050" dirty="0" err="1" smtClean="0"/>
              <a:t>rt</a:t>
            </a:r>
            <a:r>
              <a:rPr lang="en-US" sz="1050" dirty="0" smtClean="0"/>
              <a:t> lao45</a:t>
            </a:r>
            <a:endParaRPr lang="en-US" sz="1050" dirty="0"/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71" t="32062" r="21144" b="37252"/>
          <a:stretch/>
        </p:blipFill>
        <p:spPr>
          <a:xfrm>
            <a:off x="6305296" y="1276244"/>
            <a:ext cx="2210552" cy="1135464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7610355" y="2166904"/>
            <a:ext cx="6399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ICA </a:t>
            </a:r>
            <a:r>
              <a:rPr lang="en-US" sz="1050" dirty="0" err="1"/>
              <a:t>l</a:t>
            </a:r>
            <a:r>
              <a:rPr lang="en-US" sz="1050" dirty="0" err="1" smtClean="0"/>
              <a:t>t</a:t>
            </a:r>
            <a:r>
              <a:rPr lang="en-US" sz="1050" dirty="0" smtClean="0"/>
              <a:t> pa</a:t>
            </a:r>
            <a:endParaRPr lang="en-US" sz="1050" dirty="0"/>
          </a:p>
        </p:txBody>
      </p:sp>
      <p:sp>
        <p:nvSpPr>
          <p:cNvPr id="19" name="Textfeld 18"/>
          <p:cNvSpPr txBox="1"/>
          <p:nvPr/>
        </p:nvSpPr>
        <p:spPr>
          <a:xfrm>
            <a:off x="1363950" y="5657671"/>
            <a:ext cx="23823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FU3</a:t>
            </a:r>
          </a:p>
          <a:p>
            <a:r>
              <a:rPr lang="de-DE" dirty="0" smtClean="0"/>
              <a:t>8/2023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8951138" y="2411708"/>
            <a:ext cx="23823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/>
              <a:t>5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</p:spTree>
    <p:extLst>
      <p:ext uri="{BB962C8B-B14F-4D97-AF65-F5344CB8AC3E}">
        <p14:creationId xmlns:p14="http://schemas.microsoft.com/office/powerpoint/2010/main" val="180349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534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61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09071" y="2230108"/>
            <a:ext cx="21622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22.06.2021</a:t>
            </a:r>
          </a:p>
          <a:p>
            <a:r>
              <a:rPr lang="de-DE" dirty="0" smtClean="0"/>
              <a:t>MP ADP 7, ASPI 2*</a:t>
            </a:r>
          </a:p>
          <a:p>
            <a:r>
              <a:rPr lang="de-DE" dirty="0" smtClean="0"/>
              <a:t>VN ARU 570, PRU 77</a:t>
            </a:r>
          </a:p>
          <a:p>
            <a:r>
              <a:rPr lang="de-DE" dirty="0" smtClean="0"/>
              <a:t>*residual ASA </a:t>
            </a:r>
            <a:r>
              <a:rPr lang="de-DE" dirty="0" err="1" smtClean="0"/>
              <a:t>effect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671330" y="2230107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22.06.2021</a:t>
            </a:r>
          </a:p>
          <a:p>
            <a:r>
              <a:rPr lang="de-DE" dirty="0" smtClean="0"/>
              <a:t>p64 HPC 3.5/15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5850720" y="2230107"/>
            <a:ext cx="18533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22.09.2021</a:t>
            </a:r>
          </a:p>
          <a:p>
            <a:r>
              <a:rPr lang="de-DE" dirty="0" smtClean="0"/>
              <a:t>92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/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b="1" dirty="0"/>
              <a:t>OKM </a:t>
            </a:r>
            <a:r>
              <a:rPr lang="de-DE" b="1" dirty="0" smtClean="0"/>
              <a:t>A1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6/2023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0" t="12855" r="22281" b="35006"/>
          <a:stretch/>
        </p:blipFill>
        <p:spPr>
          <a:xfrm>
            <a:off x="1632823" y="352423"/>
            <a:ext cx="1909568" cy="180348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6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36" t="4336" r="19757" b="27848"/>
          <a:stretch/>
        </p:blipFill>
        <p:spPr>
          <a:xfrm>
            <a:off x="3737848" y="352423"/>
            <a:ext cx="1574405" cy="1832202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H="1">
            <a:off x="3067232" y="1137233"/>
            <a:ext cx="279992" cy="23386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6" t="13708" r="22035" b="24269"/>
          <a:stretch/>
        </p:blipFill>
        <p:spPr>
          <a:xfrm>
            <a:off x="5850720" y="362576"/>
            <a:ext cx="1892665" cy="1803481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8183612" y="2230107"/>
            <a:ext cx="18533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21.01.2022</a:t>
            </a:r>
          </a:p>
          <a:p>
            <a:r>
              <a:rPr lang="de-DE" dirty="0" smtClean="0"/>
              <a:t>213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/ 5 mg PRA</a:t>
            </a:r>
          </a:p>
          <a:p>
            <a:r>
              <a:rPr lang="de-DE" dirty="0" err="1"/>
              <a:t>alternating</a:t>
            </a:r>
            <a:endParaRPr lang="de-DE" dirty="0"/>
          </a:p>
          <a:p>
            <a:r>
              <a:rPr lang="de-DE" b="1" dirty="0"/>
              <a:t>OKM </a:t>
            </a:r>
            <a:r>
              <a:rPr lang="de-DE" b="1" dirty="0" smtClean="0"/>
              <a:t>A1</a:t>
            </a:r>
            <a:endParaRPr lang="de-DE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1" t="15120" r="18251" b="25557"/>
          <a:stretch/>
        </p:blipFill>
        <p:spPr>
          <a:xfrm>
            <a:off x="8183612" y="362575"/>
            <a:ext cx="2096613" cy="179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12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ICA</a:t>
            </a:r>
          </a:p>
          <a:p>
            <a:r>
              <a:rPr lang="de-DE" dirty="0" err="1" smtClean="0"/>
              <a:t>bifurcation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44999" y="2407996"/>
            <a:ext cx="2177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17.07.2020</a:t>
            </a:r>
          </a:p>
          <a:p>
            <a:r>
              <a:rPr lang="de-DE" dirty="0" smtClean="0"/>
              <a:t>MP ADP 7, ASPI 30</a:t>
            </a:r>
          </a:p>
          <a:p>
            <a:r>
              <a:rPr lang="de-DE" dirty="0" smtClean="0"/>
              <a:t>VN ARU 555, PRU 3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13211" y="2389908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17.07.2020</a:t>
            </a:r>
          </a:p>
          <a:p>
            <a:r>
              <a:rPr lang="de-DE" dirty="0" smtClean="0"/>
              <a:t>p64 HPC 3.5/15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687306" y="2389908"/>
            <a:ext cx="1475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11.02.2021</a:t>
            </a:r>
          </a:p>
          <a:p>
            <a:r>
              <a:rPr lang="de-DE" dirty="0" smtClean="0"/>
              <a:t>209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C1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9117302" y="2407996"/>
            <a:ext cx="14173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12.08.2021</a:t>
            </a:r>
          </a:p>
          <a:p>
            <a:r>
              <a:rPr lang="de-DE" dirty="0" smtClean="0"/>
              <a:t>391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0" t="12076" r="25468" b="4649"/>
          <a:stretch/>
        </p:blipFill>
        <p:spPr>
          <a:xfrm>
            <a:off x="1544999" y="275402"/>
            <a:ext cx="2015569" cy="211965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4" t="29645" r="32792" b="19422"/>
          <a:stretch/>
        </p:blipFill>
        <p:spPr>
          <a:xfrm>
            <a:off x="3913211" y="262466"/>
            <a:ext cx="2021899" cy="211450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1" t="30208" r="32285" b="18771"/>
          <a:stretch/>
        </p:blipFill>
        <p:spPr>
          <a:xfrm>
            <a:off x="6711384" y="4191000"/>
            <a:ext cx="1620982" cy="1567482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12" t="17143" r="34033" b="31553"/>
          <a:stretch/>
        </p:blipFill>
        <p:spPr>
          <a:xfrm>
            <a:off x="6687306" y="268244"/>
            <a:ext cx="1645060" cy="212166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3" t="26582" r="28985" b="552"/>
          <a:stretch/>
        </p:blipFill>
        <p:spPr>
          <a:xfrm>
            <a:off x="9117302" y="301409"/>
            <a:ext cx="1620981" cy="203661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0" t="36321" r="31586" b="13217"/>
          <a:stretch/>
        </p:blipFill>
        <p:spPr>
          <a:xfrm>
            <a:off x="9117302" y="4219575"/>
            <a:ext cx="1674132" cy="1611642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6687306" y="5711901"/>
            <a:ext cx="14478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11.02.2021</a:t>
            </a:r>
          </a:p>
          <a:p>
            <a:r>
              <a:rPr lang="de-DE" dirty="0" smtClean="0"/>
              <a:t>209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9124228" y="5740018"/>
            <a:ext cx="13901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12.08.2021</a:t>
            </a:r>
          </a:p>
          <a:p>
            <a:r>
              <a:rPr lang="de-DE" dirty="0" smtClean="0"/>
              <a:t>391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</p:txBody>
      </p:sp>
      <p:cxnSp>
        <p:nvCxnSpPr>
          <p:cNvPr id="19" name="Gerade Verbindung mit Pfeil 18"/>
          <p:cNvCxnSpPr/>
          <p:nvPr/>
        </p:nvCxnSpPr>
        <p:spPr>
          <a:xfrm flipH="1" flipV="1">
            <a:off x="7817549" y="1005604"/>
            <a:ext cx="316801" cy="1173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H="1" flipV="1">
            <a:off x="10159452" y="972983"/>
            <a:ext cx="316800" cy="1057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 flipV="1">
            <a:off x="2720614" y="1094329"/>
            <a:ext cx="316801" cy="1173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3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 smtClean="0"/>
              <a:t>lt</a:t>
            </a:r>
            <a:r>
              <a:rPr lang="de-DE" dirty="0" smtClean="0"/>
              <a:t> A1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6303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&amp; </a:t>
            </a:r>
            <a:r>
              <a:rPr lang="de-DE" dirty="0" err="1" smtClean="0"/>
              <a:t>lat</a:t>
            </a:r>
            <a:r>
              <a:rPr lang="de-DE" dirty="0" smtClean="0"/>
              <a:t>, 30.04.2020</a:t>
            </a:r>
          </a:p>
          <a:p>
            <a:r>
              <a:rPr lang="de-DE" dirty="0" smtClean="0"/>
              <a:t>MP ADP 30, ASPI 103</a:t>
            </a:r>
          </a:p>
          <a:p>
            <a:r>
              <a:rPr lang="de-DE" dirty="0" smtClean="0"/>
              <a:t>VN ARU 656, PRU 64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691269" y="2425148"/>
            <a:ext cx="22990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lao7, 30.04.2020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821347" y="2425147"/>
            <a:ext cx="1396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14.08.2020</a:t>
            </a:r>
          </a:p>
          <a:p>
            <a:r>
              <a:rPr lang="de-DE" dirty="0" smtClean="0"/>
              <a:t>106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B3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307630" y="2425147"/>
            <a:ext cx="24048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&amp; </a:t>
            </a:r>
            <a:r>
              <a:rPr lang="de-DE" dirty="0" err="1" smtClean="0"/>
              <a:t>lt</a:t>
            </a:r>
            <a:r>
              <a:rPr lang="de-DE" dirty="0" smtClean="0"/>
              <a:t> rao45 FU2</a:t>
            </a:r>
          </a:p>
          <a:p>
            <a:r>
              <a:rPr lang="de-DE" dirty="0" smtClean="0"/>
              <a:t>04.05.2021</a:t>
            </a:r>
          </a:p>
          <a:p>
            <a:r>
              <a:rPr lang="de-DE" dirty="0" smtClean="0"/>
              <a:t>369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</a:t>
            </a:r>
            <a:r>
              <a:rPr lang="de-DE" dirty="0" smtClean="0"/>
              <a:t>x 100 mg ASS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6" t="12063" r="25748" b="13063"/>
          <a:stretch/>
        </p:blipFill>
        <p:spPr>
          <a:xfrm>
            <a:off x="1608130" y="250219"/>
            <a:ext cx="1677972" cy="209275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2" t="6266" r="10827" b="19196"/>
          <a:stretch/>
        </p:blipFill>
        <p:spPr>
          <a:xfrm>
            <a:off x="3017320" y="254523"/>
            <a:ext cx="1668544" cy="208332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2000"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86" t="12796" r="45871" b="39986"/>
          <a:stretch/>
        </p:blipFill>
        <p:spPr>
          <a:xfrm>
            <a:off x="4804780" y="249401"/>
            <a:ext cx="1330037" cy="208844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7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78" t="2637" r="37688" b="22267"/>
          <a:stretch/>
        </p:blipFill>
        <p:spPr>
          <a:xfrm>
            <a:off x="6134817" y="249401"/>
            <a:ext cx="1509485" cy="208844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2" t="5785" r="33268" b="19862"/>
          <a:stretch/>
        </p:blipFill>
        <p:spPr>
          <a:xfrm>
            <a:off x="7835379" y="259664"/>
            <a:ext cx="1381991" cy="2078182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4" t="11935" r="35531" b="13345"/>
          <a:stretch/>
        </p:blipFill>
        <p:spPr>
          <a:xfrm>
            <a:off x="10754591" y="249401"/>
            <a:ext cx="1361209" cy="2088464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21" t="58377" r="34015" b="10629"/>
          <a:stretch/>
        </p:blipFill>
        <p:spPr>
          <a:xfrm>
            <a:off x="9307630" y="249401"/>
            <a:ext cx="1410868" cy="2078182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>
            <a:off x="8001000" y="552450"/>
            <a:ext cx="105362" cy="2302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11106886" y="437301"/>
            <a:ext cx="105362" cy="2302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90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498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55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ACA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smtClean="0"/>
              <a:t>AcomA</a:t>
            </a:r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3D, 26.05.2021</a:t>
            </a:r>
          </a:p>
          <a:p>
            <a:r>
              <a:rPr lang="de-DE" dirty="0" smtClean="0"/>
              <a:t>MP ADP 12, ASPI 48</a:t>
            </a:r>
          </a:p>
          <a:p>
            <a:r>
              <a:rPr lang="de-DE" dirty="0" smtClean="0"/>
              <a:t>VN ARU 663, PRU 56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56503" y="2257425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rao40, 26.05.2021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6060472" y="2230108"/>
            <a:ext cx="26196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rao40, 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09.11.2021</a:t>
            </a:r>
          </a:p>
          <a:p>
            <a:r>
              <a:rPr lang="de-DE" dirty="0" smtClean="0"/>
              <a:t>167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626415" y="5657671"/>
            <a:ext cx="1574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/>
              <a:t>5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8" r="8857" b="5567"/>
          <a:stretch/>
        </p:blipFill>
        <p:spPr>
          <a:xfrm>
            <a:off x="1626415" y="403894"/>
            <a:ext cx="1908734" cy="178685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047875" y="1174211"/>
            <a:ext cx="3241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solidFill>
                  <a:schemeClr val="bg1"/>
                </a:solidFill>
              </a:rPr>
              <a:t>A1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2310894" y="778226"/>
            <a:ext cx="3241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solidFill>
                  <a:schemeClr val="bg1"/>
                </a:solidFill>
              </a:rPr>
              <a:t>A2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5" t="28190" r="18950" b="22055"/>
          <a:stretch/>
        </p:blipFill>
        <p:spPr>
          <a:xfrm>
            <a:off x="3744516" y="403893"/>
            <a:ext cx="2068347" cy="178685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70" t="18478" r="23176" b="26997"/>
          <a:stretch/>
        </p:blipFill>
        <p:spPr>
          <a:xfrm>
            <a:off x="8116187" y="403893"/>
            <a:ext cx="1215521" cy="179393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7" t="19769" r="27765" b="17186"/>
          <a:stretch/>
        </p:blipFill>
        <p:spPr>
          <a:xfrm>
            <a:off x="6155763" y="395311"/>
            <a:ext cx="1960424" cy="1795438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V="1">
            <a:off x="2849164" y="1676111"/>
            <a:ext cx="127302" cy="31216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V="1">
            <a:off x="7153098" y="1420432"/>
            <a:ext cx="127302" cy="31216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57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70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ACA</a:t>
            </a:r>
          </a:p>
          <a:p>
            <a:r>
              <a:rPr lang="de-DE" dirty="0" smtClean="0"/>
              <a:t>AcomA</a:t>
            </a:r>
            <a:endParaRPr lang="de-DE" dirty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448508" y="2142356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28.07.2021</a:t>
            </a:r>
          </a:p>
          <a:p>
            <a:r>
              <a:rPr lang="de-DE" dirty="0" smtClean="0"/>
              <a:t>MP ADP 17, ASPI 67</a:t>
            </a:r>
          </a:p>
          <a:p>
            <a:r>
              <a:rPr lang="de-DE" dirty="0" smtClean="0"/>
              <a:t>VN ARU 638, PRU </a:t>
            </a:r>
            <a:r>
              <a:rPr lang="de-DE" dirty="0"/>
              <a:t>4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4285704" y="2142355"/>
            <a:ext cx="21563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28.07.2021</a:t>
            </a:r>
          </a:p>
          <a:p>
            <a:r>
              <a:rPr lang="de-DE" dirty="0" smtClean="0"/>
              <a:t>p64 HPC 3/15 </a:t>
            </a:r>
          </a:p>
          <a:p>
            <a:r>
              <a:rPr lang="de-DE" dirty="0" smtClean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 smtClean="0"/>
          </a:p>
        </p:txBody>
      </p:sp>
      <p:sp>
        <p:nvSpPr>
          <p:cNvPr id="11" name="Textfeld 10"/>
          <p:cNvSpPr txBox="1"/>
          <p:nvPr/>
        </p:nvSpPr>
        <p:spPr>
          <a:xfrm>
            <a:off x="6577581" y="2152285"/>
            <a:ext cx="19207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lao45, FU1</a:t>
            </a:r>
          </a:p>
          <a:p>
            <a:r>
              <a:rPr lang="de-DE" dirty="0" smtClean="0"/>
              <a:t>15.11.2021</a:t>
            </a:r>
          </a:p>
          <a:p>
            <a:r>
              <a:rPr lang="de-DE" dirty="0" smtClean="0"/>
              <a:t>110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 smtClean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8036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/>
              <a:t>l</a:t>
            </a:r>
            <a:r>
              <a:rPr lang="de-DE" dirty="0" smtClean="0"/>
              <a:t>ao45, FU3</a:t>
            </a:r>
          </a:p>
          <a:p>
            <a:r>
              <a:rPr lang="de-DE" dirty="0"/>
              <a:t>7</a:t>
            </a:r>
            <a:r>
              <a:rPr lang="de-DE" dirty="0" smtClean="0"/>
              <a:t>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9612839" y="2152285"/>
            <a:ext cx="2082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lao45, FU2</a:t>
            </a:r>
          </a:p>
          <a:p>
            <a:r>
              <a:rPr lang="de-DE" dirty="0"/>
              <a:t>5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/>
              <a:t>1x 100 mg ASA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7" t="21679" r="8961" b="19910"/>
          <a:stretch/>
        </p:blipFill>
        <p:spPr>
          <a:xfrm>
            <a:off x="1508543" y="381834"/>
            <a:ext cx="2230856" cy="1692373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 flipV="1">
            <a:off x="1858946" y="1446864"/>
            <a:ext cx="179872" cy="39809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7" t="6191" r="18601" b="25220"/>
          <a:stretch/>
        </p:blipFill>
        <p:spPr>
          <a:xfrm>
            <a:off x="4274088" y="381834"/>
            <a:ext cx="1768804" cy="169237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5" r="369" b="10772"/>
          <a:stretch/>
        </p:blipFill>
        <p:spPr>
          <a:xfrm>
            <a:off x="6577581" y="374773"/>
            <a:ext cx="2011606" cy="1693244"/>
          </a:xfrm>
          <a:prstGeom prst="rect">
            <a:avLst/>
          </a:prstGeom>
        </p:spPr>
      </p:pic>
      <p:cxnSp>
        <p:nvCxnSpPr>
          <p:cNvPr id="19" name="Gerade Verbindung mit Pfeil 18"/>
          <p:cNvCxnSpPr/>
          <p:nvPr/>
        </p:nvCxnSpPr>
        <p:spPr>
          <a:xfrm flipV="1">
            <a:off x="6965183" y="1477063"/>
            <a:ext cx="179872" cy="39809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0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77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ACA</a:t>
            </a:r>
          </a:p>
          <a:p>
            <a:r>
              <a:rPr lang="de-DE" dirty="0" smtClean="0"/>
              <a:t>AcomA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4416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3D </a:t>
            </a:r>
            <a:r>
              <a:rPr lang="de-DE" dirty="0" err="1" smtClean="0"/>
              <a:t>pa</a:t>
            </a:r>
            <a:r>
              <a:rPr lang="de-DE" dirty="0" smtClean="0"/>
              <a:t>, 15.09.2021</a:t>
            </a:r>
          </a:p>
          <a:p>
            <a:r>
              <a:rPr lang="de-DE" dirty="0" smtClean="0"/>
              <a:t>MP ADP </a:t>
            </a:r>
            <a:r>
              <a:rPr lang="de-DE" dirty="0"/>
              <a:t>9</a:t>
            </a:r>
            <a:r>
              <a:rPr lang="de-DE" dirty="0" smtClean="0"/>
              <a:t>, ASPI 54</a:t>
            </a:r>
          </a:p>
          <a:p>
            <a:r>
              <a:rPr lang="de-DE" dirty="0" smtClean="0"/>
              <a:t>VN ARU 658, PRU 7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48926" y="2423946"/>
            <a:ext cx="22990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lao30, 15.9.2021</a:t>
            </a:r>
          </a:p>
          <a:p>
            <a:r>
              <a:rPr lang="de-DE" dirty="0" smtClean="0"/>
              <a:t>p64 HPC 3/18 (ACA </a:t>
            </a:r>
            <a:r>
              <a:rPr lang="de-DE" dirty="0" err="1" smtClean="0"/>
              <a:t>lt</a:t>
            </a:r>
            <a:r>
              <a:rPr lang="de-DE" dirty="0" smtClean="0"/>
              <a:t>)</a:t>
            </a:r>
          </a:p>
          <a:p>
            <a:r>
              <a:rPr lang="de-DE" dirty="0"/>
              <a:t>p</a:t>
            </a:r>
            <a:r>
              <a:rPr lang="de-DE" dirty="0" smtClean="0"/>
              <a:t>48 HPC 2/15 (ACA </a:t>
            </a:r>
            <a:r>
              <a:rPr lang="de-DE" dirty="0" err="1" smtClean="0"/>
              <a:t>rt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280220" y="2411604"/>
            <a:ext cx="42991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14.12.2021</a:t>
            </a:r>
          </a:p>
          <a:p>
            <a:r>
              <a:rPr lang="de-DE" dirty="0" smtClean="0"/>
              <a:t>90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&amp; 5 mg PRA </a:t>
            </a:r>
            <a:r>
              <a:rPr lang="de-DE" dirty="0" err="1" smtClean="0"/>
              <a:t>alternating</a:t>
            </a:r>
            <a:endParaRPr lang="de-DE" dirty="0" smtClean="0"/>
          </a:p>
          <a:p>
            <a:r>
              <a:rPr lang="de-DE" b="1" dirty="0" smtClean="0"/>
              <a:t>OKM D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5" t="14931" r="24615" b="4974"/>
          <a:stretch/>
        </p:blipFill>
        <p:spPr>
          <a:xfrm>
            <a:off x="1529662" y="231112"/>
            <a:ext cx="1812896" cy="220224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0" t="13161" r="26147" b="6302"/>
          <a:stretch/>
        </p:blipFill>
        <p:spPr>
          <a:xfrm>
            <a:off x="3930915" y="231112"/>
            <a:ext cx="1710179" cy="219191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18" t="22454" r="15058" b="13825"/>
          <a:stretch/>
        </p:blipFill>
        <p:spPr>
          <a:xfrm>
            <a:off x="8460514" y="228407"/>
            <a:ext cx="2170642" cy="219370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6" t="34169" r="40205"/>
          <a:stretch/>
        </p:blipFill>
        <p:spPr>
          <a:xfrm>
            <a:off x="6350558" y="230237"/>
            <a:ext cx="2109956" cy="2191879"/>
          </a:xfrm>
          <a:prstGeom prst="rect">
            <a:avLst/>
          </a:prstGeom>
        </p:spPr>
      </p:pic>
      <p:sp>
        <p:nvSpPr>
          <p:cNvPr id="20" name="Textfeld 19"/>
          <p:cNvSpPr txBox="1"/>
          <p:nvPr/>
        </p:nvSpPr>
        <p:spPr>
          <a:xfrm>
            <a:off x="1529662" y="5427248"/>
            <a:ext cx="2401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FU2</a:t>
            </a:r>
          </a:p>
          <a:p>
            <a:r>
              <a:rPr lang="de-DE" dirty="0" smtClean="0"/>
              <a:t>6/2022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3930915" y="5380166"/>
            <a:ext cx="2401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FU3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</p:spTree>
    <p:extLst>
      <p:ext uri="{BB962C8B-B14F-4D97-AF65-F5344CB8AC3E}">
        <p14:creationId xmlns:p14="http://schemas.microsoft.com/office/powerpoint/2010/main" val="8951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lt</a:t>
            </a:r>
            <a:r>
              <a:rPr lang="de-DE" dirty="0" smtClean="0"/>
              <a:t> ACA</a:t>
            </a:r>
          </a:p>
          <a:p>
            <a:r>
              <a:rPr lang="de-DE" dirty="0" smtClean="0"/>
              <a:t>AcomA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483330" y="2326249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lao45, 09.09.2020</a:t>
            </a:r>
          </a:p>
          <a:p>
            <a:r>
              <a:rPr lang="de-DE" dirty="0" smtClean="0"/>
              <a:t>MP ADP 19, ASPI 30</a:t>
            </a:r>
          </a:p>
          <a:p>
            <a:r>
              <a:rPr lang="de-DE" dirty="0" smtClean="0"/>
              <a:t>VN ARU 591, PRU 119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31934" y="2309895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09.09.2020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413096" y="2388079"/>
            <a:ext cx="17347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FU1</a:t>
            </a:r>
          </a:p>
          <a:p>
            <a:r>
              <a:rPr lang="de-DE" dirty="0" smtClean="0"/>
              <a:t>18.01.2021</a:t>
            </a:r>
          </a:p>
          <a:p>
            <a:r>
              <a:rPr lang="de-DE" dirty="0" smtClean="0"/>
              <a:t>131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  <a:endParaRPr lang="de-DE" dirty="0"/>
          </a:p>
          <a:p>
            <a:r>
              <a:rPr lang="de-DE" b="1" dirty="0" smtClean="0"/>
              <a:t>OKM D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8805600" y="2388079"/>
            <a:ext cx="18678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21.06.2021</a:t>
            </a:r>
          </a:p>
          <a:p>
            <a:r>
              <a:rPr lang="de-DE" dirty="0" smtClean="0"/>
              <a:t>285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1659360" y="5657671"/>
            <a:ext cx="1453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/>
              <a:t>6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1" t="18748" r="19329" b="13095"/>
          <a:stretch/>
        </p:blipFill>
        <p:spPr>
          <a:xfrm>
            <a:off x="1474314" y="308149"/>
            <a:ext cx="2223149" cy="199385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8" t="10654" r="30419" b="13351"/>
          <a:stretch/>
        </p:blipFill>
        <p:spPr>
          <a:xfrm>
            <a:off x="4059414" y="308149"/>
            <a:ext cx="1714500" cy="200174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33" t="13273" r="29527" b="16866"/>
          <a:stretch/>
        </p:blipFill>
        <p:spPr>
          <a:xfrm>
            <a:off x="4059414" y="308149"/>
            <a:ext cx="705498" cy="107131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6" t="8474" r="18622" b="4627"/>
          <a:stretch/>
        </p:blipFill>
        <p:spPr>
          <a:xfrm>
            <a:off x="6413096" y="308149"/>
            <a:ext cx="2074686" cy="200395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3" t="21714" r="34237" b="13197"/>
          <a:stretch/>
        </p:blipFill>
        <p:spPr>
          <a:xfrm>
            <a:off x="8805600" y="308149"/>
            <a:ext cx="1409271" cy="1993856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7" t="34573" r="43239"/>
          <a:stretch/>
        </p:blipFill>
        <p:spPr>
          <a:xfrm>
            <a:off x="10117574" y="308149"/>
            <a:ext cx="1111213" cy="1993856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V="1">
            <a:off x="1659360" y="1513717"/>
            <a:ext cx="245542" cy="24840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V="1">
            <a:off x="6574260" y="1346038"/>
            <a:ext cx="245542" cy="24840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V="1">
            <a:off x="10203299" y="1345430"/>
            <a:ext cx="18952" cy="26391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54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ACA</a:t>
            </a:r>
          </a:p>
          <a:p>
            <a:r>
              <a:rPr lang="de-DE" dirty="0" smtClean="0"/>
              <a:t>AcomA</a:t>
            </a:r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3D, 28.05.2021</a:t>
            </a:r>
          </a:p>
          <a:p>
            <a:r>
              <a:rPr lang="de-DE" dirty="0" smtClean="0"/>
              <a:t>MP ADP 23, ASPI 85</a:t>
            </a:r>
          </a:p>
          <a:p>
            <a:r>
              <a:rPr lang="de-DE" dirty="0" smtClean="0"/>
              <a:t>VN ARU 656, PRU 2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709013" y="225742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28.05.2021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6107896" y="2257425"/>
            <a:ext cx="24418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3D, 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19.11.2021</a:t>
            </a:r>
          </a:p>
          <a:p>
            <a:r>
              <a:rPr lang="de-DE" dirty="0" smtClean="0"/>
              <a:t>175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574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FU2</a:t>
            </a:r>
          </a:p>
          <a:p>
            <a:r>
              <a:rPr lang="de-DE" dirty="0"/>
              <a:t>4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6" t="12514" r="25286" b="31598"/>
          <a:stretch/>
        </p:blipFill>
        <p:spPr>
          <a:xfrm>
            <a:off x="1632823" y="399103"/>
            <a:ext cx="1910644" cy="1750534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2531468" y="579454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chemeClr val="bg1"/>
                </a:solidFill>
              </a:rPr>
              <a:t>r</a:t>
            </a:r>
            <a:r>
              <a:rPr lang="de-DE" sz="1100" dirty="0" err="1" smtClean="0">
                <a:solidFill>
                  <a:schemeClr val="bg1"/>
                </a:solidFill>
              </a:rPr>
              <a:t>t</a:t>
            </a:r>
            <a:r>
              <a:rPr lang="de-DE" sz="1100" dirty="0" smtClean="0">
                <a:solidFill>
                  <a:schemeClr val="bg1"/>
                </a:solidFill>
              </a:rPr>
              <a:t> A1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2702397" y="1798415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solidFill>
                  <a:schemeClr val="bg1"/>
                </a:solidFill>
              </a:rPr>
              <a:t>r</a:t>
            </a:r>
            <a:r>
              <a:rPr lang="de-DE" sz="1100" dirty="0" err="1" smtClean="0">
                <a:solidFill>
                  <a:schemeClr val="bg1"/>
                </a:solidFill>
              </a:rPr>
              <a:t>t</a:t>
            </a:r>
            <a:r>
              <a:rPr lang="de-DE" sz="1100" dirty="0" smtClean="0">
                <a:solidFill>
                  <a:schemeClr val="bg1"/>
                </a:solidFill>
              </a:rPr>
              <a:t> A2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3136604" y="806642"/>
            <a:ext cx="4491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 smtClean="0">
                <a:solidFill>
                  <a:schemeClr val="bg1"/>
                </a:solidFill>
              </a:rPr>
              <a:t>lt</a:t>
            </a:r>
            <a:r>
              <a:rPr lang="de-DE" sz="1100" dirty="0" smtClean="0">
                <a:solidFill>
                  <a:schemeClr val="bg1"/>
                </a:solidFill>
              </a:rPr>
              <a:t> A2</a:t>
            </a:r>
            <a:endParaRPr lang="en-US" sz="1100" dirty="0">
              <a:solidFill>
                <a:schemeClr val="bg1"/>
              </a:solidFill>
            </a:endParaRPr>
          </a:p>
        </p:txBody>
      </p:sp>
      <p:cxnSp>
        <p:nvCxnSpPr>
          <p:cNvPr id="17" name="Gerade Verbindung mit Pfeil 16"/>
          <p:cNvCxnSpPr/>
          <p:nvPr/>
        </p:nvCxnSpPr>
        <p:spPr>
          <a:xfrm flipV="1">
            <a:off x="3059806" y="1319709"/>
            <a:ext cx="127302" cy="31216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8" t="30576" r="28818" b="32279"/>
          <a:stretch/>
        </p:blipFill>
        <p:spPr>
          <a:xfrm>
            <a:off x="3724108" y="399103"/>
            <a:ext cx="2119913" cy="175053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6" t="58860" r="20734" b="8424"/>
          <a:stretch/>
        </p:blipFill>
        <p:spPr>
          <a:xfrm>
            <a:off x="8031894" y="399103"/>
            <a:ext cx="2071391" cy="1744328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9" t="19423" r="8170" b="20258"/>
          <a:stretch/>
        </p:blipFill>
        <p:spPr>
          <a:xfrm>
            <a:off x="6031644" y="399103"/>
            <a:ext cx="1928553" cy="1750534"/>
          </a:xfrm>
          <a:prstGeom prst="rect">
            <a:avLst/>
          </a:prstGeom>
        </p:spPr>
      </p:pic>
      <p:cxnSp>
        <p:nvCxnSpPr>
          <p:cNvPr id="26" name="Gerade Verbindung mit Pfeil 25"/>
          <p:cNvCxnSpPr/>
          <p:nvPr/>
        </p:nvCxnSpPr>
        <p:spPr>
          <a:xfrm flipV="1">
            <a:off x="7374631" y="1520029"/>
            <a:ext cx="127302" cy="31216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/>
          <p:cNvSpPr txBox="1"/>
          <p:nvPr/>
        </p:nvSpPr>
        <p:spPr>
          <a:xfrm>
            <a:off x="3573544" y="5381624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FU3</a:t>
            </a:r>
          </a:p>
          <a:p>
            <a:r>
              <a:rPr lang="de-DE" dirty="0" smtClean="0"/>
              <a:t>5/2023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</p:spTree>
    <p:extLst>
      <p:ext uri="{BB962C8B-B14F-4D97-AF65-F5344CB8AC3E}">
        <p14:creationId xmlns:p14="http://schemas.microsoft.com/office/powerpoint/2010/main" val="300703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666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35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ACA</a:t>
            </a:r>
          </a:p>
          <a:p>
            <a:r>
              <a:rPr lang="de-DE" dirty="0" smtClean="0"/>
              <a:t>AcomA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83318" y="2286395"/>
            <a:ext cx="2150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3D, 15.01.2021</a:t>
            </a:r>
          </a:p>
          <a:p>
            <a:r>
              <a:rPr lang="de-DE" dirty="0" smtClean="0"/>
              <a:t>MP ADP 10, ASPI 6</a:t>
            </a:r>
          </a:p>
          <a:p>
            <a:r>
              <a:rPr lang="de-DE" dirty="0" smtClean="0"/>
              <a:t>VN ARU 531, PRU 2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728707" y="2277265"/>
            <a:ext cx="31098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lao30 </a:t>
            </a:r>
            <a:r>
              <a:rPr lang="de-DE" dirty="0" err="1" smtClean="0"/>
              <a:t>caudal</a:t>
            </a:r>
            <a:r>
              <a:rPr lang="de-DE" dirty="0" smtClean="0"/>
              <a:t>, 15.01.2021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9" name="Rechteck 18"/>
          <p:cNvSpPr/>
          <p:nvPr/>
        </p:nvSpPr>
        <p:spPr>
          <a:xfrm>
            <a:off x="6931037" y="2244467"/>
            <a:ext cx="259718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ICA </a:t>
            </a:r>
            <a:r>
              <a:rPr lang="de-DE" dirty="0" err="1" smtClean="0"/>
              <a:t>lt</a:t>
            </a:r>
            <a:r>
              <a:rPr lang="de-DE" dirty="0" smtClean="0"/>
              <a:t> lao45 FU1</a:t>
            </a:r>
          </a:p>
          <a:p>
            <a:r>
              <a:rPr lang="de-DE" dirty="0" smtClean="0"/>
              <a:t>25.03.2021</a:t>
            </a:r>
          </a:p>
          <a:p>
            <a:r>
              <a:rPr lang="de-DE" dirty="0" smtClean="0"/>
              <a:t>69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 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7" t="27038" r="24573" b="18436"/>
          <a:stretch/>
        </p:blipFill>
        <p:spPr>
          <a:xfrm>
            <a:off x="1554468" y="216303"/>
            <a:ext cx="2019300" cy="202816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2" t="18988" r="42673" b="31257"/>
          <a:stretch/>
        </p:blipFill>
        <p:spPr>
          <a:xfrm>
            <a:off x="3728707" y="217833"/>
            <a:ext cx="1221533" cy="202663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46" t="18648" r="22099" b="14558"/>
          <a:stretch/>
        </p:blipFill>
        <p:spPr>
          <a:xfrm>
            <a:off x="4950240" y="216303"/>
            <a:ext cx="1665992" cy="2028164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6" t="29396" r="26980" b="18805"/>
          <a:stretch/>
        </p:blipFill>
        <p:spPr>
          <a:xfrm>
            <a:off x="8058871" y="209883"/>
            <a:ext cx="1793648" cy="203458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1" r="24876" b="7900"/>
          <a:stretch/>
        </p:blipFill>
        <p:spPr>
          <a:xfrm>
            <a:off x="6931037" y="198783"/>
            <a:ext cx="1127834" cy="2045684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>
          <a:xfrm>
            <a:off x="1551275" y="5394753"/>
            <a:ext cx="259718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ICA </a:t>
            </a:r>
            <a:r>
              <a:rPr lang="de-DE" dirty="0" err="1" smtClean="0"/>
              <a:t>lt</a:t>
            </a:r>
            <a:r>
              <a:rPr lang="de-DE" dirty="0" smtClean="0"/>
              <a:t> lao45 FU2</a:t>
            </a:r>
          </a:p>
          <a:p>
            <a:r>
              <a:rPr lang="de-DE" dirty="0" smtClean="0"/>
              <a:t>11.10.2021</a:t>
            </a:r>
          </a:p>
          <a:p>
            <a:r>
              <a:rPr lang="de-DE" dirty="0" smtClean="0"/>
              <a:t>269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  <a:p>
            <a:r>
              <a:rPr lang="de-DE" b="1" dirty="0" smtClean="0"/>
              <a:t>OKM D 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5" t="18860" r="24040" b="19328"/>
          <a:stretch/>
        </p:blipFill>
        <p:spPr>
          <a:xfrm>
            <a:off x="1554468" y="3667124"/>
            <a:ext cx="1295400" cy="1727629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3" t="26516" r="25610" b="31966"/>
          <a:stretch/>
        </p:blipFill>
        <p:spPr>
          <a:xfrm>
            <a:off x="2849868" y="3667124"/>
            <a:ext cx="2155492" cy="1727629"/>
          </a:xfrm>
          <a:prstGeom prst="rect">
            <a:avLst/>
          </a:prstGeom>
        </p:spPr>
      </p:pic>
      <p:cxnSp>
        <p:nvCxnSpPr>
          <p:cNvPr id="23" name="Gerade Verbindung mit Pfeil 22"/>
          <p:cNvCxnSpPr/>
          <p:nvPr/>
        </p:nvCxnSpPr>
        <p:spPr>
          <a:xfrm flipV="1">
            <a:off x="5389584" y="1453292"/>
            <a:ext cx="32585" cy="55390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flipV="1">
            <a:off x="8777254" y="1685008"/>
            <a:ext cx="32585" cy="55390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V="1">
            <a:off x="3796414" y="4770241"/>
            <a:ext cx="32585" cy="55390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eck 26"/>
          <p:cNvSpPr/>
          <p:nvPr/>
        </p:nvSpPr>
        <p:spPr>
          <a:xfrm>
            <a:off x="5389584" y="5628950"/>
            <a:ext cx="259718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ICA </a:t>
            </a:r>
            <a:r>
              <a:rPr lang="de-DE" dirty="0" err="1" smtClean="0"/>
              <a:t>lt</a:t>
            </a:r>
            <a:r>
              <a:rPr lang="de-DE" dirty="0" smtClean="0"/>
              <a:t> lao45 FU3</a:t>
            </a:r>
          </a:p>
          <a:p>
            <a:r>
              <a:rPr lang="de-DE" dirty="0" smtClean="0"/>
              <a:t>1/2023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 </a:t>
            </a:r>
          </a:p>
        </p:txBody>
      </p:sp>
    </p:spTree>
    <p:extLst>
      <p:ext uri="{BB962C8B-B14F-4D97-AF65-F5344CB8AC3E}">
        <p14:creationId xmlns:p14="http://schemas.microsoft.com/office/powerpoint/2010/main" val="220386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ACA</a:t>
            </a:r>
          </a:p>
          <a:p>
            <a:r>
              <a:rPr lang="de-DE" dirty="0" err="1" smtClean="0"/>
              <a:t>Acom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553840" y="2458309"/>
            <a:ext cx="2129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02.11.2021</a:t>
            </a:r>
          </a:p>
          <a:p>
            <a:r>
              <a:rPr lang="de-DE" dirty="0" smtClean="0"/>
              <a:t>MP ADP 5, ASPI 65</a:t>
            </a:r>
          </a:p>
          <a:p>
            <a:r>
              <a:rPr lang="de-DE" dirty="0" smtClean="0"/>
              <a:t>VN ARU 601, PRU 2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050537" y="2511057"/>
            <a:ext cx="46706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31.1.2022</a:t>
            </a:r>
          </a:p>
          <a:p>
            <a:r>
              <a:rPr lang="de-DE" dirty="0" smtClean="0"/>
              <a:t>90 </a:t>
            </a:r>
            <a:r>
              <a:rPr lang="de-DE" dirty="0" err="1" smtClean="0"/>
              <a:t>days</a:t>
            </a:r>
            <a:r>
              <a:rPr lang="de-DE" dirty="0" smtClean="0"/>
              <a:t> </a:t>
            </a:r>
            <a:endParaRPr lang="de-DE" dirty="0"/>
          </a:p>
          <a:p>
            <a:r>
              <a:rPr lang="de-DE" dirty="0"/>
              <a:t>10 mg &amp; 5 mg </a:t>
            </a:r>
            <a:r>
              <a:rPr lang="de-DE" dirty="0" smtClean="0"/>
              <a:t>PRA </a:t>
            </a:r>
            <a:r>
              <a:rPr lang="de-DE" dirty="0" err="1" smtClean="0"/>
              <a:t>alternating</a:t>
            </a:r>
            <a:endParaRPr lang="de-DE" dirty="0" smtClean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sp>
        <p:nvSpPr>
          <p:cNvPr id="20" name="Textfeld 19"/>
          <p:cNvSpPr txBox="1"/>
          <p:nvPr/>
        </p:nvSpPr>
        <p:spPr>
          <a:xfrm>
            <a:off x="1618782" y="5459417"/>
            <a:ext cx="2762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/>
              <a:t>rt</a:t>
            </a:r>
            <a:r>
              <a:rPr lang="de-DE" dirty="0"/>
              <a:t> </a:t>
            </a:r>
            <a:r>
              <a:rPr lang="de-DE" dirty="0" err="1"/>
              <a:t>pa</a:t>
            </a:r>
            <a:r>
              <a:rPr lang="de-DE" dirty="0"/>
              <a:t> &amp;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/>
              <a:t>pa</a:t>
            </a:r>
            <a:r>
              <a:rPr lang="de-DE" dirty="0"/>
              <a:t>,  </a:t>
            </a:r>
            <a:r>
              <a:rPr lang="de-DE" dirty="0" smtClean="0"/>
              <a:t>FU2</a:t>
            </a:r>
            <a:endParaRPr lang="de-DE" dirty="0"/>
          </a:p>
          <a:p>
            <a:r>
              <a:rPr lang="de-DE" dirty="0" smtClean="0"/>
              <a:t>8/2022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3813724" y="2511057"/>
            <a:ext cx="21291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02.11.2021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alternating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6" t="8053" r="23144" b="29866"/>
          <a:stretch/>
        </p:blipFill>
        <p:spPr>
          <a:xfrm>
            <a:off x="1617323" y="263047"/>
            <a:ext cx="1773316" cy="221166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7" t="6376" r="24724" b="12528"/>
          <a:stretch/>
        </p:blipFill>
        <p:spPr>
          <a:xfrm>
            <a:off x="3813285" y="263047"/>
            <a:ext cx="1703727" cy="222558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54" r="18074" b="22481"/>
          <a:stretch/>
        </p:blipFill>
        <p:spPr>
          <a:xfrm>
            <a:off x="9089486" y="275793"/>
            <a:ext cx="1600201" cy="2166667"/>
          </a:xfrm>
          <a:prstGeom prst="rect">
            <a:avLst/>
          </a:prstGeom>
        </p:spPr>
      </p:pic>
      <p:pic>
        <p:nvPicPr>
          <p:cNvPr id="50" name="Grafik 4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2" t="24186" r="32350" b="7657"/>
          <a:stretch/>
        </p:blipFill>
        <p:spPr>
          <a:xfrm>
            <a:off x="7050537" y="267107"/>
            <a:ext cx="2008666" cy="2195262"/>
          </a:xfrm>
          <a:prstGeom prst="rect">
            <a:avLst/>
          </a:prstGeom>
        </p:spPr>
      </p:pic>
      <p:sp>
        <p:nvSpPr>
          <p:cNvPr id="51" name="Textfeld 50"/>
          <p:cNvSpPr txBox="1"/>
          <p:nvPr/>
        </p:nvSpPr>
        <p:spPr>
          <a:xfrm>
            <a:off x="3813285" y="5459417"/>
            <a:ext cx="2762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/>
              <a:t>rt</a:t>
            </a:r>
            <a:r>
              <a:rPr lang="de-DE" dirty="0"/>
              <a:t> </a:t>
            </a:r>
            <a:r>
              <a:rPr lang="de-DE" dirty="0" err="1"/>
              <a:t>pa</a:t>
            </a:r>
            <a:r>
              <a:rPr lang="de-DE" dirty="0"/>
              <a:t> &amp;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/>
              <a:t>pa</a:t>
            </a:r>
            <a:r>
              <a:rPr lang="de-DE" dirty="0"/>
              <a:t>,  </a:t>
            </a:r>
            <a:r>
              <a:rPr lang="de-DE" dirty="0" smtClean="0"/>
              <a:t>FU3</a:t>
            </a:r>
            <a:endParaRPr lang="de-DE" dirty="0"/>
          </a:p>
          <a:p>
            <a:r>
              <a:rPr lang="de-DE" dirty="0" smtClean="0"/>
              <a:t>11/2023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</p:spTree>
    <p:extLst>
      <p:ext uri="{BB962C8B-B14F-4D97-AF65-F5344CB8AC3E}">
        <p14:creationId xmlns:p14="http://schemas.microsoft.com/office/powerpoint/2010/main" val="403088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32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ACA</a:t>
            </a:r>
          </a:p>
          <a:p>
            <a:r>
              <a:rPr lang="de-DE" dirty="0" smtClean="0"/>
              <a:t>AcomA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368191" y="2352879"/>
            <a:ext cx="28616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3D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12.01.2021</a:t>
            </a:r>
          </a:p>
          <a:p>
            <a:r>
              <a:rPr lang="de-DE" dirty="0" smtClean="0"/>
              <a:t>MP ADP 13, ASPI 66</a:t>
            </a:r>
          </a:p>
          <a:p>
            <a:r>
              <a:rPr lang="de-DE" dirty="0" smtClean="0"/>
              <a:t>VN ARU 644, PRU 53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894919" y="2333625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lao20, 12.01.2021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9" name="Rechteck 18"/>
          <p:cNvSpPr/>
          <p:nvPr/>
        </p:nvSpPr>
        <p:spPr>
          <a:xfrm>
            <a:off x="9122985" y="2333625"/>
            <a:ext cx="246259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rao45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28.04.2021</a:t>
            </a:r>
          </a:p>
          <a:p>
            <a:r>
              <a:rPr lang="de-DE" dirty="0" smtClean="0"/>
              <a:t>106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C1 </a:t>
            </a:r>
          </a:p>
        </p:txBody>
      </p:sp>
      <p:sp>
        <p:nvSpPr>
          <p:cNvPr id="24" name="Rechteck 23"/>
          <p:cNvSpPr/>
          <p:nvPr/>
        </p:nvSpPr>
        <p:spPr>
          <a:xfrm>
            <a:off x="4188856" y="5715000"/>
            <a:ext cx="15247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&amp; </a:t>
            </a:r>
            <a:r>
              <a:rPr lang="de-DE" dirty="0" err="1" smtClean="0"/>
              <a:t>lt</a:t>
            </a:r>
            <a:r>
              <a:rPr lang="de-DE" dirty="0" smtClean="0"/>
              <a:t> FU3</a:t>
            </a:r>
          </a:p>
          <a:p>
            <a:r>
              <a:rPr lang="de-DE" dirty="0" smtClean="0"/>
              <a:t>1/2023</a:t>
            </a:r>
          </a:p>
          <a:p>
            <a:r>
              <a:rPr lang="de-DE" dirty="0" smtClean="0"/>
              <a:t>100 mg ASA </a:t>
            </a:r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4" t="18648" r="10653" b="18307"/>
          <a:stretch/>
        </p:blipFill>
        <p:spPr>
          <a:xfrm>
            <a:off x="1483318" y="208487"/>
            <a:ext cx="2377857" cy="212513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6" t="40043" r="30092" b="18722"/>
          <a:stretch/>
        </p:blipFill>
        <p:spPr>
          <a:xfrm>
            <a:off x="3861175" y="218114"/>
            <a:ext cx="1941237" cy="212513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08" t="25740" r="32054" b="36774"/>
          <a:stretch/>
        </p:blipFill>
        <p:spPr>
          <a:xfrm>
            <a:off x="5973725" y="213321"/>
            <a:ext cx="1484213" cy="212030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4" t="16107" r="33188" b="26495"/>
          <a:stretch/>
        </p:blipFill>
        <p:spPr>
          <a:xfrm>
            <a:off x="7448409" y="219075"/>
            <a:ext cx="1562237" cy="2105025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 flipV="1">
            <a:off x="3205049" y="1689479"/>
            <a:ext cx="19661" cy="3730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 flipV="1">
            <a:off x="8644220" y="1798007"/>
            <a:ext cx="185455" cy="35390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3" r="19700" b="14654"/>
          <a:stretch/>
        </p:blipFill>
        <p:spPr>
          <a:xfrm>
            <a:off x="9206279" y="191502"/>
            <a:ext cx="1562100" cy="210598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5" r="20906" b="15168"/>
          <a:stretch/>
        </p:blipFill>
        <p:spPr>
          <a:xfrm>
            <a:off x="10768379" y="194370"/>
            <a:ext cx="1409700" cy="2103118"/>
          </a:xfrm>
          <a:prstGeom prst="rect">
            <a:avLst/>
          </a:prstGeom>
        </p:spPr>
      </p:pic>
      <p:cxnSp>
        <p:nvCxnSpPr>
          <p:cNvPr id="27" name="Gerade Verbindung mit Pfeil 26"/>
          <p:cNvCxnSpPr/>
          <p:nvPr/>
        </p:nvCxnSpPr>
        <p:spPr>
          <a:xfrm flipH="1" flipV="1">
            <a:off x="10343757" y="1621055"/>
            <a:ext cx="185455" cy="35390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hteck 27"/>
          <p:cNvSpPr/>
          <p:nvPr/>
        </p:nvSpPr>
        <p:spPr>
          <a:xfrm>
            <a:off x="1483318" y="5376667"/>
            <a:ext cx="178452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rao45, FU2</a:t>
            </a:r>
          </a:p>
          <a:p>
            <a:r>
              <a:rPr lang="de-DE" dirty="0" smtClean="0"/>
              <a:t>22.10.2021</a:t>
            </a:r>
          </a:p>
          <a:p>
            <a:r>
              <a:rPr lang="de-DE" dirty="0" smtClean="0"/>
              <a:t>283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29" name="Grafik 2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6" t="31820" r="19522" b="24115"/>
          <a:stretch/>
        </p:blipFill>
        <p:spPr>
          <a:xfrm>
            <a:off x="1483318" y="3614542"/>
            <a:ext cx="2425776" cy="1762125"/>
          </a:xfrm>
          <a:prstGeom prst="rect">
            <a:avLst/>
          </a:prstGeom>
        </p:spPr>
      </p:pic>
      <p:cxnSp>
        <p:nvCxnSpPr>
          <p:cNvPr id="30" name="Gerade Verbindung mit Pfeil 29"/>
          <p:cNvCxnSpPr/>
          <p:nvPr/>
        </p:nvCxnSpPr>
        <p:spPr>
          <a:xfrm flipH="1" flipV="1">
            <a:off x="2806805" y="4324647"/>
            <a:ext cx="185455" cy="35390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8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</a:t>
            </a:r>
          </a:p>
          <a:p>
            <a:r>
              <a:rPr lang="de-DE" dirty="0" err="1"/>
              <a:t>rt</a:t>
            </a:r>
            <a:r>
              <a:rPr lang="de-DE" dirty="0"/>
              <a:t> ICA</a:t>
            </a:r>
            <a:endParaRPr lang="de-DE" dirty="0" smtClean="0"/>
          </a:p>
          <a:p>
            <a:r>
              <a:rPr lang="de-DE" dirty="0" smtClean="0"/>
              <a:t>para-</a:t>
            </a:r>
          </a:p>
          <a:p>
            <a:r>
              <a:rPr lang="de-DE" dirty="0" err="1" smtClean="0"/>
              <a:t>ophthalmic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5401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 </a:t>
            </a:r>
            <a:r>
              <a:rPr lang="de-DE" dirty="0" err="1" smtClean="0"/>
              <a:t>rao</a:t>
            </a:r>
            <a:r>
              <a:rPr lang="de-DE" dirty="0" smtClean="0"/>
              <a:t>, 21.09.2021</a:t>
            </a:r>
          </a:p>
          <a:p>
            <a:r>
              <a:rPr lang="de-DE" dirty="0" smtClean="0"/>
              <a:t>MP ADP 17, ASPI 66</a:t>
            </a:r>
          </a:p>
          <a:p>
            <a:r>
              <a:rPr lang="de-DE" dirty="0" smtClean="0"/>
              <a:t>VN ARU 544, PRU </a:t>
            </a:r>
            <a:r>
              <a:rPr lang="de-DE" dirty="0"/>
              <a:t>8</a:t>
            </a:r>
            <a:endParaRPr lang="de-DE" dirty="0" smtClean="0"/>
          </a:p>
        </p:txBody>
      </p:sp>
      <p:sp>
        <p:nvSpPr>
          <p:cNvPr id="12" name="Textfeld 11"/>
          <p:cNvSpPr txBox="1"/>
          <p:nvPr/>
        </p:nvSpPr>
        <p:spPr>
          <a:xfrm>
            <a:off x="7405977" y="2423945"/>
            <a:ext cx="2064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 FU1</a:t>
            </a:r>
          </a:p>
          <a:p>
            <a:r>
              <a:rPr lang="de-DE" dirty="0" smtClean="0"/>
              <a:t>15.12.2021</a:t>
            </a:r>
          </a:p>
          <a:p>
            <a:r>
              <a:rPr lang="de-DE" dirty="0" smtClean="0"/>
              <a:t>85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A1 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568952" y="536416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 FU2</a:t>
            </a:r>
          </a:p>
          <a:p>
            <a:r>
              <a:rPr lang="de-DE" dirty="0"/>
              <a:t>6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 mg PRA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957816" y="1552999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3260007" y="109133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4446539" y="2423946"/>
            <a:ext cx="23519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21.9.2021</a:t>
            </a:r>
          </a:p>
          <a:p>
            <a:r>
              <a:rPr lang="de-DE" dirty="0" smtClean="0"/>
              <a:t>p64 HPC 4/15 &amp; 4.5/15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0" t="18187" r="23219" b="10569"/>
          <a:stretch/>
        </p:blipFill>
        <p:spPr>
          <a:xfrm>
            <a:off x="1568952" y="242991"/>
            <a:ext cx="2627981" cy="2180954"/>
          </a:xfrm>
          <a:prstGeom prst="rect">
            <a:avLst/>
          </a:prstGeom>
        </p:spPr>
      </p:pic>
      <p:sp>
        <p:nvSpPr>
          <p:cNvPr id="26" name="Textfeld 25"/>
          <p:cNvSpPr txBox="1"/>
          <p:nvPr/>
        </p:nvSpPr>
        <p:spPr>
          <a:xfrm>
            <a:off x="3260007" y="69179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2776891" y="1289338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9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95" t="25560" r="34404" b="31074"/>
          <a:stretch/>
        </p:blipFill>
        <p:spPr>
          <a:xfrm>
            <a:off x="4380195" y="242990"/>
            <a:ext cx="2592475" cy="218095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8" t="15754" r="21734" b="19369"/>
          <a:stretch/>
        </p:blipFill>
        <p:spPr>
          <a:xfrm>
            <a:off x="7405977" y="242990"/>
            <a:ext cx="2286905" cy="2180955"/>
          </a:xfrm>
          <a:prstGeom prst="rect">
            <a:avLst/>
          </a:prstGeom>
        </p:spPr>
      </p:pic>
      <p:sp>
        <p:nvSpPr>
          <p:cNvPr id="29" name="Textfeld 28"/>
          <p:cNvSpPr txBox="1"/>
          <p:nvPr/>
        </p:nvSpPr>
        <p:spPr>
          <a:xfrm>
            <a:off x="8924207" y="94579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4380195" y="5364166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 FU2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 flipH="1">
            <a:off x="3673594" y="691790"/>
            <a:ext cx="260534" cy="14904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H="1">
            <a:off x="9187987" y="766310"/>
            <a:ext cx="260534" cy="14904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54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19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MCA </a:t>
            </a:r>
            <a:r>
              <a:rPr lang="de-DE" dirty="0" err="1" smtClean="0"/>
              <a:t>lt</a:t>
            </a:r>
            <a:endParaRPr lang="en-US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9" t="5151" r="31506" b="20841"/>
          <a:stretch/>
        </p:blipFill>
        <p:spPr>
          <a:xfrm>
            <a:off x="1789043" y="197580"/>
            <a:ext cx="2256183" cy="2068542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1699591" y="2266122"/>
            <a:ext cx="21820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29.10.2020</a:t>
            </a:r>
          </a:p>
          <a:p>
            <a:r>
              <a:rPr lang="de-DE" dirty="0" smtClean="0"/>
              <a:t>MP ADP 20, ASPI 31</a:t>
            </a:r>
          </a:p>
          <a:p>
            <a:r>
              <a:rPr lang="de-DE" dirty="0" smtClean="0"/>
              <a:t>VN ARU 648, PRU 34</a:t>
            </a:r>
          </a:p>
          <a:p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4" t="14542" r="22997" b="40652"/>
          <a:stretch/>
        </p:blipFill>
        <p:spPr>
          <a:xfrm>
            <a:off x="4528123" y="197580"/>
            <a:ext cx="2484783" cy="125233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2" t="24499" r="22239" b="40653"/>
          <a:stretch/>
        </p:blipFill>
        <p:spPr>
          <a:xfrm>
            <a:off x="4528122" y="1270719"/>
            <a:ext cx="2484783" cy="974035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4528121" y="2244754"/>
            <a:ext cx="2129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29.10.2020</a:t>
            </a:r>
          </a:p>
          <a:p>
            <a:r>
              <a:rPr lang="de-DE" dirty="0" smtClean="0"/>
              <a:t>p64 HPC 3/12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7" t="-279" r="12934" b="27695"/>
          <a:stretch/>
        </p:blipFill>
        <p:spPr>
          <a:xfrm>
            <a:off x="7649009" y="197580"/>
            <a:ext cx="3458818" cy="2028785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7649009" y="2244754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20.05.2021</a:t>
            </a:r>
          </a:p>
          <a:p>
            <a:r>
              <a:rPr lang="de-DE" dirty="0" smtClean="0"/>
              <a:t>203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>
            <a:off x="2905125" y="942975"/>
            <a:ext cx="117692" cy="26410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9991725" y="990062"/>
            <a:ext cx="117692" cy="26410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15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51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MCA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smtClean="0"/>
              <a:t>M1</a:t>
            </a:r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28.04.2021</a:t>
            </a:r>
          </a:p>
          <a:p>
            <a:r>
              <a:rPr lang="de-DE" dirty="0" smtClean="0"/>
              <a:t>MP ADP 12, ASPI 112</a:t>
            </a:r>
          </a:p>
          <a:p>
            <a:r>
              <a:rPr lang="de-DE" dirty="0" smtClean="0"/>
              <a:t>VN ARU 507, PRU 67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56503" y="2257425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28.04.2021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5812863" y="2219318"/>
            <a:ext cx="17620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FU1</a:t>
            </a:r>
          </a:p>
          <a:p>
            <a:r>
              <a:rPr lang="de-DE" dirty="0" smtClean="0"/>
              <a:t>15.07.2021</a:t>
            </a:r>
          </a:p>
          <a:p>
            <a:r>
              <a:rPr lang="de-DE" dirty="0" smtClean="0"/>
              <a:t>78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B1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7842907" y="2257425"/>
            <a:ext cx="17620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FU2</a:t>
            </a:r>
          </a:p>
          <a:p>
            <a:r>
              <a:rPr lang="de-DE" dirty="0" smtClean="0"/>
              <a:t>14.10.2021</a:t>
            </a:r>
          </a:p>
          <a:p>
            <a:r>
              <a:rPr lang="de-DE" dirty="0" smtClean="0"/>
              <a:t>169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/ 5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1645649" y="5657671"/>
            <a:ext cx="1574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4/2022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2</a:t>
            </a:r>
            <a:r>
              <a:rPr lang="de-DE" dirty="0" smtClean="0"/>
              <a:t>x 100 mg ASA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5" t="147" r="14110" b="25262"/>
          <a:stretch/>
        </p:blipFill>
        <p:spPr>
          <a:xfrm>
            <a:off x="1645649" y="352425"/>
            <a:ext cx="1923944" cy="1871659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H="1">
            <a:off x="2624346" y="937447"/>
            <a:ext cx="163508" cy="2278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98" t="27738" r="18726" b="23876"/>
          <a:stretch/>
        </p:blipFill>
        <p:spPr>
          <a:xfrm>
            <a:off x="3706171" y="352425"/>
            <a:ext cx="1914818" cy="186213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0" t="11658" r="9720" b="6380"/>
          <a:stretch/>
        </p:blipFill>
        <p:spPr>
          <a:xfrm>
            <a:off x="5791511" y="350043"/>
            <a:ext cx="1908161" cy="184308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t="9877" r="8589" b="11061"/>
          <a:stretch/>
        </p:blipFill>
        <p:spPr>
          <a:xfrm>
            <a:off x="7842907" y="334632"/>
            <a:ext cx="2014833" cy="1848681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 flipH="1">
            <a:off x="6815346" y="826760"/>
            <a:ext cx="163508" cy="2278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8960926" y="723598"/>
            <a:ext cx="163508" cy="2278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34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MCA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smtClean="0"/>
              <a:t>M1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87133" y="2347043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09.02.2021</a:t>
            </a:r>
          </a:p>
          <a:p>
            <a:r>
              <a:rPr lang="de-DE" dirty="0" smtClean="0"/>
              <a:t>MP ADP 2, ASPI 7</a:t>
            </a:r>
          </a:p>
          <a:p>
            <a:r>
              <a:rPr lang="de-DE" dirty="0" smtClean="0"/>
              <a:t>VN ARU 651, PRU54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380850" y="2347043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09.02.2021</a:t>
            </a:r>
          </a:p>
          <a:p>
            <a:r>
              <a:rPr lang="de-DE" dirty="0" smtClean="0"/>
              <a:t>p64 HPC 3/12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967693" y="2314575"/>
            <a:ext cx="1475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05.08.2021</a:t>
            </a:r>
          </a:p>
          <a:p>
            <a:r>
              <a:rPr lang="de-DE" dirty="0" smtClean="0"/>
              <a:t>177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795672" y="2347043"/>
            <a:ext cx="14173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5" t="21938" r="12605" b="9905"/>
          <a:stretch/>
        </p:blipFill>
        <p:spPr>
          <a:xfrm>
            <a:off x="1692499" y="312421"/>
            <a:ext cx="2504923" cy="2011986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84" t="16291" r="11476" b="24891"/>
          <a:stretch/>
        </p:blipFill>
        <p:spPr>
          <a:xfrm>
            <a:off x="4380850" y="312421"/>
            <a:ext cx="2505729" cy="2002154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4" t="20694" r="9775" b="17917"/>
          <a:stretch/>
        </p:blipFill>
        <p:spPr>
          <a:xfrm>
            <a:off x="6967693" y="312421"/>
            <a:ext cx="2489620" cy="2002154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 flipV="1">
            <a:off x="2765313" y="1504862"/>
            <a:ext cx="32585" cy="55390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V="1">
            <a:off x="8004063" y="1504861"/>
            <a:ext cx="32585" cy="55390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11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29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smtClean="0"/>
              <a:t>M1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124569" y="2362301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3D, 14.12.2020</a:t>
            </a:r>
          </a:p>
          <a:p>
            <a:r>
              <a:rPr lang="de-DE" dirty="0" smtClean="0"/>
              <a:t>MP ADP 18, ASPI 55</a:t>
            </a:r>
          </a:p>
          <a:p>
            <a:r>
              <a:rPr lang="de-DE" dirty="0" smtClean="0"/>
              <a:t>VN ARU 534, PRU 4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264776" y="2352878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14.12.2020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5" t="24864" r="32698" b="25355"/>
          <a:stretch/>
        </p:blipFill>
        <p:spPr>
          <a:xfrm>
            <a:off x="1476375" y="198783"/>
            <a:ext cx="2667121" cy="2173146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H="1">
            <a:off x="3128322" y="685800"/>
            <a:ext cx="235786" cy="15071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3343384" y="536806"/>
            <a:ext cx="3770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solidFill>
                  <a:srgbClr val="FFFF00"/>
                </a:solidFill>
              </a:rPr>
              <a:t>M1</a:t>
            </a:r>
            <a:endParaRPr lang="en-US" sz="1100" dirty="0">
              <a:solidFill>
                <a:srgbClr val="FFFF00"/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2" t="16263" r="21053" b="21715"/>
          <a:stretch/>
        </p:blipFill>
        <p:spPr>
          <a:xfrm>
            <a:off x="4218204" y="217834"/>
            <a:ext cx="2916022" cy="2154095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t="12596" r="20295" b="27042"/>
          <a:stretch/>
        </p:blipFill>
        <p:spPr>
          <a:xfrm>
            <a:off x="7273697" y="227359"/>
            <a:ext cx="3256185" cy="2135043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>
            <a:off x="8608024" y="1228207"/>
            <a:ext cx="346829" cy="11378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6" t="24551" r="16346" b="17210"/>
          <a:stretch/>
        </p:blipFill>
        <p:spPr>
          <a:xfrm>
            <a:off x="1352822" y="3581400"/>
            <a:ext cx="2832081" cy="1753602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8468668" y="966597"/>
            <a:ext cx="3770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solidFill>
                  <a:srgbClr val="FFFF00"/>
                </a:solidFill>
              </a:rPr>
              <a:t>M1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2580349" y="4006231"/>
            <a:ext cx="3770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solidFill>
                  <a:srgbClr val="FFFF00"/>
                </a:solidFill>
              </a:rPr>
              <a:t>M1</a:t>
            </a:r>
            <a:endParaRPr lang="en-US" sz="1100" dirty="0">
              <a:solidFill>
                <a:srgbClr val="FFFF00"/>
              </a:solidFill>
            </a:endParaRPr>
          </a:p>
        </p:txBody>
      </p:sp>
      <p:cxnSp>
        <p:nvCxnSpPr>
          <p:cNvPr id="26" name="Gerade Verbindung mit Pfeil 25"/>
          <p:cNvCxnSpPr/>
          <p:nvPr/>
        </p:nvCxnSpPr>
        <p:spPr>
          <a:xfrm flipH="1">
            <a:off x="2690586" y="4267841"/>
            <a:ext cx="266789" cy="23804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/>
          <p:cNvSpPr txBox="1"/>
          <p:nvPr/>
        </p:nvSpPr>
        <p:spPr>
          <a:xfrm>
            <a:off x="7273697" y="2372030"/>
            <a:ext cx="17268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rao43 FU0</a:t>
            </a:r>
          </a:p>
          <a:p>
            <a:r>
              <a:rPr lang="de-DE" dirty="0" smtClean="0"/>
              <a:t>11.02.2021</a:t>
            </a:r>
          </a:p>
          <a:p>
            <a:r>
              <a:rPr lang="de-DE" dirty="0" smtClean="0"/>
              <a:t>59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1351486" y="5344144"/>
            <a:ext cx="14173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29.10.2021</a:t>
            </a:r>
          </a:p>
          <a:p>
            <a:r>
              <a:rPr lang="de-DE" dirty="0" smtClean="0"/>
              <a:t>319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9821194" y="2381758"/>
            <a:ext cx="1708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3/2021</a:t>
            </a:r>
          </a:p>
          <a:p>
            <a:r>
              <a:rPr lang="de-DE" dirty="0" err="1"/>
              <a:t>m</a:t>
            </a:r>
            <a:r>
              <a:rPr lang="de-DE" dirty="0" err="1" smtClean="0"/>
              <a:t>issing</a:t>
            </a:r>
            <a:r>
              <a:rPr lang="de-DE" dirty="0" smtClean="0"/>
              <a:t>, </a:t>
            </a:r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</p:spTree>
    <p:extLst>
      <p:ext uri="{BB962C8B-B14F-4D97-AF65-F5344CB8AC3E}">
        <p14:creationId xmlns:p14="http://schemas.microsoft.com/office/powerpoint/2010/main" val="127111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7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94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28055" y="2452816"/>
            <a:ext cx="22958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26.11.2021</a:t>
            </a:r>
          </a:p>
          <a:p>
            <a:r>
              <a:rPr lang="de-DE" dirty="0" smtClean="0"/>
              <a:t>MP ADP 3, ASPI 62</a:t>
            </a:r>
          </a:p>
          <a:p>
            <a:r>
              <a:rPr lang="de-DE" dirty="0" smtClean="0"/>
              <a:t>VN ARU 640, PRU </a:t>
            </a:r>
            <a:r>
              <a:rPr lang="de-DE" dirty="0"/>
              <a:t>6</a:t>
            </a:r>
            <a:endParaRPr lang="de-DE" dirty="0" smtClean="0"/>
          </a:p>
        </p:txBody>
      </p:sp>
      <p:sp>
        <p:nvSpPr>
          <p:cNvPr id="19" name="Textfeld 18"/>
          <p:cNvSpPr txBox="1"/>
          <p:nvPr/>
        </p:nvSpPr>
        <p:spPr>
          <a:xfrm>
            <a:off x="4132818" y="2452815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26.11.2021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4" t="11590" r="19513" b="16610"/>
          <a:stretch/>
        </p:blipFill>
        <p:spPr>
          <a:xfrm>
            <a:off x="1667167" y="305362"/>
            <a:ext cx="2194405" cy="208721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6" t="30318" r="24237" b="22743"/>
          <a:stretch/>
        </p:blipFill>
        <p:spPr>
          <a:xfrm>
            <a:off x="4019668" y="305362"/>
            <a:ext cx="2646416" cy="208721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856707" y="2392580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&amp; </a:t>
            </a:r>
            <a:r>
              <a:rPr lang="de-DE" dirty="0" err="1" smtClean="0"/>
              <a:t>lat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21.02.2022</a:t>
            </a:r>
          </a:p>
          <a:p>
            <a:r>
              <a:rPr lang="de-DE" dirty="0" smtClean="0"/>
              <a:t>87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0" t="10469" r="5936" b="15601"/>
          <a:stretch/>
        </p:blipFill>
        <p:spPr>
          <a:xfrm>
            <a:off x="6890527" y="305362"/>
            <a:ext cx="2628900" cy="2066363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3" t="11856" r="20747" b="14534"/>
          <a:stretch/>
        </p:blipFill>
        <p:spPr>
          <a:xfrm>
            <a:off x="9519427" y="314325"/>
            <a:ext cx="1933576" cy="2057400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>
            <a:off x="10763250" y="733425"/>
            <a:ext cx="3578" cy="30036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58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37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MCA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smtClean="0"/>
              <a:t>M1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87133" y="2347043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08.02.2021</a:t>
            </a:r>
          </a:p>
          <a:p>
            <a:r>
              <a:rPr lang="de-DE" dirty="0" smtClean="0"/>
              <a:t>MP ADP 4, ASPI 92</a:t>
            </a:r>
          </a:p>
          <a:p>
            <a:r>
              <a:rPr lang="de-DE" dirty="0" smtClean="0"/>
              <a:t>VN ARU 653, PRU 7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650476" y="2347043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08.02.2021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249195" y="2425147"/>
            <a:ext cx="1475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06.05.2021</a:t>
            </a:r>
          </a:p>
          <a:p>
            <a:r>
              <a:rPr lang="de-DE" dirty="0" smtClean="0"/>
              <a:t>87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344024" y="2425147"/>
            <a:ext cx="209384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pa&amp;lao45 FU2</a:t>
            </a:r>
          </a:p>
          <a:p>
            <a:r>
              <a:rPr lang="de-DE" dirty="0" smtClean="0"/>
              <a:t>17.12.2021</a:t>
            </a:r>
          </a:p>
          <a:p>
            <a:r>
              <a:rPr lang="de-DE" dirty="0" smtClean="0"/>
              <a:t>312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4" t="21014" r="15324" b="26505"/>
          <a:stretch/>
        </p:blipFill>
        <p:spPr>
          <a:xfrm>
            <a:off x="1687133" y="305106"/>
            <a:ext cx="2543176" cy="202661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607096" y="13184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44" t="36709" r="30859" b="41140"/>
          <a:stretch/>
        </p:blipFill>
        <p:spPr>
          <a:xfrm>
            <a:off x="4655842" y="305106"/>
            <a:ext cx="2199067" cy="102841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3" t="32501" r="-105" b="29331"/>
          <a:stretch/>
        </p:blipFill>
        <p:spPr>
          <a:xfrm>
            <a:off x="4650476" y="1264921"/>
            <a:ext cx="2209799" cy="106680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3" t="14440" r="20328" b="17403"/>
          <a:stretch/>
        </p:blipFill>
        <p:spPr>
          <a:xfrm>
            <a:off x="7093774" y="305106"/>
            <a:ext cx="2142952" cy="201930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1" t="57453" r="22106" b="20011"/>
          <a:stretch/>
        </p:blipFill>
        <p:spPr>
          <a:xfrm>
            <a:off x="9344024" y="286141"/>
            <a:ext cx="1990725" cy="96956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9" t="38924" r="32655" b="32620"/>
          <a:stretch/>
        </p:blipFill>
        <p:spPr>
          <a:xfrm>
            <a:off x="9344025" y="1255702"/>
            <a:ext cx="2003846" cy="1076020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V="1">
            <a:off x="7580804" y="1777227"/>
            <a:ext cx="281443" cy="3448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V="1">
            <a:off x="9642522" y="1880407"/>
            <a:ext cx="281443" cy="3448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2" t="22374" r="33044" b="33974"/>
          <a:stretch/>
        </p:blipFill>
        <p:spPr>
          <a:xfrm>
            <a:off x="1687133" y="3733800"/>
            <a:ext cx="2562225" cy="1646946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1687132" y="5372945"/>
            <a:ext cx="18790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 FU2.2</a:t>
            </a:r>
          </a:p>
          <a:p>
            <a:r>
              <a:rPr lang="de-DE" dirty="0" smtClean="0"/>
              <a:t>17.02.2022</a:t>
            </a:r>
          </a:p>
          <a:p>
            <a:r>
              <a:rPr lang="de-DE" dirty="0" smtClean="0"/>
              <a:t>374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cxnSp>
        <p:nvCxnSpPr>
          <p:cNvPr id="26" name="Gerade Verbindung mit Pfeil 25"/>
          <p:cNvCxnSpPr/>
          <p:nvPr/>
        </p:nvCxnSpPr>
        <p:spPr>
          <a:xfrm flipV="1">
            <a:off x="2508951" y="4627648"/>
            <a:ext cx="281443" cy="3448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 flipV="1">
            <a:off x="2325653" y="1837750"/>
            <a:ext cx="281443" cy="3448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56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37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MCA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87133" y="2347043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08.02.2021</a:t>
            </a:r>
          </a:p>
          <a:p>
            <a:r>
              <a:rPr lang="de-DE" dirty="0" smtClean="0"/>
              <a:t>MP ADP 4, ASPI 92</a:t>
            </a:r>
          </a:p>
          <a:p>
            <a:r>
              <a:rPr lang="de-DE" dirty="0" smtClean="0"/>
              <a:t>VN ARU 653, PRU 7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650476" y="2347043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08.02.2021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249195" y="2425147"/>
            <a:ext cx="1475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06.05.2021</a:t>
            </a:r>
          </a:p>
          <a:p>
            <a:r>
              <a:rPr lang="de-DE" dirty="0" smtClean="0"/>
              <a:t>87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344024" y="2425147"/>
            <a:ext cx="209384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pa&amp;lao45 FU2</a:t>
            </a:r>
          </a:p>
          <a:p>
            <a:r>
              <a:rPr lang="de-DE" dirty="0" smtClean="0"/>
              <a:t>17.12.2021</a:t>
            </a:r>
          </a:p>
          <a:p>
            <a:r>
              <a:rPr lang="de-DE" dirty="0" smtClean="0"/>
              <a:t>312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4" t="21014" r="15324" b="26505"/>
          <a:stretch/>
        </p:blipFill>
        <p:spPr>
          <a:xfrm>
            <a:off x="1687133" y="305106"/>
            <a:ext cx="2543176" cy="202661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273721" y="10297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44" t="36709" r="30859" b="41140"/>
          <a:stretch/>
        </p:blipFill>
        <p:spPr>
          <a:xfrm>
            <a:off x="4655842" y="305106"/>
            <a:ext cx="2199067" cy="102841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3" t="32501" r="-105" b="29331"/>
          <a:stretch/>
        </p:blipFill>
        <p:spPr>
          <a:xfrm>
            <a:off x="4650476" y="1264921"/>
            <a:ext cx="2209799" cy="106680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3" t="14440" r="20328" b="17403"/>
          <a:stretch/>
        </p:blipFill>
        <p:spPr>
          <a:xfrm>
            <a:off x="7093774" y="305106"/>
            <a:ext cx="2142952" cy="201930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1" t="57453" r="22106" b="20011"/>
          <a:stretch/>
        </p:blipFill>
        <p:spPr>
          <a:xfrm>
            <a:off x="9344024" y="286141"/>
            <a:ext cx="1990725" cy="96956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9" t="38924" r="32655" b="32620"/>
          <a:stretch/>
        </p:blipFill>
        <p:spPr>
          <a:xfrm>
            <a:off x="9344025" y="1255702"/>
            <a:ext cx="2003846" cy="1076020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H="1">
            <a:off x="2575407" y="798947"/>
            <a:ext cx="301686" cy="28517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8165250" y="1071858"/>
            <a:ext cx="301686" cy="28517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H="1">
            <a:off x="10288363" y="1293697"/>
            <a:ext cx="301686" cy="28517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2" t="22374" r="33044" b="33974"/>
          <a:stretch/>
        </p:blipFill>
        <p:spPr>
          <a:xfrm>
            <a:off x="1687133" y="3733800"/>
            <a:ext cx="2562225" cy="1646946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1687132" y="5372945"/>
            <a:ext cx="18790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 FU2.2</a:t>
            </a:r>
          </a:p>
          <a:p>
            <a:r>
              <a:rPr lang="de-DE" dirty="0" smtClean="0"/>
              <a:t>17.02.2022</a:t>
            </a:r>
          </a:p>
          <a:p>
            <a:r>
              <a:rPr lang="de-DE" dirty="0" smtClean="0"/>
              <a:t>374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cxnSp>
        <p:nvCxnSpPr>
          <p:cNvPr id="20" name="Gerade Verbindung mit Pfeil 19"/>
          <p:cNvCxnSpPr/>
          <p:nvPr/>
        </p:nvCxnSpPr>
        <p:spPr>
          <a:xfrm flipH="1">
            <a:off x="2968245" y="3824912"/>
            <a:ext cx="305231" cy="36044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49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39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MCA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15.02.2021</a:t>
            </a:r>
          </a:p>
          <a:p>
            <a:r>
              <a:rPr lang="de-DE" dirty="0" smtClean="0"/>
              <a:t>MP ADP 11, ASPI 43</a:t>
            </a:r>
          </a:p>
          <a:p>
            <a:r>
              <a:rPr lang="de-DE" dirty="0" smtClean="0"/>
              <a:t>VN ARU 646, PRU 7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337725" y="2421417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15.02.2021</a:t>
            </a:r>
          </a:p>
          <a:p>
            <a:r>
              <a:rPr lang="de-DE" dirty="0" smtClean="0"/>
              <a:t>p64 HPC 3/9 &amp; 3/12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7" t="15121" r="78" b="20354"/>
          <a:stretch/>
        </p:blipFill>
        <p:spPr>
          <a:xfrm>
            <a:off x="1687133" y="312420"/>
            <a:ext cx="2525750" cy="1992630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V="1">
            <a:off x="1885950" y="1657263"/>
            <a:ext cx="283298" cy="35251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5000"/>
                    </a14:imgEffect>
                    <a14:imgEffect>
                      <a14:brightnessContrast brigh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24" t="19893" r="23560" b="48414"/>
          <a:stretch/>
        </p:blipFill>
        <p:spPr>
          <a:xfrm>
            <a:off x="4391025" y="312420"/>
            <a:ext cx="1940263" cy="93560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5" t="13877" r="-97" b="28190"/>
          <a:stretch/>
        </p:blipFill>
        <p:spPr>
          <a:xfrm>
            <a:off x="4381501" y="1254517"/>
            <a:ext cx="1959314" cy="116690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6517852" y="2421417"/>
            <a:ext cx="22221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&amp; rao45 FU1</a:t>
            </a:r>
          </a:p>
          <a:p>
            <a:r>
              <a:rPr lang="de-DE" dirty="0" smtClean="0"/>
              <a:t>19.08.2021</a:t>
            </a:r>
          </a:p>
          <a:p>
            <a:r>
              <a:rPr lang="de-DE" dirty="0" smtClean="0"/>
              <a:t>185 </a:t>
            </a:r>
            <a:r>
              <a:rPr lang="de-DE" dirty="0" err="1" smtClean="0"/>
              <a:t>days</a:t>
            </a:r>
            <a:r>
              <a:rPr lang="de-DE" dirty="0" smtClean="0"/>
              <a:t> (6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/>
              <a:t>5</a:t>
            </a:r>
            <a:r>
              <a:rPr lang="de-DE" dirty="0" smtClean="0"/>
              <a:t>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8993923" y="2421416"/>
            <a:ext cx="242880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24.02.2022</a:t>
            </a:r>
          </a:p>
          <a:p>
            <a:r>
              <a:rPr lang="de-DE" dirty="0" smtClean="0"/>
              <a:t>374 </a:t>
            </a:r>
            <a:r>
              <a:rPr lang="de-DE" dirty="0" err="1" smtClean="0"/>
              <a:t>days</a:t>
            </a:r>
            <a:r>
              <a:rPr lang="de-DE" dirty="0" smtClean="0"/>
              <a:t> (12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5 mg PRA=&gt;100 mg ASA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1" t="35069" r="6132" b="24057"/>
          <a:stretch/>
        </p:blipFill>
        <p:spPr>
          <a:xfrm>
            <a:off x="6494085" y="312420"/>
            <a:ext cx="2087940" cy="1149278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8" t="28871" r="14572" b="33302"/>
          <a:stretch/>
        </p:blipFill>
        <p:spPr>
          <a:xfrm>
            <a:off x="6505575" y="1364142"/>
            <a:ext cx="2076450" cy="1057275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t="22761" r="17215" b="40775"/>
          <a:stretch/>
        </p:blipFill>
        <p:spPr>
          <a:xfrm>
            <a:off x="8991600" y="312420"/>
            <a:ext cx="2190750" cy="1019175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7" t="23071" r="12874" b="40610"/>
          <a:stretch/>
        </p:blipFill>
        <p:spPr>
          <a:xfrm>
            <a:off x="8991599" y="1325955"/>
            <a:ext cx="2181226" cy="1095461"/>
          </a:xfrm>
          <a:prstGeom prst="rect">
            <a:avLst/>
          </a:prstGeom>
        </p:spPr>
      </p:pic>
      <p:cxnSp>
        <p:nvCxnSpPr>
          <p:cNvPr id="21" name="Gerade Verbindung mit Pfeil 20"/>
          <p:cNvCxnSpPr/>
          <p:nvPr/>
        </p:nvCxnSpPr>
        <p:spPr>
          <a:xfrm flipV="1">
            <a:off x="7145137" y="2133513"/>
            <a:ext cx="162247" cy="17625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V="1">
            <a:off x="9458325" y="2047788"/>
            <a:ext cx="195262" cy="25726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8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40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MCA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562291" y="2268468"/>
            <a:ext cx="22317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18.02.2021</a:t>
            </a:r>
          </a:p>
          <a:p>
            <a:r>
              <a:rPr lang="de-DE" dirty="0" smtClean="0"/>
              <a:t>MP ADP 10, ASPI 6*</a:t>
            </a:r>
          </a:p>
          <a:p>
            <a:r>
              <a:rPr lang="de-DE" dirty="0" smtClean="0"/>
              <a:t>VN ARU 408*, PRU 44</a:t>
            </a:r>
          </a:p>
          <a:p>
            <a:r>
              <a:rPr lang="de-DE" dirty="0" smtClean="0"/>
              <a:t>*residual ASA </a:t>
            </a:r>
            <a:r>
              <a:rPr lang="de-DE" dirty="0" err="1" smtClean="0"/>
              <a:t>effect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4176605" y="2280060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18.02.2021</a:t>
            </a:r>
          </a:p>
          <a:p>
            <a:r>
              <a:rPr lang="de-DE" dirty="0" smtClean="0"/>
              <a:t>p64 HPC 3/12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312892" y="2268468"/>
            <a:ext cx="1475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12.05.2021</a:t>
            </a:r>
          </a:p>
          <a:p>
            <a:r>
              <a:rPr lang="de-DE" dirty="0" smtClean="0"/>
              <a:t>83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A1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374844" y="2280060"/>
            <a:ext cx="14173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17.11.2021</a:t>
            </a:r>
          </a:p>
          <a:p>
            <a:r>
              <a:rPr lang="de-DE" dirty="0" smtClean="0"/>
              <a:t>272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2" t="14233" r="7452" b="25449"/>
          <a:stretch/>
        </p:blipFill>
        <p:spPr>
          <a:xfrm>
            <a:off x="1562291" y="286012"/>
            <a:ext cx="2522600" cy="196695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6" t="29881" r="10783" b="41843"/>
          <a:stretch/>
        </p:blipFill>
        <p:spPr>
          <a:xfrm>
            <a:off x="4241629" y="301511"/>
            <a:ext cx="1914525" cy="790313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5" t="26474" r="18782" b="31269"/>
          <a:stretch/>
        </p:blipFill>
        <p:spPr>
          <a:xfrm>
            <a:off x="4236759" y="1087368"/>
            <a:ext cx="1933576" cy="11811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5" t="24" r="11112" b="27166"/>
          <a:stretch/>
        </p:blipFill>
        <p:spPr>
          <a:xfrm>
            <a:off x="6312892" y="285750"/>
            <a:ext cx="1919395" cy="196215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7" t="14069" r="19629" b="16411"/>
          <a:stretch/>
        </p:blipFill>
        <p:spPr>
          <a:xfrm>
            <a:off x="8374844" y="285750"/>
            <a:ext cx="1845481" cy="1943099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>
            <a:off x="4682531" y="1126577"/>
            <a:ext cx="190691" cy="39826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8835492" y="927445"/>
            <a:ext cx="190691" cy="39826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77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43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09071" y="2209709"/>
            <a:ext cx="29258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sz="1400" dirty="0" smtClean="0">
                <a:latin typeface="Arial Narrow" panose="020B0606020202030204" pitchFamily="34" charset="0"/>
              </a:rPr>
              <a:t>rao24 </a:t>
            </a:r>
            <a:r>
              <a:rPr lang="de-DE" sz="1400" dirty="0" err="1" smtClean="0">
                <a:latin typeface="Arial Narrow" panose="020B0606020202030204" pitchFamily="34" charset="0"/>
              </a:rPr>
              <a:t>caudal</a:t>
            </a:r>
            <a:r>
              <a:rPr lang="de-DE" sz="1400" dirty="0" smtClean="0">
                <a:latin typeface="Arial Narrow" panose="020B0606020202030204" pitchFamily="34" charset="0"/>
              </a:rPr>
              <a:t> 44, </a:t>
            </a:r>
            <a:r>
              <a:rPr lang="de-DE" dirty="0"/>
              <a:t>25.02.2021</a:t>
            </a:r>
          </a:p>
          <a:p>
            <a:r>
              <a:rPr lang="de-DE" dirty="0" smtClean="0"/>
              <a:t>MP ADP </a:t>
            </a:r>
            <a:r>
              <a:rPr lang="de-DE" dirty="0" err="1" smtClean="0"/>
              <a:t>n.a</a:t>
            </a:r>
            <a:r>
              <a:rPr lang="de-DE" dirty="0" smtClean="0"/>
              <a:t>., ASPI </a:t>
            </a:r>
            <a:r>
              <a:rPr lang="de-DE" dirty="0" err="1" smtClean="0"/>
              <a:t>n.a</a:t>
            </a:r>
            <a:r>
              <a:rPr lang="de-DE" dirty="0" smtClean="0"/>
              <a:t>.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8</a:t>
            </a:r>
          </a:p>
          <a:p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4341284" y="2209708"/>
            <a:ext cx="22003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/>
              <a:t>r</a:t>
            </a:r>
            <a:r>
              <a:rPr lang="de-DE" dirty="0" err="1" smtClean="0"/>
              <a:t>ao</a:t>
            </a:r>
            <a:r>
              <a:rPr lang="de-DE" dirty="0" smtClean="0"/>
              <a:t>, 25.02.2021</a:t>
            </a:r>
          </a:p>
          <a:p>
            <a:r>
              <a:rPr lang="de-DE" dirty="0" smtClean="0"/>
              <a:t>p64 HPC 3/15</a:t>
            </a:r>
            <a:endParaRPr lang="de-DE" dirty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639668" y="2209708"/>
            <a:ext cx="154882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rao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27.08.2021</a:t>
            </a:r>
          </a:p>
          <a:p>
            <a:r>
              <a:rPr lang="de-DE" dirty="0" smtClean="0"/>
              <a:t>183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</a:p>
          <a:p>
            <a:r>
              <a:rPr lang="de-DE" dirty="0"/>
              <a:t>2</a:t>
            </a:r>
            <a:r>
              <a:rPr lang="de-DE" dirty="0" smtClean="0"/>
              <a:t>x 100 mg ASS</a:t>
            </a:r>
          </a:p>
          <a:p>
            <a:r>
              <a:rPr lang="de-DE" b="1" dirty="0" smtClean="0"/>
              <a:t>OKM D 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461309" y="2209708"/>
            <a:ext cx="157440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rao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26.01.2022</a:t>
            </a:r>
          </a:p>
          <a:p>
            <a:r>
              <a:rPr lang="de-DE" dirty="0" smtClean="0"/>
              <a:t>335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dirty="0"/>
              <a:t>2</a:t>
            </a:r>
            <a:r>
              <a:rPr lang="de-DE" dirty="0" smtClean="0"/>
              <a:t>x 100 mg ASA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4" t="18652" r="19050" b="23769"/>
          <a:stretch/>
        </p:blipFill>
        <p:spPr>
          <a:xfrm>
            <a:off x="1559582" y="333566"/>
            <a:ext cx="2160407" cy="187614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3" t="5129" r="17180" b="29877"/>
          <a:stretch/>
        </p:blipFill>
        <p:spPr>
          <a:xfrm>
            <a:off x="4243246" y="333565"/>
            <a:ext cx="2127974" cy="187614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" t="10803" r="13867" b="11552"/>
          <a:stretch/>
        </p:blipFill>
        <p:spPr>
          <a:xfrm>
            <a:off x="6639668" y="333563"/>
            <a:ext cx="2596466" cy="1901937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7" t="17783" r="12743" b="25511"/>
          <a:stretch/>
        </p:blipFill>
        <p:spPr>
          <a:xfrm>
            <a:off x="9505760" y="346459"/>
            <a:ext cx="2472028" cy="1889041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 flipH="1">
            <a:off x="8323259" y="798947"/>
            <a:ext cx="229384" cy="21667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>
            <a:off x="11128900" y="639422"/>
            <a:ext cx="291575" cy="21667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3236576" y="639422"/>
            <a:ext cx="169460" cy="31904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69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t="27683" r="29313" b="17269"/>
          <a:stretch/>
        </p:blipFill>
        <p:spPr>
          <a:xfrm>
            <a:off x="1518788" y="221064"/>
            <a:ext cx="2670504" cy="2201967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89452" y="198783"/>
            <a:ext cx="13601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superior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5176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3D </a:t>
            </a:r>
            <a:r>
              <a:rPr lang="de-DE" dirty="0" err="1" smtClean="0"/>
              <a:t>lao</a:t>
            </a:r>
            <a:r>
              <a:rPr lang="de-DE" dirty="0" smtClean="0"/>
              <a:t>, 13.09.2021</a:t>
            </a:r>
          </a:p>
          <a:p>
            <a:r>
              <a:rPr lang="de-DE" dirty="0" smtClean="0"/>
              <a:t>MP ADP 2, ASPI 78</a:t>
            </a:r>
          </a:p>
          <a:p>
            <a:r>
              <a:rPr lang="de-DE" dirty="0" smtClean="0"/>
              <a:t>VN ARU 469, PRU 67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275981" y="2433885"/>
            <a:ext cx="25133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&amp; </a:t>
            </a:r>
            <a:r>
              <a:rPr lang="de-DE" dirty="0" err="1" smtClean="0"/>
              <a:t>pa</a:t>
            </a:r>
            <a:r>
              <a:rPr lang="de-DE" dirty="0" smtClean="0"/>
              <a:t>, 13.9.2021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7533860" y="2423031"/>
            <a:ext cx="191860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&amp; 3D FU1</a:t>
            </a:r>
          </a:p>
          <a:p>
            <a:r>
              <a:rPr lang="de-DE" dirty="0" smtClean="0"/>
              <a:t>14.12.2021</a:t>
            </a:r>
          </a:p>
          <a:p>
            <a:r>
              <a:rPr lang="de-DE" dirty="0" smtClean="0"/>
              <a:t>92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A1</a:t>
            </a:r>
          </a:p>
        </p:txBody>
      </p:sp>
      <p:cxnSp>
        <p:nvCxnSpPr>
          <p:cNvPr id="15" name="Gerade Verbindung mit Pfeil 14"/>
          <p:cNvCxnSpPr/>
          <p:nvPr/>
        </p:nvCxnSpPr>
        <p:spPr>
          <a:xfrm flipH="1">
            <a:off x="3345581" y="1075946"/>
            <a:ext cx="262230" cy="46219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7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51" t="36477" r="32604" b="32989"/>
          <a:stretch/>
        </p:blipFill>
        <p:spPr>
          <a:xfrm>
            <a:off x="4404678" y="198783"/>
            <a:ext cx="2650733" cy="220288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3" t="18471" r="19584" b="17808"/>
          <a:stretch/>
        </p:blipFill>
        <p:spPr>
          <a:xfrm>
            <a:off x="7533860" y="221064"/>
            <a:ext cx="2574320" cy="218060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29" t="47962" r="31548" b="12666"/>
          <a:stretch/>
        </p:blipFill>
        <p:spPr>
          <a:xfrm>
            <a:off x="9591842" y="231112"/>
            <a:ext cx="2390711" cy="2170553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>
            <a:off x="8829058" y="1321060"/>
            <a:ext cx="380683" cy="36016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H="1">
            <a:off x="10596855" y="728980"/>
            <a:ext cx="380683" cy="36016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1352298" y="5566281"/>
            <a:ext cx="20821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/>
              <a:t>lat</a:t>
            </a:r>
            <a:r>
              <a:rPr lang="de-DE" dirty="0"/>
              <a:t> &amp; 3D </a:t>
            </a:r>
            <a:r>
              <a:rPr lang="de-DE" dirty="0" smtClean="0"/>
              <a:t>FU2</a:t>
            </a:r>
          </a:p>
          <a:p>
            <a:r>
              <a:rPr lang="de-DE" dirty="0" smtClean="0"/>
              <a:t>6/2022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4066923" y="5566280"/>
            <a:ext cx="19186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/>
              <a:t>lat</a:t>
            </a:r>
            <a:r>
              <a:rPr lang="de-DE" dirty="0"/>
              <a:t> &amp; 3D </a:t>
            </a:r>
            <a:r>
              <a:rPr lang="de-DE" dirty="0" smtClean="0"/>
              <a:t>FU3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</p:spTree>
    <p:extLst>
      <p:ext uri="{BB962C8B-B14F-4D97-AF65-F5344CB8AC3E}">
        <p14:creationId xmlns:p14="http://schemas.microsoft.com/office/powerpoint/2010/main" val="3101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20834" y="17032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49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29674" y="2425146"/>
            <a:ext cx="2150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3D, 19.04.2021</a:t>
            </a:r>
          </a:p>
          <a:p>
            <a:r>
              <a:rPr lang="de-DE" dirty="0" smtClean="0"/>
              <a:t>MP ADP 16, ASPI 64</a:t>
            </a:r>
          </a:p>
          <a:p>
            <a:r>
              <a:rPr lang="de-DE" dirty="0" smtClean="0"/>
              <a:t>VN ARU 633, PRU 3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786293" y="2421417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rao22, 19.04.2021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095056" y="2421417"/>
            <a:ext cx="513255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</a:t>
            </a:r>
            <a:r>
              <a:rPr lang="de-DE" dirty="0" err="1" smtClean="0"/>
              <a:t>emergency</a:t>
            </a:r>
            <a:r>
              <a:rPr lang="de-DE" dirty="0" smtClean="0"/>
              <a:t> DSA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stroke</a:t>
            </a:r>
            <a:r>
              <a:rPr lang="de-DE" dirty="0" smtClean="0"/>
              <a:t> </a:t>
            </a:r>
            <a:r>
              <a:rPr lang="de-DE" dirty="0" err="1" smtClean="0"/>
              <a:t>treatment</a:t>
            </a:r>
            <a:endParaRPr lang="de-DE" dirty="0" smtClean="0"/>
          </a:p>
          <a:p>
            <a:r>
              <a:rPr lang="de-DE" dirty="0" smtClean="0"/>
              <a:t>28.04.2021</a:t>
            </a:r>
          </a:p>
          <a:p>
            <a:r>
              <a:rPr lang="de-DE" dirty="0" smtClean="0"/>
              <a:t>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? mg PRA – </a:t>
            </a:r>
            <a:r>
              <a:rPr lang="de-DE" dirty="0" err="1" smtClean="0"/>
              <a:t>incompliance</a:t>
            </a:r>
            <a:r>
              <a:rPr lang="de-DE" dirty="0" smtClean="0"/>
              <a:t>, NIHSS 14</a:t>
            </a:r>
          </a:p>
          <a:p>
            <a:r>
              <a:rPr lang="de-DE" dirty="0" smtClean="0"/>
              <a:t>MP ADP 27 ASPI 80</a:t>
            </a:r>
          </a:p>
          <a:p>
            <a:r>
              <a:rPr lang="de-DE" dirty="0" smtClean="0"/>
              <a:t>VN P2Y12 115 (35%) – </a:t>
            </a:r>
            <a:r>
              <a:rPr lang="de-DE" dirty="0" err="1" smtClean="0"/>
              <a:t>insufficient</a:t>
            </a:r>
            <a:r>
              <a:rPr lang="de-DE" dirty="0" smtClean="0"/>
              <a:t> </a:t>
            </a:r>
            <a:r>
              <a:rPr lang="de-DE" dirty="0" err="1" smtClean="0"/>
              <a:t>platelet</a:t>
            </a:r>
            <a:r>
              <a:rPr lang="de-DE" dirty="0" smtClean="0"/>
              <a:t> </a:t>
            </a:r>
            <a:r>
              <a:rPr lang="de-DE" dirty="0" err="1" smtClean="0"/>
              <a:t>inhibition</a:t>
            </a:r>
            <a:r>
              <a:rPr lang="de-DE" dirty="0" smtClean="0"/>
              <a:t> </a:t>
            </a:r>
          </a:p>
          <a:p>
            <a:r>
              <a:rPr lang="de-DE" dirty="0" smtClean="0"/>
              <a:t>MCA recanalized </a:t>
            </a:r>
            <a:r>
              <a:rPr lang="de-DE" dirty="0" err="1" smtClean="0"/>
              <a:t>with</a:t>
            </a:r>
            <a:r>
              <a:rPr lang="de-DE" dirty="0" smtClean="0"/>
              <a:t> eptifibatide IV &amp; IA =&gt; mRS 1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92628" y="4999500"/>
            <a:ext cx="20151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19.07.2021</a:t>
            </a:r>
          </a:p>
          <a:p>
            <a:r>
              <a:rPr lang="de-DE" dirty="0" smtClean="0"/>
              <a:t>91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  <a:p>
            <a:r>
              <a:rPr lang="de-DE" dirty="0" smtClean="0"/>
              <a:t>2x 90 mg Ticagrelor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5" t="15580" r="23637" b="20010"/>
          <a:stretch/>
        </p:blipFill>
        <p:spPr>
          <a:xfrm>
            <a:off x="1645649" y="304797"/>
            <a:ext cx="1935751" cy="195262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75" t="22278" r="24542" b="28308"/>
          <a:stretch/>
        </p:blipFill>
        <p:spPr>
          <a:xfrm>
            <a:off x="3854588" y="304797"/>
            <a:ext cx="2057400" cy="195262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7" t="24410" r="4931" b="5636"/>
          <a:stretch/>
        </p:blipFill>
        <p:spPr>
          <a:xfrm>
            <a:off x="6095056" y="304797"/>
            <a:ext cx="2089426" cy="1955222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H="1">
            <a:off x="7050696" y="1013647"/>
            <a:ext cx="45429" cy="2343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9" b="8734"/>
          <a:stretch/>
        </p:blipFill>
        <p:spPr>
          <a:xfrm>
            <a:off x="8344706" y="304797"/>
            <a:ext cx="1720527" cy="1935105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H="1">
            <a:off x="9365271" y="1136331"/>
            <a:ext cx="45429" cy="2343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7217441" y="1955964"/>
            <a:ext cx="9925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/>
              <a:t>p</a:t>
            </a:r>
            <a:r>
              <a:rPr lang="de-DE" sz="1000" dirty="0" err="1" smtClean="0"/>
              <a:t>re</a:t>
            </a:r>
            <a:r>
              <a:rPr lang="de-DE" sz="1000" dirty="0" smtClean="0"/>
              <a:t> eptifibatide</a:t>
            </a:r>
            <a:endParaRPr lang="en-US" sz="1000" dirty="0"/>
          </a:p>
        </p:txBody>
      </p:sp>
      <p:sp>
        <p:nvSpPr>
          <p:cNvPr id="22" name="Textfeld 21"/>
          <p:cNvSpPr txBox="1"/>
          <p:nvPr/>
        </p:nvSpPr>
        <p:spPr>
          <a:xfrm>
            <a:off x="9021357" y="1955965"/>
            <a:ext cx="10438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/>
              <a:t>p</a:t>
            </a:r>
            <a:r>
              <a:rPr lang="de-DE" sz="1000" dirty="0" err="1" smtClean="0"/>
              <a:t>ost</a:t>
            </a:r>
            <a:r>
              <a:rPr lang="de-DE" sz="1000" dirty="0" smtClean="0"/>
              <a:t> eptifibatide</a:t>
            </a:r>
            <a:endParaRPr lang="en-US" sz="1000" dirty="0"/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5" t="27369" r="9327" b="6988"/>
          <a:stretch/>
        </p:blipFill>
        <p:spPr>
          <a:xfrm>
            <a:off x="192628" y="3438525"/>
            <a:ext cx="1951927" cy="154725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6" t="29844" r="23174" b="33660"/>
          <a:stretch/>
        </p:blipFill>
        <p:spPr>
          <a:xfrm>
            <a:off x="2613524" y="3448050"/>
            <a:ext cx="2909796" cy="1537725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2613524" y="4999500"/>
            <a:ext cx="20151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rao45, FU2</a:t>
            </a:r>
          </a:p>
          <a:p>
            <a:r>
              <a:rPr lang="de-DE" dirty="0" smtClean="0"/>
              <a:t>20.01.2022</a:t>
            </a:r>
          </a:p>
          <a:p>
            <a:r>
              <a:rPr lang="de-DE" dirty="0" smtClean="0"/>
              <a:t>276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  <a:p>
            <a:r>
              <a:rPr lang="de-DE" dirty="0" smtClean="0"/>
              <a:t>2x 90 mg Ticagrelor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cxnSp>
        <p:nvCxnSpPr>
          <p:cNvPr id="18" name="Gerade Verbindung mit Pfeil 17"/>
          <p:cNvCxnSpPr/>
          <p:nvPr/>
        </p:nvCxnSpPr>
        <p:spPr>
          <a:xfrm flipH="1" flipV="1">
            <a:off x="3301028" y="1092816"/>
            <a:ext cx="156443" cy="27783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flipH="1">
            <a:off x="1394303" y="3781425"/>
            <a:ext cx="251346" cy="11472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flipH="1">
            <a:off x="4628691" y="3896152"/>
            <a:ext cx="254597" cy="5736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96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448508" y="2142356"/>
            <a:ext cx="24432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19.07.2021</a:t>
            </a:r>
          </a:p>
          <a:p>
            <a:r>
              <a:rPr lang="de-DE" dirty="0" smtClean="0"/>
              <a:t>MP ADP 20, ASPI 159</a:t>
            </a:r>
          </a:p>
          <a:p>
            <a:r>
              <a:rPr lang="de-DE" dirty="0" smtClean="0"/>
              <a:t>VN ARU 385, PRU </a:t>
            </a:r>
            <a:r>
              <a:rPr lang="de-DE" dirty="0"/>
              <a:t>0</a:t>
            </a:r>
            <a:endParaRPr lang="de-DE" dirty="0" smtClean="0"/>
          </a:p>
          <a:p>
            <a:r>
              <a:rPr lang="de-DE" dirty="0" smtClean="0"/>
              <a:t>PFA P2Y12 &gt;300 sec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891806" y="2156668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19.07.2021</a:t>
            </a:r>
          </a:p>
          <a:p>
            <a:r>
              <a:rPr lang="de-DE" dirty="0" smtClean="0"/>
              <a:t>p64 HPC </a:t>
            </a:r>
            <a:r>
              <a:rPr lang="de-DE" dirty="0"/>
              <a:t>3</a:t>
            </a:r>
            <a:r>
              <a:rPr lang="de-DE" dirty="0" smtClean="0"/>
              <a:t>/12</a:t>
            </a:r>
          </a:p>
          <a:p>
            <a:r>
              <a:rPr lang="de-DE" dirty="0" smtClean="0"/>
              <a:t>1x 10 mg PRA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429881" y="2142356"/>
            <a:ext cx="17620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lao45, FU1</a:t>
            </a:r>
          </a:p>
          <a:p>
            <a:r>
              <a:rPr lang="de-DE" dirty="0" smtClean="0"/>
              <a:t>19.10.2021</a:t>
            </a:r>
          </a:p>
          <a:p>
            <a:r>
              <a:rPr lang="de-DE" dirty="0" smtClean="0"/>
              <a:t>92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FU3</a:t>
            </a:r>
          </a:p>
          <a:p>
            <a:r>
              <a:rPr lang="de-DE" dirty="0" smtClean="0"/>
              <a:t>7/2023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8641622" y="2173722"/>
            <a:ext cx="1966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lao45, FU2</a:t>
            </a:r>
          </a:p>
          <a:p>
            <a:r>
              <a:rPr lang="de-DE" dirty="0"/>
              <a:t>4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8" t="20259" r="25261" b="7122"/>
          <a:stretch/>
        </p:blipFill>
        <p:spPr>
          <a:xfrm>
            <a:off x="1514876" y="372440"/>
            <a:ext cx="1785418" cy="172652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671391" y="64606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20" name="Textfeld 19"/>
          <p:cNvSpPr txBox="1"/>
          <p:nvPr/>
        </p:nvSpPr>
        <p:spPr>
          <a:xfrm>
            <a:off x="2606620" y="120917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4" t="18215" r="34970" b="33281"/>
          <a:stretch/>
        </p:blipFill>
        <p:spPr>
          <a:xfrm>
            <a:off x="3891806" y="372440"/>
            <a:ext cx="1839365" cy="173900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8" t="14985" r="43774" b="31481"/>
          <a:stretch/>
        </p:blipFill>
        <p:spPr>
          <a:xfrm>
            <a:off x="6429881" y="384923"/>
            <a:ext cx="1882389" cy="1726524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 flipH="1" flipV="1">
            <a:off x="2049637" y="895707"/>
            <a:ext cx="268335" cy="11627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 flipV="1">
            <a:off x="7140841" y="1353541"/>
            <a:ext cx="170050" cy="24665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89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5734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smtClean="0"/>
              <a:t>M1 </a:t>
            </a:r>
            <a:r>
              <a:rPr lang="de-DE" dirty="0" err="1" smtClean="0"/>
              <a:t>bifurcation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rao25, 27.05.2021</a:t>
            </a:r>
          </a:p>
          <a:p>
            <a:r>
              <a:rPr lang="de-DE" dirty="0" smtClean="0"/>
              <a:t>MP </a:t>
            </a:r>
            <a:r>
              <a:rPr lang="de-DE" dirty="0" err="1" smtClean="0"/>
              <a:t>n.a</a:t>
            </a:r>
            <a:r>
              <a:rPr lang="de-DE" dirty="0" smtClean="0"/>
              <a:t>., ASPI </a:t>
            </a:r>
            <a:r>
              <a:rPr lang="de-DE" dirty="0" err="1" smtClean="0"/>
              <a:t>n.a</a:t>
            </a:r>
            <a:r>
              <a:rPr lang="de-DE" dirty="0" smtClean="0"/>
              <a:t>.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19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72888" y="2257425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rao25, 27.05.2021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9740199" y="2257425"/>
            <a:ext cx="19592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rao20, FU2.1</a:t>
            </a:r>
          </a:p>
          <a:p>
            <a:r>
              <a:rPr lang="de-DE" dirty="0" smtClean="0"/>
              <a:t>18.01.2022</a:t>
            </a:r>
          </a:p>
          <a:p>
            <a:r>
              <a:rPr lang="de-DE" dirty="0" smtClean="0"/>
              <a:t>236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4179115" y="5380672"/>
            <a:ext cx="17845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/>
              <a:t>rt</a:t>
            </a:r>
            <a:r>
              <a:rPr lang="de-DE" dirty="0"/>
              <a:t> rao20, </a:t>
            </a:r>
            <a:r>
              <a:rPr lang="de-DE" dirty="0" smtClean="0"/>
              <a:t>FU3</a:t>
            </a:r>
            <a:endParaRPr lang="de-DE" dirty="0"/>
          </a:p>
          <a:p>
            <a:r>
              <a:rPr lang="de-DE" dirty="0" smtClean="0"/>
              <a:t>5/2023</a:t>
            </a:r>
            <a:endParaRPr lang="de-DE" dirty="0"/>
          </a:p>
          <a:p>
            <a:r>
              <a:rPr lang="de-DE" dirty="0"/>
              <a:t>### </a:t>
            </a:r>
            <a:r>
              <a:rPr lang="de-DE" dirty="0" err="1"/>
              <a:t>days</a:t>
            </a:r>
            <a:endParaRPr lang="de-DE" dirty="0"/>
          </a:p>
          <a:p>
            <a:r>
              <a:rPr lang="de-DE" dirty="0"/>
              <a:t>1x </a:t>
            </a:r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639491" y="5380672"/>
            <a:ext cx="19592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/>
              <a:t>rt</a:t>
            </a:r>
            <a:r>
              <a:rPr lang="de-DE" dirty="0"/>
              <a:t> rao20, </a:t>
            </a:r>
            <a:r>
              <a:rPr lang="de-DE" dirty="0" smtClean="0"/>
              <a:t>FU2.2</a:t>
            </a:r>
            <a:endParaRPr lang="de-DE" dirty="0"/>
          </a:p>
          <a:p>
            <a:r>
              <a:rPr lang="de-DE" dirty="0" smtClean="0"/>
              <a:t>5/2022</a:t>
            </a:r>
            <a:endParaRPr lang="de-DE" dirty="0"/>
          </a:p>
          <a:p>
            <a:r>
              <a:rPr lang="de-DE" dirty="0" smtClean="0"/>
              <a:t>### </a:t>
            </a:r>
            <a:r>
              <a:rPr lang="de-DE" dirty="0" err="1"/>
              <a:t>days</a:t>
            </a:r>
            <a:endParaRPr lang="de-DE" dirty="0"/>
          </a:p>
          <a:p>
            <a:r>
              <a:rPr lang="de-DE" dirty="0"/>
              <a:t>1x 10 mg </a:t>
            </a:r>
            <a:r>
              <a:rPr lang="de-DE" dirty="0" smtClean="0"/>
              <a:t>PRA*</a:t>
            </a:r>
          </a:p>
          <a:p>
            <a:r>
              <a:rPr lang="de-DE" dirty="0" smtClean="0"/>
              <a:t>*in-</a:t>
            </a:r>
            <a:r>
              <a:rPr lang="de-DE" dirty="0" err="1" smtClean="0"/>
              <a:t>stent</a:t>
            </a:r>
            <a:r>
              <a:rPr lang="de-DE" dirty="0" smtClean="0"/>
              <a:t> </a:t>
            </a:r>
            <a:r>
              <a:rPr lang="de-DE" dirty="0" err="1" smtClean="0"/>
              <a:t>stenosis</a:t>
            </a:r>
            <a:endParaRPr lang="de-DE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9" t="19758" r="16753" b="20605"/>
          <a:stretch/>
        </p:blipFill>
        <p:spPr>
          <a:xfrm>
            <a:off x="1639491" y="403893"/>
            <a:ext cx="2256544" cy="1786856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V="1">
            <a:off x="2099937" y="1647536"/>
            <a:ext cx="280281" cy="23918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2113559" y="1808589"/>
            <a:ext cx="394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FFFF00"/>
                </a:solidFill>
              </a:rPr>
              <a:t>M1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6" t="10586" r="14078" b="35570"/>
          <a:stretch/>
        </p:blipFill>
        <p:spPr>
          <a:xfrm>
            <a:off x="2966823" y="403894"/>
            <a:ext cx="915366" cy="63433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24" t="27508" r="25261" b="27508"/>
          <a:stretch/>
        </p:blipFill>
        <p:spPr>
          <a:xfrm>
            <a:off x="4022645" y="403893"/>
            <a:ext cx="2582819" cy="178498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5" t="16739" r="18583" b="18702"/>
          <a:stretch/>
        </p:blipFill>
        <p:spPr>
          <a:xfrm>
            <a:off x="9777983" y="384461"/>
            <a:ext cx="2414017" cy="1804416"/>
          </a:xfrm>
          <a:prstGeom prst="rect">
            <a:avLst/>
          </a:prstGeom>
        </p:spPr>
      </p:pic>
      <p:cxnSp>
        <p:nvCxnSpPr>
          <p:cNvPr id="22" name="Gerade Verbindung mit Pfeil 21"/>
          <p:cNvCxnSpPr/>
          <p:nvPr/>
        </p:nvCxnSpPr>
        <p:spPr>
          <a:xfrm flipV="1">
            <a:off x="10311544" y="1726784"/>
            <a:ext cx="280281" cy="23918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10325166" y="1887837"/>
            <a:ext cx="394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FFFF00"/>
                </a:solidFill>
              </a:rPr>
              <a:t>M1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6880769" y="2188877"/>
            <a:ext cx="17845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rao20, FU1</a:t>
            </a:r>
          </a:p>
          <a:p>
            <a:r>
              <a:rPr lang="de-DE" dirty="0" smtClean="0"/>
              <a:t>9/2021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</p:txBody>
      </p:sp>
    </p:spTree>
    <p:extLst>
      <p:ext uri="{BB962C8B-B14F-4D97-AF65-F5344CB8AC3E}">
        <p14:creationId xmlns:p14="http://schemas.microsoft.com/office/powerpoint/2010/main" val="370754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78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</a:t>
            </a:r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20.09.2021</a:t>
            </a:r>
          </a:p>
          <a:p>
            <a:r>
              <a:rPr lang="de-DE" dirty="0" smtClean="0"/>
              <a:t>MP ADP 7, ASPI 111</a:t>
            </a:r>
          </a:p>
          <a:p>
            <a:r>
              <a:rPr lang="de-DE" dirty="0" smtClean="0"/>
              <a:t>VN ARU 664, PRU 7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429338" y="2423946"/>
            <a:ext cx="25763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20.9.2021</a:t>
            </a:r>
          </a:p>
          <a:p>
            <a:r>
              <a:rPr lang="de-DE" dirty="0" smtClean="0"/>
              <a:t>p64 HPC 3.5/12 (MCA </a:t>
            </a:r>
            <a:r>
              <a:rPr lang="de-DE" dirty="0" err="1" smtClean="0"/>
              <a:t>rt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7231773" y="2423945"/>
            <a:ext cx="2064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24.11.2021</a:t>
            </a:r>
          </a:p>
          <a:p>
            <a:r>
              <a:rPr lang="de-DE" dirty="0" smtClean="0"/>
              <a:t>65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B1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6" t="23825" r="26251" b="15993"/>
          <a:stretch/>
        </p:blipFill>
        <p:spPr>
          <a:xfrm>
            <a:off x="1529662" y="218997"/>
            <a:ext cx="2821039" cy="220494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957816" y="1552999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3260007" y="109133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17" name="Gerade Verbindung mit Pfeil 16"/>
          <p:cNvCxnSpPr/>
          <p:nvPr/>
        </p:nvCxnSpPr>
        <p:spPr>
          <a:xfrm flipH="1" flipV="1">
            <a:off x="2217826" y="1641016"/>
            <a:ext cx="145282" cy="33423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2" t="33473" r="35615" b="23161"/>
          <a:stretch/>
        </p:blipFill>
        <p:spPr>
          <a:xfrm>
            <a:off x="4506685" y="218996"/>
            <a:ext cx="2421653" cy="2204949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" t="2947" r="5523" b="-4"/>
          <a:stretch/>
        </p:blipFill>
        <p:spPr>
          <a:xfrm>
            <a:off x="7259934" y="218996"/>
            <a:ext cx="2865058" cy="2204949"/>
          </a:xfrm>
          <a:prstGeom prst="rect">
            <a:avLst/>
          </a:prstGeom>
        </p:spPr>
      </p:pic>
      <p:cxnSp>
        <p:nvCxnSpPr>
          <p:cNvPr id="22" name="Gerade Verbindung mit Pfeil 21"/>
          <p:cNvCxnSpPr/>
          <p:nvPr/>
        </p:nvCxnSpPr>
        <p:spPr>
          <a:xfrm flipH="1" flipV="1">
            <a:off x="8409285" y="1836400"/>
            <a:ext cx="145282" cy="33423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4506685" y="5417292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FU3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1504165" y="5314771"/>
            <a:ext cx="27904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FU2</a:t>
            </a:r>
          </a:p>
          <a:p>
            <a:r>
              <a:rPr lang="de-DE" dirty="0" smtClean="0"/>
              <a:t>14.02.2022</a:t>
            </a:r>
          </a:p>
          <a:p>
            <a:r>
              <a:rPr lang="de-DE" dirty="0" smtClean="0"/>
              <a:t>147 </a:t>
            </a:r>
            <a:r>
              <a:rPr lang="de-DE" dirty="0" err="1" smtClean="0"/>
              <a:t>days</a:t>
            </a:r>
            <a:r>
              <a:rPr lang="de-DE" dirty="0" smtClean="0"/>
              <a:t> (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aneurysm</a:t>
            </a:r>
            <a:r>
              <a:rPr lang="de-DE" dirty="0" smtClean="0"/>
              <a:t>)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t="27479" r="27105" b="21715"/>
          <a:stretch/>
        </p:blipFill>
        <p:spPr>
          <a:xfrm>
            <a:off x="1529662" y="3457575"/>
            <a:ext cx="2790444" cy="1857196"/>
          </a:xfrm>
          <a:prstGeom prst="rect">
            <a:avLst/>
          </a:prstGeom>
        </p:spPr>
      </p:pic>
      <p:cxnSp>
        <p:nvCxnSpPr>
          <p:cNvPr id="23" name="Gerade Verbindung mit Pfeil 22"/>
          <p:cNvCxnSpPr/>
          <p:nvPr/>
        </p:nvCxnSpPr>
        <p:spPr>
          <a:xfrm flipH="1" flipV="1">
            <a:off x="2489103" y="4760703"/>
            <a:ext cx="145282" cy="33423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77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82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1130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30.09.2021</a:t>
            </a:r>
          </a:p>
          <a:p>
            <a:r>
              <a:rPr lang="de-DE" dirty="0" smtClean="0"/>
              <a:t>MP ADP 9, ASPI 20</a:t>
            </a:r>
          </a:p>
          <a:p>
            <a:r>
              <a:rPr lang="de-DE" dirty="0" smtClean="0"/>
              <a:t>VN ARU 475, PRU 1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471515" y="2399838"/>
            <a:ext cx="23215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rao20, 30.9.2021</a:t>
            </a:r>
          </a:p>
          <a:p>
            <a:r>
              <a:rPr lang="de-DE" dirty="0" smtClean="0"/>
              <a:t>p64 HPC 3/12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3" t="7408" r="9585" b="10727"/>
          <a:stretch/>
        </p:blipFill>
        <p:spPr>
          <a:xfrm>
            <a:off x="1557546" y="205238"/>
            <a:ext cx="2743764" cy="220694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" t="20303" r="18832" b="22170"/>
          <a:stretch/>
        </p:blipFill>
        <p:spPr>
          <a:xfrm>
            <a:off x="4471515" y="198782"/>
            <a:ext cx="4022411" cy="2225163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2683927" y="11240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471515" y="5364166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rao20,  FU3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>
            <a:off x="2513722" y="884553"/>
            <a:ext cx="202372" cy="25967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8741575" y="2423945"/>
            <a:ext cx="32313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FU0</a:t>
            </a:r>
          </a:p>
          <a:p>
            <a:r>
              <a:rPr lang="de-DE" dirty="0" smtClean="0"/>
              <a:t>07.10.2021</a:t>
            </a:r>
          </a:p>
          <a:p>
            <a:r>
              <a:rPr lang="de-DE" dirty="0" smtClean="0"/>
              <a:t>7 </a:t>
            </a:r>
            <a:r>
              <a:rPr lang="de-DE" dirty="0" err="1" smtClean="0"/>
              <a:t>days</a:t>
            </a:r>
            <a:r>
              <a:rPr lang="de-DE" dirty="0" smtClean="0"/>
              <a:t>, transient </a:t>
            </a:r>
            <a:r>
              <a:rPr lang="de-DE" dirty="0" err="1" smtClean="0"/>
              <a:t>aphasia</a:t>
            </a:r>
            <a:r>
              <a:rPr lang="de-DE" dirty="0" smtClean="0"/>
              <a:t>, mRS 2</a:t>
            </a:r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B1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1655956" y="5103674"/>
            <a:ext cx="2469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rao25,  FU1</a:t>
            </a:r>
          </a:p>
          <a:p>
            <a:r>
              <a:rPr lang="de-DE" dirty="0" smtClean="0"/>
              <a:t>25.02.2022</a:t>
            </a:r>
          </a:p>
          <a:p>
            <a:r>
              <a:rPr lang="de-DE" dirty="0" smtClean="0"/>
              <a:t>148 </a:t>
            </a:r>
            <a:r>
              <a:rPr lang="de-DE" dirty="0" err="1" smtClean="0"/>
              <a:t>days</a:t>
            </a:r>
            <a:r>
              <a:rPr lang="de-DE" dirty="0" smtClean="0"/>
              <a:t> (5 </a:t>
            </a:r>
            <a:r>
              <a:rPr lang="de-DE" dirty="0" err="1" smtClean="0"/>
              <a:t>months</a:t>
            </a:r>
            <a:r>
              <a:rPr lang="de-DE" dirty="0" smtClean="0"/>
              <a:t>), mRS 1</a:t>
            </a:r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7" t="8036" r="18070" b="14264"/>
          <a:stretch/>
        </p:blipFill>
        <p:spPr>
          <a:xfrm>
            <a:off x="8741576" y="209088"/>
            <a:ext cx="3040572" cy="2214857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1" t="18647" r="16268" b="31612"/>
          <a:stretch/>
        </p:blipFill>
        <p:spPr>
          <a:xfrm>
            <a:off x="1655956" y="3744870"/>
            <a:ext cx="2737758" cy="1301616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3" t="15846" r="21419" b="12589"/>
          <a:stretch/>
        </p:blipFill>
        <p:spPr>
          <a:xfrm>
            <a:off x="8741576" y="218012"/>
            <a:ext cx="792949" cy="1665192"/>
          </a:xfrm>
          <a:prstGeom prst="rect">
            <a:avLst/>
          </a:prstGeom>
        </p:spPr>
      </p:pic>
      <p:cxnSp>
        <p:nvCxnSpPr>
          <p:cNvPr id="24" name="Gerade Verbindung mit Pfeil 23"/>
          <p:cNvCxnSpPr/>
          <p:nvPr/>
        </p:nvCxnSpPr>
        <p:spPr>
          <a:xfrm>
            <a:off x="10238497" y="875028"/>
            <a:ext cx="202372" cy="25967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>
            <a:off x="2985613" y="4038740"/>
            <a:ext cx="202372" cy="25967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2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83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MCA</a:t>
            </a:r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150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/>
              <a:t> </a:t>
            </a:r>
            <a:r>
              <a:rPr lang="de-DE" dirty="0" smtClean="0"/>
              <a:t>3D, 08.10.2021</a:t>
            </a:r>
          </a:p>
          <a:p>
            <a:r>
              <a:rPr lang="de-DE" dirty="0" smtClean="0"/>
              <a:t>MP ADP 14, ASPI 92</a:t>
            </a:r>
          </a:p>
          <a:p>
            <a:r>
              <a:rPr lang="de-DE" dirty="0" smtClean="0"/>
              <a:t>VN ARU 662, PRU 1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568952" y="536416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/>
              <a:t>7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158326" y="2399376"/>
            <a:ext cx="21291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08.10.2021</a:t>
            </a:r>
          </a:p>
          <a:p>
            <a:r>
              <a:rPr lang="de-DE" dirty="0" smtClean="0"/>
              <a:t>p64 HPC 3/12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alternating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5" t="20596" r="17398" b="26745"/>
          <a:stretch/>
        </p:blipFill>
        <p:spPr>
          <a:xfrm>
            <a:off x="1612742" y="255909"/>
            <a:ext cx="2405891" cy="2180091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8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86" t="21189" r="37093" b="31905"/>
          <a:stretch/>
        </p:blipFill>
        <p:spPr>
          <a:xfrm>
            <a:off x="4158326" y="250694"/>
            <a:ext cx="3258467" cy="2149144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954134" y="1399112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/>
              <a:t>M1</a:t>
            </a:r>
            <a:endParaRPr lang="en-US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4158326" y="536416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10/2023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0" t="25217" r="19783" b="31503"/>
          <a:stretch/>
        </p:blipFill>
        <p:spPr>
          <a:xfrm>
            <a:off x="7959717" y="250694"/>
            <a:ext cx="3527843" cy="2143712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7882382" y="2399376"/>
            <a:ext cx="430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lao25,  FU1</a:t>
            </a:r>
          </a:p>
          <a:p>
            <a:r>
              <a:rPr lang="de-DE" dirty="0" smtClean="0"/>
              <a:t>05.01.2022</a:t>
            </a:r>
          </a:p>
          <a:p>
            <a:r>
              <a:rPr lang="de-DE" dirty="0" smtClean="0"/>
              <a:t>89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&amp; 5 mg </a:t>
            </a:r>
            <a:r>
              <a:rPr lang="de-DE" dirty="0" smtClean="0"/>
              <a:t>PRA </a:t>
            </a:r>
            <a:r>
              <a:rPr lang="de-DE" dirty="0" err="1" smtClean="0"/>
              <a:t>alternating</a:t>
            </a:r>
            <a:endParaRPr lang="de-DE" dirty="0" smtClean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cxnSp>
        <p:nvCxnSpPr>
          <p:cNvPr id="15" name="Gerade Verbindung mit Pfeil 14"/>
          <p:cNvCxnSpPr/>
          <p:nvPr/>
        </p:nvCxnSpPr>
        <p:spPr>
          <a:xfrm flipH="1" flipV="1">
            <a:off x="3273721" y="1504759"/>
            <a:ext cx="221954" cy="22118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10182225" y="1168279"/>
            <a:ext cx="296068" cy="17002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39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29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smtClean="0"/>
              <a:t>M2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124569" y="2362301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3D, 14.12.2020</a:t>
            </a:r>
          </a:p>
          <a:p>
            <a:r>
              <a:rPr lang="de-DE" dirty="0" smtClean="0"/>
              <a:t>MP ADP 18, ASPI 55</a:t>
            </a:r>
          </a:p>
          <a:p>
            <a:r>
              <a:rPr lang="de-DE" dirty="0" smtClean="0"/>
              <a:t>VN ARU 534, PRU 4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264776" y="2352878"/>
            <a:ext cx="21515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/>
              <a:t>,</a:t>
            </a:r>
            <a:r>
              <a:rPr lang="de-DE" dirty="0" smtClean="0"/>
              <a:t> 14.12.2020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7273697" y="2372030"/>
            <a:ext cx="17268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rao43 FU0</a:t>
            </a:r>
          </a:p>
          <a:p>
            <a:r>
              <a:rPr lang="de-DE" dirty="0" smtClean="0"/>
              <a:t>11.02.2021</a:t>
            </a:r>
          </a:p>
          <a:p>
            <a:r>
              <a:rPr lang="de-DE" dirty="0" smtClean="0"/>
              <a:t>59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A1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346592" y="5287377"/>
            <a:ext cx="14173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29.10.2021</a:t>
            </a:r>
          </a:p>
          <a:p>
            <a:r>
              <a:rPr lang="de-DE" dirty="0" smtClean="0"/>
              <a:t>319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5" t="24864" r="32698" b="25355"/>
          <a:stretch/>
        </p:blipFill>
        <p:spPr>
          <a:xfrm>
            <a:off x="1476375" y="198783"/>
            <a:ext cx="2667121" cy="2173146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H="1" flipV="1">
            <a:off x="2957375" y="1842309"/>
            <a:ext cx="344585" cy="31382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3301960" y="2033027"/>
            <a:ext cx="3770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solidFill>
                  <a:srgbClr val="FFFF00"/>
                </a:solidFill>
              </a:rPr>
              <a:t>M2</a:t>
            </a:r>
            <a:endParaRPr lang="en-US" sz="1100" dirty="0">
              <a:solidFill>
                <a:srgbClr val="FFFF00"/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2" t="16263" r="21053" b="21715"/>
          <a:stretch/>
        </p:blipFill>
        <p:spPr>
          <a:xfrm>
            <a:off x="4218204" y="217834"/>
            <a:ext cx="2916022" cy="2154095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t="12596" r="20295" b="27042"/>
          <a:stretch/>
        </p:blipFill>
        <p:spPr>
          <a:xfrm>
            <a:off x="7273697" y="227359"/>
            <a:ext cx="3256185" cy="2135043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V="1">
            <a:off x="8362950" y="2024335"/>
            <a:ext cx="294231" cy="27030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6" t="26449" r="16346" b="17210"/>
          <a:stretch/>
        </p:blipFill>
        <p:spPr>
          <a:xfrm>
            <a:off x="1352822" y="3590925"/>
            <a:ext cx="2832081" cy="1696452"/>
          </a:xfrm>
          <a:prstGeom prst="rect">
            <a:avLst/>
          </a:prstGeom>
        </p:spPr>
      </p:pic>
      <p:sp>
        <p:nvSpPr>
          <p:cNvPr id="24" name="Textfeld 23"/>
          <p:cNvSpPr txBox="1"/>
          <p:nvPr/>
        </p:nvSpPr>
        <p:spPr>
          <a:xfrm>
            <a:off x="8104702" y="1883902"/>
            <a:ext cx="3770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solidFill>
                  <a:srgbClr val="FFFF00"/>
                </a:solidFill>
              </a:rPr>
              <a:t>M2</a:t>
            </a:r>
            <a:endParaRPr lang="en-US" sz="1100" dirty="0">
              <a:solidFill>
                <a:srgbClr val="FFFF00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1771824" y="4925615"/>
            <a:ext cx="3770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solidFill>
                  <a:srgbClr val="FFFF00"/>
                </a:solidFill>
              </a:rPr>
              <a:t>M2</a:t>
            </a:r>
            <a:endParaRPr lang="en-US" sz="1100" dirty="0">
              <a:solidFill>
                <a:srgbClr val="FFFF00"/>
              </a:solidFill>
            </a:endParaRPr>
          </a:p>
        </p:txBody>
      </p:sp>
      <p:cxnSp>
        <p:nvCxnSpPr>
          <p:cNvPr id="26" name="Gerade Verbindung mit Pfeil 25"/>
          <p:cNvCxnSpPr/>
          <p:nvPr/>
        </p:nvCxnSpPr>
        <p:spPr>
          <a:xfrm flipV="1">
            <a:off x="2055280" y="4809998"/>
            <a:ext cx="315967" cy="1863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9821194" y="2381758"/>
            <a:ext cx="1708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3/2021</a:t>
            </a:r>
          </a:p>
          <a:p>
            <a:r>
              <a:rPr lang="de-DE" dirty="0" err="1"/>
              <a:t>m</a:t>
            </a:r>
            <a:r>
              <a:rPr lang="de-DE" dirty="0" err="1" smtClean="0"/>
              <a:t>issing</a:t>
            </a:r>
            <a:r>
              <a:rPr lang="de-DE" dirty="0" smtClean="0"/>
              <a:t>, </a:t>
            </a:r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</p:spTree>
    <p:extLst>
      <p:ext uri="{BB962C8B-B14F-4D97-AF65-F5344CB8AC3E}">
        <p14:creationId xmlns:p14="http://schemas.microsoft.com/office/powerpoint/2010/main" val="317073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5734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smtClean="0"/>
              <a:t>M2 </a:t>
            </a:r>
            <a:r>
              <a:rPr lang="de-DE" dirty="0" err="1" smtClean="0"/>
              <a:t>bifurcation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08433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rao25, 27.05.2021</a:t>
            </a:r>
          </a:p>
          <a:p>
            <a:r>
              <a:rPr lang="de-DE" dirty="0" smtClean="0"/>
              <a:t>MP </a:t>
            </a:r>
            <a:r>
              <a:rPr lang="de-DE" dirty="0" err="1" smtClean="0"/>
              <a:t>n.a</a:t>
            </a:r>
            <a:r>
              <a:rPr lang="de-DE" dirty="0" smtClean="0"/>
              <a:t>., ASPI </a:t>
            </a:r>
            <a:r>
              <a:rPr lang="de-DE" dirty="0" err="1" smtClean="0"/>
              <a:t>n.a</a:t>
            </a:r>
            <a:r>
              <a:rPr lang="de-DE" dirty="0" smtClean="0"/>
              <a:t>.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19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022645" y="2245433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rao25, 27.05.2021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9680152" y="2188877"/>
            <a:ext cx="19592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rao20</a:t>
            </a:r>
            <a:r>
              <a:rPr lang="de-DE" dirty="0"/>
              <a:t>, </a:t>
            </a:r>
            <a:r>
              <a:rPr lang="de-DE" dirty="0" smtClean="0"/>
              <a:t>FU2.1</a:t>
            </a:r>
          </a:p>
          <a:p>
            <a:r>
              <a:rPr lang="de-DE" dirty="0" smtClean="0"/>
              <a:t>18.01.2022</a:t>
            </a:r>
          </a:p>
          <a:p>
            <a:r>
              <a:rPr lang="de-DE" dirty="0" smtClean="0"/>
              <a:t>236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  <a:br>
              <a:rPr lang="de-DE" dirty="0" smtClean="0"/>
            </a:br>
            <a:r>
              <a:rPr lang="de-DE" b="1" dirty="0" smtClean="0"/>
              <a:t>OKM D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9" t="19758" r="16753" b="20605"/>
          <a:stretch/>
        </p:blipFill>
        <p:spPr>
          <a:xfrm>
            <a:off x="1639491" y="403893"/>
            <a:ext cx="2256544" cy="1786856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>
            <a:off x="1789506" y="899373"/>
            <a:ext cx="280281" cy="14810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1621477" y="680004"/>
            <a:ext cx="394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FFFF00"/>
                </a:solidFill>
              </a:rPr>
              <a:t>M2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6" t="10586" r="14078" b="35570"/>
          <a:stretch/>
        </p:blipFill>
        <p:spPr>
          <a:xfrm>
            <a:off x="2966823" y="403894"/>
            <a:ext cx="915366" cy="63433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1000"/>
                    </a14:imgEffect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24" t="27508" r="25261" b="27508"/>
          <a:stretch/>
        </p:blipFill>
        <p:spPr>
          <a:xfrm>
            <a:off x="4022645" y="403893"/>
            <a:ext cx="2582819" cy="178498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5" t="16739" r="18583" b="18702"/>
          <a:stretch/>
        </p:blipFill>
        <p:spPr>
          <a:xfrm>
            <a:off x="9680152" y="384461"/>
            <a:ext cx="2414017" cy="1804416"/>
          </a:xfrm>
          <a:prstGeom prst="rect">
            <a:avLst/>
          </a:prstGeom>
        </p:spPr>
      </p:pic>
      <p:cxnSp>
        <p:nvCxnSpPr>
          <p:cNvPr id="22" name="Gerade Verbindung mit Pfeil 21"/>
          <p:cNvCxnSpPr/>
          <p:nvPr/>
        </p:nvCxnSpPr>
        <p:spPr>
          <a:xfrm>
            <a:off x="9911908" y="1080609"/>
            <a:ext cx="266659" cy="23936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9631681" y="885932"/>
            <a:ext cx="394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FFFF00"/>
                </a:solidFill>
              </a:rPr>
              <a:t>M2</a:t>
            </a:r>
            <a:endParaRPr lang="en-US" sz="1200" dirty="0">
              <a:solidFill>
                <a:srgbClr val="FFFF00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4179115" y="5380672"/>
            <a:ext cx="17845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/>
              <a:t>rt</a:t>
            </a:r>
            <a:r>
              <a:rPr lang="de-DE" dirty="0"/>
              <a:t> rao20, </a:t>
            </a:r>
            <a:r>
              <a:rPr lang="de-DE" dirty="0" smtClean="0"/>
              <a:t>FU3</a:t>
            </a:r>
            <a:endParaRPr lang="de-DE" dirty="0"/>
          </a:p>
          <a:p>
            <a:r>
              <a:rPr lang="de-DE" dirty="0" smtClean="0"/>
              <a:t>5/2023</a:t>
            </a:r>
            <a:endParaRPr lang="de-DE" dirty="0"/>
          </a:p>
          <a:p>
            <a:r>
              <a:rPr lang="de-DE" dirty="0"/>
              <a:t>### </a:t>
            </a:r>
            <a:r>
              <a:rPr lang="de-DE" dirty="0" err="1"/>
              <a:t>days</a:t>
            </a:r>
            <a:endParaRPr lang="de-DE" dirty="0"/>
          </a:p>
          <a:p>
            <a:r>
              <a:rPr lang="de-DE" dirty="0"/>
              <a:t>1x </a:t>
            </a:r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1639491" y="5380672"/>
            <a:ext cx="19592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/>
              <a:t>rt</a:t>
            </a:r>
            <a:r>
              <a:rPr lang="de-DE" dirty="0"/>
              <a:t> rao20, </a:t>
            </a:r>
            <a:r>
              <a:rPr lang="de-DE" dirty="0" smtClean="0"/>
              <a:t>FU2.2</a:t>
            </a:r>
            <a:endParaRPr lang="de-DE" dirty="0"/>
          </a:p>
          <a:p>
            <a:r>
              <a:rPr lang="de-DE" dirty="0" smtClean="0"/>
              <a:t>5/2022</a:t>
            </a:r>
            <a:endParaRPr lang="de-DE" dirty="0"/>
          </a:p>
          <a:p>
            <a:r>
              <a:rPr lang="de-DE" dirty="0" smtClean="0"/>
              <a:t>### </a:t>
            </a:r>
            <a:r>
              <a:rPr lang="de-DE" dirty="0" err="1"/>
              <a:t>days</a:t>
            </a:r>
            <a:endParaRPr lang="de-DE" dirty="0"/>
          </a:p>
          <a:p>
            <a:r>
              <a:rPr lang="de-DE" dirty="0"/>
              <a:t>1x 10 mg </a:t>
            </a:r>
            <a:r>
              <a:rPr lang="de-DE" dirty="0" smtClean="0"/>
              <a:t>PRA*</a:t>
            </a:r>
          </a:p>
          <a:p>
            <a:r>
              <a:rPr lang="de-DE" dirty="0" smtClean="0"/>
              <a:t>*in-</a:t>
            </a:r>
            <a:r>
              <a:rPr lang="de-DE" dirty="0" err="1" smtClean="0"/>
              <a:t>stent</a:t>
            </a:r>
            <a:r>
              <a:rPr lang="de-DE" dirty="0" smtClean="0"/>
              <a:t> </a:t>
            </a:r>
            <a:r>
              <a:rPr lang="de-DE" dirty="0" err="1" smtClean="0"/>
              <a:t>stenosis</a:t>
            </a:r>
            <a:endParaRPr lang="de-DE" dirty="0"/>
          </a:p>
        </p:txBody>
      </p:sp>
      <p:sp>
        <p:nvSpPr>
          <p:cNvPr id="27" name="Textfeld 26"/>
          <p:cNvSpPr txBox="1"/>
          <p:nvPr/>
        </p:nvSpPr>
        <p:spPr>
          <a:xfrm>
            <a:off x="6880769" y="2188877"/>
            <a:ext cx="17845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rao20, FU1</a:t>
            </a:r>
          </a:p>
          <a:p>
            <a:r>
              <a:rPr lang="de-DE" dirty="0" smtClean="0"/>
              <a:t>9/2021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</p:txBody>
      </p:sp>
    </p:spTree>
    <p:extLst>
      <p:ext uri="{BB962C8B-B14F-4D97-AF65-F5344CB8AC3E}">
        <p14:creationId xmlns:p14="http://schemas.microsoft.com/office/powerpoint/2010/main" val="257868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97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smtClean="0"/>
              <a:t>M2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664282" y="2402821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02.12.2021</a:t>
            </a:r>
          </a:p>
          <a:p>
            <a:r>
              <a:rPr lang="de-DE" dirty="0" smtClean="0"/>
              <a:t>MP ADP </a:t>
            </a:r>
            <a:r>
              <a:rPr lang="de-DE" dirty="0"/>
              <a:t>2</a:t>
            </a:r>
            <a:r>
              <a:rPr lang="de-DE" dirty="0" smtClean="0"/>
              <a:t>, ASPI 36</a:t>
            </a:r>
          </a:p>
          <a:p>
            <a:r>
              <a:rPr lang="de-DE" dirty="0" smtClean="0"/>
              <a:t>VN ARU 644, PRU 41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684496" y="2359630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FU0</a:t>
            </a:r>
          </a:p>
          <a:p>
            <a:r>
              <a:rPr lang="de-DE" dirty="0" smtClean="0"/>
              <a:t>18.01.2022</a:t>
            </a:r>
          </a:p>
          <a:p>
            <a:r>
              <a:rPr lang="de-DE" dirty="0" smtClean="0"/>
              <a:t>47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3981723" y="2402821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02.12.2021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3" r="19556" b="30513"/>
          <a:stretch/>
        </p:blipFill>
        <p:spPr>
          <a:xfrm>
            <a:off x="1665962" y="288887"/>
            <a:ext cx="2154680" cy="208721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t="19189" r="22920" b="25239"/>
          <a:stretch/>
        </p:blipFill>
        <p:spPr>
          <a:xfrm>
            <a:off x="3981723" y="275244"/>
            <a:ext cx="2541692" cy="208721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5" t="16949" r="6305" b="13588"/>
          <a:stretch/>
        </p:blipFill>
        <p:spPr>
          <a:xfrm>
            <a:off x="6684496" y="305362"/>
            <a:ext cx="2438615" cy="205426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966133" y="15621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2</a:t>
            </a:r>
            <a:endParaRPr lang="en-US" dirty="0"/>
          </a:p>
        </p:txBody>
      </p:sp>
      <p:sp>
        <p:nvSpPr>
          <p:cNvPr id="13" name="Textfeld 12"/>
          <p:cNvSpPr txBox="1"/>
          <p:nvPr/>
        </p:nvSpPr>
        <p:spPr>
          <a:xfrm>
            <a:off x="1667165" y="5380672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5/2022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(3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4218190" y="5380672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FU2</a:t>
            </a:r>
          </a:p>
          <a:p>
            <a:r>
              <a:rPr lang="de-DE" dirty="0" smtClean="0"/>
              <a:t>11/2022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6989965" y="5380671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FU3</a:t>
            </a:r>
          </a:p>
          <a:p>
            <a:r>
              <a:rPr lang="de-DE" dirty="0" smtClean="0"/>
              <a:t>1/2024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  <a:endParaRPr lang="de-DE" dirty="0"/>
          </a:p>
        </p:txBody>
      </p:sp>
      <p:cxnSp>
        <p:nvCxnSpPr>
          <p:cNvPr id="17" name="Gerade Verbindung mit Pfeil 16"/>
          <p:cNvCxnSpPr/>
          <p:nvPr/>
        </p:nvCxnSpPr>
        <p:spPr>
          <a:xfrm flipV="1">
            <a:off x="2047875" y="1840542"/>
            <a:ext cx="168945" cy="18099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V="1">
            <a:off x="6961390" y="1576003"/>
            <a:ext cx="299798" cy="35503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7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81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rt</a:t>
            </a:r>
            <a:r>
              <a:rPr lang="de-DE" dirty="0"/>
              <a:t> ICA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28.09.2021</a:t>
            </a:r>
          </a:p>
          <a:p>
            <a:r>
              <a:rPr lang="de-DE" dirty="0" smtClean="0"/>
              <a:t>MP ADP 9, ASPI 81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40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625756" y="2405721"/>
            <a:ext cx="20641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03.01.2022</a:t>
            </a:r>
          </a:p>
          <a:p>
            <a:r>
              <a:rPr lang="de-DE" dirty="0" smtClean="0"/>
              <a:t>97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b="1" dirty="0"/>
              <a:t>OKM </a:t>
            </a:r>
            <a:r>
              <a:rPr lang="de-DE" b="1" dirty="0" smtClean="0"/>
              <a:t>A3</a:t>
            </a:r>
            <a:endParaRPr lang="de-DE" b="1" dirty="0"/>
          </a:p>
        </p:txBody>
      </p:sp>
      <p:sp>
        <p:nvSpPr>
          <p:cNvPr id="20" name="Textfeld 19"/>
          <p:cNvSpPr txBox="1"/>
          <p:nvPr/>
        </p:nvSpPr>
        <p:spPr>
          <a:xfrm>
            <a:off x="1568952" y="536416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/>
              <a:t>7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160677" y="2405721"/>
            <a:ext cx="2326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rao40, 28.9.2021</a:t>
            </a:r>
          </a:p>
          <a:p>
            <a:r>
              <a:rPr lang="de-DE" dirty="0" smtClean="0"/>
              <a:t>p64 HPC </a:t>
            </a:r>
            <a:r>
              <a:rPr lang="de-DE" dirty="0"/>
              <a:t>4</a:t>
            </a:r>
            <a:r>
              <a:rPr lang="de-DE" dirty="0" smtClean="0"/>
              <a:t>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7" t="9951" r="25060" b="22376"/>
          <a:stretch/>
        </p:blipFill>
        <p:spPr>
          <a:xfrm>
            <a:off x="1468097" y="198781"/>
            <a:ext cx="2169995" cy="2225164"/>
          </a:xfrm>
          <a:prstGeom prst="rect">
            <a:avLst/>
          </a:prstGeom>
        </p:spPr>
      </p:pic>
      <p:cxnSp>
        <p:nvCxnSpPr>
          <p:cNvPr id="23" name="Gerade Verbindung mit Pfeil 22"/>
          <p:cNvCxnSpPr/>
          <p:nvPr/>
        </p:nvCxnSpPr>
        <p:spPr>
          <a:xfrm flipV="1">
            <a:off x="1635017" y="1764350"/>
            <a:ext cx="415709" cy="24735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8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08" t="17562" r="25513" b="15325"/>
          <a:stretch/>
        </p:blipFill>
        <p:spPr>
          <a:xfrm>
            <a:off x="4199014" y="187374"/>
            <a:ext cx="1904081" cy="221834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9" t="3417" r="28887" b="21551"/>
          <a:stretch/>
        </p:blipFill>
        <p:spPr>
          <a:xfrm>
            <a:off x="6649507" y="213078"/>
            <a:ext cx="2040416" cy="2196569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1" t="20614" r="31194" b="29601"/>
          <a:stretch/>
        </p:blipFill>
        <p:spPr>
          <a:xfrm>
            <a:off x="8689923" y="198780"/>
            <a:ext cx="2380344" cy="2206941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 flipV="1">
            <a:off x="6788426" y="1536024"/>
            <a:ext cx="283003" cy="22832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8852475" y="2011704"/>
            <a:ext cx="10374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latin typeface="Arial Narrow" panose="020B0606020202030204" pitchFamily="34" charset="0"/>
              </a:rPr>
              <a:t>c</a:t>
            </a:r>
            <a:r>
              <a:rPr lang="de-DE" sz="1100" dirty="0" err="1" smtClean="0">
                <a:latin typeface="Arial Narrow" panose="020B0606020202030204" pitchFamily="34" charset="0"/>
              </a:rPr>
              <a:t>ontrast</a:t>
            </a:r>
            <a:r>
              <a:rPr lang="de-DE" sz="1100" dirty="0" smtClean="0">
                <a:latin typeface="Arial Narrow" panose="020B0606020202030204" pitchFamily="34" charset="0"/>
              </a:rPr>
              <a:t> medium</a:t>
            </a:r>
          </a:p>
          <a:p>
            <a:r>
              <a:rPr lang="de-DE" sz="1100" dirty="0" err="1" smtClean="0">
                <a:latin typeface="Arial Narrow" panose="020B0606020202030204" pitchFamily="34" charset="0"/>
              </a:rPr>
              <a:t>stagnation</a:t>
            </a:r>
            <a:endParaRPr lang="en-US" sz="11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51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50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23.04.2021</a:t>
            </a:r>
          </a:p>
          <a:p>
            <a:r>
              <a:rPr lang="de-DE" dirty="0" smtClean="0"/>
              <a:t>MP ADP 8, ASPI 38</a:t>
            </a:r>
          </a:p>
          <a:p>
            <a:r>
              <a:rPr lang="de-DE" dirty="0" smtClean="0"/>
              <a:t>VN ARU 396, PRU 5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56503" y="2257425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23.04.2021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5910686" y="2238375"/>
            <a:ext cx="17347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FU1</a:t>
            </a:r>
          </a:p>
          <a:p>
            <a:r>
              <a:rPr lang="de-DE" dirty="0" smtClean="0"/>
              <a:t>28.07.2021</a:t>
            </a:r>
          </a:p>
          <a:p>
            <a:r>
              <a:rPr lang="de-DE" dirty="0" smtClean="0"/>
              <a:t>96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A2</a:t>
            </a: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6" t="14622" r="14400" b="20410"/>
          <a:stretch/>
        </p:blipFill>
        <p:spPr>
          <a:xfrm>
            <a:off x="1645649" y="304797"/>
            <a:ext cx="1927026" cy="1933578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>
            <a:off x="2038350" y="1114425"/>
            <a:ext cx="217483" cy="15716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63" t="30752" r="18649" b="36532"/>
          <a:stretch/>
        </p:blipFill>
        <p:spPr>
          <a:xfrm>
            <a:off x="3691850" y="314323"/>
            <a:ext cx="1842175" cy="1924052"/>
          </a:xfrm>
          <a:prstGeom prst="rect">
            <a:avLst/>
          </a:prstGeom>
        </p:spPr>
      </p:pic>
      <p:sp>
        <p:nvSpPr>
          <p:cNvPr id="26" name="Textfeld 25"/>
          <p:cNvSpPr txBox="1"/>
          <p:nvPr/>
        </p:nvSpPr>
        <p:spPr>
          <a:xfrm>
            <a:off x="8160783" y="2238375"/>
            <a:ext cx="14965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lao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24.11.2021</a:t>
            </a:r>
          </a:p>
          <a:p>
            <a:r>
              <a:rPr lang="de-DE" dirty="0" smtClean="0"/>
              <a:t>215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A3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1645649" y="5657671"/>
            <a:ext cx="1574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4/2022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8" t="24348" r="38703" b="29305"/>
          <a:stretch/>
        </p:blipFill>
        <p:spPr>
          <a:xfrm>
            <a:off x="5853480" y="304797"/>
            <a:ext cx="1985649" cy="190976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54" t="27569" r="43155" b="29152"/>
          <a:stretch/>
        </p:blipFill>
        <p:spPr>
          <a:xfrm>
            <a:off x="8188247" y="304797"/>
            <a:ext cx="1436398" cy="190023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24" t="29894" r="36602" b="26486"/>
          <a:stretch/>
        </p:blipFill>
        <p:spPr>
          <a:xfrm>
            <a:off x="9624645" y="304796"/>
            <a:ext cx="1885389" cy="1900235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 flipV="1">
            <a:off x="7051931" y="1447797"/>
            <a:ext cx="223776" cy="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H="1" flipV="1">
            <a:off x="9116014" y="1485898"/>
            <a:ext cx="199436" cy="14287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 flipH="1" flipV="1">
            <a:off x="10961325" y="1447797"/>
            <a:ext cx="199436" cy="14287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36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13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ICA</a:t>
            </a:r>
          </a:p>
          <a:p>
            <a:r>
              <a:rPr lang="de-DE" dirty="0" err="1" smtClean="0"/>
              <a:t>PcomA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44999" y="240799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21.07.2020</a:t>
            </a:r>
          </a:p>
          <a:p>
            <a:r>
              <a:rPr lang="de-DE" dirty="0" smtClean="0"/>
              <a:t>MP ADP 1, ASPI 6?</a:t>
            </a:r>
          </a:p>
          <a:p>
            <a:r>
              <a:rPr lang="de-DE" dirty="0" smtClean="0"/>
              <a:t>VN ARU 530, PRU 1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846536" y="2389908"/>
            <a:ext cx="25336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Tx1, 21.07.2020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687306" y="2389908"/>
            <a:ext cx="17845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rao65, FU1</a:t>
            </a:r>
          </a:p>
          <a:p>
            <a:r>
              <a:rPr lang="de-DE" dirty="0" smtClean="0"/>
              <a:t>22.10.2020</a:t>
            </a:r>
          </a:p>
          <a:p>
            <a:r>
              <a:rPr lang="de-DE" dirty="0" smtClean="0"/>
              <a:t>93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9117302" y="2407996"/>
            <a:ext cx="193033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rao45 </a:t>
            </a:r>
            <a:r>
              <a:rPr lang="de-DE" b="1" dirty="0" smtClean="0">
                <a:solidFill>
                  <a:srgbClr val="FF0000"/>
                </a:solidFill>
              </a:rPr>
              <a:t>Tx2</a:t>
            </a:r>
          </a:p>
          <a:p>
            <a:r>
              <a:rPr lang="de-DE" dirty="0" smtClean="0"/>
              <a:t>11.01.2021</a:t>
            </a:r>
          </a:p>
          <a:p>
            <a:r>
              <a:rPr lang="de-DE" dirty="0" smtClean="0"/>
              <a:t>MP ADP 6, ASPI 76</a:t>
            </a:r>
          </a:p>
          <a:p>
            <a:r>
              <a:rPr lang="de-DE" dirty="0" smtClean="0"/>
              <a:t>VN ARU na, PRU 5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 smtClean="0"/>
              <a:t>10 mg PRA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4" t="-152" r="19905" b="7475"/>
          <a:stretch/>
        </p:blipFill>
        <p:spPr>
          <a:xfrm>
            <a:off x="1540604" y="275402"/>
            <a:ext cx="1996509" cy="209632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5000" contras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77" t="10810" r="20560" b="5017"/>
          <a:stretch/>
        </p:blipFill>
        <p:spPr>
          <a:xfrm>
            <a:off x="3896550" y="275401"/>
            <a:ext cx="2189682" cy="2096323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0000"/>
                    </a14:imgEffect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06" t="30916" r="27320" b="16944"/>
          <a:stretch/>
        </p:blipFill>
        <p:spPr>
          <a:xfrm>
            <a:off x="6468108" y="275401"/>
            <a:ext cx="2170149" cy="208825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2" t="26664" r="19905" b="16040"/>
          <a:stretch/>
        </p:blipFill>
        <p:spPr>
          <a:xfrm>
            <a:off x="9020133" y="275401"/>
            <a:ext cx="2161305" cy="2076450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1540604" y="5103674"/>
            <a:ext cx="20473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29.04.2021</a:t>
            </a:r>
          </a:p>
          <a:p>
            <a:r>
              <a:rPr lang="de-DE" dirty="0" smtClean="0"/>
              <a:t>108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MP ADP 17, ASPI 79</a:t>
            </a:r>
          </a:p>
          <a:p>
            <a:r>
              <a:rPr lang="de-DE" dirty="0" smtClean="0"/>
              <a:t>VN ARU 533, PRU 3</a:t>
            </a:r>
          </a:p>
          <a:p>
            <a:r>
              <a:rPr lang="de-DE" dirty="0" smtClean="0"/>
              <a:t>10 mg PRA </a:t>
            </a:r>
            <a:r>
              <a:rPr lang="de-DE" b="1" dirty="0" smtClean="0"/>
              <a:t>OKM A1</a:t>
            </a: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6" t="20980" r="18772" b="4675"/>
          <a:stretch/>
        </p:blipFill>
        <p:spPr>
          <a:xfrm>
            <a:off x="1636584" y="3419475"/>
            <a:ext cx="2104939" cy="1773003"/>
          </a:xfrm>
          <a:prstGeom prst="rect">
            <a:avLst/>
          </a:prstGeom>
        </p:spPr>
      </p:pic>
      <p:sp>
        <p:nvSpPr>
          <p:cNvPr id="25" name="Textfeld 24"/>
          <p:cNvSpPr txBox="1"/>
          <p:nvPr/>
        </p:nvSpPr>
        <p:spPr>
          <a:xfrm>
            <a:off x="4038597" y="5103674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14.10.2021</a:t>
            </a:r>
          </a:p>
          <a:p>
            <a:r>
              <a:rPr lang="de-DE" dirty="0" smtClean="0"/>
              <a:t>276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  <a:p>
            <a:r>
              <a:rPr lang="de-DE" b="1" dirty="0" smtClean="0"/>
              <a:t>OKM A1</a:t>
            </a:r>
          </a:p>
        </p:txBody>
      </p:sp>
      <p:pic>
        <p:nvPicPr>
          <p:cNvPr id="26" name="Grafik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7" t="26888" r="30835" b="29150"/>
          <a:stretch/>
        </p:blipFill>
        <p:spPr>
          <a:xfrm>
            <a:off x="4038597" y="3441561"/>
            <a:ext cx="1913793" cy="1750917"/>
          </a:xfrm>
          <a:prstGeom prst="rect">
            <a:avLst/>
          </a:prstGeom>
        </p:spPr>
      </p:pic>
      <p:sp>
        <p:nvSpPr>
          <p:cNvPr id="27" name="Textfeld 26"/>
          <p:cNvSpPr txBox="1"/>
          <p:nvPr/>
        </p:nvSpPr>
        <p:spPr>
          <a:xfrm>
            <a:off x="6534147" y="5113199"/>
            <a:ext cx="14232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FU3</a:t>
            </a:r>
          </a:p>
          <a:p>
            <a:r>
              <a:rPr lang="de-DE" dirty="0" smtClean="0"/>
              <a:t>1/2023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 flipH="1" flipV="1">
            <a:off x="2768240" y="4418554"/>
            <a:ext cx="222610" cy="25822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H="1" flipV="1">
            <a:off x="5122014" y="4418553"/>
            <a:ext cx="222610" cy="25822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26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26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85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upra</a:t>
            </a:r>
            <a:r>
              <a:rPr lang="en-US" dirty="0" err="1" smtClean="0"/>
              <a:t>clinoid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/>
              <a:t> </a:t>
            </a:r>
            <a:r>
              <a:rPr lang="de-DE" dirty="0" smtClean="0"/>
              <a:t>lao65, 13.10.2021</a:t>
            </a:r>
          </a:p>
          <a:p>
            <a:r>
              <a:rPr lang="de-DE" dirty="0" smtClean="0"/>
              <a:t>MP ADP 15, ASPI 44</a:t>
            </a:r>
          </a:p>
          <a:p>
            <a:r>
              <a:rPr lang="de-DE" dirty="0" smtClean="0"/>
              <a:t>VN ARU 645, PRU 2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588918" y="2423946"/>
            <a:ext cx="21753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lao65,  FU1.1</a:t>
            </a:r>
          </a:p>
          <a:p>
            <a:r>
              <a:rPr lang="de-DE" dirty="0" smtClean="0"/>
              <a:t>04.01.2022</a:t>
            </a:r>
          </a:p>
          <a:p>
            <a:r>
              <a:rPr lang="de-DE" dirty="0" smtClean="0"/>
              <a:t>83 </a:t>
            </a:r>
            <a:r>
              <a:rPr lang="de-DE" dirty="0" err="1" smtClean="0"/>
              <a:t>days</a:t>
            </a:r>
            <a:r>
              <a:rPr lang="de-DE" dirty="0" smtClean="0"/>
              <a:t> </a:t>
            </a:r>
            <a:endParaRPr lang="de-DE" dirty="0"/>
          </a:p>
          <a:p>
            <a:r>
              <a:rPr lang="de-DE" dirty="0" smtClean="0"/>
              <a:t>5 mg PRA</a:t>
            </a:r>
          </a:p>
          <a:p>
            <a:r>
              <a:rPr lang="de-DE" b="1" dirty="0" smtClean="0"/>
              <a:t>OKM A3</a:t>
            </a:r>
            <a:endParaRPr lang="de-DE" b="1" dirty="0"/>
          </a:p>
        </p:txBody>
      </p:sp>
      <p:sp>
        <p:nvSpPr>
          <p:cNvPr id="20" name="Textfeld 19"/>
          <p:cNvSpPr txBox="1"/>
          <p:nvPr/>
        </p:nvSpPr>
        <p:spPr>
          <a:xfrm>
            <a:off x="1568952" y="536416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###,  FU1.2</a:t>
            </a:r>
          </a:p>
          <a:p>
            <a:r>
              <a:rPr lang="de-DE" dirty="0"/>
              <a:t>4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(6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3877484" y="2423946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rao45, 13.10.2021</a:t>
            </a:r>
          </a:p>
          <a:p>
            <a:r>
              <a:rPr lang="de-DE" dirty="0" smtClean="0"/>
              <a:t>p64 HPC 4/24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7" t="27629" r="36572" b="21476"/>
          <a:stretch/>
        </p:blipFill>
        <p:spPr>
          <a:xfrm>
            <a:off x="3877484" y="255098"/>
            <a:ext cx="1882846" cy="216884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0" t="13282" r="36694" b="22709"/>
          <a:stretch/>
        </p:blipFill>
        <p:spPr>
          <a:xfrm>
            <a:off x="1523494" y="249145"/>
            <a:ext cx="1739349" cy="218075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5" t="15772" r="27346" b="25198"/>
          <a:stretch/>
        </p:blipFill>
        <p:spPr>
          <a:xfrm>
            <a:off x="6588918" y="261632"/>
            <a:ext cx="2175338" cy="216231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77" t="15770" r="30274" b="25911"/>
          <a:stretch/>
        </p:blipFill>
        <p:spPr>
          <a:xfrm>
            <a:off x="8764256" y="272217"/>
            <a:ext cx="1721527" cy="2155192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9448320" y="2007107"/>
            <a:ext cx="10374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err="1">
                <a:latin typeface="Arial Narrow" panose="020B0606020202030204" pitchFamily="34" charset="0"/>
              </a:rPr>
              <a:t>c</a:t>
            </a:r>
            <a:r>
              <a:rPr lang="de-DE" sz="1100" dirty="0" err="1" smtClean="0">
                <a:latin typeface="Arial Narrow" panose="020B0606020202030204" pitchFamily="34" charset="0"/>
              </a:rPr>
              <a:t>ontrast</a:t>
            </a:r>
            <a:r>
              <a:rPr lang="de-DE" sz="1100" dirty="0" smtClean="0">
                <a:latin typeface="Arial Narrow" panose="020B0606020202030204" pitchFamily="34" charset="0"/>
              </a:rPr>
              <a:t> medium</a:t>
            </a:r>
          </a:p>
          <a:p>
            <a:r>
              <a:rPr lang="de-DE" sz="1100" dirty="0" err="1" smtClean="0">
                <a:latin typeface="Arial Narrow" panose="020B0606020202030204" pitchFamily="34" charset="0"/>
              </a:rPr>
              <a:t>stagnation</a:t>
            </a:r>
            <a:endParaRPr lang="en-US" sz="1100" dirty="0">
              <a:latin typeface="Arial Narrow" panose="020B0606020202030204" pitchFamily="34" charset="0"/>
            </a:endParaRPr>
          </a:p>
        </p:txBody>
      </p:sp>
      <p:cxnSp>
        <p:nvCxnSpPr>
          <p:cNvPr id="14" name="Gerade Verbindung mit Pfeil 13"/>
          <p:cNvCxnSpPr/>
          <p:nvPr/>
        </p:nvCxnSpPr>
        <p:spPr>
          <a:xfrm flipH="1">
            <a:off x="2551967" y="1336422"/>
            <a:ext cx="434570" cy="5271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9967051" y="1141919"/>
            <a:ext cx="434570" cy="5271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25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26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101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smtClean="0"/>
              <a:t>supraclinoid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664282" y="2402821"/>
            <a:ext cx="2116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15.12.2021</a:t>
            </a:r>
          </a:p>
          <a:p>
            <a:r>
              <a:rPr lang="de-DE" dirty="0" smtClean="0"/>
              <a:t>MP ADP </a:t>
            </a:r>
            <a:r>
              <a:rPr lang="de-DE" dirty="0"/>
              <a:t>7</a:t>
            </a:r>
            <a:r>
              <a:rPr lang="de-DE" dirty="0" smtClean="0"/>
              <a:t>, ASPI 105</a:t>
            </a:r>
          </a:p>
          <a:p>
            <a:r>
              <a:rPr lang="de-DE" dirty="0" smtClean="0"/>
              <a:t>VN ARU 639, PRU 39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116731" y="2359628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FU0</a:t>
            </a:r>
          </a:p>
          <a:p>
            <a:r>
              <a:rPr lang="de-DE" dirty="0" smtClean="0"/>
              <a:t>26.01.2022</a:t>
            </a:r>
          </a:p>
          <a:p>
            <a:r>
              <a:rPr lang="de-DE" dirty="0" smtClean="0"/>
              <a:t>42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A1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3981723" y="2402821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15.12.2021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8971301" y="2359628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FU1</a:t>
            </a:r>
            <a:endParaRPr lang="de-DE" dirty="0"/>
          </a:p>
          <a:p>
            <a:r>
              <a:rPr lang="de-DE" dirty="0" smtClean="0"/>
              <a:t>5/2022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/>
          </a:p>
          <a:p>
            <a:r>
              <a:rPr lang="de-DE" dirty="0" smtClean="0"/>
              <a:t>10 </a:t>
            </a:r>
            <a:r>
              <a:rPr lang="de-DE" dirty="0"/>
              <a:t>mg PRA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8" t="24026" r="30750" b="28264"/>
          <a:stretch/>
        </p:blipFill>
        <p:spPr>
          <a:xfrm>
            <a:off x="1664281" y="305362"/>
            <a:ext cx="2156981" cy="205426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4" t="22737" r="30811" b="23760"/>
          <a:stretch/>
        </p:blipFill>
        <p:spPr>
          <a:xfrm>
            <a:off x="3981723" y="305362"/>
            <a:ext cx="1910337" cy="205426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2" t="16443" r="20358" b="22556"/>
          <a:stretch/>
        </p:blipFill>
        <p:spPr>
          <a:xfrm>
            <a:off x="6116731" y="305362"/>
            <a:ext cx="2054266" cy="2054266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1664281" y="5583485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  <a:endParaRPr lang="de-DE" dirty="0"/>
          </a:p>
          <a:p>
            <a:r>
              <a:rPr lang="de-DE" dirty="0" smtClean="0"/>
              <a:t>11/2022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3981723" y="5614223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FU3</a:t>
            </a:r>
            <a:endParaRPr lang="de-DE" dirty="0"/>
          </a:p>
          <a:p>
            <a:r>
              <a:rPr lang="de-DE" dirty="0" smtClean="0"/>
              <a:t>1/2024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243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94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87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AchoA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553840" y="2458309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03.11.2021</a:t>
            </a:r>
          </a:p>
          <a:p>
            <a:r>
              <a:rPr lang="de-DE" dirty="0" smtClean="0"/>
              <a:t>MP ADP </a:t>
            </a:r>
            <a:r>
              <a:rPr lang="de-DE" dirty="0"/>
              <a:t>9</a:t>
            </a:r>
            <a:r>
              <a:rPr lang="de-DE" dirty="0" smtClean="0"/>
              <a:t>, ASPI 15</a:t>
            </a:r>
          </a:p>
          <a:p>
            <a:r>
              <a:rPr lang="de-DE" dirty="0" smtClean="0"/>
              <a:t>VN ARU 560, PRU 17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612542" y="5229225"/>
            <a:ext cx="33190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FU1</a:t>
            </a:r>
          </a:p>
          <a:p>
            <a:r>
              <a:rPr lang="de-DE" dirty="0"/>
              <a:t>04.01.2022</a:t>
            </a:r>
          </a:p>
          <a:p>
            <a:r>
              <a:rPr lang="de-DE" dirty="0"/>
              <a:t>62 </a:t>
            </a:r>
            <a:r>
              <a:rPr lang="de-DE" dirty="0" err="1"/>
              <a:t>days</a:t>
            </a:r>
            <a:endParaRPr lang="de-DE" dirty="0"/>
          </a:p>
          <a:p>
            <a:r>
              <a:rPr lang="de-DE" dirty="0"/>
              <a:t>1x 100 mg ASA, 2x 90 mg </a:t>
            </a:r>
            <a:r>
              <a:rPr lang="de-DE" dirty="0" err="1"/>
              <a:t>Brilique</a:t>
            </a:r>
            <a:endParaRPr lang="de-DE" dirty="0"/>
          </a:p>
          <a:p>
            <a:r>
              <a:rPr lang="de-DE" b="1" dirty="0">
                <a:solidFill>
                  <a:srgbClr val="FF0000"/>
                </a:solidFill>
              </a:rPr>
              <a:t>OKM A1 </a:t>
            </a:r>
            <a:r>
              <a:rPr lang="de-DE" b="1" u="sng" dirty="0">
                <a:solidFill>
                  <a:srgbClr val="FF0000"/>
                </a:solidFill>
              </a:rPr>
              <a:t>(DAPT)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224782" y="2458308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03.11.2021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2" t="24622" r="27427" b="31194"/>
          <a:stretch/>
        </p:blipFill>
        <p:spPr>
          <a:xfrm>
            <a:off x="4224782" y="266591"/>
            <a:ext cx="2578100" cy="21917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9" t="3486" r="40964"/>
          <a:stretch/>
        </p:blipFill>
        <p:spPr>
          <a:xfrm>
            <a:off x="6929882" y="266700"/>
            <a:ext cx="685800" cy="219160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4" t="4698" r="36177" b="16443"/>
          <a:stretch/>
        </p:blipFill>
        <p:spPr>
          <a:xfrm>
            <a:off x="7615681" y="266590"/>
            <a:ext cx="1787571" cy="219171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t="6375" r="38152" b="14206"/>
          <a:stretch/>
        </p:blipFill>
        <p:spPr>
          <a:xfrm>
            <a:off x="9403252" y="266579"/>
            <a:ext cx="1744122" cy="2191728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7002656" y="2458308"/>
            <a:ext cx="5189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</a:t>
            </a:r>
            <a:r>
              <a:rPr lang="de-DE" dirty="0" err="1" smtClean="0"/>
              <a:t>emergency</a:t>
            </a:r>
            <a:r>
              <a:rPr lang="de-DE" dirty="0" smtClean="0"/>
              <a:t>, </a:t>
            </a:r>
            <a:r>
              <a:rPr lang="de-DE" dirty="0" err="1" smtClean="0"/>
              <a:t>acute</a:t>
            </a:r>
            <a:r>
              <a:rPr lang="de-DE" dirty="0" smtClean="0"/>
              <a:t> </a:t>
            </a:r>
            <a:r>
              <a:rPr lang="de-DE" dirty="0" err="1" smtClean="0"/>
              <a:t>ischemic</a:t>
            </a:r>
            <a:r>
              <a:rPr lang="de-DE" dirty="0" smtClean="0"/>
              <a:t> </a:t>
            </a:r>
            <a:r>
              <a:rPr lang="de-DE" dirty="0" err="1" smtClean="0"/>
              <a:t>stroke</a:t>
            </a:r>
            <a:endParaRPr lang="de-DE" dirty="0" smtClean="0"/>
          </a:p>
          <a:p>
            <a:r>
              <a:rPr lang="de-DE" dirty="0" smtClean="0"/>
              <a:t>14.11.2021</a:t>
            </a:r>
          </a:p>
          <a:p>
            <a:r>
              <a:rPr lang="de-DE" dirty="0" smtClean="0"/>
              <a:t>11 </a:t>
            </a:r>
            <a:r>
              <a:rPr lang="de-DE" dirty="0" err="1"/>
              <a:t>days</a:t>
            </a:r>
            <a:endParaRPr lang="de-DE" dirty="0"/>
          </a:p>
          <a:p>
            <a:r>
              <a:rPr lang="de-DE" dirty="0" smtClean="0"/>
              <a:t>0 </a:t>
            </a:r>
            <a:r>
              <a:rPr lang="de-DE" dirty="0"/>
              <a:t>mg PRA – </a:t>
            </a:r>
            <a:r>
              <a:rPr lang="de-DE" dirty="0" err="1"/>
              <a:t>incompliance</a:t>
            </a:r>
            <a:r>
              <a:rPr lang="de-DE" dirty="0"/>
              <a:t>, NIHSS </a:t>
            </a:r>
            <a:r>
              <a:rPr lang="de-DE" dirty="0" smtClean="0"/>
              <a:t>12</a:t>
            </a:r>
            <a:endParaRPr lang="de-DE" dirty="0"/>
          </a:p>
          <a:p>
            <a:r>
              <a:rPr lang="de-DE" dirty="0"/>
              <a:t>MP ADP </a:t>
            </a:r>
            <a:r>
              <a:rPr lang="de-DE" dirty="0" smtClean="0"/>
              <a:t>84 </a:t>
            </a:r>
            <a:r>
              <a:rPr lang="de-DE" dirty="0"/>
              <a:t>ASPI </a:t>
            </a:r>
            <a:r>
              <a:rPr lang="de-DE" dirty="0" smtClean="0"/>
              <a:t>114</a:t>
            </a:r>
            <a:endParaRPr lang="de-DE" dirty="0"/>
          </a:p>
          <a:p>
            <a:r>
              <a:rPr lang="de-DE" dirty="0"/>
              <a:t>VN </a:t>
            </a:r>
            <a:r>
              <a:rPr lang="de-DE" dirty="0" smtClean="0"/>
              <a:t>ARU 643 P2Y12 217 (</a:t>
            </a:r>
            <a:r>
              <a:rPr lang="de-DE" dirty="0"/>
              <a:t>0</a:t>
            </a:r>
            <a:r>
              <a:rPr lang="de-DE" dirty="0" smtClean="0"/>
              <a:t>%) </a:t>
            </a:r>
            <a:r>
              <a:rPr lang="de-DE" dirty="0"/>
              <a:t>–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platelet</a:t>
            </a:r>
            <a:r>
              <a:rPr lang="de-DE" dirty="0" smtClean="0"/>
              <a:t> </a:t>
            </a:r>
            <a:r>
              <a:rPr lang="de-DE" dirty="0" err="1"/>
              <a:t>inhibition</a:t>
            </a:r>
            <a:r>
              <a:rPr lang="de-DE" dirty="0"/>
              <a:t> </a:t>
            </a:r>
          </a:p>
          <a:p>
            <a:r>
              <a:rPr lang="de-DE" dirty="0"/>
              <a:t>MCA recanalized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 smtClean="0"/>
              <a:t>aspiration</a:t>
            </a:r>
            <a:r>
              <a:rPr lang="de-DE" dirty="0" smtClean="0"/>
              <a:t> thrombectomy, eptifibatide </a:t>
            </a:r>
            <a:r>
              <a:rPr lang="de-DE" dirty="0"/>
              <a:t>IV &amp; IA =&gt; mRS 1</a:t>
            </a: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4" t="20538" r="28834" b="31293"/>
          <a:stretch/>
        </p:blipFill>
        <p:spPr>
          <a:xfrm>
            <a:off x="1649896" y="266579"/>
            <a:ext cx="2494721" cy="2191728"/>
          </a:xfrm>
          <a:prstGeom prst="rect">
            <a:avLst/>
          </a:prstGeom>
        </p:spPr>
      </p:pic>
      <p:cxnSp>
        <p:nvCxnSpPr>
          <p:cNvPr id="25" name="Gerade Verbindung mit Pfeil 24"/>
          <p:cNvCxnSpPr/>
          <p:nvPr/>
        </p:nvCxnSpPr>
        <p:spPr>
          <a:xfrm flipV="1">
            <a:off x="2833840" y="1700654"/>
            <a:ext cx="366469" cy="22527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5" r="12332" b="17191"/>
          <a:stretch/>
        </p:blipFill>
        <p:spPr>
          <a:xfrm>
            <a:off x="1675242" y="3686174"/>
            <a:ext cx="2837123" cy="1543051"/>
          </a:xfrm>
          <a:prstGeom prst="rect">
            <a:avLst/>
          </a:prstGeom>
        </p:spPr>
      </p:pic>
      <p:cxnSp>
        <p:nvCxnSpPr>
          <p:cNvPr id="26" name="Gerade Verbindung mit Pfeil 25"/>
          <p:cNvCxnSpPr/>
          <p:nvPr/>
        </p:nvCxnSpPr>
        <p:spPr>
          <a:xfrm flipV="1">
            <a:off x="3093803" y="4294377"/>
            <a:ext cx="366469" cy="22527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4931606" y="5573355"/>
            <a:ext cx="3472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8/2022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7272782" y="5573355"/>
            <a:ext cx="3472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11/2023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</p:spTree>
    <p:extLst>
      <p:ext uri="{BB962C8B-B14F-4D97-AF65-F5344CB8AC3E}">
        <p14:creationId xmlns:p14="http://schemas.microsoft.com/office/powerpoint/2010/main" val="296710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2619375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OKM 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follow-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pending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n=3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34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87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</a:t>
            </a:r>
          </a:p>
          <a:p>
            <a:r>
              <a:rPr lang="de-DE" dirty="0" smtClean="0"/>
              <a:t>M1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553840" y="2458309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03.11.2021</a:t>
            </a:r>
          </a:p>
          <a:p>
            <a:r>
              <a:rPr lang="de-DE" dirty="0" smtClean="0"/>
              <a:t>MP ADP </a:t>
            </a:r>
            <a:r>
              <a:rPr lang="de-DE" dirty="0"/>
              <a:t>9</a:t>
            </a:r>
            <a:r>
              <a:rPr lang="de-DE" dirty="0" smtClean="0"/>
              <a:t>, ASPI 15</a:t>
            </a:r>
          </a:p>
          <a:p>
            <a:r>
              <a:rPr lang="de-DE" dirty="0" smtClean="0"/>
              <a:t>VN ARU 560, PRU 17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002656" y="2458308"/>
            <a:ext cx="5189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</a:t>
            </a:r>
            <a:r>
              <a:rPr lang="de-DE" dirty="0" err="1" smtClean="0"/>
              <a:t>emergency</a:t>
            </a:r>
            <a:r>
              <a:rPr lang="de-DE" dirty="0" smtClean="0"/>
              <a:t>, </a:t>
            </a:r>
            <a:r>
              <a:rPr lang="de-DE" dirty="0" err="1" smtClean="0"/>
              <a:t>acute</a:t>
            </a:r>
            <a:r>
              <a:rPr lang="de-DE" dirty="0" smtClean="0"/>
              <a:t> </a:t>
            </a:r>
            <a:r>
              <a:rPr lang="de-DE" dirty="0" err="1" smtClean="0"/>
              <a:t>ischemic</a:t>
            </a:r>
            <a:r>
              <a:rPr lang="de-DE" dirty="0" smtClean="0"/>
              <a:t> </a:t>
            </a:r>
            <a:r>
              <a:rPr lang="de-DE" dirty="0" err="1" smtClean="0"/>
              <a:t>stroke</a:t>
            </a:r>
            <a:endParaRPr lang="de-DE" dirty="0" smtClean="0"/>
          </a:p>
          <a:p>
            <a:r>
              <a:rPr lang="de-DE" dirty="0" smtClean="0"/>
              <a:t>14.11.2021</a:t>
            </a:r>
          </a:p>
          <a:p>
            <a:r>
              <a:rPr lang="de-DE" dirty="0" smtClean="0"/>
              <a:t>11 </a:t>
            </a:r>
            <a:r>
              <a:rPr lang="de-DE" dirty="0" err="1"/>
              <a:t>days</a:t>
            </a:r>
            <a:endParaRPr lang="de-DE" dirty="0"/>
          </a:p>
          <a:p>
            <a:r>
              <a:rPr lang="de-DE" dirty="0" smtClean="0"/>
              <a:t>0 </a:t>
            </a:r>
            <a:r>
              <a:rPr lang="de-DE" dirty="0"/>
              <a:t>mg PRA – </a:t>
            </a:r>
            <a:r>
              <a:rPr lang="de-DE" dirty="0" err="1"/>
              <a:t>incompliance</a:t>
            </a:r>
            <a:r>
              <a:rPr lang="de-DE" dirty="0"/>
              <a:t>, NIHSS </a:t>
            </a:r>
            <a:r>
              <a:rPr lang="de-DE" dirty="0" smtClean="0"/>
              <a:t>12</a:t>
            </a:r>
            <a:endParaRPr lang="de-DE" dirty="0"/>
          </a:p>
          <a:p>
            <a:r>
              <a:rPr lang="de-DE" dirty="0"/>
              <a:t>MP ADP </a:t>
            </a:r>
            <a:r>
              <a:rPr lang="de-DE" dirty="0" smtClean="0"/>
              <a:t>84 </a:t>
            </a:r>
            <a:r>
              <a:rPr lang="de-DE" dirty="0"/>
              <a:t>ASPI </a:t>
            </a:r>
            <a:r>
              <a:rPr lang="de-DE" dirty="0" smtClean="0"/>
              <a:t>114</a:t>
            </a:r>
            <a:endParaRPr lang="de-DE" dirty="0"/>
          </a:p>
          <a:p>
            <a:r>
              <a:rPr lang="de-DE" dirty="0"/>
              <a:t>VN </a:t>
            </a:r>
            <a:r>
              <a:rPr lang="de-DE" dirty="0" smtClean="0"/>
              <a:t>ARU 643 P2Y12 217 (</a:t>
            </a:r>
            <a:r>
              <a:rPr lang="de-DE" dirty="0"/>
              <a:t>0</a:t>
            </a:r>
            <a:r>
              <a:rPr lang="de-DE" dirty="0" smtClean="0"/>
              <a:t>%) </a:t>
            </a:r>
            <a:r>
              <a:rPr lang="de-DE" dirty="0"/>
              <a:t>–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platelet</a:t>
            </a:r>
            <a:r>
              <a:rPr lang="de-DE" dirty="0" smtClean="0"/>
              <a:t> </a:t>
            </a:r>
            <a:r>
              <a:rPr lang="de-DE" dirty="0" err="1"/>
              <a:t>inhibition</a:t>
            </a:r>
            <a:r>
              <a:rPr lang="de-DE" dirty="0"/>
              <a:t> </a:t>
            </a:r>
          </a:p>
          <a:p>
            <a:r>
              <a:rPr lang="de-DE" dirty="0"/>
              <a:t>MCA recanalized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 smtClean="0"/>
              <a:t>aspiration</a:t>
            </a:r>
            <a:r>
              <a:rPr lang="de-DE" dirty="0" smtClean="0"/>
              <a:t> thrombectomy, eptifibatide </a:t>
            </a:r>
            <a:r>
              <a:rPr lang="de-DE" dirty="0"/>
              <a:t>IV &amp; IA =&gt; mRS 1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550618" y="5324475"/>
            <a:ext cx="34729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FU1</a:t>
            </a:r>
          </a:p>
          <a:p>
            <a:r>
              <a:rPr lang="de-DE" dirty="0" smtClean="0"/>
              <a:t>04.01.2022</a:t>
            </a:r>
          </a:p>
          <a:p>
            <a:r>
              <a:rPr lang="de-DE" dirty="0" smtClean="0"/>
              <a:t>62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ASA, 2x 90 mg </a:t>
            </a:r>
            <a:r>
              <a:rPr lang="de-DE" dirty="0" err="1" smtClean="0"/>
              <a:t>Brilique</a:t>
            </a:r>
            <a:endParaRPr lang="de-DE" dirty="0" smtClean="0"/>
          </a:p>
          <a:p>
            <a:r>
              <a:rPr lang="de-DE" b="1" dirty="0" smtClean="0">
                <a:solidFill>
                  <a:srgbClr val="FF0000"/>
                </a:solidFill>
              </a:rPr>
              <a:t>OKM A1 </a:t>
            </a:r>
            <a:r>
              <a:rPr lang="de-DE" b="1" u="sng" dirty="0" smtClean="0">
                <a:solidFill>
                  <a:srgbClr val="FF0000"/>
                </a:solidFill>
              </a:rPr>
              <a:t>(DAPT)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224782" y="2458308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03.11.2021</a:t>
            </a:r>
          </a:p>
          <a:p>
            <a:r>
              <a:rPr lang="de-DE" dirty="0" smtClean="0"/>
              <a:t>p64 HPC 3,5/21</a:t>
            </a:r>
          </a:p>
          <a:p>
            <a:r>
              <a:rPr lang="de-DE" dirty="0"/>
              <a:t>10 </a:t>
            </a:r>
            <a:r>
              <a:rPr lang="de-DE" dirty="0" smtClean="0"/>
              <a:t>mg PRA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2" t="24622" r="27427" b="31194"/>
          <a:stretch/>
        </p:blipFill>
        <p:spPr>
          <a:xfrm>
            <a:off x="4224782" y="266591"/>
            <a:ext cx="2578100" cy="219171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2" t="39164" r="53117" b="21687"/>
          <a:stretch/>
        </p:blipFill>
        <p:spPr>
          <a:xfrm>
            <a:off x="1614118" y="266592"/>
            <a:ext cx="2410889" cy="219171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9" t="3486" r="40964"/>
          <a:stretch/>
        </p:blipFill>
        <p:spPr>
          <a:xfrm>
            <a:off x="6929882" y="266700"/>
            <a:ext cx="685800" cy="219160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4" t="4698" r="36177" b="16443"/>
          <a:stretch/>
        </p:blipFill>
        <p:spPr>
          <a:xfrm>
            <a:off x="7615681" y="266590"/>
            <a:ext cx="1787571" cy="219171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0" t="6375" r="38152" b="14206"/>
          <a:stretch/>
        </p:blipFill>
        <p:spPr>
          <a:xfrm>
            <a:off x="9403252" y="266579"/>
            <a:ext cx="1744122" cy="219172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6" t="15024" r="13605" b="21972"/>
          <a:stretch/>
        </p:blipFill>
        <p:spPr>
          <a:xfrm>
            <a:off x="1583406" y="3609975"/>
            <a:ext cx="2610994" cy="171450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4931606" y="5573355"/>
            <a:ext cx="3472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FU2</a:t>
            </a:r>
          </a:p>
          <a:p>
            <a:r>
              <a:rPr lang="de-DE" dirty="0" smtClean="0"/>
              <a:t>8/2022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7272782" y="5573355"/>
            <a:ext cx="3472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FU3</a:t>
            </a:r>
          </a:p>
          <a:p>
            <a:r>
              <a:rPr lang="de-DE" dirty="0" smtClean="0"/>
              <a:t>11/2023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</p:spTree>
    <p:extLst>
      <p:ext uri="{BB962C8B-B14F-4D97-AF65-F5344CB8AC3E}">
        <p14:creationId xmlns:p14="http://schemas.microsoft.com/office/powerpoint/2010/main" val="76000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29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40056" y="2362113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3D, 18.12.2020</a:t>
            </a:r>
          </a:p>
          <a:p>
            <a:r>
              <a:rPr lang="de-DE" dirty="0" smtClean="0"/>
              <a:t>MP ADP 18, ASPI 55</a:t>
            </a:r>
          </a:p>
          <a:p>
            <a:r>
              <a:rPr lang="de-DE" dirty="0" smtClean="0"/>
              <a:t>VN ARU 534, PRU 4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953366" y="2362113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/>
              <a:t>,</a:t>
            </a:r>
            <a:r>
              <a:rPr lang="de-DE" dirty="0" smtClean="0"/>
              <a:t> 18.12.2020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7455240" y="2358303"/>
            <a:ext cx="16995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rao43 FU0</a:t>
            </a:r>
          </a:p>
          <a:p>
            <a:r>
              <a:rPr lang="de-DE" dirty="0" smtClean="0"/>
              <a:t>11.02.2021</a:t>
            </a:r>
          </a:p>
          <a:p>
            <a:r>
              <a:rPr lang="de-DE" dirty="0" smtClean="0"/>
              <a:t>55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A1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300462" y="5657671"/>
            <a:ext cx="14173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</a:t>
            </a:r>
            <a:r>
              <a:rPr lang="de-DE" dirty="0" err="1" smtClean="0"/>
              <a:t>Efient</a:t>
            </a:r>
            <a:endParaRPr lang="de-DE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10329303" y="2357616"/>
            <a:ext cx="1708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3/2021</a:t>
            </a:r>
          </a:p>
          <a:p>
            <a:r>
              <a:rPr lang="de-DE" dirty="0" err="1"/>
              <a:t>m</a:t>
            </a:r>
            <a:r>
              <a:rPr lang="de-DE" dirty="0" err="1" smtClean="0"/>
              <a:t>issing</a:t>
            </a:r>
            <a:r>
              <a:rPr lang="de-DE" dirty="0" smtClean="0"/>
              <a:t>, </a:t>
            </a:r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t="9830" r="18282" b="20991"/>
          <a:stretch/>
        </p:blipFill>
        <p:spPr>
          <a:xfrm>
            <a:off x="1469109" y="204812"/>
            <a:ext cx="2198394" cy="217694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1" t="38995" r="29571" b="29707"/>
          <a:stretch/>
        </p:blipFill>
        <p:spPr>
          <a:xfrm>
            <a:off x="3985999" y="208511"/>
            <a:ext cx="3298222" cy="217324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2" t="28872" r="19737" b="20009"/>
          <a:stretch/>
        </p:blipFill>
        <p:spPr>
          <a:xfrm>
            <a:off x="7431336" y="208511"/>
            <a:ext cx="2750852" cy="214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1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97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</a:t>
            </a:r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64282" y="2402821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02.12.2021</a:t>
            </a:r>
          </a:p>
          <a:p>
            <a:r>
              <a:rPr lang="de-DE" dirty="0" smtClean="0"/>
              <a:t>MP ADP </a:t>
            </a:r>
            <a:r>
              <a:rPr lang="de-DE" dirty="0"/>
              <a:t>2</a:t>
            </a:r>
            <a:r>
              <a:rPr lang="de-DE" dirty="0" smtClean="0"/>
              <a:t>, ASPI 36</a:t>
            </a:r>
          </a:p>
          <a:p>
            <a:r>
              <a:rPr lang="de-DE" dirty="0" smtClean="0"/>
              <a:t>VN ARU 644, PRU 41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684496" y="2359630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FU0</a:t>
            </a:r>
          </a:p>
          <a:p>
            <a:r>
              <a:rPr lang="de-DE" dirty="0" smtClean="0"/>
              <a:t>18.01.2022</a:t>
            </a:r>
          </a:p>
          <a:p>
            <a:r>
              <a:rPr lang="de-DE" dirty="0" smtClean="0"/>
              <a:t>47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</a:p>
          <a:p>
            <a:r>
              <a:rPr lang="de-DE" b="1" dirty="0" smtClean="0"/>
              <a:t>OKM A1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3981723" y="2402821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02.12.2021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3" r="19556" b="30513"/>
          <a:stretch/>
        </p:blipFill>
        <p:spPr>
          <a:xfrm>
            <a:off x="1665962" y="288887"/>
            <a:ext cx="2154680" cy="208721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1" t="19189" r="22920" b="25239"/>
          <a:stretch/>
        </p:blipFill>
        <p:spPr>
          <a:xfrm>
            <a:off x="3981723" y="275244"/>
            <a:ext cx="2541692" cy="208721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5" t="16949" r="6305" b="13588"/>
          <a:stretch/>
        </p:blipFill>
        <p:spPr>
          <a:xfrm>
            <a:off x="6684496" y="305362"/>
            <a:ext cx="2438615" cy="205426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337608" y="11430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</a:t>
            </a:r>
            <a:endParaRPr lang="en-US" dirty="0"/>
          </a:p>
        </p:txBody>
      </p:sp>
      <p:sp>
        <p:nvSpPr>
          <p:cNvPr id="17" name="Textfeld 16"/>
          <p:cNvSpPr txBox="1"/>
          <p:nvPr/>
        </p:nvSpPr>
        <p:spPr>
          <a:xfrm>
            <a:off x="1667165" y="5380672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5/2022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(3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/>
          </a:p>
        </p:txBody>
      </p:sp>
      <p:sp>
        <p:nvSpPr>
          <p:cNvPr id="18" name="Textfeld 17"/>
          <p:cNvSpPr txBox="1"/>
          <p:nvPr/>
        </p:nvSpPr>
        <p:spPr>
          <a:xfrm>
            <a:off x="4218190" y="5380672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FU2</a:t>
            </a:r>
          </a:p>
          <a:p>
            <a:r>
              <a:rPr lang="de-DE" dirty="0" smtClean="0"/>
              <a:t>11/2022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  <a:endParaRPr lang="de-DE" dirty="0"/>
          </a:p>
        </p:txBody>
      </p:sp>
      <p:sp>
        <p:nvSpPr>
          <p:cNvPr id="21" name="Textfeld 20"/>
          <p:cNvSpPr txBox="1"/>
          <p:nvPr/>
        </p:nvSpPr>
        <p:spPr>
          <a:xfrm>
            <a:off x="6989965" y="5380671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FU3</a:t>
            </a:r>
          </a:p>
          <a:p>
            <a:r>
              <a:rPr lang="de-DE" dirty="0" smtClean="0"/>
              <a:t>1/2024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  <a:endParaRPr lang="de-DE" dirty="0"/>
          </a:p>
        </p:txBody>
      </p:sp>
      <p:cxnSp>
        <p:nvCxnSpPr>
          <p:cNvPr id="13" name="Gerade Verbindung mit Pfeil 12"/>
          <p:cNvCxnSpPr/>
          <p:nvPr/>
        </p:nvCxnSpPr>
        <p:spPr>
          <a:xfrm>
            <a:off x="2570746" y="902036"/>
            <a:ext cx="99392" cy="35378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7533271" y="787941"/>
            <a:ext cx="99392" cy="35378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65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2619375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OKM 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subtotal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filling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n=11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9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7620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cavernous</a:t>
            </a:r>
            <a:r>
              <a:rPr lang="de-DE" dirty="0" smtClean="0"/>
              <a:t> ICA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205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30.04.2020</a:t>
            </a:r>
          </a:p>
          <a:p>
            <a:r>
              <a:rPr lang="de-DE" dirty="0" smtClean="0"/>
              <a:t>MP ADP 30, ASPI 103</a:t>
            </a:r>
          </a:p>
          <a:p>
            <a:r>
              <a:rPr lang="de-DE" dirty="0" smtClean="0"/>
              <a:t>VN ARU 656, PRU 64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370997" y="2408691"/>
            <a:ext cx="32480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rao44 &amp; lao45, 30.04.2020</a:t>
            </a:r>
          </a:p>
          <a:p>
            <a:r>
              <a:rPr lang="de-DE" dirty="0" smtClean="0"/>
              <a:t>p64 HPC 4/24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821347" y="2425147"/>
            <a:ext cx="17997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13.07.2020</a:t>
            </a:r>
          </a:p>
          <a:p>
            <a:r>
              <a:rPr lang="de-DE" dirty="0" smtClean="0"/>
              <a:t>74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B3</a:t>
            </a:r>
          </a:p>
          <a:p>
            <a:r>
              <a:rPr lang="de-DE" b="1" dirty="0" smtClean="0"/>
              <a:t>Lost </a:t>
            </a:r>
            <a:r>
              <a:rPr lang="de-DE" b="1" dirty="0" err="1" smtClean="0"/>
              <a:t>to</a:t>
            </a:r>
            <a:r>
              <a:rPr lang="de-DE" b="1" dirty="0" smtClean="0"/>
              <a:t> follow-</a:t>
            </a:r>
            <a:r>
              <a:rPr lang="de-DE" b="1" dirty="0" err="1" smtClean="0"/>
              <a:t>up</a:t>
            </a:r>
            <a:endParaRPr lang="de-DE" b="1" dirty="0" smtClean="0"/>
          </a:p>
        </p:txBody>
      </p:sp>
      <p:sp>
        <p:nvSpPr>
          <p:cNvPr id="11" name="Textfeld 10"/>
          <p:cNvSpPr txBox="1"/>
          <p:nvPr/>
        </p:nvSpPr>
        <p:spPr>
          <a:xfrm>
            <a:off x="9483957" y="2425147"/>
            <a:ext cx="1423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err="1"/>
              <a:t>p</a:t>
            </a:r>
            <a:r>
              <a:rPr lang="de-DE" dirty="0" err="1" smtClean="0"/>
              <a:t>atient</a:t>
            </a:r>
            <a:r>
              <a:rPr lang="de-DE" dirty="0" smtClean="0"/>
              <a:t> </a:t>
            </a:r>
            <a:r>
              <a:rPr lang="de-DE" dirty="0" err="1" smtClean="0"/>
              <a:t>died</a:t>
            </a:r>
            <a:endParaRPr lang="de-DE" dirty="0" smtClean="0"/>
          </a:p>
          <a:p>
            <a:r>
              <a:rPr lang="de-DE" dirty="0" err="1"/>
              <a:t>f</a:t>
            </a:r>
            <a:r>
              <a:rPr lang="de-DE" dirty="0" err="1" smtClean="0"/>
              <a:t>rom</a:t>
            </a:r>
            <a:r>
              <a:rPr lang="de-DE" dirty="0" smtClean="0"/>
              <a:t> </a:t>
            </a:r>
            <a:r>
              <a:rPr lang="de-DE" dirty="0" err="1" smtClean="0"/>
              <a:t>cancer</a:t>
            </a:r>
            <a:endParaRPr lang="de-DE" dirty="0" smtClean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7" t="12090" r="25452" b="23222"/>
          <a:stretch/>
        </p:blipFill>
        <p:spPr>
          <a:xfrm>
            <a:off x="1731908" y="341824"/>
            <a:ext cx="2310156" cy="208332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734" t="23398" r="29052" b="22696"/>
          <a:stretch/>
        </p:blipFill>
        <p:spPr>
          <a:xfrm>
            <a:off x="4415538" y="322400"/>
            <a:ext cx="1465119" cy="208729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0" t="14545" r="36598" b="10730"/>
          <a:stretch/>
        </p:blipFill>
        <p:spPr>
          <a:xfrm>
            <a:off x="5802337" y="322118"/>
            <a:ext cx="1766455" cy="2088573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7" t="13009" r="30650" b="13381"/>
          <a:stretch/>
        </p:blipFill>
        <p:spPr>
          <a:xfrm>
            <a:off x="7823871" y="311727"/>
            <a:ext cx="1620983" cy="2057401"/>
          </a:xfrm>
          <a:prstGeom prst="rect">
            <a:avLst/>
          </a:prstGeom>
        </p:spPr>
      </p:pic>
      <p:cxnSp>
        <p:nvCxnSpPr>
          <p:cNvPr id="16" name="Gerade Verbindung mit Pfeil 15"/>
          <p:cNvCxnSpPr/>
          <p:nvPr/>
        </p:nvCxnSpPr>
        <p:spPr>
          <a:xfrm>
            <a:off x="8611336" y="1265976"/>
            <a:ext cx="105362" cy="2302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81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26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smtClean="0"/>
              <a:t>supraclinoid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664282" y="2402821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08.12.2021</a:t>
            </a:r>
          </a:p>
          <a:p>
            <a:r>
              <a:rPr lang="de-DE" dirty="0" smtClean="0"/>
              <a:t>MP ADP 11, ASPI 69</a:t>
            </a:r>
          </a:p>
          <a:p>
            <a:r>
              <a:rPr lang="de-DE" dirty="0" smtClean="0"/>
              <a:t>VN ARU 638, PRU 68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299164" y="2402821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23.02.2022</a:t>
            </a:r>
          </a:p>
          <a:p>
            <a:r>
              <a:rPr lang="de-DE" dirty="0" smtClean="0"/>
              <a:t>77 </a:t>
            </a:r>
            <a:r>
              <a:rPr lang="de-DE" dirty="0" err="1" smtClean="0"/>
              <a:t>days</a:t>
            </a:r>
            <a:endParaRPr lang="de-DE" dirty="0"/>
          </a:p>
          <a:p>
            <a:r>
              <a:rPr lang="de-DE" dirty="0" smtClean="0"/>
              <a:t>10 </a:t>
            </a:r>
            <a:r>
              <a:rPr lang="de-DE" dirty="0"/>
              <a:t>mg </a:t>
            </a:r>
            <a:r>
              <a:rPr lang="de-DE" dirty="0" smtClean="0"/>
              <a:t>PRA</a:t>
            </a:r>
          </a:p>
          <a:p>
            <a:r>
              <a:rPr lang="de-DE" b="1" dirty="0" smtClean="0"/>
              <a:t>OKM B3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3981723" y="2402821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08.12.2021</a:t>
            </a:r>
          </a:p>
          <a:p>
            <a:r>
              <a:rPr lang="de-DE" dirty="0" smtClean="0"/>
              <a:t>p64 HPC 3.5/21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9121221" y="2409775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FU2</a:t>
            </a:r>
          </a:p>
          <a:p>
            <a:r>
              <a:rPr lang="de-DE" dirty="0" smtClean="0"/>
              <a:t>9/2022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7" t="17966" r="26408" b="26486"/>
          <a:stretch/>
        </p:blipFill>
        <p:spPr>
          <a:xfrm>
            <a:off x="1664282" y="305362"/>
            <a:ext cx="2145718" cy="205426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6" t="14218" r="25132" b="23760"/>
          <a:stretch/>
        </p:blipFill>
        <p:spPr>
          <a:xfrm>
            <a:off x="4114791" y="305362"/>
            <a:ext cx="1704365" cy="2054267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1664282" y="5657671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FU3</a:t>
            </a:r>
          </a:p>
          <a:p>
            <a:r>
              <a:rPr lang="de-DE" dirty="0" smtClean="0"/>
              <a:t>12/2023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62" t="12643" r="24907" b="33172"/>
          <a:stretch/>
        </p:blipFill>
        <p:spPr>
          <a:xfrm>
            <a:off x="6353175" y="305361"/>
            <a:ext cx="1507691" cy="205426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7" t="2342" r="36463" b="24389"/>
          <a:stretch/>
        </p:blipFill>
        <p:spPr>
          <a:xfrm>
            <a:off x="7870391" y="304799"/>
            <a:ext cx="987859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9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195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92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28055" y="2452816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18.11.2021</a:t>
            </a:r>
          </a:p>
          <a:p>
            <a:r>
              <a:rPr lang="de-DE" dirty="0" smtClean="0"/>
              <a:t>MP ADP 24, ASPI 70</a:t>
            </a:r>
          </a:p>
          <a:p>
            <a:r>
              <a:rPr lang="de-DE" dirty="0" smtClean="0"/>
              <a:t>VN ARU 647, PRU 25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132818" y="2452815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18.11.2021</a:t>
            </a:r>
          </a:p>
          <a:p>
            <a:r>
              <a:rPr lang="de-DE" dirty="0" smtClean="0"/>
              <a:t>p64 HPC 4.5/15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7" t="12161" r="30452" b="27800"/>
          <a:stretch/>
        </p:blipFill>
        <p:spPr>
          <a:xfrm>
            <a:off x="1667015" y="290383"/>
            <a:ext cx="2240125" cy="216243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16" t="11517" r="27101" b="28805"/>
          <a:stretch/>
        </p:blipFill>
        <p:spPr>
          <a:xfrm>
            <a:off x="4132818" y="290382"/>
            <a:ext cx="2357832" cy="216243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6633169" y="2443784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 FU1</a:t>
            </a:r>
          </a:p>
          <a:p>
            <a:r>
              <a:rPr lang="de-DE" dirty="0" smtClean="0"/>
              <a:t>08.02.2022</a:t>
            </a:r>
          </a:p>
          <a:p>
            <a:r>
              <a:rPr lang="de-DE" dirty="0" smtClean="0"/>
              <a:t>82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B1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6" t="26724" r="32717" b="25566"/>
          <a:stretch/>
        </p:blipFill>
        <p:spPr>
          <a:xfrm>
            <a:off x="6716328" y="290382"/>
            <a:ext cx="2230309" cy="2153402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H="1" flipV="1">
            <a:off x="7925165" y="1490991"/>
            <a:ext cx="166015" cy="15874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718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20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28.09.2020</a:t>
            </a:r>
          </a:p>
          <a:p>
            <a:r>
              <a:rPr lang="de-DE" dirty="0" smtClean="0"/>
              <a:t>MP ADP 20, ASPI 68</a:t>
            </a:r>
          </a:p>
          <a:p>
            <a:r>
              <a:rPr lang="de-DE" dirty="0" smtClean="0"/>
              <a:t>VN ARU 591, PRU 40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528122" y="2423946"/>
            <a:ext cx="23519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28.9.2020</a:t>
            </a:r>
          </a:p>
          <a:p>
            <a:r>
              <a:rPr lang="de-DE" dirty="0" smtClean="0"/>
              <a:t>p64 HPC 3.5/15 &amp; 4/12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817683" y="2426714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01.03.2021</a:t>
            </a:r>
          </a:p>
          <a:p>
            <a:r>
              <a:rPr lang="de-DE" dirty="0" smtClean="0"/>
              <a:t>154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B2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9" t="10768" r="34959" b="25505"/>
          <a:stretch/>
        </p:blipFill>
        <p:spPr>
          <a:xfrm>
            <a:off x="1514073" y="197580"/>
            <a:ext cx="2713385" cy="222545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90" t="18264" r="32679" b="29937"/>
          <a:stretch/>
        </p:blipFill>
        <p:spPr>
          <a:xfrm>
            <a:off x="4528122" y="196666"/>
            <a:ext cx="2050600" cy="222636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2" t="17923" r="30809" b="19372"/>
          <a:stretch/>
        </p:blipFill>
        <p:spPr>
          <a:xfrm>
            <a:off x="6817683" y="196666"/>
            <a:ext cx="1960170" cy="2226366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9016814" y="2423032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06.09.2021</a:t>
            </a:r>
          </a:p>
          <a:p>
            <a:r>
              <a:rPr lang="de-DE" dirty="0" smtClean="0"/>
              <a:t>343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B2</a:t>
            </a:r>
            <a:endParaRPr lang="de-DE" b="1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7" t="24100" r="28373" b="25805"/>
          <a:stretch/>
        </p:blipFill>
        <p:spPr>
          <a:xfrm>
            <a:off x="9016814" y="196666"/>
            <a:ext cx="1972151" cy="2230048"/>
          </a:xfrm>
          <a:prstGeom prst="rect">
            <a:avLst/>
          </a:prstGeom>
        </p:spPr>
      </p:pic>
      <p:cxnSp>
        <p:nvCxnSpPr>
          <p:cNvPr id="11" name="Gerade Verbindung mit Pfeil 10"/>
          <p:cNvCxnSpPr/>
          <p:nvPr/>
        </p:nvCxnSpPr>
        <p:spPr>
          <a:xfrm flipH="1" flipV="1">
            <a:off x="3168950" y="1483301"/>
            <a:ext cx="196633" cy="34549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 flipV="1">
            <a:off x="7708977" y="1541751"/>
            <a:ext cx="234873" cy="26799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 flipV="1">
            <a:off x="9885452" y="1551276"/>
            <a:ext cx="234873" cy="26799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61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0979" y="153832"/>
            <a:ext cx="12067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lt</a:t>
            </a:r>
            <a:r>
              <a:rPr lang="de-DE" dirty="0" smtClean="0"/>
              <a:t> ICA</a:t>
            </a:r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205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07.05.2020</a:t>
            </a:r>
          </a:p>
          <a:p>
            <a:r>
              <a:rPr lang="de-DE" dirty="0" smtClean="0"/>
              <a:t>MP ADP 11, ASPI 106</a:t>
            </a:r>
          </a:p>
          <a:p>
            <a:r>
              <a:rPr lang="de-DE" dirty="0" smtClean="0"/>
              <a:t>VN ARU 556, PRU 1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106301" y="2396597"/>
            <a:ext cx="2129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07.05.2020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8" t="11565" r="27377" b="13710"/>
          <a:stretch/>
        </p:blipFill>
        <p:spPr>
          <a:xfrm>
            <a:off x="1750182" y="311726"/>
            <a:ext cx="2084063" cy="2088573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5" t="11931" r="24703" b="20780"/>
          <a:stretch/>
        </p:blipFill>
        <p:spPr>
          <a:xfrm>
            <a:off x="4075356" y="311726"/>
            <a:ext cx="2568653" cy="2084871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7096471" y="2400299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01.12.2020</a:t>
            </a:r>
          </a:p>
          <a:p>
            <a:r>
              <a:rPr lang="de-DE" dirty="0" smtClean="0"/>
              <a:t>208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B1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9483957" y="2404365"/>
            <a:ext cx="18101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08.06.2021</a:t>
            </a:r>
          </a:p>
          <a:p>
            <a:r>
              <a:rPr lang="de-DE" dirty="0" smtClean="0"/>
              <a:t>397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100 mg ASS</a:t>
            </a:r>
          </a:p>
          <a:p>
            <a:r>
              <a:rPr lang="de-DE" dirty="0" smtClean="0"/>
              <a:t>2x 90 mg </a:t>
            </a:r>
            <a:r>
              <a:rPr lang="de-DE" dirty="0" err="1" smtClean="0"/>
              <a:t>Brilique</a:t>
            </a:r>
            <a:endParaRPr lang="de-DE" dirty="0" smtClean="0"/>
          </a:p>
          <a:p>
            <a:r>
              <a:rPr lang="de-DE" b="1" dirty="0"/>
              <a:t>OKM </a:t>
            </a:r>
            <a:r>
              <a:rPr lang="de-DE" b="1" dirty="0" smtClean="0"/>
              <a:t>B1</a:t>
            </a:r>
            <a:endParaRPr lang="de-DE" b="1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0" t="5016" r="24227" b="22118"/>
          <a:stretch/>
        </p:blipFill>
        <p:spPr>
          <a:xfrm>
            <a:off x="7096471" y="322118"/>
            <a:ext cx="1963882" cy="2036618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9" t="8024" r="20255" b="19853"/>
          <a:stretch/>
        </p:blipFill>
        <p:spPr>
          <a:xfrm>
            <a:off x="9483957" y="311726"/>
            <a:ext cx="2047010" cy="2015838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3" t="33344" r="24900" b="20234"/>
          <a:stretch/>
        </p:blipFill>
        <p:spPr>
          <a:xfrm>
            <a:off x="1750182" y="3771901"/>
            <a:ext cx="2030541" cy="1143000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1749657" y="5099940"/>
            <a:ext cx="18101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22.11.2021</a:t>
            </a:r>
          </a:p>
          <a:p>
            <a:r>
              <a:rPr lang="de-DE" dirty="0" smtClean="0"/>
              <a:t>564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100 mg ASS</a:t>
            </a:r>
          </a:p>
          <a:p>
            <a:r>
              <a:rPr lang="de-DE" dirty="0" smtClean="0"/>
              <a:t>2x 90 mg </a:t>
            </a:r>
            <a:r>
              <a:rPr lang="de-DE" dirty="0" err="1" smtClean="0"/>
              <a:t>Brilique</a:t>
            </a:r>
            <a:endParaRPr lang="de-DE" dirty="0" smtClean="0"/>
          </a:p>
          <a:p>
            <a:r>
              <a:rPr lang="de-DE" b="1" dirty="0"/>
              <a:t>OKM </a:t>
            </a:r>
            <a:r>
              <a:rPr lang="de-DE" b="1" dirty="0" smtClean="0"/>
              <a:t>B1</a:t>
            </a:r>
            <a:endParaRPr lang="de-DE" b="1" dirty="0"/>
          </a:p>
        </p:txBody>
      </p:sp>
      <p:cxnSp>
        <p:nvCxnSpPr>
          <p:cNvPr id="20" name="Gerade Verbindung mit Pfeil 19"/>
          <p:cNvCxnSpPr/>
          <p:nvPr/>
        </p:nvCxnSpPr>
        <p:spPr>
          <a:xfrm flipH="1">
            <a:off x="2557289" y="533400"/>
            <a:ext cx="31156" cy="2205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H="1">
            <a:off x="7681739" y="847725"/>
            <a:ext cx="31156" cy="2205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>
            <a:off x="10005839" y="857250"/>
            <a:ext cx="31156" cy="2205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>
            <a:off x="1914525" y="3877627"/>
            <a:ext cx="176039" cy="11029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216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53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</a:t>
            </a:r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smtClean="0"/>
              <a:t>M1</a:t>
            </a:r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14.05.2021</a:t>
            </a:r>
          </a:p>
          <a:p>
            <a:r>
              <a:rPr lang="de-DE" dirty="0" smtClean="0"/>
              <a:t>MP ADP 1, ASPI 2</a:t>
            </a:r>
          </a:p>
          <a:p>
            <a:r>
              <a:rPr lang="de-DE" dirty="0" smtClean="0"/>
              <a:t>VN ARU 405, PRU 3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56503" y="225742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14.05.2021</a:t>
            </a:r>
          </a:p>
          <a:p>
            <a:r>
              <a:rPr lang="de-DE" dirty="0" smtClean="0"/>
              <a:t>p64 HPC 3/12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5955764" y="2214560"/>
            <a:ext cx="1475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08.09.2021</a:t>
            </a:r>
          </a:p>
          <a:p>
            <a:r>
              <a:rPr lang="de-DE" dirty="0" smtClean="0"/>
              <a:t>117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B1</a:t>
            </a:r>
            <a:endParaRPr lang="de-DE" b="1" dirty="0"/>
          </a:p>
        </p:txBody>
      </p:sp>
      <p:sp>
        <p:nvSpPr>
          <p:cNvPr id="28" name="Textfeld 27"/>
          <p:cNvSpPr txBox="1"/>
          <p:nvPr/>
        </p:nvSpPr>
        <p:spPr>
          <a:xfrm>
            <a:off x="1629529" y="5563151"/>
            <a:ext cx="16498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FU2.2</a:t>
            </a:r>
          </a:p>
          <a:p>
            <a:r>
              <a:rPr lang="de-DE" dirty="0"/>
              <a:t>7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" t="6299" r="16123" b="19069"/>
          <a:stretch/>
        </p:blipFill>
        <p:spPr>
          <a:xfrm>
            <a:off x="1629529" y="371476"/>
            <a:ext cx="2037596" cy="184308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04" t="20460" r="18074" b="32783"/>
          <a:stretch/>
        </p:blipFill>
        <p:spPr>
          <a:xfrm>
            <a:off x="3787583" y="381001"/>
            <a:ext cx="2019300" cy="1819274"/>
          </a:xfrm>
          <a:prstGeom prst="rect">
            <a:avLst/>
          </a:prstGeom>
        </p:spPr>
      </p:pic>
      <p:cxnSp>
        <p:nvCxnSpPr>
          <p:cNvPr id="21" name="Gerade Verbindung mit Pfeil 20"/>
          <p:cNvCxnSpPr/>
          <p:nvPr/>
        </p:nvCxnSpPr>
        <p:spPr>
          <a:xfrm flipV="1">
            <a:off x="2093196" y="1637721"/>
            <a:ext cx="284845" cy="28128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6" t="14821" r="15196" b="31335"/>
          <a:stretch/>
        </p:blipFill>
        <p:spPr>
          <a:xfrm>
            <a:off x="5896340" y="381001"/>
            <a:ext cx="2345746" cy="1819274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V="1">
            <a:off x="6553958" y="1629917"/>
            <a:ext cx="231967" cy="27535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6" t="5357" r="7727" b="21715"/>
          <a:stretch/>
        </p:blipFill>
        <p:spPr>
          <a:xfrm>
            <a:off x="8384987" y="381001"/>
            <a:ext cx="2244825" cy="1833559"/>
          </a:xfrm>
          <a:prstGeom prst="rect">
            <a:avLst/>
          </a:prstGeom>
        </p:spPr>
      </p:pic>
      <p:sp>
        <p:nvSpPr>
          <p:cNvPr id="25" name="Textfeld 24"/>
          <p:cNvSpPr txBox="1"/>
          <p:nvPr/>
        </p:nvSpPr>
        <p:spPr>
          <a:xfrm>
            <a:off x="8384987" y="2214560"/>
            <a:ext cx="16498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FU2.1</a:t>
            </a:r>
          </a:p>
          <a:p>
            <a:r>
              <a:rPr lang="de-DE" dirty="0" smtClean="0"/>
              <a:t>10.012.2021</a:t>
            </a:r>
          </a:p>
          <a:p>
            <a:r>
              <a:rPr lang="de-DE" dirty="0" smtClean="0"/>
              <a:t>210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B1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72242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553840" y="2458309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08.11.2021</a:t>
            </a:r>
          </a:p>
          <a:p>
            <a:r>
              <a:rPr lang="de-DE" dirty="0" smtClean="0"/>
              <a:t>MP ADP 4, ASPI 33</a:t>
            </a:r>
          </a:p>
          <a:p>
            <a:r>
              <a:rPr lang="de-DE" dirty="0" smtClean="0"/>
              <a:t>VN ARU 639, PRU 34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7272890" y="2458308"/>
            <a:ext cx="2661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 </a:t>
            </a:r>
            <a:r>
              <a:rPr lang="de-DE" b="1" dirty="0" err="1" smtClean="0"/>
              <a:t>pending</a:t>
            </a:r>
            <a:r>
              <a:rPr lang="de-DE" b="1" dirty="0" smtClean="0"/>
              <a:t> </a:t>
            </a:r>
          </a:p>
          <a:p>
            <a:r>
              <a:rPr lang="de-DE" dirty="0" smtClean="0"/>
              <a:t>2/2022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224782" y="2458308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08.11.2021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0" t="16443" r="27644" b="25391"/>
          <a:stretch/>
        </p:blipFill>
        <p:spPr>
          <a:xfrm>
            <a:off x="1675242" y="287068"/>
            <a:ext cx="2160807" cy="222408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0" t="20177" r="25908" b="18302"/>
          <a:stretch/>
        </p:blipFill>
        <p:spPr>
          <a:xfrm>
            <a:off x="4170625" y="283695"/>
            <a:ext cx="2767689" cy="217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07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0979" y="153832"/>
            <a:ext cx="12067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lt</a:t>
            </a:r>
            <a:r>
              <a:rPr lang="de-DE" dirty="0" smtClean="0"/>
              <a:t> MCA</a:t>
            </a:r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205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07.05.2020</a:t>
            </a:r>
          </a:p>
          <a:p>
            <a:r>
              <a:rPr lang="de-DE" dirty="0" smtClean="0"/>
              <a:t>MP ADP 11, ASPI 106</a:t>
            </a:r>
          </a:p>
          <a:p>
            <a:r>
              <a:rPr lang="de-DE" dirty="0" smtClean="0"/>
              <a:t>VN ARU 556, PRU 1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106301" y="2396597"/>
            <a:ext cx="2129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07.05.2020</a:t>
            </a:r>
          </a:p>
          <a:p>
            <a:r>
              <a:rPr lang="de-DE" dirty="0" smtClean="0"/>
              <a:t>p64 HPC 3/12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8" t="11565" r="27377" b="13710"/>
          <a:stretch/>
        </p:blipFill>
        <p:spPr>
          <a:xfrm>
            <a:off x="1750182" y="311726"/>
            <a:ext cx="2084063" cy="2088573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5" t="11931" r="24703" b="20780"/>
          <a:stretch/>
        </p:blipFill>
        <p:spPr>
          <a:xfrm>
            <a:off x="4075356" y="311726"/>
            <a:ext cx="2568653" cy="2084871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7096471" y="2400299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01.12.2020</a:t>
            </a:r>
          </a:p>
          <a:p>
            <a:r>
              <a:rPr lang="de-DE" dirty="0" smtClean="0"/>
              <a:t>208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B1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9483957" y="2404365"/>
            <a:ext cx="18101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08.06.2021</a:t>
            </a:r>
          </a:p>
          <a:p>
            <a:r>
              <a:rPr lang="de-DE" dirty="0" smtClean="0"/>
              <a:t>397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100 mg ASS</a:t>
            </a:r>
          </a:p>
          <a:p>
            <a:r>
              <a:rPr lang="de-DE" dirty="0" smtClean="0"/>
              <a:t>2x 90 mg </a:t>
            </a:r>
            <a:r>
              <a:rPr lang="de-DE" dirty="0" err="1" smtClean="0"/>
              <a:t>Brilique</a:t>
            </a:r>
            <a:endParaRPr lang="de-DE" dirty="0" smtClean="0"/>
          </a:p>
          <a:p>
            <a:r>
              <a:rPr lang="de-DE" b="1" dirty="0"/>
              <a:t>OKM B</a:t>
            </a:r>
            <a:r>
              <a:rPr lang="de-DE" b="1" dirty="0" smtClean="0"/>
              <a:t>1</a:t>
            </a:r>
            <a:endParaRPr lang="de-DE" b="1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0" t="5016" r="24227" b="22118"/>
          <a:stretch/>
        </p:blipFill>
        <p:spPr>
          <a:xfrm>
            <a:off x="7096471" y="322118"/>
            <a:ext cx="1963882" cy="2036618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3" t="33343" r="24900" b="14045"/>
          <a:stretch/>
        </p:blipFill>
        <p:spPr>
          <a:xfrm>
            <a:off x="1750182" y="3590925"/>
            <a:ext cx="2030541" cy="1295399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1749657" y="5099940"/>
            <a:ext cx="18101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22.11.2021</a:t>
            </a:r>
          </a:p>
          <a:p>
            <a:r>
              <a:rPr lang="de-DE" dirty="0"/>
              <a:t>564 </a:t>
            </a:r>
            <a:r>
              <a:rPr lang="de-DE" dirty="0" err="1"/>
              <a:t>days</a:t>
            </a:r>
            <a:endParaRPr lang="de-DE" dirty="0" smtClean="0"/>
          </a:p>
          <a:p>
            <a:r>
              <a:rPr lang="de-DE" dirty="0" smtClean="0"/>
              <a:t>2x 100 mg ASS</a:t>
            </a:r>
          </a:p>
          <a:p>
            <a:r>
              <a:rPr lang="de-DE" dirty="0" smtClean="0"/>
              <a:t>2x 90 mg </a:t>
            </a:r>
            <a:r>
              <a:rPr lang="de-DE" dirty="0" err="1" smtClean="0"/>
              <a:t>Brilique</a:t>
            </a:r>
            <a:endParaRPr lang="de-DE" dirty="0" smtClean="0"/>
          </a:p>
          <a:p>
            <a:r>
              <a:rPr lang="de-DE" b="1" dirty="0"/>
              <a:t>OKM B</a:t>
            </a:r>
            <a:r>
              <a:rPr lang="de-DE" b="1" dirty="0" smtClean="0"/>
              <a:t>1</a:t>
            </a:r>
            <a:endParaRPr lang="de-DE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9" t="15921" r="29713" b="12609"/>
          <a:stretch/>
        </p:blipFill>
        <p:spPr>
          <a:xfrm>
            <a:off x="9483957" y="311726"/>
            <a:ext cx="2078672" cy="2047010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H="1" flipV="1">
            <a:off x="3411159" y="1858897"/>
            <a:ext cx="72409" cy="35958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H="1" flipV="1">
            <a:off x="8602284" y="1673591"/>
            <a:ext cx="72409" cy="35958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 flipV="1">
            <a:off x="11059734" y="1759316"/>
            <a:ext cx="72409" cy="35958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H="1" flipV="1">
            <a:off x="3428315" y="4664440"/>
            <a:ext cx="276910" cy="13616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3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69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de-DE" dirty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448508" y="2142356"/>
            <a:ext cx="30374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28.07.2021</a:t>
            </a:r>
          </a:p>
          <a:p>
            <a:r>
              <a:rPr lang="de-DE" dirty="0" smtClean="0"/>
              <a:t>MP ADP </a:t>
            </a:r>
            <a:r>
              <a:rPr lang="de-DE" dirty="0"/>
              <a:t>1</a:t>
            </a:r>
            <a:r>
              <a:rPr lang="de-DE" dirty="0" smtClean="0"/>
              <a:t>0, ASPI 14*</a:t>
            </a:r>
          </a:p>
          <a:p>
            <a:r>
              <a:rPr lang="de-DE" dirty="0" smtClean="0"/>
              <a:t>VN ARU 415*, PRU 9</a:t>
            </a:r>
          </a:p>
          <a:p>
            <a:r>
              <a:rPr lang="de-DE" dirty="0" smtClean="0"/>
              <a:t>*1x 100 mg ASA </a:t>
            </a:r>
            <a:r>
              <a:rPr lang="de-DE" dirty="0" err="1" smtClean="0"/>
              <a:t>until</a:t>
            </a:r>
            <a:r>
              <a:rPr lang="de-DE" dirty="0" smtClean="0"/>
              <a:t> 26.07.21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485943" y="2142356"/>
            <a:ext cx="21563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28.07.2021</a:t>
            </a:r>
          </a:p>
          <a:p>
            <a:r>
              <a:rPr lang="de-DE" dirty="0" smtClean="0"/>
              <a:t>p64 HPC 3/12 </a:t>
            </a:r>
          </a:p>
          <a:p>
            <a:r>
              <a:rPr lang="de-DE" dirty="0" smtClean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 smtClean="0"/>
          </a:p>
        </p:txBody>
      </p:sp>
      <p:sp>
        <p:nvSpPr>
          <p:cNvPr id="11" name="Textfeld 10"/>
          <p:cNvSpPr txBox="1"/>
          <p:nvPr/>
        </p:nvSpPr>
        <p:spPr>
          <a:xfrm>
            <a:off x="6939136" y="2142355"/>
            <a:ext cx="19207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04.11.2021</a:t>
            </a:r>
          </a:p>
          <a:p>
            <a:r>
              <a:rPr lang="de-DE" dirty="0" smtClean="0"/>
              <a:t>99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b="1" dirty="0" smtClean="0"/>
              <a:t>OKM B1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11/2023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9854000" y="2152285"/>
            <a:ext cx="20821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04/2022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alternating</a:t>
            </a:r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5" t="6081" r="14273" b="18693"/>
          <a:stretch/>
        </p:blipFill>
        <p:spPr>
          <a:xfrm>
            <a:off x="1508543" y="381836"/>
            <a:ext cx="2230856" cy="170831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71" t="33099" r="23951" b="34034"/>
          <a:stretch/>
        </p:blipFill>
        <p:spPr>
          <a:xfrm>
            <a:off x="4485943" y="381836"/>
            <a:ext cx="2039815" cy="169817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1" t="24541" r="32832" b="21915"/>
          <a:stretch/>
        </p:blipFill>
        <p:spPr>
          <a:xfrm>
            <a:off x="6881683" y="381835"/>
            <a:ext cx="2141737" cy="1698173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>
            <a:off x="2255615" y="492369"/>
            <a:ext cx="165095" cy="27164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6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90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28055" y="2452816"/>
            <a:ext cx="24432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lao50, 11.11.2021</a:t>
            </a:r>
          </a:p>
          <a:p>
            <a:r>
              <a:rPr lang="de-DE" dirty="0" smtClean="0"/>
              <a:t>MP ADP 13, ASPI 9*</a:t>
            </a:r>
          </a:p>
          <a:p>
            <a:r>
              <a:rPr lang="de-DE" dirty="0" smtClean="0"/>
              <a:t>VN ARU 385*, PRU 8</a:t>
            </a:r>
          </a:p>
          <a:p>
            <a:r>
              <a:rPr lang="de-DE" dirty="0" smtClean="0"/>
              <a:t>*residual ASA </a:t>
            </a:r>
            <a:r>
              <a:rPr lang="de-DE" dirty="0" err="1" smtClean="0"/>
              <a:t>effect</a:t>
            </a:r>
            <a:endParaRPr lang="de-DE" dirty="0" smtClean="0"/>
          </a:p>
        </p:txBody>
      </p:sp>
      <p:sp>
        <p:nvSpPr>
          <p:cNvPr id="19" name="Textfeld 18"/>
          <p:cNvSpPr txBox="1"/>
          <p:nvPr/>
        </p:nvSpPr>
        <p:spPr>
          <a:xfrm>
            <a:off x="4974562" y="2512871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11.11.2021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4" t="28747" r="25908" b="13647"/>
          <a:stretch/>
        </p:blipFill>
        <p:spPr>
          <a:xfrm>
            <a:off x="1677063" y="290384"/>
            <a:ext cx="3002211" cy="2162432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>
            <a:off x="2205453" y="1079500"/>
            <a:ext cx="397320" cy="9433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2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73" t="29950" r="27173" b="27665"/>
          <a:stretch/>
        </p:blipFill>
        <p:spPr>
          <a:xfrm>
            <a:off x="4974562" y="290384"/>
            <a:ext cx="3081587" cy="2162432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8201025" y="2452816"/>
            <a:ext cx="25205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lao50,  FU1</a:t>
            </a:r>
          </a:p>
          <a:p>
            <a:r>
              <a:rPr lang="de-DE" dirty="0" smtClean="0"/>
              <a:t>14.02.2022</a:t>
            </a:r>
          </a:p>
          <a:p>
            <a:r>
              <a:rPr lang="de-DE" dirty="0" smtClean="0"/>
              <a:t>95 </a:t>
            </a:r>
            <a:r>
              <a:rPr lang="de-DE" dirty="0" err="1" smtClean="0"/>
              <a:t>days</a:t>
            </a:r>
            <a:endParaRPr lang="de-DE" dirty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B1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7" t="13021" r="24335" b="24274"/>
          <a:stretch/>
        </p:blipFill>
        <p:spPr>
          <a:xfrm>
            <a:off x="8279736" y="297535"/>
            <a:ext cx="2834663" cy="2155281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>
            <a:off x="8958678" y="1126667"/>
            <a:ext cx="397320" cy="9433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6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31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ACA</a:t>
            </a:r>
          </a:p>
          <a:p>
            <a:r>
              <a:rPr lang="de-DE" dirty="0" smtClean="0"/>
              <a:t>AcomA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368191" y="2352879"/>
            <a:ext cx="3143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&amp; </a:t>
            </a:r>
            <a:r>
              <a:rPr lang="de-DE" dirty="0" err="1" smtClean="0"/>
              <a:t>lt</a:t>
            </a:r>
            <a:r>
              <a:rPr lang="de-DE" dirty="0" smtClean="0"/>
              <a:t> rao25, 18.12.2020</a:t>
            </a:r>
          </a:p>
          <a:p>
            <a:r>
              <a:rPr lang="de-DE" dirty="0" smtClean="0"/>
              <a:t>MP ADP 27, ASPI 54</a:t>
            </a:r>
          </a:p>
          <a:p>
            <a:r>
              <a:rPr lang="de-DE" dirty="0" smtClean="0"/>
              <a:t>VN ARU 520, PRU 4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509558" y="2337717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lao20, 18.12.2020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53" b="8425"/>
          <a:stretch/>
        </p:blipFill>
        <p:spPr>
          <a:xfrm>
            <a:off x="1488910" y="198856"/>
            <a:ext cx="2234502" cy="2154023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11573" r="15644" b="17885"/>
          <a:stretch/>
        </p:blipFill>
        <p:spPr>
          <a:xfrm>
            <a:off x="3729004" y="198856"/>
            <a:ext cx="1720683" cy="2154023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V="1">
            <a:off x="3844131" y="1399112"/>
            <a:ext cx="115612" cy="4513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5" t="23844" r="15929" b="15155"/>
          <a:stretch/>
        </p:blipFill>
        <p:spPr>
          <a:xfrm>
            <a:off x="6631957" y="209550"/>
            <a:ext cx="2052878" cy="2124075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8" t="15495" r="27995" b="8511"/>
          <a:stretch/>
        </p:blipFill>
        <p:spPr>
          <a:xfrm>
            <a:off x="5573512" y="209550"/>
            <a:ext cx="1133476" cy="2124075"/>
          </a:xfrm>
          <a:prstGeom prst="rect">
            <a:avLst/>
          </a:prstGeom>
        </p:spPr>
      </p:pic>
      <p:sp>
        <p:nvSpPr>
          <p:cNvPr id="19" name="Rechteck 18"/>
          <p:cNvSpPr/>
          <p:nvPr/>
        </p:nvSpPr>
        <p:spPr>
          <a:xfrm>
            <a:off x="9122985" y="2333625"/>
            <a:ext cx="215315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06.04.2021</a:t>
            </a:r>
          </a:p>
          <a:p>
            <a:r>
              <a:rPr lang="de-DE" dirty="0" smtClean="0"/>
              <a:t>109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5 mg PRA</a:t>
            </a:r>
          </a:p>
          <a:p>
            <a:r>
              <a:rPr lang="de-DE" b="1" dirty="0" smtClean="0"/>
              <a:t>OKM B1 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43" t="15581" r="23800" b="10810"/>
          <a:stretch/>
        </p:blipFill>
        <p:spPr>
          <a:xfrm>
            <a:off x="10774751" y="209550"/>
            <a:ext cx="1347419" cy="2124075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09" b="12514"/>
          <a:stretch/>
        </p:blipFill>
        <p:spPr>
          <a:xfrm>
            <a:off x="9122985" y="209550"/>
            <a:ext cx="1651766" cy="2131539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4" t="33573" r="19084" b="13891"/>
          <a:stretch/>
        </p:blipFill>
        <p:spPr>
          <a:xfrm>
            <a:off x="3400425" y="3552825"/>
            <a:ext cx="1785992" cy="1847850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" t="20053" r="10301" b="13835"/>
          <a:stretch/>
        </p:blipFill>
        <p:spPr>
          <a:xfrm>
            <a:off x="933450" y="3552825"/>
            <a:ext cx="2466975" cy="1847850"/>
          </a:xfrm>
          <a:prstGeom prst="rect">
            <a:avLst/>
          </a:prstGeom>
        </p:spPr>
      </p:pic>
      <p:sp>
        <p:nvSpPr>
          <p:cNvPr id="24" name="Rechteck 23"/>
          <p:cNvSpPr/>
          <p:nvPr/>
        </p:nvSpPr>
        <p:spPr>
          <a:xfrm>
            <a:off x="933450" y="5362575"/>
            <a:ext cx="246259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rao42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20.09.2021</a:t>
            </a:r>
          </a:p>
          <a:p>
            <a:r>
              <a:rPr lang="de-DE" dirty="0" smtClean="0"/>
              <a:t>276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5 mg PRA </a:t>
            </a:r>
          </a:p>
          <a:p>
            <a:r>
              <a:rPr lang="de-DE" b="1" dirty="0" smtClean="0"/>
              <a:t>OKM B1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 flipH="1" flipV="1">
            <a:off x="2606161" y="4515143"/>
            <a:ext cx="19661" cy="3730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hteck 25"/>
          <p:cNvSpPr/>
          <p:nvPr/>
        </p:nvSpPr>
        <p:spPr>
          <a:xfrm>
            <a:off x="5400658" y="5715000"/>
            <a:ext cx="24625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rao42 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9/2022</a:t>
            </a:r>
          </a:p>
          <a:p>
            <a:r>
              <a:rPr lang="de-DE" dirty="0" smtClean="0"/>
              <a:t>5 mg PRA </a:t>
            </a:r>
          </a:p>
        </p:txBody>
      </p:sp>
      <p:cxnSp>
        <p:nvCxnSpPr>
          <p:cNvPr id="25" name="Gerade Verbindung mit Pfeil 24"/>
          <p:cNvCxnSpPr/>
          <p:nvPr/>
        </p:nvCxnSpPr>
        <p:spPr>
          <a:xfrm flipH="1" flipV="1">
            <a:off x="10340461" y="1705268"/>
            <a:ext cx="19661" cy="3730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62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A</a:t>
            </a:r>
            <a:r>
              <a:rPr lang="de-DE" dirty="0" smtClean="0"/>
              <a:t>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smtClean="0"/>
              <a:t>A1</a:t>
            </a:r>
            <a:endParaRPr lang="de-DE" dirty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448508" y="2142356"/>
            <a:ext cx="3199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lao6 caudal36, 18.11.2021</a:t>
            </a:r>
          </a:p>
          <a:p>
            <a:r>
              <a:rPr lang="de-DE" dirty="0" smtClean="0"/>
              <a:t>MP ADP </a:t>
            </a:r>
            <a:r>
              <a:rPr lang="de-DE" dirty="0"/>
              <a:t>1</a:t>
            </a:r>
            <a:r>
              <a:rPr lang="de-DE" dirty="0" smtClean="0"/>
              <a:t>0, ASPI 12</a:t>
            </a:r>
          </a:p>
          <a:p>
            <a:r>
              <a:rPr lang="de-DE" dirty="0" smtClean="0"/>
              <a:t>VN ARU 643, PRU </a:t>
            </a:r>
            <a:r>
              <a:rPr lang="de-DE" dirty="0"/>
              <a:t>7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4615808" y="2142356"/>
            <a:ext cx="31995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lao6 caudal36, </a:t>
            </a:r>
            <a:r>
              <a:rPr lang="de-DE" dirty="0" smtClean="0"/>
              <a:t>18.11.2021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7765983" y="2090151"/>
            <a:ext cx="19207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lao65, FU0</a:t>
            </a:r>
          </a:p>
          <a:p>
            <a:r>
              <a:rPr lang="de-DE" dirty="0" smtClean="0"/>
              <a:t>07.01.2022</a:t>
            </a:r>
          </a:p>
          <a:p>
            <a:r>
              <a:rPr lang="de-DE" dirty="0" smtClean="0"/>
              <a:t>50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b="1" dirty="0" smtClean="0"/>
              <a:t>OKM B1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lao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11/2023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5" t="16148" r="27365" b="36946"/>
          <a:stretch/>
        </p:blipFill>
        <p:spPr>
          <a:xfrm>
            <a:off x="1525492" y="383109"/>
            <a:ext cx="2206272" cy="170704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1" t="17039" r="28791" b="23664"/>
          <a:stretch/>
        </p:blipFill>
        <p:spPr>
          <a:xfrm>
            <a:off x="4615808" y="381837"/>
            <a:ext cx="1835801" cy="1708314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10133935" y="2090151"/>
            <a:ext cx="20821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lao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7/2022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(3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alternating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6" t="19717" r="25241" b="21661"/>
          <a:stretch/>
        </p:blipFill>
        <p:spPr>
          <a:xfrm>
            <a:off x="7765983" y="381837"/>
            <a:ext cx="2186609" cy="1652536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 flipV="1">
            <a:off x="2196548" y="1469035"/>
            <a:ext cx="98469" cy="25928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V="1">
            <a:off x="8556910" y="1106353"/>
            <a:ext cx="98469" cy="25928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06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2619375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OKM 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entry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remnant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n=7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44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65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smtClean="0"/>
              <a:t>para-</a:t>
            </a:r>
          </a:p>
          <a:p>
            <a:r>
              <a:rPr lang="de-DE" dirty="0" err="1" smtClean="0"/>
              <a:t>clinoid</a:t>
            </a: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448508" y="2142356"/>
            <a:ext cx="22317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16.07.2021</a:t>
            </a:r>
          </a:p>
          <a:p>
            <a:r>
              <a:rPr lang="de-DE" dirty="0" smtClean="0"/>
              <a:t>MP ADP 10, ASPI 8*</a:t>
            </a:r>
          </a:p>
          <a:p>
            <a:r>
              <a:rPr lang="de-DE" dirty="0" smtClean="0"/>
              <a:t>VN ARU 408*, PRU 34</a:t>
            </a:r>
          </a:p>
          <a:p>
            <a:r>
              <a:rPr lang="de-DE" dirty="0" smtClean="0"/>
              <a:t>*residual ASA </a:t>
            </a:r>
            <a:r>
              <a:rPr lang="de-DE" dirty="0" err="1" smtClean="0"/>
              <a:t>effect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699754" y="2151112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16.07.2021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 smtClean="0"/>
              <a:t>1x 10 mg PRA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932736" y="2151112"/>
            <a:ext cx="19207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lao45, FU1</a:t>
            </a:r>
          </a:p>
          <a:p>
            <a:r>
              <a:rPr lang="de-DE" dirty="0" smtClean="0"/>
              <a:t>25.10.2021</a:t>
            </a:r>
          </a:p>
          <a:p>
            <a:r>
              <a:rPr lang="de-DE" dirty="0" smtClean="0"/>
              <a:t>101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b="1" dirty="0" smtClean="0"/>
              <a:t>OKM C1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7620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FU3</a:t>
            </a:r>
          </a:p>
          <a:p>
            <a:r>
              <a:rPr lang="de-DE" dirty="0" smtClean="0"/>
              <a:t>7/2023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8246768" y="2230108"/>
            <a:ext cx="1966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lao45, FU2</a:t>
            </a:r>
          </a:p>
          <a:p>
            <a:r>
              <a:rPr lang="de-DE" dirty="0"/>
              <a:t>4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5" t="7247" r="20315" b="25463"/>
          <a:stretch/>
        </p:blipFill>
        <p:spPr>
          <a:xfrm>
            <a:off x="1528352" y="371386"/>
            <a:ext cx="1766640" cy="174733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8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55" t="23977" r="22746" b="23605"/>
          <a:stretch/>
        </p:blipFill>
        <p:spPr>
          <a:xfrm>
            <a:off x="3730522" y="371386"/>
            <a:ext cx="1660586" cy="1747333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>
            <a:off x="1963882" y="1392381"/>
            <a:ext cx="332068" cy="11992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4" t="14525" r="22764" b="14096"/>
          <a:stretch/>
        </p:blipFill>
        <p:spPr>
          <a:xfrm>
            <a:off x="5932736" y="385769"/>
            <a:ext cx="1752524" cy="1770970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>
            <a:off x="6465647" y="1380181"/>
            <a:ext cx="343351" cy="7216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423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71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ICA</a:t>
            </a:r>
          </a:p>
          <a:p>
            <a:r>
              <a:rPr lang="de-DE" dirty="0" smtClean="0"/>
              <a:t>supra-</a:t>
            </a:r>
          </a:p>
          <a:p>
            <a:r>
              <a:rPr lang="de-DE" dirty="0" err="1" smtClean="0"/>
              <a:t>clinoid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rao45, 29.07.2021</a:t>
            </a:r>
          </a:p>
          <a:p>
            <a:r>
              <a:rPr lang="de-DE" dirty="0" smtClean="0"/>
              <a:t>MP ADP 4, ASPI 70</a:t>
            </a:r>
          </a:p>
          <a:p>
            <a:r>
              <a:rPr lang="de-DE" dirty="0" smtClean="0"/>
              <a:t>VN ARU 651, PRU 48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73035" y="2420820"/>
            <a:ext cx="23487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29.7.2021</a:t>
            </a:r>
          </a:p>
          <a:p>
            <a:r>
              <a:rPr lang="de-DE" dirty="0" smtClean="0"/>
              <a:t>p64 HPC 4.5/18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7533860" y="2423031"/>
            <a:ext cx="222214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&amp; rao45 FU1</a:t>
            </a:r>
          </a:p>
          <a:p>
            <a:r>
              <a:rPr lang="de-DE" dirty="0" smtClean="0"/>
              <a:t>15.11.2021</a:t>
            </a:r>
          </a:p>
          <a:p>
            <a:r>
              <a:rPr lang="de-DE" dirty="0" smtClean="0"/>
              <a:t>109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dirty="0" err="1"/>
              <a:t>outward</a:t>
            </a:r>
            <a:r>
              <a:rPr lang="de-DE" dirty="0"/>
              <a:t> </a:t>
            </a:r>
            <a:r>
              <a:rPr lang="de-DE" dirty="0" err="1"/>
              <a:t>bulging</a:t>
            </a:r>
            <a:r>
              <a:rPr lang="de-DE" dirty="0"/>
              <a:t> </a:t>
            </a:r>
            <a:r>
              <a:rPr lang="de-DE" dirty="0" smtClean="0"/>
              <a:t>FD</a:t>
            </a:r>
          </a:p>
          <a:p>
            <a:r>
              <a:rPr lang="de-DE" b="1" dirty="0" smtClean="0"/>
              <a:t>OKM C1</a:t>
            </a:r>
            <a:endParaRPr lang="de-DE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4" t="8337" r="33596" b="24454"/>
          <a:stretch/>
        </p:blipFill>
        <p:spPr>
          <a:xfrm>
            <a:off x="1544101" y="228156"/>
            <a:ext cx="2183263" cy="219487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1000"/>
                    </a14:imgEffect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95" t="9462" r="34375" b="21907"/>
          <a:stretch/>
        </p:blipFill>
        <p:spPr>
          <a:xfrm>
            <a:off x="3873035" y="227241"/>
            <a:ext cx="1581423" cy="219579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4482" r="29141" b="19062"/>
          <a:stretch/>
        </p:blipFill>
        <p:spPr>
          <a:xfrm>
            <a:off x="5454458" y="229452"/>
            <a:ext cx="1675003" cy="219136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1" t="11239" r="22542" b="14795"/>
          <a:stretch/>
        </p:blipFill>
        <p:spPr>
          <a:xfrm>
            <a:off x="8967338" y="227240"/>
            <a:ext cx="1908836" cy="219357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3000"/>
                    </a14:imgEffect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297" t="17260" r="35451" b="31178"/>
          <a:stretch/>
        </p:blipFill>
        <p:spPr>
          <a:xfrm>
            <a:off x="7612785" y="227240"/>
            <a:ext cx="1346404" cy="2193579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1505217" y="5657671"/>
            <a:ext cx="22221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&amp; rao45 FU2</a:t>
            </a:r>
          </a:p>
          <a:p>
            <a:r>
              <a:rPr lang="de-DE" dirty="0" smtClean="0"/>
              <a:t>5/2022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>
            <a:off x="9348533" y="1266795"/>
            <a:ext cx="327768" cy="10383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727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53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621572" y="2288059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rao45, 19.04.2021</a:t>
            </a:r>
          </a:p>
          <a:p>
            <a:r>
              <a:rPr lang="de-DE" dirty="0" smtClean="0"/>
              <a:t>MP ADP 4, ASPI 6</a:t>
            </a:r>
          </a:p>
          <a:p>
            <a:r>
              <a:rPr lang="de-DE" dirty="0" smtClean="0"/>
              <a:t>VN ARU 383, PRU 6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21048" y="2288057"/>
            <a:ext cx="22003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rao</a:t>
            </a:r>
            <a:r>
              <a:rPr lang="de-DE" dirty="0" smtClean="0"/>
              <a:t>, 19.04.2021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177041" y="2235405"/>
            <a:ext cx="1453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22.07.2021</a:t>
            </a:r>
          </a:p>
          <a:p>
            <a:r>
              <a:rPr lang="de-DE" dirty="0" smtClean="0"/>
              <a:t>94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B1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3" t="2986" r="12605" b="27153"/>
          <a:stretch/>
        </p:blipFill>
        <p:spPr>
          <a:xfrm>
            <a:off x="1629333" y="304800"/>
            <a:ext cx="1971675" cy="195262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8" t="28542" r="23886" b="25452"/>
          <a:stretch/>
        </p:blipFill>
        <p:spPr>
          <a:xfrm>
            <a:off x="3947911" y="304798"/>
            <a:ext cx="2024946" cy="195262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5" t="13536" r="20305" b="24781"/>
          <a:stretch/>
        </p:blipFill>
        <p:spPr>
          <a:xfrm>
            <a:off x="6196360" y="304798"/>
            <a:ext cx="2103657" cy="1952625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H="1">
            <a:off x="3069878" y="1201941"/>
            <a:ext cx="273397" cy="15833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7579978" y="1238250"/>
            <a:ext cx="273397" cy="15833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8548890" y="2235405"/>
            <a:ext cx="15190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rao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07.02.2022</a:t>
            </a:r>
          </a:p>
          <a:p>
            <a:r>
              <a:rPr lang="de-DE" dirty="0" smtClean="0"/>
              <a:t>294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C1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1" t="6763" r="13893" b="19286"/>
          <a:stretch/>
        </p:blipFill>
        <p:spPr>
          <a:xfrm>
            <a:off x="8548890" y="304798"/>
            <a:ext cx="2090750" cy="1930607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>
            <a:off x="9594266" y="1238250"/>
            <a:ext cx="327139" cy="16786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35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MCA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smtClean="0"/>
              <a:t>M1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315713" y="2371929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02.12.2020</a:t>
            </a:r>
          </a:p>
          <a:p>
            <a:r>
              <a:rPr lang="de-DE" dirty="0" smtClean="0"/>
              <a:t>MP ADP 29, ASPI 79</a:t>
            </a:r>
          </a:p>
          <a:p>
            <a:r>
              <a:rPr lang="de-DE" dirty="0" smtClean="0"/>
              <a:t>VN ARU 548, PRU 54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698919" y="2372337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02.12.2020</a:t>
            </a:r>
          </a:p>
          <a:p>
            <a:r>
              <a:rPr lang="de-DE" dirty="0" smtClean="0"/>
              <a:t>p64 HPC 3/12 &amp;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196690" y="2352879"/>
            <a:ext cx="15568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 F1</a:t>
            </a:r>
          </a:p>
          <a:p>
            <a:r>
              <a:rPr lang="de-DE" dirty="0" smtClean="0"/>
              <a:t>06.05.2021</a:t>
            </a:r>
          </a:p>
          <a:p>
            <a:r>
              <a:rPr lang="de-DE" dirty="0" smtClean="0"/>
              <a:t>155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C1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894356" y="2381454"/>
            <a:ext cx="1281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</a:t>
            </a:r>
          </a:p>
          <a:p>
            <a:r>
              <a:rPr lang="de-DE" dirty="0" smtClean="0"/>
              <a:t>11/2021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9" t="10501" r="32408" b="12141"/>
          <a:stretch/>
        </p:blipFill>
        <p:spPr>
          <a:xfrm>
            <a:off x="1456274" y="190500"/>
            <a:ext cx="2162176" cy="216217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8" t="34265" r="11963" b="31612"/>
          <a:stretch/>
        </p:blipFill>
        <p:spPr>
          <a:xfrm>
            <a:off x="3681824" y="198783"/>
            <a:ext cx="2280826" cy="95374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1" t="26597" r="17132" b="30805"/>
          <a:stretch/>
        </p:blipFill>
        <p:spPr>
          <a:xfrm>
            <a:off x="3686995" y="1162050"/>
            <a:ext cx="2295526" cy="1190625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V="1">
            <a:off x="2019300" y="1583988"/>
            <a:ext cx="171946" cy="38768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2" t="9788" r="20341" b="5357"/>
          <a:stretch/>
        </p:blipFill>
        <p:spPr>
          <a:xfrm>
            <a:off x="6023907" y="190500"/>
            <a:ext cx="2470535" cy="2181429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V="1">
            <a:off x="6962775" y="1399112"/>
            <a:ext cx="171946" cy="38768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96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89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47920" y="2512872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20.12.2021</a:t>
            </a:r>
          </a:p>
          <a:p>
            <a:r>
              <a:rPr lang="de-DE" dirty="0" smtClean="0"/>
              <a:t>MP ADP 2, ASPI 31</a:t>
            </a:r>
          </a:p>
          <a:p>
            <a:r>
              <a:rPr lang="de-DE" dirty="0" smtClean="0"/>
              <a:t>VN ARU 658, PRU 7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7129473" y="2452816"/>
            <a:ext cx="3792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</a:t>
            </a:r>
            <a:r>
              <a:rPr lang="de-DE" dirty="0"/>
              <a:t>FU1 </a:t>
            </a:r>
            <a:r>
              <a:rPr lang="de-DE" b="1" dirty="0" err="1"/>
              <a:t>pending</a:t>
            </a:r>
            <a:endParaRPr lang="de-DE" b="1" dirty="0" smtClean="0"/>
          </a:p>
          <a:p>
            <a:r>
              <a:rPr lang="de-DE" dirty="0" smtClean="0"/>
              <a:t>4/2022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(3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 mg PRA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172575" y="245281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20.12.2021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0" t="9732" r="21732" b="26509"/>
          <a:stretch/>
        </p:blipFill>
        <p:spPr>
          <a:xfrm>
            <a:off x="1675242" y="290384"/>
            <a:ext cx="2105527" cy="216243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4" t="27042" r="23698" b="15352"/>
          <a:stretch/>
        </p:blipFill>
        <p:spPr>
          <a:xfrm>
            <a:off x="4149830" y="290384"/>
            <a:ext cx="2582323" cy="216243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911944" y="520700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rt</a:t>
            </a:r>
            <a:endParaRPr lang="en-US" dirty="0"/>
          </a:p>
        </p:txBody>
      </p:sp>
      <p:sp>
        <p:nvSpPr>
          <p:cNvPr id="13" name="Textfeld 12"/>
          <p:cNvSpPr txBox="1"/>
          <p:nvPr/>
        </p:nvSpPr>
        <p:spPr>
          <a:xfrm>
            <a:off x="5440991" y="170180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</a:t>
            </a:r>
            <a:r>
              <a:rPr lang="en-US" dirty="0" err="1" smtClean="0"/>
              <a:t>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0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502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21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rt</a:t>
            </a:r>
            <a:r>
              <a:rPr lang="de-DE" dirty="0"/>
              <a:t> MCA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30.09.2020</a:t>
            </a:r>
          </a:p>
          <a:p>
            <a:r>
              <a:rPr lang="de-DE" dirty="0" smtClean="0"/>
              <a:t>MP ADP 26, ASPI 40</a:t>
            </a:r>
          </a:p>
          <a:p>
            <a:r>
              <a:rPr lang="de-DE" dirty="0" smtClean="0"/>
              <a:t>VN ARU 613, PRU 3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162353" y="2419348"/>
            <a:ext cx="20601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30.9.2020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8067674" y="2419348"/>
            <a:ext cx="14173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10.06.2021</a:t>
            </a:r>
          </a:p>
          <a:p>
            <a:r>
              <a:rPr lang="de-DE" dirty="0" smtClean="0"/>
              <a:t>253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C1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0368673" y="2419347"/>
            <a:ext cx="14232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FU3</a:t>
            </a:r>
          </a:p>
          <a:p>
            <a:r>
              <a:rPr lang="de-DE" dirty="0"/>
              <a:t>9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42" t="32913" r="24401" b="27556"/>
          <a:stretch/>
        </p:blipFill>
        <p:spPr>
          <a:xfrm>
            <a:off x="4256659" y="204949"/>
            <a:ext cx="1810766" cy="11049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4" t="38789" r="26084" b="27711"/>
          <a:stretch/>
        </p:blipFill>
        <p:spPr>
          <a:xfrm>
            <a:off x="4256658" y="1309848"/>
            <a:ext cx="1810767" cy="110950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9" t="8800" r="17882" b="13842"/>
          <a:stretch/>
        </p:blipFill>
        <p:spPr>
          <a:xfrm>
            <a:off x="1509071" y="196666"/>
            <a:ext cx="2558104" cy="2226366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5" t="26266" r="34235" b="48857"/>
          <a:stretch/>
        </p:blipFill>
        <p:spPr>
          <a:xfrm>
            <a:off x="8067674" y="636904"/>
            <a:ext cx="1724025" cy="806755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0" t="28263" r="37650" b="56695"/>
          <a:stretch/>
        </p:blipFill>
        <p:spPr>
          <a:xfrm>
            <a:off x="8067675" y="192526"/>
            <a:ext cx="1724025" cy="53340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0000"/>
                    </a14:imgEffect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11" t="19330" r="32118" b="45911"/>
          <a:stretch/>
        </p:blipFill>
        <p:spPr>
          <a:xfrm>
            <a:off x="8067674" y="1447798"/>
            <a:ext cx="1724025" cy="97155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6513968" y="2419346"/>
            <a:ext cx="14173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1/2021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</p:spTree>
    <p:extLst>
      <p:ext uri="{BB962C8B-B14F-4D97-AF65-F5344CB8AC3E}">
        <p14:creationId xmlns:p14="http://schemas.microsoft.com/office/powerpoint/2010/main" val="101386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27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272938" y="2099404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10.12.2020</a:t>
            </a:r>
          </a:p>
          <a:p>
            <a:r>
              <a:rPr lang="de-DE" dirty="0" smtClean="0"/>
              <a:t>MP ADP 9, ASPI 60</a:t>
            </a:r>
          </a:p>
          <a:p>
            <a:r>
              <a:rPr lang="de-DE" dirty="0" smtClean="0"/>
              <a:t>VN ARU 641, PRU 52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799830" y="2106977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10.12.2020</a:t>
            </a:r>
          </a:p>
          <a:p>
            <a:r>
              <a:rPr lang="de-DE" dirty="0" smtClean="0"/>
              <a:t>p64 HPC 3/12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243128" y="2073792"/>
            <a:ext cx="170431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 FU0</a:t>
            </a:r>
          </a:p>
          <a:p>
            <a:r>
              <a:rPr lang="de-DE" dirty="0" smtClean="0"/>
              <a:t>29.12.2020</a:t>
            </a:r>
          </a:p>
          <a:p>
            <a:r>
              <a:rPr lang="de-DE" dirty="0" smtClean="0"/>
              <a:t>19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 mg PRA</a:t>
            </a:r>
          </a:p>
          <a:p>
            <a:r>
              <a:rPr lang="de-DE" b="1" dirty="0" smtClean="0"/>
              <a:t>OKM A1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586279" y="2089494"/>
            <a:ext cx="170431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 FU1</a:t>
            </a:r>
          </a:p>
          <a:p>
            <a:r>
              <a:rPr lang="de-DE" dirty="0" smtClean="0"/>
              <a:t>02.03.2021</a:t>
            </a:r>
          </a:p>
          <a:p>
            <a:r>
              <a:rPr lang="de-DE" dirty="0" smtClean="0"/>
              <a:t>82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 mg PRA</a:t>
            </a:r>
            <a:br>
              <a:rPr lang="de-DE" dirty="0" smtClean="0"/>
            </a:br>
            <a:r>
              <a:rPr lang="de-DE" b="1" dirty="0"/>
              <a:t>OKM </a:t>
            </a:r>
            <a:r>
              <a:rPr lang="de-DE" b="1" dirty="0" smtClean="0"/>
              <a:t>A1</a:t>
            </a:r>
            <a:endParaRPr lang="de-DE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5" t="17625" r="31581" b="33642"/>
          <a:stretch/>
        </p:blipFill>
        <p:spPr>
          <a:xfrm>
            <a:off x="1536552" y="233153"/>
            <a:ext cx="2179684" cy="187382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t="27089" r="32079" b="29732"/>
          <a:stretch/>
        </p:blipFill>
        <p:spPr>
          <a:xfrm>
            <a:off x="3894860" y="232120"/>
            <a:ext cx="2198823" cy="185737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1" t="13194" r="32131" b="30166"/>
          <a:stretch/>
        </p:blipFill>
        <p:spPr>
          <a:xfrm>
            <a:off x="6243128" y="241645"/>
            <a:ext cx="2019301" cy="182528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2" t="29895" r="44211" b="23168"/>
          <a:stretch/>
        </p:blipFill>
        <p:spPr>
          <a:xfrm>
            <a:off x="8586279" y="243146"/>
            <a:ext cx="2034097" cy="1822277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9" t="19329" r="23831" b="24782"/>
          <a:stretch/>
        </p:blipFill>
        <p:spPr>
          <a:xfrm>
            <a:off x="1536552" y="3565870"/>
            <a:ext cx="2368688" cy="1823778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1536552" y="5389648"/>
            <a:ext cx="146386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02.12.2021</a:t>
            </a:r>
          </a:p>
          <a:p>
            <a:r>
              <a:rPr lang="de-DE" dirty="0" smtClean="0"/>
              <a:t>357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 mg PRA</a:t>
            </a:r>
          </a:p>
          <a:p>
            <a:r>
              <a:rPr lang="de-DE" b="1" dirty="0" smtClean="0"/>
              <a:t>OKM C1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5" t="14869" r="31246" b="12885"/>
          <a:stretch/>
        </p:blipFill>
        <p:spPr>
          <a:xfrm>
            <a:off x="6240811" y="232121"/>
            <a:ext cx="655289" cy="78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6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3" t="14004" r="12124" b="18883"/>
          <a:stretch/>
        </p:blipFill>
        <p:spPr>
          <a:xfrm>
            <a:off x="1473049" y="198782"/>
            <a:ext cx="2529890" cy="2225163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80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smtClean="0"/>
              <a:t>M2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28.09.2021</a:t>
            </a:r>
          </a:p>
          <a:p>
            <a:r>
              <a:rPr lang="de-DE" dirty="0" smtClean="0"/>
              <a:t>MP ADP 19, ASPI 106</a:t>
            </a:r>
          </a:p>
          <a:p>
            <a:r>
              <a:rPr lang="de-DE" dirty="0" smtClean="0"/>
              <a:t>VN ARU 660, PRU 62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342631" y="2423945"/>
            <a:ext cx="2064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lao43,  FU1</a:t>
            </a:r>
          </a:p>
          <a:p>
            <a:r>
              <a:rPr lang="de-DE" dirty="0" smtClean="0"/>
              <a:t>16.12.2021</a:t>
            </a:r>
          </a:p>
          <a:p>
            <a:r>
              <a:rPr lang="de-DE" dirty="0" smtClean="0"/>
              <a:t>79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C1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568952" y="553561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/>
              <a:t>l</a:t>
            </a:r>
            <a:r>
              <a:rPr lang="de-DE" dirty="0" smtClean="0"/>
              <a:t>ao45,  FU2</a:t>
            </a:r>
          </a:p>
          <a:p>
            <a:r>
              <a:rPr lang="de-DE" dirty="0" smtClean="0"/>
              <a:t>7/2022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160677" y="2405721"/>
            <a:ext cx="22990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lao40, 28.9.2021</a:t>
            </a:r>
          </a:p>
          <a:p>
            <a:r>
              <a:rPr lang="de-DE" dirty="0" smtClean="0"/>
              <a:t>p64 HPC 3/18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cxnSp>
        <p:nvCxnSpPr>
          <p:cNvPr id="18" name="Gerade Verbindung mit Pfeil 17"/>
          <p:cNvCxnSpPr/>
          <p:nvPr/>
        </p:nvCxnSpPr>
        <p:spPr>
          <a:xfrm flipH="1" flipV="1">
            <a:off x="3500447" y="1834583"/>
            <a:ext cx="265344" cy="41492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8" t="13646" r="23143" b="24273"/>
          <a:stretch/>
        </p:blipFill>
        <p:spPr>
          <a:xfrm>
            <a:off x="1468098" y="207149"/>
            <a:ext cx="1150297" cy="1038073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6" t="24852" r="23881" b="11390"/>
          <a:stretch/>
        </p:blipFill>
        <p:spPr>
          <a:xfrm>
            <a:off x="4160677" y="207149"/>
            <a:ext cx="2839055" cy="221679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6" t="19657" r="20236" b="23296"/>
          <a:stretch/>
        </p:blipFill>
        <p:spPr>
          <a:xfrm>
            <a:off x="7342631" y="217006"/>
            <a:ext cx="2920949" cy="2206939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4155924" y="553561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/>
              <a:t>l</a:t>
            </a:r>
            <a:r>
              <a:rPr lang="de-DE" dirty="0" smtClean="0"/>
              <a:t>ao45,  FU2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5412061" y="860502"/>
            <a:ext cx="185747" cy="28820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>
            <a:off x="8812114" y="1255009"/>
            <a:ext cx="185747" cy="28820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98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2619375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OKM 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filling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n=95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1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23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ICA</a:t>
            </a:r>
          </a:p>
          <a:p>
            <a:r>
              <a:rPr lang="de-DE" dirty="0" err="1" smtClean="0"/>
              <a:t>petrous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56274" y="2433013"/>
            <a:ext cx="24160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lao45, 19.10.2020</a:t>
            </a:r>
          </a:p>
          <a:p>
            <a:r>
              <a:rPr lang="de-DE" dirty="0" smtClean="0"/>
              <a:t>VN ARU 415, PRU 8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927603" y="2433013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19.10.2020</a:t>
            </a:r>
          </a:p>
          <a:p>
            <a:r>
              <a:rPr lang="de-DE" dirty="0" smtClean="0"/>
              <a:t>p64 HPC #/##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343649" y="2433013"/>
            <a:ext cx="167706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lao30 FU1</a:t>
            </a:r>
          </a:p>
          <a:p>
            <a:r>
              <a:rPr lang="de-DE" dirty="0" smtClean="0"/>
              <a:t>09.03.2021</a:t>
            </a:r>
          </a:p>
          <a:p>
            <a:r>
              <a:rPr lang="de-DE" dirty="0" smtClean="0"/>
              <a:t>141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sp>
        <p:nvSpPr>
          <p:cNvPr id="13" name="Textfeld 12"/>
          <p:cNvSpPr txBox="1"/>
          <p:nvPr/>
        </p:nvSpPr>
        <p:spPr>
          <a:xfrm>
            <a:off x="9013482" y="2377890"/>
            <a:ext cx="17299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 FU2</a:t>
            </a:r>
          </a:p>
          <a:p>
            <a:r>
              <a:rPr lang="de-DE" dirty="0" smtClean="0"/>
              <a:t>10/2022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0" r="31287" b="20225"/>
          <a:stretch/>
        </p:blipFill>
        <p:spPr>
          <a:xfrm>
            <a:off x="1486011" y="209551"/>
            <a:ext cx="2162176" cy="222974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8" t="28739" r="34345" b="24232"/>
          <a:stretch/>
        </p:blipFill>
        <p:spPr>
          <a:xfrm>
            <a:off x="3980006" y="196666"/>
            <a:ext cx="2129480" cy="223634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8" t="7401" r="33863" b="32798"/>
          <a:stretch/>
        </p:blipFill>
        <p:spPr>
          <a:xfrm>
            <a:off x="6396052" y="196666"/>
            <a:ext cx="2111642" cy="223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1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45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cavernous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29674" y="2425146"/>
            <a:ext cx="28285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01.04.2021</a:t>
            </a:r>
          </a:p>
          <a:p>
            <a:r>
              <a:rPr lang="de-DE" dirty="0" smtClean="0"/>
              <a:t>MP ADP 20, ASPI 17</a:t>
            </a:r>
          </a:p>
          <a:p>
            <a:r>
              <a:rPr lang="de-DE" dirty="0" smtClean="0"/>
              <a:t>VN ARU 480, PRU 7</a:t>
            </a:r>
          </a:p>
          <a:p>
            <a:r>
              <a:rPr lang="de-DE" dirty="0" smtClean="0"/>
              <a:t>PFA </a:t>
            </a:r>
            <a:r>
              <a:rPr lang="de-DE" dirty="0" err="1" smtClean="0"/>
              <a:t>KollEpi</a:t>
            </a:r>
            <a:r>
              <a:rPr lang="de-DE" dirty="0" smtClean="0"/>
              <a:t> 130, P2Y12 &gt;300</a:t>
            </a:r>
          </a:p>
          <a:p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4244542" y="2431122"/>
            <a:ext cx="29658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 &amp; lao22, 01.04.2021</a:t>
            </a:r>
          </a:p>
          <a:p>
            <a:r>
              <a:rPr lang="de-DE" dirty="0" smtClean="0"/>
              <a:t>p64 HPC 3.5/18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9938426" y="2425146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12.11.2021</a:t>
            </a:r>
          </a:p>
          <a:p>
            <a:r>
              <a:rPr lang="de-DE" dirty="0" smtClean="0"/>
              <a:t>225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570262" y="5682517"/>
            <a:ext cx="13960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FU3</a:t>
            </a:r>
          </a:p>
          <a:p>
            <a:r>
              <a:rPr lang="de-DE" dirty="0" smtClean="0"/>
              <a:t>4/2023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0" t="9787" r="9677" b="22397"/>
          <a:stretch/>
        </p:blipFill>
        <p:spPr>
          <a:xfrm>
            <a:off x="1570262" y="314232"/>
            <a:ext cx="2080762" cy="2000346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2" r="6081" b="22980"/>
          <a:stretch/>
        </p:blipFill>
        <p:spPr>
          <a:xfrm>
            <a:off x="4244542" y="314232"/>
            <a:ext cx="2062215" cy="2000346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9" t="21034" r="13905" b="25804"/>
          <a:stretch/>
        </p:blipFill>
        <p:spPr>
          <a:xfrm>
            <a:off x="4244542" y="314232"/>
            <a:ext cx="958894" cy="740532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2" t="12428" r="25387" b="40229"/>
          <a:stretch/>
        </p:blipFill>
        <p:spPr>
          <a:xfrm>
            <a:off x="9925287" y="314232"/>
            <a:ext cx="2047991" cy="1962150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7357151" y="2418734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7/2021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endParaRPr lang="de-DE" dirty="0" smtClean="0"/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10791475" y="1494362"/>
            <a:ext cx="315614" cy="17995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96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34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95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28055" y="2452816"/>
            <a:ext cx="2129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24.11.2021</a:t>
            </a:r>
          </a:p>
          <a:p>
            <a:r>
              <a:rPr lang="de-DE" dirty="0" smtClean="0"/>
              <a:t>MP ADP 20, ASPI 63</a:t>
            </a:r>
          </a:p>
          <a:p>
            <a:r>
              <a:rPr lang="de-DE" dirty="0" smtClean="0"/>
              <a:t>VN ARU 609, PRU 3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860395" y="2392580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22.02.2022</a:t>
            </a:r>
          </a:p>
          <a:p>
            <a:r>
              <a:rPr lang="de-DE" dirty="0" smtClean="0"/>
              <a:t>90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132818" y="2452815"/>
            <a:ext cx="21350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24.11.2021</a:t>
            </a:r>
          </a:p>
          <a:p>
            <a:r>
              <a:rPr lang="de-DE" dirty="0" smtClean="0"/>
              <a:t>5x p64 HPC 5/30</a:t>
            </a:r>
          </a:p>
          <a:p>
            <a:r>
              <a:rPr lang="de-DE" dirty="0" smtClean="0"/>
              <a:t>1x p64 HPC 5/24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4" r="23093" b="31939"/>
          <a:stretch/>
        </p:blipFill>
        <p:spPr>
          <a:xfrm>
            <a:off x="4069571" y="308113"/>
            <a:ext cx="2504234" cy="211926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94" t="24541" r="21895" b="17866"/>
          <a:stretch/>
        </p:blipFill>
        <p:spPr>
          <a:xfrm>
            <a:off x="1667016" y="308113"/>
            <a:ext cx="2200134" cy="2119261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V="1">
            <a:off x="1984412" y="1833892"/>
            <a:ext cx="343266" cy="13778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9" t="5381" r="24554" b="23394"/>
          <a:stretch/>
        </p:blipFill>
        <p:spPr>
          <a:xfrm>
            <a:off x="6860395" y="308113"/>
            <a:ext cx="1997582" cy="2119261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 flipV="1">
            <a:off x="7515920" y="1500517"/>
            <a:ext cx="343266" cy="13778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75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400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64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 smtClean="0"/>
              <a:t>cavernous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09071" y="2142356"/>
            <a:ext cx="24160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13.07.2021</a:t>
            </a:r>
          </a:p>
          <a:p>
            <a:r>
              <a:rPr lang="de-DE" dirty="0" smtClean="0"/>
              <a:t>MP ADP 5, ASPI 5*</a:t>
            </a:r>
          </a:p>
          <a:p>
            <a:r>
              <a:rPr lang="de-DE" dirty="0" smtClean="0"/>
              <a:t>VN ARU 350*, PRU 5</a:t>
            </a:r>
          </a:p>
          <a:p>
            <a:r>
              <a:rPr lang="de-DE" dirty="0" smtClean="0"/>
              <a:t>*residual ASA </a:t>
            </a:r>
            <a:r>
              <a:rPr lang="de-DE" dirty="0" err="1" smtClean="0"/>
              <a:t>effect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852478" y="2142356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13.07.2021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 smtClean="0"/>
              <a:t>1x 10 mg PRA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159755" y="2151465"/>
            <a:ext cx="17347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lao45, FU0</a:t>
            </a:r>
          </a:p>
          <a:p>
            <a:r>
              <a:rPr lang="de-DE" dirty="0" smtClean="0"/>
              <a:t>23.08.2021</a:t>
            </a:r>
          </a:p>
          <a:p>
            <a:r>
              <a:rPr lang="de-DE" dirty="0" smtClean="0"/>
              <a:t>41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C1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966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FU2</a:t>
            </a:r>
          </a:p>
          <a:p>
            <a:r>
              <a:rPr lang="de-DE" dirty="0"/>
              <a:t>4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3573544" y="5381624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FU3</a:t>
            </a:r>
          </a:p>
          <a:p>
            <a:r>
              <a:rPr lang="de-DE" dirty="0"/>
              <a:t>7</a:t>
            </a:r>
            <a:r>
              <a:rPr lang="de-DE" dirty="0" smtClean="0"/>
              <a:t>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8246769" y="2151112"/>
            <a:ext cx="17347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lao45, FU1</a:t>
            </a:r>
          </a:p>
          <a:p>
            <a:r>
              <a:rPr lang="de-DE" dirty="0" smtClean="0"/>
              <a:t>20.10.2021</a:t>
            </a:r>
          </a:p>
          <a:p>
            <a:r>
              <a:rPr lang="de-DE" dirty="0" smtClean="0"/>
              <a:t>99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4" t="12855" r="16744" b="18648"/>
          <a:stretch/>
        </p:blipFill>
        <p:spPr>
          <a:xfrm>
            <a:off x="1533437" y="375557"/>
            <a:ext cx="1743163" cy="174316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9" t="22635" r="24635" b="31358"/>
          <a:stretch/>
        </p:blipFill>
        <p:spPr>
          <a:xfrm>
            <a:off x="3925117" y="371387"/>
            <a:ext cx="1812048" cy="174733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6" t="6977" r="17185" b="22481"/>
          <a:stretch/>
        </p:blipFill>
        <p:spPr>
          <a:xfrm>
            <a:off x="6159755" y="371387"/>
            <a:ext cx="1806422" cy="174733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2" t="21826" r="27562" b="23680"/>
          <a:stretch/>
        </p:blipFill>
        <p:spPr>
          <a:xfrm>
            <a:off x="8283830" y="371386"/>
            <a:ext cx="1687900" cy="1747333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H="1">
            <a:off x="2649240" y="1470746"/>
            <a:ext cx="333193" cy="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H="1">
            <a:off x="6800349" y="1267691"/>
            <a:ext cx="234296" cy="21505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8897428" y="1323263"/>
            <a:ext cx="230351" cy="20305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55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40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34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cavernous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83318" y="2286395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15.01.2021</a:t>
            </a:r>
          </a:p>
          <a:p>
            <a:r>
              <a:rPr lang="de-DE" dirty="0" smtClean="0"/>
              <a:t>MP ADP 10, ASPI 6</a:t>
            </a:r>
          </a:p>
          <a:p>
            <a:r>
              <a:rPr lang="de-DE" dirty="0" smtClean="0"/>
              <a:t>VN ARU 531, PRU 2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073006" y="2287185"/>
            <a:ext cx="25763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15.01.2021</a:t>
            </a:r>
          </a:p>
          <a:p>
            <a:r>
              <a:rPr lang="de-DE" dirty="0" smtClean="0"/>
              <a:t>p64 HPC 4/24, 4/18,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9" name="Rechteck 18"/>
          <p:cNvSpPr/>
          <p:nvPr/>
        </p:nvSpPr>
        <p:spPr>
          <a:xfrm>
            <a:off x="6632053" y="2244467"/>
            <a:ext cx="148098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04.06.2021</a:t>
            </a:r>
          </a:p>
          <a:p>
            <a:r>
              <a:rPr lang="de-DE" dirty="0" smtClean="0"/>
              <a:t>140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 </a:t>
            </a:r>
          </a:p>
        </p:txBody>
      </p:sp>
      <p:sp>
        <p:nvSpPr>
          <p:cNvPr id="28" name="Rechteck 27"/>
          <p:cNvSpPr/>
          <p:nvPr/>
        </p:nvSpPr>
        <p:spPr>
          <a:xfrm>
            <a:off x="9371035" y="2277265"/>
            <a:ext cx="148098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27.10.2021</a:t>
            </a:r>
          </a:p>
          <a:p>
            <a:r>
              <a:rPr lang="de-DE" dirty="0" smtClean="0"/>
              <a:t>285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7" t="21095" r="16186" b="13179"/>
          <a:stretch/>
        </p:blipFill>
        <p:spPr>
          <a:xfrm>
            <a:off x="1481236" y="229261"/>
            <a:ext cx="2429134" cy="202816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7743" r="-3111" b="7402"/>
          <a:stretch/>
        </p:blipFill>
        <p:spPr>
          <a:xfrm>
            <a:off x="4073006" y="229261"/>
            <a:ext cx="2406318" cy="201520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7" t="19975" r="4719" b="9676"/>
          <a:stretch/>
        </p:blipFill>
        <p:spPr>
          <a:xfrm>
            <a:off x="6601750" y="229261"/>
            <a:ext cx="2238375" cy="1990064"/>
          </a:xfrm>
          <a:prstGeom prst="rect">
            <a:avLst/>
          </a:prstGeom>
        </p:spPr>
      </p:pic>
      <p:cxnSp>
        <p:nvCxnSpPr>
          <p:cNvPr id="16" name="Gerade Verbindung mit Pfeil 15"/>
          <p:cNvCxnSpPr/>
          <p:nvPr/>
        </p:nvCxnSpPr>
        <p:spPr>
          <a:xfrm>
            <a:off x="7372544" y="631155"/>
            <a:ext cx="21397" cy="4689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2" t="13407" r="12606" b="16074"/>
          <a:stretch/>
        </p:blipFill>
        <p:spPr>
          <a:xfrm>
            <a:off x="9287800" y="229261"/>
            <a:ext cx="1695450" cy="1971014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>
            <a:off x="9849044" y="755360"/>
            <a:ext cx="21397" cy="4689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78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40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44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cavernous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09071" y="2209709"/>
            <a:ext cx="22797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26.02.2021</a:t>
            </a:r>
          </a:p>
          <a:p>
            <a:r>
              <a:rPr lang="de-DE" dirty="0" smtClean="0"/>
              <a:t>MP ADP </a:t>
            </a:r>
            <a:r>
              <a:rPr lang="de-DE" dirty="0" err="1" smtClean="0"/>
              <a:t>n.a</a:t>
            </a:r>
            <a:r>
              <a:rPr lang="de-DE" dirty="0" smtClean="0"/>
              <a:t>., ASPI </a:t>
            </a:r>
            <a:r>
              <a:rPr lang="de-DE" dirty="0" err="1" smtClean="0"/>
              <a:t>n.a</a:t>
            </a:r>
            <a:r>
              <a:rPr lang="de-DE" dirty="0" smtClean="0"/>
              <a:t>.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14</a:t>
            </a:r>
          </a:p>
          <a:p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813776" y="2209708"/>
            <a:ext cx="21477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26.02.2021</a:t>
            </a:r>
          </a:p>
          <a:p>
            <a:r>
              <a:rPr lang="de-DE" dirty="0" smtClean="0"/>
              <a:t>p64 HPC 4.5/24</a:t>
            </a:r>
            <a:endParaRPr lang="de-DE" dirty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5940370" y="2209708"/>
            <a:ext cx="1475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27.05.2021</a:t>
            </a:r>
          </a:p>
          <a:p>
            <a:r>
              <a:rPr lang="de-DE" dirty="0" smtClean="0"/>
              <a:t>90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113051" y="2209707"/>
            <a:ext cx="17572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rao50, FU2</a:t>
            </a:r>
          </a:p>
          <a:p>
            <a:r>
              <a:rPr lang="de-DE" dirty="0" smtClean="0"/>
              <a:t>20.01.2022</a:t>
            </a:r>
          </a:p>
          <a:p>
            <a:r>
              <a:rPr lang="de-DE" dirty="0" smtClean="0"/>
              <a:t>328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2</a:t>
            </a:r>
            <a:r>
              <a:rPr lang="de-DE" dirty="0" smtClean="0"/>
              <a:t>x 100 mg ASA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4" t="16262" r="28275" b="30575"/>
          <a:stretch/>
        </p:blipFill>
        <p:spPr>
          <a:xfrm>
            <a:off x="1583212" y="312186"/>
            <a:ext cx="2067812" cy="189752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7" t="10810" r="25611" b="35006"/>
          <a:stretch/>
        </p:blipFill>
        <p:spPr>
          <a:xfrm>
            <a:off x="3926703" y="312186"/>
            <a:ext cx="1706576" cy="189752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9" t="13487" r="24544" b="20060"/>
          <a:stretch/>
        </p:blipFill>
        <p:spPr>
          <a:xfrm>
            <a:off x="5986457" y="312186"/>
            <a:ext cx="1741828" cy="18975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3" r="21421" b="18355"/>
          <a:stretch/>
        </p:blipFill>
        <p:spPr>
          <a:xfrm>
            <a:off x="8113051" y="312186"/>
            <a:ext cx="1591978" cy="1897521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 flipH="1">
            <a:off x="3269065" y="826625"/>
            <a:ext cx="169460" cy="31904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>
            <a:off x="7332326" y="1145674"/>
            <a:ext cx="169460" cy="31904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9208751" y="1259883"/>
            <a:ext cx="169460" cy="31904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36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2" t="16524" r="8020" b="18873"/>
          <a:stretch/>
        </p:blipFill>
        <p:spPr>
          <a:xfrm>
            <a:off x="1677063" y="290384"/>
            <a:ext cx="2848682" cy="2162431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89452" y="198783"/>
            <a:ext cx="12063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91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M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bifurcation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28055" y="2452816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11.11.2021</a:t>
            </a:r>
          </a:p>
          <a:p>
            <a:r>
              <a:rPr lang="de-DE" dirty="0" smtClean="0"/>
              <a:t>MP ADP </a:t>
            </a:r>
            <a:r>
              <a:rPr lang="de-DE" dirty="0"/>
              <a:t>9</a:t>
            </a:r>
            <a:r>
              <a:rPr lang="de-DE" dirty="0" smtClean="0"/>
              <a:t>, ASPI 27</a:t>
            </a:r>
          </a:p>
          <a:p>
            <a:r>
              <a:rPr lang="de-DE" dirty="0" smtClean="0"/>
              <a:t>VN ARU 586, PRU 23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8351437" y="2452815"/>
            <a:ext cx="3202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</a:t>
            </a:r>
            <a:r>
              <a:rPr lang="de-DE" dirty="0"/>
              <a:t>FU1 </a:t>
            </a:r>
            <a:r>
              <a:rPr lang="de-DE" b="1" dirty="0" err="1"/>
              <a:t>pending</a:t>
            </a:r>
            <a:endParaRPr lang="de-DE" b="1" dirty="0" smtClean="0"/>
          </a:p>
          <a:p>
            <a:r>
              <a:rPr lang="de-DE" dirty="0" smtClean="0"/>
              <a:t>2/2022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(3 </a:t>
            </a:r>
            <a:r>
              <a:rPr lang="de-DE" dirty="0" err="1"/>
              <a:t>m</a:t>
            </a:r>
            <a:r>
              <a:rPr lang="de-DE" dirty="0" err="1" smtClean="0"/>
              <a:t>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 mg PRA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598715" y="245281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11.11.2021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cxnSp>
        <p:nvCxnSpPr>
          <p:cNvPr id="12" name="Gerade Verbindung mit Pfeil 11"/>
          <p:cNvCxnSpPr/>
          <p:nvPr/>
        </p:nvCxnSpPr>
        <p:spPr>
          <a:xfrm flipH="1" flipV="1">
            <a:off x="2445472" y="1765301"/>
            <a:ext cx="224642" cy="31749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1" t="26483" r="22626" b="24859"/>
          <a:stretch/>
        </p:blipFill>
        <p:spPr>
          <a:xfrm>
            <a:off x="4598715" y="294212"/>
            <a:ext cx="3225499" cy="2158603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 flipV="1">
            <a:off x="5676779" y="1752601"/>
            <a:ext cx="224642" cy="31749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97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5347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c</a:t>
            </a:r>
            <a:r>
              <a:rPr lang="de-DE" dirty="0" err="1" smtClean="0"/>
              <a:t>avernous</a:t>
            </a:r>
            <a:r>
              <a:rPr lang="de-DE" dirty="0" smtClean="0"/>
              <a:t> ICA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01.02.2021</a:t>
            </a:r>
          </a:p>
          <a:p>
            <a:r>
              <a:rPr lang="de-DE" dirty="0" smtClean="0"/>
              <a:t>MP ADP 13, ASPI 36</a:t>
            </a:r>
          </a:p>
          <a:p>
            <a:r>
              <a:rPr lang="de-DE" dirty="0" smtClean="0"/>
              <a:t>VN ARU 651, PRU 11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650476" y="2431178"/>
            <a:ext cx="27104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&amp; </a:t>
            </a:r>
            <a:r>
              <a:rPr lang="de-DE" dirty="0" err="1" smtClean="0"/>
              <a:t>pa</a:t>
            </a:r>
            <a:r>
              <a:rPr lang="de-DE" dirty="0" smtClean="0"/>
              <a:t>, 01.02.2021</a:t>
            </a:r>
          </a:p>
          <a:p>
            <a:r>
              <a:rPr lang="de-DE" dirty="0" smtClean="0"/>
              <a:t>p64 HPC 3.5/21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544470" y="2425146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FU0</a:t>
            </a:r>
          </a:p>
          <a:p>
            <a:r>
              <a:rPr lang="de-DE" dirty="0" smtClean="0"/>
              <a:t>29.03.2021</a:t>
            </a:r>
          </a:p>
          <a:p>
            <a:r>
              <a:rPr lang="de-DE" dirty="0" smtClean="0"/>
              <a:t>56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2</a:t>
            </a:r>
            <a:r>
              <a:rPr lang="de-DE" dirty="0" smtClean="0"/>
              <a:t>0 mg PRA</a:t>
            </a:r>
          </a:p>
          <a:p>
            <a:endParaRPr lang="de-DE" dirty="0" smtClean="0"/>
          </a:p>
        </p:txBody>
      </p:sp>
      <p:sp>
        <p:nvSpPr>
          <p:cNvPr id="11" name="Textfeld 10"/>
          <p:cNvSpPr txBox="1"/>
          <p:nvPr/>
        </p:nvSpPr>
        <p:spPr>
          <a:xfrm>
            <a:off x="9413601" y="2425147"/>
            <a:ext cx="14232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28.06.2021</a:t>
            </a:r>
          </a:p>
          <a:p>
            <a:r>
              <a:rPr lang="de-DE" dirty="0"/>
              <a:t>1</a:t>
            </a:r>
            <a:r>
              <a:rPr lang="de-DE" dirty="0" smtClean="0"/>
              <a:t>47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7" t="3193" r="17349" b="17519"/>
          <a:stretch/>
        </p:blipFill>
        <p:spPr>
          <a:xfrm>
            <a:off x="1719693" y="203894"/>
            <a:ext cx="2806485" cy="221614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0" t="21406" r="37638" b="15968"/>
          <a:stretch/>
        </p:blipFill>
        <p:spPr>
          <a:xfrm>
            <a:off x="4650476" y="198782"/>
            <a:ext cx="1218950" cy="2221252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3" r="36143" b="20771"/>
          <a:stretch/>
        </p:blipFill>
        <p:spPr>
          <a:xfrm>
            <a:off x="5925988" y="198782"/>
            <a:ext cx="1201783" cy="221448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8" t="22427" r="39176" b="27657"/>
          <a:stretch/>
        </p:blipFill>
        <p:spPr>
          <a:xfrm>
            <a:off x="7541242" y="195043"/>
            <a:ext cx="1314484" cy="2236135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40" t="24985" r="32877" b="24958"/>
          <a:stretch/>
        </p:blipFill>
        <p:spPr>
          <a:xfrm>
            <a:off x="9413601" y="195043"/>
            <a:ext cx="1492604" cy="2215299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1691548" y="5380672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11.01.2022</a:t>
            </a:r>
          </a:p>
          <a:p>
            <a:r>
              <a:rPr lang="de-DE" dirty="0" smtClean="0"/>
              <a:t>344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99" t="41345" r="26387" b="17086"/>
          <a:stretch/>
        </p:blipFill>
        <p:spPr>
          <a:xfrm>
            <a:off x="1691548" y="3729099"/>
            <a:ext cx="2009775" cy="1700151"/>
          </a:xfrm>
          <a:prstGeom prst="rect">
            <a:avLst/>
          </a:prstGeom>
        </p:spPr>
      </p:pic>
      <p:cxnSp>
        <p:nvCxnSpPr>
          <p:cNvPr id="21" name="Gerade Verbindung mit Pfeil 20"/>
          <p:cNvCxnSpPr/>
          <p:nvPr/>
        </p:nvCxnSpPr>
        <p:spPr>
          <a:xfrm flipH="1" flipV="1">
            <a:off x="3052284" y="5189194"/>
            <a:ext cx="424341" cy="1914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94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/>
          <p:cNvSpPr txBox="1"/>
          <p:nvPr/>
        </p:nvSpPr>
        <p:spPr>
          <a:xfrm>
            <a:off x="89452" y="198783"/>
            <a:ext cx="14196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75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 smtClean="0"/>
              <a:t>cavernous</a:t>
            </a:r>
            <a:endParaRPr lang="en-US" dirty="0"/>
          </a:p>
        </p:txBody>
      </p:sp>
      <p:sp>
        <p:nvSpPr>
          <p:cNvPr id="18" name="Textfeld 17"/>
          <p:cNvSpPr txBox="1"/>
          <p:nvPr/>
        </p:nvSpPr>
        <p:spPr>
          <a:xfrm>
            <a:off x="1407232" y="242394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06.09.2021</a:t>
            </a:r>
          </a:p>
          <a:p>
            <a:r>
              <a:rPr lang="de-DE" dirty="0" smtClean="0"/>
              <a:t>MP ADP 12, ASPI 32</a:t>
            </a:r>
          </a:p>
          <a:p>
            <a:r>
              <a:rPr lang="de-DE" dirty="0" smtClean="0"/>
              <a:t>VN ARU 645, PRU 67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275981" y="2433885"/>
            <a:ext cx="20179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06.9.2021</a:t>
            </a:r>
          </a:p>
          <a:p>
            <a:r>
              <a:rPr lang="de-DE" dirty="0" smtClean="0"/>
              <a:t>p64 HPC 4.5/21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20" name="Textfeld 19"/>
          <p:cNvSpPr txBox="1"/>
          <p:nvPr/>
        </p:nvSpPr>
        <p:spPr>
          <a:xfrm>
            <a:off x="6821020" y="2394573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11.02.2022</a:t>
            </a:r>
          </a:p>
          <a:p>
            <a:r>
              <a:rPr lang="de-DE" dirty="0" smtClean="0"/>
              <a:t>158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1" t="21331" r="25584" b="23802"/>
          <a:stretch/>
        </p:blipFill>
        <p:spPr>
          <a:xfrm>
            <a:off x="1522880" y="228156"/>
            <a:ext cx="2649070" cy="2194875"/>
          </a:xfrm>
          <a:prstGeom prst="rect">
            <a:avLst/>
          </a:prstGeom>
        </p:spPr>
      </p:pic>
      <p:cxnSp>
        <p:nvCxnSpPr>
          <p:cNvPr id="22" name="Gerade Verbindung mit Pfeil 21"/>
          <p:cNvCxnSpPr/>
          <p:nvPr/>
        </p:nvCxnSpPr>
        <p:spPr>
          <a:xfrm flipV="1">
            <a:off x="1739904" y="1732679"/>
            <a:ext cx="182899" cy="28878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7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397" t="23314" r="27131" b="19093"/>
          <a:stretch/>
        </p:blipFill>
        <p:spPr>
          <a:xfrm>
            <a:off x="4388974" y="227241"/>
            <a:ext cx="2117833" cy="2195790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7701" r="34586" b="29937"/>
          <a:stretch/>
        </p:blipFill>
        <p:spPr>
          <a:xfrm>
            <a:off x="6821020" y="198783"/>
            <a:ext cx="2303781" cy="2195790"/>
          </a:xfrm>
          <a:prstGeom prst="rect">
            <a:avLst/>
          </a:prstGeom>
        </p:spPr>
      </p:pic>
      <p:cxnSp>
        <p:nvCxnSpPr>
          <p:cNvPr id="25" name="Gerade Verbindung mit Pfeil 24"/>
          <p:cNvCxnSpPr/>
          <p:nvPr/>
        </p:nvCxnSpPr>
        <p:spPr>
          <a:xfrm flipV="1">
            <a:off x="7003919" y="1815405"/>
            <a:ext cx="182899" cy="28878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45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40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11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 smtClean="0"/>
              <a:t>lt</a:t>
            </a:r>
            <a:r>
              <a:rPr lang="de-DE" dirty="0"/>
              <a:t> </a:t>
            </a:r>
            <a:r>
              <a:rPr lang="de-DE" dirty="0" smtClean="0"/>
              <a:t>ICA</a:t>
            </a:r>
          </a:p>
          <a:p>
            <a:r>
              <a:rPr lang="de-DE" dirty="0" err="1" smtClean="0"/>
              <a:t>cavernous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44999" y="2407996"/>
            <a:ext cx="2177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14.07.2020</a:t>
            </a:r>
          </a:p>
          <a:p>
            <a:r>
              <a:rPr lang="de-DE" dirty="0" smtClean="0"/>
              <a:t>MP ADP 20, ASPI 104</a:t>
            </a:r>
          </a:p>
          <a:p>
            <a:r>
              <a:rPr lang="de-DE" dirty="0" smtClean="0"/>
              <a:t>VN ARU 633, PRU 49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13211" y="2389908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rao45, 14.07.2020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687306" y="2389908"/>
            <a:ext cx="14478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11.02.2021</a:t>
            </a:r>
          </a:p>
          <a:p>
            <a:r>
              <a:rPr lang="de-DE" dirty="0" smtClean="0"/>
              <a:t>212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9117302" y="2407996"/>
            <a:ext cx="14478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 err="1" smtClean="0"/>
              <a:t>July</a:t>
            </a:r>
            <a:r>
              <a:rPr lang="de-DE" dirty="0" smtClean="0"/>
              <a:t> 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8" t="7296" r="23514" b="21812"/>
          <a:stretch/>
        </p:blipFill>
        <p:spPr>
          <a:xfrm>
            <a:off x="1610138" y="280555"/>
            <a:ext cx="1967531" cy="211974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8" t="19978" r="31748" b="4461"/>
          <a:stretch/>
        </p:blipFill>
        <p:spPr>
          <a:xfrm>
            <a:off x="3953413" y="288251"/>
            <a:ext cx="997528" cy="211974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0" r="37074" b="24532"/>
          <a:stretch/>
        </p:blipFill>
        <p:spPr>
          <a:xfrm>
            <a:off x="4922417" y="280555"/>
            <a:ext cx="1548247" cy="210935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8" t="6503" r="23924" b="19418"/>
          <a:stretch/>
        </p:blipFill>
        <p:spPr>
          <a:xfrm>
            <a:off x="6727508" y="280555"/>
            <a:ext cx="2014261" cy="2109353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V="1">
            <a:off x="1679786" y="1700151"/>
            <a:ext cx="374638" cy="19604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V="1">
            <a:off x="6842336" y="1700151"/>
            <a:ext cx="374638" cy="19604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68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400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</a:t>
            </a:r>
            <a:r>
              <a:rPr lang="de-DE" dirty="0"/>
              <a:t>1</a:t>
            </a:r>
            <a:endParaRPr lang="de-DE" dirty="0" smtClean="0"/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ICA</a:t>
            </a:r>
          </a:p>
          <a:p>
            <a:r>
              <a:rPr lang="de-DE" dirty="0" err="1"/>
              <a:t>c</a:t>
            </a:r>
            <a:r>
              <a:rPr lang="de-DE" dirty="0" err="1" smtClean="0"/>
              <a:t>avernous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01.04.2020</a:t>
            </a:r>
          </a:p>
          <a:p>
            <a:r>
              <a:rPr lang="de-DE" dirty="0" smtClean="0"/>
              <a:t>MP ADP 20, ASPI 99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</a:t>
            </a:r>
            <a:r>
              <a:rPr lang="de-DE" dirty="0"/>
              <a:t>2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4078154" y="2403834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rao75, 01.04.2020</a:t>
            </a:r>
          </a:p>
          <a:p>
            <a:r>
              <a:rPr lang="de-DE" dirty="0" smtClean="0"/>
              <a:t>p64 HPC 4.5/21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8827188" y="2403834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25.02.2021</a:t>
            </a:r>
          </a:p>
          <a:p>
            <a:r>
              <a:rPr lang="de-DE" dirty="0" smtClean="0"/>
              <a:t>310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0512058" y="2403834"/>
            <a:ext cx="15488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FU3</a:t>
            </a:r>
          </a:p>
          <a:p>
            <a:r>
              <a:rPr lang="de-DE" dirty="0" smtClean="0"/>
              <a:t>4/2022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</a:t>
            </a:r>
            <a:r>
              <a:rPr lang="de-DE" dirty="0" smtClean="0"/>
              <a:t>x 100 mg ASS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18" t="21097" r="27918" b="28808"/>
          <a:stretch/>
        </p:blipFill>
        <p:spPr>
          <a:xfrm>
            <a:off x="1618555" y="198780"/>
            <a:ext cx="2250058" cy="220505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4" t="12513" r="18781" b="20011"/>
          <a:stretch/>
        </p:blipFill>
        <p:spPr>
          <a:xfrm>
            <a:off x="4104580" y="198779"/>
            <a:ext cx="2127099" cy="2205055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6792790" y="2426416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7/2021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endParaRPr lang="de-DE" dirty="0" smtClean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5" t="14558" r="20676" b="17286"/>
          <a:stretch/>
        </p:blipFill>
        <p:spPr>
          <a:xfrm>
            <a:off x="8464899" y="198778"/>
            <a:ext cx="1885950" cy="2205055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H="1" flipV="1">
            <a:off x="2837558" y="1878122"/>
            <a:ext cx="306551" cy="1411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H="1" flipV="1">
            <a:off x="9572956" y="1782422"/>
            <a:ext cx="306551" cy="1411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98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5573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10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 smtClean="0"/>
              <a:t>lt</a:t>
            </a:r>
            <a:r>
              <a:rPr lang="de-DE" dirty="0" smtClean="0"/>
              <a:t> ICA</a:t>
            </a:r>
          </a:p>
          <a:p>
            <a:r>
              <a:rPr lang="de-DE" dirty="0" err="1"/>
              <a:t>superior</a:t>
            </a:r>
            <a:r>
              <a:rPr lang="de-DE" dirty="0"/>
              <a:t> hypo-</a:t>
            </a:r>
          </a:p>
          <a:p>
            <a:r>
              <a:rPr lang="de-DE" dirty="0" err="1"/>
              <a:t>physeal</a:t>
            </a:r>
            <a:r>
              <a:rPr lang="de-DE" dirty="0"/>
              <a:t> </a:t>
            </a:r>
            <a:r>
              <a:rPr lang="de-DE" dirty="0" err="1"/>
              <a:t>artery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544999" y="2407996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lao25, 08.07.2020</a:t>
            </a:r>
          </a:p>
          <a:p>
            <a:r>
              <a:rPr lang="de-DE" dirty="0" smtClean="0"/>
              <a:t>MP ADP 2, ASPI 13</a:t>
            </a:r>
          </a:p>
          <a:p>
            <a:r>
              <a:rPr lang="de-DE" dirty="0" smtClean="0"/>
              <a:t>VN ARU 469, PRU 2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13211" y="2389908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08.07.2020</a:t>
            </a:r>
          </a:p>
          <a:p>
            <a:r>
              <a:rPr lang="de-DE" dirty="0" smtClean="0"/>
              <a:t>p64 HPC 4.5/18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949978" y="2389908"/>
            <a:ext cx="17347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lao25, FU1</a:t>
            </a:r>
          </a:p>
          <a:p>
            <a:r>
              <a:rPr lang="de-DE" dirty="0" smtClean="0"/>
              <a:t>17.11.2020</a:t>
            </a:r>
          </a:p>
          <a:p>
            <a:r>
              <a:rPr lang="de-DE" dirty="0" smtClean="0"/>
              <a:t>132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sp>
        <p:nvSpPr>
          <p:cNvPr id="16" name="Textfeld 15"/>
          <p:cNvSpPr txBox="1"/>
          <p:nvPr/>
        </p:nvSpPr>
        <p:spPr>
          <a:xfrm>
            <a:off x="9041131" y="2421042"/>
            <a:ext cx="1396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13.12.2021</a:t>
            </a:r>
          </a:p>
          <a:p>
            <a:r>
              <a:rPr lang="de-DE" dirty="0" smtClean="0"/>
              <a:t>523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9" t="15798" r="29472" b="16913"/>
          <a:stretch/>
        </p:blipFill>
        <p:spPr>
          <a:xfrm>
            <a:off x="1610139" y="274916"/>
            <a:ext cx="1967531" cy="213308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7" t="33267" r="38560" b="31787"/>
          <a:stretch/>
        </p:blipFill>
        <p:spPr>
          <a:xfrm>
            <a:off x="3932141" y="268644"/>
            <a:ext cx="1506682" cy="214562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5" t="18024" r="36913" b="26211"/>
          <a:stretch/>
        </p:blipFill>
        <p:spPr>
          <a:xfrm>
            <a:off x="5405996" y="268644"/>
            <a:ext cx="1346062" cy="213935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53" t="1049" r="22800" b="37609"/>
          <a:stretch/>
        </p:blipFill>
        <p:spPr>
          <a:xfrm>
            <a:off x="6922716" y="262371"/>
            <a:ext cx="1937564" cy="214562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2" t="3" r="21066"/>
          <a:stretch/>
        </p:blipFill>
        <p:spPr>
          <a:xfrm>
            <a:off x="9058200" y="262371"/>
            <a:ext cx="1719698" cy="2171660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V="1">
            <a:off x="1828800" y="1929564"/>
            <a:ext cx="139007" cy="25166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V="1">
            <a:off x="7439025" y="1910514"/>
            <a:ext cx="139007" cy="25166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V="1">
            <a:off x="9600135" y="1929563"/>
            <a:ext cx="139007" cy="25166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10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60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09071" y="2230108"/>
            <a:ext cx="2129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08.06.2021</a:t>
            </a:r>
          </a:p>
          <a:p>
            <a:r>
              <a:rPr lang="de-DE" dirty="0" smtClean="0"/>
              <a:t>MP ADP 12, ASPI 71</a:t>
            </a:r>
          </a:p>
          <a:p>
            <a:r>
              <a:rPr lang="de-DE" dirty="0" smtClean="0"/>
              <a:t>VN ARU 450, PRU 37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573544" y="2230107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08.06.2021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5850720" y="2230107"/>
            <a:ext cx="293080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/>
              <a:t> </a:t>
            </a:r>
            <a:r>
              <a:rPr lang="de-DE" dirty="0" smtClean="0"/>
              <a:t>&amp;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22.09.2021</a:t>
            </a:r>
          </a:p>
          <a:p>
            <a:r>
              <a:rPr lang="de-DE" dirty="0" smtClean="0"/>
              <a:t>106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/ 5 mg PRA </a:t>
            </a:r>
            <a:r>
              <a:rPr lang="de-DE" dirty="0" err="1" smtClean="0"/>
              <a:t>alternating</a:t>
            </a:r>
            <a:endParaRPr lang="de-DE" dirty="0" smtClean="0"/>
          </a:p>
          <a:p>
            <a:r>
              <a:rPr lang="de-DE" b="1" dirty="0" smtClean="0"/>
              <a:t>OKM D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574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/>
              <a:t>6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3573544" y="5381624"/>
            <a:ext cx="1574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FU3</a:t>
            </a:r>
          </a:p>
          <a:p>
            <a:r>
              <a:rPr lang="de-DE" dirty="0"/>
              <a:t>6</a:t>
            </a:r>
            <a:r>
              <a:rPr lang="de-DE" dirty="0" smtClean="0"/>
              <a:t>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3" t="19214" r="14229" b="16261"/>
          <a:stretch/>
        </p:blipFill>
        <p:spPr>
          <a:xfrm>
            <a:off x="1632823" y="352424"/>
            <a:ext cx="1685925" cy="180348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0" t="14552" r="21630" b="25470"/>
          <a:stretch/>
        </p:blipFill>
        <p:spPr>
          <a:xfrm>
            <a:off x="3638180" y="352423"/>
            <a:ext cx="1680516" cy="1803481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1" t="9447" r="7029" b="32620"/>
          <a:stretch/>
        </p:blipFill>
        <p:spPr>
          <a:xfrm>
            <a:off x="5850720" y="352423"/>
            <a:ext cx="1740705" cy="180438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7" t="7061" r="22684" b="40799"/>
          <a:stretch/>
        </p:blipFill>
        <p:spPr>
          <a:xfrm>
            <a:off x="7591425" y="352423"/>
            <a:ext cx="1862418" cy="1803481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V="1">
            <a:off x="1951794" y="1589873"/>
            <a:ext cx="127302" cy="31216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V="1">
            <a:off x="6058952" y="1683697"/>
            <a:ext cx="127302" cy="31216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48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59524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 smtClean="0"/>
              <a:t>lt</a:t>
            </a:r>
            <a:r>
              <a:rPr lang="de-DE" dirty="0" smtClean="0"/>
              <a:t> ICA medial</a:t>
            </a:r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r>
              <a:rPr lang="de-DE" dirty="0" smtClean="0"/>
              <a:t> hypo-</a:t>
            </a:r>
          </a:p>
          <a:p>
            <a:r>
              <a:rPr lang="de-DE" dirty="0" err="1"/>
              <a:t>p</a:t>
            </a:r>
            <a:r>
              <a:rPr lang="de-DE" dirty="0" err="1" smtClean="0"/>
              <a:t>hyseal</a:t>
            </a:r>
            <a:r>
              <a:rPr lang="de-DE" dirty="0" smtClean="0"/>
              <a:t> </a:t>
            </a:r>
            <a:r>
              <a:rPr lang="de-DE" dirty="0" err="1" smtClean="0"/>
              <a:t>artery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205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22.05.2020</a:t>
            </a:r>
          </a:p>
          <a:p>
            <a:r>
              <a:rPr lang="de-DE" dirty="0" smtClean="0"/>
              <a:t>MP ADP 13, ASPI 125</a:t>
            </a:r>
          </a:p>
          <a:p>
            <a:r>
              <a:rPr lang="de-DE" dirty="0" smtClean="0"/>
              <a:t>VN ARU 656, PRU 8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75899" y="2389908"/>
            <a:ext cx="26303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&amp; </a:t>
            </a:r>
            <a:r>
              <a:rPr lang="de-DE" dirty="0" err="1" smtClean="0"/>
              <a:t>pa</a:t>
            </a:r>
            <a:r>
              <a:rPr lang="de-DE" dirty="0" smtClean="0"/>
              <a:t>, 22.05.2020</a:t>
            </a:r>
          </a:p>
          <a:p>
            <a:r>
              <a:rPr lang="de-DE" dirty="0" smtClean="0"/>
              <a:t>p64 HPC 4.5/18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1" t="6132" r="16905" b="17656"/>
          <a:stretch/>
        </p:blipFill>
        <p:spPr>
          <a:xfrm>
            <a:off x="1719701" y="311726"/>
            <a:ext cx="2109355" cy="213013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0" t="13563" r="36566" b="22865"/>
          <a:stretch/>
        </p:blipFill>
        <p:spPr>
          <a:xfrm>
            <a:off x="3988000" y="311725"/>
            <a:ext cx="1512125" cy="2119453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0" t="8363" r="36529" b="15797"/>
          <a:stretch/>
        </p:blipFill>
        <p:spPr>
          <a:xfrm>
            <a:off x="5411576" y="311726"/>
            <a:ext cx="1433945" cy="2119748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V="1">
            <a:off x="1995055" y="1789054"/>
            <a:ext cx="109862" cy="26544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9534871" y="2400299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15.02.2021</a:t>
            </a:r>
          </a:p>
          <a:p>
            <a:r>
              <a:rPr lang="de-DE" dirty="0" smtClean="0"/>
              <a:t>269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4" t="16537" r="39903" b="26955"/>
          <a:stretch/>
        </p:blipFill>
        <p:spPr>
          <a:xfrm>
            <a:off x="9534871" y="311725"/>
            <a:ext cx="1568140" cy="2109357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7375490" y="2431178"/>
            <a:ext cx="13901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9/2020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</p:spTree>
    <p:extLst>
      <p:ext uri="{BB962C8B-B14F-4D97-AF65-F5344CB8AC3E}">
        <p14:creationId xmlns:p14="http://schemas.microsoft.com/office/powerpoint/2010/main" val="172377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 smtClean="0"/>
              <a:t>lt</a:t>
            </a:r>
            <a:r>
              <a:rPr lang="de-DE" dirty="0" smtClean="0"/>
              <a:t> ICA</a:t>
            </a:r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 smtClean="0"/>
          </a:p>
          <a:p>
            <a:r>
              <a:rPr lang="de-DE" dirty="0" err="1" smtClean="0"/>
              <a:t>artery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286225" y="2388079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rao45, 10.08.2020</a:t>
            </a:r>
          </a:p>
          <a:p>
            <a:r>
              <a:rPr lang="de-DE" dirty="0" smtClean="0"/>
              <a:t>MP ADP 8, ASPI 49</a:t>
            </a:r>
          </a:p>
          <a:p>
            <a:r>
              <a:rPr lang="de-DE" dirty="0" smtClean="0"/>
              <a:t>VN ARU 656, PRU 5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13211" y="2389908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10.08.2020</a:t>
            </a:r>
          </a:p>
          <a:p>
            <a:r>
              <a:rPr lang="de-DE" dirty="0" smtClean="0"/>
              <a:t>p64 HPC 4.5/15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413096" y="2388079"/>
            <a:ext cx="19720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12.11.2020</a:t>
            </a:r>
          </a:p>
          <a:p>
            <a:r>
              <a:rPr lang="de-DE" dirty="0" smtClean="0"/>
              <a:t>94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PRA, </a:t>
            </a:r>
            <a:r>
              <a:rPr lang="de-DE" b="1" dirty="0" smtClean="0"/>
              <a:t>OKM D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8805600" y="2388079"/>
            <a:ext cx="19720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25.03.2021</a:t>
            </a:r>
          </a:p>
          <a:p>
            <a:r>
              <a:rPr lang="de-DE" dirty="0" smtClean="0"/>
              <a:t>227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PRA, </a:t>
            </a:r>
            <a:r>
              <a:rPr lang="de-DE" b="1" dirty="0" smtClean="0"/>
              <a:t>OKM 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3" t="11322" r="30026" b="26314"/>
          <a:stretch/>
        </p:blipFill>
        <p:spPr>
          <a:xfrm>
            <a:off x="1676672" y="304801"/>
            <a:ext cx="1871662" cy="2007824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V="1">
            <a:off x="2266951" y="1736963"/>
            <a:ext cx="238551" cy="21614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7" t="17439" r="29282" b="29058"/>
          <a:stretch/>
        </p:blipFill>
        <p:spPr>
          <a:xfrm>
            <a:off x="3857979" y="309562"/>
            <a:ext cx="2245472" cy="200306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7" t="11832" r="32554" b="28531"/>
          <a:stretch/>
        </p:blipFill>
        <p:spPr>
          <a:xfrm>
            <a:off x="6413096" y="304801"/>
            <a:ext cx="1973404" cy="200782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1" t="14124" r="33783" b="39188"/>
          <a:stretch/>
        </p:blipFill>
        <p:spPr>
          <a:xfrm>
            <a:off x="8805600" y="304801"/>
            <a:ext cx="2007824" cy="2007824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5" t="11193" r="28308" b="26442"/>
          <a:stretch/>
        </p:blipFill>
        <p:spPr>
          <a:xfrm>
            <a:off x="1676672" y="3563621"/>
            <a:ext cx="1952965" cy="2007824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1659360" y="5657671"/>
            <a:ext cx="20553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30.09.2021</a:t>
            </a:r>
          </a:p>
          <a:p>
            <a:r>
              <a:rPr lang="de-DE" dirty="0" smtClean="0"/>
              <a:t>416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ASS, </a:t>
            </a:r>
            <a:r>
              <a:rPr lang="de-DE" b="1" dirty="0" smtClean="0"/>
              <a:t>OKM D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 flipV="1">
            <a:off x="7161247" y="1572224"/>
            <a:ext cx="238551" cy="21614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V="1">
            <a:off x="9550784" y="1628890"/>
            <a:ext cx="238551" cy="21614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V="1">
            <a:off x="2372714" y="4934065"/>
            <a:ext cx="238551" cy="21614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86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24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56274" y="2433013"/>
            <a:ext cx="21563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19.10.2020</a:t>
            </a:r>
          </a:p>
          <a:p>
            <a:r>
              <a:rPr lang="de-DE" dirty="0" smtClean="0"/>
              <a:t>VN ARU 590, PRU 5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927603" y="2433013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19.10.2020</a:t>
            </a:r>
          </a:p>
          <a:p>
            <a:r>
              <a:rPr lang="de-DE" dirty="0" smtClean="0"/>
              <a:t>p64 HPC 4.5/15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343649" y="2433013"/>
            <a:ext cx="14173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25.02.2021</a:t>
            </a:r>
          </a:p>
          <a:p>
            <a:r>
              <a:rPr lang="de-DE" dirty="0" smtClean="0"/>
              <a:t>129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793011" y="2402163"/>
            <a:ext cx="14173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27.08.2021</a:t>
            </a:r>
          </a:p>
          <a:p>
            <a:r>
              <a:rPr lang="de-DE" dirty="0" smtClean="0"/>
              <a:t>312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8000"/>
                    </a14:imgEffect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86" r="27209" b="20937"/>
          <a:stretch/>
        </p:blipFill>
        <p:spPr>
          <a:xfrm>
            <a:off x="1531153" y="207871"/>
            <a:ext cx="2162287" cy="220979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7" t="22337" r="33039" b="26204"/>
          <a:stretch/>
        </p:blipFill>
        <p:spPr>
          <a:xfrm>
            <a:off x="3956307" y="207872"/>
            <a:ext cx="2176878" cy="222100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8" t="1550" r="44984" b="46992"/>
          <a:stretch/>
        </p:blipFill>
        <p:spPr>
          <a:xfrm>
            <a:off x="6270882" y="200616"/>
            <a:ext cx="1996818" cy="221705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1" t="7061" r="38677" b="38413"/>
          <a:stretch/>
        </p:blipFill>
        <p:spPr>
          <a:xfrm>
            <a:off x="8793011" y="198783"/>
            <a:ext cx="1858318" cy="2218887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H="1">
            <a:off x="3412457" y="1289176"/>
            <a:ext cx="206513" cy="22600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7860632" y="1603501"/>
            <a:ext cx="206513" cy="22600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10299032" y="1490500"/>
            <a:ext cx="206513" cy="22600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61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50938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15</a:t>
            </a:r>
          </a:p>
          <a:p>
            <a:r>
              <a:rPr lang="de-DE" dirty="0" err="1" smtClean="0"/>
              <a:t>Aneurysms</a:t>
            </a:r>
            <a:endParaRPr lang="de-DE" dirty="0" smtClean="0"/>
          </a:p>
          <a:p>
            <a:r>
              <a:rPr lang="de-DE" dirty="0" err="1" smtClean="0"/>
              <a:t>lt</a:t>
            </a:r>
            <a:r>
              <a:rPr lang="de-DE" dirty="0" smtClean="0"/>
              <a:t> ICA</a:t>
            </a:r>
          </a:p>
          <a:p>
            <a:r>
              <a:rPr lang="de-DE" dirty="0"/>
              <a:t>#</a:t>
            </a:r>
            <a:r>
              <a:rPr lang="de-DE" dirty="0" smtClean="0"/>
              <a:t>2 a, b</a:t>
            </a:r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r>
              <a:rPr lang="de-DE" dirty="0"/>
              <a:t> </a:t>
            </a:r>
            <a:r>
              <a:rPr lang="de-DE" dirty="0" smtClean="0"/>
              <a:t>&amp;</a:t>
            </a:r>
          </a:p>
          <a:p>
            <a:r>
              <a:rPr lang="de-DE" dirty="0" err="1" smtClean="0"/>
              <a:t>superior</a:t>
            </a:r>
            <a:endParaRPr lang="de-DE" dirty="0"/>
          </a:p>
          <a:p>
            <a:r>
              <a:rPr lang="de-DE" dirty="0" err="1" smtClean="0"/>
              <a:t>hypophyseal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61749" y="3150888"/>
            <a:ext cx="2150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3D, 10.07.2020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738939" y="3150888"/>
            <a:ext cx="216225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25.09.2020</a:t>
            </a:r>
          </a:p>
          <a:p>
            <a:r>
              <a:rPr lang="de-DE" dirty="0" smtClean="0"/>
              <a:t>p64 HPC 4.5/15</a:t>
            </a:r>
          </a:p>
          <a:p>
            <a:r>
              <a:rPr lang="de-DE" dirty="0" smtClean="0"/>
              <a:t>MP ADP 12, ASPI 54</a:t>
            </a:r>
          </a:p>
          <a:p>
            <a:r>
              <a:rPr lang="de-DE" dirty="0" smtClean="0"/>
              <a:t>VN ARU 637, PRU 8</a:t>
            </a:r>
          </a:p>
          <a:p>
            <a:r>
              <a:rPr lang="de-DE" dirty="0"/>
              <a:t>5</a:t>
            </a:r>
            <a:r>
              <a:rPr lang="de-DE" dirty="0" smtClean="0"/>
              <a:t>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5876001" y="3150888"/>
            <a:ext cx="1453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20.01.2021</a:t>
            </a:r>
          </a:p>
          <a:p>
            <a:r>
              <a:rPr lang="de-DE" dirty="0" smtClean="0"/>
              <a:t>117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5</a:t>
            </a:r>
            <a:r>
              <a:rPr lang="de-DE" dirty="0" smtClean="0"/>
              <a:t> mg PRA</a:t>
            </a:r>
          </a:p>
          <a:p>
            <a:r>
              <a:rPr lang="de-DE" b="1" dirty="0" smtClean="0"/>
              <a:t>OKM C3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8849029" y="3150887"/>
            <a:ext cx="1396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15.06.2021</a:t>
            </a:r>
          </a:p>
          <a:p>
            <a:r>
              <a:rPr lang="de-DE" dirty="0" smtClean="0"/>
              <a:t>263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5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2" t="45966" r="21878" b="22848"/>
          <a:stretch/>
        </p:blipFill>
        <p:spPr>
          <a:xfrm>
            <a:off x="1561749" y="295275"/>
            <a:ext cx="2029176" cy="104775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3" t="16630" r="20220" b="23873"/>
          <a:stretch/>
        </p:blipFill>
        <p:spPr>
          <a:xfrm>
            <a:off x="1552399" y="1381125"/>
            <a:ext cx="2047875" cy="166296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31597" r="26693" b="31028"/>
          <a:stretch/>
        </p:blipFill>
        <p:spPr>
          <a:xfrm>
            <a:off x="3714750" y="295275"/>
            <a:ext cx="1524000" cy="104465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2" t="9586" r="30591" b="30235"/>
          <a:stretch/>
        </p:blipFill>
        <p:spPr>
          <a:xfrm>
            <a:off x="3711889" y="1362075"/>
            <a:ext cx="1552575" cy="168201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72" t="13486" r="32554" b="29262"/>
          <a:stretch/>
        </p:blipFill>
        <p:spPr>
          <a:xfrm>
            <a:off x="5876001" y="295275"/>
            <a:ext cx="2601553" cy="274881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8" t="9763" r="29824" b="26170"/>
          <a:stretch/>
        </p:blipFill>
        <p:spPr>
          <a:xfrm>
            <a:off x="8849029" y="295274"/>
            <a:ext cx="2368656" cy="2748811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>
            <a:off x="3827063" y="2400300"/>
            <a:ext cx="384748" cy="12115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6851516" y="1981200"/>
            <a:ext cx="384748" cy="12115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>
            <a:off x="9453069" y="1981199"/>
            <a:ext cx="384748" cy="12115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32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0" y="2619375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OKM </a:t>
            </a:r>
            <a:r>
              <a:rPr lang="de-D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total </a:t>
            </a:r>
            <a:r>
              <a:rPr lang="de-DE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filling</a:t>
            </a:r>
            <a:endParaRPr lang="de-DE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n=16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17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33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 smtClean="0"/>
              <a:t>hypophyseal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83318" y="2286395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15.01.2021</a:t>
            </a:r>
          </a:p>
          <a:p>
            <a:r>
              <a:rPr lang="de-DE" dirty="0" smtClean="0"/>
              <a:t>MP ADP 34, ASPI 72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9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188856" y="2297487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15.01.2021</a:t>
            </a:r>
          </a:p>
          <a:p>
            <a:r>
              <a:rPr lang="de-DE" dirty="0" smtClean="0"/>
              <a:t>p64 HPC 4.5/18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9" name="Rechteck 18"/>
          <p:cNvSpPr/>
          <p:nvPr/>
        </p:nvSpPr>
        <p:spPr>
          <a:xfrm>
            <a:off x="6455018" y="2275303"/>
            <a:ext cx="263078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lao45, FU1</a:t>
            </a:r>
          </a:p>
          <a:p>
            <a:r>
              <a:rPr lang="de-DE" dirty="0" smtClean="0"/>
              <a:t>12.07.2021</a:t>
            </a:r>
          </a:p>
          <a:p>
            <a:r>
              <a:rPr lang="de-DE" dirty="0" smtClean="0"/>
              <a:t>178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100 mg ASA &amp; 10 mg PRA </a:t>
            </a:r>
            <a:endParaRPr lang="de-DE" dirty="0" smtClean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7" t="16522" r="26131" b="24863"/>
          <a:stretch/>
        </p:blipFill>
        <p:spPr>
          <a:xfrm>
            <a:off x="1483318" y="208486"/>
            <a:ext cx="2441216" cy="2089001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 flipV="1">
            <a:off x="3509850" y="1602408"/>
            <a:ext cx="176325" cy="34489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9" t="11631" r="19607" b="25323"/>
          <a:stretch/>
        </p:blipFill>
        <p:spPr>
          <a:xfrm>
            <a:off x="4208551" y="219578"/>
            <a:ext cx="1505081" cy="207790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2870" r="19734" b="18291"/>
          <a:stretch/>
        </p:blipFill>
        <p:spPr>
          <a:xfrm>
            <a:off x="6455018" y="219577"/>
            <a:ext cx="2261221" cy="2066817"/>
          </a:xfrm>
          <a:prstGeom prst="rect">
            <a:avLst/>
          </a:prstGeom>
        </p:spPr>
      </p:pic>
      <p:cxnSp>
        <p:nvCxnSpPr>
          <p:cNvPr id="26" name="Gerade Verbindung mit Pfeil 25"/>
          <p:cNvCxnSpPr/>
          <p:nvPr/>
        </p:nvCxnSpPr>
        <p:spPr>
          <a:xfrm flipH="1" flipV="1">
            <a:off x="8415620" y="1352550"/>
            <a:ext cx="185455" cy="34825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/>
          <p:cNvSpPr/>
          <p:nvPr/>
        </p:nvSpPr>
        <p:spPr>
          <a:xfrm>
            <a:off x="9240307" y="2275303"/>
            <a:ext cx="257788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rao45, FU2</a:t>
            </a:r>
          </a:p>
          <a:p>
            <a:r>
              <a:rPr lang="de-DE" dirty="0" smtClean="0"/>
              <a:t>19.01.2022</a:t>
            </a:r>
          </a:p>
          <a:p>
            <a:r>
              <a:rPr lang="de-DE" dirty="0" smtClean="0"/>
              <a:t>369 </a:t>
            </a:r>
            <a:r>
              <a:rPr lang="de-DE" dirty="0" err="1" smtClean="0"/>
              <a:t>days</a:t>
            </a:r>
            <a:r>
              <a:rPr lang="de-DE" dirty="0" smtClean="0"/>
              <a:t> (12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 &amp; 10 mg PRA</a:t>
            </a:r>
          </a:p>
          <a:p>
            <a:r>
              <a:rPr lang="de-DE" b="1" dirty="0" smtClean="0"/>
              <a:t>OKM D 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7" b="20274"/>
          <a:stretch/>
        </p:blipFill>
        <p:spPr>
          <a:xfrm>
            <a:off x="9189706" y="223781"/>
            <a:ext cx="2583194" cy="2077910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H="1" flipV="1">
            <a:off x="11281316" y="1473724"/>
            <a:ext cx="310609" cy="26203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t="6379" r="16779" b="42843"/>
          <a:stretch/>
        </p:blipFill>
        <p:spPr>
          <a:xfrm>
            <a:off x="6570260" y="3838575"/>
            <a:ext cx="2400300" cy="1419225"/>
          </a:xfrm>
          <a:prstGeom prst="rect">
            <a:avLst/>
          </a:prstGeom>
        </p:spPr>
      </p:pic>
      <p:sp>
        <p:nvSpPr>
          <p:cNvPr id="18" name="Rechteck 17"/>
          <p:cNvSpPr/>
          <p:nvPr/>
        </p:nvSpPr>
        <p:spPr>
          <a:xfrm>
            <a:off x="6558921" y="5257800"/>
            <a:ext cx="276966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MRA TOF</a:t>
            </a:r>
          </a:p>
          <a:p>
            <a:r>
              <a:rPr lang="de-DE" dirty="0" smtClean="0"/>
              <a:t>15.02.2021</a:t>
            </a:r>
          </a:p>
          <a:p>
            <a:r>
              <a:rPr lang="de-DE" dirty="0" smtClean="0"/>
              <a:t>31 </a:t>
            </a:r>
            <a:r>
              <a:rPr lang="de-DE" dirty="0" err="1" smtClean="0"/>
              <a:t>days</a:t>
            </a:r>
            <a:r>
              <a:rPr lang="de-DE" dirty="0" smtClean="0"/>
              <a:t> (1 </a:t>
            </a:r>
            <a:r>
              <a:rPr lang="de-DE" dirty="0" err="1" smtClean="0"/>
              <a:t>month</a:t>
            </a:r>
            <a:r>
              <a:rPr lang="de-DE" dirty="0" smtClean="0"/>
              <a:t>)</a:t>
            </a:r>
          </a:p>
          <a:p>
            <a:r>
              <a:rPr lang="de-DE" dirty="0" err="1"/>
              <a:t>s</a:t>
            </a:r>
            <a:r>
              <a:rPr lang="de-DE" dirty="0" err="1" smtClean="0"/>
              <a:t>evere</a:t>
            </a:r>
            <a:r>
              <a:rPr lang="de-DE" dirty="0" smtClean="0"/>
              <a:t> </a:t>
            </a:r>
            <a:r>
              <a:rPr lang="de-DE" dirty="0" err="1" smtClean="0"/>
              <a:t>smoking</a:t>
            </a:r>
            <a:r>
              <a:rPr lang="de-DE" dirty="0" smtClean="0"/>
              <a:t>, </a:t>
            </a:r>
            <a:r>
              <a:rPr lang="de-DE" dirty="0" err="1"/>
              <a:t>h</a:t>
            </a:r>
            <a:r>
              <a:rPr lang="de-DE" dirty="0" err="1" smtClean="0"/>
              <a:t>eadaches</a:t>
            </a:r>
            <a:endParaRPr lang="de-DE" dirty="0" smtClean="0"/>
          </a:p>
          <a:p>
            <a:r>
              <a:rPr lang="de-DE" dirty="0" smtClean="0"/>
              <a:t>100 mg ASA &amp; 10 mg PRA </a:t>
            </a:r>
          </a:p>
        </p:txBody>
      </p:sp>
      <p:cxnSp>
        <p:nvCxnSpPr>
          <p:cNvPr id="21" name="Gerade Verbindung mit Pfeil 20"/>
          <p:cNvCxnSpPr/>
          <p:nvPr/>
        </p:nvCxnSpPr>
        <p:spPr>
          <a:xfrm flipH="1">
            <a:off x="7410108" y="3950799"/>
            <a:ext cx="198298" cy="2772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1" t="19579" r="30733" b="49069"/>
          <a:stretch/>
        </p:blipFill>
        <p:spPr>
          <a:xfrm>
            <a:off x="9189706" y="3838574"/>
            <a:ext cx="2144265" cy="1419225"/>
          </a:xfrm>
          <a:prstGeom prst="rect">
            <a:avLst/>
          </a:prstGeom>
        </p:spPr>
      </p:pic>
      <p:sp>
        <p:nvSpPr>
          <p:cNvPr id="23" name="Rechteck 22"/>
          <p:cNvSpPr/>
          <p:nvPr/>
        </p:nvSpPr>
        <p:spPr>
          <a:xfrm>
            <a:off x="9216396" y="5248275"/>
            <a:ext cx="267990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MRA TOF</a:t>
            </a:r>
          </a:p>
          <a:p>
            <a:r>
              <a:rPr lang="de-DE" dirty="0" smtClean="0"/>
              <a:t>02.07.2021</a:t>
            </a:r>
          </a:p>
          <a:p>
            <a:r>
              <a:rPr lang="de-DE" dirty="0" smtClean="0"/>
              <a:t>168 </a:t>
            </a:r>
            <a:r>
              <a:rPr lang="de-DE" dirty="0" err="1" smtClean="0"/>
              <a:t>days</a:t>
            </a:r>
            <a:r>
              <a:rPr lang="de-DE" dirty="0" smtClean="0"/>
              <a:t> (5.5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err="1"/>
              <a:t>n</a:t>
            </a:r>
            <a:r>
              <a:rPr lang="de-DE" dirty="0" err="1" smtClean="0"/>
              <a:t>o</a:t>
            </a:r>
            <a:r>
              <a:rPr lang="de-DE" dirty="0" smtClean="0"/>
              <a:t> </a:t>
            </a:r>
            <a:r>
              <a:rPr lang="de-DE" dirty="0" err="1" smtClean="0"/>
              <a:t>smoking</a:t>
            </a:r>
            <a:r>
              <a:rPr lang="de-DE" dirty="0" smtClean="0"/>
              <a:t>,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headaches</a:t>
            </a:r>
            <a:endParaRPr lang="de-DE" dirty="0" smtClean="0"/>
          </a:p>
          <a:p>
            <a:r>
              <a:rPr lang="de-DE" dirty="0" smtClean="0"/>
              <a:t>100 mg ASA &amp; 10 mg PRA </a:t>
            </a:r>
          </a:p>
        </p:txBody>
      </p:sp>
      <p:cxnSp>
        <p:nvCxnSpPr>
          <p:cNvPr id="24" name="Gerade Verbindung mit Pfeil 23"/>
          <p:cNvCxnSpPr/>
          <p:nvPr/>
        </p:nvCxnSpPr>
        <p:spPr>
          <a:xfrm flipH="1">
            <a:off x="9896133" y="4015177"/>
            <a:ext cx="198298" cy="2772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7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30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10973" y="2371723"/>
            <a:ext cx="2182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, 16.12.2020</a:t>
            </a:r>
          </a:p>
          <a:p>
            <a:r>
              <a:rPr lang="de-DE" dirty="0" smtClean="0"/>
              <a:t>MP ADP 1, ASPI 71</a:t>
            </a:r>
          </a:p>
          <a:p>
            <a:r>
              <a:rPr lang="de-DE" dirty="0" smtClean="0"/>
              <a:t>VN ARU 530, PRU </a:t>
            </a:r>
            <a:r>
              <a:rPr lang="de-DE" dirty="0"/>
              <a:t>5</a:t>
            </a:r>
            <a:endParaRPr lang="de-DE" dirty="0" smtClean="0"/>
          </a:p>
        </p:txBody>
      </p:sp>
      <p:sp>
        <p:nvSpPr>
          <p:cNvPr id="10" name="Textfeld 9"/>
          <p:cNvSpPr txBox="1"/>
          <p:nvPr/>
        </p:nvSpPr>
        <p:spPr>
          <a:xfrm>
            <a:off x="3592981" y="2362301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16.12.2020</a:t>
            </a:r>
          </a:p>
          <a:p>
            <a:r>
              <a:rPr lang="de-DE" dirty="0" smtClean="0"/>
              <a:t>p64 HPC 4.5/15</a:t>
            </a:r>
          </a:p>
          <a:p>
            <a:r>
              <a:rPr lang="de-DE" dirty="0" smtClean="0"/>
              <a:t>5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110830" y="2362301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20.04.2021</a:t>
            </a:r>
          </a:p>
          <a:p>
            <a:r>
              <a:rPr lang="de-DE" dirty="0" smtClean="0"/>
              <a:t>125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5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834151" y="2351083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15.12.2021</a:t>
            </a:r>
          </a:p>
          <a:p>
            <a:r>
              <a:rPr lang="de-DE" dirty="0" smtClean="0"/>
              <a:t>364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3" t="10403" r="32339" b="27367"/>
          <a:stretch/>
        </p:blipFill>
        <p:spPr>
          <a:xfrm>
            <a:off x="1410973" y="208205"/>
            <a:ext cx="1895604" cy="215409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1" t="27241" r="33991" b="30798"/>
          <a:stretch/>
        </p:blipFill>
        <p:spPr>
          <a:xfrm>
            <a:off x="3579520" y="217627"/>
            <a:ext cx="2097156" cy="215409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9" t="14151" r="42161" b="38554"/>
          <a:stretch/>
        </p:blipFill>
        <p:spPr>
          <a:xfrm>
            <a:off x="6110830" y="208205"/>
            <a:ext cx="2145420" cy="2161673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V="1">
            <a:off x="1712959" y="1588814"/>
            <a:ext cx="110815" cy="51879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V="1">
            <a:off x="6526811" y="1639027"/>
            <a:ext cx="110815" cy="51879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t="9223" r="31412" b="31391"/>
          <a:stretch/>
        </p:blipFill>
        <p:spPr>
          <a:xfrm>
            <a:off x="8834151" y="208205"/>
            <a:ext cx="2014895" cy="2116273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V="1">
            <a:off x="9260486" y="1639027"/>
            <a:ext cx="110815" cy="51879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846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74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 smtClean="0"/>
              <a:t>superior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26.08.2021</a:t>
            </a:r>
          </a:p>
          <a:p>
            <a:r>
              <a:rPr lang="de-DE" dirty="0" smtClean="0"/>
              <a:t>MP ADP 8, ASPI 110</a:t>
            </a:r>
          </a:p>
          <a:p>
            <a:r>
              <a:rPr lang="de-DE" dirty="0" smtClean="0"/>
              <a:t>VN ARU 653, PRU 52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275981" y="2433885"/>
            <a:ext cx="25133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&amp; </a:t>
            </a:r>
            <a:r>
              <a:rPr lang="de-DE" dirty="0" err="1" smtClean="0"/>
              <a:t>pa</a:t>
            </a:r>
            <a:r>
              <a:rPr lang="de-DE" dirty="0" smtClean="0"/>
              <a:t>, 26.8.2021</a:t>
            </a:r>
          </a:p>
          <a:p>
            <a:r>
              <a:rPr lang="de-DE" dirty="0" smtClean="0"/>
              <a:t>p64 HPC 4.5/15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7533860" y="2423031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11.11.2021</a:t>
            </a:r>
          </a:p>
          <a:p>
            <a:r>
              <a:rPr lang="de-DE" dirty="0" smtClean="0"/>
              <a:t>77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9" b="13373"/>
          <a:stretch/>
        </p:blipFill>
        <p:spPr>
          <a:xfrm>
            <a:off x="1522880" y="217304"/>
            <a:ext cx="2753101" cy="220572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3" t="4937" r="33977" b="17541"/>
          <a:stretch/>
        </p:blipFill>
        <p:spPr>
          <a:xfrm>
            <a:off x="4332027" y="221887"/>
            <a:ext cx="1363095" cy="220114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1" r="33382" b="27241"/>
          <a:stretch/>
        </p:blipFill>
        <p:spPr>
          <a:xfrm>
            <a:off x="5751168" y="228157"/>
            <a:ext cx="1639957" cy="2205728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0" t="3602" r="20222" b="30967"/>
          <a:stretch/>
        </p:blipFill>
        <p:spPr>
          <a:xfrm>
            <a:off x="7533860" y="228156"/>
            <a:ext cx="2254519" cy="2194875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V="1">
            <a:off x="1714064" y="1863868"/>
            <a:ext cx="182899" cy="28878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V="1">
            <a:off x="7785349" y="1943055"/>
            <a:ext cx="182899" cy="28878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V="1">
            <a:off x="5873768" y="1863868"/>
            <a:ext cx="182899" cy="28878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62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2" t="21524" r="14928" b="15606"/>
          <a:stretch/>
        </p:blipFill>
        <p:spPr>
          <a:xfrm>
            <a:off x="1629529" y="380998"/>
            <a:ext cx="1883483" cy="1819277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89452" y="198783"/>
            <a:ext cx="141961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54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superior</a:t>
            </a:r>
            <a:endParaRPr lang="de-DE" dirty="0" smtClean="0"/>
          </a:p>
          <a:p>
            <a:r>
              <a:rPr lang="de-DE" dirty="0" err="1" smtClean="0"/>
              <a:t>hypophyseal</a:t>
            </a:r>
            <a:endParaRPr lang="de-DE" dirty="0" smtClean="0"/>
          </a:p>
          <a:p>
            <a:r>
              <a:rPr lang="de-DE" dirty="0" err="1" smtClean="0"/>
              <a:t>artery</a:t>
            </a:r>
            <a:r>
              <a:rPr lang="de-DE" dirty="0" smtClean="0"/>
              <a:t> </a:t>
            </a:r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20.05.2021</a:t>
            </a:r>
          </a:p>
          <a:p>
            <a:r>
              <a:rPr lang="de-DE" dirty="0" smtClean="0"/>
              <a:t>MP ADP 3, ASPI 5</a:t>
            </a:r>
          </a:p>
          <a:p>
            <a:r>
              <a:rPr lang="de-DE" dirty="0" smtClean="0"/>
              <a:t>VN ARU 542, PRU 41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56503" y="225742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20.05.2021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6060472" y="2230108"/>
            <a:ext cx="1475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11.10.2021</a:t>
            </a:r>
          </a:p>
          <a:p>
            <a:r>
              <a:rPr lang="de-DE" dirty="0" smtClean="0"/>
              <a:t>144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8160133" y="2229704"/>
            <a:ext cx="1516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4/2022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</p:txBody>
      </p:sp>
      <p:cxnSp>
        <p:nvCxnSpPr>
          <p:cNvPr id="21" name="Gerade Verbindung mit Pfeil 20"/>
          <p:cNvCxnSpPr/>
          <p:nvPr/>
        </p:nvCxnSpPr>
        <p:spPr>
          <a:xfrm flipH="1" flipV="1">
            <a:off x="3304992" y="1407862"/>
            <a:ext cx="95433" cy="34473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9" t="23339" r="27475" b="37812"/>
          <a:stretch/>
        </p:blipFill>
        <p:spPr>
          <a:xfrm>
            <a:off x="3713202" y="380998"/>
            <a:ext cx="2233869" cy="181900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6" t="9093" r="8377" b="26498"/>
          <a:stretch/>
        </p:blipFill>
        <p:spPr>
          <a:xfrm>
            <a:off x="6078236" y="371069"/>
            <a:ext cx="1943100" cy="1800227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H="1">
            <a:off x="7687911" y="790575"/>
            <a:ext cx="323900" cy="23967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14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52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#2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 smtClean="0"/>
          </a:p>
          <a:p>
            <a:r>
              <a:rPr lang="de-DE" dirty="0" err="1" smtClean="0"/>
              <a:t>artery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3D, 05.05.2021</a:t>
            </a:r>
          </a:p>
          <a:p>
            <a:r>
              <a:rPr lang="de-DE" dirty="0" smtClean="0"/>
              <a:t>MP ADP 2, ASPI 59</a:t>
            </a:r>
          </a:p>
          <a:p>
            <a:r>
              <a:rPr lang="de-DE" dirty="0" smtClean="0"/>
              <a:t>VN ARU 556, PRU 6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56503" y="2257425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lao25, 05.05.2021</a:t>
            </a:r>
          </a:p>
          <a:p>
            <a:r>
              <a:rPr lang="de-DE" dirty="0" smtClean="0"/>
              <a:t>p64 HPC 3.5/15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6207034" y="2214559"/>
            <a:ext cx="54114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&amp; rao65, FU1</a:t>
            </a:r>
          </a:p>
          <a:p>
            <a:r>
              <a:rPr lang="de-DE" dirty="0" smtClean="0"/>
              <a:t>25.08.2021</a:t>
            </a:r>
          </a:p>
          <a:p>
            <a:r>
              <a:rPr lang="de-DE" dirty="0" smtClean="0"/>
              <a:t>112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 </a:t>
            </a:r>
          </a:p>
          <a:p>
            <a:r>
              <a:rPr lang="de-DE" dirty="0" smtClean="0"/>
              <a:t>VN ARU 540 P2Y12 176 = </a:t>
            </a:r>
            <a:r>
              <a:rPr lang="de-DE" dirty="0" err="1" smtClean="0"/>
              <a:t>insufficient</a:t>
            </a:r>
            <a:r>
              <a:rPr lang="de-DE" dirty="0" smtClean="0"/>
              <a:t> </a:t>
            </a:r>
            <a:r>
              <a:rPr lang="de-DE" dirty="0" err="1" smtClean="0"/>
              <a:t>platelet</a:t>
            </a:r>
            <a:r>
              <a:rPr lang="de-DE" dirty="0" smtClean="0"/>
              <a:t> </a:t>
            </a:r>
            <a:r>
              <a:rPr lang="de-DE" dirty="0" err="1" smtClean="0"/>
              <a:t>inhibition</a:t>
            </a:r>
            <a:endParaRPr lang="de-DE" dirty="0"/>
          </a:p>
          <a:p>
            <a:r>
              <a:rPr lang="de-DE" dirty="0" smtClean="0"/>
              <a:t>=&gt; 1x 100 mg ASA, 2x 10 mg PRA, </a:t>
            </a:r>
            <a:r>
              <a:rPr lang="de-DE" b="1" dirty="0" smtClean="0"/>
              <a:t>OKM D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4" t="10410" r="9840" b="23649"/>
          <a:stretch/>
        </p:blipFill>
        <p:spPr>
          <a:xfrm>
            <a:off x="1643999" y="371475"/>
            <a:ext cx="1927243" cy="184308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2435225" y="126652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7" t="40234" r="35214" b="19553"/>
          <a:stretch/>
        </p:blipFill>
        <p:spPr>
          <a:xfrm>
            <a:off x="3721809" y="371475"/>
            <a:ext cx="847725" cy="184308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27" t="33642" r="26912" b="26486"/>
          <a:stretch/>
        </p:blipFill>
        <p:spPr>
          <a:xfrm>
            <a:off x="4569534" y="375663"/>
            <a:ext cx="1428750" cy="183889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8" t="18307" r="38943" b="32961"/>
          <a:stretch/>
        </p:blipFill>
        <p:spPr>
          <a:xfrm>
            <a:off x="6256825" y="371475"/>
            <a:ext cx="940875" cy="184308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9" t="9447" r="16181" b="28190"/>
          <a:stretch/>
        </p:blipFill>
        <p:spPr>
          <a:xfrm>
            <a:off x="7197699" y="371475"/>
            <a:ext cx="2215729" cy="1843084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H="1">
            <a:off x="8784299" y="848113"/>
            <a:ext cx="163508" cy="2278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V="1">
            <a:off x="8208246" y="1293017"/>
            <a:ext cx="284845" cy="28128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1439930" y="4924976"/>
            <a:ext cx="29658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17.11.2021</a:t>
            </a:r>
          </a:p>
          <a:p>
            <a:r>
              <a:rPr lang="de-DE" dirty="0" smtClean="0"/>
              <a:t>196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PRA, 1x 100 mg ASA</a:t>
            </a:r>
          </a:p>
          <a:p>
            <a:r>
              <a:rPr lang="de-DE" dirty="0" smtClean="0"/>
              <a:t>MP ADP 13, ASPI 1 </a:t>
            </a:r>
          </a:p>
          <a:p>
            <a:r>
              <a:rPr lang="de-DE" dirty="0" smtClean="0"/>
              <a:t>VN ARU 387 P2Y12 84</a:t>
            </a:r>
          </a:p>
          <a:p>
            <a:r>
              <a:rPr lang="de-DE" dirty="0" smtClean="0"/>
              <a:t>= dual </a:t>
            </a:r>
            <a:r>
              <a:rPr lang="de-DE" dirty="0" err="1" smtClean="0"/>
              <a:t>platelet</a:t>
            </a:r>
            <a:r>
              <a:rPr lang="de-DE" dirty="0" smtClean="0"/>
              <a:t> </a:t>
            </a:r>
            <a:r>
              <a:rPr lang="de-DE" dirty="0" err="1" smtClean="0"/>
              <a:t>inhibition</a:t>
            </a:r>
            <a:endParaRPr lang="de-DE" dirty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7" t="19285" r="24839" b="40844"/>
          <a:stretch/>
        </p:blipFill>
        <p:spPr>
          <a:xfrm>
            <a:off x="1448324" y="3146581"/>
            <a:ext cx="960329" cy="1843084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936" y="3149028"/>
            <a:ext cx="1928955" cy="1840637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4983230" y="4982677"/>
            <a:ext cx="29658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3/2022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PRA, 1x 100 mg ASA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7205326" y="1997488"/>
            <a:ext cx="20617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chemeClr val="bg1"/>
                </a:solidFill>
              </a:rPr>
              <a:t>d</a:t>
            </a:r>
            <a:r>
              <a:rPr lang="de-DE" sz="1000" dirty="0" smtClean="0">
                <a:solidFill>
                  <a:schemeClr val="bg1"/>
                </a:solidFill>
              </a:rPr>
              <a:t>istal </a:t>
            </a:r>
            <a:r>
              <a:rPr lang="de-DE" sz="1000" dirty="0" err="1" smtClean="0">
                <a:solidFill>
                  <a:schemeClr val="bg1"/>
                </a:solidFill>
              </a:rPr>
              <a:t>fish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r>
              <a:rPr lang="de-DE" sz="1000" dirty="0" err="1" smtClean="0">
                <a:solidFill>
                  <a:schemeClr val="bg1"/>
                </a:solidFill>
              </a:rPr>
              <a:t>mouth</a:t>
            </a:r>
            <a:r>
              <a:rPr lang="de-DE" sz="1000" dirty="0" smtClean="0">
                <a:solidFill>
                  <a:schemeClr val="bg1"/>
                </a:solidFill>
              </a:rPr>
              <a:t> &amp; in-</a:t>
            </a:r>
            <a:r>
              <a:rPr lang="de-DE" sz="1000" dirty="0" err="1" smtClean="0">
                <a:solidFill>
                  <a:schemeClr val="bg1"/>
                </a:solidFill>
              </a:rPr>
              <a:t>stent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r>
              <a:rPr lang="de-DE" sz="1000" dirty="0" err="1" smtClean="0">
                <a:solidFill>
                  <a:schemeClr val="bg1"/>
                </a:solidFill>
              </a:rPr>
              <a:t>stenosis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73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357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 smtClean="0"/>
          </a:p>
          <a:p>
            <a:r>
              <a:rPr lang="de-DE" dirty="0" err="1"/>
              <a:t>a</a:t>
            </a:r>
            <a:r>
              <a:rPr lang="de-DE" dirty="0" err="1" smtClean="0"/>
              <a:t>rtery</a:t>
            </a:r>
            <a:r>
              <a:rPr lang="de-DE" dirty="0" smtClean="0"/>
              <a:t> </a:t>
            </a:r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2236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27.05.2021</a:t>
            </a:r>
          </a:p>
          <a:p>
            <a:r>
              <a:rPr lang="de-DE" dirty="0" smtClean="0"/>
              <a:t>MP </a:t>
            </a:r>
            <a:r>
              <a:rPr lang="de-DE" dirty="0" err="1" smtClean="0"/>
              <a:t>n.a</a:t>
            </a:r>
            <a:r>
              <a:rPr lang="de-DE" dirty="0" smtClean="0"/>
              <a:t>., ASPI </a:t>
            </a:r>
            <a:r>
              <a:rPr lang="de-DE" dirty="0" err="1" smtClean="0"/>
              <a:t>n.a</a:t>
            </a:r>
            <a:r>
              <a:rPr lang="de-DE" dirty="0" smtClean="0"/>
              <a:t>.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19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72888" y="2257425"/>
            <a:ext cx="2209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27.05.2021</a:t>
            </a:r>
          </a:p>
          <a:p>
            <a:r>
              <a:rPr lang="de-DE" dirty="0" smtClean="0"/>
              <a:t>p64 HPC 4/12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7925485" y="2166959"/>
            <a:ext cx="14750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18.01.2022</a:t>
            </a:r>
          </a:p>
          <a:p>
            <a:r>
              <a:rPr lang="de-DE" dirty="0" smtClean="0"/>
              <a:t>236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10123019" y="2118925"/>
            <a:ext cx="1574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/>
              <a:t>rt</a:t>
            </a:r>
            <a:r>
              <a:rPr lang="de-DE" dirty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FU3</a:t>
            </a:r>
            <a:endParaRPr lang="de-DE" dirty="0"/>
          </a:p>
          <a:p>
            <a:r>
              <a:rPr lang="de-DE" dirty="0" smtClean="0"/>
              <a:t>5/2023</a:t>
            </a:r>
            <a:endParaRPr lang="de-DE" dirty="0"/>
          </a:p>
          <a:p>
            <a:r>
              <a:rPr lang="de-DE" dirty="0"/>
              <a:t>### </a:t>
            </a:r>
            <a:r>
              <a:rPr lang="de-DE" dirty="0" err="1"/>
              <a:t>days</a:t>
            </a:r>
            <a:endParaRPr lang="de-DE" dirty="0"/>
          </a:p>
          <a:p>
            <a:r>
              <a:rPr lang="de-DE" dirty="0"/>
              <a:t>1x </a:t>
            </a:r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874803" y="3556096"/>
            <a:ext cx="394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smtClean="0">
                <a:solidFill>
                  <a:srgbClr val="FFFF00"/>
                </a:solidFill>
              </a:rPr>
              <a:t>M2</a:t>
            </a:r>
            <a:endParaRPr lang="en-US" sz="1200" dirty="0">
              <a:solidFill>
                <a:srgbClr val="FFFF00"/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5" t="25846" r="32875" b="29662"/>
          <a:stretch/>
        </p:blipFill>
        <p:spPr>
          <a:xfrm>
            <a:off x="1639491" y="402639"/>
            <a:ext cx="1768726" cy="1786238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 flipV="1">
            <a:off x="3033071" y="1546221"/>
            <a:ext cx="173425" cy="20942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9000"/>
                    </a14:imgEffect>
                    <a14:imgEffect>
                      <a14:brightnessContrast bright="12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06" t="28080" r="25727" b="31352"/>
          <a:stretch/>
        </p:blipFill>
        <p:spPr>
          <a:xfrm>
            <a:off x="3972888" y="402639"/>
            <a:ext cx="1498135" cy="178623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1" t="41135" r="32586" b="18735"/>
          <a:stretch/>
        </p:blipFill>
        <p:spPr>
          <a:xfrm>
            <a:off x="7969113" y="402639"/>
            <a:ext cx="1764320" cy="1764320"/>
          </a:xfrm>
          <a:prstGeom prst="rect">
            <a:avLst/>
          </a:prstGeom>
        </p:spPr>
      </p:pic>
      <p:cxnSp>
        <p:nvCxnSpPr>
          <p:cNvPr id="23" name="Gerade Verbindung mit Pfeil 22"/>
          <p:cNvCxnSpPr/>
          <p:nvPr/>
        </p:nvCxnSpPr>
        <p:spPr>
          <a:xfrm flipH="1" flipV="1">
            <a:off x="9222485" y="1540125"/>
            <a:ext cx="173425" cy="20942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6161067" y="2166959"/>
            <a:ext cx="14638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pa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9/2021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</p:txBody>
      </p:sp>
    </p:spTree>
    <p:extLst>
      <p:ext uri="{BB962C8B-B14F-4D97-AF65-F5344CB8AC3E}">
        <p14:creationId xmlns:p14="http://schemas.microsoft.com/office/powerpoint/2010/main" val="23859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725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93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#2 </a:t>
            </a:r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 smtClean="0"/>
              <a:t>superior</a:t>
            </a:r>
            <a:endParaRPr lang="de-DE" dirty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28055" y="2452816"/>
            <a:ext cx="2116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22.11.2021</a:t>
            </a:r>
          </a:p>
          <a:p>
            <a:r>
              <a:rPr lang="de-DE" dirty="0" smtClean="0"/>
              <a:t>MP ADP </a:t>
            </a:r>
            <a:r>
              <a:rPr lang="de-DE" dirty="0"/>
              <a:t>1</a:t>
            </a:r>
            <a:r>
              <a:rPr lang="de-DE" dirty="0" smtClean="0"/>
              <a:t>, ASPI 101</a:t>
            </a:r>
          </a:p>
          <a:p>
            <a:r>
              <a:rPr lang="de-DE" dirty="0" smtClean="0"/>
              <a:t>VN ARU 646, PRU </a:t>
            </a:r>
            <a:r>
              <a:rPr lang="de-DE" dirty="0"/>
              <a:t>6</a:t>
            </a:r>
            <a:endParaRPr lang="de-DE" dirty="0" smtClean="0"/>
          </a:p>
        </p:txBody>
      </p:sp>
      <p:sp>
        <p:nvSpPr>
          <p:cNvPr id="19" name="Textfeld 18"/>
          <p:cNvSpPr txBox="1"/>
          <p:nvPr/>
        </p:nvSpPr>
        <p:spPr>
          <a:xfrm>
            <a:off x="4132818" y="2452815"/>
            <a:ext cx="2215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22.11.2021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5" t="4839" r="21104" b="19063"/>
          <a:stretch/>
        </p:blipFill>
        <p:spPr>
          <a:xfrm>
            <a:off x="1667016" y="308113"/>
            <a:ext cx="2209246" cy="21269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6" t="16621" r="22294" b="25771"/>
          <a:stretch/>
        </p:blipFill>
        <p:spPr>
          <a:xfrm>
            <a:off x="4069571" y="308113"/>
            <a:ext cx="2341652" cy="211926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433815" y="1443382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2</a:t>
            </a:r>
            <a:endParaRPr lang="en-US" sz="1600" dirty="0"/>
          </a:p>
        </p:txBody>
      </p:sp>
      <p:sp>
        <p:nvSpPr>
          <p:cNvPr id="10" name="Textfeld 9"/>
          <p:cNvSpPr txBox="1"/>
          <p:nvPr/>
        </p:nvSpPr>
        <p:spPr>
          <a:xfrm>
            <a:off x="6633169" y="2443784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15.03.2022</a:t>
            </a:r>
          </a:p>
          <a:p>
            <a:r>
              <a:rPr lang="de-DE" dirty="0" smtClean="0"/>
              <a:t>133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0" t="16603" r="29856" b="29212"/>
          <a:stretch/>
        </p:blipFill>
        <p:spPr>
          <a:xfrm>
            <a:off x="6696416" y="333554"/>
            <a:ext cx="2199235" cy="2119261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V="1">
            <a:off x="7315200" y="1781936"/>
            <a:ext cx="293760" cy="19615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V="1">
            <a:off x="2392437" y="1855030"/>
            <a:ext cx="293760" cy="19615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11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102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#2</a:t>
            </a:r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 smtClean="0"/>
              <a:t>superior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 smtClean="0"/>
          </a:p>
          <a:p>
            <a:r>
              <a:rPr lang="de-DE" dirty="0" err="1" smtClean="0"/>
              <a:t>artery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65831" y="2410618"/>
            <a:ext cx="24385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rao65, 27.08.2021</a:t>
            </a:r>
          </a:p>
          <a:p>
            <a:r>
              <a:rPr lang="de-DE" dirty="0" smtClean="0"/>
              <a:t>MP ADP </a:t>
            </a:r>
            <a:r>
              <a:rPr lang="de-DE" dirty="0" err="1" smtClean="0"/>
              <a:t>n.a</a:t>
            </a:r>
            <a:r>
              <a:rPr lang="de-DE" dirty="0" smtClean="0"/>
              <a:t>., ASPI </a:t>
            </a:r>
            <a:r>
              <a:rPr lang="de-DE" dirty="0" err="1" smtClean="0"/>
              <a:t>n.a</a:t>
            </a:r>
            <a:r>
              <a:rPr lang="de-DE" dirty="0" smtClean="0"/>
              <a:t>.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2</a:t>
            </a:r>
          </a:p>
          <a:p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4078143" y="2410618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rao65, 27.08.2021</a:t>
            </a:r>
          </a:p>
          <a:p>
            <a:r>
              <a:rPr lang="de-DE" dirty="0" smtClean="0"/>
              <a:t>p64 HPC 4.5/18</a:t>
            </a:r>
            <a:endParaRPr lang="de-DE" dirty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682997" y="2410618"/>
            <a:ext cx="15190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10.03.2022</a:t>
            </a:r>
          </a:p>
          <a:p>
            <a:r>
              <a:rPr lang="de-DE" dirty="0" smtClean="0"/>
              <a:t>195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1" t="15239" r="23064" b="36028"/>
          <a:stretch/>
        </p:blipFill>
        <p:spPr>
          <a:xfrm>
            <a:off x="1639590" y="356352"/>
            <a:ext cx="2336219" cy="2054266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V="1">
            <a:off x="1876786" y="1910116"/>
            <a:ext cx="285575" cy="2187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8000"/>
                    </a14:imgEffect>
                    <a14:imgEffect>
                      <a14:brightnessContrast bright="12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41" t="34412" r="34428" b="16515"/>
          <a:stretch/>
        </p:blipFill>
        <p:spPr>
          <a:xfrm>
            <a:off x="4142110" y="356352"/>
            <a:ext cx="2310618" cy="2054266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8" t="14319" r="20764" b="21122"/>
          <a:stretch/>
        </p:blipFill>
        <p:spPr>
          <a:xfrm flipH="1">
            <a:off x="6682997" y="356352"/>
            <a:ext cx="2540076" cy="2054266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V="1">
            <a:off x="7667460" y="1691338"/>
            <a:ext cx="285575" cy="2187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6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67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#2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7" t="14739" r="23136" b="17657"/>
          <a:stretch/>
        </p:blipFill>
        <p:spPr>
          <a:xfrm>
            <a:off x="1523142" y="383109"/>
            <a:ext cx="1760385" cy="171585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403334" y="862792"/>
            <a:ext cx="286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16" name="Textfeld 15"/>
          <p:cNvSpPr txBox="1"/>
          <p:nvPr/>
        </p:nvSpPr>
        <p:spPr>
          <a:xfrm>
            <a:off x="2230582" y="160712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2533525" y="149636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3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7" t="23900" r="25858" b="19221"/>
          <a:stretch/>
        </p:blipFill>
        <p:spPr>
          <a:xfrm>
            <a:off x="3990967" y="383109"/>
            <a:ext cx="1774456" cy="172330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1" t="10593" r="25283" b="36617"/>
          <a:stretch/>
        </p:blipFill>
        <p:spPr>
          <a:xfrm>
            <a:off x="6212232" y="383408"/>
            <a:ext cx="1674468" cy="1723002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1448508" y="2142356"/>
            <a:ext cx="23884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lat3D</a:t>
            </a:r>
            <a:r>
              <a:rPr lang="de-DE" dirty="0"/>
              <a:t>, </a:t>
            </a:r>
            <a:r>
              <a:rPr lang="de-DE" dirty="0" smtClean="0"/>
              <a:t>20.07.2021</a:t>
            </a:r>
          </a:p>
          <a:p>
            <a:r>
              <a:rPr lang="de-DE" dirty="0" smtClean="0"/>
              <a:t>MP ADP 12, ASPI </a:t>
            </a:r>
            <a:r>
              <a:rPr lang="de-DE" dirty="0"/>
              <a:t>4</a:t>
            </a:r>
            <a:r>
              <a:rPr lang="de-DE" dirty="0" smtClean="0"/>
              <a:t>9</a:t>
            </a:r>
          </a:p>
          <a:p>
            <a:r>
              <a:rPr lang="de-DE" dirty="0" smtClean="0"/>
              <a:t>VN ARU </a:t>
            </a:r>
            <a:r>
              <a:rPr lang="de-DE" dirty="0"/>
              <a:t>6</a:t>
            </a:r>
            <a:r>
              <a:rPr lang="de-DE" dirty="0" smtClean="0"/>
              <a:t>85, PRU 1</a:t>
            </a:r>
          </a:p>
          <a:p>
            <a:r>
              <a:rPr lang="de-DE" dirty="0" smtClean="0"/>
              <a:t>PFA P2Y12 &gt;300 sec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891806" y="2156668"/>
            <a:ext cx="21350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20.07.2021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 smtClean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6212232" y="2142356"/>
            <a:ext cx="19207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FU0</a:t>
            </a:r>
          </a:p>
          <a:p>
            <a:r>
              <a:rPr lang="de-DE" dirty="0" smtClean="0"/>
              <a:t>19.08.2021</a:t>
            </a:r>
          </a:p>
          <a:p>
            <a:r>
              <a:rPr lang="de-DE" dirty="0" smtClean="0"/>
              <a:t>30 </a:t>
            </a:r>
            <a:r>
              <a:rPr lang="de-DE" dirty="0" err="1" smtClean="0"/>
              <a:t>days</a:t>
            </a:r>
            <a:r>
              <a:rPr lang="de-DE" dirty="0"/>
              <a:t>*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dirty="0" smtClean="0"/>
              <a:t>*DSA, </a:t>
            </a:r>
            <a:r>
              <a:rPr lang="de-DE" dirty="0" err="1" smtClean="0"/>
              <a:t>fever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endParaRPr lang="de-DE" dirty="0"/>
          </a:p>
          <a:p>
            <a:r>
              <a:rPr lang="de-DE" dirty="0" err="1"/>
              <a:t>h</a:t>
            </a:r>
            <a:r>
              <a:rPr lang="de-DE" dirty="0" err="1" smtClean="0"/>
              <a:t>eadaches</a:t>
            </a:r>
            <a:endParaRPr lang="de-DE" dirty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sp>
        <p:nvSpPr>
          <p:cNvPr id="22" name="Textfeld 21"/>
          <p:cNvSpPr txBox="1"/>
          <p:nvPr/>
        </p:nvSpPr>
        <p:spPr>
          <a:xfrm>
            <a:off x="1632823" y="5381625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7/2023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0241822" y="2106410"/>
            <a:ext cx="1966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5/2022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/>
              <a:t> (9 </a:t>
            </a:r>
            <a:r>
              <a:rPr lang="de-DE" dirty="0" err="1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8247319" y="2098965"/>
            <a:ext cx="19207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/>
              <a:t>lat</a:t>
            </a:r>
            <a:r>
              <a:rPr lang="de-DE" dirty="0"/>
              <a:t>, </a:t>
            </a:r>
            <a:r>
              <a:rPr lang="de-DE" dirty="0" smtClean="0"/>
              <a:t>FU1</a:t>
            </a:r>
          </a:p>
          <a:p>
            <a:r>
              <a:rPr lang="de-DE" dirty="0" smtClean="0"/>
              <a:t>11/2021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/>
          </a:p>
        </p:txBody>
      </p:sp>
      <p:cxnSp>
        <p:nvCxnSpPr>
          <p:cNvPr id="19" name="Gerade Verbindung mit Pfeil 18"/>
          <p:cNvCxnSpPr/>
          <p:nvPr/>
        </p:nvCxnSpPr>
        <p:spPr>
          <a:xfrm flipH="1" flipV="1">
            <a:off x="2486582" y="1864722"/>
            <a:ext cx="312325" cy="13604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V="1">
            <a:off x="6472863" y="1668094"/>
            <a:ext cx="420441" cy="9292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88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725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#2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 smtClean="0"/>
          </a:p>
          <a:p>
            <a:r>
              <a:rPr lang="de-DE" dirty="0" err="1" smtClean="0"/>
              <a:t>artery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5401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 </a:t>
            </a:r>
            <a:r>
              <a:rPr lang="de-DE" dirty="0" err="1" smtClean="0"/>
              <a:t>rao</a:t>
            </a:r>
            <a:r>
              <a:rPr lang="de-DE" dirty="0" smtClean="0"/>
              <a:t>, 21.09.2021</a:t>
            </a:r>
          </a:p>
          <a:p>
            <a:r>
              <a:rPr lang="de-DE" dirty="0" smtClean="0"/>
              <a:t>MP ADP 17, ASPI 66</a:t>
            </a:r>
          </a:p>
          <a:p>
            <a:r>
              <a:rPr lang="de-DE" dirty="0" smtClean="0"/>
              <a:t>VN ARU 544, PRU </a:t>
            </a:r>
            <a:r>
              <a:rPr lang="de-DE" dirty="0"/>
              <a:t>8</a:t>
            </a:r>
            <a:endParaRPr lang="de-DE" dirty="0" smtClean="0"/>
          </a:p>
        </p:txBody>
      </p:sp>
      <p:sp>
        <p:nvSpPr>
          <p:cNvPr id="12" name="Textfeld 11"/>
          <p:cNvSpPr txBox="1"/>
          <p:nvPr/>
        </p:nvSpPr>
        <p:spPr>
          <a:xfrm>
            <a:off x="7405977" y="2423945"/>
            <a:ext cx="2064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 FU1</a:t>
            </a:r>
          </a:p>
          <a:p>
            <a:r>
              <a:rPr lang="de-DE" dirty="0" smtClean="0"/>
              <a:t>15.12.2021</a:t>
            </a:r>
          </a:p>
          <a:p>
            <a:r>
              <a:rPr lang="de-DE" dirty="0"/>
              <a:t>85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957816" y="1552999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3260007" y="109133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4446539" y="2423946"/>
            <a:ext cx="23519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21.9.2021</a:t>
            </a:r>
          </a:p>
          <a:p>
            <a:r>
              <a:rPr lang="de-DE" dirty="0" smtClean="0"/>
              <a:t>p64 HPC 4/15 &amp; 4.5/15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25" name="Grafik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0" t="18187" r="23219" b="10569"/>
          <a:stretch/>
        </p:blipFill>
        <p:spPr>
          <a:xfrm>
            <a:off x="1568952" y="242991"/>
            <a:ext cx="2627981" cy="2180954"/>
          </a:xfrm>
          <a:prstGeom prst="rect">
            <a:avLst/>
          </a:prstGeom>
        </p:spPr>
      </p:pic>
      <p:sp>
        <p:nvSpPr>
          <p:cNvPr id="26" name="Textfeld 25"/>
          <p:cNvSpPr txBox="1"/>
          <p:nvPr/>
        </p:nvSpPr>
        <p:spPr>
          <a:xfrm>
            <a:off x="3260007" y="69179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2776891" y="1289338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9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95" t="25560" r="34404" b="31074"/>
          <a:stretch/>
        </p:blipFill>
        <p:spPr>
          <a:xfrm>
            <a:off x="4380195" y="242990"/>
            <a:ext cx="2592475" cy="218095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8" t="15754" r="21734" b="19369"/>
          <a:stretch/>
        </p:blipFill>
        <p:spPr>
          <a:xfrm>
            <a:off x="7405977" y="242990"/>
            <a:ext cx="2286905" cy="2180955"/>
          </a:xfrm>
          <a:prstGeom prst="rect">
            <a:avLst/>
          </a:prstGeom>
        </p:spPr>
      </p:pic>
      <p:sp>
        <p:nvSpPr>
          <p:cNvPr id="29" name="Textfeld 28"/>
          <p:cNvSpPr txBox="1"/>
          <p:nvPr/>
        </p:nvSpPr>
        <p:spPr>
          <a:xfrm>
            <a:off x="8300041" y="128933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2</a:t>
            </a:r>
            <a:endParaRPr lang="en-US" sz="1600" dirty="0"/>
          </a:p>
        </p:txBody>
      </p:sp>
      <p:sp>
        <p:nvSpPr>
          <p:cNvPr id="15" name="Textfeld 14"/>
          <p:cNvSpPr txBox="1"/>
          <p:nvPr/>
        </p:nvSpPr>
        <p:spPr>
          <a:xfrm>
            <a:off x="1568952" y="536416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 FU2</a:t>
            </a:r>
          </a:p>
          <a:p>
            <a:r>
              <a:rPr lang="de-DE" dirty="0"/>
              <a:t>6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 mg PRA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4380195" y="5364166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 FU2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cxnSp>
        <p:nvCxnSpPr>
          <p:cNvPr id="18" name="Gerade Verbindung mit Pfeil 17"/>
          <p:cNvCxnSpPr/>
          <p:nvPr/>
        </p:nvCxnSpPr>
        <p:spPr>
          <a:xfrm>
            <a:off x="2413673" y="1166602"/>
            <a:ext cx="293130" cy="13347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8144930" y="1223616"/>
            <a:ext cx="293130" cy="13347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68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91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14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 smtClean="0"/>
              <a:t>lt</a:t>
            </a:r>
            <a:r>
              <a:rPr lang="de-DE" dirty="0" smtClean="0"/>
              <a:t> ICA</a:t>
            </a:r>
          </a:p>
          <a:p>
            <a:r>
              <a:rPr lang="de-DE" dirty="0" err="1"/>
              <a:t>c</a:t>
            </a:r>
            <a:r>
              <a:rPr lang="de-DE" dirty="0" err="1" smtClean="0"/>
              <a:t>avernous</a:t>
            </a:r>
            <a:r>
              <a:rPr lang="de-DE" dirty="0" smtClean="0"/>
              <a:t>,</a:t>
            </a:r>
          </a:p>
          <a:p>
            <a:r>
              <a:rPr lang="de-DE" dirty="0" err="1" smtClean="0"/>
              <a:t>transitional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44999" y="2407996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22.07.2020</a:t>
            </a:r>
          </a:p>
          <a:p>
            <a:r>
              <a:rPr lang="de-DE" dirty="0" smtClean="0"/>
              <a:t>MP ADP 27, ASPI 15</a:t>
            </a:r>
          </a:p>
          <a:p>
            <a:r>
              <a:rPr lang="de-DE" dirty="0" smtClean="0"/>
              <a:t>VN ARU 538, PRU 52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13211" y="2389908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22.07.2020</a:t>
            </a:r>
          </a:p>
          <a:p>
            <a:r>
              <a:rPr lang="de-DE" dirty="0" smtClean="0"/>
              <a:t>p64 HPC 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687306" y="2389908"/>
            <a:ext cx="1453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10.11.2020</a:t>
            </a:r>
          </a:p>
          <a:p>
            <a:r>
              <a:rPr lang="de-DE" dirty="0" smtClean="0"/>
              <a:t>111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A1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9117302" y="2407996"/>
            <a:ext cx="14750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pending.2021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5" t="2615" r="31308" b="25167"/>
          <a:stretch/>
        </p:blipFill>
        <p:spPr>
          <a:xfrm>
            <a:off x="1640953" y="294451"/>
            <a:ext cx="1943100" cy="201847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6" t="30014" r="34714" b="20571"/>
          <a:stretch/>
        </p:blipFill>
        <p:spPr>
          <a:xfrm>
            <a:off x="3829051" y="294451"/>
            <a:ext cx="1181100" cy="202198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6" t="8820" r="30278" b="19274"/>
          <a:stretch/>
        </p:blipFill>
        <p:spPr>
          <a:xfrm>
            <a:off x="5010151" y="304801"/>
            <a:ext cx="1400175" cy="200977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89" t="12668" r="26056" b="15426"/>
          <a:stretch/>
        </p:blipFill>
        <p:spPr>
          <a:xfrm>
            <a:off x="6572251" y="304801"/>
            <a:ext cx="1609725" cy="2009775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V="1">
            <a:off x="2216331" y="1475041"/>
            <a:ext cx="358073" cy="4895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V="1">
            <a:off x="6855006" y="1475041"/>
            <a:ext cx="358073" cy="4895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44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46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superior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 smtClean="0"/>
          </a:p>
          <a:p>
            <a:r>
              <a:rPr lang="de-DE" dirty="0" err="1" smtClean="0"/>
              <a:t>artery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29674" y="2425146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14.04.2021</a:t>
            </a:r>
          </a:p>
          <a:p>
            <a:r>
              <a:rPr lang="de-DE" dirty="0" smtClean="0"/>
              <a:t>MP ADP 17, ASPI 26</a:t>
            </a:r>
          </a:p>
          <a:p>
            <a:r>
              <a:rPr lang="de-DE" dirty="0" smtClean="0"/>
              <a:t>VN ARU 454, PRU 1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854588" y="242514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14.04.2021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086469" y="2425146"/>
            <a:ext cx="149611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FU1</a:t>
            </a:r>
          </a:p>
          <a:p>
            <a:r>
              <a:rPr lang="de-DE" dirty="0" smtClean="0"/>
              <a:t>29.10.2021</a:t>
            </a:r>
          </a:p>
          <a:p>
            <a:r>
              <a:rPr lang="de-DE" dirty="0" smtClean="0"/>
              <a:t>198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396251" y="2425146"/>
            <a:ext cx="14688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3D, FU2</a:t>
            </a:r>
          </a:p>
          <a:p>
            <a:r>
              <a:rPr lang="de-DE" dirty="0" smtClean="0"/>
              <a:t>5/2022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6" t="16603" r="17721" b="12514"/>
          <a:stretch/>
        </p:blipFill>
        <p:spPr>
          <a:xfrm>
            <a:off x="1570262" y="314232"/>
            <a:ext cx="2009775" cy="19812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0" t="7568" r="16241" b="19504"/>
          <a:stretch/>
        </p:blipFill>
        <p:spPr>
          <a:xfrm>
            <a:off x="3784497" y="314232"/>
            <a:ext cx="1981200" cy="19812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0" t="25345" r="23185" b="32738"/>
          <a:stretch/>
        </p:blipFill>
        <p:spPr>
          <a:xfrm>
            <a:off x="3784497" y="314232"/>
            <a:ext cx="861378" cy="790668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V="1">
            <a:off x="4935717" y="1450769"/>
            <a:ext cx="102698" cy="24874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 flipH="1">
            <a:off x="3136553" y="885825"/>
            <a:ext cx="273397" cy="15833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7" t="8182" r="20934" b="21957"/>
          <a:stretch/>
        </p:blipFill>
        <p:spPr>
          <a:xfrm>
            <a:off x="6079772" y="328519"/>
            <a:ext cx="2019300" cy="1952625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H="1">
            <a:off x="7737128" y="1075567"/>
            <a:ext cx="273397" cy="15833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58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59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09071" y="2230108"/>
            <a:ext cx="29386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3D</a:t>
            </a:r>
            <a:r>
              <a:rPr lang="de-DE" dirty="0"/>
              <a:t> </a:t>
            </a:r>
            <a:r>
              <a:rPr lang="de-DE" dirty="0" smtClean="0"/>
              <a:t>&amp; lao20, 02.06.2021</a:t>
            </a:r>
          </a:p>
          <a:p>
            <a:r>
              <a:rPr lang="de-DE" dirty="0" smtClean="0"/>
              <a:t>MP ADP 16, ASPI 3(?)</a:t>
            </a:r>
          </a:p>
          <a:p>
            <a:r>
              <a:rPr lang="de-DE" dirty="0" smtClean="0"/>
              <a:t>VN ARU 444, PRU 93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842818" y="2230108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02.06.2021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7299227" y="2142993"/>
            <a:ext cx="2288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&amp; lao25 , FU1</a:t>
            </a:r>
          </a:p>
          <a:p>
            <a:r>
              <a:rPr lang="de-DE" dirty="0" smtClean="0"/>
              <a:t>10.11.2021</a:t>
            </a:r>
          </a:p>
          <a:p>
            <a:r>
              <a:rPr lang="de-DE" dirty="0" smtClean="0"/>
              <a:t>161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22888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/>
              <a:t>lat</a:t>
            </a:r>
            <a:r>
              <a:rPr lang="de-DE" dirty="0"/>
              <a:t> &amp; lao25 , </a:t>
            </a:r>
            <a:r>
              <a:rPr lang="de-DE" dirty="0" smtClean="0"/>
              <a:t>FU2</a:t>
            </a:r>
            <a:endParaRPr lang="de-DE" dirty="0"/>
          </a:p>
          <a:p>
            <a:r>
              <a:rPr lang="de-DE" dirty="0" smtClean="0"/>
              <a:t>4/2022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5370173" y="5381624"/>
            <a:ext cx="22888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ICA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/>
              <a:t>lat</a:t>
            </a:r>
            <a:r>
              <a:rPr lang="de-DE" dirty="0"/>
              <a:t> &amp; lao25 , </a:t>
            </a:r>
            <a:r>
              <a:rPr lang="de-DE" dirty="0" smtClean="0"/>
              <a:t>FU3</a:t>
            </a:r>
            <a:endParaRPr lang="de-DE" dirty="0"/>
          </a:p>
          <a:p>
            <a:r>
              <a:rPr lang="de-DE" dirty="0" smtClean="0"/>
              <a:t>6/2023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0" t="7402" r="23720" b="16262"/>
          <a:stretch/>
        </p:blipFill>
        <p:spPr>
          <a:xfrm>
            <a:off x="1599466" y="399103"/>
            <a:ext cx="1689818" cy="1744328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H="1" flipV="1">
            <a:off x="2751028" y="1799188"/>
            <a:ext cx="279223" cy="25838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7000"/>
                    </a14:imgEffect>
                    <a14:imgEffect>
                      <a14:brightnessContrast bright="12000" contras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72" t="28530" r="25694" b="27168"/>
          <a:stretch/>
        </p:blipFill>
        <p:spPr>
          <a:xfrm>
            <a:off x="4857016" y="398665"/>
            <a:ext cx="2106612" cy="1744328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2" t="24441" r="35485" b="22737"/>
          <a:stretch/>
        </p:blipFill>
        <p:spPr>
          <a:xfrm>
            <a:off x="3270572" y="398665"/>
            <a:ext cx="1463353" cy="1744765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8" t="20243" r="32639" b="37159"/>
          <a:stretch/>
        </p:blipFill>
        <p:spPr>
          <a:xfrm>
            <a:off x="7324276" y="398665"/>
            <a:ext cx="2051330" cy="1744328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20" t="20160" r="25978" b="34856"/>
          <a:stretch/>
        </p:blipFill>
        <p:spPr>
          <a:xfrm>
            <a:off x="9486451" y="398665"/>
            <a:ext cx="2127552" cy="1744328"/>
          </a:xfrm>
          <a:prstGeom prst="rect">
            <a:avLst/>
          </a:prstGeom>
        </p:spPr>
      </p:pic>
      <p:cxnSp>
        <p:nvCxnSpPr>
          <p:cNvPr id="22" name="Gerade Verbindung mit Pfeil 21"/>
          <p:cNvCxnSpPr/>
          <p:nvPr/>
        </p:nvCxnSpPr>
        <p:spPr>
          <a:xfrm flipV="1">
            <a:off x="3419475" y="1846814"/>
            <a:ext cx="173198" cy="24845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 flipV="1">
            <a:off x="9641022" y="1722586"/>
            <a:ext cx="173198" cy="24845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79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rt</a:t>
            </a:r>
            <a:r>
              <a:rPr lang="de-DE" dirty="0"/>
              <a:t> ICA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 smtClean="0"/>
          </a:p>
          <a:p>
            <a:r>
              <a:rPr lang="de-DE" dirty="0" err="1" smtClean="0"/>
              <a:t>artery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24.09.2021</a:t>
            </a:r>
          </a:p>
          <a:p>
            <a:r>
              <a:rPr lang="de-DE" dirty="0" smtClean="0"/>
              <a:t>MP ADP </a:t>
            </a:r>
            <a:r>
              <a:rPr lang="de-DE" dirty="0"/>
              <a:t>3</a:t>
            </a:r>
            <a:r>
              <a:rPr lang="de-DE" dirty="0" smtClean="0"/>
              <a:t>, ASPI 73</a:t>
            </a:r>
          </a:p>
          <a:p>
            <a:r>
              <a:rPr lang="de-DE" dirty="0" smtClean="0"/>
              <a:t>VN ARU 633, PRU 2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045194" y="2423945"/>
            <a:ext cx="2064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lao45,  FU1</a:t>
            </a:r>
          </a:p>
          <a:p>
            <a:r>
              <a:rPr lang="de-DE" dirty="0" smtClean="0"/>
              <a:t>21.12.2021</a:t>
            </a:r>
          </a:p>
          <a:p>
            <a:r>
              <a:rPr lang="de-DE" dirty="0" smtClean="0"/>
              <a:t>88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sp>
        <p:nvSpPr>
          <p:cNvPr id="20" name="Textfeld 19"/>
          <p:cNvSpPr txBox="1"/>
          <p:nvPr/>
        </p:nvSpPr>
        <p:spPr>
          <a:xfrm>
            <a:off x="1568952" y="5364167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 FU2</a:t>
            </a:r>
          </a:p>
          <a:p>
            <a:r>
              <a:rPr lang="de-DE" dirty="0"/>
              <a:t>6</a:t>
            </a:r>
            <a:r>
              <a:rPr lang="de-DE" dirty="0" smtClean="0"/>
              <a:t>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957816" y="1552999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4330342" y="2423945"/>
            <a:ext cx="20452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24.9.2021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26" name="Textfeld 25"/>
          <p:cNvSpPr txBox="1"/>
          <p:nvPr/>
        </p:nvSpPr>
        <p:spPr>
          <a:xfrm>
            <a:off x="3260007" y="69179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0" t="3449" r="23817" b="28877"/>
          <a:stretch/>
        </p:blipFill>
        <p:spPr>
          <a:xfrm>
            <a:off x="1568952" y="242990"/>
            <a:ext cx="2177548" cy="2180955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 flipH="1">
            <a:off x="3053101" y="1510334"/>
            <a:ext cx="413811" cy="20142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2" t="12528" r="16034" b="14206"/>
          <a:stretch/>
        </p:blipFill>
        <p:spPr>
          <a:xfrm>
            <a:off x="4330342" y="242990"/>
            <a:ext cx="2131010" cy="218095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2" t="22055" r="18820" b="11949"/>
          <a:stretch/>
        </p:blipFill>
        <p:spPr>
          <a:xfrm>
            <a:off x="7045194" y="242990"/>
            <a:ext cx="2384263" cy="2180955"/>
          </a:xfrm>
          <a:prstGeom prst="rect">
            <a:avLst/>
          </a:prstGeom>
        </p:spPr>
      </p:pic>
      <p:cxnSp>
        <p:nvCxnSpPr>
          <p:cNvPr id="23" name="Gerade Verbindung mit Pfeil 22"/>
          <p:cNvCxnSpPr/>
          <p:nvPr/>
        </p:nvCxnSpPr>
        <p:spPr>
          <a:xfrm flipH="1">
            <a:off x="8387101" y="1510334"/>
            <a:ext cx="413811" cy="20142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4311415" y="5364166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rao45,  FU3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</p:spTree>
    <p:extLst>
      <p:ext uri="{BB962C8B-B14F-4D97-AF65-F5344CB8AC3E}">
        <p14:creationId xmlns:p14="http://schemas.microsoft.com/office/powerpoint/2010/main" val="331348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601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25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err="1"/>
              <a:t>s</a:t>
            </a:r>
            <a:r>
              <a:rPr lang="de-DE" dirty="0" err="1" smtClean="0"/>
              <a:t>uperior</a:t>
            </a:r>
            <a:endParaRPr lang="de-DE" dirty="0" smtClean="0"/>
          </a:p>
          <a:p>
            <a:r>
              <a:rPr lang="de-DE" dirty="0" err="1"/>
              <a:t>h</a:t>
            </a:r>
            <a:r>
              <a:rPr lang="de-DE" dirty="0" err="1" smtClean="0"/>
              <a:t>ypophyseal</a:t>
            </a:r>
            <a:endParaRPr lang="de-DE" dirty="0"/>
          </a:p>
          <a:p>
            <a:r>
              <a:rPr lang="de-DE" dirty="0" err="1" smtClean="0"/>
              <a:t>artery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56274" y="2433013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23.10.2020</a:t>
            </a:r>
          </a:p>
          <a:p>
            <a:r>
              <a:rPr lang="de-DE" dirty="0" smtClean="0"/>
              <a:t>MP ADP 17, ASPI 25</a:t>
            </a:r>
          </a:p>
          <a:p>
            <a:r>
              <a:rPr lang="de-DE" dirty="0" smtClean="0"/>
              <a:t>VN ARU 627, PRU 2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94860" y="2433013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23.10.2020</a:t>
            </a:r>
          </a:p>
          <a:p>
            <a:r>
              <a:rPr lang="de-DE" dirty="0" smtClean="0"/>
              <a:t>p64 HPC 4.5/18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246820" y="2433013"/>
            <a:ext cx="1396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/>
              <a:t>0</a:t>
            </a:r>
            <a:r>
              <a:rPr lang="de-DE" dirty="0" smtClean="0"/>
              <a:t>5.02.2021</a:t>
            </a:r>
          </a:p>
          <a:p>
            <a:r>
              <a:rPr lang="de-DE" dirty="0" smtClean="0"/>
              <a:t>105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793011" y="2402163"/>
            <a:ext cx="1396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11.08.2021</a:t>
            </a:r>
          </a:p>
          <a:p>
            <a:r>
              <a:rPr lang="de-DE" dirty="0" smtClean="0"/>
              <a:t>292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 t="5357" r="25139" b="21374"/>
          <a:stretch/>
        </p:blipFill>
        <p:spPr>
          <a:xfrm>
            <a:off x="1536552" y="198783"/>
            <a:ext cx="2179684" cy="222100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27" t="19094" r="26447" b="17699"/>
          <a:stretch/>
        </p:blipFill>
        <p:spPr>
          <a:xfrm>
            <a:off x="3894860" y="198783"/>
            <a:ext cx="2173336" cy="219075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99" t="15078" r="33208" b="30055"/>
          <a:stretch/>
        </p:blipFill>
        <p:spPr>
          <a:xfrm>
            <a:off x="6246820" y="198783"/>
            <a:ext cx="2177143" cy="219075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4" t="6655" r="20777" b="25870"/>
          <a:stretch/>
        </p:blipFill>
        <p:spPr>
          <a:xfrm>
            <a:off x="8602587" y="211413"/>
            <a:ext cx="2190750" cy="2190750"/>
          </a:xfrm>
          <a:prstGeom prst="rect">
            <a:avLst/>
          </a:prstGeom>
        </p:spPr>
      </p:pic>
      <p:cxnSp>
        <p:nvCxnSpPr>
          <p:cNvPr id="11" name="Gerade Verbindung mit Pfeil 10"/>
          <p:cNvCxnSpPr/>
          <p:nvPr/>
        </p:nvCxnSpPr>
        <p:spPr>
          <a:xfrm>
            <a:off x="2209800" y="1321393"/>
            <a:ext cx="248985" cy="1130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7153275" y="1492843"/>
            <a:ext cx="248985" cy="1130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9530274" y="1520768"/>
            <a:ext cx="196263" cy="17468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66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53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41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62291" y="2331577"/>
            <a:ext cx="21622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19.02.2021</a:t>
            </a:r>
          </a:p>
          <a:p>
            <a:r>
              <a:rPr lang="de-DE" dirty="0" smtClean="0"/>
              <a:t>MP ADP 1, ASPI 2*</a:t>
            </a:r>
          </a:p>
          <a:p>
            <a:r>
              <a:rPr lang="de-DE" dirty="0" smtClean="0"/>
              <a:t>VN ARU 382*, PRU 9</a:t>
            </a:r>
          </a:p>
          <a:p>
            <a:r>
              <a:rPr lang="de-DE" dirty="0" smtClean="0"/>
              <a:t>*residual ASA </a:t>
            </a:r>
            <a:r>
              <a:rPr lang="de-DE" dirty="0" err="1" smtClean="0"/>
              <a:t>effect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925576" y="2331577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19.02.2021</a:t>
            </a:r>
          </a:p>
          <a:p>
            <a:r>
              <a:rPr lang="de-DE" dirty="0" smtClean="0"/>
              <a:t>p64 HPC 4/21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087835" y="2282917"/>
            <a:ext cx="14809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05.05.2021</a:t>
            </a:r>
          </a:p>
          <a:p>
            <a:r>
              <a:rPr lang="de-DE" dirty="0" smtClean="0"/>
              <a:t>75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655028" y="2282917"/>
            <a:ext cx="14809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13.09.2021</a:t>
            </a:r>
          </a:p>
          <a:p>
            <a:r>
              <a:rPr lang="de-DE" dirty="0" smtClean="0"/>
              <a:t>206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2" t="18323" r="13401" b="24426"/>
          <a:stretch/>
        </p:blipFill>
        <p:spPr>
          <a:xfrm>
            <a:off x="1562291" y="301511"/>
            <a:ext cx="2363285" cy="1927338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2" t="42047" r="11976" b="34674"/>
          <a:stretch/>
        </p:blipFill>
        <p:spPr>
          <a:xfrm>
            <a:off x="4038600" y="293049"/>
            <a:ext cx="1600200" cy="650647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3" t="23409" r="13386" b="21384"/>
          <a:stretch/>
        </p:blipFill>
        <p:spPr>
          <a:xfrm>
            <a:off x="4028203" y="918420"/>
            <a:ext cx="1609725" cy="1310429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0" t="23841" r="19758" b="29130"/>
          <a:stretch/>
        </p:blipFill>
        <p:spPr>
          <a:xfrm>
            <a:off x="6087835" y="293049"/>
            <a:ext cx="2118158" cy="1935800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H="1">
            <a:off x="2702584" y="534550"/>
            <a:ext cx="386672" cy="2643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>
            <a:off x="3208042" y="786221"/>
            <a:ext cx="386672" cy="2643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0" t="21034" r="22035" b="33642"/>
          <a:stretch/>
        </p:blipFill>
        <p:spPr>
          <a:xfrm>
            <a:off x="8655028" y="293049"/>
            <a:ext cx="2471194" cy="1922040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H="1">
            <a:off x="7084084" y="686950"/>
            <a:ext cx="386672" cy="2643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7568818" y="686950"/>
            <a:ext cx="386672" cy="2643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flipH="1">
            <a:off x="9817759" y="686950"/>
            <a:ext cx="386672" cy="2643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H="1">
            <a:off x="10302493" y="686950"/>
            <a:ext cx="386672" cy="2643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52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100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</a:t>
            </a:r>
          </a:p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64282" y="2402821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15.12.2021</a:t>
            </a:r>
          </a:p>
          <a:p>
            <a:r>
              <a:rPr lang="de-DE" dirty="0" smtClean="0"/>
              <a:t>MP ADP </a:t>
            </a:r>
            <a:r>
              <a:rPr lang="de-DE" dirty="0"/>
              <a:t>6</a:t>
            </a:r>
            <a:r>
              <a:rPr lang="de-DE" dirty="0" smtClean="0"/>
              <a:t>, ASPI 26</a:t>
            </a:r>
          </a:p>
          <a:p>
            <a:r>
              <a:rPr lang="de-DE" dirty="0" smtClean="0"/>
              <a:t>VN ARU 574, PRU 4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420276" y="2359629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FU0</a:t>
            </a:r>
          </a:p>
          <a:p>
            <a:r>
              <a:rPr lang="de-DE" dirty="0" smtClean="0"/>
              <a:t>28.01.2022</a:t>
            </a:r>
          </a:p>
          <a:p>
            <a:r>
              <a:rPr lang="de-DE" dirty="0" smtClean="0"/>
              <a:t>44 </a:t>
            </a:r>
            <a:r>
              <a:rPr lang="de-DE" dirty="0" err="1" smtClean="0"/>
              <a:t>days</a:t>
            </a:r>
            <a:endParaRPr lang="de-DE" dirty="0"/>
          </a:p>
          <a:p>
            <a:r>
              <a:rPr lang="de-DE" dirty="0" smtClean="0"/>
              <a:t>10 </a:t>
            </a:r>
            <a:r>
              <a:rPr lang="de-DE" dirty="0"/>
              <a:t>mg </a:t>
            </a:r>
            <a:r>
              <a:rPr lang="de-DE" dirty="0" smtClean="0"/>
              <a:t>PRA</a:t>
            </a:r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3981723" y="2402821"/>
            <a:ext cx="23823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DynaCT</a:t>
            </a:r>
            <a:r>
              <a:rPr lang="de-DE" dirty="0" smtClean="0"/>
              <a:t>, 13.12.21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8971301" y="2359628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rao45,  </a:t>
            </a:r>
            <a:r>
              <a:rPr lang="de-DE" dirty="0" smtClean="0"/>
              <a:t>FU1</a:t>
            </a:r>
            <a:endParaRPr lang="de-DE" dirty="0"/>
          </a:p>
          <a:p>
            <a:r>
              <a:rPr lang="de-DE" dirty="0" smtClean="0"/>
              <a:t>10/2022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1676400" y="5550503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rao45,  </a:t>
            </a:r>
            <a:r>
              <a:rPr lang="de-DE" dirty="0" smtClean="0"/>
              <a:t>FU3</a:t>
            </a:r>
            <a:endParaRPr lang="de-DE" dirty="0"/>
          </a:p>
          <a:p>
            <a:r>
              <a:rPr lang="de-DE" dirty="0" smtClean="0"/>
              <a:t>12/2023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  <a:endParaRPr lang="de-DE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2" t="10128" r="16632" b="25464"/>
          <a:stretch/>
        </p:blipFill>
        <p:spPr>
          <a:xfrm>
            <a:off x="1664281" y="339264"/>
            <a:ext cx="2223469" cy="2020364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H="1">
            <a:off x="3266562" y="1244985"/>
            <a:ext cx="410088" cy="1385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3" t="12513" r="10427" b="17285"/>
          <a:stretch/>
        </p:blipFill>
        <p:spPr>
          <a:xfrm>
            <a:off x="4093156" y="333160"/>
            <a:ext cx="2272400" cy="202646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0" r="6191" b="28223"/>
          <a:stretch/>
        </p:blipFill>
        <p:spPr>
          <a:xfrm>
            <a:off x="6482190" y="343302"/>
            <a:ext cx="2223281" cy="2006183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 flipH="1">
            <a:off x="8033669" y="1537611"/>
            <a:ext cx="410088" cy="1385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07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53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42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09071" y="2209709"/>
            <a:ext cx="24385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rao50, 25.02.2021</a:t>
            </a:r>
          </a:p>
          <a:p>
            <a:r>
              <a:rPr lang="de-DE" dirty="0" smtClean="0"/>
              <a:t>MP ADP </a:t>
            </a:r>
            <a:r>
              <a:rPr lang="de-DE" dirty="0" err="1" smtClean="0"/>
              <a:t>n.a</a:t>
            </a:r>
            <a:r>
              <a:rPr lang="de-DE" dirty="0" smtClean="0"/>
              <a:t>., ASPI </a:t>
            </a:r>
            <a:r>
              <a:rPr lang="de-DE" dirty="0" err="1" smtClean="0"/>
              <a:t>n.a</a:t>
            </a:r>
            <a:r>
              <a:rPr lang="de-DE" dirty="0" smtClean="0"/>
              <a:t>.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21</a:t>
            </a:r>
          </a:p>
          <a:p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926703" y="2209709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rao50, 25.02.2021</a:t>
            </a:r>
          </a:p>
          <a:p>
            <a:r>
              <a:rPr lang="de-DE" dirty="0" smtClean="0"/>
              <a:t>p64 HPC 4/21</a:t>
            </a:r>
            <a:endParaRPr lang="de-DE" dirty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277244" y="2209709"/>
            <a:ext cx="17572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rao50, FU1</a:t>
            </a:r>
          </a:p>
          <a:p>
            <a:r>
              <a:rPr lang="de-DE" dirty="0" smtClean="0"/>
              <a:t>27.05.2021</a:t>
            </a:r>
          </a:p>
          <a:p>
            <a:r>
              <a:rPr lang="de-DE" dirty="0" smtClean="0"/>
              <a:t>91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</a:p>
          <a:p>
            <a:r>
              <a:rPr lang="de-DE" b="1" dirty="0" smtClean="0"/>
              <a:t>OKM A3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445455" y="2209708"/>
            <a:ext cx="17572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rao50, FU2</a:t>
            </a:r>
          </a:p>
          <a:p>
            <a:r>
              <a:rPr lang="de-DE" dirty="0" smtClean="0"/>
              <a:t>27.01.2022</a:t>
            </a:r>
          </a:p>
          <a:p>
            <a:r>
              <a:rPr lang="de-DE" dirty="0" smtClean="0"/>
              <a:t>336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5" t="20141" r="28213" b="46122"/>
          <a:stretch/>
        </p:blipFill>
        <p:spPr>
          <a:xfrm>
            <a:off x="1559582" y="312187"/>
            <a:ext cx="2300030" cy="1897523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6" t="18297" r="30129" b="43534"/>
          <a:stretch/>
        </p:blipFill>
        <p:spPr>
          <a:xfrm>
            <a:off x="4000844" y="312187"/>
            <a:ext cx="1865465" cy="189752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5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765" t="30207" r="36668" b="38100"/>
          <a:stretch/>
        </p:blipFill>
        <p:spPr>
          <a:xfrm>
            <a:off x="4000844" y="319927"/>
            <a:ext cx="602841" cy="596427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6" t="18567" r="32440" b="41220"/>
          <a:stretch/>
        </p:blipFill>
        <p:spPr>
          <a:xfrm>
            <a:off x="6365256" y="312186"/>
            <a:ext cx="1688474" cy="189752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8" t="11347" r="28147" b="30637"/>
          <a:stretch/>
        </p:blipFill>
        <p:spPr>
          <a:xfrm>
            <a:off x="8464665" y="319927"/>
            <a:ext cx="1776110" cy="1889781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H="1" flipV="1">
            <a:off x="7744397" y="1251133"/>
            <a:ext cx="290123" cy="21686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9749228" y="916354"/>
            <a:ext cx="213922" cy="22069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71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82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#2</a:t>
            </a:r>
          </a:p>
          <a:p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ICA</a:t>
            </a:r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1501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/>
              <a:t> </a:t>
            </a:r>
            <a:r>
              <a:rPr lang="de-DE" dirty="0" smtClean="0"/>
              <a:t>3D, 30.09.2021</a:t>
            </a:r>
          </a:p>
          <a:p>
            <a:r>
              <a:rPr lang="de-DE" dirty="0" smtClean="0"/>
              <a:t>MP ADP 9, ASPI 20</a:t>
            </a:r>
          </a:p>
          <a:p>
            <a:r>
              <a:rPr lang="de-DE" dirty="0" smtClean="0"/>
              <a:t>VN ARU 475, PRU 1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471515" y="2399838"/>
            <a:ext cx="20179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30.9.2021</a:t>
            </a:r>
          </a:p>
          <a:p>
            <a:r>
              <a:rPr lang="de-DE" dirty="0" smtClean="0"/>
              <a:t>p64 HPC 3.5/15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5" name="Textfeld 4"/>
          <p:cNvSpPr txBox="1"/>
          <p:nvPr/>
        </p:nvSpPr>
        <p:spPr>
          <a:xfrm>
            <a:off x="1675242" y="1680695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2618395" y="860502"/>
            <a:ext cx="4329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6" r="19320" b="9908"/>
          <a:stretch/>
        </p:blipFill>
        <p:spPr>
          <a:xfrm>
            <a:off x="1585267" y="214435"/>
            <a:ext cx="2479612" cy="2185403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806514" y="30291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2450192" y="14147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0" t="16156" r="25522" b="24548"/>
          <a:stretch/>
        </p:blipFill>
        <p:spPr>
          <a:xfrm>
            <a:off x="4471515" y="198783"/>
            <a:ext cx="2339548" cy="2177080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5808016" y="178405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5480509" y="9766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471515" y="5364166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rao20,  FU3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7820057" y="2364923"/>
            <a:ext cx="32313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rao25,  FU0</a:t>
            </a:r>
          </a:p>
          <a:p>
            <a:r>
              <a:rPr lang="de-DE" dirty="0" smtClean="0"/>
              <a:t>07.10.2021</a:t>
            </a:r>
          </a:p>
          <a:p>
            <a:r>
              <a:rPr lang="de-DE" dirty="0" smtClean="0"/>
              <a:t>7 </a:t>
            </a:r>
            <a:r>
              <a:rPr lang="de-DE" dirty="0" err="1" smtClean="0"/>
              <a:t>days</a:t>
            </a:r>
            <a:r>
              <a:rPr lang="de-DE" dirty="0" smtClean="0"/>
              <a:t>, transient </a:t>
            </a:r>
            <a:r>
              <a:rPr lang="de-DE" dirty="0" err="1" smtClean="0"/>
              <a:t>aphasia</a:t>
            </a:r>
            <a:r>
              <a:rPr lang="de-DE" dirty="0" smtClean="0"/>
              <a:t>, mRS 2</a:t>
            </a:r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A1</a:t>
            </a:r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2499849" y="1226035"/>
            <a:ext cx="202372" cy="25967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5" t="19670" r="34097" b="27849"/>
          <a:stretch/>
        </p:blipFill>
        <p:spPr>
          <a:xfrm>
            <a:off x="7820057" y="198783"/>
            <a:ext cx="2251015" cy="2166602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H="1">
            <a:off x="9069389" y="1189829"/>
            <a:ext cx="198436" cy="18451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1632892" y="5148522"/>
            <a:ext cx="2469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rao45,  FU1</a:t>
            </a:r>
          </a:p>
          <a:p>
            <a:r>
              <a:rPr lang="de-DE" dirty="0" smtClean="0"/>
              <a:t>25.02.2022</a:t>
            </a:r>
          </a:p>
          <a:p>
            <a:r>
              <a:rPr lang="de-DE" dirty="0" smtClean="0"/>
              <a:t>148 </a:t>
            </a:r>
            <a:r>
              <a:rPr lang="de-DE" dirty="0" err="1" smtClean="0"/>
              <a:t>days</a:t>
            </a:r>
            <a:r>
              <a:rPr lang="de-DE" dirty="0" smtClean="0"/>
              <a:t> (5 </a:t>
            </a:r>
            <a:r>
              <a:rPr lang="de-DE" dirty="0" err="1" smtClean="0"/>
              <a:t>months</a:t>
            </a:r>
            <a:r>
              <a:rPr lang="de-DE" dirty="0" smtClean="0"/>
              <a:t>), mRS 1</a:t>
            </a:r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28" name="Grafik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3" t="38280" r="39125" b="41857"/>
          <a:stretch/>
        </p:blipFill>
        <p:spPr>
          <a:xfrm>
            <a:off x="1618114" y="3454732"/>
            <a:ext cx="2267527" cy="1693790"/>
          </a:xfrm>
          <a:prstGeom prst="rect">
            <a:avLst/>
          </a:prstGeom>
        </p:spPr>
      </p:pic>
      <p:cxnSp>
        <p:nvCxnSpPr>
          <p:cNvPr id="29" name="Gerade Verbindung mit Pfeil 28"/>
          <p:cNvCxnSpPr/>
          <p:nvPr/>
        </p:nvCxnSpPr>
        <p:spPr>
          <a:xfrm flipH="1">
            <a:off x="2952135" y="4034756"/>
            <a:ext cx="198436" cy="18451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79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830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73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 smtClean="0"/>
              <a:t>para-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4686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3D, 19.08.2021</a:t>
            </a:r>
          </a:p>
          <a:p>
            <a:r>
              <a:rPr lang="de-DE" dirty="0" smtClean="0"/>
              <a:t>MP ADP 14, ASPI 80</a:t>
            </a:r>
          </a:p>
          <a:p>
            <a:r>
              <a:rPr lang="de-DE" dirty="0" smtClean="0"/>
              <a:t>VN ARU 657, PRU </a:t>
            </a:r>
            <a:r>
              <a:rPr lang="de-DE" dirty="0"/>
              <a:t>5</a:t>
            </a:r>
            <a:endParaRPr lang="de-DE" dirty="0" smtClean="0"/>
          </a:p>
        </p:txBody>
      </p:sp>
      <p:sp>
        <p:nvSpPr>
          <p:cNvPr id="10" name="Textfeld 9"/>
          <p:cNvSpPr txBox="1"/>
          <p:nvPr/>
        </p:nvSpPr>
        <p:spPr>
          <a:xfrm>
            <a:off x="3873035" y="2420820"/>
            <a:ext cx="20393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19.8.2021</a:t>
            </a:r>
          </a:p>
          <a:p>
            <a:r>
              <a:rPr lang="de-DE" dirty="0" smtClean="0"/>
              <a:t>p64 HPC </a:t>
            </a:r>
            <a:r>
              <a:rPr lang="de-DE" dirty="0"/>
              <a:t>4</a:t>
            </a:r>
            <a:r>
              <a:rPr lang="de-DE" dirty="0" smtClean="0"/>
              <a:t>/15</a:t>
            </a:r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320414" y="2417694"/>
            <a:ext cx="260597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FU0</a:t>
            </a:r>
          </a:p>
          <a:p>
            <a:r>
              <a:rPr lang="de-DE" dirty="0" smtClean="0"/>
              <a:t>30.09.2021</a:t>
            </a:r>
          </a:p>
          <a:p>
            <a:r>
              <a:rPr lang="de-DE" dirty="0" smtClean="0"/>
              <a:t>42 </a:t>
            </a:r>
            <a:r>
              <a:rPr lang="de-DE" dirty="0" err="1" smtClean="0"/>
              <a:t>days</a:t>
            </a:r>
            <a:r>
              <a:rPr lang="de-DE" dirty="0" smtClean="0"/>
              <a:t> (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treatment</a:t>
            </a:r>
            <a:r>
              <a:rPr lang="de-DE" dirty="0" smtClean="0"/>
              <a:t>)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b="1" dirty="0" smtClean="0"/>
              <a:t>OKM B2</a:t>
            </a:r>
            <a:endParaRPr lang="de-DE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0" t="26701" r="34838" b="27721"/>
          <a:stretch/>
        </p:blipFill>
        <p:spPr>
          <a:xfrm>
            <a:off x="3956463" y="217862"/>
            <a:ext cx="1872483" cy="2193846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1" t="16617" r="32814" b="28513"/>
          <a:stretch/>
        </p:blipFill>
        <p:spPr>
          <a:xfrm>
            <a:off x="1503694" y="220988"/>
            <a:ext cx="2314391" cy="219072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5" t="26879" r="27477" b="13825"/>
          <a:stretch/>
        </p:blipFill>
        <p:spPr>
          <a:xfrm>
            <a:off x="6320414" y="198783"/>
            <a:ext cx="2357567" cy="2193846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9035144" y="2420820"/>
            <a:ext cx="19207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31.01.2022</a:t>
            </a:r>
          </a:p>
          <a:p>
            <a:r>
              <a:rPr lang="de-DE" dirty="0" smtClean="0"/>
              <a:t>165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cxnSp>
        <p:nvCxnSpPr>
          <p:cNvPr id="15" name="Gerade Verbindung mit Pfeil 14"/>
          <p:cNvCxnSpPr/>
          <p:nvPr/>
        </p:nvCxnSpPr>
        <p:spPr>
          <a:xfrm flipH="1">
            <a:off x="3317384" y="658286"/>
            <a:ext cx="262230" cy="46219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5" t="11941" r="27778" b="34842"/>
          <a:stretch/>
        </p:blipFill>
        <p:spPr>
          <a:xfrm>
            <a:off x="9105166" y="198783"/>
            <a:ext cx="2265775" cy="2193846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 flipH="1">
            <a:off x="10634697" y="833514"/>
            <a:ext cx="262230" cy="46219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13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6637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95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paraophthalmic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28055" y="245281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30.11.2021</a:t>
            </a:r>
          </a:p>
          <a:p>
            <a:r>
              <a:rPr lang="de-DE" dirty="0" smtClean="0"/>
              <a:t>MP ADP 12, ASPI 83</a:t>
            </a:r>
          </a:p>
          <a:p>
            <a:r>
              <a:rPr lang="de-DE" dirty="0" smtClean="0"/>
              <a:t>VN ARU 655, PRU 32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420114" y="2392580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FU0</a:t>
            </a:r>
          </a:p>
          <a:p>
            <a:r>
              <a:rPr lang="de-DE" dirty="0" smtClean="0"/>
              <a:t>10.01.2022</a:t>
            </a:r>
          </a:p>
          <a:p>
            <a:r>
              <a:rPr lang="de-DE" dirty="0" smtClean="0"/>
              <a:t>41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019668" y="245281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30.11.2021</a:t>
            </a:r>
          </a:p>
          <a:p>
            <a:r>
              <a:rPr lang="de-DE" dirty="0" smtClean="0"/>
              <a:t>p64 HPC 3.5/18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7" t="20130" r="23134" b="23685"/>
          <a:stretch/>
        </p:blipFill>
        <p:spPr>
          <a:xfrm>
            <a:off x="1667167" y="305362"/>
            <a:ext cx="2194405" cy="210130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2" t="16573" r="27277" b="30798"/>
          <a:stretch/>
        </p:blipFill>
        <p:spPr>
          <a:xfrm>
            <a:off x="4019668" y="305362"/>
            <a:ext cx="2242350" cy="208721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5" t="19739" r="24822" b="24787"/>
          <a:stretch/>
        </p:blipFill>
        <p:spPr>
          <a:xfrm>
            <a:off x="6420114" y="305362"/>
            <a:ext cx="2180877" cy="2087218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H="1">
            <a:off x="3367912" y="609600"/>
            <a:ext cx="441429" cy="28710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H="1">
            <a:off x="7816087" y="1044171"/>
            <a:ext cx="441429" cy="28710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13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53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17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 smtClean="0"/>
              <a:t>lt</a:t>
            </a:r>
            <a:r>
              <a:rPr lang="de-DE" dirty="0" smtClean="0"/>
              <a:t> ICA</a:t>
            </a:r>
          </a:p>
          <a:p>
            <a:r>
              <a:rPr lang="de-DE" dirty="0" smtClean="0"/>
              <a:t>para-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286225" y="2388079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21.08.2020</a:t>
            </a:r>
          </a:p>
          <a:p>
            <a:r>
              <a:rPr lang="de-DE" dirty="0" smtClean="0"/>
              <a:t>MP ADP 7, ASPI 130</a:t>
            </a:r>
          </a:p>
          <a:p>
            <a:r>
              <a:rPr lang="de-DE" dirty="0" smtClean="0"/>
              <a:t>VN ARU 662, PRU 3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13211" y="2389908"/>
            <a:ext cx="21771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21.08.2020</a:t>
            </a:r>
          </a:p>
          <a:p>
            <a:r>
              <a:rPr lang="de-DE" dirty="0" smtClean="0"/>
              <a:t>p64 HPC 4/15 &amp; 4/12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413096" y="2388079"/>
            <a:ext cx="1453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04.02.2021</a:t>
            </a:r>
          </a:p>
          <a:p>
            <a:r>
              <a:rPr lang="de-DE" dirty="0" smtClean="0"/>
              <a:t>167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A1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8805600" y="2388079"/>
            <a:ext cx="1453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27.08.2021</a:t>
            </a:r>
          </a:p>
          <a:p>
            <a:r>
              <a:rPr lang="de-DE" dirty="0" smtClean="0"/>
              <a:t>371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A1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1659360" y="5657671"/>
            <a:ext cx="1453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8/2022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ASS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0" t="23326" r="31174" b="19762"/>
          <a:stretch/>
        </p:blipFill>
        <p:spPr>
          <a:xfrm>
            <a:off x="1490943" y="304801"/>
            <a:ext cx="2212213" cy="200782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4" t="15259" r="33426" b="34111"/>
          <a:stretch/>
        </p:blipFill>
        <p:spPr>
          <a:xfrm>
            <a:off x="3940658" y="292013"/>
            <a:ext cx="2234936" cy="2000250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H="1">
            <a:off x="3203791" y="790575"/>
            <a:ext cx="206513" cy="22600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5" t="36277" r="31900" b="18058"/>
          <a:stretch/>
        </p:blipFill>
        <p:spPr>
          <a:xfrm>
            <a:off x="6305550" y="298407"/>
            <a:ext cx="2148192" cy="1987462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1" t="24200" r="28889" b="27408"/>
          <a:stretch/>
        </p:blipFill>
        <p:spPr>
          <a:xfrm>
            <a:off x="8677275" y="308149"/>
            <a:ext cx="2534824" cy="1977720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 flipH="1">
            <a:off x="7952906" y="564574"/>
            <a:ext cx="206513" cy="22600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H="1">
            <a:off x="10500694" y="682871"/>
            <a:ext cx="206513" cy="22600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03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5002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63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632823" y="2142356"/>
            <a:ext cx="24432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lao60, 06.07.2021</a:t>
            </a:r>
          </a:p>
          <a:p>
            <a:r>
              <a:rPr lang="de-DE" dirty="0" smtClean="0"/>
              <a:t>MP ADP 12, ASPI 5*</a:t>
            </a:r>
          </a:p>
          <a:p>
            <a:r>
              <a:rPr lang="de-DE" dirty="0" smtClean="0"/>
              <a:t>VN ARU 635, PRU 0</a:t>
            </a:r>
          </a:p>
          <a:p>
            <a:r>
              <a:rPr lang="de-DE" dirty="0" smtClean="0"/>
              <a:t>*###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019075" y="2142356"/>
            <a:ext cx="24432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lao60, 06.07.2021</a:t>
            </a:r>
          </a:p>
          <a:p>
            <a:r>
              <a:rPr lang="de-DE" dirty="0" smtClean="0"/>
              <a:t>p64 HPC 3.5/21</a:t>
            </a:r>
          </a:p>
          <a:p>
            <a:r>
              <a:rPr lang="de-DE" dirty="0" smtClean="0"/>
              <a:t>10 / 5 mg PRA</a:t>
            </a:r>
          </a:p>
          <a:p>
            <a:r>
              <a:rPr lang="de-DE" dirty="0" err="1" smtClean="0"/>
              <a:t>alternating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6443580" y="2128157"/>
            <a:ext cx="203286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lao45, FU1</a:t>
            </a:r>
          </a:p>
          <a:p>
            <a:r>
              <a:rPr lang="de-DE" dirty="0" smtClean="0"/>
              <a:t>23.09.2021</a:t>
            </a:r>
          </a:p>
          <a:p>
            <a:r>
              <a:rPr lang="de-DE" dirty="0" smtClean="0"/>
              <a:t>79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5 mg PRA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de-DE" dirty="0" smtClean="0"/>
              <a:t>plus 100 mg ASA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6498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FU2.2</a:t>
            </a:r>
          </a:p>
          <a:p>
            <a:r>
              <a:rPr lang="de-DE" dirty="0" smtClean="0"/>
              <a:t>##/2022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3573544" y="5381624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FU3</a:t>
            </a:r>
          </a:p>
          <a:p>
            <a:r>
              <a:rPr lang="de-DE" dirty="0"/>
              <a:t>7</a:t>
            </a:r>
            <a:r>
              <a:rPr lang="de-DE" dirty="0" smtClean="0"/>
              <a:t>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2" t="12514" r="17806" b="24782"/>
          <a:stretch/>
        </p:blipFill>
        <p:spPr>
          <a:xfrm>
            <a:off x="1514475" y="361358"/>
            <a:ext cx="2129512" cy="175260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81" t="8424" r="5451" b="20788"/>
          <a:stretch/>
        </p:blipFill>
        <p:spPr>
          <a:xfrm>
            <a:off x="4076121" y="375557"/>
            <a:ext cx="1999646" cy="17526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8" t="11949" r="20083" b="20235"/>
          <a:stretch/>
        </p:blipFill>
        <p:spPr>
          <a:xfrm>
            <a:off x="6443580" y="361358"/>
            <a:ext cx="1899975" cy="176679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9" t="14818" r="20409" b="27590"/>
          <a:stretch/>
        </p:blipFill>
        <p:spPr>
          <a:xfrm>
            <a:off x="8875360" y="337941"/>
            <a:ext cx="1872124" cy="1738401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8853405" y="2137682"/>
            <a:ext cx="321562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smtClean="0"/>
              <a:t>lao45, FU2.1</a:t>
            </a:r>
          </a:p>
          <a:p>
            <a:r>
              <a:rPr lang="de-DE" dirty="0" smtClean="0"/>
              <a:t>17.12.2021</a:t>
            </a:r>
          </a:p>
          <a:p>
            <a:r>
              <a:rPr lang="de-DE" dirty="0" smtClean="0"/>
              <a:t>164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PRA, 1x 100 mg ASA</a:t>
            </a:r>
          </a:p>
          <a:p>
            <a:r>
              <a:rPr lang="de-DE" dirty="0" smtClean="0"/>
              <a:t>In-</a:t>
            </a:r>
            <a:r>
              <a:rPr lang="de-DE" dirty="0" err="1" smtClean="0"/>
              <a:t>stent</a:t>
            </a:r>
            <a:r>
              <a:rPr lang="de-DE" dirty="0" smtClean="0"/>
              <a:t> </a:t>
            </a:r>
            <a:r>
              <a:rPr lang="de-DE" dirty="0" err="1" smtClean="0"/>
              <a:t>stenosis</a:t>
            </a:r>
            <a:r>
              <a:rPr lang="de-DE" dirty="0" smtClean="0"/>
              <a:t>, heavy </a:t>
            </a:r>
            <a:r>
              <a:rPr lang="de-DE" dirty="0" err="1" smtClean="0"/>
              <a:t>smoking</a:t>
            </a:r>
            <a:endParaRPr lang="de-DE" dirty="0" smtClean="0"/>
          </a:p>
          <a:p>
            <a:r>
              <a:rPr lang="de-DE" b="1" dirty="0" smtClean="0"/>
              <a:t>OKM D</a:t>
            </a:r>
          </a:p>
        </p:txBody>
      </p:sp>
    </p:spTree>
    <p:extLst>
      <p:ext uri="{BB962C8B-B14F-4D97-AF65-F5344CB8AC3E}">
        <p14:creationId xmlns:p14="http://schemas.microsoft.com/office/powerpoint/2010/main" val="400127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53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41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62291" y="2331577"/>
            <a:ext cx="21622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3D, 16.06.2021</a:t>
            </a:r>
          </a:p>
          <a:p>
            <a:r>
              <a:rPr lang="de-DE" dirty="0" smtClean="0"/>
              <a:t>MP ADP 8, ASPI 96</a:t>
            </a:r>
          </a:p>
          <a:p>
            <a:r>
              <a:rPr lang="de-DE" dirty="0" smtClean="0"/>
              <a:t>VN ARU 672, PRU 44</a:t>
            </a:r>
          </a:p>
          <a:p>
            <a:r>
              <a:rPr lang="de-DE" dirty="0" smtClean="0"/>
              <a:t>*residual ASA </a:t>
            </a:r>
            <a:r>
              <a:rPr lang="de-DE" dirty="0" err="1" smtClean="0"/>
              <a:t>effect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925576" y="2331577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16.06.2021</a:t>
            </a:r>
          </a:p>
          <a:p>
            <a:r>
              <a:rPr lang="de-DE" dirty="0" smtClean="0"/>
              <a:t>p64 HPC 4.5/15</a:t>
            </a:r>
          </a:p>
          <a:p>
            <a:r>
              <a:rPr lang="de-DE" dirty="0" smtClean="0"/>
              <a:t>2x 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087835" y="2282917"/>
            <a:ext cx="1453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13.09.2021</a:t>
            </a:r>
          </a:p>
          <a:p>
            <a:r>
              <a:rPr lang="de-DE" dirty="0" smtClean="0"/>
              <a:t>89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655028" y="2282917"/>
            <a:ext cx="1574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3/2022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7" t="14143" r="16724" b="17968"/>
          <a:stretch/>
        </p:blipFill>
        <p:spPr>
          <a:xfrm>
            <a:off x="1564346" y="312187"/>
            <a:ext cx="2276475" cy="189752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1" t="15829" r="20489" b="29646"/>
          <a:stretch/>
        </p:blipFill>
        <p:spPr>
          <a:xfrm>
            <a:off x="3925576" y="687696"/>
            <a:ext cx="1600200" cy="15240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1" t="26717" r="-1738" b="35437"/>
          <a:stretch/>
        </p:blipFill>
        <p:spPr>
          <a:xfrm>
            <a:off x="3925577" y="333133"/>
            <a:ext cx="1646548" cy="676276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>
            <a:off x="4279364" y="1516147"/>
            <a:ext cx="526637" cy="12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24" t="18937" r="17246" b="33694"/>
          <a:stretch/>
        </p:blipFill>
        <p:spPr>
          <a:xfrm>
            <a:off x="6087835" y="333133"/>
            <a:ext cx="2238804" cy="1897523"/>
          </a:xfrm>
          <a:prstGeom prst="rect">
            <a:avLst/>
          </a:prstGeom>
        </p:spPr>
      </p:pic>
      <p:cxnSp>
        <p:nvCxnSpPr>
          <p:cNvPr id="13" name="Gerade Verbindung mit Pfeil 12"/>
          <p:cNvCxnSpPr/>
          <p:nvPr/>
        </p:nvCxnSpPr>
        <p:spPr>
          <a:xfrm>
            <a:off x="6789696" y="1514850"/>
            <a:ext cx="526637" cy="129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484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725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93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 </a:t>
            </a:r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28055" y="2452816"/>
            <a:ext cx="21162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2.11.2021</a:t>
            </a:r>
          </a:p>
          <a:p>
            <a:r>
              <a:rPr lang="de-DE" dirty="0" smtClean="0"/>
              <a:t>MP ADP </a:t>
            </a:r>
            <a:r>
              <a:rPr lang="de-DE" dirty="0"/>
              <a:t>1</a:t>
            </a:r>
            <a:r>
              <a:rPr lang="de-DE" dirty="0" smtClean="0"/>
              <a:t>, ASPI 101</a:t>
            </a:r>
          </a:p>
          <a:p>
            <a:r>
              <a:rPr lang="de-DE" dirty="0" smtClean="0"/>
              <a:t>VN ARU 646, PRU </a:t>
            </a:r>
            <a:r>
              <a:rPr lang="de-DE" dirty="0"/>
              <a:t>6</a:t>
            </a:r>
            <a:endParaRPr lang="de-DE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6633169" y="2443784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15.03.2022</a:t>
            </a:r>
          </a:p>
          <a:p>
            <a:r>
              <a:rPr lang="de-DE" dirty="0" smtClean="0"/>
              <a:t>133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4132818" y="2452815"/>
            <a:ext cx="2215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22.11.2021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5" t="4839" r="21104" b="19063"/>
          <a:stretch/>
        </p:blipFill>
        <p:spPr>
          <a:xfrm>
            <a:off x="1667016" y="308113"/>
            <a:ext cx="2209246" cy="212697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6" t="16621" r="22294" b="25771"/>
          <a:stretch/>
        </p:blipFill>
        <p:spPr>
          <a:xfrm>
            <a:off x="4069571" y="308113"/>
            <a:ext cx="2341652" cy="211926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900954" y="954157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1</a:t>
            </a:r>
            <a:endParaRPr lang="en-US" sz="1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0" t="16603" r="29856" b="29212"/>
          <a:stretch/>
        </p:blipFill>
        <p:spPr>
          <a:xfrm>
            <a:off x="6696416" y="333554"/>
            <a:ext cx="2199235" cy="2119261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H="1">
            <a:off x="3179835" y="954157"/>
            <a:ext cx="285192" cy="27256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H="1">
            <a:off x="8085210" y="1226725"/>
            <a:ext cx="285192" cy="27256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2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52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156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3D, 05.05.2021</a:t>
            </a:r>
          </a:p>
          <a:p>
            <a:r>
              <a:rPr lang="de-DE" dirty="0" smtClean="0"/>
              <a:t>MP ADP 2, ASPI 59</a:t>
            </a:r>
          </a:p>
          <a:p>
            <a:r>
              <a:rPr lang="de-DE" dirty="0" smtClean="0"/>
              <a:t>VN ARU 556, PRU 6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656503" y="2257425"/>
            <a:ext cx="24432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lao25, 05.05.2021</a:t>
            </a:r>
          </a:p>
          <a:p>
            <a:r>
              <a:rPr lang="de-DE" dirty="0" smtClean="0"/>
              <a:t>p64 HPC 3.5/15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6207034" y="2214559"/>
            <a:ext cx="54114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&amp; rao65, FU1</a:t>
            </a:r>
          </a:p>
          <a:p>
            <a:r>
              <a:rPr lang="de-DE" dirty="0" smtClean="0"/>
              <a:t>25.08.2021</a:t>
            </a:r>
          </a:p>
          <a:p>
            <a:r>
              <a:rPr lang="de-DE" dirty="0" smtClean="0"/>
              <a:t>112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 </a:t>
            </a:r>
          </a:p>
          <a:p>
            <a:r>
              <a:rPr lang="de-DE" dirty="0" smtClean="0"/>
              <a:t>VN ARU 540 P2Y12 176 = </a:t>
            </a:r>
            <a:r>
              <a:rPr lang="de-DE" dirty="0" err="1" smtClean="0"/>
              <a:t>insufficient</a:t>
            </a:r>
            <a:r>
              <a:rPr lang="de-DE" dirty="0" smtClean="0"/>
              <a:t> </a:t>
            </a:r>
            <a:r>
              <a:rPr lang="de-DE" dirty="0" err="1" smtClean="0"/>
              <a:t>platelet</a:t>
            </a:r>
            <a:r>
              <a:rPr lang="de-DE" dirty="0" smtClean="0"/>
              <a:t> </a:t>
            </a:r>
            <a:r>
              <a:rPr lang="de-DE" dirty="0" err="1" smtClean="0"/>
              <a:t>inhibition</a:t>
            </a:r>
            <a:endParaRPr lang="de-DE" dirty="0"/>
          </a:p>
          <a:p>
            <a:r>
              <a:rPr lang="de-DE" dirty="0" smtClean="0"/>
              <a:t>=&gt; 1x 100 mg ASA, 2x 10 mg PRA, </a:t>
            </a:r>
            <a:r>
              <a:rPr lang="de-DE" b="1" dirty="0" smtClean="0"/>
              <a:t>OKM D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4" t="10410" r="9840" b="23649"/>
          <a:stretch/>
        </p:blipFill>
        <p:spPr>
          <a:xfrm>
            <a:off x="1643999" y="371475"/>
            <a:ext cx="1927243" cy="1843084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794566" y="985240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7" t="40234" r="35214" b="19553"/>
          <a:stretch/>
        </p:blipFill>
        <p:spPr>
          <a:xfrm>
            <a:off x="3721809" y="371475"/>
            <a:ext cx="847725" cy="184308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27" t="33642" r="26912" b="26486"/>
          <a:stretch/>
        </p:blipFill>
        <p:spPr>
          <a:xfrm>
            <a:off x="4569534" y="375663"/>
            <a:ext cx="1428750" cy="183889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8" t="18307" r="38943" b="32961"/>
          <a:stretch/>
        </p:blipFill>
        <p:spPr>
          <a:xfrm>
            <a:off x="6256825" y="371475"/>
            <a:ext cx="940875" cy="184308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9" t="9447" r="16181" b="28190"/>
          <a:stretch/>
        </p:blipFill>
        <p:spPr>
          <a:xfrm>
            <a:off x="7197699" y="371475"/>
            <a:ext cx="2215729" cy="1843084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H="1">
            <a:off x="8784299" y="848113"/>
            <a:ext cx="163508" cy="2278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V="1">
            <a:off x="8208246" y="1293017"/>
            <a:ext cx="284845" cy="28128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1439930" y="4924976"/>
            <a:ext cx="29658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17.11.2021</a:t>
            </a:r>
          </a:p>
          <a:p>
            <a:r>
              <a:rPr lang="de-DE" dirty="0" smtClean="0"/>
              <a:t>196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PRA, 1x 100 mg ASA</a:t>
            </a:r>
          </a:p>
          <a:p>
            <a:r>
              <a:rPr lang="de-DE" dirty="0" smtClean="0"/>
              <a:t>MP ADP 13, ASPI 1 </a:t>
            </a:r>
          </a:p>
          <a:p>
            <a:r>
              <a:rPr lang="de-DE" dirty="0" smtClean="0"/>
              <a:t>VN ARU 387 P2Y12 84</a:t>
            </a:r>
          </a:p>
          <a:p>
            <a:r>
              <a:rPr lang="de-DE" dirty="0" smtClean="0"/>
              <a:t>= dual </a:t>
            </a:r>
            <a:r>
              <a:rPr lang="de-DE" dirty="0" err="1" smtClean="0"/>
              <a:t>platelet</a:t>
            </a:r>
            <a:r>
              <a:rPr lang="de-DE" dirty="0" smtClean="0"/>
              <a:t> </a:t>
            </a:r>
            <a:r>
              <a:rPr lang="de-DE" dirty="0" err="1" smtClean="0"/>
              <a:t>inhibition</a:t>
            </a:r>
            <a:endParaRPr lang="de-DE" dirty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7" t="19285" r="24839" b="40844"/>
          <a:stretch/>
        </p:blipFill>
        <p:spPr>
          <a:xfrm>
            <a:off x="1448324" y="3146581"/>
            <a:ext cx="960329" cy="1843084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936" y="3149028"/>
            <a:ext cx="1928955" cy="1840637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4878152" y="4989665"/>
            <a:ext cx="29658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3/2022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PRA, 1x 100 mg ASA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7205326" y="1997488"/>
            <a:ext cx="20617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chemeClr val="bg1"/>
                </a:solidFill>
              </a:rPr>
              <a:t>d</a:t>
            </a:r>
            <a:r>
              <a:rPr lang="de-DE" sz="1000" dirty="0" smtClean="0">
                <a:solidFill>
                  <a:schemeClr val="bg1"/>
                </a:solidFill>
              </a:rPr>
              <a:t>istal </a:t>
            </a:r>
            <a:r>
              <a:rPr lang="de-DE" sz="1000" dirty="0" err="1" smtClean="0">
                <a:solidFill>
                  <a:schemeClr val="bg1"/>
                </a:solidFill>
              </a:rPr>
              <a:t>fish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r>
              <a:rPr lang="de-DE" sz="1000" dirty="0" err="1" smtClean="0">
                <a:solidFill>
                  <a:schemeClr val="bg1"/>
                </a:solidFill>
              </a:rPr>
              <a:t>mouth</a:t>
            </a:r>
            <a:r>
              <a:rPr lang="de-DE" sz="1000" dirty="0" smtClean="0">
                <a:solidFill>
                  <a:schemeClr val="bg1"/>
                </a:solidFill>
              </a:rPr>
              <a:t> &amp; in-</a:t>
            </a:r>
            <a:r>
              <a:rPr lang="de-DE" sz="1000" dirty="0" err="1" smtClean="0">
                <a:solidFill>
                  <a:schemeClr val="bg1"/>
                </a:solidFill>
              </a:rPr>
              <a:t>stent</a:t>
            </a:r>
            <a:r>
              <a:rPr lang="de-DE" sz="1000" dirty="0" smtClean="0">
                <a:solidFill>
                  <a:schemeClr val="bg1"/>
                </a:solidFill>
              </a:rPr>
              <a:t> </a:t>
            </a:r>
            <a:r>
              <a:rPr lang="de-DE" sz="1000" dirty="0" err="1" smtClean="0">
                <a:solidFill>
                  <a:schemeClr val="bg1"/>
                </a:solidFill>
              </a:rPr>
              <a:t>stenosis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96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830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73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407232" y="2423946"/>
            <a:ext cx="21879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30.09.2021</a:t>
            </a:r>
          </a:p>
          <a:p>
            <a:r>
              <a:rPr lang="de-DE" dirty="0" smtClean="0"/>
              <a:t>MP ADP 13, ASPI 86</a:t>
            </a:r>
          </a:p>
          <a:p>
            <a:r>
              <a:rPr lang="de-DE" dirty="0" smtClean="0"/>
              <a:t>VN ARU 637, PRU 4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873035" y="2420820"/>
            <a:ext cx="20179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30.9.2021</a:t>
            </a:r>
          </a:p>
          <a:p>
            <a:r>
              <a:rPr lang="de-DE" dirty="0" smtClean="0"/>
              <a:t>p64 HPC </a:t>
            </a:r>
            <a:r>
              <a:rPr lang="de-DE" dirty="0"/>
              <a:t>4</a:t>
            </a:r>
            <a:r>
              <a:rPr lang="de-DE" dirty="0" smtClean="0"/>
              <a:t>/15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alternating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6320414" y="2417694"/>
            <a:ext cx="19207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31.01.2022</a:t>
            </a:r>
          </a:p>
          <a:p>
            <a:r>
              <a:rPr lang="de-DE" dirty="0" smtClean="0"/>
              <a:t>123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</a:t>
            </a:r>
            <a:r>
              <a:rPr lang="de-DE" dirty="0"/>
              <a:t>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sp>
        <p:nvSpPr>
          <p:cNvPr id="22" name="Textfeld 21"/>
          <p:cNvSpPr txBox="1"/>
          <p:nvPr/>
        </p:nvSpPr>
        <p:spPr>
          <a:xfrm>
            <a:off x="9035144" y="2420820"/>
            <a:ext cx="19207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##/2022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alternating</a:t>
            </a:r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0" t="11756" r="21658" b="15230"/>
          <a:stretch/>
        </p:blipFill>
        <p:spPr>
          <a:xfrm>
            <a:off x="1510979" y="217861"/>
            <a:ext cx="2187948" cy="217476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5" t="32925" r="34310" b="24826"/>
          <a:stretch/>
        </p:blipFill>
        <p:spPr>
          <a:xfrm>
            <a:off x="3873035" y="217861"/>
            <a:ext cx="2189407" cy="218940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205047" y="381838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rt</a:t>
            </a:r>
            <a:endParaRPr lang="en-US" sz="1100" dirty="0"/>
          </a:p>
        </p:txBody>
      </p:sp>
      <p:sp>
        <p:nvSpPr>
          <p:cNvPr id="16" name="Textfeld 15"/>
          <p:cNvSpPr txBox="1"/>
          <p:nvPr/>
        </p:nvSpPr>
        <p:spPr>
          <a:xfrm>
            <a:off x="4033068" y="75117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</a:t>
            </a:r>
            <a:r>
              <a:rPr lang="en-US" dirty="0" err="1" smtClean="0"/>
              <a:t>t</a:t>
            </a:r>
            <a:endParaRPr lang="en-US" sz="11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8" t="18921" r="29830" b="25245"/>
          <a:stretch/>
        </p:blipFill>
        <p:spPr>
          <a:xfrm>
            <a:off x="6327654" y="232502"/>
            <a:ext cx="2133600" cy="2174767"/>
          </a:xfrm>
          <a:prstGeom prst="rect">
            <a:avLst/>
          </a:prstGeom>
        </p:spPr>
      </p:pic>
      <p:cxnSp>
        <p:nvCxnSpPr>
          <p:cNvPr id="14" name="Gerade Verbindung mit Pfeil 13"/>
          <p:cNvCxnSpPr/>
          <p:nvPr/>
        </p:nvCxnSpPr>
        <p:spPr>
          <a:xfrm flipH="1">
            <a:off x="7963378" y="1059239"/>
            <a:ext cx="277755" cy="27275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85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534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62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632823" y="2142356"/>
            <a:ext cx="21773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29.06.2021</a:t>
            </a:r>
          </a:p>
          <a:p>
            <a:r>
              <a:rPr lang="de-DE" dirty="0" smtClean="0"/>
              <a:t>MP ADP 7, ASPI 7*</a:t>
            </a:r>
          </a:p>
          <a:p>
            <a:r>
              <a:rPr lang="de-DE" dirty="0" smtClean="0"/>
              <a:t>VN ARU 548, PRU 4</a:t>
            </a:r>
          </a:p>
          <a:p>
            <a:r>
              <a:rPr lang="de-DE" dirty="0" smtClean="0"/>
              <a:t>*residual ASA </a:t>
            </a:r>
            <a:r>
              <a:rPr lang="de-DE" dirty="0" err="1" smtClean="0"/>
              <a:t>effect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3810214" y="2133601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29.06.2021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6049234" y="2142356"/>
            <a:ext cx="18374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err="1" smtClean="0"/>
              <a:t>rao</a:t>
            </a:r>
            <a:r>
              <a:rPr lang="de-DE" dirty="0" smtClean="0"/>
              <a:t> 65, FU1</a:t>
            </a:r>
          </a:p>
          <a:p>
            <a:r>
              <a:rPr lang="de-DE" dirty="0" smtClean="0"/>
              <a:t>23.09.2021</a:t>
            </a:r>
          </a:p>
          <a:p>
            <a:r>
              <a:rPr lang="de-DE" dirty="0" smtClean="0"/>
              <a:t>86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1628218" y="5524499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FU3</a:t>
            </a:r>
          </a:p>
          <a:p>
            <a:r>
              <a:rPr lang="de-DE" dirty="0"/>
              <a:t>6</a:t>
            </a:r>
            <a:r>
              <a:rPr lang="de-DE" dirty="0" smtClean="0"/>
              <a:t>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4" t="20182" r="16832" b="29052"/>
          <a:stretch/>
        </p:blipFill>
        <p:spPr>
          <a:xfrm>
            <a:off x="1632823" y="352423"/>
            <a:ext cx="1925064" cy="1781178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H="1">
            <a:off x="3040631" y="1328737"/>
            <a:ext cx="333193" cy="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3000"/>
                    </a14:imgEffect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13" t="16539" r="26808" b="34047"/>
          <a:stretch/>
        </p:blipFill>
        <p:spPr>
          <a:xfrm>
            <a:off x="3845617" y="361948"/>
            <a:ext cx="1960006" cy="175432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0" t="21715" r="38073" b="44547"/>
          <a:stretch/>
        </p:blipFill>
        <p:spPr>
          <a:xfrm>
            <a:off x="3865322" y="352423"/>
            <a:ext cx="762966" cy="61912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8" t="10128" r="26455" b="27849"/>
          <a:stretch/>
        </p:blipFill>
        <p:spPr>
          <a:xfrm>
            <a:off x="6053500" y="356800"/>
            <a:ext cx="1936092" cy="1781178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 flipV="1">
            <a:off x="7669205" y="1449797"/>
            <a:ext cx="258259" cy="40661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2" t="39872" r="44699" b="37636"/>
          <a:stretch/>
        </p:blipFill>
        <p:spPr>
          <a:xfrm>
            <a:off x="8383628" y="352423"/>
            <a:ext cx="1817054" cy="1789933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8383628" y="2142356"/>
            <a:ext cx="18374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/>
              <a:t> </a:t>
            </a:r>
            <a:r>
              <a:rPr lang="de-DE" dirty="0" err="1" smtClean="0"/>
              <a:t>rao</a:t>
            </a:r>
            <a:r>
              <a:rPr lang="de-DE" dirty="0" smtClean="0"/>
              <a:t> 65, FU2</a:t>
            </a:r>
          </a:p>
          <a:p>
            <a:r>
              <a:rPr lang="de-DE" dirty="0" smtClean="0"/>
              <a:t>17.03.2022</a:t>
            </a:r>
          </a:p>
          <a:p>
            <a:r>
              <a:rPr lang="de-DE" dirty="0" smtClean="0"/>
              <a:t>261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cxnSp>
        <p:nvCxnSpPr>
          <p:cNvPr id="19" name="Gerade Verbindung mit Pfeil 18"/>
          <p:cNvCxnSpPr/>
          <p:nvPr/>
        </p:nvCxnSpPr>
        <p:spPr>
          <a:xfrm flipH="1" flipV="1">
            <a:off x="9610294" y="1386372"/>
            <a:ext cx="310130" cy="3471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5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7251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67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ophthalmic</a:t>
            </a: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448508" y="2142356"/>
            <a:ext cx="23884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lat3D</a:t>
            </a:r>
            <a:r>
              <a:rPr lang="de-DE" dirty="0"/>
              <a:t>, </a:t>
            </a:r>
            <a:r>
              <a:rPr lang="de-DE" dirty="0" smtClean="0"/>
              <a:t>20.07.2021</a:t>
            </a:r>
          </a:p>
          <a:p>
            <a:r>
              <a:rPr lang="de-DE" dirty="0" smtClean="0"/>
              <a:t>MP ADP 12, ASPI </a:t>
            </a:r>
            <a:r>
              <a:rPr lang="de-DE" dirty="0"/>
              <a:t>4</a:t>
            </a:r>
            <a:r>
              <a:rPr lang="de-DE" dirty="0" smtClean="0"/>
              <a:t>9</a:t>
            </a:r>
          </a:p>
          <a:p>
            <a:r>
              <a:rPr lang="de-DE" dirty="0" smtClean="0"/>
              <a:t>VN ARU </a:t>
            </a:r>
            <a:r>
              <a:rPr lang="de-DE" dirty="0"/>
              <a:t>6</a:t>
            </a:r>
            <a:r>
              <a:rPr lang="de-DE" dirty="0" smtClean="0"/>
              <a:t>85, PRU 1</a:t>
            </a:r>
          </a:p>
          <a:p>
            <a:r>
              <a:rPr lang="de-DE" dirty="0" smtClean="0"/>
              <a:t>PFA P2Y12 &gt;300 sec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891806" y="2156668"/>
            <a:ext cx="21350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20.07.2021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 smtClean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 smtClean="0"/>
          </a:p>
        </p:txBody>
      </p:sp>
      <p:sp>
        <p:nvSpPr>
          <p:cNvPr id="11" name="Textfeld 10"/>
          <p:cNvSpPr txBox="1"/>
          <p:nvPr/>
        </p:nvSpPr>
        <p:spPr>
          <a:xfrm>
            <a:off x="6212232" y="2142356"/>
            <a:ext cx="19207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FU0</a:t>
            </a:r>
          </a:p>
          <a:p>
            <a:r>
              <a:rPr lang="de-DE" dirty="0" smtClean="0"/>
              <a:t>19.08.2021</a:t>
            </a:r>
          </a:p>
          <a:p>
            <a:r>
              <a:rPr lang="de-DE" dirty="0" smtClean="0"/>
              <a:t>30 </a:t>
            </a:r>
            <a:r>
              <a:rPr lang="de-DE" dirty="0" err="1" smtClean="0"/>
              <a:t>days</a:t>
            </a:r>
            <a:r>
              <a:rPr lang="de-DE" dirty="0"/>
              <a:t>*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dirty="0" smtClean="0"/>
              <a:t>*DSA, </a:t>
            </a:r>
            <a:r>
              <a:rPr lang="de-DE" dirty="0" err="1" smtClean="0"/>
              <a:t>fever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endParaRPr lang="de-DE" dirty="0"/>
          </a:p>
          <a:p>
            <a:r>
              <a:rPr lang="de-DE" dirty="0" err="1" smtClean="0"/>
              <a:t>headaches</a:t>
            </a:r>
            <a:r>
              <a:rPr lang="de-DE" dirty="0" smtClean="0"/>
              <a:t> </a:t>
            </a:r>
            <a:r>
              <a:rPr lang="de-DE" dirty="0"/>
              <a:t/>
            </a:r>
            <a:br>
              <a:rPr lang="de-DE" dirty="0"/>
            </a:br>
            <a:r>
              <a:rPr lang="de-DE" b="1" dirty="0" smtClean="0"/>
              <a:t>OKM D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7/2023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10298972" y="2106410"/>
            <a:ext cx="1966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5/2022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/>
              <a:t> (9 </a:t>
            </a:r>
            <a:r>
              <a:rPr lang="de-DE" dirty="0" err="1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7" t="14739" r="23136" b="17657"/>
          <a:stretch/>
        </p:blipFill>
        <p:spPr>
          <a:xfrm>
            <a:off x="1523142" y="383109"/>
            <a:ext cx="1760385" cy="171585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403334" y="862792"/>
            <a:ext cx="286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16" name="Textfeld 15"/>
          <p:cNvSpPr txBox="1"/>
          <p:nvPr/>
        </p:nvSpPr>
        <p:spPr>
          <a:xfrm>
            <a:off x="2230582" y="160712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2533525" y="149636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3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7" t="23900" r="25858" b="19221"/>
          <a:stretch/>
        </p:blipFill>
        <p:spPr>
          <a:xfrm>
            <a:off x="3990967" y="383109"/>
            <a:ext cx="1774456" cy="172330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1" t="10593" r="25283" b="36617"/>
          <a:stretch/>
        </p:blipFill>
        <p:spPr>
          <a:xfrm>
            <a:off x="6212232" y="383408"/>
            <a:ext cx="1674468" cy="1723002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8247319" y="2098965"/>
            <a:ext cx="19207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/>
              <a:t>lat</a:t>
            </a:r>
            <a:r>
              <a:rPr lang="de-DE" dirty="0"/>
              <a:t>, </a:t>
            </a:r>
            <a:r>
              <a:rPr lang="de-DE" dirty="0" smtClean="0"/>
              <a:t>FU1</a:t>
            </a:r>
          </a:p>
          <a:p>
            <a:r>
              <a:rPr lang="de-DE" dirty="0" smtClean="0"/>
              <a:t>11/2021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/>
          </a:p>
        </p:txBody>
      </p:sp>
      <p:cxnSp>
        <p:nvCxnSpPr>
          <p:cNvPr id="22" name="Gerade Verbindung mit Pfeil 21"/>
          <p:cNvCxnSpPr/>
          <p:nvPr/>
        </p:nvCxnSpPr>
        <p:spPr>
          <a:xfrm flipH="1">
            <a:off x="2850153" y="682317"/>
            <a:ext cx="291015" cy="18047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H="1" flipV="1">
            <a:off x="7509961" y="1304519"/>
            <a:ext cx="291014" cy="34573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098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453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  <a:endParaRPr lang="de-DE" dirty="0"/>
          </a:p>
          <a:p>
            <a:r>
              <a:rPr lang="de-DE" dirty="0" err="1" smtClean="0"/>
              <a:t>ophthalmic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448508" y="2142356"/>
            <a:ext cx="23884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lat3D</a:t>
            </a:r>
            <a:r>
              <a:rPr lang="de-DE" dirty="0"/>
              <a:t>, </a:t>
            </a:r>
            <a:r>
              <a:rPr lang="de-DE" dirty="0" smtClean="0"/>
              <a:t>27.07.2021</a:t>
            </a:r>
          </a:p>
          <a:p>
            <a:r>
              <a:rPr lang="de-DE" dirty="0" smtClean="0"/>
              <a:t>MP ADP 20, ASPI 51</a:t>
            </a:r>
          </a:p>
          <a:p>
            <a:r>
              <a:rPr lang="de-DE" dirty="0" smtClean="0"/>
              <a:t>VN ARU 626, PRU 25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822889" y="2135586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27.07.2021</a:t>
            </a:r>
          </a:p>
          <a:p>
            <a:r>
              <a:rPr lang="de-DE" dirty="0" smtClean="0"/>
              <a:t>p64 HPC 4,5/18</a:t>
            </a:r>
          </a:p>
          <a:p>
            <a:r>
              <a:rPr lang="de-DE" dirty="0" smtClean="0"/>
              <a:t>10 mg PRA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6212232" y="2142356"/>
            <a:ext cx="14537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18.11.2021</a:t>
            </a:r>
          </a:p>
          <a:p>
            <a:r>
              <a:rPr lang="de-DE" dirty="0" smtClean="0"/>
              <a:t>114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</a:p>
          <a:p>
            <a:r>
              <a:rPr lang="de-DE" b="1" dirty="0" smtClean="0"/>
              <a:t>OKM C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1632823" y="5381625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7/2023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8641622" y="2173722"/>
            <a:ext cx="29981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07.01.2022</a:t>
            </a:r>
          </a:p>
          <a:p>
            <a:r>
              <a:rPr lang="de-DE" dirty="0" smtClean="0"/>
              <a:t>164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&amp; 5 mg </a:t>
            </a:r>
            <a:r>
              <a:rPr lang="de-DE" dirty="0" smtClean="0"/>
              <a:t>PRA </a:t>
            </a:r>
            <a:r>
              <a:rPr lang="de-DE" dirty="0" err="1" smtClean="0"/>
              <a:t>alternating</a:t>
            </a:r>
            <a:endParaRPr lang="de-DE" dirty="0" smtClean="0"/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7" t="23339" r="19927" b="17365"/>
          <a:stretch/>
        </p:blipFill>
        <p:spPr>
          <a:xfrm>
            <a:off x="1525492" y="383109"/>
            <a:ext cx="1740221" cy="172854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1" t="20658" r="29690" b="26684"/>
          <a:stretch/>
        </p:blipFill>
        <p:spPr>
          <a:xfrm flipH="1">
            <a:off x="3836982" y="383109"/>
            <a:ext cx="1809052" cy="172854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5" t="6735" r="20977" b="9188"/>
          <a:stretch/>
        </p:blipFill>
        <p:spPr>
          <a:xfrm flipH="1">
            <a:off x="6148788" y="361611"/>
            <a:ext cx="1798655" cy="1728540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>
            <a:off x="1632823" y="1153717"/>
            <a:ext cx="343351" cy="7216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/>
          <p:nvPr/>
        </p:nvCxnSpPr>
        <p:spPr>
          <a:xfrm>
            <a:off x="6407465" y="1115469"/>
            <a:ext cx="343351" cy="7216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fik 4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5" t="19775" r="36279" b="32574"/>
          <a:stretch/>
        </p:blipFill>
        <p:spPr>
          <a:xfrm flipH="1">
            <a:off x="8641622" y="361611"/>
            <a:ext cx="1651146" cy="172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91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57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clinoid</a:t>
            </a:r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56842" y="2257425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lao45, 27.05.2021</a:t>
            </a:r>
          </a:p>
          <a:p>
            <a:r>
              <a:rPr lang="de-DE" dirty="0" smtClean="0"/>
              <a:t>MP ADP 17, ASPI 20</a:t>
            </a:r>
          </a:p>
          <a:p>
            <a:r>
              <a:rPr lang="de-DE" dirty="0" smtClean="0"/>
              <a:t>VN ARU 572, PRU 55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72888" y="2257425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27.05.2021</a:t>
            </a:r>
          </a:p>
          <a:p>
            <a:r>
              <a:rPr lang="de-DE" dirty="0" smtClean="0"/>
              <a:t>p64 HPC 4.5/15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6107896" y="2257425"/>
            <a:ext cx="17347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FU1</a:t>
            </a:r>
          </a:p>
          <a:p>
            <a:r>
              <a:rPr lang="de-DE" dirty="0" smtClean="0"/>
              <a:t>24.08.2021</a:t>
            </a:r>
          </a:p>
          <a:p>
            <a:r>
              <a:rPr lang="de-DE" dirty="0" smtClean="0"/>
              <a:t>89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C1</a:t>
            </a:r>
            <a:endParaRPr lang="de-DE" b="1" dirty="0"/>
          </a:p>
        </p:txBody>
      </p:sp>
      <p:sp>
        <p:nvSpPr>
          <p:cNvPr id="25" name="Textfeld 24"/>
          <p:cNvSpPr txBox="1"/>
          <p:nvPr/>
        </p:nvSpPr>
        <p:spPr>
          <a:xfrm>
            <a:off x="1626415" y="5657671"/>
            <a:ext cx="18610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FU3</a:t>
            </a:r>
          </a:p>
          <a:p>
            <a:r>
              <a:rPr lang="de-DE" dirty="0" smtClean="0"/>
              <a:t>5/2023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8060521" y="2257425"/>
            <a:ext cx="17347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lao45, FU2</a:t>
            </a:r>
          </a:p>
          <a:p>
            <a:r>
              <a:rPr lang="de-DE" dirty="0" smtClean="0"/>
              <a:t>14.12.2021</a:t>
            </a:r>
          </a:p>
          <a:p>
            <a:r>
              <a:rPr lang="de-DE" dirty="0" smtClean="0"/>
              <a:t>201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1x 100 mg ASA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6" t="26746" r="39487" b="32445"/>
          <a:stretch/>
        </p:blipFill>
        <p:spPr>
          <a:xfrm>
            <a:off x="1626415" y="395311"/>
            <a:ext cx="1884470" cy="1795438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>
            <a:off x="2568650" y="1378571"/>
            <a:ext cx="306256" cy="10293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09" t="10051" r="27246" b="20471"/>
          <a:stretch/>
        </p:blipFill>
        <p:spPr>
          <a:xfrm>
            <a:off x="4126642" y="407610"/>
            <a:ext cx="1592707" cy="178313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8" t="3509" r="24144" b="24828"/>
          <a:stretch/>
        </p:blipFill>
        <p:spPr>
          <a:xfrm>
            <a:off x="6107878" y="413904"/>
            <a:ext cx="1898855" cy="1776845"/>
          </a:xfrm>
          <a:prstGeom prst="rect">
            <a:avLst/>
          </a:prstGeom>
        </p:spPr>
      </p:pic>
      <p:cxnSp>
        <p:nvCxnSpPr>
          <p:cNvPr id="19" name="Gerade Verbindung mit Pfeil 18"/>
          <p:cNvCxnSpPr/>
          <p:nvPr/>
        </p:nvCxnSpPr>
        <p:spPr>
          <a:xfrm flipH="1">
            <a:off x="6975281" y="1394474"/>
            <a:ext cx="306256" cy="10293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7" t="21176" r="45827" b="35699"/>
          <a:stretch/>
        </p:blipFill>
        <p:spPr>
          <a:xfrm>
            <a:off x="8198404" y="395311"/>
            <a:ext cx="1872340" cy="1783139"/>
          </a:xfrm>
          <a:prstGeom prst="rect">
            <a:avLst/>
          </a:prstGeom>
        </p:spPr>
      </p:pic>
      <p:cxnSp>
        <p:nvCxnSpPr>
          <p:cNvPr id="23" name="Gerade Verbindung mit Pfeil 22"/>
          <p:cNvCxnSpPr/>
          <p:nvPr/>
        </p:nvCxnSpPr>
        <p:spPr>
          <a:xfrm flipH="1">
            <a:off x="9134574" y="1481508"/>
            <a:ext cx="306256" cy="10293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51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2250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19 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paraclinoid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661503" y="2423032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29.10.2020</a:t>
            </a:r>
          </a:p>
          <a:p>
            <a:r>
              <a:rPr lang="de-DE" dirty="0" smtClean="0"/>
              <a:t>MP ADP 20, ASPI 31</a:t>
            </a:r>
          </a:p>
          <a:p>
            <a:r>
              <a:rPr lang="de-DE" dirty="0" smtClean="0"/>
              <a:t>VN ARU 648, PRU 34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013753" y="2423032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29.10.2020</a:t>
            </a:r>
          </a:p>
          <a:p>
            <a:r>
              <a:rPr lang="de-DE" dirty="0" smtClean="0"/>
              <a:t>p64 HPC 4.5/15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8099094" y="2423032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20.05.2021</a:t>
            </a:r>
          </a:p>
          <a:p>
            <a:r>
              <a:rPr lang="de-DE" dirty="0" smtClean="0"/>
              <a:t>203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5" r="24442" b="20345"/>
          <a:stretch/>
        </p:blipFill>
        <p:spPr>
          <a:xfrm>
            <a:off x="1740495" y="196666"/>
            <a:ext cx="2050341" cy="222636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9" r="29140" b="19671"/>
          <a:stretch/>
        </p:blipFill>
        <p:spPr>
          <a:xfrm>
            <a:off x="4013753" y="209770"/>
            <a:ext cx="1461052" cy="224519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4" r="29596" b="19316"/>
          <a:stretch/>
        </p:blipFill>
        <p:spPr>
          <a:xfrm>
            <a:off x="5441879" y="209356"/>
            <a:ext cx="2117035" cy="225513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1" t="20587" r="30981" b="12307"/>
          <a:stretch/>
        </p:blipFill>
        <p:spPr>
          <a:xfrm>
            <a:off x="8099094" y="217304"/>
            <a:ext cx="1959820" cy="2255134"/>
          </a:xfrm>
          <a:prstGeom prst="rect">
            <a:avLst/>
          </a:prstGeom>
        </p:spPr>
      </p:pic>
      <p:cxnSp>
        <p:nvCxnSpPr>
          <p:cNvPr id="11" name="Gerade Verbindung mit Pfeil 10"/>
          <p:cNvCxnSpPr/>
          <p:nvPr/>
        </p:nvCxnSpPr>
        <p:spPr>
          <a:xfrm>
            <a:off x="2614710" y="1332367"/>
            <a:ext cx="51758" cy="22972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9158199" y="1306761"/>
            <a:ext cx="51758" cy="22972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73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5419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96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paraphthalmic</a:t>
            </a:r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1628055" y="2452816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rao45, 01.12.2021</a:t>
            </a:r>
          </a:p>
          <a:p>
            <a:r>
              <a:rPr lang="de-DE" dirty="0" smtClean="0"/>
              <a:t>MP ADP 21, ASPI 55</a:t>
            </a:r>
          </a:p>
          <a:p>
            <a:r>
              <a:rPr lang="de-DE" dirty="0" smtClean="0"/>
              <a:t>VN ARU 628, PRU </a:t>
            </a:r>
            <a:r>
              <a:rPr lang="de-DE" dirty="0"/>
              <a:t>3</a:t>
            </a:r>
            <a:endParaRPr lang="de-DE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6420114" y="2392580"/>
            <a:ext cx="44383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rao65,  FU0</a:t>
            </a:r>
          </a:p>
          <a:p>
            <a:r>
              <a:rPr lang="de-DE" dirty="0" smtClean="0"/>
              <a:t>17.01.2022</a:t>
            </a:r>
          </a:p>
          <a:p>
            <a:r>
              <a:rPr lang="de-DE" dirty="0" smtClean="0"/>
              <a:t>47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&amp; 5 mg </a:t>
            </a:r>
            <a:r>
              <a:rPr lang="de-DE" dirty="0" smtClean="0"/>
              <a:t>PRA </a:t>
            </a:r>
            <a:r>
              <a:rPr lang="de-DE" dirty="0" err="1" smtClean="0"/>
              <a:t>alternating</a:t>
            </a:r>
            <a:endParaRPr lang="de-DE" dirty="0" smtClean="0"/>
          </a:p>
          <a:p>
            <a:r>
              <a:rPr lang="de-DE" b="1" dirty="0" smtClean="0"/>
              <a:t>OKM A1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4019668" y="2452816"/>
            <a:ext cx="24658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rao43, 01.12.2021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5" t="19189" r="28893" b="24343"/>
          <a:stretch/>
        </p:blipFill>
        <p:spPr>
          <a:xfrm>
            <a:off x="1667165" y="305362"/>
            <a:ext cx="2153477" cy="208721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7" t="22107" r="21784" b="30388"/>
          <a:stretch/>
        </p:blipFill>
        <p:spPr>
          <a:xfrm>
            <a:off x="4019668" y="305362"/>
            <a:ext cx="2205360" cy="2087218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/>
          <a:srcRect l="34521" t="21135" r="49143" b="18033"/>
          <a:stretch/>
        </p:blipFill>
        <p:spPr>
          <a:xfrm>
            <a:off x="6473648" y="305362"/>
            <a:ext cx="2153477" cy="2054268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1667165" y="5380672"/>
            <a:ext cx="2551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rao65,  FU1</a:t>
            </a:r>
          </a:p>
          <a:p>
            <a:r>
              <a:rPr lang="de-DE" dirty="0" smtClean="0"/>
              <a:t>5/2022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(3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/>
          </a:p>
        </p:txBody>
      </p:sp>
      <p:sp>
        <p:nvSpPr>
          <p:cNvPr id="21" name="Textfeld 20"/>
          <p:cNvSpPr txBox="1"/>
          <p:nvPr/>
        </p:nvSpPr>
        <p:spPr>
          <a:xfrm>
            <a:off x="4218190" y="5380672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rao65,  FU2</a:t>
            </a:r>
          </a:p>
          <a:p>
            <a:r>
              <a:rPr lang="de-DE" dirty="0" smtClean="0"/>
              <a:t>11/2022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6989965" y="5380671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rao65,  FU3</a:t>
            </a:r>
          </a:p>
          <a:p>
            <a:r>
              <a:rPr lang="de-DE" dirty="0" smtClean="0"/>
              <a:t>1/2024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  <a:endParaRPr lang="de-DE" dirty="0"/>
          </a:p>
        </p:txBody>
      </p:sp>
      <p:cxnSp>
        <p:nvCxnSpPr>
          <p:cNvPr id="12" name="Gerade Verbindung mit Pfeil 11"/>
          <p:cNvCxnSpPr/>
          <p:nvPr/>
        </p:nvCxnSpPr>
        <p:spPr>
          <a:xfrm flipH="1">
            <a:off x="3052142" y="1266825"/>
            <a:ext cx="300658" cy="299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 flipH="1">
            <a:off x="7986092" y="1285875"/>
            <a:ext cx="300658" cy="299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5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102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#1</a:t>
            </a:r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endParaRPr lang="de-DE" dirty="0" smtClean="0"/>
          </a:p>
          <a:p>
            <a:r>
              <a:rPr lang="de-DE" dirty="0"/>
              <a:t>p</a:t>
            </a:r>
            <a:r>
              <a:rPr lang="de-DE" dirty="0" smtClean="0"/>
              <a:t>ara-</a:t>
            </a:r>
          </a:p>
          <a:p>
            <a:r>
              <a:rPr lang="de-DE" dirty="0" err="1" smtClean="0"/>
              <a:t>clinoid</a:t>
            </a:r>
            <a:endParaRPr lang="de-DE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1565831" y="2410618"/>
            <a:ext cx="24385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rao65, 27.08.2021</a:t>
            </a:r>
          </a:p>
          <a:p>
            <a:r>
              <a:rPr lang="de-DE" dirty="0" smtClean="0"/>
              <a:t>MP ADP </a:t>
            </a:r>
            <a:r>
              <a:rPr lang="de-DE" dirty="0" err="1" smtClean="0"/>
              <a:t>n.a</a:t>
            </a:r>
            <a:r>
              <a:rPr lang="de-DE" dirty="0" smtClean="0"/>
              <a:t>., ASPI </a:t>
            </a:r>
            <a:r>
              <a:rPr lang="de-DE" dirty="0" err="1" smtClean="0"/>
              <a:t>n.a</a:t>
            </a:r>
            <a:r>
              <a:rPr lang="de-DE" dirty="0" smtClean="0"/>
              <a:t>.</a:t>
            </a:r>
          </a:p>
          <a:p>
            <a:r>
              <a:rPr lang="de-DE" dirty="0" smtClean="0"/>
              <a:t>VN ARU </a:t>
            </a:r>
            <a:r>
              <a:rPr lang="de-DE" dirty="0" err="1" smtClean="0"/>
              <a:t>n.a</a:t>
            </a:r>
            <a:r>
              <a:rPr lang="de-DE" dirty="0" smtClean="0"/>
              <a:t>., PRU 2</a:t>
            </a:r>
          </a:p>
          <a:p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4078143" y="2410618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rao65, 27.08.2021</a:t>
            </a:r>
          </a:p>
          <a:p>
            <a:r>
              <a:rPr lang="de-DE" dirty="0" smtClean="0"/>
              <a:t>p64 HPC 4.5/18</a:t>
            </a:r>
            <a:endParaRPr lang="de-DE" dirty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682997" y="2410618"/>
            <a:ext cx="15190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FU1</a:t>
            </a:r>
          </a:p>
          <a:p>
            <a:r>
              <a:rPr lang="de-DE" dirty="0" smtClean="0"/>
              <a:t>10.03.2022</a:t>
            </a:r>
          </a:p>
          <a:p>
            <a:r>
              <a:rPr lang="de-DE" dirty="0" smtClean="0"/>
              <a:t>195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</a:t>
            </a:r>
            <a:r>
              <a:rPr lang="de-DE" dirty="0" smtClean="0"/>
              <a:t>x 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1" t="15239" r="23064" b="36028"/>
          <a:stretch/>
        </p:blipFill>
        <p:spPr>
          <a:xfrm>
            <a:off x="1639590" y="356352"/>
            <a:ext cx="2336219" cy="2054266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V="1">
            <a:off x="2228864" y="2019505"/>
            <a:ext cx="285575" cy="2187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8000"/>
                    </a14:imgEffect>
                    <a14:imgEffect>
                      <a14:brightnessContrast bright="12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41" t="34412" r="34428" b="16515"/>
          <a:stretch/>
        </p:blipFill>
        <p:spPr>
          <a:xfrm>
            <a:off x="4142110" y="356352"/>
            <a:ext cx="2310618" cy="2054266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8" t="14319" r="20764" b="21122"/>
          <a:stretch/>
        </p:blipFill>
        <p:spPr>
          <a:xfrm flipH="1">
            <a:off x="6682997" y="356352"/>
            <a:ext cx="2540076" cy="2054266"/>
          </a:xfrm>
          <a:prstGeom prst="rect">
            <a:avLst/>
          </a:prstGeom>
        </p:spPr>
      </p:pic>
      <p:cxnSp>
        <p:nvCxnSpPr>
          <p:cNvPr id="20" name="Gerade Verbindung mit Pfeil 19"/>
          <p:cNvCxnSpPr/>
          <p:nvPr/>
        </p:nvCxnSpPr>
        <p:spPr>
          <a:xfrm flipV="1">
            <a:off x="7916492" y="1910116"/>
            <a:ext cx="285575" cy="2187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2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196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67Daum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#3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err="1" smtClean="0"/>
              <a:t>paraclinoid</a:t>
            </a:r>
            <a:endParaRPr lang="de-DE" dirty="0"/>
          </a:p>
          <a:p>
            <a:r>
              <a:rPr lang="de-DE" dirty="0" err="1" smtClean="0"/>
              <a:t>artery</a:t>
            </a:r>
            <a:endParaRPr lang="de-DE" dirty="0" smtClean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7" t="14739" r="23136" b="17657"/>
          <a:stretch/>
        </p:blipFill>
        <p:spPr>
          <a:xfrm>
            <a:off x="1523142" y="383109"/>
            <a:ext cx="1760385" cy="171585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403334" y="862792"/>
            <a:ext cx="286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16" name="Textfeld 15"/>
          <p:cNvSpPr txBox="1"/>
          <p:nvPr/>
        </p:nvSpPr>
        <p:spPr>
          <a:xfrm>
            <a:off x="2230582" y="160712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2533525" y="1496363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3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7" t="23900" r="25858" b="19221"/>
          <a:stretch/>
        </p:blipFill>
        <p:spPr>
          <a:xfrm>
            <a:off x="3990967" y="383109"/>
            <a:ext cx="1774456" cy="172330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1" t="10593" r="25283" b="36617"/>
          <a:stretch/>
        </p:blipFill>
        <p:spPr>
          <a:xfrm>
            <a:off x="6212232" y="383408"/>
            <a:ext cx="1674468" cy="1723002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>
          <a:xfrm>
            <a:off x="1448508" y="2142356"/>
            <a:ext cx="23884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lat3D</a:t>
            </a:r>
            <a:r>
              <a:rPr lang="de-DE" dirty="0"/>
              <a:t>, </a:t>
            </a:r>
            <a:r>
              <a:rPr lang="de-DE" dirty="0" smtClean="0"/>
              <a:t>20.07.2021</a:t>
            </a:r>
          </a:p>
          <a:p>
            <a:r>
              <a:rPr lang="de-DE" dirty="0" smtClean="0"/>
              <a:t>MP ADP 12, ASPI </a:t>
            </a:r>
            <a:r>
              <a:rPr lang="de-DE" dirty="0"/>
              <a:t>4</a:t>
            </a:r>
            <a:r>
              <a:rPr lang="de-DE" dirty="0" smtClean="0"/>
              <a:t>9</a:t>
            </a:r>
          </a:p>
          <a:p>
            <a:r>
              <a:rPr lang="de-DE" dirty="0" smtClean="0"/>
              <a:t>VN ARU </a:t>
            </a:r>
            <a:r>
              <a:rPr lang="de-DE" dirty="0"/>
              <a:t>6</a:t>
            </a:r>
            <a:r>
              <a:rPr lang="de-DE" dirty="0" smtClean="0"/>
              <a:t>85, PRU 1</a:t>
            </a:r>
          </a:p>
          <a:p>
            <a:r>
              <a:rPr lang="de-DE" dirty="0" smtClean="0"/>
              <a:t>PFA P2Y12 &gt;300 sec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891806" y="2156668"/>
            <a:ext cx="21350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20.07.2021</a:t>
            </a:r>
          </a:p>
          <a:p>
            <a:r>
              <a:rPr lang="de-DE" dirty="0" smtClean="0"/>
              <a:t>p64 HPC 4/18</a:t>
            </a:r>
          </a:p>
          <a:p>
            <a:r>
              <a:rPr lang="de-DE" dirty="0" smtClean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 smtClean="0"/>
          </a:p>
        </p:txBody>
      </p:sp>
      <p:sp>
        <p:nvSpPr>
          <p:cNvPr id="20" name="Textfeld 19"/>
          <p:cNvSpPr txBox="1"/>
          <p:nvPr/>
        </p:nvSpPr>
        <p:spPr>
          <a:xfrm>
            <a:off x="6212232" y="2142356"/>
            <a:ext cx="19207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FU0</a:t>
            </a:r>
          </a:p>
          <a:p>
            <a:r>
              <a:rPr lang="de-DE" dirty="0" smtClean="0"/>
              <a:t>19.08.2021</a:t>
            </a:r>
          </a:p>
          <a:p>
            <a:r>
              <a:rPr lang="de-DE" dirty="0" smtClean="0"/>
              <a:t>30 </a:t>
            </a:r>
            <a:r>
              <a:rPr lang="de-DE" dirty="0" err="1" smtClean="0"/>
              <a:t>days</a:t>
            </a:r>
            <a:r>
              <a:rPr lang="de-DE" dirty="0"/>
              <a:t>*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/>
              <a:t>a</a:t>
            </a:r>
            <a:r>
              <a:rPr lang="de-DE" dirty="0" err="1" smtClean="0"/>
              <a:t>lternating</a:t>
            </a:r>
            <a:endParaRPr lang="de-DE" dirty="0" smtClean="0"/>
          </a:p>
          <a:p>
            <a:r>
              <a:rPr lang="de-DE" dirty="0" smtClean="0"/>
              <a:t>*DSA, </a:t>
            </a:r>
            <a:r>
              <a:rPr lang="de-DE" dirty="0" err="1" smtClean="0"/>
              <a:t>fever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endParaRPr lang="de-DE" dirty="0"/>
          </a:p>
          <a:p>
            <a:r>
              <a:rPr lang="de-DE" dirty="0" err="1"/>
              <a:t>h</a:t>
            </a:r>
            <a:r>
              <a:rPr lang="de-DE" dirty="0" err="1" smtClean="0"/>
              <a:t>eadaches</a:t>
            </a:r>
            <a:endParaRPr lang="de-DE" dirty="0" smtClean="0"/>
          </a:p>
          <a:p>
            <a:r>
              <a:rPr lang="de-DE" b="1" dirty="0" smtClean="0"/>
              <a:t>OKM D </a:t>
            </a:r>
            <a:endParaRPr lang="de-DE" b="1" dirty="0"/>
          </a:p>
        </p:txBody>
      </p:sp>
      <p:sp>
        <p:nvSpPr>
          <p:cNvPr id="22" name="Textfeld 21"/>
          <p:cNvSpPr txBox="1"/>
          <p:nvPr/>
        </p:nvSpPr>
        <p:spPr>
          <a:xfrm>
            <a:off x="1632823" y="5381625"/>
            <a:ext cx="1745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FU3</a:t>
            </a:r>
          </a:p>
          <a:p>
            <a:r>
              <a:rPr lang="de-DE" dirty="0" smtClean="0"/>
              <a:t>7/2023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0241822" y="2106410"/>
            <a:ext cx="1966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FU2</a:t>
            </a:r>
          </a:p>
          <a:p>
            <a:r>
              <a:rPr lang="de-DE" dirty="0" smtClean="0"/>
              <a:t>5/2022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/>
              <a:t> (9 </a:t>
            </a:r>
            <a:r>
              <a:rPr lang="de-DE" dirty="0" err="1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1x 100 mg ASA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8247319" y="2098965"/>
            <a:ext cx="192071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</a:t>
            </a:r>
            <a:r>
              <a:rPr lang="de-DE" dirty="0" err="1"/>
              <a:t>lat</a:t>
            </a:r>
            <a:r>
              <a:rPr lang="de-DE" dirty="0"/>
              <a:t>, </a:t>
            </a:r>
            <a:r>
              <a:rPr lang="de-DE" dirty="0" smtClean="0"/>
              <a:t>FU1</a:t>
            </a:r>
          </a:p>
          <a:p>
            <a:r>
              <a:rPr lang="de-DE" dirty="0" smtClean="0"/>
              <a:t>11/2021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/>
              <a:t>10 mg &amp; 5 mg PRA</a:t>
            </a:r>
          </a:p>
          <a:p>
            <a:r>
              <a:rPr lang="de-DE" dirty="0" err="1" smtClean="0"/>
              <a:t>alternating</a:t>
            </a:r>
            <a:endParaRPr lang="de-DE" dirty="0"/>
          </a:p>
        </p:txBody>
      </p:sp>
      <p:cxnSp>
        <p:nvCxnSpPr>
          <p:cNvPr id="25" name="Gerade Verbindung mit Pfeil 24"/>
          <p:cNvCxnSpPr/>
          <p:nvPr/>
        </p:nvCxnSpPr>
        <p:spPr>
          <a:xfrm flipV="1">
            <a:off x="6629025" y="1765751"/>
            <a:ext cx="420441" cy="9292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H="1" flipV="1">
            <a:off x="2734219" y="1722626"/>
            <a:ext cx="312325" cy="13604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87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26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lt</a:t>
            </a:r>
            <a:r>
              <a:rPr lang="de-DE" dirty="0" smtClean="0"/>
              <a:t> ICA lateral</a:t>
            </a:r>
          </a:p>
          <a:p>
            <a:r>
              <a:rPr lang="de-DE" dirty="0" smtClean="0"/>
              <a:t>supraclinoid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205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22.05.2020</a:t>
            </a:r>
          </a:p>
          <a:p>
            <a:r>
              <a:rPr lang="de-DE" dirty="0" smtClean="0"/>
              <a:t>MP ADP 13, ASPI 125</a:t>
            </a:r>
          </a:p>
          <a:p>
            <a:r>
              <a:rPr lang="de-DE" dirty="0" smtClean="0"/>
              <a:t>VN ARU 656, PRU 8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975899" y="2389908"/>
            <a:ext cx="26303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&amp; </a:t>
            </a:r>
            <a:r>
              <a:rPr lang="de-DE" dirty="0" err="1" smtClean="0"/>
              <a:t>pa</a:t>
            </a:r>
            <a:r>
              <a:rPr lang="de-DE" dirty="0" smtClean="0"/>
              <a:t>, 22.05.2020</a:t>
            </a:r>
          </a:p>
          <a:p>
            <a:r>
              <a:rPr lang="de-DE" dirty="0" smtClean="0"/>
              <a:t>p64 HPC 4.5/18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9534871" y="2400299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15.02.2021</a:t>
            </a:r>
          </a:p>
          <a:p>
            <a:r>
              <a:rPr lang="de-DE" dirty="0" smtClean="0"/>
              <a:t>269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1" t="6132" r="16905" b="17656"/>
          <a:stretch/>
        </p:blipFill>
        <p:spPr>
          <a:xfrm>
            <a:off x="1719701" y="311726"/>
            <a:ext cx="2109355" cy="213013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0" t="13563" r="36566" b="22865"/>
          <a:stretch/>
        </p:blipFill>
        <p:spPr>
          <a:xfrm>
            <a:off x="3988000" y="311725"/>
            <a:ext cx="1512125" cy="2119453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0" t="8363" r="36529" b="15797"/>
          <a:stretch/>
        </p:blipFill>
        <p:spPr>
          <a:xfrm>
            <a:off x="5411576" y="311726"/>
            <a:ext cx="1433945" cy="211974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4" t="16537" r="39903" b="26955"/>
          <a:stretch/>
        </p:blipFill>
        <p:spPr>
          <a:xfrm>
            <a:off x="9534871" y="311725"/>
            <a:ext cx="1568140" cy="2109357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>
            <a:off x="2731199" y="1291118"/>
            <a:ext cx="312350" cy="15057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7375490" y="2431178"/>
            <a:ext cx="13901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9/2020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</p:spTree>
    <p:extLst>
      <p:ext uri="{BB962C8B-B14F-4D97-AF65-F5344CB8AC3E}">
        <p14:creationId xmlns:p14="http://schemas.microsoft.com/office/powerpoint/2010/main" val="57960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5360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5</a:t>
            </a:r>
          </a:p>
          <a:p>
            <a:r>
              <a:rPr lang="de-DE" dirty="0" err="1" smtClean="0"/>
              <a:t>Aneurysm</a:t>
            </a:r>
            <a:endParaRPr lang="de-DE" dirty="0"/>
          </a:p>
          <a:p>
            <a:r>
              <a:rPr lang="de-DE" dirty="0" err="1" smtClean="0"/>
              <a:t>rt</a:t>
            </a:r>
            <a:r>
              <a:rPr lang="de-DE" dirty="0" smtClean="0"/>
              <a:t> supraclinoid</a:t>
            </a:r>
          </a:p>
          <a:p>
            <a:r>
              <a:rPr lang="de-DE" dirty="0" smtClean="0"/>
              <a:t>ICA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205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04.05.2020</a:t>
            </a:r>
          </a:p>
          <a:p>
            <a:r>
              <a:rPr lang="de-DE" dirty="0" smtClean="0"/>
              <a:t>MP ADP 45, ASPI 168</a:t>
            </a:r>
          </a:p>
          <a:p>
            <a:r>
              <a:rPr lang="de-DE" dirty="0" smtClean="0"/>
              <a:t>VN ARU 544, PRU 10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163280" y="2396597"/>
            <a:ext cx="21771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04.05.2020</a:t>
            </a:r>
          </a:p>
          <a:p>
            <a:r>
              <a:rPr lang="de-DE" dirty="0" smtClean="0"/>
              <a:t>p64 HPC 4/18 &amp;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389387" y="2408691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05.08.2020</a:t>
            </a:r>
          </a:p>
          <a:p>
            <a:r>
              <a:rPr lang="de-DE" dirty="0" smtClean="0"/>
              <a:t>93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9483957" y="2425147"/>
            <a:ext cx="15488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12.05.2021</a:t>
            </a:r>
          </a:p>
          <a:p>
            <a:r>
              <a:rPr lang="de-DE" dirty="0" smtClean="0"/>
              <a:t>373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</a:t>
            </a:r>
            <a:r>
              <a:rPr lang="de-DE" dirty="0" smtClean="0"/>
              <a:t>x 100 mg ASS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6" t="9849" r="30413" b="26579"/>
          <a:stretch/>
        </p:blipFill>
        <p:spPr>
          <a:xfrm>
            <a:off x="1724164" y="322118"/>
            <a:ext cx="1931163" cy="207933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47" r="27082"/>
          <a:stretch/>
        </p:blipFill>
        <p:spPr>
          <a:xfrm>
            <a:off x="4226871" y="317792"/>
            <a:ext cx="1145227" cy="209558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 cstate="print">
            <a:lum bright="18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7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07" r="28633"/>
          <a:stretch/>
        </p:blipFill>
        <p:spPr>
          <a:xfrm>
            <a:off x="5359574" y="311727"/>
            <a:ext cx="1425690" cy="208487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1" t="3628" r="26548" b="20447"/>
          <a:stretch/>
        </p:blipFill>
        <p:spPr>
          <a:xfrm>
            <a:off x="7389387" y="350668"/>
            <a:ext cx="1879180" cy="207447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53" t="20958" r="29641" b="19188"/>
          <a:stretch/>
        </p:blipFill>
        <p:spPr>
          <a:xfrm>
            <a:off x="9537364" y="350668"/>
            <a:ext cx="1779068" cy="2045929"/>
          </a:xfrm>
          <a:prstGeom prst="rect">
            <a:avLst/>
          </a:prstGeom>
        </p:spPr>
      </p:pic>
      <p:cxnSp>
        <p:nvCxnSpPr>
          <p:cNvPr id="12" name="Gerade Verbindung mit Pfeil 11"/>
          <p:cNvCxnSpPr/>
          <p:nvPr/>
        </p:nvCxnSpPr>
        <p:spPr>
          <a:xfrm flipV="1">
            <a:off x="8162925" y="1496273"/>
            <a:ext cx="258498" cy="867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V="1">
            <a:off x="10125075" y="1496273"/>
            <a:ext cx="258498" cy="867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88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26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15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ICA</a:t>
            </a:r>
          </a:p>
          <a:p>
            <a:r>
              <a:rPr lang="de-DE" dirty="0" smtClean="0"/>
              <a:t>supraclinoid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44999" y="2407996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03.08.2020</a:t>
            </a:r>
          </a:p>
          <a:p>
            <a:r>
              <a:rPr lang="de-DE" dirty="0" smtClean="0"/>
              <a:t>MP ADP 3, ASPI 25</a:t>
            </a:r>
          </a:p>
          <a:p>
            <a:r>
              <a:rPr lang="de-DE" dirty="0" smtClean="0"/>
              <a:t>VN ARU 640, PRU 1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895724" y="2389908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03.08.2020</a:t>
            </a:r>
          </a:p>
          <a:p>
            <a:r>
              <a:rPr lang="de-DE" dirty="0" smtClean="0"/>
              <a:t>p64 HPC 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6896856" y="2389908"/>
            <a:ext cx="14809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FU0</a:t>
            </a:r>
          </a:p>
          <a:p>
            <a:r>
              <a:rPr lang="de-DE" dirty="0" smtClean="0"/>
              <a:t>25.09.2020</a:t>
            </a:r>
          </a:p>
          <a:p>
            <a:r>
              <a:rPr lang="de-DE" dirty="0" smtClean="0"/>
              <a:t>53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A3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8717697" y="2389907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20.01.2021</a:t>
            </a:r>
          </a:p>
          <a:p>
            <a:r>
              <a:rPr lang="de-DE" dirty="0" smtClean="0"/>
              <a:t>170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5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92" t="22055" r="26012" b="6039"/>
          <a:stretch/>
        </p:blipFill>
        <p:spPr>
          <a:xfrm>
            <a:off x="3838574" y="303152"/>
            <a:ext cx="1240283" cy="200977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6765" r="29938" b="23078"/>
          <a:stretch/>
        </p:blipFill>
        <p:spPr>
          <a:xfrm>
            <a:off x="5078857" y="314325"/>
            <a:ext cx="1495425" cy="196090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0" t="10270" r="32622" b="27025"/>
          <a:stretch/>
        </p:blipFill>
        <p:spPr>
          <a:xfrm>
            <a:off x="6896856" y="314325"/>
            <a:ext cx="1449367" cy="196090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9" t="10595" r="30986" b="32153"/>
          <a:stretch/>
        </p:blipFill>
        <p:spPr>
          <a:xfrm>
            <a:off x="8717697" y="294451"/>
            <a:ext cx="1744975" cy="1980782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1640953" y="5685692"/>
            <a:ext cx="18550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15.06.2021</a:t>
            </a:r>
          </a:p>
          <a:p>
            <a:r>
              <a:rPr lang="de-DE" dirty="0" smtClean="0"/>
              <a:t>316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5 mg PRA, </a:t>
            </a:r>
            <a:r>
              <a:rPr lang="de-DE" b="1" dirty="0" smtClean="0"/>
              <a:t>OKM D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0" t="18307" r="35389" b="35006"/>
          <a:stretch/>
        </p:blipFill>
        <p:spPr>
          <a:xfrm>
            <a:off x="1640953" y="3590236"/>
            <a:ext cx="1865116" cy="1980782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3" t="22175" r="26848" b="22086"/>
          <a:stretch/>
        </p:blipFill>
        <p:spPr>
          <a:xfrm>
            <a:off x="1663430" y="294451"/>
            <a:ext cx="2041795" cy="2001074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 flipV="1">
            <a:off x="2020575" y="1589342"/>
            <a:ext cx="322574" cy="12515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V="1">
            <a:off x="7021491" y="1399112"/>
            <a:ext cx="322574" cy="12515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V="1">
            <a:off x="9268047" y="1464184"/>
            <a:ext cx="322574" cy="12515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V="1">
            <a:off x="2020575" y="4788409"/>
            <a:ext cx="322574" cy="12515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42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242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19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/>
              <a:t>s</a:t>
            </a:r>
            <a:r>
              <a:rPr lang="de-DE" dirty="0" smtClean="0"/>
              <a:t>upraclinoid </a:t>
            </a:r>
            <a:endParaRPr lang="en-US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9" r="4176" b="20129"/>
          <a:stretch/>
        </p:blipFill>
        <p:spPr>
          <a:xfrm>
            <a:off x="1699591" y="198783"/>
            <a:ext cx="2902226" cy="2232395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610139" y="2431178"/>
            <a:ext cx="28285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11.09.2020</a:t>
            </a:r>
          </a:p>
          <a:p>
            <a:r>
              <a:rPr lang="de-DE" dirty="0" smtClean="0"/>
              <a:t>MP ADP 4, ASPI 32</a:t>
            </a:r>
          </a:p>
          <a:p>
            <a:r>
              <a:rPr lang="de-DE" dirty="0" smtClean="0"/>
              <a:t>VN ARU 599, PRU 9</a:t>
            </a:r>
          </a:p>
          <a:p>
            <a:r>
              <a:rPr lang="de-DE" dirty="0" smtClean="0"/>
              <a:t>PFA </a:t>
            </a:r>
            <a:r>
              <a:rPr lang="de-DE" dirty="0" err="1" smtClean="0"/>
              <a:t>KollEpi</a:t>
            </a:r>
            <a:r>
              <a:rPr lang="de-DE" dirty="0" smtClean="0"/>
              <a:t> 130, P2Y12 &gt;300</a:t>
            </a:r>
          </a:p>
          <a:p>
            <a:endParaRPr lang="en-US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4" r="35829" b="20345"/>
          <a:stretch/>
        </p:blipFill>
        <p:spPr>
          <a:xfrm>
            <a:off x="4691269" y="198783"/>
            <a:ext cx="1192695" cy="222636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3" t="-1" r="37788" b="19633"/>
          <a:stretch/>
        </p:blipFill>
        <p:spPr>
          <a:xfrm>
            <a:off x="5902947" y="198783"/>
            <a:ext cx="1168415" cy="2226366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4691269" y="2425148"/>
            <a:ext cx="21870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11.09.2020</a:t>
            </a:r>
          </a:p>
          <a:p>
            <a:r>
              <a:rPr lang="de-DE" dirty="0" smtClean="0"/>
              <a:t>p64 HPC 3/15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3" t="4127" r="33405" b="16218"/>
          <a:stretch/>
        </p:blipFill>
        <p:spPr>
          <a:xfrm>
            <a:off x="7587301" y="198782"/>
            <a:ext cx="1546760" cy="2226365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7544470" y="2425146"/>
            <a:ext cx="13960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FU0</a:t>
            </a:r>
          </a:p>
          <a:p>
            <a:r>
              <a:rPr lang="de-DE" dirty="0" smtClean="0"/>
              <a:t>20.10.2020</a:t>
            </a:r>
          </a:p>
          <a:p>
            <a:r>
              <a:rPr lang="de-DE" dirty="0" smtClean="0"/>
              <a:t>39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1" t="7868" r="24348" b="4483"/>
          <a:stretch/>
        </p:blipFill>
        <p:spPr>
          <a:xfrm>
            <a:off x="1699591" y="3642095"/>
            <a:ext cx="1657714" cy="2042955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1699591" y="5695638"/>
            <a:ext cx="20426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20.05.2021</a:t>
            </a:r>
          </a:p>
          <a:p>
            <a:r>
              <a:rPr lang="de-DE" dirty="0" smtClean="0"/>
              <a:t>251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PRA, </a:t>
            </a:r>
            <a:r>
              <a:rPr lang="de-DE" b="1" dirty="0"/>
              <a:t>OKM </a:t>
            </a:r>
            <a:r>
              <a:rPr lang="de-DE" b="1" dirty="0" smtClean="0"/>
              <a:t>D</a:t>
            </a:r>
            <a:r>
              <a:rPr lang="de-DE" dirty="0" smtClean="0"/>
              <a:t> 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9733762" y="2425146"/>
            <a:ext cx="13960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01</a:t>
            </a:r>
            <a:r>
              <a:rPr lang="de-DE" dirty="0"/>
              <a:t>/</a:t>
            </a:r>
            <a:r>
              <a:rPr lang="de-DE" dirty="0" smtClean="0"/>
              <a:t>2021</a:t>
            </a:r>
          </a:p>
          <a:p>
            <a:r>
              <a:rPr lang="de-DE" dirty="0" err="1" smtClean="0"/>
              <a:t>refused</a:t>
            </a:r>
            <a:endParaRPr lang="de-DE" dirty="0" smtClean="0"/>
          </a:p>
          <a:p>
            <a:r>
              <a:rPr lang="de-DE" dirty="0" smtClean="0"/>
              <a:t>10 mg PRA</a:t>
            </a:r>
          </a:p>
        </p:txBody>
      </p:sp>
      <p:cxnSp>
        <p:nvCxnSpPr>
          <p:cNvPr id="13" name="Gerade Verbindung mit Pfeil 12"/>
          <p:cNvCxnSpPr/>
          <p:nvPr/>
        </p:nvCxnSpPr>
        <p:spPr>
          <a:xfrm>
            <a:off x="2095500" y="1311964"/>
            <a:ext cx="302102" cy="15104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>
            <a:off x="8172450" y="1302439"/>
            <a:ext cx="302102" cy="15104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>
            <a:off x="2266950" y="4702864"/>
            <a:ext cx="302102" cy="15104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49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26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99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smtClean="0"/>
              <a:t>supraclinoid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664282" y="2402821"/>
            <a:ext cx="24385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rao45, 09.12.2021</a:t>
            </a:r>
          </a:p>
          <a:p>
            <a:r>
              <a:rPr lang="de-DE" dirty="0" smtClean="0"/>
              <a:t>MP ADP </a:t>
            </a:r>
            <a:r>
              <a:rPr lang="de-DE" dirty="0"/>
              <a:t>7</a:t>
            </a:r>
            <a:r>
              <a:rPr lang="de-DE" dirty="0" smtClean="0"/>
              <a:t>, ASPI 105</a:t>
            </a:r>
          </a:p>
          <a:p>
            <a:r>
              <a:rPr lang="de-DE" dirty="0" smtClean="0"/>
              <a:t>VN ARU 639, PRU 39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420276" y="2359629"/>
            <a:ext cx="2104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rao45,  FU1</a:t>
            </a:r>
          </a:p>
          <a:p>
            <a:r>
              <a:rPr lang="de-DE" dirty="0" smtClean="0"/>
              <a:t>16.3.2022</a:t>
            </a:r>
          </a:p>
          <a:p>
            <a:r>
              <a:rPr lang="de-DE" dirty="0" smtClean="0"/>
              <a:t>97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</a:p>
          <a:p>
            <a:r>
              <a:rPr lang="de-DE" b="1" dirty="0" smtClean="0"/>
              <a:t>OKM D</a:t>
            </a:r>
            <a:endParaRPr lang="de-DE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3981723" y="2402821"/>
            <a:ext cx="24385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</a:t>
            </a:r>
            <a:r>
              <a:rPr lang="de-DE" dirty="0" err="1" smtClean="0"/>
              <a:t>t</a:t>
            </a:r>
            <a:r>
              <a:rPr lang="de-DE" dirty="0" smtClean="0"/>
              <a:t> rao45, 09.12.2021</a:t>
            </a:r>
          </a:p>
          <a:p>
            <a:r>
              <a:rPr lang="de-DE" dirty="0" err="1" smtClean="0"/>
              <a:t>Contour</a:t>
            </a:r>
            <a:r>
              <a:rPr lang="de-DE" dirty="0" smtClean="0"/>
              <a:t> 14 mm</a:t>
            </a:r>
          </a:p>
          <a:p>
            <a:r>
              <a:rPr lang="de-DE" dirty="0" smtClean="0"/>
              <a:t>p64 HPC 3/18 &amp; 3.5/18</a:t>
            </a:r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1676400" y="5474124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rao45,  </a:t>
            </a:r>
            <a:r>
              <a:rPr lang="de-DE" dirty="0" smtClean="0"/>
              <a:t>FU2</a:t>
            </a:r>
            <a:endParaRPr lang="de-DE" dirty="0"/>
          </a:p>
          <a:p>
            <a:r>
              <a:rPr lang="de-DE" dirty="0" smtClean="0"/>
              <a:t>10/2022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(9 </a:t>
            </a:r>
            <a:r>
              <a:rPr lang="de-DE" dirty="0" err="1" smtClean="0"/>
              <a:t>months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6" t="11492" r="14039" b="12173"/>
          <a:stretch/>
        </p:blipFill>
        <p:spPr>
          <a:xfrm>
            <a:off x="1676400" y="305362"/>
            <a:ext cx="2181225" cy="205426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5" t="16079" r="29651" b="16787"/>
          <a:stretch/>
        </p:blipFill>
        <p:spPr>
          <a:xfrm>
            <a:off x="4102835" y="305362"/>
            <a:ext cx="2155243" cy="2054266"/>
          </a:xfrm>
          <a:prstGeom prst="rect">
            <a:avLst/>
          </a:prstGeom>
        </p:spPr>
      </p:pic>
      <p:sp>
        <p:nvSpPr>
          <p:cNvPr id="14" name="Textfeld 13"/>
          <p:cNvSpPr txBox="1"/>
          <p:nvPr/>
        </p:nvSpPr>
        <p:spPr>
          <a:xfrm>
            <a:off x="4227425" y="5474123"/>
            <a:ext cx="255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lt</a:t>
            </a:r>
            <a:r>
              <a:rPr lang="de-DE" dirty="0"/>
              <a:t> rao45,  </a:t>
            </a:r>
            <a:r>
              <a:rPr lang="de-DE" dirty="0" smtClean="0"/>
              <a:t>FU3</a:t>
            </a:r>
            <a:endParaRPr lang="de-DE" dirty="0"/>
          </a:p>
          <a:p>
            <a:r>
              <a:rPr lang="de-DE" dirty="0" smtClean="0"/>
              <a:t>12/2023</a:t>
            </a:r>
          </a:p>
          <a:p>
            <a:r>
              <a:rPr lang="de-DE" dirty="0" smtClean="0"/>
              <a:t>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</a:t>
            </a:r>
            <a:r>
              <a:rPr lang="de-DE" dirty="0"/>
              <a:t>mg </a:t>
            </a:r>
            <a:r>
              <a:rPr lang="de-DE" dirty="0" smtClean="0"/>
              <a:t>ASA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8" t="13195" r="17399" b="22055"/>
          <a:stretch/>
        </p:blipFill>
        <p:spPr>
          <a:xfrm>
            <a:off x="6420276" y="305362"/>
            <a:ext cx="2789477" cy="205426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5" t="12174" r="11053" b="14237"/>
          <a:stretch/>
        </p:blipFill>
        <p:spPr>
          <a:xfrm>
            <a:off x="9744075" y="305360"/>
            <a:ext cx="2256504" cy="2056840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9744075" y="2359627"/>
            <a:ext cx="2104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rao50,  FU1</a:t>
            </a:r>
          </a:p>
          <a:p>
            <a:r>
              <a:rPr lang="de-DE" dirty="0" smtClean="0"/>
              <a:t>18.3.2022</a:t>
            </a:r>
          </a:p>
          <a:p>
            <a:r>
              <a:rPr lang="de-DE" dirty="0" smtClean="0"/>
              <a:t>99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/>
              <a:t>10 mg </a:t>
            </a:r>
            <a:r>
              <a:rPr lang="de-DE" dirty="0" smtClean="0"/>
              <a:t>PRA</a:t>
            </a:r>
          </a:p>
          <a:p>
            <a:r>
              <a:rPr lang="de-DE" dirty="0" err="1" smtClean="0"/>
              <a:t>post</a:t>
            </a:r>
            <a:r>
              <a:rPr lang="de-DE" dirty="0" smtClean="0"/>
              <a:t> PTA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511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326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28</a:t>
            </a:r>
          </a:p>
          <a:p>
            <a:r>
              <a:rPr lang="de-DE" dirty="0" err="1" smtClean="0"/>
              <a:t>Aneurysm</a:t>
            </a:r>
            <a:endParaRPr lang="de-DE" dirty="0" smtClean="0"/>
          </a:p>
          <a:p>
            <a:r>
              <a:rPr lang="de-DE" dirty="0"/>
              <a:t>I</a:t>
            </a:r>
            <a:r>
              <a:rPr lang="de-DE" dirty="0" smtClean="0"/>
              <a:t>CA </a:t>
            </a:r>
            <a:r>
              <a:rPr lang="de-DE" dirty="0" err="1" smtClean="0"/>
              <a:t>lt</a:t>
            </a:r>
            <a:endParaRPr lang="de-DE" dirty="0" smtClean="0"/>
          </a:p>
          <a:p>
            <a:r>
              <a:rPr lang="de-DE" dirty="0" smtClean="0"/>
              <a:t>supraclinoid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124569" y="2362301"/>
            <a:ext cx="2209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3D , 14.12.2020</a:t>
            </a:r>
          </a:p>
          <a:p>
            <a:r>
              <a:rPr lang="de-DE" dirty="0" smtClean="0"/>
              <a:t>MP ADP 12, ASPI 79</a:t>
            </a:r>
          </a:p>
          <a:p>
            <a:r>
              <a:rPr lang="de-DE" dirty="0" smtClean="0"/>
              <a:t>VN ARU 651, PRU 42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364108" y="2353083"/>
            <a:ext cx="21350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14.12.2020</a:t>
            </a:r>
          </a:p>
          <a:p>
            <a:r>
              <a:rPr lang="de-DE" dirty="0" smtClean="0"/>
              <a:t>p64 HPC 4.5/18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12" name="Textfeld 11"/>
          <p:cNvSpPr txBox="1"/>
          <p:nvPr/>
        </p:nvSpPr>
        <p:spPr>
          <a:xfrm>
            <a:off x="6196690" y="2352879"/>
            <a:ext cx="1390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20.04.2021</a:t>
            </a:r>
          </a:p>
          <a:p>
            <a:r>
              <a:rPr lang="de-DE" dirty="0" smtClean="0"/>
              <a:t>127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925686" y="2362505"/>
            <a:ext cx="13901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lt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 FU2</a:t>
            </a:r>
          </a:p>
          <a:p>
            <a:r>
              <a:rPr lang="de-DE" dirty="0" smtClean="0"/>
              <a:t>10/2021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100 mg ASA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7" t="20433" r="37264" b="18907"/>
          <a:stretch/>
        </p:blipFill>
        <p:spPr>
          <a:xfrm>
            <a:off x="1423098" y="200126"/>
            <a:ext cx="1834204" cy="2162175"/>
          </a:xfrm>
          <a:prstGeom prst="rect">
            <a:avLst/>
          </a:prstGeom>
        </p:spPr>
      </p:pic>
      <p:cxnSp>
        <p:nvCxnSpPr>
          <p:cNvPr id="15" name="Gerade Verbindung mit Pfeil 14"/>
          <p:cNvCxnSpPr/>
          <p:nvPr/>
        </p:nvCxnSpPr>
        <p:spPr>
          <a:xfrm flipH="1">
            <a:off x="2340200" y="1399112"/>
            <a:ext cx="552322" cy="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78" t="23420" r="25608" b="40457"/>
          <a:stretch/>
        </p:blipFill>
        <p:spPr>
          <a:xfrm>
            <a:off x="3316221" y="189155"/>
            <a:ext cx="2612799" cy="216372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7" t="26588" r="28536" b="19568"/>
          <a:stretch/>
        </p:blipFill>
        <p:spPr>
          <a:xfrm>
            <a:off x="6078471" y="189155"/>
            <a:ext cx="2208630" cy="2154096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 flipH="1" flipV="1">
            <a:off x="6913946" y="1618188"/>
            <a:ext cx="353629" cy="3916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26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4648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2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ICA </a:t>
            </a:r>
            <a:r>
              <a:rPr lang="de-DE" dirty="0" err="1" smtClean="0"/>
              <a:t>PcomA</a:t>
            </a:r>
            <a:endParaRPr lang="en-US" dirty="0"/>
          </a:p>
        </p:txBody>
      </p:sp>
      <p:sp>
        <p:nvSpPr>
          <p:cNvPr id="4" name="Textfeld 3"/>
          <p:cNvSpPr txBox="1"/>
          <p:nvPr/>
        </p:nvSpPr>
        <p:spPr>
          <a:xfrm>
            <a:off x="1610139" y="2431178"/>
            <a:ext cx="23722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03.12.2019 &amp;</a:t>
            </a:r>
          </a:p>
          <a:p>
            <a:r>
              <a:rPr lang="de-DE" dirty="0" smtClean="0"/>
              <a:t>14.04.2020</a:t>
            </a:r>
          </a:p>
          <a:p>
            <a:r>
              <a:rPr lang="de-DE" dirty="0" smtClean="0"/>
              <a:t>MP ADP 7, ASPI 80</a:t>
            </a:r>
          </a:p>
          <a:p>
            <a:r>
              <a:rPr lang="de-DE" dirty="0" smtClean="0"/>
              <a:t>VN ARU 646, PRU 15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691269" y="2425148"/>
            <a:ext cx="21622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14.04.2020</a:t>
            </a:r>
          </a:p>
          <a:p>
            <a:r>
              <a:rPr lang="de-DE" dirty="0" smtClean="0"/>
              <a:t>p64 HPC 4/15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544470" y="2425146"/>
            <a:ext cx="1423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FU1</a:t>
            </a:r>
          </a:p>
          <a:p>
            <a:r>
              <a:rPr lang="de-DE" dirty="0" smtClean="0"/>
              <a:t>04.06.2020</a:t>
            </a:r>
          </a:p>
          <a:p>
            <a:r>
              <a:rPr lang="de-DE" dirty="0" smtClean="0"/>
              <a:t>51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/>
              <a:t>OKM </a:t>
            </a:r>
            <a:r>
              <a:rPr lang="de-DE" b="1" dirty="0" smtClean="0"/>
              <a:t>D</a:t>
            </a:r>
            <a:endParaRPr lang="de-DE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9413601" y="2425147"/>
            <a:ext cx="15488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 FU3</a:t>
            </a:r>
          </a:p>
          <a:p>
            <a:r>
              <a:rPr lang="de-DE" dirty="0" smtClean="0"/>
              <a:t>17.08.2021</a:t>
            </a:r>
          </a:p>
          <a:p>
            <a:r>
              <a:rPr lang="de-DE" dirty="0" smtClean="0"/>
              <a:t>490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2x 100 mg ASS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49" r="32014" b="20433"/>
          <a:stretch/>
        </p:blipFill>
        <p:spPr>
          <a:xfrm>
            <a:off x="1613816" y="198782"/>
            <a:ext cx="1272619" cy="222390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5" t="15990" r="32971" b="25324"/>
          <a:stretch/>
        </p:blipFill>
        <p:spPr>
          <a:xfrm>
            <a:off x="2808485" y="198781"/>
            <a:ext cx="1610416" cy="222390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4" t="24247" r="24391" b="29884"/>
          <a:stretch/>
        </p:blipFill>
        <p:spPr>
          <a:xfrm>
            <a:off x="4793583" y="198780"/>
            <a:ext cx="1896864" cy="222390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3" r="25537" b="12492"/>
          <a:stretch/>
        </p:blipFill>
        <p:spPr>
          <a:xfrm>
            <a:off x="7469101" y="198780"/>
            <a:ext cx="1546760" cy="2205055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1" t="6416" r="32659" b="25019"/>
          <a:stretch/>
        </p:blipFill>
        <p:spPr>
          <a:xfrm>
            <a:off x="9487201" y="198780"/>
            <a:ext cx="1630838" cy="2195628"/>
          </a:xfrm>
          <a:prstGeom prst="rect">
            <a:avLst/>
          </a:prstGeom>
        </p:spPr>
      </p:pic>
      <p:cxnSp>
        <p:nvCxnSpPr>
          <p:cNvPr id="18" name="Gerade Verbindung mit Pfeil 17"/>
          <p:cNvCxnSpPr/>
          <p:nvPr/>
        </p:nvCxnSpPr>
        <p:spPr>
          <a:xfrm flipH="1" flipV="1">
            <a:off x="3465349" y="1497122"/>
            <a:ext cx="306551" cy="1411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H="1" flipV="1">
            <a:off x="8189749" y="1449497"/>
            <a:ext cx="306551" cy="14117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21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452" y="198783"/>
            <a:ext cx="11871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Pat 78</a:t>
            </a:r>
          </a:p>
          <a:p>
            <a:r>
              <a:rPr lang="de-DE" dirty="0" err="1" smtClean="0"/>
              <a:t>Aneurysm</a:t>
            </a:r>
            <a:r>
              <a:rPr lang="de-DE" dirty="0" smtClean="0"/>
              <a:t> </a:t>
            </a:r>
          </a:p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endParaRPr lang="de-DE" dirty="0" smtClean="0"/>
          </a:p>
          <a:p>
            <a:r>
              <a:rPr lang="de-DE" dirty="0" err="1" smtClean="0"/>
              <a:t>PcomA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1473049" y="2423946"/>
            <a:ext cx="217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3D, 20.09.2021</a:t>
            </a:r>
          </a:p>
          <a:p>
            <a:r>
              <a:rPr lang="de-DE" dirty="0" smtClean="0"/>
              <a:t>MP ADP 7, ASPI 111</a:t>
            </a:r>
          </a:p>
          <a:p>
            <a:r>
              <a:rPr lang="de-DE" dirty="0" smtClean="0"/>
              <a:t>VN ARU 664, PRU 7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7231773" y="2423945"/>
            <a:ext cx="2064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FU1</a:t>
            </a:r>
          </a:p>
          <a:p>
            <a:r>
              <a:rPr lang="de-DE" dirty="0" smtClean="0"/>
              <a:t>24.11.2021</a:t>
            </a:r>
          </a:p>
          <a:p>
            <a:r>
              <a:rPr lang="de-DE" dirty="0" smtClean="0"/>
              <a:t>65 </a:t>
            </a:r>
            <a:r>
              <a:rPr lang="de-DE" dirty="0" err="1" smtClean="0"/>
              <a:t>days</a:t>
            </a:r>
            <a:endParaRPr lang="de-DE" dirty="0" smtClean="0"/>
          </a:p>
          <a:p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76" t="23825" r="26251" b="15993"/>
          <a:stretch/>
        </p:blipFill>
        <p:spPr>
          <a:xfrm>
            <a:off x="1529662" y="218997"/>
            <a:ext cx="2821039" cy="2204949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957816" y="1552999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3260007" y="1091335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17" name="Gerade Verbindung mit Pfeil 16"/>
          <p:cNvCxnSpPr/>
          <p:nvPr/>
        </p:nvCxnSpPr>
        <p:spPr>
          <a:xfrm flipV="1">
            <a:off x="2784161" y="1508991"/>
            <a:ext cx="312040" cy="26835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0" t="2947" r="5523" b="-4"/>
          <a:stretch/>
        </p:blipFill>
        <p:spPr>
          <a:xfrm>
            <a:off x="7259934" y="218996"/>
            <a:ext cx="2865058" cy="2204949"/>
          </a:xfrm>
          <a:prstGeom prst="rect">
            <a:avLst/>
          </a:prstGeom>
        </p:spPr>
      </p:pic>
      <p:cxnSp>
        <p:nvCxnSpPr>
          <p:cNvPr id="22" name="Gerade Verbindung mit Pfeil 21"/>
          <p:cNvCxnSpPr/>
          <p:nvPr/>
        </p:nvCxnSpPr>
        <p:spPr>
          <a:xfrm flipV="1">
            <a:off x="9151949" y="1313608"/>
            <a:ext cx="287982" cy="17100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4432869" y="2423945"/>
            <a:ext cx="23663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 smtClean="0"/>
              <a:t>rt</a:t>
            </a:r>
            <a:r>
              <a:rPr lang="de-DE" dirty="0" smtClean="0"/>
              <a:t> </a:t>
            </a:r>
            <a:r>
              <a:rPr lang="de-DE" dirty="0" err="1" smtClean="0"/>
              <a:t>lat</a:t>
            </a:r>
            <a:r>
              <a:rPr lang="de-DE" dirty="0" smtClean="0"/>
              <a:t>, 20.9.2021</a:t>
            </a:r>
          </a:p>
          <a:p>
            <a:r>
              <a:rPr lang="de-DE" dirty="0" smtClean="0"/>
              <a:t>p64 HPC 4.5/15 (ICA </a:t>
            </a:r>
            <a:r>
              <a:rPr lang="de-DE" dirty="0" err="1" smtClean="0"/>
              <a:t>rt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 mg PRA</a:t>
            </a:r>
            <a:endParaRPr lang="en-US" dirty="0"/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3" t="14205" r="20568" b="22516"/>
          <a:stretch/>
        </p:blipFill>
        <p:spPr>
          <a:xfrm>
            <a:off x="4507103" y="218996"/>
            <a:ext cx="2420818" cy="2204949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5178580" y="429615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ICA </a:t>
            </a:r>
            <a:r>
              <a:rPr lang="en-US" dirty="0" err="1" smtClean="0"/>
              <a:t>rt</a:t>
            </a:r>
            <a:endParaRPr lang="en-US" sz="1100" dirty="0"/>
          </a:p>
        </p:txBody>
      </p:sp>
      <p:sp>
        <p:nvSpPr>
          <p:cNvPr id="24" name="Textfeld 23"/>
          <p:cNvSpPr txBox="1"/>
          <p:nvPr/>
        </p:nvSpPr>
        <p:spPr>
          <a:xfrm>
            <a:off x="6086844" y="1643170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CA </a:t>
            </a:r>
            <a:r>
              <a:rPr lang="en-US" dirty="0" err="1" smtClean="0"/>
              <a:t>rt</a:t>
            </a:r>
            <a:endParaRPr lang="en-US" sz="1100" dirty="0"/>
          </a:p>
        </p:txBody>
      </p:sp>
      <p:sp>
        <p:nvSpPr>
          <p:cNvPr id="26" name="Textfeld 25"/>
          <p:cNvSpPr txBox="1"/>
          <p:nvPr/>
        </p:nvSpPr>
        <p:spPr>
          <a:xfrm>
            <a:off x="4506685" y="5417292"/>
            <a:ext cx="2064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FU3</a:t>
            </a:r>
          </a:p>
          <a:p>
            <a:r>
              <a:rPr lang="de-DE" dirty="0" smtClean="0"/>
              <a:t>9/2023</a:t>
            </a:r>
          </a:p>
          <a:p>
            <a:r>
              <a:rPr lang="de-DE" dirty="0" smtClean="0"/>
              <a:t>### </a:t>
            </a:r>
            <a:r>
              <a:rPr lang="de-DE" dirty="0" err="1" smtClean="0"/>
              <a:t>days</a:t>
            </a:r>
            <a:r>
              <a:rPr lang="de-DE" dirty="0" smtClean="0"/>
              <a:t> (2 </a:t>
            </a:r>
            <a:r>
              <a:rPr lang="de-DE" dirty="0" err="1" smtClean="0"/>
              <a:t>years</a:t>
            </a:r>
            <a:r>
              <a:rPr lang="de-DE" dirty="0" smtClean="0"/>
              <a:t>)</a:t>
            </a:r>
          </a:p>
          <a:p>
            <a:r>
              <a:rPr lang="de-DE" dirty="0" smtClean="0"/>
              <a:t>100 mg ASA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529662" y="5362396"/>
            <a:ext cx="27904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ICA </a:t>
            </a:r>
            <a:r>
              <a:rPr lang="de-DE" dirty="0" err="1"/>
              <a:t>r</a:t>
            </a:r>
            <a:r>
              <a:rPr lang="de-DE" dirty="0" err="1" smtClean="0"/>
              <a:t>t</a:t>
            </a:r>
            <a:r>
              <a:rPr lang="de-DE" dirty="0" smtClean="0"/>
              <a:t> </a:t>
            </a:r>
            <a:r>
              <a:rPr lang="de-DE" dirty="0" err="1" smtClean="0"/>
              <a:t>pa</a:t>
            </a:r>
            <a:r>
              <a:rPr lang="de-DE" dirty="0" smtClean="0"/>
              <a:t>,  FU2</a:t>
            </a:r>
          </a:p>
          <a:p>
            <a:r>
              <a:rPr lang="de-DE" dirty="0" smtClean="0"/>
              <a:t>14.02.2022</a:t>
            </a:r>
          </a:p>
          <a:p>
            <a:r>
              <a:rPr lang="de-DE" dirty="0" smtClean="0"/>
              <a:t>147 </a:t>
            </a:r>
            <a:r>
              <a:rPr lang="de-DE" dirty="0" err="1" smtClean="0"/>
              <a:t>days</a:t>
            </a:r>
            <a:r>
              <a:rPr lang="de-DE" dirty="0" smtClean="0"/>
              <a:t> (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aneurysm</a:t>
            </a:r>
            <a:r>
              <a:rPr lang="de-DE" dirty="0" smtClean="0"/>
              <a:t>)</a:t>
            </a: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10 mg PRA</a:t>
            </a:r>
          </a:p>
          <a:p>
            <a:r>
              <a:rPr lang="de-DE" b="1" dirty="0" smtClean="0"/>
              <a:t>OKM D</a:t>
            </a:r>
          </a:p>
        </p:txBody>
      </p:sp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t="29042" r="27105" b="21715"/>
          <a:stretch/>
        </p:blipFill>
        <p:spPr>
          <a:xfrm>
            <a:off x="1529662" y="3562350"/>
            <a:ext cx="2790444" cy="1800046"/>
          </a:xfrm>
          <a:prstGeom prst="rect">
            <a:avLst/>
          </a:prstGeom>
        </p:spPr>
      </p:pic>
      <p:cxnSp>
        <p:nvCxnSpPr>
          <p:cNvPr id="28" name="Gerade Verbindung mit Pfeil 27"/>
          <p:cNvCxnSpPr/>
          <p:nvPr/>
        </p:nvCxnSpPr>
        <p:spPr>
          <a:xfrm flipV="1">
            <a:off x="2972025" y="4523533"/>
            <a:ext cx="287982" cy="17100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12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10321</Words>
  <Application>Microsoft Office PowerPoint</Application>
  <PresentationFormat>Breitbild</PresentationFormat>
  <Paragraphs>3203</Paragraphs>
  <Slides>138</Slides>
  <Notes>48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138</vt:i4>
      </vt:variant>
    </vt:vector>
  </HeadingPairs>
  <TitlesOfParts>
    <vt:vector size="144" baseType="lpstr">
      <vt:lpstr>Arial</vt:lpstr>
      <vt:lpstr>Arial Narrow</vt:lpstr>
      <vt:lpstr>Calibri</vt:lpstr>
      <vt:lpstr>Calibri Light</vt:lpstr>
      <vt:lpstr>Symbol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Klinikum Stuttgart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Henkes, Prof. Dr. Hans (NRI)</dc:creator>
  <cp:lastModifiedBy>NRI, Sammeluser PACS</cp:lastModifiedBy>
  <cp:revision>540</cp:revision>
  <cp:lastPrinted>2021-12-21T14:25:16Z</cp:lastPrinted>
  <dcterms:created xsi:type="dcterms:W3CDTF">2021-12-21T09:43:15Z</dcterms:created>
  <dcterms:modified xsi:type="dcterms:W3CDTF">2022-03-31T08:20:10Z</dcterms:modified>
</cp:coreProperties>
</file>