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40538" cy="5400675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1" userDrawn="1">
          <p15:clr>
            <a:srgbClr val="A4A3A4"/>
          </p15:clr>
        </p15:guide>
        <p15:guide id="2" pos="21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1398" y="72"/>
      </p:cViewPr>
      <p:guideLst>
        <p:guide orient="horz" pos="1701"/>
        <p:guide pos="21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041" y="883861"/>
            <a:ext cx="5814457" cy="1880235"/>
          </a:xfrm>
        </p:spPr>
        <p:txBody>
          <a:bodyPr anchor="b"/>
          <a:lstStyle>
            <a:lvl1pPr algn="ctr">
              <a:defRPr sz="44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5067" y="2836605"/>
            <a:ext cx="5130404" cy="1303913"/>
          </a:xfrm>
        </p:spPr>
        <p:txBody>
          <a:bodyPr/>
          <a:lstStyle>
            <a:lvl1pPr marL="0" indent="0" algn="ctr">
              <a:buNone/>
              <a:defRPr sz="1795"/>
            </a:lvl1pPr>
            <a:lvl2pPr marL="342031" indent="0" algn="ctr">
              <a:buNone/>
              <a:defRPr sz="1496"/>
            </a:lvl2pPr>
            <a:lvl3pPr marL="684063" indent="0" algn="ctr">
              <a:buNone/>
              <a:defRPr sz="1347"/>
            </a:lvl3pPr>
            <a:lvl4pPr marL="1026094" indent="0" algn="ctr">
              <a:buNone/>
              <a:defRPr sz="1197"/>
            </a:lvl4pPr>
            <a:lvl5pPr marL="1368125" indent="0" algn="ctr">
              <a:buNone/>
              <a:defRPr sz="1197"/>
            </a:lvl5pPr>
            <a:lvl6pPr marL="1710157" indent="0" algn="ctr">
              <a:buNone/>
              <a:defRPr sz="1197"/>
            </a:lvl6pPr>
            <a:lvl7pPr marL="2052188" indent="0" algn="ctr">
              <a:buNone/>
              <a:defRPr sz="1197"/>
            </a:lvl7pPr>
            <a:lvl8pPr marL="2394219" indent="0" algn="ctr">
              <a:buNone/>
              <a:defRPr sz="1197"/>
            </a:lvl8pPr>
            <a:lvl9pPr marL="2736251" indent="0" algn="ctr">
              <a:buNone/>
              <a:defRPr sz="1197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7656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805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95260" y="287536"/>
            <a:ext cx="1474991" cy="4576822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0288" y="287536"/>
            <a:ext cx="4339466" cy="457682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457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925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346420"/>
            <a:ext cx="5899964" cy="2246530"/>
          </a:xfrm>
        </p:spPr>
        <p:txBody>
          <a:bodyPr anchor="b"/>
          <a:lstStyle>
            <a:lvl1pPr>
              <a:defRPr sz="44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3614203"/>
            <a:ext cx="5899964" cy="1181397"/>
          </a:xfrm>
        </p:spPr>
        <p:txBody>
          <a:bodyPr/>
          <a:lstStyle>
            <a:lvl1pPr marL="0" indent="0">
              <a:buNone/>
              <a:defRPr sz="1795">
                <a:solidFill>
                  <a:schemeClr val="tx1"/>
                </a:solidFill>
              </a:defRPr>
            </a:lvl1pPr>
            <a:lvl2pPr marL="342031" indent="0">
              <a:buNone/>
              <a:defRPr sz="1496">
                <a:solidFill>
                  <a:schemeClr val="tx1">
                    <a:tint val="75000"/>
                  </a:schemeClr>
                </a:solidFill>
              </a:defRPr>
            </a:lvl2pPr>
            <a:lvl3pPr marL="684063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3pPr>
            <a:lvl4pPr marL="1026094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4pPr>
            <a:lvl5pPr marL="1368125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5pPr>
            <a:lvl6pPr marL="1710157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6pPr>
            <a:lvl7pPr marL="2052188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7pPr>
            <a:lvl8pPr marL="2394219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8pPr>
            <a:lvl9pPr marL="2736251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4075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287" y="1437680"/>
            <a:ext cx="2907229" cy="34266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3022" y="1437680"/>
            <a:ext cx="2907229" cy="34266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53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287537"/>
            <a:ext cx="5899964" cy="1043881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179" y="1323916"/>
            <a:ext cx="2893868" cy="648831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031" indent="0">
              <a:buNone/>
              <a:defRPr sz="1496" b="1"/>
            </a:lvl2pPr>
            <a:lvl3pPr marL="684063" indent="0">
              <a:buNone/>
              <a:defRPr sz="1347" b="1"/>
            </a:lvl3pPr>
            <a:lvl4pPr marL="1026094" indent="0">
              <a:buNone/>
              <a:defRPr sz="1197" b="1"/>
            </a:lvl4pPr>
            <a:lvl5pPr marL="1368125" indent="0">
              <a:buNone/>
              <a:defRPr sz="1197" b="1"/>
            </a:lvl5pPr>
            <a:lvl6pPr marL="1710157" indent="0">
              <a:buNone/>
              <a:defRPr sz="1197" b="1"/>
            </a:lvl6pPr>
            <a:lvl7pPr marL="2052188" indent="0">
              <a:buNone/>
              <a:defRPr sz="1197" b="1"/>
            </a:lvl7pPr>
            <a:lvl8pPr marL="2394219" indent="0">
              <a:buNone/>
              <a:defRPr sz="1197" b="1"/>
            </a:lvl8pPr>
            <a:lvl9pPr marL="2736251" indent="0">
              <a:buNone/>
              <a:defRPr sz="1197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79" y="1972747"/>
            <a:ext cx="2893868" cy="290161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63023" y="1323916"/>
            <a:ext cx="2908120" cy="648831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031" indent="0">
              <a:buNone/>
              <a:defRPr sz="1496" b="1"/>
            </a:lvl2pPr>
            <a:lvl3pPr marL="684063" indent="0">
              <a:buNone/>
              <a:defRPr sz="1347" b="1"/>
            </a:lvl3pPr>
            <a:lvl4pPr marL="1026094" indent="0">
              <a:buNone/>
              <a:defRPr sz="1197" b="1"/>
            </a:lvl4pPr>
            <a:lvl5pPr marL="1368125" indent="0">
              <a:buNone/>
              <a:defRPr sz="1197" b="1"/>
            </a:lvl5pPr>
            <a:lvl6pPr marL="1710157" indent="0">
              <a:buNone/>
              <a:defRPr sz="1197" b="1"/>
            </a:lvl6pPr>
            <a:lvl7pPr marL="2052188" indent="0">
              <a:buNone/>
              <a:defRPr sz="1197" b="1"/>
            </a:lvl7pPr>
            <a:lvl8pPr marL="2394219" indent="0">
              <a:buNone/>
              <a:defRPr sz="1197" b="1"/>
            </a:lvl8pPr>
            <a:lvl9pPr marL="2736251" indent="0">
              <a:buNone/>
              <a:defRPr sz="1197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63023" y="1972747"/>
            <a:ext cx="2908120" cy="290161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5945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2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3322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360045"/>
            <a:ext cx="2206252" cy="1260158"/>
          </a:xfrm>
        </p:spPr>
        <p:txBody>
          <a:bodyPr anchor="b"/>
          <a:lstStyle>
            <a:lvl1pPr>
              <a:defRPr sz="2394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8120" y="777598"/>
            <a:ext cx="3463022" cy="3837980"/>
          </a:xfrm>
        </p:spPr>
        <p:txBody>
          <a:bodyPr/>
          <a:lstStyle>
            <a:lvl1pPr>
              <a:defRPr sz="2394"/>
            </a:lvl1pPr>
            <a:lvl2pPr>
              <a:defRPr sz="2095"/>
            </a:lvl2pPr>
            <a:lvl3pPr>
              <a:defRPr sz="1795"/>
            </a:lvl3pPr>
            <a:lvl4pPr>
              <a:defRPr sz="1496"/>
            </a:lvl4pPr>
            <a:lvl5pPr>
              <a:defRPr sz="1496"/>
            </a:lvl5pPr>
            <a:lvl6pPr>
              <a:defRPr sz="1496"/>
            </a:lvl6pPr>
            <a:lvl7pPr>
              <a:defRPr sz="1496"/>
            </a:lvl7pPr>
            <a:lvl8pPr>
              <a:defRPr sz="1496"/>
            </a:lvl8pPr>
            <a:lvl9pPr>
              <a:defRPr sz="1496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1620202"/>
            <a:ext cx="2206252" cy="3001626"/>
          </a:xfrm>
        </p:spPr>
        <p:txBody>
          <a:bodyPr/>
          <a:lstStyle>
            <a:lvl1pPr marL="0" indent="0">
              <a:buNone/>
              <a:defRPr sz="1197"/>
            </a:lvl1pPr>
            <a:lvl2pPr marL="342031" indent="0">
              <a:buNone/>
              <a:defRPr sz="1047"/>
            </a:lvl2pPr>
            <a:lvl3pPr marL="684063" indent="0">
              <a:buNone/>
              <a:defRPr sz="898"/>
            </a:lvl3pPr>
            <a:lvl4pPr marL="1026094" indent="0">
              <a:buNone/>
              <a:defRPr sz="748"/>
            </a:lvl4pPr>
            <a:lvl5pPr marL="1368125" indent="0">
              <a:buNone/>
              <a:defRPr sz="748"/>
            </a:lvl5pPr>
            <a:lvl6pPr marL="1710157" indent="0">
              <a:buNone/>
              <a:defRPr sz="748"/>
            </a:lvl6pPr>
            <a:lvl7pPr marL="2052188" indent="0">
              <a:buNone/>
              <a:defRPr sz="748"/>
            </a:lvl7pPr>
            <a:lvl8pPr marL="2394219" indent="0">
              <a:buNone/>
              <a:defRPr sz="748"/>
            </a:lvl8pPr>
            <a:lvl9pPr marL="2736251" indent="0">
              <a:buNone/>
              <a:defRPr sz="74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86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360045"/>
            <a:ext cx="2206252" cy="1260158"/>
          </a:xfrm>
        </p:spPr>
        <p:txBody>
          <a:bodyPr anchor="b"/>
          <a:lstStyle>
            <a:lvl1pPr>
              <a:defRPr sz="2394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08120" y="777598"/>
            <a:ext cx="3463022" cy="3837980"/>
          </a:xfrm>
        </p:spPr>
        <p:txBody>
          <a:bodyPr anchor="t"/>
          <a:lstStyle>
            <a:lvl1pPr marL="0" indent="0">
              <a:buNone/>
              <a:defRPr sz="2394"/>
            </a:lvl1pPr>
            <a:lvl2pPr marL="342031" indent="0">
              <a:buNone/>
              <a:defRPr sz="2095"/>
            </a:lvl2pPr>
            <a:lvl3pPr marL="684063" indent="0">
              <a:buNone/>
              <a:defRPr sz="1795"/>
            </a:lvl3pPr>
            <a:lvl4pPr marL="1026094" indent="0">
              <a:buNone/>
              <a:defRPr sz="1496"/>
            </a:lvl4pPr>
            <a:lvl5pPr marL="1368125" indent="0">
              <a:buNone/>
              <a:defRPr sz="1496"/>
            </a:lvl5pPr>
            <a:lvl6pPr marL="1710157" indent="0">
              <a:buNone/>
              <a:defRPr sz="1496"/>
            </a:lvl6pPr>
            <a:lvl7pPr marL="2052188" indent="0">
              <a:buNone/>
              <a:defRPr sz="1496"/>
            </a:lvl7pPr>
            <a:lvl8pPr marL="2394219" indent="0">
              <a:buNone/>
              <a:defRPr sz="1496"/>
            </a:lvl8pPr>
            <a:lvl9pPr marL="2736251" indent="0">
              <a:buNone/>
              <a:defRPr sz="1496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1620202"/>
            <a:ext cx="2206252" cy="3001626"/>
          </a:xfrm>
        </p:spPr>
        <p:txBody>
          <a:bodyPr/>
          <a:lstStyle>
            <a:lvl1pPr marL="0" indent="0">
              <a:buNone/>
              <a:defRPr sz="1197"/>
            </a:lvl1pPr>
            <a:lvl2pPr marL="342031" indent="0">
              <a:buNone/>
              <a:defRPr sz="1047"/>
            </a:lvl2pPr>
            <a:lvl3pPr marL="684063" indent="0">
              <a:buNone/>
              <a:defRPr sz="898"/>
            </a:lvl3pPr>
            <a:lvl4pPr marL="1026094" indent="0">
              <a:buNone/>
              <a:defRPr sz="748"/>
            </a:lvl4pPr>
            <a:lvl5pPr marL="1368125" indent="0">
              <a:buNone/>
              <a:defRPr sz="748"/>
            </a:lvl5pPr>
            <a:lvl6pPr marL="1710157" indent="0">
              <a:buNone/>
              <a:defRPr sz="748"/>
            </a:lvl6pPr>
            <a:lvl7pPr marL="2052188" indent="0">
              <a:buNone/>
              <a:defRPr sz="748"/>
            </a:lvl7pPr>
            <a:lvl8pPr marL="2394219" indent="0">
              <a:buNone/>
              <a:defRPr sz="748"/>
            </a:lvl8pPr>
            <a:lvl9pPr marL="2736251" indent="0">
              <a:buNone/>
              <a:defRPr sz="74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201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0287" y="287537"/>
            <a:ext cx="5899964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287" y="1437680"/>
            <a:ext cx="5899964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0287" y="5005627"/>
            <a:ext cx="1539121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BE20D-CBC3-4618-B27F-BDF2E2B94EC8}" type="datetimeFigureOut">
              <a:rPr kumimoji="1" lang="ja-JP" altLang="en-US" smtClean="0"/>
              <a:t>2017/11/8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5928" y="5005627"/>
            <a:ext cx="2308682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1130" y="5005627"/>
            <a:ext cx="1539121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9F995-3B0B-41D5-A862-12FDA869B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422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4063" rtl="0" eaLnBrk="1" latinLnBrk="0" hangingPunct="1">
        <a:lnSpc>
          <a:spcPct val="90000"/>
        </a:lnSpc>
        <a:spcBef>
          <a:spcPct val="0"/>
        </a:spcBef>
        <a:buNone/>
        <a:defRPr kumimoji="1" sz="32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016" indent="-171016" algn="l" defTabSz="684063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kumimoji="1" sz="2095" kern="1200">
          <a:solidFill>
            <a:schemeClr val="tx1"/>
          </a:solidFill>
          <a:latin typeface="+mn-lt"/>
          <a:ea typeface="+mn-ea"/>
          <a:cs typeface="+mn-cs"/>
        </a:defRPr>
      </a:lvl1pPr>
      <a:lvl2pPr marL="513047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kumimoji="1"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855078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kumimoji="1" sz="1496" kern="1200">
          <a:solidFill>
            <a:schemeClr val="tx1"/>
          </a:solidFill>
          <a:latin typeface="+mn-lt"/>
          <a:ea typeface="+mn-ea"/>
          <a:cs typeface="+mn-cs"/>
        </a:defRPr>
      </a:lvl3pPr>
      <a:lvl4pPr marL="1197110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539141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881172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223204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565235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907266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4063" rtl="0" eaLnBrk="1" latinLnBrk="0" hangingPunct="1"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1pPr>
      <a:lvl2pPr marL="342031" algn="l" defTabSz="684063" rtl="0" eaLnBrk="1" latinLnBrk="0" hangingPunct="1"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2pPr>
      <a:lvl3pPr marL="684063" algn="l" defTabSz="684063" rtl="0" eaLnBrk="1" latinLnBrk="0" hangingPunct="1"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3pPr>
      <a:lvl4pPr marL="1026094" algn="l" defTabSz="684063" rtl="0" eaLnBrk="1" latinLnBrk="0" hangingPunct="1"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368125" algn="l" defTabSz="684063" rtl="0" eaLnBrk="1" latinLnBrk="0" hangingPunct="1"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710157" algn="l" defTabSz="684063" rtl="0" eaLnBrk="1" latinLnBrk="0" hangingPunct="1"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052188" algn="l" defTabSz="684063" rtl="0" eaLnBrk="1" latinLnBrk="0" hangingPunct="1"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394219" algn="l" defTabSz="684063" rtl="0" eaLnBrk="1" latinLnBrk="0" hangingPunct="1"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736251" algn="l" defTabSz="684063" rtl="0" eaLnBrk="1" latinLnBrk="0" hangingPunct="1">
        <a:defRPr kumimoji="1" sz="13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35071" y="776352"/>
            <a:ext cx="2988000" cy="144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Initial patient selection </a:t>
            </a:r>
            <a:r>
              <a:rPr kumimoji="0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r>
              <a:rPr kumimoji="0" lang="ja-JP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0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=312)</a:t>
            </a:r>
            <a:endParaRPr kumimoji="0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Breast cancer patients</a:t>
            </a: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Disease recurred after curative surgery</a:t>
            </a: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Started</a:t>
            </a:r>
            <a:r>
              <a:rPr kumimoji="0" lang="ja-JP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ja-JP" sz="1200" dirty="0" err="1">
                <a:latin typeface="Arial" panose="020B0604020202020204" pitchFamily="34" charset="0"/>
                <a:cs typeface="Arial" panose="020B0604020202020204" pitchFamily="34" charset="0"/>
              </a:rPr>
              <a:t>capecitabine</a:t>
            </a: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treatment </a:t>
            </a:r>
            <a:r>
              <a:rPr kumimoji="0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palliative </a:t>
            </a:r>
            <a:r>
              <a:rPr kumimoji="0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chemotherapy</a:t>
            </a:r>
            <a:endParaRPr kumimoji="0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Chemotherapy received between 2008-2016 </a:t>
            </a:r>
            <a:endParaRPr kumimoji="0" lang="en-US" altLang="ja-JP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AutoShape 3"/>
          <p:cNvCxnSpPr>
            <a:cxnSpLocks noChangeShapeType="1"/>
          </p:cNvCxnSpPr>
          <p:nvPr/>
        </p:nvCxnSpPr>
        <p:spPr bwMode="auto">
          <a:xfrm>
            <a:off x="3027099" y="2228521"/>
            <a:ext cx="0" cy="136800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35071" y="3621921"/>
            <a:ext cx="2988000" cy="7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Included in analysis </a:t>
            </a:r>
            <a:r>
              <a:rPr kumimoji="0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0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=288)</a:t>
            </a:r>
            <a:endParaRPr kumimoji="0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Fluoropyrimidine (FP) group </a:t>
            </a:r>
            <a:r>
              <a:rPr kumimoji="0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0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=105</a:t>
            </a: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Non-FP </a:t>
            </a:r>
            <a:r>
              <a:rPr kumimoji="0"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group </a:t>
            </a:r>
            <a:r>
              <a:rPr kumimoji="0" lang="en-US" altLang="ja-JP" sz="120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ja-JP" sz="1200" i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0" lang="en-US" altLang="ja-JP" sz="1200" smtClean="0">
                <a:latin typeface="Arial" panose="020B0604020202020204" pitchFamily="34" charset="0"/>
                <a:cs typeface="Arial" panose="020B0604020202020204" pitchFamily="34" charset="0"/>
              </a:rPr>
              <a:t>=183</a:t>
            </a:r>
            <a:r>
              <a:rPr kumimoji="0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7" name="AutoShape 4"/>
          <p:cNvCxnSpPr>
            <a:cxnSpLocks noChangeShapeType="1"/>
          </p:cNvCxnSpPr>
          <p:nvPr/>
        </p:nvCxnSpPr>
        <p:spPr bwMode="auto">
          <a:xfrm>
            <a:off x="3036521" y="2912520"/>
            <a:ext cx="432000" cy="2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cxn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478694" y="2523283"/>
            <a:ext cx="2772000" cy="792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200" dirty="0">
                <a:solidFill>
                  <a:prstClr val="black"/>
                </a:solidFill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Excluded for the </a:t>
            </a:r>
            <a:r>
              <a:rPr kumimoji="0" lang="en-US" altLang="ja-JP" sz="12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following </a:t>
            </a:r>
            <a:r>
              <a:rPr kumimoji="0" lang="en-US" altLang="ja-JP" sz="1200" dirty="0" smtClean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reasons:        </a:t>
            </a:r>
            <a:endParaRPr kumimoji="0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ja-JP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 use of ≥2 FPs </a:t>
            </a:r>
            <a:r>
              <a:rPr kumimoji="0" lang="en-US" altLang="ja-JP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0" lang="en-US" altLang="ja-JP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=12</a:t>
            </a:r>
            <a:r>
              <a:rPr kumimoji="0" lang="en-US" altLang="ja-JP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ja-JP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Non-perioperative use of FPs </a:t>
            </a:r>
            <a:r>
              <a:rPr kumimoji="0" lang="en-US" altLang="ja-JP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0" lang="en-US" altLang="ja-JP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=8</a:t>
            </a:r>
            <a:r>
              <a:rPr kumimoji="0" lang="en-US" altLang="ja-JP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ja-JP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Insufficient baseline (</a:t>
            </a:r>
            <a:r>
              <a:rPr kumimoji="0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0" lang="en-US" altLang="ja-JP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</a:t>
            </a:r>
            <a:r>
              <a:rPr kumimoji="0" lang="en-US" altLang="ja-JP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391920" y="4510059"/>
            <a:ext cx="4858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. 1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Flow diagram of the patient selection process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133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82</Words>
  <Application>Microsoft Office PowerPoint</Application>
  <PresentationFormat>ユーザー設定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ＭＳ 明朝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飯泉桜</dc:creator>
  <cp:lastModifiedBy>飯泉桜</cp:lastModifiedBy>
  <cp:revision>6</cp:revision>
  <dcterms:created xsi:type="dcterms:W3CDTF">2017-10-23T02:50:08Z</dcterms:created>
  <dcterms:modified xsi:type="dcterms:W3CDTF">2017-11-07T22:52:15Z</dcterms:modified>
</cp:coreProperties>
</file>