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90" autoAdjust="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0C5482-072A-4F7D-B169-697E869C78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401F82A-1AB3-4D02-BB17-1CF15F35E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7C3A32-BF41-4967-9DB6-7AFC72658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028A4DF-F2B5-4554-9BD5-1416B5CD9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EF3E38-E6B0-4D11-BC64-1EC7113EA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8055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4A7FBC-5BCF-47C9-A3A7-6C41659E0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D568349-67CA-482C-A241-59B7D6ADE3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29744E-A8CE-419C-89D0-54EE6B3FA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8DADAD-86EA-4FEE-887A-EAC6E68F8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900D9A-F91C-40D5-8A47-304B2C1B6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9065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D9F744-164B-4742-BC6A-B8204CF31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E3C095-00F1-4070-B09A-2663231596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4A862A-C731-4724-9A02-9CB445BAF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BAB301D-521E-4EA8-B57F-6E9A7CEA9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5FD536-B71F-46F1-8FE6-D5C54FA48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709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EFCACE-16F9-4DD2-9EE4-D4A39C424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F8B35B6-7CB1-421F-977E-EAA7C1C325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4BA6E36-6ACB-40EA-BD06-F86AF5822E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9191D75-F6FA-447A-81CF-8005418B1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CC0ED5-CD24-4965-B49F-7F9B8B17B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760A760-EFEB-4723-9D0A-232E02FF3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525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90DDA1-2388-46C2-ACA2-ED540AD5BC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A3BFCE3-1BB3-44C0-A213-66FCA29E2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912EC20-7F2D-4351-870D-A4D28E3ABA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F2AD43-37D6-419C-98D0-8C7B2D6D20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EB98516-935F-43D3-9F4C-2A42BE8D6B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A9536BD-86D7-4FCA-BAE3-7CAC0023F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6B71929-002E-4523-8305-26A7841E4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91A9DD0-F18E-4CA8-9661-F60D75F8D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4441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C08DE4-4B4E-4688-84A9-64E61DC78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C4A6BE7-773B-46CC-9F86-AD1CE7848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DF986BC-D90D-4054-93BA-A642E4992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6462835-D26C-4D81-8556-26F0FEE74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1883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4B951AE-837B-4566-8AF3-6CAA793B6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80FCB8B-20C9-4E50-A632-F8C566690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CFCABD1-0E5E-429C-BB1C-C228AC763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0486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0004D9-D077-464D-A793-FBC7D7257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837DE4-28E9-4FF3-B1E8-97C0E05C8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9DED291-2BEF-48D7-81E2-3E725EA8BD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12F6C98-319C-4025-AF91-7A962D7D7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1AAAF56-46A4-453B-AE3B-FEE43E651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962DA73-6462-4753-BB17-BD3594226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042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91CA7D-6A63-4C87-BB25-D90EF36D1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C16F98F-A268-4E68-8E96-89393205C2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E671B53-C4AD-4F21-88F2-A593674476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11414E-4702-4A1A-A479-C0B53A0C3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0DA8A3-AC7D-4F1E-A6F1-E828AA764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81CE974-0590-460F-8B72-B02D35CAB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5109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33AE80-39D8-4B52-865C-21AE039D8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58B95C7-6387-41AA-A736-E73B9BB841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3FFDF7F-7D9A-438A-8EB7-5823A0250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7257F9-2201-42D2-833E-82A9B5C06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D0EF0C-5862-467B-9609-B0AD0ACC8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732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7C7C5DF-FDBC-47D3-B9B3-51574E9FCE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126FF9-9C58-4049-B4BC-5731EFD7D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152FFE7-F178-4BAA-AF6B-CCD7ABE79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3720F8-F4ED-48A7-86F1-6AC2C335D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09AE05D-019E-4162-A84B-3BEE7CC0C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0593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A8D3E70-B0AA-4C77-AFA4-4E91FD431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97BF12E-42D5-4067-914D-8B64FACBF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E7BB887-4950-4A65-8B2B-BD71D18D96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98944-B944-4D17-BA65-50CBE04AD026}" type="datetimeFigureOut">
              <a:rPr lang="es-ES" smtClean="0"/>
              <a:t>23/05/2024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904EE0-AFCA-4E64-88BE-C5DA208E1B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330DF7-408C-4B99-B329-17B92421B0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0C1D07-D4D2-4C19-8958-7C0E108A11D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1808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Un conjunto de letras blancas en fondo azul&#10;&#10;Descripción generada automáticamente con confianza baja">
            <a:extLst>
              <a:ext uri="{FF2B5EF4-FFF2-40B4-BE49-F238E27FC236}">
                <a16:creationId xmlns:a16="http://schemas.microsoft.com/office/drawing/2014/main" id="{87495BBC-FF73-425D-AFBB-9F52D36905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2" r="6581"/>
          <a:stretch/>
        </p:blipFill>
        <p:spPr>
          <a:xfrm>
            <a:off x="2391009" y="2304470"/>
            <a:ext cx="8411801" cy="2654684"/>
          </a:xfrm>
          <a:prstGeom prst="rect">
            <a:avLst/>
          </a:prstGeom>
        </p:spPr>
      </p:pic>
      <p:pic>
        <p:nvPicPr>
          <p:cNvPr id="14" name="Imagen 13" descr="Imagen que contiene estacionaria, instrumento, lápiz&#10;&#10;Descripción generada automáticamente">
            <a:extLst>
              <a:ext uri="{FF2B5EF4-FFF2-40B4-BE49-F238E27FC236}">
                <a16:creationId xmlns:a16="http://schemas.microsoft.com/office/drawing/2014/main" id="{C10AA4F6-04EE-4D4E-AE97-B3E635838E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7" r="6581"/>
          <a:stretch/>
        </p:blipFill>
        <p:spPr>
          <a:xfrm>
            <a:off x="2329795" y="122304"/>
            <a:ext cx="8473014" cy="2322849"/>
          </a:xfrm>
          <a:prstGeom prst="rect">
            <a:avLst/>
          </a:prstGeom>
        </p:spPr>
      </p:pic>
      <p:pic>
        <p:nvPicPr>
          <p:cNvPr id="15" name="Imagen 14" descr="Un conjunto de letras blancas en fondo azul&#10;&#10;Descripción generada automáticamente con confianza baja">
            <a:extLst>
              <a:ext uri="{FF2B5EF4-FFF2-40B4-BE49-F238E27FC236}">
                <a16:creationId xmlns:a16="http://schemas.microsoft.com/office/drawing/2014/main" id="{381F4A15-786B-49A6-9559-AF49685E1B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94"/>
          <a:stretch/>
        </p:blipFill>
        <p:spPr>
          <a:xfrm>
            <a:off x="10915352" y="982110"/>
            <a:ext cx="593198" cy="2926086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48EA6566-6164-499E-A04A-3D494B8292A6}"/>
              </a:ext>
            </a:extLst>
          </p:cNvPr>
          <p:cNvSpPr txBox="1"/>
          <p:nvPr/>
        </p:nvSpPr>
        <p:spPr>
          <a:xfrm>
            <a:off x="2048698" y="1059881"/>
            <a:ext cx="26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8BAF42F-63F0-498A-BED1-16EBB3D798C7}"/>
              </a:ext>
            </a:extLst>
          </p:cNvPr>
          <p:cNvSpPr txBox="1"/>
          <p:nvPr/>
        </p:nvSpPr>
        <p:spPr>
          <a:xfrm>
            <a:off x="2034827" y="782658"/>
            <a:ext cx="26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B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7D74C63-C4D5-4A2E-91FB-61A2BC839269}"/>
              </a:ext>
            </a:extLst>
          </p:cNvPr>
          <p:cNvSpPr txBox="1"/>
          <p:nvPr/>
        </p:nvSpPr>
        <p:spPr>
          <a:xfrm>
            <a:off x="2034827" y="505435"/>
            <a:ext cx="26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79A87FAF-4F4D-42AF-A488-ED06104C7F5A}"/>
              </a:ext>
            </a:extLst>
          </p:cNvPr>
          <p:cNvSpPr txBox="1"/>
          <p:nvPr/>
        </p:nvSpPr>
        <p:spPr>
          <a:xfrm>
            <a:off x="2032520" y="223718"/>
            <a:ext cx="26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0BE4E00-4AE2-4A64-AEF5-2AFCEDD95FF4}"/>
              </a:ext>
            </a:extLst>
          </p:cNvPr>
          <p:cNvSpPr txBox="1"/>
          <p:nvPr/>
        </p:nvSpPr>
        <p:spPr>
          <a:xfrm>
            <a:off x="2038030" y="1336414"/>
            <a:ext cx="26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556D04B-60A7-49F5-B440-405F84960B0B}"/>
              </a:ext>
            </a:extLst>
          </p:cNvPr>
          <p:cNvSpPr txBox="1"/>
          <p:nvPr/>
        </p:nvSpPr>
        <p:spPr>
          <a:xfrm>
            <a:off x="2047809" y="1615304"/>
            <a:ext cx="26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67D3DBD-7BEC-4BD9-834B-5A28ED347E28}"/>
              </a:ext>
            </a:extLst>
          </p:cNvPr>
          <p:cNvSpPr txBox="1"/>
          <p:nvPr/>
        </p:nvSpPr>
        <p:spPr>
          <a:xfrm>
            <a:off x="2047809" y="1890170"/>
            <a:ext cx="26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</a:t>
            </a:r>
          </a:p>
        </p:txBody>
      </p:sp>
      <p:cxnSp>
        <p:nvCxnSpPr>
          <p:cNvPr id="26" name="Conector recto 25">
            <a:extLst>
              <a:ext uri="{FF2B5EF4-FFF2-40B4-BE49-F238E27FC236}">
                <a16:creationId xmlns:a16="http://schemas.microsoft.com/office/drawing/2014/main" id="{4B8EE5A0-FEC1-44E4-8089-FBB2A4FDD66F}"/>
              </a:ext>
            </a:extLst>
          </p:cNvPr>
          <p:cNvCxnSpPr>
            <a:cxnSpLocks/>
          </p:cNvCxnSpPr>
          <p:nvPr/>
        </p:nvCxnSpPr>
        <p:spPr>
          <a:xfrm>
            <a:off x="1935071" y="319892"/>
            <a:ext cx="0" cy="9048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0435D68E-DD36-4F68-8F94-C339950C4F44}"/>
              </a:ext>
            </a:extLst>
          </p:cNvPr>
          <p:cNvCxnSpPr>
            <a:cxnSpLocks/>
          </p:cNvCxnSpPr>
          <p:nvPr/>
        </p:nvCxnSpPr>
        <p:spPr>
          <a:xfrm flipH="1">
            <a:off x="1948560" y="1389319"/>
            <a:ext cx="1" cy="79254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uadroTexto 31">
            <a:extLst>
              <a:ext uri="{FF2B5EF4-FFF2-40B4-BE49-F238E27FC236}">
                <a16:creationId xmlns:a16="http://schemas.microsoft.com/office/drawing/2014/main" id="{291E1D31-E5F6-4599-A075-7B81049B4A56}"/>
              </a:ext>
            </a:extLst>
          </p:cNvPr>
          <p:cNvSpPr txBox="1"/>
          <p:nvPr/>
        </p:nvSpPr>
        <p:spPr>
          <a:xfrm rot="16200000">
            <a:off x="1106343" y="526403"/>
            <a:ext cx="1250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flg22-NH</a:t>
            </a:r>
            <a:r>
              <a:rPr lang="en-US" b="1" baseline="-25000" dirty="0"/>
              <a:t>2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77C68378-D6E0-4CC9-86CE-29DF76F71C4C}"/>
              </a:ext>
            </a:extLst>
          </p:cNvPr>
          <p:cNvSpPr txBox="1"/>
          <p:nvPr/>
        </p:nvSpPr>
        <p:spPr>
          <a:xfrm rot="16200000">
            <a:off x="1476373" y="1544761"/>
            <a:ext cx="575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NTC</a:t>
            </a:r>
          </a:p>
        </p:txBody>
      </p:sp>
      <p:sp>
        <p:nvSpPr>
          <p:cNvPr id="34" name="Abrir llave 33">
            <a:extLst>
              <a:ext uri="{FF2B5EF4-FFF2-40B4-BE49-F238E27FC236}">
                <a16:creationId xmlns:a16="http://schemas.microsoft.com/office/drawing/2014/main" id="{10108DC0-6911-4D84-A6FE-87C3019DBF39}"/>
              </a:ext>
            </a:extLst>
          </p:cNvPr>
          <p:cNvSpPr/>
          <p:nvPr/>
        </p:nvSpPr>
        <p:spPr>
          <a:xfrm rot="16200000">
            <a:off x="4151467" y="3050625"/>
            <a:ext cx="364629" cy="3788432"/>
          </a:xfrm>
          <a:prstGeom prst="leftBrace">
            <a:avLst>
              <a:gd name="adj1" fmla="val 0"/>
              <a:gd name="adj2" fmla="val 49835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brir llave 34">
            <a:extLst>
              <a:ext uri="{FF2B5EF4-FFF2-40B4-BE49-F238E27FC236}">
                <a16:creationId xmlns:a16="http://schemas.microsoft.com/office/drawing/2014/main" id="{ABE84412-F190-498E-9864-81518548A313}"/>
              </a:ext>
            </a:extLst>
          </p:cNvPr>
          <p:cNvSpPr/>
          <p:nvPr/>
        </p:nvSpPr>
        <p:spPr>
          <a:xfrm rot="16200000">
            <a:off x="8310250" y="2680271"/>
            <a:ext cx="364629" cy="4529136"/>
          </a:xfrm>
          <a:prstGeom prst="leftBrace">
            <a:avLst>
              <a:gd name="adj1" fmla="val 0"/>
              <a:gd name="adj2" fmla="val 49835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5D7B8A3E-7D6C-4938-9B28-9B8212DCC6A9}"/>
              </a:ext>
            </a:extLst>
          </p:cNvPr>
          <p:cNvSpPr txBox="1"/>
          <p:nvPr/>
        </p:nvSpPr>
        <p:spPr>
          <a:xfrm>
            <a:off x="3355709" y="5127155"/>
            <a:ext cx="200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DOWNREGULATED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0A9B8B6B-0D9D-4601-A2BF-90BF94BDAF3E}"/>
              </a:ext>
            </a:extLst>
          </p:cNvPr>
          <p:cNvSpPr txBox="1"/>
          <p:nvPr/>
        </p:nvSpPr>
        <p:spPr>
          <a:xfrm>
            <a:off x="7335985" y="5127155"/>
            <a:ext cx="1631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UPREGULATED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A54B32FF-4D00-4A3C-9DCE-BF76031EED1E}"/>
              </a:ext>
            </a:extLst>
          </p:cNvPr>
          <p:cNvSpPr txBox="1"/>
          <p:nvPr/>
        </p:nvSpPr>
        <p:spPr>
          <a:xfrm>
            <a:off x="4774163" y="5732786"/>
            <a:ext cx="4193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DIFFERENTIALLY EXPRESSED GENES (DEG)</a:t>
            </a:r>
          </a:p>
        </p:txBody>
      </p:sp>
      <p:sp>
        <p:nvSpPr>
          <p:cNvPr id="39" name="Abrir llave 38">
            <a:extLst>
              <a:ext uri="{FF2B5EF4-FFF2-40B4-BE49-F238E27FC236}">
                <a16:creationId xmlns:a16="http://schemas.microsoft.com/office/drawing/2014/main" id="{998FE72A-183A-441D-841D-74328E0DE49C}"/>
              </a:ext>
            </a:extLst>
          </p:cNvPr>
          <p:cNvSpPr/>
          <p:nvPr/>
        </p:nvSpPr>
        <p:spPr>
          <a:xfrm rot="16200000">
            <a:off x="6454187" y="1378425"/>
            <a:ext cx="288324" cy="8317568"/>
          </a:xfrm>
          <a:prstGeom prst="leftBrace">
            <a:avLst>
              <a:gd name="adj1" fmla="val 2858"/>
              <a:gd name="adj2" fmla="val 5154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49F2A4CC-53C1-4AC0-B461-C5269DE2C9D9}"/>
              </a:ext>
            </a:extLst>
          </p:cNvPr>
          <p:cNvSpPr txBox="1"/>
          <p:nvPr/>
        </p:nvSpPr>
        <p:spPr>
          <a:xfrm>
            <a:off x="2065256" y="3251409"/>
            <a:ext cx="26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15641956-1455-419C-B22C-1ECABB0B8445}"/>
              </a:ext>
            </a:extLst>
          </p:cNvPr>
          <p:cNvSpPr txBox="1"/>
          <p:nvPr/>
        </p:nvSpPr>
        <p:spPr>
          <a:xfrm>
            <a:off x="2051385" y="2974186"/>
            <a:ext cx="26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B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75A5074C-528D-4AC3-8030-23C00C4BF5B8}"/>
              </a:ext>
            </a:extLst>
          </p:cNvPr>
          <p:cNvSpPr txBox="1"/>
          <p:nvPr/>
        </p:nvSpPr>
        <p:spPr>
          <a:xfrm>
            <a:off x="2051385" y="2696963"/>
            <a:ext cx="26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EFA41B6C-9BF8-4263-9553-3B6B1C7F747F}"/>
              </a:ext>
            </a:extLst>
          </p:cNvPr>
          <p:cNvSpPr txBox="1"/>
          <p:nvPr/>
        </p:nvSpPr>
        <p:spPr>
          <a:xfrm>
            <a:off x="2049078" y="2415246"/>
            <a:ext cx="26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</a:t>
            </a:r>
          </a:p>
        </p:txBody>
      </p:sp>
      <p:cxnSp>
        <p:nvCxnSpPr>
          <p:cNvPr id="44" name="Conector recto 43">
            <a:extLst>
              <a:ext uri="{FF2B5EF4-FFF2-40B4-BE49-F238E27FC236}">
                <a16:creationId xmlns:a16="http://schemas.microsoft.com/office/drawing/2014/main" id="{DFF7205F-6585-4009-BD0B-1A8A61EE9A85}"/>
              </a:ext>
            </a:extLst>
          </p:cNvPr>
          <p:cNvCxnSpPr>
            <a:cxnSpLocks/>
          </p:cNvCxnSpPr>
          <p:nvPr/>
        </p:nvCxnSpPr>
        <p:spPr>
          <a:xfrm>
            <a:off x="1951629" y="2511420"/>
            <a:ext cx="0" cy="9048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uadroTexto 44">
            <a:extLst>
              <a:ext uri="{FF2B5EF4-FFF2-40B4-BE49-F238E27FC236}">
                <a16:creationId xmlns:a16="http://schemas.microsoft.com/office/drawing/2014/main" id="{411C6D81-DA44-45A9-A95F-051446EA36D6}"/>
              </a:ext>
            </a:extLst>
          </p:cNvPr>
          <p:cNvSpPr txBox="1"/>
          <p:nvPr/>
        </p:nvSpPr>
        <p:spPr>
          <a:xfrm rot="16200000">
            <a:off x="1122901" y="2717931"/>
            <a:ext cx="1250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flg22-NH</a:t>
            </a:r>
            <a:r>
              <a:rPr lang="en-US" b="1" baseline="-25000" dirty="0"/>
              <a:t>2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AA94EF02-0040-4EE4-9D66-F44AA97A26AE}"/>
              </a:ext>
            </a:extLst>
          </p:cNvPr>
          <p:cNvSpPr txBox="1"/>
          <p:nvPr/>
        </p:nvSpPr>
        <p:spPr>
          <a:xfrm>
            <a:off x="2082921" y="4390452"/>
            <a:ext cx="26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A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6E907DA1-5377-4B8E-8E96-384671D93109}"/>
              </a:ext>
            </a:extLst>
          </p:cNvPr>
          <p:cNvSpPr txBox="1"/>
          <p:nvPr/>
        </p:nvSpPr>
        <p:spPr>
          <a:xfrm>
            <a:off x="2069050" y="4113229"/>
            <a:ext cx="26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B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CB9BBA74-519F-4031-B77C-1C65DD991C13}"/>
              </a:ext>
            </a:extLst>
          </p:cNvPr>
          <p:cNvSpPr txBox="1"/>
          <p:nvPr/>
        </p:nvSpPr>
        <p:spPr>
          <a:xfrm>
            <a:off x="2069050" y="3836006"/>
            <a:ext cx="26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C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CA46061F-3500-480A-A740-B5F13710D38C}"/>
              </a:ext>
            </a:extLst>
          </p:cNvPr>
          <p:cNvSpPr txBox="1"/>
          <p:nvPr/>
        </p:nvSpPr>
        <p:spPr>
          <a:xfrm>
            <a:off x="2066743" y="3554289"/>
            <a:ext cx="2666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D</a:t>
            </a:r>
          </a:p>
        </p:txBody>
      </p:sp>
      <p:cxnSp>
        <p:nvCxnSpPr>
          <p:cNvPr id="50" name="Conector recto 49">
            <a:extLst>
              <a:ext uri="{FF2B5EF4-FFF2-40B4-BE49-F238E27FC236}">
                <a16:creationId xmlns:a16="http://schemas.microsoft.com/office/drawing/2014/main" id="{8700374C-591A-402F-92EB-D4EF7954633D}"/>
              </a:ext>
            </a:extLst>
          </p:cNvPr>
          <p:cNvCxnSpPr>
            <a:cxnSpLocks/>
          </p:cNvCxnSpPr>
          <p:nvPr/>
        </p:nvCxnSpPr>
        <p:spPr>
          <a:xfrm>
            <a:off x="1969294" y="3650463"/>
            <a:ext cx="0" cy="90487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uadroTexto 50">
            <a:extLst>
              <a:ext uri="{FF2B5EF4-FFF2-40B4-BE49-F238E27FC236}">
                <a16:creationId xmlns:a16="http://schemas.microsoft.com/office/drawing/2014/main" id="{B1C27F38-FB53-48F3-A8DE-94508312C203}"/>
              </a:ext>
            </a:extLst>
          </p:cNvPr>
          <p:cNvSpPr txBox="1"/>
          <p:nvPr/>
        </p:nvSpPr>
        <p:spPr>
          <a:xfrm rot="16200000">
            <a:off x="1484321" y="3918264"/>
            <a:ext cx="575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NTC</a:t>
            </a:r>
            <a:endParaRPr lang="en-US" b="1" baseline="-25000" dirty="0"/>
          </a:p>
        </p:txBody>
      </p:sp>
      <p:cxnSp>
        <p:nvCxnSpPr>
          <p:cNvPr id="52" name="Conector recto 51">
            <a:extLst>
              <a:ext uri="{FF2B5EF4-FFF2-40B4-BE49-F238E27FC236}">
                <a16:creationId xmlns:a16="http://schemas.microsoft.com/office/drawing/2014/main" id="{838135A3-3089-4511-B2E2-A70DBA1E87C6}"/>
              </a:ext>
            </a:extLst>
          </p:cNvPr>
          <p:cNvCxnSpPr>
            <a:cxnSpLocks/>
          </p:cNvCxnSpPr>
          <p:nvPr/>
        </p:nvCxnSpPr>
        <p:spPr>
          <a:xfrm>
            <a:off x="1439771" y="319892"/>
            <a:ext cx="0" cy="186197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54E706FC-D029-460C-925E-938B00161C17}"/>
              </a:ext>
            </a:extLst>
          </p:cNvPr>
          <p:cNvCxnSpPr>
            <a:cxnSpLocks/>
          </p:cNvCxnSpPr>
          <p:nvPr/>
        </p:nvCxnSpPr>
        <p:spPr>
          <a:xfrm flipH="1">
            <a:off x="1438509" y="2465389"/>
            <a:ext cx="1262" cy="223228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CuadroTexto 53">
            <a:extLst>
              <a:ext uri="{FF2B5EF4-FFF2-40B4-BE49-F238E27FC236}">
                <a16:creationId xmlns:a16="http://schemas.microsoft.com/office/drawing/2014/main" id="{BCC683D0-DD4B-45B8-86B6-1A25EE7E9317}"/>
              </a:ext>
            </a:extLst>
          </p:cNvPr>
          <p:cNvSpPr txBox="1"/>
          <p:nvPr/>
        </p:nvSpPr>
        <p:spPr>
          <a:xfrm rot="16200000">
            <a:off x="949046" y="1099062"/>
            <a:ext cx="426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6h</a:t>
            </a:r>
            <a:endParaRPr lang="en-US" b="1" baseline="-25000" dirty="0"/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EA1D2C28-6FF1-4E30-A936-4F805FB671A6}"/>
              </a:ext>
            </a:extLst>
          </p:cNvPr>
          <p:cNvSpPr txBox="1"/>
          <p:nvPr/>
        </p:nvSpPr>
        <p:spPr>
          <a:xfrm rot="16200000">
            <a:off x="896695" y="3321133"/>
            <a:ext cx="540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24h</a:t>
            </a:r>
            <a:endParaRPr lang="en-US" b="1" baseline="-25000" dirty="0"/>
          </a:p>
        </p:txBody>
      </p:sp>
      <p:sp>
        <p:nvSpPr>
          <p:cNvPr id="57" name="Rectángulo 56">
            <a:extLst>
              <a:ext uri="{FF2B5EF4-FFF2-40B4-BE49-F238E27FC236}">
                <a16:creationId xmlns:a16="http://schemas.microsoft.com/office/drawing/2014/main" id="{E3D99BBF-276A-4010-B865-4C6684CFBC00}"/>
              </a:ext>
            </a:extLst>
          </p:cNvPr>
          <p:cNvSpPr/>
          <p:nvPr/>
        </p:nvSpPr>
        <p:spPr>
          <a:xfrm>
            <a:off x="977736" y="6181698"/>
            <a:ext cx="1030578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en-US" sz="1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Figure S3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Heat map of the expression patterns (Z-scaled fragments per kilobase million values) of the differentially expressed genes (DEGs) in almond plants (replicates A, B, C and D) treated with the peptide </a:t>
            </a:r>
            <a:r>
              <a:rPr lang="en-US" sz="1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flg22-NH</a:t>
            </a:r>
            <a:r>
              <a:rPr lang="en-US" sz="10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compared with </a:t>
            </a:r>
            <a:r>
              <a:rPr lang="en-US" sz="10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not treated 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controls (NTC) after 6 and 24h. Columns correspond to the identified DEGs. Changes in expression levels are displayed from green (</a:t>
            </a:r>
            <a:r>
              <a:rPr lang="en-US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underexpressed</a:t>
            </a:r>
            <a:r>
              <a:rPr lang="en-US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to red (overexpressed). The order of genes was established after hierarchical clustering using the Euclidean distance. </a:t>
            </a:r>
            <a:endParaRPr lang="es-ES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70472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123</Words>
  <Application>Microsoft Office PowerPoint</Application>
  <PresentationFormat>Panorámica</PresentationFormat>
  <Paragraphs>25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Alejandro Moll Dos Santos</dc:creator>
  <cp:lastModifiedBy>Luis Alejandro Moll Dos Santos</cp:lastModifiedBy>
  <cp:revision>10</cp:revision>
  <dcterms:created xsi:type="dcterms:W3CDTF">2023-01-13T14:16:06Z</dcterms:created>
  <dcterms:modified xsi:type="dcterms:W3CDTF">2024-05-23T11:32:19Z</dcterms:modified>
</cp:coreProperties>
</file>