
<file path=[Content_Types].xml><?xml version="1.0" encoding="utf-8"?>
<Types xmlns="http://schemas.openxmlformats.org/package/2006/content-types">
  <Default Extension="png" ContentType="image/png"/>
  <Default Extension="pdf" ContentType="application/pd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78" r:id="rId3"/>
    <p:sldId id="287" r:id="rId4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Dunkle Formatvorlage 1 - Akz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75DCB02-9BB8-47FD-8907-85C794F793BA}" styleName="Designformatvorlage 1 - Akz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3839" autoAdjust="0"/>
    <p:restoredTop sz="94660"/>
  </p:normalViewPr>
  <p:slideViewPr>
    <p:cSldViewPr snapToObjects="1">
      <p:cViewPr varScale="1">
        <p:scale>
          <a:sx n="74" d="100"/>
          <a:sy n="74" d="100"/>
        </p:scale>
        <p:origin x="17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632FB-60D8-9746-87C8-D9E606E55E6C}" type="datetimeFigureOut">
              <a:rPr lang="de-DE" smtClean="0"/>
              <a:pPr/>
              <a:t>03.02.2020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46C3C-19A9-0143-8521-A78135B500CC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d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d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0" y="381000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Suppl. Fig. 1. Kaplan-Meier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analysis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of 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freedom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from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target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lesion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revascularization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(TLR) in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both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groups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with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and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without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stent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implantation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Abbreviations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: AS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Angiosculpt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).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P-values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have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been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directly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indicated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in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graphs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endParaRPr lang="de-DE" sz="1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Kaplan-Meier and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standard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error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estimates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(in %) : </a:t>
            </a:r>
          </a:p>
          <a:p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(+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Stent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):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Timepoint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1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day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200):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Angiosculpt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: 89.2 +/- 3.6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non-Angiosculpt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: 90.3 +/- 3.8 ;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Timepoint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2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day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400):86.4 +/- 3.9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88.6 +/- 4.0;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Timepoint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3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day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600): 82.3 +/- 4.4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86.9 +/- 4.3</a:t>
            </a:r>
          </a:p>
          <a:p>
            <a:pPr marL="228600" indent="-228600"/>
            <a:endParaRPr lang="de-DE" sz="10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 marL="228600" indent="-228600"/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(-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Stent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): 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Timepoint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1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day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200): Angiosculpt:94.2 +/-1.9 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non-Angiosculpt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: 85.1 +/- 3.1 ;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Timepoint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2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day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400):89.1 +/- 2.5 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vs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77.6 +/- 3.6 ;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Timepoint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3 (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day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600): 84.5 +/- 2.9 vs. 76.1 +/- 3.7</a:t>
            </a:r>
          </a:p>
          <a:p>
            <a:endParaRPr lang="de-DE" sz="1000" dirty="0" smtClean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7" name="Bild 6" descr="1 - Primary patency +_-stent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943141"/>
            <a:ext cx="4038600" cy="2866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1 - Histogram of Stent rate.pdf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407369"/>
            <a:ext cx="5067300" cy="2921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28600" y="3687633"/>
            <a:ext cx="6324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 smtClean="0">
                <a:latin typeface="Arial"/>
                <a:cs typeface="Arial"/>
              </a:rPr>
              <a:t>Suppl</a:t>
            </a:r>
            <a:r>
              <a:rPr lang="de-DE" sz="1000" dirty="0" smtClean="0">
                <a:latin typeface="Arial"/>
                <a:cs typeface="Arial"/>
              </a:rPr>
              <a:t> Fig. 2. </a:t>
            </a:r>
            <a:r>
              <a:rPr lang="de-DE" sz="1000" dirty="0" err="1" smtClean="0">
                <a:latin typeface="Arial"/>
                <a:cs typeface="Arial"/>
              </a:rPr>
              <a:t>Stent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implantations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needed</a:t>
            </a:r>
            <a:r>
              <a:rPr lang="de-DE" sz="1000" dirty="0" smtClean="0">
                <a:latin typeface="Arial"/>
                <a:cs typeface="Arial"/>
              </a:rPr>
              <a:t> in </a:t>
            </a:r>
            <a:r>
              <a:rPr lang="de-DE" sz="1000" dirty="0" err="1" smtClean="0">
                <a:latin typeface="Arial"/>
                <a:cs typeface="Arial"/>
              </a:rPr>
              <a:t>both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treatment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groups</a:t>
            </a:r>
            <a:r>
              <a:rPr lang="de-DE" sz="1000" dirty="0" smtClean="0">
                <a:latin typeface="Arial"/>
                <a:cs typeface="Arial"/>
              </a:rPr>
              <a:t>.</a:t>
            </a:r>
            <a:endParaRPr lang="de-DE" sz="1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/>
          <p:cNvGraphicFramePr>
            <a:graphicFrameLocks noGrp="1" noChangeAspect="1"/>
          </p:cNvGraphicFramePr>
          <p:nvPr/>
        </p:nvGraphicFramePr>
        <p:xfrm>
          <a:off x="533400" y="609600"/>
          <a:ext cx="6095999" cy="484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23142"/>
                <a:gridCol w="1923142"/>
                <a:gridCol w="2249715"/>
              </a:tblGrid>
              <a:tr h="257695">
                <a:tc>
                  <a:txBody>
                    <a:bodyPr/>
                    <a:lstStyle/>
                    <a:p>
                      <a:endParaRPr lang="de-DE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err="1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Angiosculpt</a:t>
                      </a:r>
                      <a:endParaRPr lang="de-DE" sz="1200" dirty="0" smtClean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  <a:p>
                      <a:endParaRPr lang="de-DE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/>
                          <a:cs typeface="Arial"/>
                        </a:rPr>
                        <a:t>No </a:t>
                      </a:r>
                      <a:r>
                        <a:rPr lang="de-DE" sz="1200" dirty="0" err="1" smtClean="0">
                          <a:latin typeface="Arial"/>
                          <a:cs typeface="Arial"/>
                        </a:rPr>
                        <a:t>Angiosculpt</a:t>
                      </a:r>
                      <a:endParaRPr lang="de-DE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b="1" dirty="0" err="1" smtClean="0">
                          <a:latin typeface="Arial"/>
                          <a:cs typeface="Arial"/>
                        </a:rPr>
                        <a:t>Drug-eluting</a:t>
                      </a:r>
                      <a:r>
                        <a:rPr lang="de-DE" sz="1200" b="1" dirty="0" smtClean="0">
                          <a:latin typeface="Arial"/>
                          <a:cs typeface="Arial"/>
                        </a:rPr>
                        <a:t> </a:t>
                      </a:r>
                      <a:r>
                        <a:rPr lang="de-DE" sz="1200" b="1" dirty="0" err="1" smtClean="0">
                          <a:latin typeface="Arial"/>
                          <a:cs typeface="Arial"/>
                        </a:rPr>
                        <a:t>balloon</a:t>
                      </a:r>
                      <a:r>
                        <a:rPr lang="de-DE" sz="1200" b="1" dirty="0" smtClean="0">
                          <a:latin typeface="Arial"/>
                          <a:cs typeface="Arial"/>
                        </a:rPr>
                        <a:t> (DEB)</a:t>
                      </a:r>
                      <a:endParaRPr lang="de-DE" sz="1200" b="1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latin typeface="Arial"/>
                          <a:cs typeface="Arial"/>
                        </a:rPr>
                        <a:t>In.Pact</a:t>
                      </a:r>
                      <a:r>
                        <a:rPr lang="de-DE" sz="1200" b="1" dirty="0" smtClean="0">
                          <a:latin typeface="Arial"/>
                          <a:cs typeface="Arial"/>
                        </a:rPr>
                        <a:t> Admiral</a:t>
                      </a:r>
                      <a:endParaRPr lang="de-DE" sz="1200" b="1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180 (78.2%)</a:t>
                      </a:r>
                      <a:endParaRPr lang="de-DE" sz="12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/>
                          <a:cs typeface="Arial"/>
                        </a:rPr>
                        <a:t>113 (57.9%)</a:t>
                      </a:r>
                      <a:endParaRPr lang="de-DE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latin typeface="Arial"/>
                          <a:cs typeface="Arial"/>
                        </a:rPr>
                        <a:t>Luminor</a:t>
                      </a:r>
                      <a:endParaRPr lang="de-DE" sz="1200" b="1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20 (8.7%)</a:t>
                      </a:r>
                      <a:endParaRPr lang="de-DE" sz="12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/>
                          <a:cs typeface="Arial"/>
                        </a:rPr>
                        <a:t>55 (28.2%)</a:t>
                      </a:r>
                      <a:endParaRPr lang="de-DE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dirty="0" err="1" smtClean="0">
                          <a:latin typeface="Arial"/>
                          <a:cs typeface="Arial"/>
                        </a:rPr>
                        <a:t>Lutonix</a:t>
                      </a:r>
                      <a:endParaRPr lang="de-DE" sz="1200" b="1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25 (10.9%)</a:t>
                      </a:r>
                      <a:endParaRPr lang="de-DE" sz="1200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Arial"/>
                          <a:cs typeface="Arial"/>
                        </a:rPr>
                        <a:t>25 (12.8%)</a:t>
                      </a:r>
                      <a:endParaRPr lang="de-DE" sz="1200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Stellarex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5 (2.2%)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3 (1.5%)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b="1" i="0" u="none" strike="noStrike" baseline="0" dirty="0" smtClean="0">
                          <a:latin typeface="Arial"/>
                          <a:cs typeface="Arial"/>
                        </a:rPr>
                        <a:t>STENT 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i="0" u="none" strike="noStrike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Supera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42 (18.3%)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30 (15.4%)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Innova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23 (10%)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24 (12.3%)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Misago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 (1.3%)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5 (2.6%)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LifeStent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 (1.3%)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0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smtClean="0">
                          <a:latin typeface="Arial"/>
                          <a:cs typeface="Arial"/>
                        </a:rPr>
                        <a:t>Protege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3 (1.2%)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1 (0.5%)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Dynamic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1 (0.4%) 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2 (1%)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ViaBahn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1 (0.5%)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 gridSpan="3">
                  <a:txBody>
                    <a:bodyPr/>
                    <a:lstStyle/>
                    <a:p>
                      <a:pPr algn="ctr"/>
                      <a:r>
                        <a:rPr lang="de-DE" sz="1200" b="1" i="0" u="none" strike="noStrike" dirty="0" smtClean="0">
                          <a:latin typeface="Arial"/>
                          <a:cs typeface="Arial"/>
                        </a:rPr>
                        <a:t>ATHERECTOMY DEVICES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de-DE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i="0" u="none" strike="noStrike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Silverhawk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21</a:t>
                      </a:r>
                      <a:r>
                        <a:rPr lang="de-DE" sz="1200" i="0" u="none" strike="noStrike" baseline="0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(9.1%)</a:t>
                      </a:r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19 (9.7%)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  <a:tr h="257695">
                <a:tc>
                  <a:txBody>
                    <a:bodyPr/>
                    <a:lstStyle/>
                    <a:p>
                      <a:r>
                        <a:rPr lang="de-DE" sz="1200" b="1" i="0" u="none" strike="noStrike" dirty="0" err="1" smtClean="0">
                          <a:latin typeface="Arial"/>
                          <a:cs typeface="Arial"/>
                        </a:rPr>
                        <a:t>Rotablator</a:t>
                      </a:r>
                      <a:endParaRPr lang="de-DE" sz="1200" b="1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lang="de-DE" sz="1200" i="0" u="none" strike="noStrike" dirty="0">
                        <a:solidFill>
                          <a:srgbClr val="FF0000"/>
                        </a:solidFill>
                        <a:latin typeface="Arial"/>
                        <a:cs typeface="Arial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i="0" u="none" strike="noStrike" dirty="0" smtClean="0">
                          <a:latin typeface="Arial"/>
                          <a:cs typeface="Arial"/>
                        </a:rPr>
                        <a:t>1 (0.5%)</a:t>
                      </a:r>
                      <a:endParaRPr lang="de-DE" sz="1200" i="0" u="none" strike="noStrike" dirty="0">
                        <a:latin typeface="Arial"/>
                        <a:cs typeface="Arial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0" y="6400800"/>
            <a:ext cx="914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 smtClean="0">
                <a:latin typeface="Arial"/>
                <a:cs typeface="Arial"/>
              </a:rPr>
              <a:t>Suppl.Table</a:t>
            </a:r>
            <a:r>
              <a:rPr lang="de-DE" sz="1000" dirty="0" smtClean="0">
                <a:latin typeface="Arial"/>
                <a:cs typeface="Arial"/>
              </a:rPr>
              <a:t>. 1. </a:t>
            </a:r>
            <a:r>
              <a:rPr lang="de-DE" sz="1000" dirty="0" err="1" smtClean="0">
                <a:latin typeface="Arial"/>
                <a:cs typeface="Arial"/>
              </a:rPr>
              <a:t>Descriptional</a:t>
            </a:r>
            <a:r>
              <a:rPr lang="de-DE" sz="1000" dirty="0" smtClean="0">
                <a:latin typeface="Arial"/>
                <a:cs typeface="Arial"/>
              </a:rPr>
              <a:t> list of additional </a:t>
            </a:r>
            <a:r>
              <a:rPr lang="de-DE" sz="1000" dirty="0" err="1" smtClean="0">
                <a:latin typeface="Arial"/>
                <a:cs typeface="Arial"/>
              </a:rPr>
              <a:t>devices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used</a:t>
            </a:r>
            <a:r>
              <a:rPr lang="de-DE" sz="1000" dirty="0" smtClean="0">
                <a:latin typeface="Arial"/>
                <a:cs typeface="Arial"/>
              </a:rPr>
              <a:t> in </a:t>
            </a:r>
            <a:r>
              <a:rPr lang="de-DE" sz="1000" dirty="0" err="1" smtClean="0">
                <a:latin typeface="Arial"/>
                <a:cs typeface="Arial"/>
              </a:rPr>
              <a:t>both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intervention</a:t>
            </a:r>
            <a:r>
              <a:rPr lang="de-DE" sz="1000" dirty="0" smtClean="0">
                <a:latin typeface="Arial"/>
                <a:cs typeface="Arial"/>
              </a:rPr>
              <a:t> </a:t>
            </a:r>
            <a:r>
              <a:rPr lang="de-DE" sz="1000" dirty="0" err="1" smtClean="0">
                <a:latin typeface="Arial"/>
                <a:cs typeface="Arial"/>
              </a:rPr>
              <a:t>groups</a:t>
            </a:r>
            <a:r>
              <a:rPr lang="de-DE" sz="1000" dirty="0" smtClean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Office PowerPoint</Application>
  <PresentationFormat>On-screen Show (4:3)</PresentationFormat>
  <Paragraphs>52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Office-Design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Mariya</dc:creator>
  <cp:lastModifiedBy>Suganya R.</cp:lastModifiedBy>
  <cp:revision>432</cp:revision>
  <cp:lastPrinted>2019-04-17T07:03:11Z</cp:lastPrinted>
  <dcterms:created xsi:type="dcterms:W3CDTF">2020-02-01T11:33:39Z</dcterms:created>
  <dcterms:modified xsi:type="dcterms:W3CDTF">2020-02-03T07:22:33Z</dcterms:modified>
</cp:coreProperties>
</file>