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396413" cy="540067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01">
          <p15:clr>
            <a:srgbClr val="A4A3A4"/>
          </p15:clr>
        </p15:guide>
        <p15:guide id="2" pos="2925">
          <p15:clr>
            <a:srgbClr val="A4A3A4"/>
          </p15:clr>
        </p15:guide>
        <p15:guide id="3" pos="8778">
          <p15:clr>
            <a:srgbClr val="A4A3A4"/>
          </p15:clr>
        </p15:guide>
        <p15:guide id="4" pos="989">
          <p15:clr>
            <a:srgbClr val="A4A3A4"/>
          </p15:clr>
        </p15:guide>
        <p15:guide id="5" pos="2963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h+WbGR03h6rq3E7HgeDjSiOBik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6"/>
  </p:normalViewPr>
  <p:slideViewPr>
    <p:cSldViewPr snapToGrid="0">
      <p:cViewPr varScale="1">
        <p:scale>
          <a:sx n="133" d="100"/>
          <a:sy n="133" d="100"/>
        </p:scale>
        <p:origin x="936" y="184"/>
      </p:cViewPr>
      <p:guideLst>
        <p:guide orient="horz" pos="1701"/>
        <p:guide pos="2925"/>
        <p:guide pos="8778"/>
        <p:guide pos="989"/>
        <p:guide pos="29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44538" y="1143000"/>
            <a:ext cx="53689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44538" y="1143000"/>
            <a:ext cx="53689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704746" y="1677727"/>
            <a:ext cx="7986951" cy="1157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409474" y="3060384"/>
            <a:ext cx="6577490" cy="1380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84"/>
              </a:spcBef>
              <a:spcAft>
                <a:spcPts val="0"/>
              </a:spcAft>
              <a:buClr>
                <a:srgbClr val="888888"/>
              </a:buClr>
              <a:buSzPts val="1921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36"/>
              </a:spcBef>
              <a:spcAft>
                <a:spcPts val="0"/>
              </a:spcAft>
              <a:buClr>
                <a:srgbClr val="888888"/>
              </a:buClr>
              <a:buSzPts val="1681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88"/>
              </a:spcBef>
              <a:spcAft>
                <a:spcPts val="0"/>
              </a:spcAft>
              <a:buClr>
                <a:srgbClr val="888888"/>
              </a:buClr>
              <a:buSzPts val="1439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69823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210467" y="5005649"/>
            <a:ext cx="297552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734101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vertikaler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469842" y="216288"/>
            <a:ext cx="8456776" cy="90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2916132" y="-1186124"/>
            <a:ext cx="3564196" cy="845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469823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3210467" y="5005649"/>
            <a:ext cx="297552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6734101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kaler Titel u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3273475" y="1771565"/>
            <a:ext cx="4608078" cy="1497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198416" y="350683"/>
            <a:ext cx="4608078" cy="4339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469823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3210467" y="5005649"/>
            <a:ext cx="297552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6734101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69842" y="216288"/>
            <a:ext cx="8456776" cy="90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69842" y="1260166"/>
            <a:ext cx="8456776" cy="3564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69823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210467" y="5005649"/>
            <a:ext cx="297552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734101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schnitts-&#10;überschrift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42265" y="3470456"/>
            <a:ext cx="7986951" cy="1072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98"/>
              <a:buFont typeface="Calibri"/>
              <a:buNone/>
              <a:defRPr sz="2398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42265" y="2289051"/>
            <a:ext cx="7986951" cy="1181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16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92"/>
              </a:spcBef>
              <a:spcAft>
                <a:spcPts val="0"/>
              </a:spcAft>
              <a:buClr>
                <a:srgbClr val="888888"/>
              </a:buClr>
              <a:buSzPts val="960"/>
              <a:buNone/>
              <a:defRPr sz="96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68"/>
              </a:spcBef>
              <a:spcAft>
                <a:spcPts val="0"/>
              </a:spcAft>
              <a:buClr>
                <a:srgbClr val="888888"/>
              </a:buClr>
              <a:buSzPts val="838"/>
              <a:buNone/>
              <a:defRPr sz="838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68"/>
              </a:spcBef>
              <a:spcAft>
                <a:spcPts val="0"/>
              </a:spcAft>
              <a:buClr>
                <a:srgbClr val="888888"/>
              </a:buClr>
              <a:buSzPts val="838"/>
              <a:buNone/>
              <a:defRPr sz="838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68"/>
              </a:spcBef>
              <a:spcAft>
                <a:spcPts val="0"/>
              </a:spcAft>
              <a:buClr>
                <a:srgbClr val="888888"/>
              </a:buClr>
              <a:buSzPts val="838"/>
              <a:buNone/>
              <a:defRPr sz="838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68"/>
              </a:spcBef>
              <a:spcAft>
                <a:spcPts val="0"/>
              </a:spcAft>
              <a:buClr>
                <a:srgbClr val="888888"/>
              </a:buClr>
              <a:buSzPts val="838"/>
              <a:buNone/>
              <a:defRPr sz="838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68"/>
              </a:spcBef>
              <a:spcAft>
                <a:spcPts val="0"/>
              </a:spcAft>
              <a:buClr>
                <a:srgbClr val="888888"/>
              </a:buClr>
              <a:buSzPts val="838"/>
              <a:buNone/>
              <a:defRPr sz="838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68"/>
              </a:spcBef>
              <a:spcAft>
                <a:spcPts val="0"/>
              </a:spcAft>
              <a:buClr>
                <a:srgbClr val="888888"/>
              </a:buClr>
              <a:buSzPts val="838"/>
              <a:buNone/>
              <a:defRPr sz="838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69823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210467" y="5005649"/>
            <a:ext cx="297552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734101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ei Inhalt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69842" y="216288"/>
            <a:ext cx="8456776" cy="90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332820" y="1260166"/>
            <a:ext cx="2918437" cy="3564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5343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ts val="1681"/>
              <a:buChar char="•"/>
              <a:defRPr sz="1681"/>
            </a:lvl1pPr>
            <a:lvl2pPr marL="914400" lvl="1" indent="-319976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439"/>
              <a:buChar char="–"/>
              <a:defRPr sz="1439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7180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–"/>
              <a:defRPr sz="1080"/>
            </a:lvl4pPr>
            <a:lvl5pPr marL="2286000" lvl="4" indent="-297179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»"/>
              <a:defRPr sz="1080"/>
            </a:lvl5pPr>
            <a:lvl6pPr marL="2743200" lvl="5" indent="-297179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•"/>
              <a:defRPr sz="1080"/>
            </a:lvl6pPr>
            <a:lvl7pPr marL="3200400" lvl="6" indent="-297179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•"/>
              <a:defRPr sz="1080"/>
            </a:lvl7pPr>
            <a:lvl8pPr marL="3657600" lvl="7" indent="-297179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•"/>
              <a:defRPr sz="1080"/>
            </a:lvl8pPr>
            <a:lvl9pPr marL="4114800" lvl="8" indent="-297179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•"/>
              <a:defRPr sz="108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07843" y="1260166"/>
            <a:ext cx="2918434" cy="3564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5343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ts val="1681"/>
              <a:buChar char="•"/>
              <a:defRPr sz="1681"/>
            </a:lvl1pPr>
            <a:lvl2pPr marL="914400" lvl="1" indent="-319976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439"/>
              <a:buChar char="–"/>
              <a:defRPr sz="1439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7180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–"/>
              <a:defRPr sz="1080"/>
            </a:lvl4pPr>
            <a:lvl5pPr marL="2286000" lvl="4" indent="-297179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»"/>
              <a:defRPr sz="1080"/>
            </a:lvl5pPr>
            <a:lvl6pPr marL="2743200" lvl="5" indent="-297179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•"/>
              <a:defRPr sz="1080"/>
            </a:lvl6pPr>
            <a:lvl7pPr marL="3200400" lvl="6" indent="-297179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•"/>
              <a:defRPr sz="1080"/>
            </a:lvl7pPr>
            <a:lvl8pPr marL="3657600" lvl="7" indent="-297179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•"/>
              <a:defRPr sz="1080"/>
            </a:lvl8pPr>
            <a:lvl9pPr marL="4114800" lvl="8" indent="-297179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•"/>
              <a:defRPr sz="108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69823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210467" y="5005649"/>
            <a:ext cx="297552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734101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leich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69842" y="216288"/>
            <a:ext cx="8456776" cy="90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4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69832" y="1208908"/>
            <a:ext cx="4151717" cy="503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439"/>
              <a:buNone/>
              <a:defRPr sz="1439" b="1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2pPr>
            <a:lvl3pPr marL="1371600" lvl="2" indent="-228600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 b="1"/>
            </a:lvl3pPr>
            <a:lvl4pPr marL="1828800" lvl="3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 b="1"/>
            </a:lvl4pPr>
            <a:lvl5pPr marL="2286000" lvl="4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 b="1"/>
            </a:lvl5pPr>
            <a:lvl6pPr marL="2743200" lvl="5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 b="1"/>
            </a:lvl6pPr>
            <a:lvl7pPr marL="3200400" lvl="6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 b="1"/>
            </a:lvl7pPr>
            <a:lvl8pPr marL="3657600" lvl="7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 b="1"/>
            </a:lvl8pPr>
            <a:lvl9pPr marL="4114800" lvl="8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69832" y="1712730"/>
            <a:ext cx="4151717" cy="31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9976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439"/>
              <a:buChar char="•"/>
              <a:defRPr sz="1439"/>
            </a:lvl1pPr>
            <a:lvl2pPr marL="914400" lvl="1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7180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•"/>
              <a:defRPr sz="1080"/>
            </a:lvl3pPr>
            <a:lvl4pPr marL="1828800" lvl="3" indent="-28956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Char char="–"/>
              <a:defRPr sz="960"/>
            </a:lvl4pPr>
            <a:lvl5pPr marL="2286000" lvl="4" indent="-28956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Char char="»"/>
              <a:defRPr sz="960"/>
            </a:lvl5pPr>
            <a:lvl6pPr marL="2743200" lvl="5" indent="-28956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Char char="•"/>
              <a:defRPr sz="960"/>
            </a:lvl6pPr>
            <a:lvl7pPr marL="3200400" lvl="6" indent="-28956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Char char="•"/>
              <a:defRPr sz="960"/>
            </a:lvl7pPr>
            <a:lvl8pPr marL="3657600" lvl="7" indent="-289559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Char char="•"/>
              <a:defRPr sz="960"/>
            </a:lvl8pPr>
            <a:lvl9pPr marL="4114800" lvl="8" indent="-289559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Char char="•"/>
              <a:defRPr sz="96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773255" y="1208908"/>
            <a:ext cx="4153344" cy="503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439"/>
              <a:buNone/>
              <a:defRPr sz="1439" b="1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2pPr>
            <a:lvl3pPr marL="1371600" lvl="2" indent="-228600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 b="1"/>
            </a:lvl3pPr>
            <a:lvl4pPr marL="1828800" lvl="3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 b="1"/>
            </a:lvl4pPr>
            <a:lvl5pPr marL="2286000" lvl="4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 b="1"/>
            </a:lvl5pPr>
            <a:lvl6pPr marL="2743200" lvl="5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 b="1"/>
            </a:lvl6pPr>
            <a:lvl7pPr marL="3200400" lvl="6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 b="1"/>
            </a:lvl7pPr>
            <a:lvl8pPr marL="3657600" lvl="7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 b="1"/>
            </a:lvl8pPr>
            <a:lvl9pPr marL="4114800" lvl="8" indent="-22860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773255" y="1712730"/>
            <a:ext cx="4153344" cy="31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9976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439"/>
              <a:buChar char="•"/>
              <a:defRPr sz="1439"/>
            </a:lvl1pPr>
            <a:lvl2pPr marL="914400" lvl="1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marL="1371600" lvl="2" indent="-297180" algn="l">
              <a:spcBef>
                <a:spcPts val="216"/>
              </a:spcBef>
              <a:spcAft>
                <a:spcPts val="0"/>
              </a:spcAft>
              <a:buClr>
                <a:schemeClr val="dk1"/>
              </a:buClr>
              <a:buSzPts val="1080"/>
              <a:buChar char="•"/>
              <a:defRPr sz="1080"/>
            </a:lvl3pPr>
            <a:lvl4pPr marL="1828800" lvl="3" indent="-28956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Char char="–"/>
              <a:defRPr sz="960"/>
            </a:lvl4pPr>
            <a:lvl5pPr marL="2286000" lvl="4" indent="-28956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Char char="»"/>
              <a:defRPr sz="960"/>
            </a:lvl5pPr>
            <a:lvl6pPr marL="2743200" lvl="5" indent="-28956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Char char="•"/>
              <a:defRPr sz="960"/>
            </a:lvl6pPr>
            <a:lvl7pPr marL="3200400" lvl="6" indent="-289560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Char char="•"/>
              <a:defRPr sz="960"/>
            </a:lvl7pPr>
            <a:lvl8pPr marL="3657600" lvl="7" indent="-289559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Char char="•"/>
              <a:defRPr sz="960"/>
            </a:lvl8pPr>
            <a:lvl9pPr marL="4114800" lvl="8" indent="-289559" algn="l">
              <a:spcBef>
                <a:spcPts val="192"/>
              </a:spcBef>
              <a:spcAft>
                <a:spcPts val="0"/>
              </a:spcAft>
              <a:buClr>
                <a:schemeClr val="dk1"/>
              </a:buClr>
              <a:buSzPts val="960"/>
              <a:buChar char="•"/>
              <a:defRPr sz="96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69823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210467" y="5005649"/>
            <a:ext cx="297552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734101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r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69842" y="216288"/>
            <a:ext cx="8456776" cy="90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69823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210467" y="5005649"/>
            <a:ext cx="297552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734101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469823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3210467" y="5005649"/>
            <a:ext cx="297552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6734101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 mit Über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469834" y="215040"/>
            <a:ext cx="3091354" cy="915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3673747" y="215040"/>
            <a:ext cx="5252855" cy="460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83" algn="l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1"/>
              <a:buChar char="•"/>
              <a:defRPr sz="1920"/>
            </a:lvl1pPr>
            <a:lvl2pPr marL="914400" lvl="1" indent="-335343" algn="l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ts val="1681"/>
              <a:buChar char="–"/>
              <a:defRPr sz="1681"/>
            </a:lvl2pPr>
            <a:lvl3pPr marL="1371600" lvl="2" indent="-319976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439"/>
              <a:buChar char="•"/>
              <a:defRPr sz="1439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469834" y="1130162"/>
            <a:ext cx="3091354" cy="3694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68"/>
              </a:spcBef>
              <a:spcAft>
                <a:spcPts val="0"/>
              </a:spcAft>
              <a:buClr>
                <a:schemeClr val="dk1"/>
              </a:buClr>
              <a:buSzPts val="838"/>
              <a:buNone/>
              <a:defRPr sz="838"/>
            </a:lvl1pPr>
            <a:lvl2pPr marL="914400" lvl="1" indent="-228600" algn="l">
              <a:spcBef>
                <a:spcPts val="144"/>
              </a:spcBef>
              <a:spcAft>
                <a:spcPts val="0"/>
              </a:spcAft>
              <a:buClr>
                <a:schemeClr val="dk1"/>
              </a:buClr>
              <a:buSzPts val="720"/>
              <a:buNone/>
              <a:defRPr sz="720"/>
            </a:lvl2pPr>
            <a:lvl3pPr marL="1371600" lvl="2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marL="1828800" lvl="3" indent="-228600" algn="l">
              <a:spcBef>
                <a:spcPts val="108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540"/>
            </a:lvl4pPr>
            <a:lvl5pPr marL="2286000" lvl="4" indent="-228600" algn="l">
              <a:spcBef>
                <a:spcPts val="108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540"/>
            </a:lvl5pPr>
            <a:lvl6pPr marL="2743200" lvl="5" indent="-228600" algn="l">
              <a:spcBef>
                <a:spcPts val="108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540"/>
            </a:lvl6pPr>
            <a:lvl7pPr marL="3200400" lvl="6" indent="-228600" algn="l">
              <a:spcBef>
                <a:spcPts val="108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540"/>
            </a:lvl7pPr>
            <a:lvl8pPr marL="3657600" lvl="7" indent="-228600" algn="l">
              <a:spcBef>
                <a:spcPts val="108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540"/>
            </a:lvl8pPr>
            <a:lvl9pPr marL="4114800" lvl="8" indent="-228600" algn="l">
              <a:spcBef>
                <a:spcPts val="108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54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469823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3210467" y="5005649"/>
            <a:ext cx="297552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6734101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it Über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1841776" y="3780479"/>
            <a:ext cx="5637848" cy="446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1841776" y="482573"/>
            <a:ext cx="5637848" cy="324040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1841776" y="4226785"/>
            <a:ext cx="5637848" cy="633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68"/>
              </a:spcBef>
              <a:spcAft>
                <a:spcPts val="0"/>
              </a:spcAft>
              <a:buClr>
                <a:schemeClr val="dk1"/>
              </a:buClr>
              <a:buSzPts val="838"/>
              <a:buNone/>
              <a:defRPr sz="838"/>
            </a:lvl1pPr>
            <a:lvl2pPr marL="914400" lvl="1" indent="-228600" algn="l">
              <a:spcBef>
                <a:spcPts val="144"/>
              </a:spcBef>
              <a:spcAft>
                <a:spcPts val="0"/>
              </a:spcAft>
              <a:buClr>
                <a:schemeClr val="dk1"/>
              </a:buClr>
              <a:buSzPts val="720"/>
              <a:buNone/>
              <a:defRPr sz="720"/>
            </a:lvl2pPr>
            <a:lvl3pPr marL="1371600" lvl="2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marL="1828800" lvl="3" indent="-228600" algn="l">
              <a:spcBef>
                <a:spcPts val="108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540"/>
            </a:lvl4pPr>
            <a:lvl5pPr marL="2286000" lvl="4" indent="-228600" algn="l">
              <a:spcBef>
                <a:spcPts val="108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540"/>
            </a:lvl5pPr>
            <a:lvl6pPr marL="2743200" lvl="5" indent="-228600" algn="l">
              <a:spcBef>
                <a:spcPts val="108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540"/>
            </a:lvl6pPr>
            <a:lvl7pPr marL="3200400" lvl="6" indent="-228600" algn="l">
              <a:spcBef>
                <a:spcPts val="108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540"/>
            </a:lvl7pPr>
            <a:lvl8pPr marL="3657600" lvl="7" indent="-228600" algn="l">
              <a:spcBef>
                <a:spcPts val="108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540"/>
            </a:lvl8pPr>
            <a:lvl9pPr marL="4114800" lvl="8" indent="-228600" algn="l">
              <a:spcBef>
                <a:spcPts val="108"/>
              </a:spcBef>
              <a:spcAft>
                <a:spcPts val="0"/>
              </a:spcAft>
              <a:buClr>
                <a:schemeClr val="dk1"/>
              </a:buClr>
              <a:buSzPts val="540"/>
              <a:buNone/>
              <a:defRPr sz="54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469823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3210467" y="5005649"/>
            <a:ext cx="297552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6734101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69842" y="216288"/>
            <a:ext cx="8456776" cy="90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40"/>
              <a:buFont typeface="Calibri"/>
              <a:buNone/>
              <a:defRPr sz="26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69842" y="1260166"/>
            <a:ext cx="8456776" cy="3564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83" algn="l" rtl="0">
              <a:spcBef>
                <a:spcPts val="384"/>
              </a:spcBef>
              <a:spcAft>
                <a:spcPts val="0"/>
              </a:spcAft>
              <a:buClr>
                <a:schemeClr val="dk1"/>
              </a:buClr>
              <a:buSzPts val="1921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5343" algn="l" rtl="0">
              <a:spcBef>
                <a:spcPts val="336"/>
              </a:spcBef>
              <a:spcAft>
                <a:spcPts val="0"/>
              </a:spcAft>
              <a:buClr>
                <a:schemeClr val="dk1"/>
              </a:buClr>
              <a:buSzPts val="1681"/>
              <a:buFont typeface="Arial"/>
              <a:buChar char="–"/>
              <a:defRPr sz="168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9976" algn="l" rtl="0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439"/>
              <a:buFont typeface="Arial"/>
              <a:buChar char="•"/>
              <a:defRPr sz="143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69823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210467" y="5005649"/>
            <a:ext cx="297552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734101" y="5005649"/>
            <a:ext cx="2192497" cy="28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7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1385835" y="118579"/>
            <a:ext cx="4680600" cy="9543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2,228 consecutive patients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presenting with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heart failure with mildly reduced ejection fraction (HFmrEF)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admission from 2016 to 2022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6064038" y="1146162"/>
            <a:ext cx="2954518" cy="578882"/>
          </a:xfrm>
          <a:prstGeom prst="roundRect">
            <a:avLst>
              <a:gd name="adj" fmla="val 16667"/>
            </a:avLst>
          </a:prstGeom>
          <a:solidFill>
            <a:srgbClr val="59595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Excluded: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44 patients lost to follow-up</a:t>
            </a:r>
            <a:endParaRPr dirty="0"/>
          </a:p>
        </p:txBody>
      </p:sp>
      <p:sp>
        <p:nvSpPr>
          <p:cNvPr id="91" name="Google Shape;91;p1"/>
          <p:cNvSpPr/>
          <p:nvPr/>
        </p:nvSpPr>
        <p:spPr>
          <a:xfrm rot="-5400000">
            <a:off x="4504423" y="107575"/>
            <a:ext cx="144017" cy="2691566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chemeClr val="dk1"/>
              </a:gs>
              <a:gs pos="50000">
                <a:schemeClr val="dk1"/>
              </a:gs>
              <a:gs pos="100000">
                <a:srgbClr val="BFBFBF"/>
              </a:gs>
            </a:gsLst>
            <a:lin ang="54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92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385838" y="2160471"/>
            <a:ext cx="4678328" cy="30777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2,184 patients </a:t>
            </a:r>
            <a:r>
              <a:rPr lang="en-GB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</a:t>
            </a:r>
            <a:r>
              <a:rPr lang="en-GB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HFmrEF</a:t>
            </a:r>
            <a:r>
              <a:rPr lang="en-GB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included in the </a:t>
            </a:r>
            <a:r>
              <a:rPr lang="en-GB" sz="1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HARMER registry</a:t>
            </a: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6064037" y="2647299"/>
            <a:ext cx="3224341" cy="578837"/>
          </a:xfrm>
          <a:prstGeom prst="roundRect">
            <a:avLst>
              <a:gd name="adj" fmla="val 16667"/>
            </a:avLst>
          </a:prstGeom>
          <a:solidFill>
            <a:srgbClr val="59595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Excluded: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 patients with missing data on eGFR</a:t>
            </a:r>
            <a:endParaRPr sz="1400" b="0" i="0" u="none" strike="noStrike" cap="none" baseline="30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2991425" y="1069048"/>
            <a:ext cx="325955" cy="101814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92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385838" y="3651650"/>
            <a:ext cx="4678200" cy="585300"/>
          </a:xfrm>
          <a:prstGeom prst="rect">
            <a:avLst/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1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Study cohort: </a:t>
            </a:r>
            <a:r>
              <a:rPr lang="en-GB" sz="1601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2,155 HFmrEF patients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1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eligible for analyses</a:t>
            </a:r>
            <a:endParaRPr dirty="0"/>
          </a:p>
        </p:txBody>
      </p:sp>
      <p:sp>
        <p:nvSpPr>
          <p:cNvPr id="96" name="Google Shape;96;p1"/>
          <p:cNvSpPr/>
          <p:nvPr/>
        </p:nvSpPr>
        <p:spPr>
          <a:xfrm rot="-5400000">
            <a:off x="4504575" y="1603278"/>
            <a:ext cx="166959" cy="2691566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chemeClr val="dk1"/>
              </a:gs>
              <a:gs pos="50000">
                <a:schemeClr val="dk1"/>
              </a:gs>
              <a:gs pos="100000">
                <a:srgbClr val="BFBFBF"/>
              </a:gs>
            </a:gsLst>
            <a:lin ang="54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92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2991428" y="2473476"/>
            <a:ext cx="327153" cy="1078719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92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95;p1">
            <a:extLst>
              <a:ext uri="{FF2B5EF4-FFF2-40B4-BE49-F238E27FC236}">
                <a16:creationId xmlns:a16="http://schemas.microsoft.com/office/drawing/2014/main" id="{440F046A-7625-B544-5F33-48257338102C}"/>
              </a:ext>
            </a:extLst>
          </p:cNvPr>
          <p:cNvSpPr txBox="1"/>
          <p:nvPr/>
        </p:nvSpPr>
        <p:spPr>
          <a:xfrm>
            <a:off x="1385838" y="4685255"/>
            <a:ext cx="1605587" cy="554086"/>
          </a:xfrm>
          <a:prstGeom prst="rect">
            <a:avLst/>
          </a:prstGeom>
          <a:gradFill>
            <a:gsLst>
              <a:gs pos="0">
                <a:srgbClr val="5D427D"/>
              </a:gs>
              <a:gs pos="80000">
                <a:srgbClr val="7A57A5"/>
              </a:gs>
              <a:gs pos="100000">
                <a:srgbClr val="7A56A7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1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Non-CKD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n = 1,481 (69%)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Google Shape;95;p1">
            <a:extLst>
              <a:ext uri="{FF2B5EF4-FFF2-40B4-BE49-F238E27FC236}">
                <a16:creationId xmlns:a16="http://schemas.microsoft.com/office/drawing/2014/main" id="{DE47A028-AF56-7DD9-0ECD-DBB66F11BB29}"/>
              </a:ext>
            </a:extLst>
          </p:cNvPr>
          <p:cNvSpPr txBox="1"/>
          <p:nvPr/>
        </p:nvSpPr>
        <p:spPr>
          <a:xfrm>
            <a:off x="4458451" y="4685255"/>
            <a:ext cx="1605587" cy="55408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9000"/>
                  <a:lumOff val="1000"/>
                </a:schemeClr>
              </a:gs>
              <a:gs pos="100000">
                <a:schemeClr val="accent2">
                  <a:lumMod val="99000"/>
                  <a:lumOff val="1000"/>
                </a:schemeClr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1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CKD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n = 674 (31%)</a:t>
            </a:r>
            <a:endParaRPr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638B2A38-8FF1-563C-1A1A-E9EA573280C9}"/>
              </a:ext>
            </a:extLst>
          </p:cNvPr>
          <p:cNvCxnSpPr>
            <a:stCxn id="95" idx="2"/>
          </p:cNvCxnSpPr>
          <p:nvPr/>
        </p:nvCxnSpPr>
        <p:spPr>
          <a:xfrm>
            <a:off x="3724938" y="4236950"/>
            <a:ext cx="0" cy="22940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59D7933C-4213-06DC-44CF-494A721E78AC}"/>
              </a:ext>
            </a:extLst>
          </p:cNvPr>
          <p:cNvCxnSpPr>
            <a:cxnSpLocks/>
          </p:cNvCxnSpPr>
          <p:nvPr/>
        </p:nvCxnSpPr>
        <p:spPr>
          <a:xfrm>
            <a:off x="3724938" y="4466351"/>
            <a:ext cx="153630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9163782E-0D33-4129-2CF9-FE3222BFFF95}"/>
              </a:ext>
            </a:extLst>
          </p:cNvPr>
          <p:cNvCxnSpPr>
            <a:cxnSpLocks/>
          </p:cNvCxnSpPr>
          <p:nvPr/>
        </p:nvCxnSpPr>
        <p:spPr>
          <a:xfrm>
            <a:off x="2188631" y="4467607"/>
            <a:ext cx="153630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5B58E00F-CA38-6624-D475-9B6C1D7D2651}"/>
              </a:ext>
            </a:extLst>
          </p:cNvPr>
          <p:cNvCxnSpPr/>
          <p:nvPr/>
        </p:nvCxnSpPr>
        <p:spPr>
          <a:xfrm>
            <a:off x="5260003" y="4466351"/>
            <a:ext cx="0" cy="22940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75B114D3-1330-16CA-AD0B-8E5EDC356BEA}"/>
              </a:ext>
            </a:extLst>
          </p:cNvPr>
          <p:cNvCxnSpPr/>
          <p:nvPr/>
        </p:nvCxnSpPr>
        <p:spPr>
          <a:xfrm>
            <a:off x="2188631" y="4466351"/>
            <a:ext cx="0" cy="22940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Macintosh PowerPoint</Application>
  <PresentationFormat>Benutzerdefiniert</PresentationFormat>
  <Paragraphs>16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Schupp, Tobias</dc:creator>
  <cp:lastModifiedBy>Microsoft Office User</cp:lastModifiedBy>
  <cp:revision>5</cp:revision>
  <dcterms:created xsi:type="dcterms:W3CDTF">2017-11-03T14:47:06Z</dcterms:created>
  <dcterms:modified xsi:type="dcterms:W3CDTF">2023-09-12T11:11:55Z</dcterms:modified>
</cp:coreProperties>
</file>