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62" r:id="rId3"/>
    <p:sldId id="266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24"/>
  </p:normalViewPr>
  <p:slideViewPr>
    <p:cSldViewPr snapToGrid="0">
      <p:cViewPr varScale="1">
        <p:scale>
          <a:sx n="111" d="100"/>
          <a:sy n="111" d="100"/>
        </p:scale>
        <p:origin x="6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3C72F2-DD0B-C765-26E2-2FCEBFE84A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8DB681D-C3F2-296F-D2C3-678E6544D5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5E73B43-296F-FCDC-C33D-AD33828EB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E32CB-FF12-694C-BBA7-644876B63490}" type="datetimeFigureOut">
              <a:rPr kumimoji="1" lang="ko-KR" altLang="en-US" smtClean="0"/>
              <a:t>2026. 6. 30.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CDA882C-5C48-88C5-BEEC-82A8FCA9F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D944A20-2D20-F712-6A4E-FD37F5295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80CE1-6A25-4B4A-A200-D158DFEE14A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93602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810B0BA-DE64-8F6A-8820-343BD6BA6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1DC29C6-B9C4-BB94-D372-BAF110430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898E856-2EC7-F663-ACA9-2C23DDC52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E32CB-FF12-694C-BBA7-644876B63490}" type="datetimeFigureOut">
              <a:rPr kumimoji="1" lang="ko-KR" altLang="en-US" smtClean="0"/>
              <a:t>2026. 6. 30.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5ECEF5C-1480-59AF-C3BE-A601FFEEE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0797B43-715F-DB4B-AC4F-69F5BFEC7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80CE1-6A25-4B4A-A200-D158DFEE14A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81576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FA6052C-E1B0-B253-31A6-C891E3BF5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CFF5331-4E0F-8908-9639-8C1039C49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B051A9F-8477-0B70-44C4-5F9B790B4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E32CB-FF12-694C-BBA7-644876B63490}" type="datetimeFigureOut">
              <a:rPr kumimoji="1" lang="ko-KR" altLang="en-US" smtClean="0"/>
              <a:t>2026. 6. 30.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42983C6-E479-AAEF-6636-31BA7D300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69D02E-0CD4-93EC-D5FB-8AA2FB0FE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80CE1-6A25-4B4A-A200-D158DFEE14A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87258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46C0E8-3795-BCDF-CC37-93138FD11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E2019C7-3F7E-5A02-6A26-7B5EE5EF6A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ECAD0F1-9173-F5E0-9836-5E14FD52ED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FF15628-C702-F92F-48CC-3C9929B9F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E32CB-FF12-694C-BBA7-644876B63490}" type="datetimeFigureOut">
              <a:rPr kumimoji="1" lang="ko-KR" altLang="en-US" smtClean="0"/>
              <a:t>2026. 6. 30.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1DA9F77-A77B-F756-C2B4-0F25F057F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7B2D5A0-F037-5278-BC48-8DFFB4C9D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80CE1-6A25-4B4A-A200-D158DFEE14A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63236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0E3CF48-4046-4B89-3C5C-F46FBC703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5B2A82A-7A18-CCC4-3D9A-F0FCA8D184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30200C0-AF85-777E-3910-77B5C2B6E1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51F5A95-A566-6A4B-09CF-CF658A85E3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516CA70-95AD-C262-B09B-B1075B32E2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E19FF852-BFF3-8801-CC89-61E74BB03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E32CB-FF12-694C-BBA7-644876B63490}" type="datetimeFigureOut">
              <a:rPr kumimoji="1" lang="ko-KR" altLang="en-US" smtClean="0"/>
              <a:t>2026. 6. 30.</a:t>
            </a:fld>
            <a:endParaRPr kumimoji="1"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9131466-60EA-85EC-A281-91F86B51B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825A788-61E2-CE0A-0F75-D9719E63E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80CE1-6A25-4B4A-A200-D158DFEE14A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691178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E3683AF-3646-EBCD-5DA3-6EB1933C5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D88D77D-8C19-4839-89EC-E7F78DDFB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E32CB-FF12-694C-BBA7-644876B63490}" type="datetimeFigureOut">
              <a:rPr kumimoji="1" lang="ko-KR" altLang="en-US" smtClean="0"/>
              <a:t>2026. 6. 30.</a:t>
            </a:fld>
            <a:endParaRPr kumimoji="1"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D46D8B0-5DFD-4FB9-C1D0-308F2EFFF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8DD6ACD-361E-B040-D174-3829A0C46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80CE1-6A25-4B4A-A200-D158DFEE14A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12609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AB3B8C8-F5EA-F41F-C2FD-28EAF377E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E32CB-FF12-694C-BBA7-644876B63490}" type="datetimeFigureOut">
              <a:rPr kumimoji="1" lang="ko-KR" altLang="en-US" smtClean="0"/>
              <a:t>2026. 6. 30.</a:t>
            </a:fld>
            <a:endParaRPr kumimoji="1"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F897747-D595-02C1-43F9-DD1FA9D8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DB208E5-389C-7E94-13D1-11D6B471E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80CE1-6A25-4B4A-A200-D158DFEE14A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983340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4430269-E818-9088-3007-E7A654DFA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278E5FA-C425-5F73-181B-363C1649B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0F5CA3C-D237-FE98-124F-AC456F8F1B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D5AD4E3-C722-BA0D-F64A-95BC8C43C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E32CB-FF12-694C-BBA7-644876B63490}" type="datetimeFigureOut">
              <a:rPr kumimoji="1" lang="ko-KR" altLang="en-US" smtClean="0"/>
              <a:t>2026. 6. 30.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B38BD3C-D4A3-56C6-0EF3-D62C8C464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49A39AB-05BE-F92C-1B49-CFDAF95D6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80CE1-6A25-4B4A-A200-D158DFEE14A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577449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F56CCC-C551-3C95-9605-19FE95953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390F68F-22A6-476F-D191-DC3B1B642B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906A07A-46A7-721B-0AD8-54E516F5FC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3A49BC8-20BC-8CFF-241F-B6313701C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E32CB-FF12-694C-BBA7-644876B63490}" type="datetimeFigureOut">
              <a:rPr kumimoji="1" lang="ko-KR" altLang="en-US" smtClean="0"/>
              <a:t>2026. 6. 30.</a:t>
            </a:fld>
            <a:endParaRPr kumimoji="1"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6C0896D-69D8-26EB-8E43-92D8DCB7D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909F5D6-B3C5-5F51-674F-DFFD9F769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80CE1-6A25-4B4A-A200-D158DFEE14A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4774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D23FD54-680C-FC47-F974-33B8D408D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1639F99-4FCB-544F-AFCE-239463E72A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0DBA887-E754-4628-5BBC-C15A1F55E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E32CB-FF12-694C-BBA7-644876B63490}" type="datetimeFigureOut">
              <a:rPr kumimoji="1" lang="ko-KR" altLang="en-US" smtClean="0"/>
              <a:t>2026. 6. 30.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2DEDF1F-46D0-FBE3-5E6B-6ACA6C27A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38866C6-48AA-5CF6-35F1-8EE899F32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80CE1-6A25-4B4A-A200-D158DFEE14A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269581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E466A34-9A62-FCD9-3278-18AD34ADCA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80FA4AE-1E79-7641-157F-F35017328E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269EF58-4396-6DA5-4A07-0A22DD294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E32CB-FF12-694C-BBA7-644876B63490}" type="datetimeFigureOut">
              <a:rPr kumimoji="1" lang="ko-KR" altLang="en-US" smtClean="0"/>
              <a:t>2026. 6. 30.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17561D6-F2B0-6D19-DF7E-CDB9A4611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E089CAC-6D02-E6FE-2A73-68EE7305B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80CE1-6A25-4B4A-A200-D158DFEE14A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106384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빈 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87922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187C71D-0A26-1483-F166-04D67075A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5A8559C-0483-7123-3714-1EA9D5671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9E89852-A493-0065-8007-4A028722A3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EE32CB-FF12-694C-BBA7-644876B63490}" type="datetimeFigureOut">
              <a:rPr kumimoji="1" lang="ko-KR" altLang="en-US" smtClean="0"/>
              <a:t>2026. 6. 30.</a:t>
            </a:fld>
            <a:endParaRPr kumimoji="1"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49FE789-3B9C-0274-D55F-A0D216C92D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A325220-7B05-EA18-CE58-0F743EA528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080CE1-6A25-4B4A-A200-D158DFEE14A7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56738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47F39617-AD2D-9BB6-472F-FC5AFDB89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06" y="1069144"/>
            <a:ext cx="5814246" cy="508012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657E61A-C9F4-FD29-5D35-E3467AA6C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350" y="1069144"/>
            <a:ext cx="5814246" cy="508012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DD43D9-B1B5-8FBD-437E-C43DF6AAF3FC}"/>
              </a:ext>
            </a:extLst>
          </p:cNvPr>
          <p:cNvSpPr txBox="1"/>
          <p:nvPr/>
        </p:nvSpPr>
        <p:spPr>
          <a:xfrm flipH="1">
            <a:off x="0" y="767321"/>
            <a:ext cx="613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(A)</a:t>
            </a:r>
            <a:endParaRPr lang="ko-KR" altLang="en-US" sz="1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CBFAE0-7B5F-4949-FECF-947B275C397D}"/>
              </a:ext>
            </a:extLst>
          </p:cNvPr>
          <p:cNvSpPr txBox="1"/>
          <p:nvPr/>
        </p:nvSpPr>
        <p:spPr>
          <a:xfrm flipH="1">
            <a:off x="6096000" y="761367"/>
            <a:ext cx="613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(B)</a:t>
            </a:r>
            <a:endParaRPr lang="ko-KR" altLang="en-US" sz="1400" b="1" dirty="0"/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B724536B-B025-C253-946D-45F55EA385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04442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atinLnBrk="0"/>
            <a:r>
              <a:rPr kumimoji="0" lang="ko-KR" altLang="ko-KR" sz="1800" b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Figure</a:t>
            </a:r>
            <a:r>
              <a:rPr kumimoji="0" lang="ko-KR" altLang="ko-KR" sz="1800" b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ko-KR" sz="1800" b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S1</a:t>
            </a:r>
            <a:r>
              <a:rPr kumimoji="0" lang="ko-KR" altLang="ko-KR" sz="1800" b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.</a:t>
            </a:r>
            <a:r>
              <a:rPr kumimoji="0" lang="ko-KR" altLang="ko-KR" sz="1800" b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-webkit-standard"/>
                <a:cs typeface="Arial" panose="020B0604020202020204" pitchFamily="34" charset="0"/>
              </a:rPr>
              <a:t> </a:t>
            </a:r>
            <a:r>
              <a:rPr lang="en-US" altLang="ko-KR" dirty="0"/>
              <a:t> Kaplan-Meier survival curves for 1-year all-cause mortality stratified by </a:t>
            </a:r>
            <a:r>
              <a:rPr lang="en-US" altLang="ko-KR" b="1" dirty="0"/>
              <a:t>(A)</a:t>
            </a:r>
            <a:r>
              <a:rPr lang="en-US" altLang="ko-KR" dirty="0"/>
              <a:t> diabetes status and </a:t>
            </a:r>
            <a:r>
              <a:rPr lang="en-US" altLang="ko-KR" b="1" dirty="0"/>
              <a:t>(B)</a:t>
            </a:r>
            <a:r>
              <a:rPr lang="en-US" altLang="ko-KR" dirty="0"/>
              <a:t> overweight status (body mass index ≥ 23 kg/m²)</a:t>
            </a:r>
            <a:endParaRPr lang="ko-KR" altLang="ko-KR" dirty="0"/>
          </a:p>
        </p:txBody>
      </p:sp>
    </p:spTree>
    <p:extLst>
      <p:ext uri="{BB962C8B-B14F-4D97-AF65-F5344CB8AC3E}">
        <p14:creationId xmlns:p14="http://schemas.microsoft.com/office/powerpoint/2010/main" val="3982181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881A685-DC77-1E42-77E0-A93AC02A7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41" y="1356814"/>
            <a:ext cx="5655733" cy="54577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33E699-A8CC-7874-9F3A-50FA25AA1CA7}"/>
              </a:ext>
            </a:extLst>
          </p:cNvPr>
          <p:cNvSpPr txBox="1"/>
          <p:nvPr/>
        </p:nvSpPr>
        <p:spPr>
          <a:xfrm flipH="1">
            <a:off x="0" y="1201661"/>
            <a:ext cx="613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(A)</a:t>
            </a:r>
            <a:endParaRPr lang="ko-KR" altLang="en-US" sz="1400" b="1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89D866EC-9004-9B23-859E-190C78DE3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4622"/>
            <a:ext cx="1204442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atinLnBrk="0"/>
            <a:r>
              <a:rPr kumimoji="0" lang="ko-KR" altLang="ko-KR" sz="1800" b="1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Figure</a:t>
            </a:r>
            <a:r>
              <a:rPr kumimoji="0" lang="ko-KR" altLang="ko-KR" sz="1800" b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</a:t>
            </a:r>
            <a:r>
              <a:rPr kumimoji="0" lang="en-US" altLang="ko-KR" sz="1800" b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S2</a:t>
            </a:r>
            <a:r>
              <a:rPr kumimoji="0" lang="ko-KR" altLang="ko-KR" sz="1800" b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.</a:t>
            </a:r>
            <a:r>
              <a:rPr kumimoji="0" lang="ko-KR" altLang="ko-KR" sz="1800" b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-webkit-standard"/>
                <a:cs typeface="Arial" panose="020B0604020202020204" pitchFamily="34" charset="0"/>
              </a:rPr>
              <a:t> </a:t>
            </a:r>
            <a:r>
              <a:rPr lang="en-US" altLang="ko-KR" dirty="0">
                <a:cs typeface="Arial" panose="020B0604020202020204" pitchFamily="34" charset="0"/>
              </a:rPr>
              <a:t> Kaplan-Meier survival curves and Cox proportional hazard ratios for 1-year all-cause mortality stratified by BMI and diabetes status. </a:t>
            </a:r>
            <a:r>
              <a:rPr lang="ko-KR" altLang="ko-KR" b="1" dirty="0">
                <a:cs typeface="Arial" panose="020B0604020202020204" pitchFamily="34" charset="0"/>
              </a:rPr>
              <a:t>(</a:t>
            </a:r>
            <a:r>
              <a:rPr lang="ko-KR" altLang="ko-KR" b="1" dirty="0" err="1">
                <a:cs typeface="Arial" panose="020B0604020202020204" pitchFamily="34" charset="0"/>
              </a:rPr>
              <a:t>A</a:t>
            </a:r>
            <a:r>
              <a:rPr lang="ko-KR" altLang="ko-KR" b="1" dirty="0">
                <a:cs typeface="Arial" panose="020B0604020202020204" pitchFamily="34" charset="0"/>
              </a:rPr>
              <a:t>)</a:t>
            </a:r>
            <a:r>
              <a:rPr lang="ko-KR" altLang="ko-KR" dirty="0">
                <a:cs typeface="Arial" panose="020B0604020202020204" pitchFamily="34" charset="0"/>
              </a:rPr>
              <a:t> </a:t>
            </a:r>
            <a:r>
              <a:rPr lang="ko-KR" altLang="ko-KR" dirty="0" err="1">
                <a:cs typeface="Arial" panose="020B0604020202020204" pitchFamily="34" charset="0"/>
              </a:rPr>
              <a:t>Kaplan-Meier</a:t>
            </a:r>
            <a:r>
              <a:rPr lang="ko-KR" altLang="ko-KR" dirty="0">
                <a:cs typeface="Arial" panose="020B0604020202020204" pitchFamily="34" charset="0"/>
              </a:rPr>
              <a:t> </a:t>
            </a:r>
            <a:r>
              <a:rPr lang="ko-KR" altLang="ko-KR" dirty="0" err="1">
                <a:cs typeface="Arial" panose="020B0604020202020204" pitchFamily="34" charset="0"/>
              </a:rPr>
              <a:t>survival</a:t>
            </a:r>
            <a:r>
              <a:rPr lang="ko-KR" altLang="ko-KR" dirty="0">
                <a:cs typeface="Arial" panose="020B0604020202020204" pitchFamily="34" charset="0"/>
              </a:rPr>
              <a:t> </a:t>
            </a:r>
            <a:r>
              <a:rPr lang="ko-KR" altLang="ko-KR" dirty="0" err="1">
                <a:cs typeface="Arial" panose="020B0604020202020204" pitchFamily="34" charset="0"/>
              </a:rPr>
              <a:t>curves</a:t>
            </a:r>
            <a:r>
              <a:rPr lang="ko-KR" altLang="ko-KR" dirty="0">
                <a:cs typeface="Arial" panose="020B0604020202020204" pitchFamily="34" charset="0"/>
              </a:rPr>
              <a:t> </a:t>
            </a:r>
            <a:r>
              <a:rPr lang="ko-KR" altLang="ko-KR" dirty="0" err="1">
                <a:cs typeface="Arial" panose="020B0604020202020204" pitchFamily="34" charset="0"/>
              </a:rPr>
              <a:t>across</a:t>
            </a:r>
            <a:r>
              <a:rPr lang="ko-KR" altLang="ko-KR" dirty="0">
                <a:cs typeface="Arial" panose="020B0604020202020204" pitchFamily="34" charset="0"/>
              </a:rPr>
              <a:t> </a:t>
            </a:r>
            <a:r>
              <a:rPr lang="ko-KR" altLang="ko-KR" dirty="0" err="1">
                <a:cs typeface="Arial" panose="020B0604020202020204" pitchFamily="34" charset="0"/>
              </a:rPr>
              <a:t>six</a:t>
            </a:r>
            <a:r>
              <a:rPr lang="ko-KR" altLang="ko-KR" dirty="0">
                <a:cs typeface="Arial" panose="020B0604020202020204" pitchFamily="34" charset="0"/>
              </a:rPr>
              <a:t> </a:t>
            </a:r>
            <a:r>
              <a:rPr lang="ko-KR" altLang="ko-KR" dirty="0" err="1">
                <a:cs typeface="Arial" panose="020B0604020202020204" pitchFamily="34" charset="0"/>
              </a:rPr>
              <a:t>groups</a:t>
            </a:r>
            <a:r>
              <a:rPr lang="ko-KR" altLang="ko-KR" dirty="0">
                <a:cs typeface="Arial" panose="020B0604020202020204" pitchFamily="34" charset="0"/>
              </a:rPr>
              <a:t> </a:t>
            </a:r>
            <a:r>
              <a:rPr lang="ko-KR" altLang="ko-KR" dirty="0" err="1">
                <a:cs typeface="Arial" panose="020B0604020202020204" pitchFamily="34" charset="0"/>
              </a:rPr>
              <a:t>defined</a:t>
            </a:r>
            <a:r>
              <a:rPr lang="ko-KR" altLang="ko-KR" dirty="0">
                <a:cs typeface="Arial" panose="020B0604020202020204" pitchFamily="34" charset="0"/>
              </a:rPr>
              <a:t> </a:t>
            </a:r>
            <a:r>
              <a:rPr lang="ko-KR" altLang="ko-KR" dirty="0" err="1">
                <a:cs typeface="Arial" panose="020B0604020202020204" pitchFamily="34" charset="0"/>
              </a:rPr>
              <a:t>by</a:t>
            </a:r>
            <a:r>
              <a:rPr lang="ko-KR" altLang="ko-KR" dirty="0">
                <a:cs typeface="Arial" panose="020B0604020202020204" pitchFamily="34" charset="0"/>
              </a:rPr>
              <a:t> BMI </a:t>
            </a:r>
            <a:r>
              <a:rPr lang="ko-KR" altLang="ko-KR" dirty="0" err="1">
                <a:cs typeface="Arial" panose="020B0604020202020204" pitchFamily="34" charset="0"/>
              </a:rPr>
              <a:t>category</a:t>
            </a:r>
            <a:r>
              <a:rPr lang="ko-KR" altLang="ko-KR" dirty="0">
                <a:cs typeface="Arial" panose="020B0604020202020204" pitchFamily="34" charset="0"/>
              </a:rPr>
              <a:t> (&lt; 20, 20–23, and ≥ 23 </a:t>
            </a:r>
            <a:r>
              <a:rPr lang="ko-KR" altLang="ko-KR" dirty="0" err="1">
                <a:cs typeface="Arial" panose="020B0604020202020204" pitchFamily="34" charset="0"/>
              </a:rPr>
              <a:t>kg</a:t>
            </a:r>
            <a:r>
              <a:rPr lang="ko-KR" altLang="ko-KR" dirty="0">
                <a:cs typeface="Arial" panose="020B0604020202020204" pitchFamily="34" charset="0"/>
              </a:rPr>
              <a:t>/m²) and </a:t>
            </a:r>
            <a:r>
              <a:rPr lang="ko-KR" altLang="ko-KR" dirty="0" err="1">
                <a:cs typeface="Arial" panose="020B0604020202020204" pitchFamily="34" charset="0"/>
              </a:rPr>
              <a:t>diabetes</a:t>
            </a:r>
            <a:r>
              <a:rPr lang="ko-KR" altLang="ko-KR" dirty="0">
                <a:cs typeface="Arial" panose="020B0604020202020204" pitchFamily="34" charset="0"/>
              </a:rPr>
              <a:t> </a:t>
            </a:r>
            <a:r>
              <a:rPr lang="ko-KR" altLang="ko-KR" dirty="0" err="1">
                <a:cs typeface="Arial" panose="020B0604020202020204" pitchFamily="34" charset="0"/>
              </a:rPr>
              <a:t>status</a:t>
            </a:r>
            <a:r>
              <a:rPr lang="ko-KR" altLang="ko-KR" dirty="0">
                <a:cs typeface="Arial" panose="020B0604020202020204" pitchFamily="34" charset="0"/>
              </a:rPr>
              <a:t>. </a:t>
            </a:r>
            <a:r>
              <a:rPr lang="ko-KR" altLang="ko-KR" b="1" dirty="0">
                <a:cs typeface="Arial" panose="020B0604020202020204" pitchFamily="34" charset="0"/>
              </a:rPr>
              <a:t>(</a:t>
            </a:r>
            <a:r>
              <a:rPr lang="ko-KR" altLang="ko-KR" b="1" dirty="0" err="1">
                <a:cs typeface="Arial" panose="020B0604020202020204" pitchFamily="34" charset="0"/>
              </a:rPr>
              <a:t>B</a:t>
            </a:r>
            <a:r>
              <a:rPr lang="ko-KR" altLang="ko-KR" b="1" dirty="0">
                <a:cs typeface="Arial" panose="020B0604020202020204" pitchFamily="34" charset="0"/>
              </a:rPr>
              <a:t>)</a:t>
            </a:r>
            <a:r>
              <a:rPr lang="ko-KR" altLang="ko-KR" dirty="0">
                <a:cs typeface="Arial" panose="020B0604020202020204" pitchFamily="34" charset="0"/>
              </a:rPr>
              <a:t> </a:t>
            </a:r>
            <a:r>
              <a:rPr lang="ko-KR" altLang="ko-KR" dirty="0" err="1">
                <a:cs typeface="Arial" panose="020B0604020202020204" pitchFamily="34" charset="0"/>
              </a:rPr>
              <a:t>Forest</a:t>
            </a:r>
            <a:r>
              <a:rPr lang="ko-KR" altLang="ko-KR" dirty="0">
                <a:cs typeface="Arial" panose="020B0604020202020204" pitchFamily="34" charset="0"/>
              </a:rPr>
              <a:t> </a:t>
            </a:r>
            <a:r>
              <a:rPr lang="ko-KR" altLang="ko-KR" dirty="0" err="1">
                <a:cs typeface="Arial" panose="020B0604020202020204" pitchFamily="34" charset="0"/>
              </a:rPr>
              <a:t>plot</a:t>
            </a:r>
            <a:r>
              <a:rPr lang="ko-KR" altLang="ko-KR" dirty="0">
                <a:cs typeface="Arial" panose="020B0604020202020204" pitchFamily="34" charset="0"/>
              </a:rPr>
              <a:t> of </a:t>
            </a:r>
            <a:r>
              <a:rPr lang="ko-KR" altLang="ko-KR" dirty="0" err="1">
                <a:cs typeface="Arial" panose="020B0604020202020204" pitchFamily="34" charset="0"/>
              </a:rPr>
              <a:t>unadjusted Cox</a:t>
            </a:r>
            <a:r>
              <a:rPr lang="ko-KR" altLang="ko-KR" dirty="0">
                <a:cs typeface="Arial" panose="020B0604020202020204" pitchFamily="34" charset="0"/>
              </a:rPr>
              <a:t> </a:t>
            </a:r>
            <a:r>
              <a:rPr lang="ko-KR" altLang="ko-KR" dirty="0" err="1">
                <a:cs typeface="Arial" panose="020B0604020202020204" pitchFamily="34" charset="0"/>
              </a:rPr>
              <a:t>proportional</a:t>
            </a:r>
            <a:r>
              <a:rPr lang="ko-KR" altLang="ko-KR" dirty="0">
                <a:cs typeface="Arial" panose="020B0604020202020204" pitchFamily="34" charset="0"/>
              </a:rPr>
              <a:t> </a:t>
            </a:r>
            <a:r>
              <a:rPr lang="ko-KR" altLang="ko-KR" dirty="0" err="1">
                <a:cs typeface="Arial" panose="020B0604020202020204" pitchFamily="34" charset="0"/>
              </a:rPr>
              <a:t>hazard</a:t>
            </a:r>
            <a:r>
              <a:rPr lang="ko-KR" altLang="ko-KR" dirty="0">
                <a:cs typeface="Arial" panose="020B0604020202020204" pitchFamily="34" charset="0"/>
              </a:rPr>
              <a:t> </a:t>
            </a:r>
            <a:r>
              <a:rPr lang="ko-KR" altLang="ko-KR" dirty="0" err="1">
                <a:cs typeface="Arial" panose="020B0604020202020204" pitchFamily="34" charset="0"/>
              </a:rPr>
              <a:t>ratios</a:t>
            </a:r>
            <a:r>
              <a:rPr lang="ko-KR" altLang="ko-KR" dirty="0">
                <a:cs typeface="Arial" panose="020B0604020202020204" pitchFamily="34" charset="0"/>
              </a:rPr>
              <a:t> </a:t>
            </a:r>
            <a:r>
              <a:rPr lang="ko-KR" altLang="ko-KR" dirty="0" err="1">
                <a:cs typeface="Arial" panose="020B0604020202020204" pitchFamily="34" charset="0"/>
              </a:rPr>
              <a:t>for</a:t>
            </a:r>
            <a:r>
              <a:rPr lang="ko-KR" altLang="ko-KR" dirty="0">
                <a:cs typeface="Arial" panose="020B0604020202020204" pitchFamily="34" charset="0"/>
              </a:rPr>
              <a:t> 1-year </a:t>
            </a:r>
            <a:r>
              <a:rPr lang="ko-KR" altLang="ko-KR" dirty="0" err="1">
                <a:cs typeface="Arial" panose="020B0604020202020204" pitchFamily="34" charset="0"/>
              </a:rPr>
              <a:t>all-cause</a:t>
            </a:r>
            <a:r>
              <a:rPr lang="ko-KR" altLang="ko-KR" dirty="0">
                <a:cs typeface="Arial" panose="020B0604020202020204" pitchFamily="34" charset="0"/>
              </a:rPr>
              <a:t> </a:t>
            </a:r>
            <a:r>
              <a:rPr lang="ko-KR" altLang="ko-KR" dirty="0" err="1">
                <a:cs typeface="Arial" panose="020B0604020202020204" pitchFamily="34" charset="0"/>
              </a:rPr>
              <a:t>mortality</a:t>
            </a:r>
            <a:r>
              <a:rPr lang="ko-KR" altLang="ko-KR" dirty="0">
                <a:cs typeface="Arial" panose="020B0604020202020204" pitchFamily="34" charset="0"/>
              </a:rPr>
              <a:t>, </a:t>
            </a:r>
            <a:r>
              <a:rPr lang="ko-KR" altLang="ko-KR" dirty="0" err="1">
                <a:cs typeface="Arial" panose="020B0604020202020204" pitchFamily="34" charset="0"/>
              </a:rPr>
              <a:t>with</a:t>
            </a:r>
            <a:r>
              <a:rPr lang="ko-KR" altLang="ko-KR" dirty="0">
                <a:cs typeface="Arial" panose="020B0604020202020204" pitchFamily="34" charset="0"/>
              </a:rPr>
              <a:t> BMI 20–23 </a:t>
            </a:r>
            <a:r>
              <a:rPr lang="ko-KR" altLang="ko-KR" dirty="0" err="1">
                <a:cs typeface="Arial" panose="020B0604020202020204" pitchFamily="34" charset="0"/>
              </a:rPr>
              <a:t>kg</a:t>
            </a:r>
            <a:r>
              <a:rPr lang="ko-KR" altLang="ko-KR" dirty="0">
                <a:cs typeface="Arial" panose="020B0604020202020204" pitchFamily="34" charset="0"/>
              </a:rPr>
              <a:t>/m² and </a:t>
            </a:r>
            <a:r>
              <a:rPr lang="ko-KR" altLang="ko-KR" dirty="0" err="1">
                <a:cs typeface="Arial" panose="020B0604020202020204" pitchFamily="34" charset="0"/>
              </a:rPr>
              <a:t>diabetes</a:t>
            </a:r>
            <a:r>
              <a:rPr lang="ko-KR" altLang="ko-KR" dirty="0">
                <a:cs typeface="Arial" panose="020B0604020202020204" pitchFamily="34" charset="0"/>
              </a:rPr>
              <a:t> </a:t>
            </a:r>
            <a:r>
              <a:rPr lang="ko-KR" altLang="ko-KR" dirty="0" err="1">
                <a:cs typeface="Arial" panose="020B0604020202020204" pitchFamily="34" charset="0"/>
              </a:rPr>
              <a:t>as</a:t>
            </a:r>
            <a:r>
              <a:rPr lang="ko-KR" altLang="ko-KR" dirty="0">
                <a:cs typeface="Arial" panose="020B0604020202020204" pitchFamily="34" charset="0"/>
              </a:rPr>
              <a:t> </a:t>
            </a:r>
            <a:r>
              <a:rPr lang="ko-KR" altLang="ko-KR" dirty="0" err="1">
                <a:cs typeface="Arial" panose="020B0604020202020204" pitchFamily="34" charset="0"/>
              </a:rPr>
              <a:t>the</a:t>
            </a:r>
            <a:r>
              <a:rPr lang="ko-KR" altLang="ko-KR" dirty="0">
                <a:cs typeface="Arial" panose="020B0604020202020204" pitchFamily="34" charset="0"/>
              </a:rPr>
              <a:t> </a:t>
            </a:r>
            <a:r>
              <a:rPr lang="ko-KR" altLang="ko-KR" dirty="0" err="1">
                <a:cs typeface="Arial" panose="020B0604020202020204" pitchFamily="34" charset="0"/>
              </a:rPr>
              <a:t>reference</a:t>
            </a:r>
            <a:r>
              <a:rPr lang="ko-KR" altLang="ko-KR" dirty="0">
                <a:cs typeface="Arial" panose="020B0604020202020204" pitchFamily="34" charset="0"/>
              </a:rPr>
              <a:t> </a:t>
            </a:r>
            <a:r>
              <a:rPr lang="ko-KR" altLang="ko-KR" dirty="0" err="1">
                <a:cs typeface="Arial" panose="020B0604020202020204" pitchFamily="34" charset="0"/>
              </a:rPr>
              <a:t>group</a:t>
            </a:r>
            <a:r>
              <a:rPr lang="ko-KR" altLang="ko-KR" dirty="0">
                <a:cs typeface="Arial" panose="020B0604020202020204" pitchFamily="34" charset="0"/>
              </a:rPr>
              <a:t>. 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A4323486-5385-56EF-E9BD-1AF25B5220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520"/>
          <a:stretch>
            <a:fillRect/>
          </a:stretch>
        </p:blipFill>
        <p:spPr>
          <a:xfrm>
            <a:off x="6129631" y="1462504"/>
            <a:ext cx="6062369" cy="46889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4A01B6-2A2F-9D32-64D3-316F79FB36D6}"/>
              </a:ext>
            </a:extLst>
          </p:cNvPr>
          <p:cNvSpPr txBox="1"/>
          <p:nvPr/>
        </p:nvSpPr>
        <p:spPr>
          <a:xfrm flipH="1">
            <a:off x="5922787" y="1195707"/>
            <a:ext cx="613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(B)</a:t>
            </a:r>
            <a:endParaRPr lang="ko-KR" altLang="en-US" sz="14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A72761-6F55-7A66-02AD-B3051EA69EA7}"/>
              </a:ext>
            </a:extLst>
          </p:cNvPr>
          <p:cNvSpPr txBox="1"/>
          <p:nvPr/>
        </p:nvSpPr>
        <p:spPr>
          <a:xfrm>
            <a:off x="7731889" y="6141275"/>
            <a:ext cx="44601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ko-KR" sz="1200" dirty="0">
                <a:latin typeface="Arial" panose="020B0604020202020204" pitchFamily="34" charset="0"/>
                <a:cs typeface="Arial" panose="020B0604020202020204" pitchFamily="34" charset="0"/>
              </a:rPr>
              <a:t>Reference : BMI 20-23 &amp; DM</a:t>
            </a:r>
            <a:endParaRPr kumimoji="1" lang="ko-K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499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S3A_hi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767663"/>
            <a:ext cx="5308600" cy="4343400"/>
          </a:xfrm>
          <a:prstGeom prst="rect">
            <a:avLst/>
          </a:prstGeom>
        </p:spPr>
      </p:pic>
      <p:pic>
        <p:nvPicPr>
          <p:cNvPr id="3" name="Picture 2" descr="figS3B_densi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0480" y="1767663"/>
            <a:ext cx="5308600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0" y="1449218"/>
            <a:ext cx="457200" cy="32004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600" b="1">
                <a:solidFill>
                  <a:srgbClr val="000000"/>
                </a:solidFill>
                <a:latin typeface="Arial"/>
              </a:rPr>
              <a:t>(A)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80480" y="1447623"/>
            <a:ext cx="457200" cy="32004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600" b="1" dirty="0">
                <a:solidFill>
                  <a:srgbClr val="000000"/>
                </a:solidFill>
                <a:latin typeface="Arial"/>
              </a:rPr>
              <a:t>(B)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12192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 S3. </a:t>
            </a:r>
            <a:r>
              <a:rPr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Distribution of body mass index (BMI) in the analysis cohort (N=8,383). (A) Histogram of BMI; vertical reference lines mark the KSSO overweight cutoff (23 kg/m², red solid) and the World Health Organization thresholds for underweight (18.5 kg/m², grey dotted), overweight (25 kg/m², blue dashed), and obesity (30 kg/m², blue dashed). (B) Kernel density estimates of BMI by diabetes status (non-DM vs DM); dashed vertical lines denote group means. Only 4.8% of patients had a BMI ≥30 kg/m².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256</Words>
  <Application>Microsoft Macintosh PowerPoint</Application>
  <PresentationFormat>와이드스크린</PresentationFormat>
  <Paragraphs>10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-webkit-standard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오철 권</dc:creator>
  <cp:lastModifiedBy>오철 권</cp:lastModifiedBy>
  <cp:revision>1</cp:revision>
  <dcterms:created xsi:type="dcterms:W3CDTF">2026-06-30T00:56:08Z</dcterms:created>
  <dcterms:modified xsi:type="dcterms:W3CDTF">2026-06-30T00:57:19Z</dcterms:modified>
</cp:coreProperties>
</file>