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9" r:id="rId2"/>
    <p:sldId id="281" r:id="rId3"/>
    <p:sldId id="288" r:id="rId4"/>
    <p:sldId id="287" r:id="rId5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5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2136" userDrawn="1">
          <p15:clr>
            <a:srgbClr val="A4A3A4"/>
          </p15:clr>
        </p15:guide>
        <p15:guide id="4" orient="horz" pos="516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orient="horz" pos="663" userDrawn="1">
          <p15:clr>
            <a:srgbClr val="A4A3A4"/>
          </p15:clr>
        </p15:guide>
        <p15:guide id="7" pos="1933" userDrawn="1">
          <p15:clr>
            <a:srgbClr val="A4A3A4"/>
          </p15:clr>
        </p15:guide>
        <p15:guide id="8" pos="346" userDrawn="1">
          <p15:clr>
            <a:srgbClr val="A4A3A4"/>
          </p15:clr>
        </p15:guide>
        <p15:guide id="9" orient="horz" pos="2627" userDrawn="1">
          <p15:clr>
            <a:srgbClr val="A4A3A4"/>
          </p15:clr>
        </p15:guide>
        <p15:guide id="10" orient="horz" pos="2776" userDrawn="1">
          <p15:clr>
            <a:srgbClr val="A4A3A4"/>
          </p15:clr>
        </p15:guide>
        <p15:guide id="11" orient="horz" pos="4250" userDrawn="1">
          <p15:clr>
            <a:srgbClr val="A4A3A4"/>
          </p15:clr>
        </p15:guide>
        <p15:guide id="12" pos="3838" userDrawn="1">
          <p15:clr>
            <a:srgbClr val="A4A3A4"/>
          </p15:clr>
        </p15:guide>
        <p15:guide id="13" pos="24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CC00"/>
    <a:srgbClr val="FF0000"/>
    <a:srgbClr val="33CC33"/>
    <a:srgbClr val="00CC00"/>
    <a:srgbClr val="ED7D31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53" autoAdjust="0"/>
    <p:restoredTop sz="94648"/>
  </p:normalViewPr>
  <p:slideViewPr>
    <p:cSldViewPr snapToGrid="0" showGuides="1">
      <p:cViewPr>
        <p:scale>
          <a:sx n="192" d="100"/>
          <a:sy n="192" d="100"/>
        </p:scale>
        <p:origin x="904" y="144"/>
      </p:cViewPr>
      <p:guideLst>
        <p:guide orient="horz" pos="2285"/>
        <p:guide pos="2160"/>
        <p:guide orient="horz" pos="2136"/>
        <p:guide orient="horz" pos="516"/>
        <p:guide pos="4201"/>
        <p:guide orient="horz" pos="663"/>
        <p:guide pos="1933"/>
        <p:guide pos="346"/>
        <p:guide orient="horz" pos="2627"/>
        <p:guide orient="horz" pos="2776"/>
        <p:guide orient="horz" pos="4250"/>
        <p:guide pos="3838"/>
        <p:guide pos="24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48600174978127"/>
          <c:y val="7.4841057146559448E-2"/>
          <c:w val="0.55056955380577433"/>
          <c:h val="0.74147163363728141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6350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Lit>
              <c:formatCode>General</c:formatCode>
              <c:ptCount val="79"/>
              <c:pt idx="0">
                <c:v>3.5723456378579845</c:v>
              </c:pt>
              <c:pt idx="1">
                <c:v>2.7013612129514128</c:v>
              </c:pt>
              <c:pt idx="2">
                <c:v>3.3463891451671604</c:v>
              </c:pt>
              <c:pt idx="3">
                <c:v>2.7146947438208793</c:v>
              </c:pt>
              <c:pt idx="4">
                <c:v>2.7080502011022101</c:v>
              </c:pt>
              <c:pt idx="5">
                <c:v>3.7864597824528006</c:v>
              </c:pt>
              <c:pt idx="6">
                <c:v>2.9444389791664403</c:v>
              </c:pt>
              <c:pt idx="7">
                <c:v>2.5572273113676269</c:v>
              </c:pt>
              <c:pt idx="8">
                <c:v>3.4275146899795286</c:v>
              </c:pt>
              <c:pt idx="9">
                <c:v>2.9123506646149404</c:v>
              </c:pt>
              <c:pt idx="10">
                <c:v>3.55820113047182</c:v>
              </c:pt>
              <c:pt idx="11">
                <c:v>2.9856819377004902</c:v>
              </c:pt>
              <c:pt idx="12">
                <c:v>2.8848007128467095</c:v>
              </c:pt>
              <c:pt idx="13">
                <c:v>3.039749158970765</c:v>
              </c:pt>
              <c:pt idx="14">
                <c:v>2.6173958328340796</c:v>
              </c:pt>
              <c:pt idx="15">
                <c:v>3.0633909220278062</c:v>
              </c:pt>
              <c:pt idx="16">
                <c:v>3.1090609588609945</c:v>
              </c:pt>
              <c:pt idx="17">
                <c:v>3.2108436531709366</c:v>
              </c:pt>
              <c:pt idx="18">
                <c:v>4.0055133485154855</c:v>
              </c:pt>
              <c:pt idx="19">
                <c:v>3.6402142821326553</c:v>
              </c:pt>
              <c:pt idx="20">
                <c:v>3.3775875160230213</c:v>
              </c:pt>
              <c:pt idx="21">
                <c:v>2.5572273113676256</c:v>
              </c:pt>
              <c:pt idx="22">
                <c:v>2.8332133440562162</c:v>
              </c:pt>
              <c:pt idx="23">
                <c:v>3.427514689979529</c:v>
              </c:pt>
              <c:pt idx="24">
                <c:v>3.3499040872746049</c:v>
              </c:pt>
              <c:pt idx="25">
                <c:v>3.2921262866077936</c:v>
              </c:pt>
              <c:pt idx="26">
                <c:v>3.1904763503465028</c:v>
              </c:pt>
              <c:pt idx="27">
                <c:v>3.5351453541718945</c:v>
              </c:pt>
              <c:pt idx="28">
                <c:v>3.478158422798284</c:v>
              </c:pt>
              <c:pt idx="29">
                <c:v>2.5257286443082556</c:v>
              </c:pt>
              <c:pt idx="30">
                <c:v>2.9652730660692828</c:v>
              </c:pt>
              <c:pt idx="31">
                <c:v>3.597312260588446</c:v>
              </c:pt>
              <c:pt idx="32">
                <c:v>4.2239097665767442</c:v>
              </c:pt>
              <c:pt idx="33">
                <c:v>3.4242626545931514</c:v>
              </c:pt>
              <c:pt idx="34">
                <c:v>3.044522437723423</c:v>
              </c:pt>
              <c:pt idx="35">
                <c:v>3.1267605359603952</c:v>
              </c:pt>
              <c:pt idx="36">
                <c:v>3.8110970868381853</c:v>
              </c:pt>
              <c:pt idx="37">
                <c:v>3.1179499062782399</c:v>
              </c:pt>
              <c:pt idx="38">
                <c:v>2.3887627892350984</c:v>
              </c:pt>
              <c:pt idx="39">
                <c:v>3.8501476017100584</c:v>
              </c:pt>
              <c:pt idx="40">
                <c:v>3.3534067178258069</c:v>
              </c:pt>
              <c:pt idx="41">
                <c:v>2.9338568698359024</c:v>
              </c:pt>
              <c:pt idx="42">
                <c:v>3.4904285153900978</c:v>
              </c:pt>
              <c:pt idx="43">
                <c:v>2.3418058061473275</c:v>
              </c:pt>
              <c:pt idx="44">
                <c:v>3.597312260588446</c:v>
              </c:pt>
              <c:pt idx="45">
                <c:v>3.0056826044071592</c:v>
              </c:pt>
              <c:pt idx="46">
                <c:v>2.9123506646149395</c:v>
              </c:pt>
              <c:pt idx="47">
                <c:v>3.4843122883726623</c:v>
              </c:pt>
              <c:pt idx="48">
                <c:v>3.4339872044851463</c:v>
              </c:pt>
              <c:pt idx="49">
                <c:v>2.5649493574615367</c:v>
              </c:pt>
              <c:pt idx="50">
                <c:v>3.4965075614664802</c:v>
              </c:pt>
              <c:pt idx="51">
                <c:v>3.0252910757955358</c:v>
              </c:pt>
              <c:pt idx="52">
                <c:v>3.7037680666076871</c:v>
              </c:pt>
              <c:pt idx="53">
                <c:v>3.2958368660043291</c:v>
              </c:pt>
              <c:pt idx="54">
                <c:v>3.6480574595936814</c:v>
              </c:pt>
              <c:pt idx="55">
                <c:v>2.6672282065819544</c:v>
              </c:pt>
              <c:pt idx="56">
                <c:v>3.4404180948154366</c:v>
              </c:pt>
              <c:pt idx="57">
                <c:v>3.6913763343125234</c:v>
              </c:pt>
              <c:pt idx="58">
                <c:v>2.7146947438208784</c:v>
              </c:pt>
              <c:pt idx="59">
                <c:v>3.8628327612373745</c:v>
              </c:pt>
              <c:pt idx="60">
                <c:v>3.0910424533583161</c:v>
              </c:pt>
              <c:pt idx="61">
                <c:v>3.8670256394974101</c:v>
              </c:pt>
              <c:pt idx="62">
                <c:v>3.1354942159291497</c:v>
              </c:pt>
              <c:pt idx="63">
                <c:v>3.5695326964813701</c:v>
              </c:pt>
              <c:pt idx="64">
                <c:v>2.9014215940827492</c:v>
              </c:pt>
              <c:pt idx="65">
                <c:v>3.6163087612791007</c:v>
              </c:pt>
              <c:pt idx="66">
                <c:v>4.2224445648494164</c:v>
              </c:pt>
              <c:pt idx="67">
                <c:v>2.2512917986064953</c:v>
              </c:pt>
              <c:pt idx="68">
                <c:v>3.1612467120315642</c:v>
              </c:pt>
              <c:pt idx="69">
                <c:v>3.520460802488973</c:v>
              </c:pt>
              <c:pt idx="70">
                <c:v>3.2695689391837188</c:v>
              </c:pt>
              <c:pt idx="71">
                <c:v>2.282382385676526</c:v>
              </c:pt>
              <c:pt idx="72">
                <c:v>3.9550824948885932</c:v>
              </c:pt>
              <c:pt idx="73">
                <c:v>3.5610460826040509</c:v>
              </c:pt>
              <c:pt idx="74">
                <c:v>3.8458832029236012</c:v>
              </c:pt>
              <c:pt idx="75">
                <c:v>3.1090609588609937</c:v>
              </c:pt>
              <c:pt idx="76">
                <c:v>3.487375077903208</c:v>
              </c:pt>
              <c:pt idx="77">
                <c:v>2.4849066497880004</c:v>
              </c:pt>
              <c:pt idx="78">
                <c:v>2.6246685921631587</c:v>
              </c:pt>
            </c:numLit>
          </c:xVal>
          <c:yVal>
            <c:numLit>
              <c:formatCode>General</c:formatCode>
              <c:ptCount val="79"/>
              <c:pt idx="0">
                <c:v>2.3025850929940459</c:v>
              </c:pt>
              <c:pt idx="1">
                <c:v>3.8918202981106265</c:v>
              </c:pt>
              <c:pt idx="2">
                <c:v>3.4965075614664802</c:v>
              </c:pt>
              <c:pt idx="3">
                <c:v>1.0986122886681098</c:v>
              </c:pt>
              <c:pt idx="4">
                <c:v>2.1972245773362196</c:v>
              </c:pt>
              <c:pt idx="5">
                <c:v>2.8332133440562162</c:v>
              </c:pt>
              <c:pt idx="6">
                <c:v>0</c:v>
              </c:pt>
              <c:pt idx="7">
                <c:v>2.5649493574615367</c:v>
              </c:pt>
              <c:pt idx="8">
                <c:v>2.7725887222397811</c:v>
              </c:pt>
              <c:pt idx="9">
                <c:v>4.4308167988433134</c:v>
              </c:pt>
              <c:pt idx="10">
                <c:v>1.9459101490553132</c:v>
              </c:pt>
              <c:pt idx="11">
                <c:v>1.0986122886681098</c:v>
              </c:pt>
              <c:pt idx="12">
                <c:v>1.3862943611198906</c:v>
              </c:pt>
              <c:pt idx="13">
                <c:v>0.69314718055994529</c:v>
              </c:pt>
              <c:pt idx="14">
                <c:v>2.3025850929940459</c:v>
              </c:pt>
              <c:pt idx="15">
                <c:v>1.0986122886681098</c:v>
              </c:pt>
              <c:pt idx="16">
                <c:v>5.5568280616995374</c:v>
              </c:pt>
              <c:pt idx="17">
                <c:v>2.3025850929940459</c:v>
              </c:pt>
              <c:pt idx="18">
                <c:v>2.7080502011022101</c:v>
              </c:pt>
              <c:pt idx="19">
                <c:v>2.3025850929940459</c:v>
              </c:pt>
              <c:pt idx="20">
                <c:v>1.791759469228055</c:v>
              </c:pt>
              <c:pt idx="21">
                <c:v>2.4849066497880004</c:v>
              </c:pt>
              <c:pt idx="22">
                <c:v>2.3978952727983707</c:v>
              </c:pt>
              <c:pt idx="23">
                <c:v>3.0910424533583161</c:v>
              </c:pt>
              <c:pt idx="24">
                <c:v>3.2580965380214821</c:v>
              </c:pt>
              <c:pt idx="25">
                <c:v>3.6888794541139363</c:v>
              </c:pt>
              <c:pt idx="26">
                <c:v>1.0986122886681098</c:v>
              </c:pt>
              <c:pt idx="27">
                <c:v>0.69314718055994529</c:v>
              </c:pt>
              <c:pt idx="28">
                <c:v>3.5553480614894135</c:v>
              </c:pt>
              <c:pt idx="29">
                <c:v>2.6390573296152584</c:v>
              </c:pt>
              <c:pt idx="30">
                <c:v>0</c:v>
              </c:pt>
              <c:pt idx="31">
                <c:v>4.2341065045972597</c:v>
              </c:pt>
              <c:pt idx="32">
                <c:v>2.7725887222397811</c:v>
              </c:pt>
              <c:pt idx="33">
                <c:v>3.7376696182833684</c:v>
              </c:pt>
              <c:pt idx="34">
                <c:v>2.7725887222397811</c:v>
              </c:pt>
              <c:pt idx="35">
                <c:v>3.9512437185814275</c:v>
              </c:pt>
              <c:pt idx="36">
                <c:v>2.8332133440562162</c:v>
              </c:pt>
              <c:pt idx="37">
                <c:v>1.3862943611198906</c:v>
              </c:pt>
              <c:pt idx="38">
                <c:v>0</c:v>
              </c:pt>
              <c:pt idx="39">
                <c:v>3.044522437723423</c:v>
              </c:pt>
              <c:pt idx="40">
                <c:v>0.69314718055994529</c:v>
              </c:pt>
              <c:pt idx="41">
                <c:v>2.9444389791664403</c:v>
              </c:pt>
              <c:pt idx="42">
                <c:v>1.9459101490553132</c:v>
              </c:pt>
              <c:pt idx="43">
                <c:v>2.4849066497880004</c:v>
              </c:pt>
              <c:pt idx="44">
                <c:v>2.0794415416798357</c:v>
              </c:pt>
              <c:pt idx="45">
                <c:v>3.3322045101752038</c:v>
              </c:pt>
              <c:pt idx="46">
                <c:v>2.8903717578961645</c:v>
              </c:pt>
              <c:pt idx="47">
                <c:v>2.7080502011022101</c:v>
              </c:pt>
              <c:pt idx="48">
                <c:v>3.3672958299864741</c:v>
              </c:pt>
              <c:pt idx="49">
                <c:v>2.6390573296152584</c:v>
              </c:pt>
              <c:pt idx="50">
                <c:v>0.69314718055994529</c:v>
              </c:pt>
              <c:pt idx="51">
                <c:v>2.0794415416798357</c:v>
              </c:pt>
              <c:pt idx="52">
                <c:v>4.5951198501345898</c:v>
              </c:pt>
              <c:pt idx="53">
                <c:v>1.3862943611198906</c:v>
              </c:pt>
              <c:pt idx="54">
                <c:v>0</c:v>
              </c:pt>
              <c:pt idx="55">
                <c:v>1.0986122886681098</c:v>
              </c:pt>
              <c:pt idx="56">
                <c:v>2.4849066497880004</c:v>
              </c:pt>
              <c:pt idx="57">
                <c:v>4.0604430105464191</c:v>
              </c:pt>
              <c:pt idx="58">
                <c:v>2.0794415416798357</c:v>
              </c:pt>
              <c:pt idx="59">
                <c:v>3.8501476017100584</c:v>
              </c:pt>
              <c:pt idx="60">
                <c:v>0.69314718055994529</c:v>
              </c:pt>
              <c:pt idx="61">
                <c:v>3.6635616461296463</c:v>
              </c:pt>
              <c:pt idx="62">
                <c:v>4.4659081186545837</c:v>
              </c:pt>
              <c:pt idx="63">
                <c:v>2.7080502011022101</c:v>
              </c:pt>
              <c:pt idx="64">
                <c:v>1.9459101490553132</c:v>
              </c:pt>
              <c:pt idx="65">
                <c:v>2.1972245773362196</c:v>
              </c:pt>
              <c:pt idx="66">
                <c:v>3.3322045101752038</c:v>
              </c:pt>
              <c:pt idx="67">
                <c:v>1.791759469228055</c:v>
              </c:pt>
              <c:pt idx="68">
                <c:v>1.0986122886681098</c:v>
              </c:pt>
              <c:pt idx="69">
                <c:v>0.69314718055994529</c:v>
              </c:pt>
              <c:pt idx="70">
                <c:v>1.3862943611198906</c:v>
              </c:pt>
              <c:pt idx="71">
                <c:v>3.4011973816621555</c:v>
              </c:pt>
              <c:pt idx="72">
                <c:v>2.9957322735539909</c:v>
              </c:pt>
              <c:pt idx="73">
                <c:v>1.6094379124341003</c:v>
              </c:pt>
              <c:pt idx="74">
                <c:v>3.3322045101752038</c:v>
              </c:pt>
              <c:pt idx="75">
                <c:v>1.0986122886681098</c:v>
              </c:pt>
              <c:pt idx="76">
                <c:v>2.5649493574615367</c:v>
              </c:pt>
              <c:pt idx="77">
                <c:v>0.69314718055994529</c:v>
              </c:pt>
              <c:pt idx="78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5805-4C74-B577-65C3C5977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1954592"/>
        <c:axId val="541954264"/>
      </c:scatterChart>
      <c:valAx>
        <c:axId val="541954592"/>
        <c:scaling>
          <c:orientation val="minMax"/>
          <c:max val="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ln(delta[weight])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DE"/>
          </a:p>
        </c:txPr>
        <c:crossAx val="541954264"/>
        <c:crosses val="autoZero"/>
        <c:crossBetween val="midCat"/>
        <c:majorUnit val="1"/>
      </c:valAx>
      <c:valAx>
        <c:axId val="541954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ln(delta[ALT])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D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DE"/>
          </a:p>
        </c:txPr>
        <c:crossAx val="541954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1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8" indent="0" algn="ctr">
              <a:buNone/>
              <a:defRPr sz="1500"/>
            </a:lvl2pPr>
            <a:lvl3pPr marL="685814" indent="0" algn="ctr">
              <a:buNone/>
              <a:defRPr sz="1350"/>
            </a:lvl3pPr>
            <a:lvl4pPr marL="1028722" indent="0" algn="ctr">
              <a:buNone/>
              <a:defRPr sz="1200"/>
            </a:lvl4pPr>
            <a:lvl5pPr marL="1371630" indent="0" algn="ctr">
              <a:buNone/>
              <a:defRPr sz="1200"/>
            </a:lvl5pPr>
            <a:lvl6pPr marL="1714536" indent="0" algn="ctr">
              <a:buNone/>
              <a:defRPr sz="1200"/>
            </a:lvl6pPr>
            <a:lvl7pPr marL="2057444" indent="0" algn="ctr">
              <a:buNone/>
              <a:defRPr sz="1200"/>
            </a:lvl7pPr>
            <a:lvl8pPr marL="2400351" indent="0" algn="ctr">
              <a:buNone/>
              <a:defRPr sz="1200"/>
            </a:lvl8pPr>
            <a:lvl9pPr marL="2743259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86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720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43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829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1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5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04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064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8" indent="0">
              <a:buNone/>
              <a:defRPr sz="1500" b="1"/>
            </a:lvl2pPr>
            <a:lvl3pPr marL="685814" indent="0">
              <a:buNone/>
              <a:defRPr sz="1350" b="1"/>
            </a:lvl3pPr>
            <a:lvl4pPr marL="1028722" indent="0">
              <a:buNone/>
              <a:defRPr sz="1200" b="1"/>
            </a:lvl4pPr>
            <a:lvl5pPr marL="1371630" indent="0">
              <a:buNone/>
              <a:defRPr sz="1200" b="1"/>
            </a:lvl5pPr>
            <a:lvl6pPr marL="1714536" indent="0">
              <a:buNone/>
              <a:defRPr sz="1200" b="1"/>
            </a:lvl6pPr>
            <a:lvl7pPr marL="2057444" indent="0">
              <a:buNone/>
              <a:defRPr sz="1200" b="1"/>
            </a:lvl7pPr>
            <a:lvl8pPr marL="2400351" indent="0">
              <a:buNone/>
              <a:defRPr sz="1200" b="1"/>
            </a:lvl8pPr>
            <a:lvl9pPr marL="2743259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8" indent="0">
              <a:buNone/>
              <a:defRPr sz="1500" b="1"/>
            </a:lvl2pPr>
            <a:lvl3pPr marL="685814" indent="0">
              <a:buNone/>
              <a:defRPr sz="1350" b="1"/>
            </a:lvl3pPr>
            <a:lvl4pPr marL="1028722" indent="0">
              <a:buNone/>
              <a:defRPr sz="1200" b="1"/>
            </a:lvl4pPr>
            <a:lvl5pPr marL="1371630" indent="0">
              <a:buNone/>
              <a:defRPr sz="1200" b="1"/>
            </a:lvl5pPr>
            <a:lvl6pPr marL="1714536" indent="0">
              <a:buNone/>
              <a:defRPr sz="1200" b="1"/>
            </a:lvl6pPr>
            <a:lvl7pPr marL="2057444" indent="0">
              <a:buNone/>
              <a:defRPr sz="1200" b="1"/>
            </a:lvl7pPr>
            <a:lvl8pPr marL="2400351" indent="0">
              <a:buNone/>
              <a:defRPr sz="1200" b="1"/>
            </a:lvl8pPr>
            <a:lvl9pPr marL="2743259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339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92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41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8" indent="0">
              <a:buNone/>
              <a:defRPr sz="1050"/>
            </a:lvl2pPr>
            <a:lvl3pPr marL="685814" indent="0">
              <a:buNone/>
              <a:defRPr sz="900"/>
            </a:lvl3pPr>
            <a:lvl4pPr marL="1028722" indent="0">
              <a:buNone/>
              <a:defRPr sz="750"/>
            </a:lvl4pPr>
            <a:lvl5pPr marL="1371630" indent="0">
              <a:buNone/>
              <a:defRPr sz="750"/>
            </a:lvl5pPr>
            <a:lvl6pPr marL="1714536" indent="0">
              <a:buNone/>
              <a:defRPr sz="750"/>
            </a:lvl6pPr>
            <a:lvl7pPr marL="2057444" indent="0">
              <a:buNone/>
              <a:defRPr sz="750"/>
            </a:lvl7pPr>
            <a:lvl8pPr marL="2400351" indent="0">
              <a:buNone/>
              <a:defRPr sz="750"/>
            </a:lvl8pPr>
            <a:lvl9pPr marL="2743259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49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8" indent="0">
              <a:buNone/>
              <a:defRPr sz="2100"/>
            </a:lvl2pPr>
            <a:lvl3pPr marL="685814" indent="0">
              <a:buNone/>
              <a:defRPr sz="1800"/>
            </a:lvl3pPr>
            <a:lvl4pPr marL="1028722" indent="0">
              <a:buNone/>
              <a:defRPr sz="1500"/>
            </a:lvl4pPr>
            <a:lvl5pPr marL="1371630" indent="0">
              <a:buNone/>
              <a:defRPr sz="1500"/>
            </a:lvl5pPr>
            <a:lvl6pPr marL="1714536" indent="0">
              <a:buNone/>
              <a:defRPr sz="1500"/>
            </a:lvl6pPr>
            <a:lvl7pPr marL="2057444" indent="0">
              <a:buNone/>
              <a:defRPr sz="1500"/>
            </a:lvl7pPr>
            <a:lvl8pPr marL="2400351" indent="0">
              <a:buNone/>
              <a:defRPr sz="1500"/>
            </a:lvl8pPr>
            <a:lvl9pPr marL="2743259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8" indent="0">
              <a:buNone/>
              <a:defRPr sz="1050"/>
            </a:lvl2pPr>
            <a:lvl3pPr marL="685814" indent="0">
              <a:buNone/>
              <a:defRPr sz="900"/>
            </a:lvl3pPr>
            <a:lvl4pPr marL="1028722" indent="0">
              <a:buNone/>
              <a:defRPr sz="750"/>
            </a:lvl4pPr>
            <a:lvl5pPr marL="1371630" indent="0">
              <a:buNone/>
              <a:defRPr sz="750"/>
            </a:lvl5pPr>
            <a:lvl6pPr marL="1714536" indent="0">
              <a:buNone/>
              <a:defRPr sz="750"/>
            </a:lvl6pPr>
            <a:lvl7pPr marL="2057444" indent="0">
              <a:buNone/>
              <a:defRPr sz="750"/>
            </a:lvl7pPr>
            <a:lvl8pPr marL="2400351" indent="0">
              <a:buNone/>
              <a:defRPr sz="750"/>
            </a:lvl8pPr>
            <a:lvl9pPr marL="2743259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66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9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1E3D9-9356-40D1-8769-38839D807356}" type="datetimeFigureOut">
              <a:rPr lang="de-DE" smtClean="0"/>
              <a:t>26.11.21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CF26-98A0-49DE-BF70-CFFAC89988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77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1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8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76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3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0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98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05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12" indent="-171454" algn="l" defTabSz="6858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8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4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2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0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36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44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51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59" algn="l" defTabSz="68581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549277" y="8022640"/>
            <a:ext cx="5930386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Table 1: Study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cohort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stratified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addition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Table 1,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stratified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Treatment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response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&gt;5%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&gt;10%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depending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BMI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&lt;35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≥35kg/m2,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respectively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Tukey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HSD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52450" y="798096"/>
            <a:ext cx="2087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Supplementary</a:t>
            </a:r>
            <a:r>
              <a:rPr lang="de-DE" sz="1600" dirty="0"/>
              <a:t> Table 1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98F3494-CD5A-7B4D-A654-3330FB1F6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595680"/>
              </p:ext>
            </p:extLst>
          </p:nvPr>
        </p:nvGraphicFramePr>
        <p:xfrm>
          <a:off x="549277" y="1352550"/>
          <a:ext cx="5930387" cy="661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1638362722"/>
                    </a:ext>
                  </a:extLst>
                </a:gridCol>
                <a:gridCol w="870098">
                  <a:extLst>
                    <a:ext uri="{9D8B030D-6E8A-4147-A177-3AD203B41FA5}">
                      <a16:colId xmlns:a16="http://schemas.microsoft.com/office/drawing/2014/main" val="789023987"/>
                    </a:ext>
                  </a:extLst>
                </a:gridCol>
                <a:gridCol w="870098">
                  <a:extLst>
                    <a:ext uri="{9D8B030D-6E8A-4147-A177-3AD203B41FA5}">
                      <a16:colId xmlns:a16="http://schemas.microsoft.com/office/drawing/2014/main" val="2339471735"/>
                    </a:ext>
                  </a:extLst>
                </a:gridCol>
                <a:gridCol w="870098">
                  <a:extLst>
                    <a:ext uri="{9D8B030D-6E8A-4147-A177-3AD203B41FA5}">
                      <a16:colId xmlns:a16="http://schemas.microsoft.com/office/drawing/2014/main" val="1904636216"/>
                    </a:ext>
                  </a:extLst>
                </a:gridCol>
                <a:gridCol w="870098">
                  <a:extLst>
                    <a:ext uri="{9D8B030D-6E8A-4147-A177-3AD203B41FA5}">
                      <a16:colId xmlns:a16="http://schemas.microsoft.com/office/drawing/2014/main" val="813765380"/>
                    </a:ext>
                  </a:extLst>
                </a:gridCol>
                <a:gridCol w="1225995">
                  <a:extLst>
                    <a:ext uri="{9D8B030D-6E8A-4147-A177-3AD203B41FA5}">
                      <a16:colId xmlns:a16="http://schemas.microsoft.com/office/drawing/2014/main" val="1563686898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Parameter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Obesity class I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Obesity class II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Obesity class III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59817696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Female, </a:t>
                      </a:r>
                      <a:r>
                        <a:rPr lang="en-GB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(%)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12/83 (24.5)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19/83 (22.9)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52/83 (62.7)</a:t>
                      </a:r>
                    </a:p>
                  </a:txBody>
                  <a:tcPr marL="18000" marR="1800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(Chi square)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8051117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Male, n (%)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1/31 (3.2)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7/31 (22.6)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23/31 (74.2)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70294058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Total, n (%)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13/114 (11.4)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26/114 (22.8)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75/114 (65.8)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142311634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(years)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45.4 ± 13.3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45.2 ± 12.6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44.66 ± 14.82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45.74 ± 12.94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67411935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Weight (kg)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128.3 ± 26.4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98.8 ± 10.8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114.4 ± 14.6*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138.2±25.6 * </a:t>
                      </a:r>
                      <a:r>
                        <a:rPr lang="en-DE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 &lt; 0.01 vs. Class 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b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&lt; 0.01 vs. Class II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264866534"/>
                  </a:ext>
                </a:extLst>
              </a:tr>
              <a:tr h="3470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Treatment response, </a:t>
                      </a:r>
                    </a:p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(%)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107/114 (93.4)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13/13 (100.0 )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23/26 (88.5)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71/75 (94.7)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n.s. (Chi square)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1007223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Weight loss &lt;10%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8/114 (7.0)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1/13 (7.7)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(11.5)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(5.3)</a:t>
                      </a:r>
                    </a:p>
                  </a:txBody>
                  <a:tcPr marL="18000" marR="1800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(Chi square)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056349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Weight loss 10–20%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44/114 (38.6)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5/13 (38.5)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(50.0)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(34.7)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4106216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Weight loss 20–30%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45/114 (39.5)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6/13 (46.2)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(30.8)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 (41.3)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165833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Weight loss &gt;30%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17/114 (14.9)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1/13 (7.7)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(7.7)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(18.7)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9883558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Waist (cm)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126.5 ± 16.9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106.5 ± 11.9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118.2 ± 12.8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132.7 ± 15.1* </a:t>
                      </a:r>
                      <a:r>
                        <a:rPr lang="en-DE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 &lt; 0.01 vs. Class 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b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&lt; 0.01 vs. Class II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223266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GOT (U/L)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28.4 ± 21.2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 ± 6.0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26.0 ± 13.7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30.5 ± 24.5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711327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GPT (U/L)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35.9 ± 32.4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 ± 17.9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31.9 ± 16.6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39.8 ± 37.4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929989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Cholesterol (mg/dL)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200.2 ± 45.2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211.1 ± 48.6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215.4 ± 40.8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193.2 ± 44.7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914269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Triglycerides(mg/dL)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138.9 ± 55.8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140.1 ± 68.6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152.0 ± 56.6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134.1 ± 53.2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264663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Glucose (mg/dL)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94.3 ± 29.9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81.3 ± 10.0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89.8 ± 21.6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98.1 ± 33.7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7800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M30 (U/L)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206.4 ± 168.0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128.0 ± 51.3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197.3 ± 130.1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229.0 ± 194.7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n.s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(ANOVA)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7430461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Normoglycemic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88/114 (77.2)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13/13 (100.0)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23/26 (88.5)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52/75 (69.3)</a:t>
                      </a:r>
                    </a:p>
                  </a:txBody>
                  <a:tcPr marL="18000" marR="1800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0.075 (Chi square)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315625172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IFG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14/114 (12.3)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0/13 (0.0)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2/26 (7.7)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12/75 (16.0)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9802994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Diabetic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12/114 (10.5)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0/13 (0.0)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1/26 (3.8)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11/75 (14.7)</a:t>
                      </a:r>
                    </a:p>
                  </a:txBody>
                  <a:tcPr marL="18000" marR="18000" anchor="ctr"/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217308462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FLI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93.8 ± 12.3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72.7 ± 25.0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90.8 ± 11.4*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98.1 ± 2.6* </a:t>
                      </a:r>
                      <a:r>
                        <a:rPr lang="en-DE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 &lt; 0.01 vs. Class 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b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 0.01 vs. Class II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611878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NFS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-0.8 ± 1.6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-2.1 ± 0.9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-1.8 ± 1.5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-0.3 ± 1.4* </a:t>
                      </a:r>
                      <a:r>
                        <a:rPr lang="en-DE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</a:p>
                  </a:txBody>
                  <a:tcPr marL="18000" marR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 &lt; 0.01 vs. Class 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b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&lt; 0.01 vs. Class II </a:t>
                      </a:r>
                      <a:r>
                        <a:rPr lang="en-GB" sz="1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18000" marR="18000" anchor="ctr"/>
                </a:tc>
                <a:extLst>
                  <a:ext uri="{0D108BD9-81ED-4DB2-BD59-A6C34878D82A}">
                    <a16:rowId xmlns:a16="http://schemas.microsoft.com/office/drawing/2014/main" val="996405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55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549277" y="6321427"/>
            <a:ext cx="5549901" cy="188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Table 2: Change in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fatty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lifestyle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Lipidomics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were determined by gas chromatography. Absolute values are shown for all detected fatty acids.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paired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t-tests.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marked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in C16:1n7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C20:1n9.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321766"/>
              </p:ext>
            </p:extLst>
          </p:nvPr>
        </p:nvGraphicFramePr>
        <p:xfrm>
          <a:off x="549276" y="1368362"/>
          <a:ext cx="5549901" cy="4692396"/>
        </p:xfrm>
        <a:graphic>
          <a:graphicData uri="http://schemas.openxmlformats.org/drawingml/2006/table">
            <a:tbl>
              <a:tblPr/>
              <a:tblGrid>
                <a:gridCol w="929226">
                  <a:extLst>
                    <a:ext uri="{9D8B030D-6E8A-4147-A177-3AD203B41FA5}">
                      <a16:colId xmlns:a16="http://schemas.microsoft.com/office/drawing/2014/main" val="2659148464"/>
                    </a:ext>
                  </a:extLst>
                </a:gridCol>
                <a:gridCol w="1934828">
                  <a:extLst>
                    <a:ext uri="{9D8B030D-6E8A-4147-A177-3AD203B41FA5}">
                      <a16:colId xmlns:a16="http://schemas.microsoft.com/office/drawing/2014/main" val="2737243035"/>
                    </a:ext>
                  </a:extLst>
                </a:gridCol>
                <a:gridCol w="1934828">
                  <a:extLst>
                    <a:ext uri="{9D8B030D-6E8A-4147-A177-3AD203B41FA5}">
                      <a16:colId xmlns:a16="http://schemas.microsoft.com/office/drawing/2014/main" val="3629896530"/>
                    </a:ext>
                  </a:extLst>
                </a:gridCol>
                <a:gridCol w="751019">
                  <a:extLst>
                    <a:ext uri="{9D8B030D-6E8A-4147-A177-3AD203B41FA5}">
                      <a16:colId xmlns:a16="http://schemas.microsoft.com/office/drawing/2014/main" val="3101024635"/>
                    </a:ext>
                  </a:extLst>
                </a:gridCol>
              </a:tblGrid>
              <a:tr h="171831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Fatty acid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0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48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 value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725294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C14:0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 g/l ± 0.08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 g/l ± 0.20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0.856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88713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C14:1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0.02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0.614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93322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C16:0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4.87 </a:t>
                      </a:r>
                      <a:r>
                        <a:rPr lang="de-DE" sz="12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/l ± 1.72 </a:t>
                      </a:r>
                      <a:r>
                        <a:rPr lang="de-DE" sz="12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/l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4.78 g/l ± 1.85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0.738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4186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C16:1n7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 g/l ± 0.16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0.19 g/l ± 0.11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64283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C17:0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0.03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0.573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282056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3.16 g/l ± 1.99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3.20 g/l ± 2.16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0.898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56962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C18:1n9c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5.35 g/l ± 5.28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6.73 g/l ± 10.41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0.269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91743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C18:1n7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0.42 g/l ± 0.45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0.41 g/l ± 0.34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0.782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15483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C18:2n6c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3.04 g/l ± 1.40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3.03 g/l ± 1.66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0.966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816974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C18:3n6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 g/l ± 0.03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 g/l ± 0.04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0.199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276697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C18:3n3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0.04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0.07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0.705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919332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0.611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894295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C20:1n9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0.02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 g/l ± 0.07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416664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0.290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330710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C20:3n6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 g/l ± 0.16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0.23 g/l ± 0.18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978235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C20:4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 g/l ± 0.51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0.82 g/l ± 0.58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0.936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824379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C22:0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 g/l ± 0.06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 g/l ± 0.06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0.602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160018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C22:1n9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 g/l ± 0.02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 g/l ± 0.03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0.205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486973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C20:5n3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 g/l ± 0.10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827783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C23:0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 g/l ± 0.01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 g/l ± 0.03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0.198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941651"/>
                  </a:ext>
                </a:extLst>
              </a:tr>
              <a:tr h="215265">
                <a:tc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C22:2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 g/l ± 0.05 g/l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0.652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581573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552450" y="798096"/>
            <a:ext cx="2087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Supplementary</a:t>
            </a:r>
            <a:r>
              <a:rPr lang="de-DE" sz="1600" dirty="0"/>
              <a:t> Table 2</a:t>
            </a:r>
          </a:p>
        </p:txBody>
      </p:sp>
    </p:spTree>
    <p:extLst>
      <p:ext uri="{BB962C8B-B14F-4D97-AF65-F5344CB8AC3E}">
        <p14:creationId xmlns:p14="http://schemas.microsoft.com/office/powerpoint/2010/main" val="2381146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8">
            <a:extLst>
              <a:ext uri="{FF2B5EF4-FFF2-40B4-BE49-F238E27FC236}">
                <a16:creationId xmlns:a16="http://schemas.microsoft.com/office/drawing/2014/main" id="{CEC4331C-8E18-CB4B-93AD-F219AE2083BD}"/>
              </a:ext>
            </a:extLst>
          </p:cNvPr>
          <p:cNvSpPr txBox="1"/>
          <p:nvPr/>
        </p:nvSpPr>
        <p:spPr>
          <a:xfrm>
            <a:off x="552451" y="798096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Supplementary</a:t>
            </a:r>
            <a:r>
              <a:rPr lang="de-DE" sz="1600" dirty="0"/>
              <a:t> </a:t>
            </a:r>
            <a:r>
              <a:rPr lang="de-DE" sz="1600" dirty="0" err="1"/>
              <a:t>Figure</a:t>
            </a:r>
            <a:r>
              <a:rPr lang="de-DE" sz="1600" dirty="0"/>
              <a:t> 1</a:t>
            </a:r>
          </a:p>
        </p:txBody>
      </p:sp>
      <p:sp>
        <p:nvSpPr>
          <p:cNvPr id="4" name="Textfeld 7">
            <a:extLst>
              <a:ext uri="{FF2B5EF4-FFF2-40B4-BE49-F238E27FC236}">
                <a16:creationId xmlns:a16="http://schemas.microsoft.com/office/drawing/2014/main" id="{1E37CA27-BA73-E34E-AADA-95E2EA84003A}"/>
              </a:ext>
            </a:extLst>
          </p:cNvPr>
          <p:cNvSpPr txBox="1"/>
          <p:nvPr/>
        </p:nvSpPr>
        <p:spPr>
          <a:xfrm>
            <a:off x="549276" y="7189267"/>
            <a:ext cx="5543550" cy="2551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1: Flow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chart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145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sreened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136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enrolled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lifestyle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22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terminated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prematurely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intention-to-treat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last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obersvation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carried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Reasons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reasons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termination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success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rates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body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(&gt;5%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&gt;10%,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respectively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depending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BMI)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bariatric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last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carried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24B4AF-B1FD-754F-B36D-B39FC2874B90}"/>
              </a:ext>
            </a:extLst>
          </p:cNvPr>
          <p:cNvGrpSpPr/>
          <p:nvPr/>
        </p:nvGrpSpPr>
        <p:grpSpPr>
          <a:xfrm>
            <a:off x="88716" y="1136650"/>
            <a:ext cx="6751059" cy="5908697"/>
            <a:chOff x="292217" y="88169"/>
            <a:chExt cx="6354678" cy="6477344"/>
          </a:xfrm>
        </p:grpSpPr>
        <p:sp>
          <p:nvSpPr>
            <p:cNvPr id="6" name="Textfeld 26">
              <a:extLst>
                <a:ext uri="{FF2B5EF4-FFF2-40B4-BE49-F238E27FC236}">
                  <a16:creationId xmlns:a16="http://schemas.microsoft.com/office/drawing/2014/main" id="{4647864A-CA25-D648-A47E-A2E918762C6B}"/>
                </a:ext>
              </a:extLst>
            </p:cNvPr>
            <p:cNvSpPr txBox="1"/>
            <p:nvPr/>
          </p:nvSpPr>
          <p:spPr>
            <a:xfrm>
              <a:off x="3103684" y="88169"/>
              <a:ext cx="650632" cy="40487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n = 145 </a:t>
              </a:r>
            </a:p>
            <a:p>
              <a:pPr algn="ctr"/>
              <a:r>
                <a:rPr lang="de-DE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screened</a:t>
              </a:r>
              <a:endParaRPr lang="de-DE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feld 27">
              <a:extLst>
                <a:ext uri="{FF2B5EF4-FFF2-40B4-BE49-F238E27FC236}">
                  <a16:creationId xmlns:a16="http://schemas.microsoft.com/office/drawing/2014/main" id="{9F61B9E4-369A-9044-85F4-D21D4216BC33}"/>
                </a:ext>
              </a:extLst>
            </p:cNvPr>
            <p:cNvSpPr txBox="1"/>
            <p:nvPr/>
          </p:nvSpPr>
          <p:spPr>
            <a:xfrm>
              <a:off x="3697715" y="630241"/>
              <a:ext cx="1956420" cy="10459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n = 9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excluded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referred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alternative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intervention</a:t>
              </a:r>
              <a:r>
                <a:rPr lang="de-DE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malignant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disease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immobility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refused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participate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advanced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chronic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kidney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disease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diabetes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mellitus type 1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alcohol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consumption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above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threshhold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feld 28">
              <a:extLst>
                <a:ext uri="{FF2B5EF4-FFF2-40B4-BE49-F238E27FC236}">
                  <a16:creationId xmlns:a16="http://schemas.microsoft.com/office/drawing/2014/main" id="{F57A8B7B-DB6A-1F47-8D66-5200AE512BAE}"/>
                </a:ext>
              </a:extLst>
            </p:cNvPr>
            <p:cNvSpPr txBox="1"/>
            <p:nvPr/>
          </p:nvSpPr>
          <p:spPr>
            <a:xfrm>
              <a:off x="2651016" y="1898425"/>
              <a:ext cx="1555963" cy="5567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n = 136 </a:t>
              </a:r>
            </a:p>
            <a:p>
              <a:pPr algn="ctr"/>
              <a:r>
                <a:rPr lang="de-DE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included</a:t>
              </a:r>
              <a:r>
                <a:rPr lang="de-DE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intervention</a:t>
              </a:r>
              <a:endParaRPr lang="de-DE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intention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treat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population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9" name="Textfeld 29">
              <a:extLst>
                <a:ext uri="{FF2B5EF4-FFF2-40B4-BE49-F238E27FC236}">
                  <a16:creationId xmlns:a16="http://schemas.microsoft.com/office/drawing/2014/main" id="{D78100C4-9BB1-F948-9B72-0DFD50D311FA}"/>
                </a:ext>
              </a:extLst>
            </p:cNvPr>
            <p:cNvSpPr txBox="1"/>
            <p:nvPr/>
          </p:nvSpPr>
          <p:spPr>
            <a:xfrm>
              <a:off x="3701023" y="3506312"/>
              <a:ext cx="2777396" cy="927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n= 22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early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terminations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8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felt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they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had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reached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their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goals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moved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4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were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unable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further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comply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sessions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(e.g.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change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working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hours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change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family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status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285756" indent="-198442">
                <a:buFont typeface="Arial" panose="020B0604020202020204" pitchFamily="34" charset="0"/>
                <a:buChar char="•"/>
              </a:pP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7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were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lost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 follow </a:t>
              </a:r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up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feld 30">
              <a:extLst>
                <a:ext uri="{FF2B5EF4-FFF2-40B4-BE49-F238E27FC236}">
                  <a16:creationId xmlns:a16="http://schemas.microsoft.com/office/drawing/2014/main" id="{BD4B7F74-507A-2642-8727-C1E59140E26E}"/>
                </a:ext>
              </a:extLst>
            </p:cNvPr>
            <p:cNvSpPr txBox="1"/>
            <p:nvPr/>
          </p:nvSpPr>
          <p:spPr>
            <a:xfrm>
              <a:off x="2732495" y="4954793"/>
              <a:ext cx="1393002" cy="5567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n = 114 </a:t>
              </a:r>
            </a:p>
            <a:p>
              <a:pPr algn="ctr"/>
              <a:r>
                <a:rPr lang="de-DE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completed</a:t>
              </a:r>
              <a:r>
                <a:rPr lang="de-DE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invervention</a:t>
              </a:r>
              <a:endParaRPr lang="de-DE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(per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protocol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population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1" name="Textfeld 31">
              <a:extLst>
                <a:ext uri="{FF2B5EF4-FFF2-40B4-BE49-F238E27FC236}">
                  <a16:creationId xmlns:a16="http://schemas.microsoft.com/office/drawing/2014/main" id="{22E858B8-F6C4-AD47-9C52-155D83B1A781}"/>
                </a:ext>
              </a:extLst>
            </p:cNvPr>
            <p:cNvSpPr txBox="1"/>
            <p:nvPr/>
          </p:nvSpPr>
          <p:spPr>
            <a:xfrm>
              <a:off x="292217" y="5856980"/>
              <a:ext cx="1729483" cy="70853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 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13 </a:t>
              </a:r>
            </a:p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rate 13/13 (100%)</a:t>
              </a:r>
            </a:p>
            <a:p>
              <a:pPr algn="ctr"/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rate ITT 18/19 (94.7%)</a:t>
              </a:r>
              <a:r>
                <a:rPr lang="de-DE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  <p:sp>
          <p:nvSpPr>
            <p:cNvPr id="12" name="Textfeld 32">
              <a:extLst>
                <a:ext uri="{FF2B5EF4-FFF2-40B4-BE49-F238E27FC236}">
                  <a16:creationId xmlns:a16="http://schemas.microsoft.com/office/drawing/2014/main" id="{11C9490B-D369-0445-A07D-C4442A673C2D}"/>
                </a:ext>
              </a:extLst>
            </p:cNvPr>
            <p:cNvSpPr txBox="1"/>
            <p:nvPr/>
          </p:nvSpPr>
          <p:spPr>
            <a:xfrm>
              <a:off x="2556306" y="5856980"/>
              <a:ext cx="1749099" cy="70853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II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26</a:t>
              </a:r>
            </a:p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rate 23/26 (88.5%)</a:t>
              </a:r>
            </a:p>
            <a:p>
              <a:pPr algn="ctr"/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rate ITT 24/30 (80.0%)</a:t>
              </a:r>
              <a:r>
                <a:rPr lang="de-DE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 $</a:t>
              </a:r>
              <a:endParaRPr lang="de-DE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feld 33">
              <a:extLst>
                <a:ext uri="{FF2B5EF4-FFF2-40B4-BE49-F238E27FC236}">
                  <a16:creationId xmlns:a16="http://schemas.microsoft.com/office/drawing/2014/main" id="{6351A212-E32A-1C45-99CA-8636FC8CC6B3}"/>
                </a:ext>
              </a:extLst>
            </p:cNvPr>
            <p:cNvSpPr txBox="1"/>
            <p:nvPr/>
          </p:nvSpPr>
          <p:spPr>
            <a:xfrm>
              <a:off x="4804246" y="5856980"/>
              <a:ext cx="1842649" cy="70853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III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75</a:t>
              </a:r>
            </a:p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rate 71/75 (94.7%)</a:t>
              </a:r>
            </a:p>
            <a:p>
              <a:pPr algn="ctr"/>
              <a:r>
                <a:rPr lang="de-DE" sz="9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 rate ITT = 80/87 (91.9%)</a:t>
              </a:r>
              <a:r>
                <a:rPr lang="de-DE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 $</a:t>
              </a:r>
              <a:endParaRPr lang="de-DE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feld 34">
              <a:extLst>
                <a:ext uri="{FF2B5EF4-FFF2-40B4-BE49-F238E27FC236}">
                  <a16:creationId xmlns:a16="http://schemas.microsoft.com/office/drawing/2014/main" id="{FDA33A45-4C03-794F-B6AB-EBB237A7D11E}"/>
                </a:ext>
              </a:extLst>
            </p:cNvPr>
            <p:cNvSpPr txBox="1"/>
            <p:nvPr/>
          </p:nvSpPr>
          <p:spPr>
            <a:xfrm>
              <a:off x="676478" y="2800193"/>
              <a:ext cx="910160" cy="40487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 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19</a:t>
              </a:r>
              <a:endParaRPr lang="de-DE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feld 35">
              <a:extLst>
                <a:ext uri="{FF2B5EF4-FFF2-40B4-BE49-F238E27FC236}">
                  <a16:creationId xmlns:a16="http://schemas.microsoft.com/office/drawing/2014/main" id="{EAB926E8-BF6B-D34E-BA9F-C398D2FEFDAD}"/>
                </a:ext>
              </a:extLst>
            </p:cNvPr>
            <p:cNvSpPr txBox="1"/>
            <p:nvPr/>
          </p:nvSpPr>
          <p:spPr>
            <a:xfrm>
              <a:off x="2973919" y="2800193"/>
              <a:ext cx="910160" cy="40487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II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30</a:t>
              </a:r>
              <a:endParaRPr lang="de-DE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feld 36">
              <a:extLst>
                <a:ext uri="{FF2B5EF4-FFF2-40B4-BE49-F238E27FC236}">
                  <a16:creationId xmlns:a16="http://schemas.microsoft.com/office/drawing/2014/main" id="{2A4628D8-E002-D449-B53A-752C217E196C}"/>
                </a:ext>
              </a:extLst>
            </p:cNvPr>
            <p:cNvSpPr txBox="1"/>
            <p:nvPr/>
          </p:nvSpPr>
          <p:spPr>
            <a:xfrm>
              <a:off x="5244159" y="2800193"/>
              <a:ext cx="940337" cy="40487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Obesity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class</a:t>
              </a:r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 III</a:t>
              </a:r>
            </a:p>
            <a:p>
              <a:pPr algn="ctr"/>
              <a:r>
                <a:rPr lang="de-DE" sz="900" dirty="0">
                  <a:latin typeface="Arial" panose="020B0604020202020204" pitchFamily="34" charset="0"/>
                  <a:cs typeface="Arial" panose="020B0604020202020204" pitchFamily="34" charset="0"/>
                </a:rPr>
                <a:t>n = 87</a:t>
              </a:r>
              <a:endParaRPr lang="de-DE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Gerade Verbindung mit Pfeil 37">
              <a:extLst>
                <a:ext uri="{FF2B5EF4-FFF2-40B4-BE49-F238E27FC236}">
                  <a16:creationId xmlns:a16="http://schemas.microsoft.com/office/drawing/2014/main" id="{80274D3B-9BC7-4F4F-9105-BC4261129980}"/>
                </a:ext>
              </a:extLst>
            </p:cNvPr>
            <p:cNvCxnSpPr>
              <a:stCxn id="6" idx="2"/>
              <a:endCxn id="8" idx="0"/>
            </p:cNvCxnSpPr>
            <p:nvPr/>
          </p:nvCxnSpPr>
          <p:spPr>
            <a:xfrm flipH="1">
              <a:off x="3428997" y="493045"/>
              <a:ext cx="3" cy="140537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winkelter Verbinder 38">
              <a:extLst>
                <a:ext uri="{FF2B5EF4-FFF2-40B4-BE49-F238E27FC236}">
                  <a16:creationId xmlns:a16="http://schemas.microsoft.com/office/drawing/2014/main" id="{C314B073-D5FC-4241-A4C6-6E7B61C982D7}"/>
                </a:ext>
              </a:extLst>
            </p:cNvPr>
            <p:cNvCxnSpPr>
              <a:stCxn id="8" idx="2"/>
              <a:endCxn id="14" idx="0"/>
            </p:cNvCxnSpPr>
            <p:nvPr/>
          </p:nvCxnSpPr>
          <p:spPr>
            <a:xfrm rot="5400000">
              <a:off x="2107747" y="1478941"/>
              <a:ext cx="345064" cy="2297439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r Verbinder 39">
              <a:extLst>
                <a:ext uri="{FF2B5EF4-FFF2-40B4-BE49-F238E27FC236}">
                  <a16:creationId xmlns:a16="http://schemas.microsoft.com/office/drawing/2014/main" id="{E0370762-2727-F14C-804C-EE10B3F33A2B}"/>
                </a:ext>
              </a:extLst>
            </p:cNvPr>
            <p:cNvCxnSpPr>
              <a:stCxn id="8" idx="2"/>
              <a:endCxn id="16" idx="0"/>
            </p:cNvCxnSpPr>
            <p:nvPr/>
          </p:nvCxnSpPr>
          <p:spPr>
            <a:xfrm rot="16200000" flipH="1">
              <a:off x="4399131" y="1484994"/>
              <a:ext cx="345064" cy="2285331"/>
            </a:xfrm>
            <a:prstGeom prst="bent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40">
              <a:extLst>
                <a:ext uri="{FF2B5EF4-FFF2-40B4-BE49-F238E27FC236}">
                  <a16:creationId xmlns:a16="http://schemas.microsoft.com/office/drawing/2014/main" id="{717B9915-9025-1640-AA25-00AF1BACBBB4}"/>
                </a:ext>
              </a:extLst>
            </p:cNvPr>
            <p:cNvCxnSpPr>
              <a:stCxn id="8" idx="2"/>
              <a:endCxn id="15" idx="0"/>
            </p:cNvCxnSpPr>
            <p:nvPr/>
          </p:nvCxnSpPr>
          <p:spPr>
            <a:xfrm>
              <a:off x="3428997" y="2455129"/>
              <a:ext cx="2" cy="34506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41">
              <a:extLst>
                <a:ext uri="{FF2B5EF4-FFF2-40B4-BE49-F238E27FC236}">
                  <a16:creationId xmlns:a16="http://schemas.microsoft.com/office/drawing/2014/main" id="{31623823-F171-0D48-89BB-330F9A216F64}"/>
                </a:ext>
              </a:extLst>
            </p:cNvPr>
            <p:cNvCxnSpPr>
              <a:stCxn id="15" idx="2"/>
              <a:endCxn id="10" idx="0"/>
            </p:cNvCxnSpPr>
            <p:nvPr/>
          </p:nvCxnSpPr>
          <p:spPr>
            <a:xfrm flipH="1">
              <a:off x="3428996" y="3205069"/>
              <a:ext cx="4" cy="17497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winkelter Verbinder 42">
              <a:extLst>
                <a:ext uri="{FF2B5EF4-FFF2-40B4-BE49-F238E27FC236}">
                  <a16:creationId xmlns:a16="http://schemas.microsoft.com/office/drawing/2014/main" id="{C56DA7A8-E8E5-5E43-A2C3-13478C0F7638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>
            <a:xfrm rot="5400000">
              <a:off x="2120236" y="4548219"/>
              <a:ext cx="345483" cy="2272037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r Verbinder 43">
              <a:extLst>
                <a:ext uri="{FF2B5EF4-FFF2-40B4-BE49-F238E27FC236}">
                  <a16:creationId xmlns:a16="http://schemas.microsoft.com/office/drawing/2014/main" id="{2CEB8965-A2B5-AD4B-BBEA-220492006B0C}"/>
                </a:ext>
              </a:extLst>
            </p:cNvPr>
            <p:cNvCxnSpPr>
              <a:stCxn id="10" idx="2"/>
              <a:endCxn id="13" idx="0"/>
            </p:cNvCxnSpPr>
            <p:nvPr/>
          </p:nvCxnSpPr>
          <p:spPr>
            <a:xfrm rot="16200000" flipH="1">
              <a:off x="4404542" y="4535950"/>
              <a:ext cx="345483" cy="229657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44">
              <a:extLst>
                <a:ext uri="{FF2B5EF4-FFF2-40B4-BE49-F238E27FC236}">
                  <a16:creationId xmlns:a16="http://schemas.microsoft.com/office/drawing/2014/main" id="{39214F5E-2617-F44D-8B04-9D379D7ECC5D}"/>
                </a:ext>
              </a:extLst>
            </p:cNvPr>
            <p:cNvCxnSpPr>
              <a:stCxn id="10" idx="2"/>
              <a:endCxn id="12" idx="0"/>
            </p:cNvCxnSpPr>
            <p:nvPr/>
          </p:nvCxnSpPr>
          <p:spPr>
            <a:xfrm>
              <a:off x="3428996" y="5511497"/>
              <a:ext cx="1860" cy="34548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winkelter Verbinder 45">
              <a:extLst>
                <a:ext uri="{FF2B5EF4-FFF2-40B4-BE49-F238E27FC236}">
                  <a16:creationId xmlns:a16="http://schemas.microsoft.com/office/drawing/2014/main" id="{35C4A34E-6F23-AE43-9B35-739A71E17451}"/>
                </a:ext>
              </a:extLst>
            </p:cNvPr>
            <p:cNvCxnSpPr>
              <a:stCxn id="6" idx="2"/>
              <a:endCxn id="7" idx="1"/>
            </p:cNvCxnSpPr>
            <p:nvPr/>
          </p:nvCxnSpPr>
          <p:spPr>
            <a:xfrm rot="16200000" flipH="1">
              <a:off x="3233278" y="688768"/>
              <a:ext cx="660161" cy="268715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r Verbinder 46">
              <a:extLst>
                <a:ext uri="{FF2B5EF4-FFF2-40B4-BE49-F238E27FC236}">
                  <a16:creationId xmlns:a16="http://schemas.microsoft.com/office/drawing/2014/main" id="{24E63A74-76AD-394B-B1A3-591958BD8C11}"/>
                </a:ext>
              </a:extLst>
            </p:cNvPr>
            <p:cNvCxnSpPr>
              <a:stCxn id="15" idx="2"/>
              <a:endCxn id="9" idx="1"/>
            </p:cNvCxnSpPr>
            <p:nvPr/>
          </p:nvCxnSpPr>
          <p:spPr>
            <a:xfrm rot="16200000" flipH="1">
              <a:off x="3182429" y="3451639"/>
              <a:ext cx="765164" cy="272024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winkelter Verbinder 47">
              <a:extLst>
                <a:ext uri="{FF2B5EF4-FFF2-40B4-BE49-F238E27FC236}">
                  <a16:creationId xmlns:a16="http://schemas.microsoft.com/office/drawing/2014/main" id="{95A365ED-07E4-394F-9CFB-306A00D16DBC}"/>
                </a:ext>
              </a:extLst>
            </p:cNvPr>
            <p:cNvCxnSpPr/>
            <p:nvPr/>
          </p:nvCxnSpPr>
          <p:spPr>
            <a:xfrm rot="5400000">
              <a:off x="4583440" y="2069497"/>
              <a:ext cx="12700" cy="2323167"/>
            </a:xfrm>
            <a:prstGeom prst="bentConnector3">
              <a:avLst>
                <a:gd name="adj1" fmla="val 91874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r Verbinder 48">
              <a:extLst>
                <a:ext uri="{FF2B5EF4-FFF2-40B4-BE49-F238E27FC236}">
                  <a16:creationId xmlns:a16="http://schemas.microsoft.com/office/drawing/2014/main" id="{1BF0FD77-687E-984F-848F-9A92A3D95CDF}"/>
                </a:ext>
              </a:extLst>
            </p:cNvPr>
            <p:cNvCxnSpPr/>
            <p:nvPr/>
          </p:nvCxnSpPr>
          <p:spPr>
            <a:xfrm rot="5400000">
              <a:off x="2273136" y="2082360"/>
              <a:ext cx="12700" cy="2297440"/>
            </a:xfrm>
            <a:prstGeom prst="bentConnector3">
              <a:avLst>
                <a:gd name="adj1" fmla="val 912976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636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1"/>
          <p:cNvGraphicFramePr/>
          <p:nvPr>
            <p:extLst>
              <p:ext uri="{D42A27DB-BD31-4B8C-83A1-F6EECF244321}">
                <p14:modId xmlns:p14="http://schemas.microsoft.com/office/powerpoint/2010/main" val="2959185158"/>
              </p:ext>
            </p:extLst>
          </p:nvPr>
        </p:nvGraphicFramePr>
        <p:xfrm>
          <a:off x="431799" y="1339851"/>
          <a:ext cx="4572000" cy="2909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2762530" y="2250005"/>
            <a:ext cx="704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p = .021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= .067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318001" y="2146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981076" y="1267639"/>
            <a:ext cx="2519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Linear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regression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9276" y="4172866"/>
            <a:ext cx="5543550" cy="2620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2: Linear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regression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serum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ALT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Change 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serum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ALT was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calculated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all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subjects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body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(kg).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parameters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equally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distributed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logarithm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calculated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regression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Change in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serum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ALT was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significantly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influenced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(p=0.021), r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was 0.067 (linear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regression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SPSS).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52451" y="798096"/>
            <a:ext cx="2166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Supplementary</a:t>
            </a:r>
            <a:r>
              <a:rPr lang="de-DE" sz="1600" dirty="0"/>
              <a:t> </a:t>
            </a:r>
            <a:r>
              <a:rPr lang="de-DE" sz="1600" dirty="0" err="1"/>
              <a:t>Figure</a:t>
            </a:r>
            <a:r>
              <a:rPr lang="de-DE" sz="1600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680549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1491</Words>
  <Application>Microsoft Macintosh PowerPoint</Application>
  <PresentationFormat>A4 Paper (210x297 mm)</PresentationFormat>
  <Paragraphs>277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 Presentation</vt:lpstr>
      <vt:lpstr>PowerPoint Presentation</vt:lpstr>
      <vt:lpstr>PowerPoint Presentation</vt:lpstr>
      <vt:lpstr>PowerPoint Presentation</vt:lpstr>
    </vt:vector>
  </TitlesOfParts>
  <Company>Klinikum der Universitaet Muenchen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</dc:title>
  <dc:creator>Wimmer, Ralf</dc:creator>
  <cp:lastModifiedBy>Simon Hohenester</cp:lastModifiedBy>
  <cp:revision>149</cp:revision>
  <cp:lastPrinted>2021-04-12T09:29:26Z</cp:lastPrinted>
  <dcterms:created xsi:type="dcterms:W3CDTF">2020-10-09T07:57:15Z</dcterms:created>
  <dcterms:modified xsi:type="dcterms:W3CDTF">2021-11-26T11:04:28Z</dcterms:modified>
</cp:coreProperties>
</file>