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523" y="43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660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20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41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01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622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8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err="1"/>
              <a:t>gstyle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0"/>
            <a:ext cx="8420100" cy="1362075"/>
          </a:xfrm>
        </p:spPr>
        <p:txBody>
          <a:bodyPr anchor="t"/>
          <a:lstStyle>
            <a:lvl1pPr algn="l">
              <a:defRPr sz="5778" b="1" cap="all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4044"/>
            </a:lvl1pPr>
            <a:lvl2pPr>
              <a:defRPr sz="3467"/>
            </a:lvl2pPr>
            <a:lvl3pPr>
              <a:defRPr sz="2889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4044"/>
            </a:lvl1pPr>
            <a:lvl2pPr>
              <a:defRPr sz="3467"/>
            </a:lvl2pPr>
            <a:lvl3pPr>
              <a:defRPr sz="2889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3467"/>
            </a:lvl1pPr>
            <a:lvl2pPr>
              <a:defRPr sz="2889"/>
            </a:lvl2pPr>
            <a:lvl3pPr>
              <a:defRPr sz="2600"/>
            </a:lvl3pPr>
            <a:lvl4pPr>
              <a:defRPr sz="2311"/>
            </a:lvl4pPr>
            <a:lvl5pPr>
              <a:defRPr sz="2311"/>
            </a:lvl5pPr>
            <a:lvl6pPr>
              <a:defRPr sz="2311"/>
            </a:lvl6pPr>
            <a:lvl7pPr>
              <a:defRPr sz="2311"/>
            </a:lvl7pPr>
            <a:lvl8pPr>
              <a:defRPr sz="2311"/>
            </a:lvl8pPr>
            <a:lvl9pPr>
              <a:defRPr sz="2311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89" cy="639762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89" cy="3951288"/>
          </a:xfrm>
        </p:spPr>
        <p:txBody>
          <a:bodyPr/>
          <a:lstStyle>
            <a:lvl1pPr>
              <a:defRPr sz="3467"/>
            </a:lvl1pPr>
            <a:lvl2pPr>
              <a:defRPr sz="2889"/>
            </a:lvl2pPr>
            <a:lvl3pPr>
              <a:defRPr sz="2600"/>
            </a:lvl3pPr>
            <a:lvl4pPr>
              <a:defRPr sz="2311"/>
            </a:lvl4pPr>
            <a:lvl5pPr>
              <a:defRPr sz="2311"/>
            </a:lvl5pPr>
            <a:lvl6pPr>
              <a:defRPr sz="2311"/>
            </a:lvl6pPr>
            <a:lvl7pPr>
              <a:defRPr sz="2311"/>
            </a:lvl7pPr>
            <a:lvl8pPr>
              <a:defRPr sz="2311"/>
            </a:lvl8pPr>
            <a:lvl9pPr>
              <a:defRPr sz="2311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889" b="1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30" cy="5853113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2022"/>
            </a:lvl1pPr>
            <a:lvl2pPr marL="660380" indent="0">
              <a:buNone/>
              <a:defRPr sz="1733"/>
            </a:lvl2pPr>
            <a:lvl3pPr marL="1320759" indent="0">
              <a:buNone/>
              <a:defRPr sz="1444"/>
            </a:lvl3pPr>
            <a:lvl4pPr marL="1981139" indent="0">
              <a:buNone/>
              <a:defRPr sz="1300"/>
            </a:lvl4pPr>
            <a:lvl5pPr marL="2641519" indent="0">
              <a:buNone/>
              <a:defRPr sz="1300"/>
            </a:lvl5pPr>
            <a:lvl6pPr marL="3301898" indent="0">
              <a:buNone/>
              <a:defRPr sz="1300"/>
            </a:lvl6pPr>
            <a:lvl7pPr marL="3962278" indent="0">
              <a:buNone/>
              <a:defRPr sz="1300"/>
            </a:lvl7pPr>
            <a:lvl8pPr marL="4622658" indent="0">
              <a:buNone/>
              <a:defRPr sz="1300"/>
            </a:lvl8pPr>
            <a:lvl9pPr marL="5283037" indent="0">
              <a:buNone/>
              <a:defRPr sz="13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889" b="1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2022"/>
            </a:lvl1pPr>
            <a:lvl2pPr marL="660380" indent="0">
              <a:buNone/>
              <a:defRPr sz="1733"/>
            </a:lvl2pPr>
            <a:lvl3pPr marL="1320759" indent="0">
              <a:buNone/>
              <a:defRPr sz="1444"/>
            </a:lvl3pPr>
            <a:lvl4pPr marL="1981139" indent="0">
              <a:buNone/>
              <a:defRPr sz="1300"/>
            </a:lvl4pPr>
            <a:lvl5pPr marL="2641519" indent="0">
              <a:buNone/>
              <a:defRPr sz="1300"/>
            </a:lvl5pPr>
            <a:lvl6pPr marL="3301898" indent="0">
              <a:buNone/>
              <a:defRPr sz="1300"/>
            </a:lvl6pPr>
            <a:lvl7pPr marL="3962278" indent="0">
              <a:buNone/>
              <a:defRPr sz="1300"/>
            </a:lvl7pPr>
            <a:lvl8pPr marL="4622658" indent="0">
              <a:buNone/>
              <a:defRPr sz="1300"/>
            </a:lvl8pPr>
            <a:lvl9pPr marL="5283037" indent="0">
              <a:buNone/>
              <a:defRPr sz="13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3724C-E7A2-4A6D-A4BD-CDB6C1C03172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3A10D-7D5E-4932-A76F-CD1632FD3D96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20759" rtl="0" eaLnBrk="1" latinLnBrk="0" hangingPunct="1"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5285" indent="-495285" algn="l" defTabSz="1320759" rtl="0" eaLnBrk="1" latinLnBrk="0" hangingPunct="1">
        <a:spcBef>
          <a:spcPct val="20000"/>
        </a:spcBef>
        <a:buFont typeface="Arial" pitchFamily="34" charset="0"/>
        <a:buChar char="•"/>
        <a:defRPr sz="4622" kern="1200">
          <a:solidFill>
            <a:schemeClr val="tx1"/>
          </a:solidFill>
          <a:latin typeface="+mn-lt"/>
          <a:ea typeface="+mn-ea"/>
          <a:cs typeface="+mn-cs"/>
        </a:defRPr>
      </a:lvl1pPr>
      <a:lvl2pPr marL="1073117" indent="-412737" algn="l" defTabSz="1320759" rtl="0" eaLnBrk="1" latinLnBrk="0" hangingPunct="1">
        <a:spcBef>
          <a:spcPct val="20000"/>
        </a:spcBef>
        <a:buFont typeface="Arial" pitchFamily="34" charset="0"/>
        <a:buChar char="–"/>
        <a:defRPr sz="4044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spcBef>
          <a:spcPct val="20000"/>
        </a:spcBef>
        <a:buFont typeface="Arial" pitchFamily="34" charset="0"/>
        <a:buChar char="–"/>
        <a:defRPr sz="2889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spcBef>
          <a:spcPct val="20000"/>
        </a:spcBef>
        <a:buFont typeface="Arial" pitchFamily="34" charset="0"/>
        <a:buChar char="»"/>
        <a:defRPr sz="2889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spcBef>
          <a:spcPct val="20000"/>
        </a:spcBef>
        <a:buFont typeface="Arial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05851" y="1913670"/>
            <a:ext cx="122982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sz="1400" dirty="0"/>
              <a:t>Initial sample</a:t>
            </a:r>
          </a:p>
          <a:p>
            <a:pPr algn="ctr"/>
            <a:r>
              <a:rPr lang="en-GB" sz="1400" dirty="0"/>
              <a:t>N=5,064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49558" y="5786100"/>
            <a:ext cx="154241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sz="1400" dirty="0"/>
              <a:t>Final sample</a:t>
            </a:r>
          </a:p>
          <a:p>
            <a:pPr algn="ctr"/>
            <a:r>
              <a:rPr lang="en-GB" sz="1400" dirty="0"/>
              <a:t>N=3,887 (76.7%)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065019" y="4495290"/>
            <a:ext cx="127951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/>
              <a:t>No covariates</a:t>
            </a:r>
          </a:p>
          <a:p>
            <a:r>
              <a:rPr lang="en-GB" sz="1400" dirty="0"/>
              <a:t>N=53 (1.1%)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940240" y="3204480"/>
            <a:ext cx="154241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/>
              <a:t>No sleep data</a:t>
            </a:r>
          </a:p>
          <a:p>
            <a:r>
              <a:rPr lang="en-GB" sz="1400" dirty="0"/>
              <a:t>N=1,124 (22.2%)</a:t>
            </a:r>
          </a:p>
        </p:txBody>
      </p:sp>
      <p:cxnSp>
        <p:nvCxnSpPr>
          <p:cNvPr id="9" name="Connecteur droit avec flèche 8"/>
          <p:cNvCxnSpPr>
            <a:stCxn id="4" idx="2"/>
            <a:endCxn id="5" idx="0"/>
          </p:cNvCxnSpPr>
          <p:nvPr/>
        </p:nvCxnSpPr>
        <p:spPr>
          <a:xfrm>
            <a:off x="1420763" y="2436890"/>
            <a:ext cx="0" cy="334921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Forme 10"/>
          <p:cNvCxnSpPr>
            <a:stCxn id="4" idx="2"/>
            <a:endCxn id="7" idx="1"/>
          </p:cNvCxnSpPr>
          <p:nvPr/>
        </p:nvCxnSpPr>
        <p:spPr>
          <a:xfrm rot="16200000" flipH="1">
            <a:off x="1165901" y="2691751"/>
            <a:ext cx="1029200" cy="519477"/>
          </a:xfrm>
          <a:prstGeom prst="bentConnector2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Forme 12"/>
          <p:cNvCxnSpPr>
            <a:stCxn id="4" idx="2"/>
            <a:endCxn id="6" idx="1"/>
          </p:cNvCxnSpPr>
          <p:nvPr/>
        </p:nvCxnSpPr>
        <p:spPr>
          <a:xfrm rot="16200000" flipH="1">
            <a:off x="582886" y="3274767"/>
            <a:ext cx="2320010" cy="644256"/>
          </a:xfrm>
          <a:prstGeom prst="bentConnector2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6B8DAEB9-9DEB-9DD3-47A0-152E9A5099E6}"/>
              </a:ext>
            </a:extLst>
          </p:cNvPr>
          <p:cNvSpPr txBox="1"/>
          <p:nvPr/>
        </p:nvSpPr>
        <p:spPr>
          <a:xfrm>
            <a:off x="382658" y="272842"/>
            <a:ext cx="9305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Supplementary figure 1</a:t>
            </a:r>
            <a:r>
              <a:rPr lang="en-GB" sz="2000" dirty="0"/>
              <a:t>: selection procedure for the first (A), second (B) and third (C) follow-ups of the </a:t>
            </a:r>
            <a:r>
              <a:rPr lang="en-GB" sz="2000" dirty="0" err="1"/>
              <a:t>CoLaus|PsyCoLaus</a:t>
            </a:r>
            <a:r>
              <a:rPr lang="en-GB" sz="2000" dirty="0"/>
              <a:t> study, Lausanne, Switzerland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ACBD003-1385-F5F1-57AC-14E79F1AAC17}"/>
              </a:ext>
            </a:extLst>
          </p:cNvPr>
          <p:cNvSpPr txBox="1"/>
          <p:nvPr/>
        </p:nvSpPr>
        <p:spPr>
          <a:xfrm>
            <a:off x="3741141" y="1913670"/>
            <a:ext cx="122982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sz="1400" dirty="0"/>
              <a:t>Initial sample</a:t>
            </a:r>
          </a:p>
          <a:p>
            <a:pPr algn="ctr"/>
            <a:r>
              <a:rPr lang="en-GB" sz="1400" dirty="0"/>
              <a:t>N=4,881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2A52A84-C7F0-DA87-0894-02731A6564FE}"/>
              </a:ext>
            </a:extLst>
          </p:cNvPr>
          <p:cNvSpPr txBox="1"/>
          <p:nvPr/>
        </p:nvSpPr>
        <p:spPr>
          <a:xfrm>
            <a:off x="3584849" y="5786100"/>
            <a:ext cx="154241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sz="1400" dirty="0"/>
              <a:t>Final sample</a:t>
            </a:r>
          </a:p>
          <a:p>
            <a:pPr algn="ctr"/>
            <a:r>
              <a:rPr lang="en-GB" sz="1400" dirty="0"/>
              <a:t>N=1,916 (39.3%)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B352D0E-E03D-1BD1-0C71-2677B4327416}"/>
              </a:ext>
            </a:extLst>
          </p:cNvPr>
          <p:cNvSpPr txBox="1"/>
          <p:nvPr/>
        </p:nvSpPr>
        <p:spPr>
          <a:xfrm>
            <a:off x="5000309" y="4495290"/>
            <a:ext cx="129394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/>
              <a:t>No covariates</a:t>
            </a:r>
          </a:p>
          <a:p>
            <a:r>
              <a:rPr lang="en-GB" sz="1400" dirty="0"/>
              <a:t>N=440 (9.0%)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7C861C4-9CCD-8282-E705-BF4608F3923D}"/>
              </a:ext>
            </a:extLst>
          </p:cNvPr>
          <p:cNvSpPr txBox="1"/>
          <p:nvPr/>
        </p:nvSpPr>
        <p:spPr>
          <a:xfrm>
            <a:off x="4875530" y="3204480"/>
            <a:ext cx="154241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/>
              <a:t>No sleep data</a:t>
            </a:r>
          </a:p>
          <a:p>
            <a:r>
              <a:rPr lang="en-GB" sz="1400" dirty="0"/>
              <a:t>N=2,525 (51.7%)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7481F4B-5E45-E8C2-7710-63C909F49002}"/>
              </a:ext>
            </a:extLst>
          </p:cNvPr>
          <p:cNvCxnSpPr>
            <a:stCxn id="20" idx="2"/>
            <a:endCxn id="21" idx="0"/>
          </p:cNvCxnSpPr>
          <p:nvPr/>
        </p:nvCxnSpPr>
        <p:spPr>
          <a:xfrm>
            <a:off x="4356053" y="2436890"/>
            <a:ext cx="1" cy="334921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Forme 10">
            <a:extLst>
              <a:ext uri="{FF2B5EF4-FFF2-40B4-BE49-F238E27FC236}">
                <a16:creationId xmlns:a16="http://schemas.microsoft.com/office/drawing/2014/main" id="{0D5D71F6-24FF-3CB6-E2D6-E85E22D01F34}"/>
              </a:ext>
            </a:extLst>
          </p:cNvPr>
          <p:cNvCxnSpPr>
            <a:stCxn id="20" idx="2"/>
            <a:endCxn id="23" idx="1"/>
          </p:cNvCxnSpPr>
          <p:nvPr/>
        </p:nvCxnSpPr>
        <p:spPr>
          <a:xfrm rot="16200000" flipH="1">
            <a:off x="4101191" y="2691751"/>
            <a:ext cx="1029200" cy="519477"/>
          </a:xfrm>
          <a:prstGeom prst="bentConnector2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Forme 12">
            <a:extLst>
              <a:ext uri="{FF2B5EF4-FFF2-40B4-BE49-F238E27FC236}">
                <a16:creationId xmlns:a16="http://schemas.microsoft.com/office/drawing/2014/main" id="{2EDB6068-6CBF-CA94-5B49-1F4AAB749C34}"/>
              </a:ext>
            </a:extLst>
          </p:cNvPr>
          <p:cNvCxnSpPr>
            <a:stCxn id="20" idx="2"/>
            <a:endCxn id="22" idx="1"/>
          </p:cNvCxnSpPr>
          <p:nvPr/>
        </p:nvCxnSpPr>
        <p:spPr>
          <a:xfrm rot="16200000" flipH="1">
            <a:off x="3518176" y="3274767"/>
            <a:ext cx="2320010" cy="644256"/>
          </a:xfrm>
          <a:prstGeom prst="bentConnector2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B76A3240-1019-AC0C-BC5B-6B4AB2AF253D}"/>
              </a:ext>
            </a:extLst>
          </p:cNvPr>
          <p:cNvSpPr txBox="1"/>
          <p:nvPr/>
        </p:nvSpPr>
        <p:spPr>
          <a:xfrm>
            <a:off x="6959672" y="1913670"/>
            <a:ext cx="122982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sz="1400" dirty="0"/>
              <a:t>Initial sample</a:t>
            </a:r>
          </a:p>
          <a:p>
            <a:pPr algn="ctr"/>
            <a:r>
              <a:rPr lang="en-GB" sz="1400" dirty="0"/>
              <a:t>N=3,751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FB77342-33D2-A0B7-32E5-41A8A7B5F226}"/>
              </a:ext>
            </a:extLst>
          </p:cNvPr>
          <p:cNvSpPr txBox="1"/>
          <p:nvPr/>
        </p:nvSpPr>
        <p:spPr>
          <a:xfrm>
            <a:off x="6803379" y="5786100"/>
            <a:ext cx="154241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sz="1400" dirty="0"/>
              <a:t>Final sample</a:t>
            </a:r>
          </a:p>
          <a:p>
            <a:pPr algn="ctr"/>
            <a:r>
              <a:rPr lang="en-GB" sz="1400" dirty="0"/>
              <a:t>N=1,561 (41.6%)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D680AC3-6DD8-8443-5AA8-C2AD6FB60206}"/>
              </a:ext>
            </a:extLst>
          </p:cNvPr>
          <p:cNvSpPr txBox="1"/>
          <p:nvPr/>
        </p:nvSpPr>
        <p:spPr>
          <a:xfrm>
            <a:off x="8218840" y="4495290"/>
            <a:ext cx="127951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/>
              <a:t>No covariates</a:t>
            </a:r>
          </a:p>
          <a:p>
            <a:r>
              <a:rPr lang="en-GB" sz="1400" dirty="0"/>
              <a:t>N=40 (1.1%)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552CA83-6DF8-0643-F30D-E9FBF667D683}"/>
              </a:ext>
            </a:extLst>
          </p:cNvPr>
          <p:cNvSpPr txBox="1"/>
          <p:nvPr/>
        </p:nvSpPr>
        <p:spPr>
          <a:xfrm>
            <a:off x="8094061" y="3204480"/>
            <a:ext cx="154241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/>
              <a:t>No sleep data</a:t>
            </a:r>
          </a:p>
          <a:p>
            <a:r>
              <a:rPr lang="en-GB" sz="1400" dirty="0"/>
              <a:t>N=2,150 (57.3%)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4BE5450A-BD3A-3DB3-CAF1-4D47D2C5CA31}"/>
              </a:ext>
            </a:extLst>
          </p:cNvPr>
          <p:cNvCxnSpPr>
            <a:stCxn id="27" idx="2"/>
            <a:endCxn id="28" idx="0"/>
          </p:cNvCxnSpPr>
          <p:nvPr/>
        </p:nvCxnSpPr>
        <p:spPr>
          <a:xfrm>
            <a:off x="7574584" y="2436890"/>
            <a:ext cx="0" cy="334921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Forme 10">
            <a:extLst>
              <a:ext uri="{FF2B5EF4-FFF2-40B4-BE49-F238E27FC236}">
                <a16:creationId xmlns:a16="http://schemas.microsoft.com/office/drawing/2014/main" id="{BB6B41F1-9A5F-1026-42DD-1E91F63A3E00}"/>
              </a:ext>
            </a:extLst>
          </p:cNvPr>
          <p:cNvCxnSpPr>
            <a:stCxn id="27" idx="2"/>
            <a:endCxn id="30" idx="1"/>
          </p:cNvCxnSpPr>
          <p:nvPr/>
        </p:nvCxnSpPr>
        <p:spPr>
          <a:xfrm rot="16200000" flipH="1">
            <a:off x="7319722" y="2691751"/>
            <a:ext cx="1029200" cy="519477"/>
          </a:xfrm>
          <a:prstGeom prst="bentConnector2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Forme 12">
            <a:extLst>
              <a:ext uri="{FF2B5EF4-FFF2-40B4-BE49-F238E27FC236}">
                <a16:creationId xmlns:a16="http://schemas.microsoft.com/office/drawing/2014/main" id="{21E14D21-02C8-16B8-E5A1-C9DB265F1E20}"/>
              </a:ext>
            </a:extLst>
          </p:cNvPr>
          <p:cNvCxnSpPr>
            <a:stCxn id="27" idx="2"/>
            <a:endCxn id="29" idx="1"/>
          </p:cNvCxnSpPr>
          <p:nvPr/>
        </p:nvCxnSpPr>
        <p:spPr>
          <a:xfrm rot="16200000" flipH="1">
            <a:off x="6736707" y="3274767"/>
            <a:ext cx="2320010" cy="644256"/>
          </a:xfrm>
          <a:prstGeom prst="bentConnector2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EF74D8ED-CD1E-EF19-7FFC-96CACED416CC}"/>
              </a:ext>
            </a:extLst>
          </p:cNvPr>
          <p:cNvSpPr txBox="1"/>
          <p:nvPr/>
        </p:nvSpPr>
        <p:spPr>
          <a:xfrm>
            <a:off x="1129656" y="983050"/>
            <a:ext cx="58221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H" sz="5000" b="1" dirty="0"/>
              <a:t>A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69EA387-1C15-7D89-E5F1-9286FC375D2E}"/>
              </a:ext>
            </a:extLst>
          </p:cNvPr>
          <p:cNvSpPr txBox="1"/>
          <p:nvPr/>
        </p:nvSpPr>
        <p:spPr>
          <a:xfrm>
            <a:off x="4031841" y="983050"/>
            <a:ext cx="64793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H" sz="5000" b="1" dirty="0"/>
              <a:t>B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6B0C5CB-2172-E143-241D-7454336D10A2}"/>
              </a:ext>
            </a:extLst>
          </p:cNvPr>
          <p:cNvSpPr txBox="1"/>
          <p:nvPr/>
        </p:nvSpPr>
        <p:spPr>
          <a:xfrm>
            <a:off x="7246244" y="983050"/>
            <a:ext cx="64793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H" sz="5000" b="1" dirty="0"/>
              <a:t>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125</Words>
  <Application>Microsoft Office PowerPoint</Application>
  <PresentationFormat>Format A4 (210 x 297 mm)</PresentationFormat>
  <Paragraphs>28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Arial</vt:lpstr>
      <vt:lpstr>Blank</vt:lpstr>
      <vt:lpstr>Présentation PowerPoint</vt:lpstr>
    </vt:vector>
  </TitlesOfParts>
  <Company>CHUV | Centre hospitalier universitaire vaudois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Pedro Marques-Vidal</dc:creator>
  <cp:lastModifiedBy>Pedro Marques-Vidal</cp:lastModifiedBy>
  <cp:revision>3</cp:revision>
  <dcterms:created xsi:type="dcterms:W3CDTF">2014-02-24T14:25:55Z</dcterms:created>
  <dcterms:modified xsi:type="dcterms:W3CDTF">2025-04-16T15:04:41Z</dcterms:modified>
</cp:coreProperties>
</file>