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55" d="100"/>
          <a:sy n="55" d="100"/>
        </p:scale>
        <p:origin x="259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0B466-4802-4443-BAF7-6F58C8BE7A8F}" type="datetimeFigureOut">
              <a:rPr lang="fr-CH" smtClean="0"/>
              <a:t>16.04.2025</a:t>
            </a:fld>
            <a:endParaRPr lang="fr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6EB41C-760F-40F9-B3B4-2793B440CCFE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6999826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0B466-4802-4443-BAF7-6F58C8BE7A8F}" type="datetimeFigureOut">
              <a:rPr lang="fr-CH" smtClean="0"/>
              <a:t>16.04.2025</a:t>
            </a:fld>
            <a:endParaRPr lang="fr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6EB41C-760F-40F9-B3B4-2793B440CCFE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0573337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0B466-4802-4443-BAF7-6F58C8BE7A8F}" type="datetimeFigureOut">
              <a:rPr lang="fr-CH" smtClean="0"/>
              <a:t>16.04.2025</a:t>
            </a:fld>
            <a:endParaRPr lang="fr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6EB41C-760F-40F9-B3B4-2793B440CCFE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4684780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0B466-4802-4443-BAF7-6F58C8BE7A8F}" type="datetimeFigureOut">
              <a:rPr lang="fr-CH" smtClean="0"/>
              <a:t>16.04.2025</a:t>
            </a:fld>
            <a:endParaRPr lang="fr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6EB41C-760F-40F9-B3B4-2793B440CCFE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228474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0B466-4802-4443-BAF7-6F58C8BE7A8F}" type="datetimeFigureOut">
              <a:rPr lang="fr-CH" smtClean="0"/>
              <a:t>16.04.2025</a:t>
            </a:fld>
            <a:endParaRPr lang="fr-C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6EB41C-760F-40F9-B3B4-2793B440CCFE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40088873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0B466-4802-4443-BAF7-6F58C8BE7A8F}" type="datetimeFigureOut">
              <a:rPr lang="fr-CH" smtClean="0"/>
              <a:t>16.04.2025</a:t>
            </a:fld>
            <a:endParaRPr lang="fr-C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6EB41C-760F-40F9-B3B4-2793B440CCFE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2692538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0B466-4802-4443-BAF7-6F58C8BE7A8F}" type="datetimeFigureOut">
              <a:rPr lang="fr-CH" smtClean="0"/>
              <a:t>16.04.2025</a:t>
            </a:fld>
            <a:endParaRPr lang="fr-C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6EB41C-760F-40F9-B3B4-2793B440CCFE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6835420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0B466-4802-4443-BAF7-6F58C8BE7A8F}" type="datetimeFigureOut">
              <a:rPr lang="fr-CH" smtClean="0"/>
              <a:t>16.04.2025</a:t>
            </a:fld>
            <a:endParaRPr lang="fr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6EB41C-760F-40F9-B3B4-2793B440CCFE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9103178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0B466-4802-4443-BAF7-6F58C8BE7A8F}" type="datetimeFigureOut">
              <a:rPr lang="fr-CH" smtClean="0"/>
              <a:t>16.04.2025</a:t>
            </a:fld>
            <a:endParaRPr lang="fr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6EB41C-760F-40F9-B3B4-2793B440CCFE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6217881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0B466-4802-4443-BAF7-6F58C8BE7A8F}" type="datetimeFigureOut">
              <a:rPr lang="fr-CH" smtClean="0"/>
              <a:t>16.04.2025</a:t>
            </a:fld>
            <a:endParaRPr lang="fr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6EB41C-760F-40F9-B3B4-2793B440CCFE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9060156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0B466-4802-4443-BAF7-6F58C8BE7A8F}" type="datetimeFigureOut">
              <a:rPr lang="fr-CH" smtClean="0"/>
              <a:t>16.04.2025</a:t>
            </a:fld>
            <a:endParaRPr lang="fr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6EB41C-760F-40F9-B3B4-2793B440CCFE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6110309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2D0B466-4802-4443-BAF7-6F58C8BE7A8F}" type="datetimeFigureOut">
              <a:rPr lang="fr-CH" smtClean="0"/>
              <a:t>16.04.2025</a:t>
            </a:fld>
            <a:endParaRPr lang="fr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E6EB41C-760F-40F9-B3B4-2793B440CCFE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89393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"/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t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105656BA-DEAB-879B-9B7A-B6F662A2258B}"/>
              </a:ext>
            </a:extLst>
          </p:cNvPr>
          <p:cNvGrpSpPr/>
          <p:nvPr/>
        </p:nvGrpSpPr>
        <p:grpSpPr>
          <a:xfrm>
            <a:off x="932211" y="1468997"/>
            <a:ext cx="5009111" cy="2592000"/>
            <a:chOff x="1296374" y="648000"/>
            <a:chExt cx="5009111" cy="2592000"/>
          </a:xfrm>
        </p:grpSpPr>
        <p:pic>
          <p:nvPicPr>
            <p:cNvPr id="11" name="Image 10" descr="Une image contenant diagramme, ligne, conception&#10;&#10;Le contenu généré par l’IA peut être incorrect.">
              <a:extLst>
                <a:ext uri="{FF2B5EF4-FFF2-40B4-BE49-F238E27FC236}">
                  <a16:creationId xmlns:a16="http://schemas.microsoft.com/office/drawing/2014/main" id="{DFCC3B18-41E6-A134-0B35-2FE1EF4C43D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85485" y="648000"/>
              <a:ext cx="4320000" cy="2592000"/>
            </a:xfrm>
            <a:prstGeom prst="rect">
              <a:avLst/>
            </a:prstGeom>
          </p:spPr>
        </p:pic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E264C90F-E4FB-F4E3-96B2-76FC91E834C3}"/>
                </a:ext>
              </a:extLst>
            </p:cNvPr>
            <p:cNvSpPr txBox="1"/>
            <p:nvPr/>
          </p:nvSpPr>
          <p:spPr>
            <a:xfrm>
              <a:off x="1296374" y="758836"/>
              <a:ext cx="582212" cy="86177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CH" sz="5000" b="1" dirty="0"/>
                <a:t>A</a:t>
              </a: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7F8AA39A-5D4A-5D44-CD60-1F6C42C8F765}"/>
              </a:ext>
            </a:extLst>
          </p:cNvPr>
          <p:cNvGrpSpPr/>
          <p:nvPr/>
        </p:nvGrpSpPr>
        <p:grpSpPr>
          <a:xfrm>
            <a:off x="932211" y="4315296"/>
            <a:ext cx="5009111" cy="2592000"/>
            <a:chOff x="1296374" y="3981000"/>
            <a:chExt cx="5009111" cy="2592000"/>
          </a:xfrm>
        </p:grpSpPr>
        <p:pic>
          <p:nvPicPr>
            <p:cNvPr id="13" name="Image 12" descr="Une image contenant diagramme, ligne&#10;&#10;Le contenu généré par l’IA peut être incorrect.">
              <a:extLst>
                <a:ext uri="{FF2B5EF4-FFF2-40B4-BE49-F238E27FC236}">
                  <a16:creationId xmlns:a16="http://schemas.microsoft.com/office/drawing/2014/main" id="{A851D851-F8D6-2EC2-B962-76102EAA2F1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85485" y="3981000"/>
              <a:ext cx="4320000" cy="2592000"/>
            </a:xfrm>
            <a:prstGeom prst="rect">
              <a:avLst/>
            </a:prstGeom>
          </p:spPr>
        </p:pic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BD9677A1-078A-B598-265B-EDEEAF81EAF7}"/>
                </a:ext>
              </a:extLst>
            </p:cNvPr>
            <p:cNvSpPr txBox="1"/>
            <p:nvPr/>
          </p:nvSpPr>
          <p:spPr>
            <a:xfrm>
              <a:off x="1296374" y="4053065"/>
              <a:ext cx="582212" cy="86177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CH" sz="5000" b="1" dirty="0"/>
                <a:t>B</a:t>
              </a:r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0553B363-E1CD-C2EA-B6F1-C3029438B956}"/>
              </a:ext>
            </a:extLst>
          </p:cNvPr>
          <p:cNvGrpSpPr/>
          <p:nvPr/>
        </p:nvGrpSpPr>
        <p:grpSpPr>
          <a:xfrm>
            <a:off x="918185" y="7161595"/>
            <a:ext cx="5037163" cy="2592000"/>
            <a:chOff x="1268322" y="7314000"/>
            <a:chExt cx="5037163" cy="2592000"/>
          </a:xfrm>
        </p:grpSpPr>
        <p:pic>
          <p:nvPicPr>
            <p:cNvPr id="15" name="Image 14" descr="Une image contenant diagramme, Tracé, conception&#10;&#10;Le contenu généré par l’IA peut être incorrect.">
              <a:extLst>
                <a:ext uri="{FF2B5EF4-FFF2-40B4-BE49-F238E27FC236}">
                  <a16:creationId xmlns:a16="http://schemas.microsoft.com/office/drawing/2014/main" id="{61C6280B-2F01-2E3C-4721-08842D976D7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85485" y="7314000"/>
              <a:ext cx="4320000" cy="2592000"/>
            </a:xfrm>
            <a:prstGeom prst="rect">
              <a:avLst/>
            </a:prstGeom>
          </p:spPr>
        </p:pic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3870D819-2304-316D-8B4D-9DB350219E99}"/>
                </a:ext>
              </a:extLst>
            </p:cNvPr>
            <p:cNvSpPr txBox="1"/>
            <p:nvPr/>
          </p:nvSpPr>
          <p:spPr>
            <a:xfrm>
              <a:off x="1268322" y="7363940"/>
              <a:ext cx="638316" cy="86177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CH" sz="5000" b="1" dirty="0"/>
                <a:t>C</a:t>
              </a:r>
            </a:p>
          </p:txBody>
        </p:sp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31F875AA-5263-D143-BB78-2C564344C5A8}"/>
              </a:ext>
            </a:extLst>
          </p:cNvPr>
          <p:cNvSpPr txBox="1"/>
          <p:nvPr/>
        </p:nvSpPr>
        <p:spPr>
          <a:xfrm>
            <a:off x="415642" y="125205"/>
            <a:ext cx="60422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/>
              <a:t>Supplementary figure 2</a:t>
            </a:r>
            <a:r>
              <a:rPr lang="en-GB"/>
              <a:t>: distribution of the magnesium polygenic risk score in the first (A), second (B) and third (C) follow-ups of the </a:t>
            </a:r>
            <a:r>
              <a:rPr lang="en-GB" dirty="0" err="1"/>
              <a:t>CoLaus|PsyCoLaus</a:t>
            </a:r>
            <a:r>
              <a:rPr lang="en-GB" dirty="0"/>
              <a:t> study, Lausanne, Switzerland</a:t>
            </a:r>
          </a:p>
        </p:txBody>
      </p:sp>
    </p:spTree>
    <p:extLst>
      <p:ext uri="{BB962C8B-B14F-4D97-AF65-F5344CB8AC3E}">
        <p14:creationId xmlns:p14="http://schemas.microsoft.com/office/powerpoint/2010/main" val="658726829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40</Words>
  <Application>Microsoft Office PowerPoint</Application>
  <PresentationFormat>Format A4 (210 x 297 mm)</PresentationFormat>
  <Paragraphs>4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Thème Office</vt:lpstr>
      <vt:lpstr>Présentation PowerPoint</vt:lpstr>
    </vt:vector>
  </TitlesOfParts>
  <Company>Centre Hospitalier Universitaire Vaudois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Pedro Marques-Vidal</dc:creator>
  <cp:lastModifiedBy>Pedro Marques-Vidal</cp:lastModifiedBy>
  <cp:revision>2</cp:revision>
  <dcterms:created xsi:type="dcterms:W3CDTF">2025-04-16T14:47:08Z</dcterms:created>
  <dcterms:modified xsi:type="dcterms:W3CDTF">2025-04-16T14:56:57Z</dcterms:modified>
</cp:coreProperties>
</file>