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75" r:id="rId3"/>
    <p:sldId id="283" r:id="rId4"/>
  </p:sldIdLst>
  <p:sldSz cx="6858000" cy="9144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0" autoAdjust="0"/>
    <p:restoredTop sz="94707" autoAdjust="0"/>
  </p:normalViewPr>
  <p:slideViewPr>
    <p:cSldViewPr>
      <p:cViewPr varScale="1">
        <p:scale>
          <a:sx n="56" d="100"/>
          <a:sy n="56" d="100"/>
        </p:scale>
        <p:origin x="-1302" y="-7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psf\NO%20NAME\ecSOD%20statistics%20WB%20I-R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psf\Home\Desktop\ecSOD\MS%20revision\revision%202\ecSOD%20statistics%20WB%20I-R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clustered"/>
        <c:ser>
          <c:idx val="4"/>
          <c:order val="0"/>
          <c:tx>
            <c:v>p- / Total</c:v>
          </c:tx>
          <c:spPr>
            <a:solidFill>
              <a:schemeClr val="tx1"/>
            </a:solidFill>
            <a:ln w="28575">
              <a:solidFill>
                <a:schemeClr val="tx1"/>
              </a:solidFill>
            </a:ln>
          </c:spPr>
          <c:errBars>
            <c:errBarType val="plus"/>
            <c:errValType val="cust"/>
            <c:plus>
              <c:numRef>
                <c:f>('Sheet 1'!$D$19,'Sheet 1'!$G$19)</c:f>
                <c:numCache>
                  <c:formatCode>General</c:formatCode>
                  <c:ptCount val="2"/>
                  <c:pt idx="0">
                    <c:v>2.9779994337909167E-3</c:v>
                  </c:pt>
                  <c:pt idx="1">
                    <c:v>1.3315026923910522E-2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28575">
                <a:solidFill>
                  <a:schemeClr val="tx1"/>
                </a:solidFill>
              </a:ln>
            </c:spPr>
          </c:errBars>
          <c:cat>
            <c:strRef>
              <c:f>'Sheet 1'!$C$32:$C$33</c:f>
              <c:strCache>
                <c:ptCount val="2"/>
                <c:pt idx="0">
                  <c:v>WT</c:v>
                </c:pt>
                <c:pt idx="1">
                  <c:v>ecSOD</c:v>
                </c:pt>
              </c:strCache>
            </c:strRef>
          </c:cat>
          <c:val>
            <c:numRef>
              <c:f>('Sheet 1'!$C$19,'Sheet 1'!$F$19)</c:f>
              <c:numCache>
                <c:formatCode>#,##0.00</c:formatCode>
                <c:ptCount val="2"/>
                <c:pt idx="0">
                  <c:v>0.1215364225912382</c:v>
                </c:pt>
                <c:pt idx="1">
                  <c:v>0.12918636515047791</c:v>
                </c:pt>
              </c:numCache>
            </c:numRef>
          </c:val>
        </c:ser>
        <c:ser>
          <c:idx val="0"/>
          <c:order val="1"/>
          <c:tx>
            <c:v>Total</c:v>
          </c:tx>
          <c:spPr>
            <a:solidFill>
              <a:schemeClr val="bg1">
                <a:lumMod val="85000"/>
              </a:schemeClr>
            </a:solidFill>
            <a:ln w="28575">
              <a:solidFill>
                <a:schemeClr val="tx1"/>
              </a:solidFill>
            </a:ln>
          </c:spPr>
          <c:errBars>
            <c:errBarType val="plus"/>
            <c:errValType val="cust"/>
            <c:plus>
              <c:numRef>
                <c:f>('Sheet 1'!$D$25,'Sheet 1'!$G$25)</c:f>
                <c:numCache>
                  <c:formatCode>General</c:formatCode>
                  <c:ptCount val="2"/>
                  <c:pt idx="0">
                    <c:v>5.7393079629102363E-4</c:v>
                  </c:pt>
                  <c:pt idx="1">
                    <c:v>7.6279095721475121E-3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28575">
                <a:solidFill>
                  <a:schemeClr val="tx1"/>
                </a:solidFill>
              </a:ln>
            </c:spPr>
          </c:errBars>
          <c:cat>
            <c:strRef>
              <c:f>'Sheet 1'!$C$32:$C$33</c:f>
              <c:strCache>
                <c:ptCount val="2"/>
                <c:pt idx="0">
                  <c:v>WT</c:v>
                </c:pt>
                <c:pt idx="1">
                  <c:v>ecSOD</c:v>
                </c:pt>
              </c:strCache>
            </c:strRef>
          </c:cat>
          <c:val>
            <c:numRef>
              <c:f>('Sheet 1'!$C$25,'Sheet 1'!$F$25)</c:f>
              <c:numCache>
                <c:formatCode>#,##0.00</c:formatCode>
                <c:ptCount val="2"/>
                <c:pt idx="0">
                  <c:v>8.4759900451585546E-2</c:v>
                </c:pt>
                <c:pt idx="1">
                  <c:v>0.11575253229493675</c:v>
                </c:pt>
              </c:numCache>
            </c:numRef>
          </c:val>
        </c:ser>
        <c:dLbls/>
        <c:gapWidth val="75"/>
        <c:axId val="67389696"/>
        <c:axId val="67411968"/>
      </c:barChart>
      <c:catAx>
        <c:axId val="6738969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7411968"/>
        <c:crosses val="autoZero"/>
        <c:auto val="1"/>
        <c:lblAlgn val="ctr"/>
        <c:lblOffset val="100"/>
      </c:catAx>
      <c:valAx>
        <c:axId val="67411968"/>
        <c:scaling>
          <c:orientation val="minMax"/>
          <c:max val="0.2"/>
          <c:min val="0"/>
        </c:scaling>
        <c:axPos val="l"/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 pitchFamily="34" charset="0"/>
                    <a:ea typeface="Calibri"/>
                    <a:cs typeface="Arial" pitchFamily="34" charset="0"/>
                  </a:defRPr>
                </a:pPr>
                <a:r>
                  <a:rPr lang="en-US" sz="1400">
                    <a:latin typeface="Arial" pitchFamily="34" charset="0"/>
                    <a:cs typeface="Arial" pitchFamily="34" charset="0"/>
                  </a:rPr>
                  <a:t>AKT (AU)</a:t>
                </a:r>
              </a:p>
            </c:rich>
          </c:tx>
          <c:layout/>
        </c:title>
        <c:numFmt formatCode="#,##0.00" sourceLinked="0"/>
        <c:tickLblPos val="nextTo"/>
        <c:spPr>
          <a:ln w="19050">
            <a:solidFill>
              <a:schemeClr val="tx1"/>
            </a:solidFill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7389696"/>
        <c:crosses val="autoZero"/>
        <c:crossBetween val="between"/>
        <c:majorUnit val="5.0000000000000017E-2"/>
      </c:valAx>
      <c:spPr>
        <a:noFill/>
        <a:ln w="19050"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25401525502728456"/>
          <c:y val="6.1034850111048526E-2"/>
          <c:w val="0.2579792213473317"/>
          <c:h val="0.23411248844351401"/>
        </c:manualLayout>
      </c:layout>
      <c:overlay val="1"/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Arial" pitchFamily="34" charset="0"/>
              <a:ea typeface="Calibri"/>
              <a:cs typeface="Arial" pitchFamily="34" charset="0"/>
            </a:defRPr>
          </a:pPr>
          <a:endParaRPr lang="en-US"/>
        </a:p>
      </c:txPr>
    </c:legend>
    <c:plotVisOnly val="1"/>
    <c:dispBlanksAs val="gap"/>
  </c:chart>
  <c:spPr>
    <a:noFill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clustered"/>
        <c:ser>
          <c:idx val="4"/>
          <c:order val="0"/>
          <c:tx>
            <c:v>p- / Total</c:v>
          </c:tx>
          <c:spPr>
            <a:solidFill>
              <a:schemeClr val="tx1"/>
            </a:solidFill>
            <a:ln w="28575">
              <a:solidFill>
                <a:schemeClr val="tx1"/>
              </a:solidFill>
            </a:ln>
          </c:spPr>
          <c:errBars>
            <c:errBarType val="plus"/>
            <c:errValType val="cust"/>
            <c:plus>
              <c:numRef>
                <c:f>('Sheet 1'!$D$8,'Sheet 1'!$G$8)</c:f>
                <c:numCache>
                  <c:formatCode>General</c:formatCode>
                  <c:ptCount val="2"/>
                  <c:pt idx="0">
                    <c:v>2.1967680784655816E-2</c:v>
                  </c:pt>
                  <c:pt idx="1">
                    <c:v>1.9252534591984762E-2</c:v>
                  </c:pt>
                </c:numCache>
              </c:numRef>
            </c:plus>
            <c:spPr>
              <a:solidFill>
                <a:schemeClr val="tx1"/>
              </a:solidFill>
              <a:ln w="28575">
                <a:solidFill>
                  <a:schemeClr val="tx1"/>
                </a:solidFill>
              </a:ln>
            </c:spPr>
          </c:errBars>
          <c:cat>
            <c:strRef>
              <c:f>'Sheet 1'!$C$32:$C$33</c:f>
              <c:strCache>
                <c:ptCount val="2"/>
                <c:pt idx="0">
                  <c:v>WT</c:v>
                </c:pt>
                <c:pt idx="1">
                  <c:v>ecSOD</c:v>
                </c:pt>
              </c:strCache>
            </c:strRef>
          </c:cat>
          <c:val>
            <c:numRef>
              <c:f>('Sheet 1'!$C$8,'Sheet 1'!$F$8)</c:f>
              <c:numCache>
                <c:formatCode>#,##0.00</c:formatCode>
                <c:ptCount val="2"/>
                <c:pt idx="0">
                  <c:v>0.18408317687327369</c:v>
                </c:pt>
                <c:pt idx="1">
                  <c:v>0.10312860687402386</c:v>
                </c:pt>
              </c:numCache>
            </c:numRef>
          </c:val>
        </c:ser>
        <c:ser>
          <c:idx val="0"/>
          <c:order val="1"/>
          <c:tx>
            <c:v>Total</c:v>
          </c:tx>
          <c:spPr>
            <a:solidFill>
              <a:schemeClr val="bg1">
                <a:lumMod val="85000"/>
              </a:schemeClr>
            </a:solidFill>
            <a:ln w="28575">
              <a:solidFill>
                <a:schemeClr val="tx1"/>
              </a:solidFill>
            </a:ln>
          </c:spPr>
          <c:errBars>
            <c:errBarType val="plus"/>
            <c:errValType val="cust"/>
            <c:plus>
              <c:numRef>
                <c:f>('Sheet 1'!$D$13,'Sheet 1'!$G$13)</c:f>
                <c:numCache>
                  <c:formatCode>General</c:formatCode>
                  <c:ptCount val="2"/>
                  <c:pt idx="0">
                    <c:v>2.6002838821163249E-2</c:v>
                  </c:pt>
                  <c:pt idx="1">
                    <c:v>0.12145857112134852</c:v>
                  </c:pt>
                </c:numCache>
              </c:numRef>
            </c:plus>
            <c:spPr>
              <a:solidFill>
                <a:schemeClr val="bg1">
                  <a:lumMod val="85000"/>
                </a:schemeClr>
              </a:solidFill>
              <a:ln w="28575">
                <a:solidFill>
                  <a:schemeClr val="tx1"/>
                </a:solidFill>
              </a:ln>
            </c:spPr>
          </c:errBars>
          <c:cat>
            <c:strRef>
              <c:f>'Sheet 1'!$C$32:$C$33</c:f>
              <c:strCache>
                <c:ptCount val="2"/>
                <c:pt idx="0">
                  <c:v>WT</c:v>
                </c:pt>
                <c:pt idx="1">
                  <c:v>ecSOD</c:v>
                </c:pt>
              </c:strCache>
            </c:strRef>
          </c:cat>
          <c:val>
            <c:numRef>
              <c:f>('Sheet 1'!$C$13,'Sheet 1'!$F$13)</c:f>
              <c:numCache>
                <c:formatCode>#,##0.00</c:formatCode>
                <c:ptCount val="2"/>
                <c:pt idx="0">
                  <c:v>0.3837600341805063</c:v>
                </c:pt>
                <c:pt idx="1">
                  <c:v>0.61843670654466054</c:v>
                </c:pt>
              </c:numCache>
            </c:numRef>
          </c:val>
        </c:ser>
        <c:dLbls/>
        <c:gapWidth val="75"/>
        <c:axId val="67454848"/>
        <c:axId val="67456384"/>
      </c:barChart>
      <c:catAx>
        <c:axId val="6745484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7456384"/>
        <c:crosses val="autoZero"/>
        <c:auto val="1"/>
        <c:lblAlgn val="ctr"/>
        <c:lblOffset val="100"/>
      </c:catAx>
      <c:valAx>
        <c:axId val="67456384"/>
        <c:scaling>
          <c:orientation val="minMax"/>
          <c:max val="0.9"/>
          <c:min val="0"/>
        </c:scaling>
        <c:axPos val="l"/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 pitchFamily="34" charset="0"/>
                    <a:ea typeface="Calibri"/>
                    <a:cs typeface="Arial" pitchFamily="34" charset="0"/>
                  </a:defRPr>
                </a:pPr>
                <a:r>
                  <a:rPr lang="en-US" sz="1400">
                    <a:latin typeface="Arial" pitchFamily="34" charset="0"/>
                    <a:cs typeface="Arial" pitchFamily="34" charset="0"/>
                  </a:rPr>
                  <a:t>ERK (AU)</a:t>
                </a:r>
              </a:p>
            </c:rich>
          </c:tx>
          <c:layout/>
        </c:title>
        <c:numFmt formatCode="#,##0.0" sourceLinked="0"/>
        <c:tickLblPos val="nextTo"/>
        <c:spPr>
          <a:ln w="19050">
            <a:solidFill>
              <a:schemeClr val="tx1"/>
            </a:solidFill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7454848"/>
        <c:crosses val="autoZero"/>
        <c:crossBetween val="between"/>
        <c:majorUnit val="0.2"/>
      </c:valAx>
      <c:spPr>
        <a:noFill/>
        <a:ln w="19050"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23963862156119375"/>
          <c:y val="8.1083659299588606E-2"/>
          <c:w val="0.2758094832353522"/>
          <c:h val="0.2285082220083538"/>
        </c:manualLayout>
      </c:layout>
      <c:overlay val="1"/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Arial" pitchFamily="34" charset="0"/>
              <a:ea typeface="Calibri"/>
              <a:cs typeface="Arial" pitchFamily="34" charset="0"/>
            </a:defRPr>
          </a:pPr>
          <a:endParaRPr lang="en-US"/>
        </a:p>
      </c:txPr>
    </c:legend>
    <c:plotVisOnly val="1"/>
    <c:dispBlanksAs val="gap"/>
  </c:chart>
  <c:spPr>
    <a:noFill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6E5F-88C8-4602-ABEF-6728C334F212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6A1E9-D6B1-4469-9D0C-C723593EA4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3408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6E5F-88C8-4602-ABEF-6728C334F212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6A1E9-D6B1-4469-9D0C-C723593EA4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7443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6E5F-88C8-4602-ABEF-6728C334F212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6A1E9-D6B1-4469-9D0C-C723593EA4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1823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6E5F-88C8-4602-ABEF-6728C334F212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6A1E9-D6B1-4469-9D0C-C723593EA4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0535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6E5F-88C8-4602-ABEF-6728C334F212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6A1E9-D6B1-4469-9D0C-C723593EA4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7549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6E5F-88C8-4602-ABEF-6728C334F212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6A1E9-D6B1-4469-9D0C-C723593EA4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8381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6E5F-88C8-4602-ABEF-6728C334F212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6A1E9-D6B1-4469-9D0C-C723593EA4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282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6E5F-88C8-4602-ABEF-6728C334F212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6A1E9-D6B1-4469-9D0C-C723593EA4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8153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6E5F-88C8-4602-ABEF-6728C334F212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6A1E9-D6B1-4469-9D0C-C723593EA4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80853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6E5F-88C8-4602-ABEF-6728C334F212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6A1E9-D6B1-4469-9D0C-C723593EA4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5558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6E5F-88C8-4602-ABEF-6728C334F212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6A1E9-D6B1-4469-9D0C-C723593EA4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5525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6E5F-88C8-4602-ABEF-6728C334F212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6A1E9-D6B1-4469-9D0C-C723593EA4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1497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11" Type="http://schemas.openxmlformats.org/officeDocument/2006/relationships/oleObject" Target="../embeddings/oleObject2.bin"/><Relationship Id="rId5" Type="http://schemas.openxmlformats.org/officeDocument/2006/relationships/image" Target="../media/image5.png"/><Relationship Id="rId10" Type="http://schemas.openxmlformats.org/officeDocument/2006/relationships/oleObject" Target="../embeddings/oleObject1.bin"/><Relationship Id="rId4" Type="http://schemas.openxmlformats.org/officeDocument/2006/relationships/oleObject" Target="../embeddings/Microsoft_Office_Excel_97-2003_Worksheet1.xls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8" name="Picture 60"/>
          <p:cNvPicPr>
            <a:picLocks noChangeAspect="1" noChangeArrowheads="1"/>
          </p:cNvPicPr>
          <p:nvPr/>
        </p:nvPicPr>
        <p:blipFill rotWithShape="1">
          <a:blip r:embed="rId3" cstate="print">
            <a:lum bright="-18000" contrast="6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01" t="65820" r="27720" b="20547"/>
          <a:stretch/>
        </p:blipFill>
        <p:spPr bwMode="auto">
          <a:xfrm>
            <a:off x="1666876" y="3306069"/>
            <a:ext cx="5008036" cy="559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09" name="Text Box 61"/>
          <p:cNvSpPr txBox="1">
            <a:spLocks noChangeArrowheads="1"/>
          </p:cNvSpPr>
          <p:nvPr/>
        </p:nvSpPr>
        <p:spPr bwMode="auto">
          <a:xfrm>
            <a:off x="2244725" y="2971800"/>
            <a:ext cx="46358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 b="1" dirty="0">
                <a:latin typeface="Arial" pitchFamily="34" charset="0"/>
                <a:cs typeface="Arial" pitchFamily="34" charset="0"/>
              </a:rPr>
              <a:t>WT</a:t>
            </a:r>
          </a:p>
        </p:txBody>
      </p:sp>
      <p:sp>
        <p:nvSpPr>
          <p:cNvPr id="2110" name="Text Box 62"/>
          <p:cNvSpPr txBox="1">
            <a:spLocks noChangeArrowheads="1"/>
          </p:cNvSpPr>
          <p:nvPr/>
        </p:nvSpPr>
        <p:spPr bwMode="auto">
          <a:xfrm>
            <a:off x="3823065" y="2971800"/>
            <a:ext cx="104067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400" b="1" dirty="0" err="1">
                <a:latin typeface="Arial" pitchFamily="34" charset="0"/>
                <a:cs typeface="Arial" pitchFamily="34" charset="0"/>
              </a:rPr>
              <a:t>ecSOD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Tg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11" name="Text Box 63"/>
          <p:cNvSpPr txBox="1">
            <a:spLocks noChangeArrowheads="1"/>
          </p:cNvSpPr>
          <p:nvPr/>
        </p:nvSpPr>
        <p:spPr bwMode="auto">
          <a:xfrm>
            <a:off x="5943600" y="2971800"/>
            <a:ext cx="81464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 b="1" dirty="0">
                <a:latin typeface="Arial" pitchFamily="34" charset="0"/>
                <a:cs typeface="Arial" pitchFamily="34" charset="0"/>
              </a:rPr>
              <a:t>HUVEC</a:t>
            </a:r>
          </a:p>
        </p:txBody>
      </p:sp>
      <p:sp>
        <p:nvSpPr>
          <p:cNvPr id="2112" name="Line 64"/>
          <p:cNvSpPr>
            <a:spLocks noChangeShapeType="1"/>
          </p:cNvSpPr>
          <p:nvPr/>
        </p:nvSpPr>
        <p:spPr bwMode="auto">
          <a:xfrm>
            <a:off x="1676400" y="3328988"/>
            <a:ext cx="1676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13" name="Line 65"/>
          <p:cNvSpPr>
            <a:spLocks noChangeShapeType="1"/>
          </p:cNvSpPr>
          <p:nvPr/>
        </p:nvSpPr>
        <p:spPr bwMode="auto">
          <a:xfrm>
            <a:off x="3429000" y="3328988"/>
            <a:ext cx="1828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17" name="Text Box 69"/>
          <p:cNvSpPr txBox="1">
            <a:spLocks noChangeArrowheads="1"/>
          </p:cNvSpPr>
          <p:nvPr/>
        </p:nvSpPr>
        <p:spPr bwMode="auto">
          <a:xfrm>
            <a:off x="2514600" y="6474023"/>
            <a:ext cx="46358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 b="1" dirty="0">
                <a:latin typeface="Arial" pitchFamily="34" charset="0"/>
                <a:cs typeface="Arial" pitchFamily="34" charset="0"/>
              </a:rPr>
              <a:t>WT</a:t>
            </a:r>
          </a:p>
        </p:txBody>
      </p:sp>
      <p:sp>
        <p:nvSpPr>
          <p:cNvPr id="2118" name="Text Box 70"/>
          <p:cNvSpPr txBox="1">
            <a:spLocks noChangeArrowheads="1"/>
          </p:cNvSpPr>
          <p:nvPr/>
        </p:nvSpPr>
        <p:spPr bwMode="auto">
          <a:xfrm>
            <a:off x="4114800" y="6474023"/>
            <a:ext cx="104067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 b="1">
                <a:latin typeface="Arial" pitchFamily="34" charset="0"/>
                <a:cs typeface="Arial" pitchFamily="34" charset="0"/>
              </a:rPr>
              <a:t>ecSOD Tg</a:t>
            </a:r>
          </a:p>
        </p:txBody>
      </p:sp>
      <p:sp>
        <p:nvSpPr>
          <p:cNvPr id="2119" name="Text Box 71"/>
          <p:cNvSpPr txBox="1">
            <a:spLocks noChangeArrowheads="1"/>
          </p:cNvSpPr>
          <p:nvPr/>
        </p:nvSpPr>
        <p:spPr bwMode="auto">
          <a:xfrm>
            <a:off x="926619" y="3444677"/>
            <a:ext cx="67358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sz="1400" b="1" dirty="0" err="1">
                <a:latin typeface="Arial" pitchFamily="34" charset="0"/>
                <a:cs typeface="Arial" pitchFamily="34" charset="0"/>
              </a:rPr>
              <a:t>eNOS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20" name="Text Box 72"/>
          <p:cNvSpPr txBox="1">
            <a:spLocks noChangeArrowheads="1"/>
          </p:cNvSpPr>
          <p:nvPr/>
        </p:nvSpPr>
        <p:spPr bwMode="auto">
          <a:xfrm>
            <a:off x="766318" y="3976687"/>
            <a:ext cx="83388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latin typeface="Arial" pitchFamily="34" charset="0"/>
                <a:cs typeface="Arial" pitchFamily="34" charset="0"/>
              </a:rPr>
              <a:t>GAPDH</a:t>
            </a:r>
          </a:p>
        </p:txBody>
      </p:sp>
      <p:sp>
        <p:nvSpPr>
          <p:cNvPr id="2121" name="Text Box 73"/>
          <p:cNvSpPr txBox="1">
            <a:spLocks noChangeArrowheads="1"/>
          </p:cNvSpPr>
          <p:nvPr/>
        </p:nvSpPr>
        <p:spPr bwMode="auto">
          <a:xfrm rot="16200000">
            <a:off x="-240581" y="5395241"/>
            <a:ext cx="231294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latin typeface="Arial" pitchFamily="34" charset="0"/>
                <a:cs typeface="Arial" pitchFamily="34" charset="0"/>
              </a:rPr>
              <a:t>Total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eNOS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/ GAPDH (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AU)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22" name="Object 7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830438025"/>
              </p:ext>
            </p:extLst>
          </p:nvPr>
        </p:nvGraphicFramePr>
        <p:xfrm>
          <a:off x="896938" y="4185523"/>
          <a:ext cx="4665662" cy="2490788"/>
        </p:xfrm>
        <a:graphic>
          <a:graphicData uri="http://schemas.openxmlformats.org/presentationml/2006/ole">
            <p:oleObj spid="_x0000_s30743" name="Chart" r:id="rId4" imgW="3935335" imgH="2101745" progId="Excel.Sheet.8">
              <p:embed/>
            </p:oleObj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11224" y="2984957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B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39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622" t="62135" b="14563"/>
          <a:stretch>
            <a:fillRect/>
          </a:stretch>
        </p:blipFill>
        <p:spPr bwMode="auto">
          <a:xfrm>
            <a:off x="1828800" y="7450258"/>
            <a:ext cx="4724400" cy="629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1600200" y="7010400"/>
            <a:ext cx="52578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400" b="1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          WT                 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ecSOD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Tg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1400" b="1" spc="-10" dirty="0" err="1" smtClean="0">
                <a:latin typeface="Arial" pitchFamily="34" charset="0"/>
                <a:cs typeface="Arial" pitchFamily="34" charset="0"/>
              </a:rPr>
              <a:t>iNOS</a:t>
            </a:r>
            <a:r>
              <a:rPr lang="en-US" sz="1400" b="1" spc="-1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spc="-10" dirty="0" err="1" smtClean="0">
                <a:latin typeface="Arial" pitchFamily="34" charset="0"/>
                <a:cs typeface="Arial" pitchFamily="34" charset="0"/>
              </a:rPr>
              <a:t>Tg</a:t>
            </a:r>
            <a:r>
              <a:rPr lang="en-US" sz="1400" b="1" spc="-10" dirty="0" smtClean="0">
                <a:latin typeface="Arial" pitchFamily="34" charset="0"/>
                <a:cs typeface="Arial" pitchFamily="34" charset="0"/>
              </a:rPr>
              <a:t> Lung HUVEC</a:t>
            </a:r>
            <a:endParaRPr lang="en-US" sz="1400" b="1" spc="-1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-10000" contras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58" t="58549" r="16800" b="23936"/>
          <a:stretch>
            <a:fillRect/>
          </a:stretch>
        </p:blipFill>
        <p:spPr bwMode="auto">
          <a:xfrm>
            <a:off x="1828800" y="8159764"/>
            <a:ext cx="4724400" cy="68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Straight Connector 21"/>
          <p:cNvCxnSpPr/>
          <p:nvPr/>
        </p:nvCxnSpPr>
        <p:spPr>
          <a:xfrm>
            <a:off x="1905000" y="7315200"/>
            <a:ext cx="1295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352800" y="7315200"/>
            <a:ext cx="1371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976311" y="7622977"/>
            <a:ext cx="6238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iNOS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66317" y="8384977"/>
            <a:ext cx="8338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dirty="0" smtClean="0">
                <a:latin typeface="Arial" pitchFamily="34" charset="0"/>
                <a:cs typeface="Arial" pitchFamily="34" charset="0"/>
              </a:rPr>
              <a:t>GAPDH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1224" y="6858000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C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0"/>
            <a:ext cx="2467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Supplement Figure 1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40" name="Rectangle 19"/>
          <p:cNvSpPr>
            <a:spLocks noChangeArrowheads="1"/>
          </p:cNvSpPr>
          <p:nvPr/>
        </p:nvSpPr>
        <p:spPr bwMode="auto">
          <a:xfrm>
            <a:off x="777539" y="1329155"/>
            <a:ext cx="8226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ecSOD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 Box 8"/>
          <p:cNvSpPr txBox="1">
            <a:spLocks noChangeArrowheads="1"/>
          </p:cNvSpPr>
          <p:nvPr/>
        </p:nvSpPr>
        <p:spPr bwMode="auto">
          <a:xfrm>
            <a:off x="1587500" y="978317"/>
            <a:ext cx="5629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dirty="0">
                <a:latin typeface="Arial" pitchFamily="34" charset="0"/>
                <a:cs typeface="Arial" pitchFamily="34" charset="0"/>
              </a:rPr>
              <a:t> WT </a:t>
            </a:r>
          </a:p>
        </p:txBody>
      </p:sp>
      <p:sp>
        <p:nvSpPr>
          <p:cNvPr id="42" name="Rectangle 22"/>
          <p:cNvSpPr>
            <a:spLocks noChangeArrowheads="1"/>
          </p:cNvSpPr>
          <p:nvPr/>
        </p:nvSpPr>
        <p:spPr bwMode="auto">
          <a:xfrm>
            <a:off x="2203450" y="978317"/>
            <a:ext cx="4026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Tg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Rectangle 23"/>
          <p:cNvSpPr>
            <a:spLocks noChangeArrowheads="1"/>
          </p:cNvSpPr>
          <p:nvPr/>
        </p:nvSpPr>
        <p:spPr bwMode="auto">
          <a:xfrm>
            <a:off x="2679700" y="979905"/>
            <a:ext cx="51911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WT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ctangle 24"/>
          <p:cNvSpPr>
            <a:spLocks noChangeArrowheads="1"/>
          </p:cNvSpPr>
          <p:nvPr/>
        </p:nvSpPr>
        <p:spPr bwMode="auto">
          <a:xfrm>
            <a:off x="3186112" y="978317"/>
            <a:ext cx="4026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Tg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ectangle 25"/>
          <p:cNvSpPr>
            <a:spLocks noChangeArrowheads="1"/>
          </p:cNvSpPr>
          <p:nvPr/>
        </p:nvSpPr>
        <p:spPr bwMode="auto">
          <a:xfrm>
            <a:off x="3694112" y="978317"/>
            <a:ext cx="4026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Tg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Rectangle 26"/>
          <p:cNvSpPr>
            <a:spLocks noChangeArrowheads="1"/>
          </p:cNvSpPr>
          <p:nvPr/>
        </p:nvSpPr>
        <p:spPr bwMode="auto">
          <a:xfrm>
            <a:off x="4125912" y="978317"/>
            <a:ext cx="102955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WT   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lung </a:t>
            </a:r>
          </a:p>
        </p:txBody>
      </p:sp>
      <p:sp>
        <p:nvSpPr>
          <p:cNvPr id="47" name="Text Box 28"/>
          <p:cNvSpPr txBox="1">
            <a:spLocks noChangeArrowheads="1"/>
          </p:cNvSpPr>
          <p:nvPr/>
        </p:nvSpPr>
        <p:spPr bwMode="auto">
          <a:xfrm>
            <a:off x="5257800" y="1329155"/>
            <a:ext cx="761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dirty="0">
                <a:latin typeface="Arial" pitchFamily="34" charset="0"/>
                <a:cs typeface="Arial" pitchFamily="34" charset="0"/>
              </a:rPr>
              <a:t>37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kDa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33"/>
          <p:cNvSpPr>
            <a:spLocks noChangeArrowheads="1"/>
          </p:cNvSpPr>
          <p:nvPr/>
        </p:nvSpPr>
        <p:spPr bwMode="auto">
          <a:xfrm>
            <a:off x="780745" y="1913355"/>
            <a:ext cx="8194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l-GR" sz="1400" b="1" dirty="0" smtClean="0">
                <a:latin typeface="Arial" pitchFamily="34" charset="0"/>
                <a:cs typeface="Arial" pitchFamily="34" charset="0"/>
              </a:rPr>
              <a:t>β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actin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31" name="Object 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05779224"/>
              </p:ext>
            </p:extLst>
          </p:nvPr>
        </p:nvGraphicFramePr>
        <p:xfrm>
          <a:off x="1585912" y="1329154"/>
          <a:ext cx="3657600" cy="494553"/>
        </p:xfrm>
        <a:graphic>
          <a:graphicData uri="http://schemas.openxmlformats.org/presentationml/2006/ole">
            <p:oleObj spid="_x0000_s30744" name="Image" r:id="rId10" imgW="2272000" imgH="296992" progId="">
              <p:embed/>
            </p:oleObj>
          </a:graphicData>
        </a:graphic>
      </p:graphicFrame>
      <p:graphicFrame>
        <p:nvGraphicFramePr>
          <p:cNvPr id="32" name="Object 7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91406957"/>
              </p:ext>
            </p:extLst>
          </p:nvPr>
        </p:nvGraphicFramePr>
        <p:xfrm>
          <a:off x="1585912" y="1938754"/>
          <a:ext cx="3657600" cy="404813"/>
        </p:xfrm>
        <a:graphic>
          <a:graphicData uri="http://schemas.openxmlformats.org/presentationml/2006/ole">
            <p:oleObj spid="_x0000_s30745" name="Image" r:id="rId11" imgW="2194564" imgH="242286" progId="">
              <p:embed/>
            </p:oleObj>
          </a:graphicData>
        </a:graphic>
      </p:graphicFrame>
      <p:cxnSp>
        <p:nvCxnSpPr>
          <p:cNvPr id="33" name="Straight Connector 32"/>
          <p:cNvCxnSpPr/>
          <p:nvPr/>
        </p:nvCxnSpPr>
        <p:spPr bwMode="auto">
          <a:xfrm>
            <a:off x="1738312" y="871954"/>
            <a:ext cx="76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2805112" y="871954"/>
            <a:ext cx="1143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1598612" y="533400"/>
            <a:ext cx="9989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Myocytes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33712" y="533400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Heart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04800" y="558224"/>
            <a:ext cx="32573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/>
                <a:cs typeface="Arial"/>
              </a:rPr>
              <a:t>A</a:t>
            </a:r>
          </a:p>
          <a:p>
            <a:endParaRPr lang="en-US" sz="1600" b="1" dirty="0">
              <a:latin typeface="Arial"/>
              <a:cs typeface="Arial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593564" y="3830927"/>
            <a:ext cx="5035836" cy="588673"/>
            <a:chOff x="1593564" y="3886292"/>
            <a:chExt cx="5035836" cy="588673"/>
          </a:xfrm>
        </p:grpSpPr>
        <p:pic>
          <p:nvPicPr>
            <p:cNvPr id="2116" name="Picture 68"/>
            <p:cNvPicPr>
              <a:picLocks noChangeAspect="1" noChangeArrowheads="1"/>
            </p:cNvPicPr>
            <p:nvPr/>
          </p:nvPicPr>
          <p:blipFill rotWithShape="1">
            <a:blip r:embed="rId12" cstate="print">
              <a:lum contrast="48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9265" t="49551" r="9944" b="30458"/>
            <a:stretch/>
          </p:blipFill>
          <p:spPr bwMode="auto">
            <a:xfrm>
              <a:off x="1676400" y="3971467"/>
              <a:ext cx="4953000" cy="5034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Rectangle 2"/>
            <p:cNvSpPr/>
            <p:nvPr/>
          </p:nvSpPr>
          <p:spPr>
            <a:xfrm rot="21480000">
              <a:off x="1593564" y="3886292"/>
              <a:ext cx="3809486" cy="2133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3336371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467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Supplement Figure 2</a:t>
            </a:r>
            <a:endParaRPr lang="en-US" b="1" dirty="0">
              <a:latin typeface="Arial"/>
              <a:cs typeface="Arial"/>
            </a:endParaRPr>
          </a:p>
        </p:txBody>
      </p:sp>
      <p:pic>
        <p:nvPicPr>
          <p:cNvPr id="4" name="Picture 3" descr="ecSOD mito sox hkg re-ox3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7800" y="5029200"/>
            <a:ext cx="3665982" cy="3665982"/>
          </a:xfrm>
          <a:prstGeom prst="rect">
            <a:avLst/>
          </a:prstGeom>
        </p:spPr>
      </p:pic>
      <p:pic>
        <p:nvPicPr>
          <p:cNvPr id="5" name="Picture 4" descr="wt mito sox hkg re-ox2.t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7800" y="838200"/>
            <a:ext cx="3627004" cy="36270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838200"/>
            <a:ext cx="7491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  <a:latin typeface="Arial"/>
                <a:cs typeface="Arial"/>
              </a:rPr>
              <a:t>Hoechst</a:t>
            </a:r>
            <a:endParaRPr lang="en-US" sz="1200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6600" y="838200"/>
            <a:ext cx="7920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008000"/>
                </a:solidFill>
                <a:latin typeface="Arial"/>
                <a:cs typeface="Arial"/>
              </a:rPr>
              <a:t>HKgreen</a:t>
            </a:r>
            <a:endParaRPr lang="en-US" sz="1200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47800" y="2667000"/>
            <a:ext cx="7148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  <a:latin typeface="Arial"/>
                <a:cs typeface="Arial"/>
              </a:rPr>
              <a:t>Mitosox</a:t>
            </a:r>
            <a:endParaRPr lang="en-US" sz="12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47800" y="5029200"/>
            <a:ext cx="7491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  <a:latin typeface="Arial"/>
                <a:cs typeface="Arial"/>
              </a:rPr>
              <a:t>Hoechst</a:t>
            </a:r>
            <a:endParaRPr lang="en-US" sz="1200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76600" y="5029200"/>
            <a:ext cx="7920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008000"/>
                </a:solidFill>
                <a:latin typeface="Arial"/>
                <a:cs typeface="Arial"/>
              </a:rPr>
              <a:t>HKgreen</a:t>
            </a:r>
            <a:endParaRPr lang="en-US" sz="1200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47800" y="6858000"/>
            <a:ext cx="7148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  <a:latin typeface="Arial"/>
                <a:cs typeface="Arial"/>
              </a:rPr>
              <a:t>Mitosox</a:t>
            </a:r>
            <a:endParaRPr lang="en-US" sz="12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0600" y="710624"/>
            <a:ext cx="32573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/>
                <a:cs typeface="Arial"/>
              </a:rPr>
              <a:t>A</a:t>
            </a:r>
          </a:p>
          <a:p>
            <a:endParaRPr lang="en-US" sz="1600" b="1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90600" y="4953000"/>
            <a:ext cx="33284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/>
                <a:cs typeface="Arial"/>
              </a:rPr>
              <a:t>B</a:t>
            </a:r>
          </a:p>
          <a:p>
            <a:endParaRPr lang="en-US" sz="16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647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8322" y="3971925"/>
            <a:ext cx="2343150" cy="258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2624522" y="3886200"/>
            <a:ext cx="10953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767522" y="3886200"/>
            <a:ext cx="10191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18983" y="3516868"/>
            <a:ext cx="463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WT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06467" y="3505200"/>
            <a:ext cx="7729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ecSOD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8605" y="3974541"/>
            <a:ext cx="721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p-AKT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38605" y="4320298"/>
            <a:ext cx="5533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AKT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38605" y="4953000"/>
            <a:ext cx="7328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p-ERK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38605" y="5452646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ERK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38605" y="6096000"/>
            <a:ext cx="8338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GAPDH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0"/>
            <a:ext cx="2467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Supplement Figure 3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0070" y="939224"/>
            <a:ext cx="3321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A</a:t>
            </a:r>
          </a:p>
          <a:p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81400" y="939224"/>
            <a:ext cx="3321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B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1000" y="3581400"/>
            <a:ext cx="3321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C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54760" y="1610555"/>
            <a:ext cx="300082" cy="335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</a:t>
            </a:r>
            <a:endParaRPr lang="en-US" dirty="0"/>
          </a:p>
        </p:txBody>
      </p:sp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56586708"/>
              </p:ext>
            </p:extLst>
          </p:nvPr>
        </p:nvGraphicFramePr>
        <p:xfrm>
          <a:off x="248556" y="1283443"/>
          <a:ext cx="3352801" cy="2242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984631" y="1371600"/>
            <a:ext cx="6751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Arial" pitchFamily="34" charset="0"/>
                <a:cs typeface="Arial" pitchFamily="34" charset="0"/>
              </a:rPr>
              <a:t>P=0.05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4" name="Chart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893976381"/>
              </p:ext>
            </p:extLst>
          </p:nvPr>
        </p:nvGraphicFramePr>
        <p:xfrm>
          <a:off x="3542589" y="1231611"/>
          <a:ext cx="3291840" cy="2285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3219594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3546</TotalTime>
  <Words>81</Words>
  <Application>Microsoft Office PowerPoint</Application>
  <PresentationFormat>On-screen Show (4:3)</PresentationFormat>
  <Paragraphs>50</Paragraphs>
  <Slides>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Office Theme</vt:lpstr>
      <vt:lpstr>Chart</vt:lpstr>
      <vt:lpstr>Image</vt:lpstr>
      <vt:lpstr>Slide 1</vt:lpstr>
      <vt:lpstr>Slide 2</vt:lpstr>
      <vt:lpstr>Slide 3</vt:lpstr>
    </vt:vector>
  </TitlesOfParts>
  <Company>private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dobal</dc:creator>
  <dc:description>final figure - infarct sizes with bar for size _x000d_bar represents 1 mm</dc:description>
  <cp:lastModifiedBy>0001272</cp:lastModifiedBy>
  <cp:revision>152</cp:revision>
  <cp:lastPrinted>2011-11-27T15:00:07Z</cp:lastPrinted>
  <dcterms:created xsi:type="dcterms:W3CDTF">2010-10-23T22:02:54Z</dcterms:created>
  <dcterms:modified xsi:type="dcterms:W3CDTF">2012-10-11T05:02:13Z</dcterms:modified>
</cp:coreProperties>
</file>