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65" r:id="rId3"/>
    <p:sldId id="269" r:id="rId4"/>
  </p:sldIdLst>
  <p:sldSz cx="9144000" cy="6858000" type="screen4x3"/>
  <p:notesSz cx="6794500" cy="99822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90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93D81CF-94F2-401A-BA57-92F5A7B2D0C5}" styleName="Mittlere Formatvorlag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943" autoAdjust="0"/>
    <p:restoredTop sz="94620" autoAdjust="0"/>
  </p:normalViewPr>
  <p:slideViewPr>
    <p:cSldViewPr snapToGrid="0">
      <p:cViewPr varScale="1">
        <p:scale>
          <a:sx n="104" d="100"/>
          <a:sy n="104" d="100"/>
        </p:scale>
        <p:origin x="-1692" y="-90"/>
      </p:cViewPr>
      <p:guideLst>
        <p:guide orient="horz" pos="2160"/>
        <p:guide pos="29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8BE179-2132-4D94-9A2A-956E0D420A2B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638E9-7C12-4FF6-87BA-AF69017AC27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FE530C-6881-4D2F-A924-354B752C877A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9AB1B0-0F04-4CCF-95EA-3A87112AC0C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7680AA-50F5-4843-ACA5-8055416DB81B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27614-2802-4A47-B596-31F3BD022CF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28650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28650" y="1825625"/>
            <a:ext cx="3867150" cy="2098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825625"/>
            <a:ext cx="3867150" cy="2098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28650" y="4076700"/>
            <a:ext cx="3867150" cy="21002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076700"/>
            <a:ext cx="3867150" cy="21002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D304AB-EF88-4EFC-A558-A462DEA0A5B5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237033-8D5F-4F52-80C4-56F54320350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7A1882-E327-4D2C-89E3-C9F420E85784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45B77-B31D-4DC2-8CF7-DD8946B1FE0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F4CF6-FBF4-49F6-95F9-C3281405465A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1831E3-BA94-4D89-9C47-38FF8D77FEE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FCBF07-4832-4C64-95FB-8855C292CA11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562663-44AC-4166-8313-A8361F6CE81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676833-4EC5-4448-946E-3DABEF0FF661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FD9FE1-DEB6-4BF3-9288-92C7EB0BB94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1DA3B-0555-40C1-822D-4318B57FA20F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7D71A5-458B-415A-BB88-EDFB10B3F9D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66CDC3-2260-4384-957E-E801AAB1AE98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B7E2F-00DA-4C15-98CD-5A4FAE2ACA2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7D8FE-1137-40CE-94DE-B076F1494762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D075F3-C555-4042-A4F7-FC286A0F9AC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5333FD-FC79-4256-8840-D5078D714669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97386-DC51-471F-B038-77D308E7DE9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C3A2A83-31CD-4183-8CFB-F3A692B7F209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746D774-2333-43AB-9AEA-9313C268AF9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0" r:id="rId3"/>
    <p:sldLayoutId id="2147483669" r:id="rId4"/>
    <p:sldLayoutId id="2147483668" r:id="rId5"/>
    <p:sldLayoutId id="2147483667" r:id="rId6"/>
    <p:sldLayoutId id="2147483666" r:id="rId7"/>
    <p:sldLayoutId id="2147483665" r:id="rId8"/>
    <p:sldLayoutId id="2147483664" r:id="rId9"/>
    <p:sldLayoutId id="2147483663" r:id="rId10"/>
    <p:sldLayoutId id="2147483662" r:id="rId11"/>
    <p:sldLayoutId id="2147483661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el 1"/>
          <p:cNvSpPr>
            <a:spLocks noGrp="1"/>
          </p:cNvSpPr>
          <p:nvPr>
            <p:ph type="title" sz="quarter"/>
          </p:nvPr>
        </p:nvSpPr>
        <p:spPr>
          <a:xfrm>
            <a:off x="457200" y="960835"/>
            <a:ext cx="8229600" cy="3712369"/>
          </a:xfrm>
        </p:spPr>
        <p:txBody>
          <a:bodyPr/>
          <a:lstStyle/>
          <a:p>
            <a:pPr algn="l"/>
            <a:r>
              <a:rPr lang="en-GB" sz="1400" u="sng" dirty="0" smtClean="0">
                <a:latin typeface="Arial" charset="0"/>
                <a:cs typeface="Arial" charset="0"/>
              </a:rPr>
              <a:t/>
            </a:r>
            <a:br>
              <a:rPr lang="en-GB" sz="1400" u="sng" dirty="0" smtClean="0">
                <a:latin typeface="Arial" charset="0"/>
                <a:cs typeface="Arial" charset="0"/>
              </a:rPr>
            </a:br>
            <a:r>
              <a:rPr lang="en-GB" sz="1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Online Resource 1.</a:t>
            </a:r>
            <a:r>
              <a:rPr lang="en-US" sz="1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Article title: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dirty="0">
                <a:latin typeface="Arial" pitchFamily="34" charset="0"/>
                <a:cs typeface="Arial" pitchFamily="34" charset="0"/>
              </a:rPr>
              <a:t>Depletion of circulating blood NOS3 increases severity of myocardial infarction and left ventricular dysfunction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1200" dirty="0" smtClean="0">
                <a:latin typeface="Arial" pitchFamily="34" charset="0"/>
                <a:cs typeface="Arial" pitchFamily="34" charset="0"/>
              </a:rPr>
            </a:br>
            <a:r>
              <a:rPr lang="en-US" sz="1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1200" dirty="0" smtClean="0">
                <a:latin typeface="Arial" pitchFamily="34" charset="0"/>
                <a:cs typeface="Arial" pitchFamily="34" charset="0"/>
              </a:rPr>
            </a:br>
            <a:r>
              <a:rPr lang="en-US" sz="1200" b="1" u="sng" dirty="0" smtClean="0">
                <a:latin typeface="Arial" pitchFamily="34" charset="0"/>
                <a:cs typeface="Arial" pitchFamily="34" charset="0"/>
              </a:rPr>
              <a:t>Journal name: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1200" dirty="0" smtClean="0">
                <a:latin typeface="Arial" pitchFamily="34" charset="0"/>
                <a:cs typeface="Arial" pitchFamily="34" charset="0"/>
              </a:rPr>
            </a:br>
            <a:r>
              <a:rPr lang="en-US" sz="1200" dirty="0" smtClean="0">
                <a:latin typeface="Arial" pitchFamily="34" charset="0"/>
                <a:cs typeface="Arial" pitchFamily="34" charset="0"/>
              </a:rPr>
              <a:t>Basic Research in Cardiology</a:t>
            </a:r>
            <a:br>
              <a:rPr lang="en-US" sz="1200" dirty="0" smtClean="0">
                <a:latin typeface="Arial" pitchFamily="34" charset="0"/>
                <a:cs typeface="Arial" pitchFamily="34" charset="0"/>
              </a:rPr>
            </a:br>
            <a:r>
              <a:rPr lang="en-US" sz="1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1200" dirty="0" smtClean="0">
                <a:latin typeface="Arial" pitchFamily="34" charset="0"/>
                <a:cs typeface="Arial" pitchFamily="34" charset="0"/>
              </a:rPr>
            </a:br>
            <a:r>
              <a:rPr lang="en-US" sz="1200" b="1" u="sng" dirty="0" smtClean="0">
                <a:latin typeface="Arial" pitchFamily="34" charset="0"/>
                <a:cs typeface="Arial" pitchFamily="34" charset="0"/>
              </a:rPr>
              <a:t>Author names: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1200" dirty="0" smtClean="0">
                <a:latin typeface="Arial" pitchFamily="34" charset="0"/>
                <a:cs typeface="Arial" pitchFamily="34" charset="0"/>
              </a:rPr>
            </a:br>
            <a:r>
              <a:rPr lang="de-DE" sz="1200" dirty="0">
                <a:latin typeface="Arial" pitchFamily="34" charset="0"/>
                <a:cs typeface="Arial" pitchFamily="34" charset="0"/>
              </a:rPr>
              <a:t>Marc W. </a:t>
            </a:r>
            <a:r>
              <a:rPr lang="de-DE" sz="1200" dirty="0" err="1">
                <a:latin typeface="Arial" pitchFamily="34" charset="0"/>
                <a:cs typeface="Arial" pitchFamily="34" charset="0"/>
              </a:rPr>
              <a:t>Merx</a:t>
            </a:r>
            <a:r>
              <a:rPr lang="de-DE" sz="1200" dirty="0" smtClean="0">
                <a:latin typeface="Arial" pitchFamily="34" charset="0"/>
                <a:cs typeface="Arial" pitchFamily="34" charset="0"/>
              </a:rPr>
              <a:t>*, </a:t>
            </a:r>
            <a:r>
              <a:rPr lang="de-DE" sz="1200" dirty="0">
                <a:latin typeface="Arial" pitchFamily="34" charset="0"/>
                <a:cs typeface="Arial" pitchFamily="34" charset="0"/>
              </a:rPr>
              <a:t>Simone </a:t>
            </a:r>
            <a:r>
              <a:rPr lang="de-DE" sz="1200" dirty="0" smtClean="0">
                <a:latin typeface="Arial" pitchFamily="34" charset="0"/>
                <a:cs typeface="Arial" pitchFamily="34" charset="0"/>
              </a:rPr>
              <a:t>Gorressen*, </a:t>
            </a:r>
            <a:r>
              <a:rPr lang="de-DE" sz="1200" dirty="0">
                <a:latin typeface="Arial" pitchFamily="34" charset="0"/>
                <a:cs typeface="Arial" pitchFamily="34" charset="0"/>
              </a:rPr>
              <a:t>Annette van de </a:t>
            </a:r>
            <a:r>
              <a:rPr lang="de-DE" sz="1200" dirty="0" smtClean="0">
                <a:latin typeface="Arial" pitchFamily="34" charset="0"/>
                <a:cs typeface="Arial" pitchFamily="34" charset="0"/>
              </a:rPr>
              <a:t>Sandt, </a:t>
            </a:r>
            <a:r>
              <a:rPr lang="de-DE" sz="1200" dirty="0">
                <a:latin typeface="Arial" pitchFamily="34" charset="0"/>
                <a:cs typeface="Arial" pitchFamily="34" charset="0"/>
              </a:rPr>
              <a:t>Miriam </a:t>
            </a:r>
            <a:r>
              <a:rPr lang="de-DE" sz="1200" dirty="0" err="1" smtClean="0">
                <a:latin typeface="Arial" pitchFamily="34" charset="0"/>
                <a:cs typeface="Arial" pitchFamily="34" charset="0"/>
              </a:rPr>
              <a:t>Cortese</a:t>
            </a:r>
            <a:r>
              <a:rPr lang="de-DE" sz="1200" dirty="0" smtClean="0">
                <a:latin typeface="Arial" pitchFamily="34" charset="0"/>
                <a:cs typeface="Arial" pitchFamily="34" charset="0"/>
              </a:rPr>
              <a:t>-Krott, </a:t>
            </a:r>
            <a:r>
              <a:rPr lang="de-DE" sz="1200" dirty="0">
                <a:latin typeface="Arial" pitchFamily="34" charset="0"/>
                <a:cs typeface="Arial" pitchFamily="34" charset="0"/>
              </a:rPr>
              <a:t>Jan </a:t>
            </a:r>
            <a:r>
              <a:rPr lang="de-DE" sz="1200" dirty="0" err="1" smtClean="0">
                <a:latin typeface="Arial" pitchFamily="34" charset="0"/>
                <a:cs typeface="Arial" pitchFamily="34" charset="0"/>
              </a:rPr>
              <a:t>Ohlig</a:t>
            </a:r>
            <a:r>
              <a:rPr lang="de-DE" sz="1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de-DE" sz="1200" dirty="0">
                <a:latin typeface="Arial" pitchFamily="34" charset="0"/>
                <a:cs typeface="Arial" pitchFamily="34" charset="0"/>
              </a:rPr>
              <a:t>Manuel </a:t>
            </a:r>
            <a:r>
              <a:rPr lang="de-DE" sz="1200" dirty="0" smtClean="0">
                <a:latin typeface="Arial" pitchFamily="34" charset="0"/>
                <a:cs typeface="Arial" pitchFamily="34" charset="0"/>
              </a:rPr>
              <a:t>Stern, </a:t>
            </a:r>
            <a:r>
              <a:rPr lang="de-DE" sz="1200" dirty="0" err="1">
                <a:latin typeface="Arial" pitchFamily="34" charset="0"/>
                <a:cs typeface="Arial" pitchFamily="34" charset="0"/>
              </a:rPr>
              <a:t>Tienush</a:t>
            </a:r>
            <a:r>
              <a:rPr lang="de-DE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1200" dirty="0" err="1" smtClean="0">
                <a:latin typeface="Arial" pitchFamily="34" charset="0"/>
                <a:cs typeface="Arial" pitchFamily="34" charset="0"/>
              </a:rPr>
              <a:t>Rassaf</a:t>
            </a:r>
            <a:r>
              <a:rPr lang="de-DE" sz="1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de-DE" sz="1200" dirty="0">
                <a:latin typeface="Arial" pitchFamily="34" charset="0"/>
                <a:cs typeface="Arial" pitchFamily="34" charset="0"/>
              </a:rPr>
              <a:t>Axel </a:t>
            </a:r>
            <a:r>
              <a:rPr lang="de-DE" sz="1200" dirty="0" err="1" smtClean="0">
                <a:latin typeface="Arial" pitchFamily="34" charset="0"/>
                <a:cs typeface="Arial" pitchFamily="34" charset="0"/>
              </a:rPr>
              <a:t>Gödecke</a:t>
            </a:r>
            <a:r>
              <a:rPr lang="de-DE" sz="1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de-DE" sz="1200" dirty="0">
                <a:latin typeface="Arial" pitchFamily="34" charset="0"/>
                <a:cs typeface="Arial" pitchFamily="34" charset="0"/>
              </a:rPr>
              <a:t>Mark T. </a:t>
            </a:r>
            <a:r>
              <a:rPr lang="de-DE" sz="1200" dirty="0" err="1" smtClean="0">
                <a:latin typeface="Arial" pitchFamily="34" charset="0"/>
                <a:cs typeface="Arial" pitchFamily="34" charset="0"/>
              </a:rPr>
              <a:t>Gladwin</a:t>
            </a:r>
            <a:r>
              <a:rPr lang="de-DE" sz="1200" baseline="30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1200" dirty="0">
                <a:latin typeface="Arial" pitchFamily="34" charset="0"/>
                <a:cs typeface="Arial" pitchFamily="34" charset="0"/>
              </a:rPr>
              <a:t>&amp; Malte </a:t>
            </a:r>
            <a:r>
              <a:rPr lang="de-DE" sz="1200" dirty="0" smtClean="0">
                <a:latin typeface="Arial" pitchFamily="34" charset="0"/>
                <a:cs typeface="Arial" pitchFamily="34" charset="0"/>
              </a:rPr>
              <a:t>Kelm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Corresponding author: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Marc W. </a:t>
            </a:r>
            <a:r>
              <a:rPr lang="en-GB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Merx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 M.D.</a:t>
            </a:r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Department of Medicine</a:t>
            </a:r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Division of Cardiology,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Pneumology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and Angiology</a:t>
            </a:r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Moorenstrasse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5, D- 40225 Düsseldorf</a:t>
            </a:r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Phone: +49 (0) 211- 8118801, Fax: +49 (0) 211- 8118812</a:t>
            </a:r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Email: </a:t>
            </a:r>
            <a:r>
              <a:rPr lang="en-GB" sz="1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marc.merx@med.uni-duesseldorf.de</a:t>
            </a:r>
            <a:br>
              <a:rPr lang="en-GB" sz="1200" u="sng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400" u="sng" dirty="0" smtClean="0">
                <a:latin typeface="Arial" charset="0"/>
                <a:cs typeface="Arial" charset="0"/>
              </a:rPr>
              <a:t/>
            </a:r>
            <a:br>
              <a:rPr lang="en-GB" sz="1400" u="sng" dirty="0" smtClean="0">
                <a:latin typeface="Arial" charset="0"/>
                <a:cs typeface="Arial" charset="0"/>
              </a:rPr>
            </a:br>
            <a:r>
              <a:rPr lang="en-GB" sz="1400" u="sng" dirty="0" smtClean="0">
                <a:latin typeface="Arial" charset="0"/>
                <a:cs typeface="Arial" charset="0"/>
              </a:rPr>
              <a:t/>
            </a:r>
            <a:br>
              <a:rPr lang="en-GB" sz="1400" u="sng" dirty="0" smtClean="0">
                <a:latin typeface="Arial" charset="0"/>
                <a:cs typeface="Arial" charset="0"/>
              </a:rPr>
            </a:br>
            <a:r>
              <a:rPr lang="de-DE" sz="1400" dirty="0" smtClean="0"/>
              <a:t/>
            </a:r>
            <a:br>
              <a:rPr lang="de-DE" sz="1400" dirty="0" smtClean="0"/>
            </a:br>
            <a:r>
              <a:rPr lang="de-DE" sz="1400" dirty="0" smtClean="0"/>
              <a:t/>
            </a:r>
            <a:br>
              <a:rPr lang="de-DE" sz="1400" dirty="0" smtClean="0"/>
            </a:br>
            <a:r>
              <a:rPr lang="en-US" sz="1400" b="1" dirty="0" smtClean="0">
                <a:latin typeface="Arial" charset="0"/>
                <a:cs typeface="Arial" charset="0"/>
              </a:rPr>
              <a:t/>
            </a:r>
            <a:br>
              <a:rPr lang="en-US" sz="1400" b="1" dirty="0" smtClean="0">
                <a:latin typeface="Arial" charset="0"/>
                <a:cs typeface="Arial" charset="0"/>
              </a:rPr>
            </a:br>
            <a:r>
              <a:rPr lang="de-DE" sz="1400" dirty="0" smtClean="0">
                <a:latin typeface="Arial" charset="0"/>
                <a:cs typeface="Arial" charset="0"/>
              </a:rPr>
              <a:t/>
            </a:r>
            <a:br>
              <a:rPr lang="de-DE" sz="1400" dirty="0" smtClean="0">
                <a:latin typeface="Arial" charset="0"/>
                <a:cs typeface="Arial" charset="0"/>
              </a:rPr>
            </a:br>
            <a:endParaRPr lang="de-DE" sz="1400" dirty="0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40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extfeld 3"/>
          <p:cNvSpPr txBox="1">
            <a:spLocks noChangeArrowheads="1"/>
          </p:cNvSpPr>
          <p:nvPr/>
        </p:nvSpPr>
        <p:spPr bwMode="auto">
          <a:xfrm>
            <a:off x="5203825" y="14288"/>
            <a:ext cx="398057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smtClean="0"/>
              <a:t>Online Resource 1 </a:t>
            </a:r>
            <a:r>
              <a:rPr lang="en-US" dirty="0"/>
              <a:t>(study flow chart )</a:t>
            </a:r>
            <a:endParaRPr lang="de-DE" dirty="0"/>
          </a:p>
        </p:txBody>
      </p:sp>
      <p:sp>
        <p:nvSpPr>
          <p:cNvPr id="57346" name="Rectangle 84"/>
          <p:cNvSpPr>
            <a:spLocks noChangeArrowheads="1"/>
          </p:cNvSpPr>
          <p:nvPr/>
        </p:nvSpPr>
        <p:spPr bwMode="auto">
          <a:xfrm>
            <a:off x="4586288" y="544513"/>
            <a:ext cx="3930650" cy="6011862"/>
          </a:xfrm>
          <a:prstGeom prst="rect">
            <a:avLst/>
          </a:prstGeom>
          <a:solidFill>
            <a:srgbClr val="FF7C80">
              <a:alpha val="98822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90000"/>
              </a:lnSpc>
              <a:buFont typeface="Arial" charset="0"/>
              <a:buNone/>
            </a:pPr>
            <a:endParaRPr lang="de-DE" sz="1600">
              <a:latin typeface="Calibri" pitchFamily="34" charset="0"/>
            </a:endParaRPr>
          </a:p>
        </p:txBody>
      </p:sp>
      <p:sp>
        <p:nvSpPr>
          <p:cNvPr id="57347" name="Rectangle 82"/>
          <p:cNvSpPr>
            <a:spLocks noChangeArrowheads="1"/>
          </p:cNvSpPr>
          <p:nvPr/>
        </p:nvSpPr>
        <p:spPr bwMode="auto">
          <a:xfrm>
            <a:off x="654050" y="544513"/>
            <a:ext cx="3932238" cy="601186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90000"/>
              </a:lnSpc>
              <a:buFont typeface="Arial" charset="0"/>
              <a:buNone/>
              <a:defRPr/>
            </a:pPr>
            <a:endParaRPr lang="de-DE" sz="1600">
              <a:latin typeface="Calibri" pitchFamily="34" charset="0"/>
            </a:endParaRPr>
          </a:p>
        </p:txBody>
      </p:sp>
      <p:sp>
        <p:nvSpPr>
          <p:cNvPr id="57348" name="Text Box 51"/>
          <p:cNvSpPr txBox="1">
            <a:spLocks noChangeArrowheads="1"/>
          </p:cNvSpPr>
          <p:nvPr/>
        </p:nvSpPr>
        <p:spPr bwMode="auto">
          <a:xfrm>
            <a:off x="4683125" y="3367088"/>
            <a:ext cx="1228725" cy="4683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nitrite/nitrate in blood plasma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n=4 </a:t>
            </a:r>
          </a:p>
        </p:txBody>
      </p:sp>
      <p:sp>
        <p:nvSpPr>
          <p:cNvPr id="57349" name="Text Box 4"/>
          <p:cNvSpPr txBox="1">
            <a:spLocks noChangeArrowheads="1"/>
          </p:cNvSpPr>
          <p:nvPr/>
        </p:nvSpPr>
        <p:spPr bwMode="auto">
          <a:xfrm>
            <a:off x="2273300" y="633413"/>
            <a:ext cx="641350" cy="3746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1000" b="1">
                <a:latin typeface="Calibri" pitchFamily="34" charset="0"/>
              </a:rPr>
              <a:t>BC+/EC+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1000" b="1">
                <a:latin typeface="Calibri" pitchFamily="34" charset="0"/>
              </a:rPr>
              <a:t>n= 34</a:t>
            </a:r>
          </a:p>
        </p:txBody>
      </p:sp>
      <p:sp>
        <p:nvSpPr>
          <p:cNvPr id="57350" name="Text Box 5"/>
          <p:cNvSpPr txBox="1">
            <a:spLocks noChangeArrowheads="1"/>
          </p:cNvSpPr>
          <p:nvPr/>
        </p:nvSpPr>
        <p:spPr bwMode="auto">
          <a:xfrm>
            <a:off x="758825" y="1352550"/>
            <a:ext cx="1809750" cy="46831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nitrite/nitrate in blood plasma 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(baseline)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n= 10</a:t>
            </a:r>
          </a:p>
        </p:txBody>
      </p:sp>
      <p:sp>
        <p:nvSpPr>
          <p:cNvPr id="57351" name="Text Box 6"/>
          <p:cNvSpPr txBox="1">
            <a:spLocks noChangeArrowheads="1"/>
          </p:cNvSpPr>
          <p:nvPr/>
        </p:nvSpPr>
        <p:spPr bwMode="auto">
          <a:xfrm>
            <a:off x="2655888" y="1357313"/>
            <a:ext cx="1838325" cy="4683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deformability of erythrocytes (baseline)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n= 15</a:t>
            </a:r>
          </a:p>
        </p:txBody>
      </p:sp>
      <p:sp>
        <p:nvSpPr>
          <p:cNvPr id="57352" name="Text Box 7"/>
          <p:cNvSpPr txBox="1">
            <a:spLocks noChangeArrowheads="1"/>
          </p:cNvSpPr>
          <p:nvPr/>
        </p:nvSpPr>
        <p:spPr bwMode="auto">
          <a:xfrm>
            <a:off x="2054225" y="2058988"/>
            <a:ext cx="1085850" cy="3460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closed chest model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n=32</a:t>
            </a:r>
          </a:p>
        </p:txBody>
      </p:sp>
      <p:sp>
        <p:nvSpPr>
          <p:cNvPr id="57353" name="Text Box 8"/>
          <p:cNvSpPr txBox="1">
            <a:spLocks noChangeArrowheads="1"/>
          </p:cNvSpPr>
          <p:nvPr/>
        </p:nvSpPr>
        <p:spPr bwMode="auto">
          <a:xfrm>
            <a:off x="865188" y="2765425"/>
            <a:ext cx="996950" cy="3460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5min reperfusion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n=4</a:t>
            </a:r>
          </a:p>
        </p:txBody>
      </p:sp>
      <p:sp>
        <p:nvSpPr>
          <p:cNvPr id="57354" name="Text Box 9"/>
          <p:cNvSpPr txBox="1">
            <a:spLocks noChangeArrowheads="1"/>
          </p:cNvSpPr>
          <p:nvPr/>
        </p:nvSpPr>
        <p:spPr bwMode="auto">
          <a:xfrm>
            <a:off x="2106613" y="2762250"/>
            <a:ext cx="935037" cy="3460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24h reperfusion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n=22</a:t>
            </a:r>
          </a:p>
        </p:txBody>
      </p:sp>
      <p:sp>
        <p:nvSpPr>
          <p:cNvPr id="57355" name="Text Box 10"/>
          <p:cNvSpPr txBox="1">
            <a:spLocks noChangeArrowheads="1"/>
          </p:cNvSpPr>
          <p:nvPr/>
        </p:nvSpPr>
        <p:spPr bwMode="auto">
          <a:xfrm>
            <a:off x="3260725" y="2765425"/>
            <a:ext cx="1236663" cy="3460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24h reperfusion + ETU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n=6</a:t>
            </a:r>
          </a:p>
        </p:txBody>
      </p:sp>
      <p:sp>
        <p:nvSpPr>
          <p:cNvPr id="57356" name="Text Box 11"/>
          <p:cNvSpPr txBox="1">
            <a:spLocks noChangeArrowheads="1"/>
          </p:cNvSpPr>
          <p:nvPr/>
        </p:nvSpPr>
        <p:spPr bwMode="auto">
          <a:xfrm>
            <a:off x="717550" y="3365500"/>
            <a:ext cx="1222375" cy="46831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nitrite/nitrate in blood plasma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n=4 </a:t>
            </a:r>
          </a:p>
        </p:txBody>
      </p:sp>
      <p:sp>
        <p:nvSpPr>
          <p:cNvPr id="57357" name="Text Box 12"/>
          <p:cNvSpPr txBox="1">
            <a:spLocks noChangeArrowheads="1"/>
          </p:cNvSpPr>
          <p:nvPr/>
        </p:nvSpPr>
        <p:spPr bwMode="auto">
          <a:xfrm>
            <a:off x="3330575" y="3367088"/>
            <a:ext cx="1155700" cy="4683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infarct size by TTC staining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n=6</a:t>
            </a:r>
          </a:p>
        </p:txBody>
      </p:sp>
      <p:sp>
        <p:nvSpPr>
          <p:cNvPr id="57358" name="Text Box 15"/>
          <p:cNvSpPr txBox="1">
            <a:spLocks noChangeArrowheads="1"/>
          </p:cNvSpPr>
          <p:nvPr/>
        </p:nvSpPr>
        <p:spPr bwMode="auto">
          <a:xfrm>
            <a:off x="2014538" y="3941763"/>
            <a:ext cx="1257300" cy="4683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24h post ischemia echocardiography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n=21</a:t>
            </a:r>
          </a:p>
        </p:txBody>
      </p:sp>
      <p:sp>
        <p:nvSpPr>
          <p:cNvPr id="57359" name="Text Box 16"/>
          <p:cNvSpPr txBox="1">
            <a:spLocks noChangeArrowheads="1"/>
          </p:cNvSpPr>
          <p:nvPr/>
        </p:nvSpPr>
        <p:spPr bwMode="auto">
          <a:xfrm>
            <a:off x="1184275" y="4973638"/>
            <a:ext cx="1255713" cy="4683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deformability of erythrocytes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n=15</a:t>
            </a:r>
          </a:p>
        </p:txBody>
      </p:sp>
      <p:sp>
        <p:nvSpPr>
          <p:cNvPr id="57360" name="Text Box 17"/>
          <p:cNvSpPr txBox="1">
            <a:spLocks noChangeArrowheads="1"/>
          </p:cNvSpPr>
          <p:nvPr/>
        </p:nvSpPr>
        <p:spPr bwMode="auto">
          <a:xfrm>
            <a:off x="2870200" y="4967288"/>
            <a:ext cx="1257300" cy="4683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nitrite/nitrate in blood plasma 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n=6</a:t>
            </a:r>
          </a:p>
        </p:txBody>
      </p:sp>
      <p:sp>
        <p:nvSpPr>
          <p:cNvPr id="57361" name="Text Box 18"/>
          <p:cNvSpPr txBox="1">
            <a:spLocks noChangeArrowheads="1"/>
          </p:cNvSpPr>
          <p:nvPr/>
        </p:nvSpPr>
        <p:spPr bwMode="auto">
          <a:xfrm>
            <a:off x="712788" y="5919788"/>
            <a:ext cx="1279525" cy="3460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immunohistochemistry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n=6 </a:t>
            </a:r>
          </a:p>
        </p:txBody>
      </p:sp>
      <p:sp>
        <p:nvSpPr>
          <p:cNvPr id="57362" name="Text Box 19"/>
          <p:cNvSpPr txBox="1">
            <a:spLocks noChangeArrowheads="1"/>
          </p:cNvSpPr>
          <p:nvPr/>
        </p:nvSpPr>
        <p:spPr bwMode="auto">
          <a:xfrm>
            <a:off x="2070100" y="5919788"/>
            <a:ext cx="1150938" cy="4683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infarct size by TTC staining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n=9   </a:t>
            </a:r>
          </a:p>
        </p:txBody>
      </p:sp>
      <p:sp>
        <p:nvSpPr>
          <p:cNvPr id="57363" name="Text Box 20"/>
          <p:cNvSpPr txBox="1">
            <a:spLocks noChangeArrowheads="1"/>
          </p:cNvSpPr>
          <p:nvPr/>
        </p:nvSpPr>
        <p:spPr bwMode="auto">
          <a:xfrm>
            <a:off x="3309938" y="5924550"/>
            <a:ext cx="1187450" cy="46831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nitrite/nitrate in heart tissue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n=3</a:t>
            </a:r>
          </a:p>
        </p:txBody>
      </p:sp>
      <p:sp>
        <p:nvSpPr>
          <p:cNvPr id="57364" name="Line 21"/>
          <p:cNvSpPr>
            <a:spLocks noChangeShapeType="1"/>
          </p:cNvSpPr>
          <p:nvPr/>
        </p:nvSpPr>
        <p:spPr bwMode="auto">
          <a:xfrm flipH="1">
            <a:off x="2230438" y="1101725"/>
            <a:ext cx="200025" cy="173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365" name="Line 22"/>
          <p:cNvSpPr>
            <a:spLocks noChangeShapeType="1"/>
          </p:cNvSpPr>
          <p:nvPr/>
        </p:nvSpPr>
        <p:spPr bwMode="auto">
          <a:xfrm flipH="1">
            <a:off x="1795463" y="2489200"/>
            <a:ext cx="200025" cy="173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366" name="Line 24"/>
          <p:cNvSpPr>
            <a:spLocks noChangeShapeType="1"/>
          </p:cNvSpPr>
          <p:nvPr/>
        </p:nvSpPr>
        <p:spPr bwMode="auto">
          <a:xfrm flipH="1">
            <a:off x="1941513" y="4500563"/>
            <a:ext cx="34925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367" name="Line 25"/>
          <p:cNvSpPr>
            <a:spLocks noChangeShapeType="1"/>
          </p:cNvSpPr>
          <p:nvPr/>
        </p:nvSpPr>
        <p:spPr bwMode="auto">
          <a:xfrm>
            <a:off x="2763838" y="1100138"/>
            <a:ext cx="163512" cy="180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368" name="Line 26"/>
          <p:cNvSpPr>
            <a:spLocks noChangeShapeType="1"/>
          </p:cNvSpPr>
          <p:nvPr/>
        </p:nvSpPr>
        <p:spPr bwMode="auto">
          <a:xfrm flipH="1">
            <a:off x="2819400" y="1858963"/>
            <a:ext cx="147638" cy="165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369" name="Line 27"/>
          <p:cNvSpPr>
            <a:spLocks noChangeShapeType="1"/>
          </p:cNvSpPr>
          <p:nvPr/>
        </p:nvSpPr>
        <p:spPr bwMode="auto">
          <a:xfrm>
            <a:off x="2266950" y="1857375"/>
            <a:ext cx="149225" cy="1666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370" name="Line 28"/>
          <p:cNvSpPr>
            <a:spLocks noChangeShapeType="1"/>
          </p:cNvSpPr>
          <p:nvPr/>
        </p:nvSpPr>
        <p:spPr bwMode="auto">
          <a:xfrm>
            <a:off x="3262313" y="2487613"/>
            <a:ext cx="149225" cy="1666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371" name="Line 29"/>
          <p:cNvSpPr>
            <a:spLocks noChangeShapeType="1"/>
          </p:cNvSpPr>
          <p:nvPr/>
        </p:nvSpPr>
        <p:spPr bwMode="auto">
          <a:xfrm>
            <a:off x="2952750" y="4495800"/>
            <a:ext cx="34925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372" name="Line 30"/>
          <p:cNvSpPr>
            <a:spLocks noChangeShapeType="1"/>
          </p:cNvSpPr>
          <p:nvPr/>
        </p:nvSpPr>
        <p:spPr bwMode="auto">
          <a:xfrm>
            <a:off x="2055813" y="5487988"/>
            <a:ext cx="34925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373" name="Line 31"/>
          <p:cNvSpPr>
            <a:spLocks noChangeShapeType="1"/>
          </p:cNvSpPr>
          <p:nvPr/>
        </p:nvSpPr>
        <p:spPr bwMode="auto">
          <a:xfrm flipH="1">
            <a:off x="1352550" y="5499100"/>
            <a:ext cx="34925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374" name="Line 32"/>
          <p:cNvSpPr>
            <a:spLocks noChangeShapeType="1"/>
          </p:cNvSpPr>
          <p:nvPr/>
        </p:nvSpPr>
        <p:spPr bwMode="auto">
          <a:xfrm>
            <a:off x="2613025" y="2490788"/>
            <a:ext cx="0" cy="195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375" name="Line 33"/>
          <p:cNvSpPr>
            <a:spLocks noChangeShapeType="1"/>
          </p:cNvSpPr>
          <p:nvPr/>
        </p:nvSpPr>
        <p:spPr bwMode="auto">
          <a:xfrm>
            <a:off x="1357313" y="3146425"/>
            <a:ext cx="0" cy="195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376" name="Line 34"/>
          <p:cNvSpPr>
            <a:spLocks noChangeShapeType="1"/>
          </p:cNvSpPr>
          <p:nvPr/>
        </p:nvSpPr>
        <p:spPr bwMode="auto">
          <a:xfrm flipH="1">
            <a:off x="2619375" y="3146425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377" name="Line 35"/>
          <p:cNvSpPr>
            <a:spLocks noChangeShapeType="1"/>
          </p:cNvSpPr>
          <p:nvPr/>
        </p:nvSpPr>
        <p:spPr bwMode="auto">
          <a:xfrm>
            <a:off x="3940175" y="3132138"/>
            <a:ext cx="0" cy="195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378" name="Line 37"/>
          <p:cNvSpPr>
            <a:spLocks noChangeShapeType="1"/>
          </p:cNvSpPr>
          <p:nvPr/>
        </p:nvSpPr>
        <p:spPr bwMode="auto">
          <a:xfrm>
            <a:off x="3592513" y="5549900"/>
            <a:ext cx="0" cy="295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379" name="Text Box 38"/>
          <p:cNvSpPr txBox="1">
            <a:spLocks noChangeArrowheads="1"/>
          </p:cNvSpPr>
          <p:nvPr/>
        </p:nvSpPr>
        <p:spPr bwMode="auto">
          <a:xfrm>
            <a:off x="2141538" y="3376613"/>
            <a:ext cx="974725" cy="3206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800">
                <a:latin typeface="Calibri" pitchFamily="34" charset="0"/>
              </a:rPr>
              <a:t>n=1 dead after 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800">
                <a:latin typeface="Calibri" pitchFamily="34" charset="0"/>
              </a:rPr>
              <a:t>ischemia induction</a:t>
            </a:r>
          </a:p>
        </p:txBody>
      </p:sp>
      <p:sp>
        <p:nvSpPr>
          <p:cNvPr id="57380" name="Text Box 40"/>
          <p:cNvSpPr txBox="1">
            <a:spLocks noChangeArrowheads="1"/>
          </p:cNvSpPr>
          <p:nvPr/>
        </p:nvSpPr>
        <p:spPr bwMode="auto">
          <a:xfrm>
            <a:off x="927100" y="2003425"/>
            <a:ext cx="746125" cy="2921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700">
                <a:latin typeface="Calibri" pitchFamily="34" charset="0"/>
              </a:rPr>
              <a:t>n=2 dead after 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700">
                <a:latin typeface="Calibri" pitchFamily="34" charset="0"/>
              </a:rPr>
              <a:t>blood sample  </a:t>
            </a:r>
          </a:p>
        </p:txBody>
      </p:sp>
      <p:sp>
        <p:nvSpPr>
          <p:cNvPr id="57381" name="Line 41"/>
          <p:cNvSpPr>
            <a:spLocks noChangeShapeType="1"/>
          </p:cNvSpPr>
          <p:nvPr/>
        </p:nvSpPr>
        <p:spPr bwMode="auto">
          <a:xfrm flipH="1">
            <a:off x="1320800" y="1876425"/>
            <a:ext cx="0" cy="90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382" name="Text Box 80"/>
          <p:cNvSpPr txBox="1">
            <a:spLocks noChangeArrowheads="1"/>
          </p:cNvSpPr>
          <p:nvPr/>
        </p:nvSpPr>
        <p:spPr bwMode="auto">
          <a:xfrm>
            <a:off x="3746500" y="5513388"/>
            <a:ext cx="746125" cy="2921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700">
                <a:latin typeface="Calibri" pitchFamily="34" charset="0"/>
              </a:rPr>
              <a:t>n=3 dead after 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700">
                <a:latin typeface="Calibri" pitchFamily="34" charset="0"/>
              </a:rPr>
              <a:t>blood sample  </a:t>
            </a:r>
          </a:p>
        </p:txBody>
      </p:sp>
      <p:sp>
        <p:nvSpPr>
          <p:cNvPr id="57383" name="Text Box 44"/>
          <p:cNvSpPr txBox="1">
            <a:spLocks noChangeArrowheads="1"/>
          </p:cNvSpPr>
          <p:nvPr/>
        </p:nvSpPr>
        <p:spPr bwMode="auto">
          <a:xfrm>
            <a:off x="6275388" y="635000"/>
            <a:ext cx="615950" cy="3746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1000" b="1">
                <a:latin typeface="Calibri" pitchFamily="34" charset="0"/>
              </a:rPr>
              <a:t>BC-/EC+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1000" b="1">
                <a:latin typeface="Calibri" pitchFamily="34" charset="0"/>
              </a:rPr>
              <a:t>n= 35</a:t>
            </a:r>
          </a:p>
        </p:txBody>
      </p:sp>
      <p:sp>
        <p:nvSpPr>
          <p:cNvPr id="57384" name="Text Box 45"/>
          <p:cNvSpPr txBox="1">
            <a:spLocks noChangeArrowheads="1"/>
          </p:cNvSpPr>
          <p:nvPr/>
        </p:nvSpPr>
        <p:spPr bwMode="auto">
          <a:xfrm>
            <a:off x="4721225" y="1343025"/>
            <a:ext cx="1806575" cy="46831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nitrite/nitrate in blood plasma 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(baseline)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n= 11</a:t>
            </a:r>
          </a:p>
        </p:txBody>
      </p:sp>
      <p:sp>
        <p:nvSpPr>
          <p:cNvPr id="57385" name="Text Box 46"/>
          <p:cNvSpPr txBox="1">
            <a:spLocks noChangeArrowheads="1"/>
          </p:cNvSpPr>
          <p:nvPr/>
        </p:nvSpPr>
        <p:spPr bwMode="auto">
          <a:xfrm>
            <a:off x="6616700" y="1347788"/>
            <a:ext cx="1838325" cy="4683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deformability of erythrocytes (baseline)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n= 16</a:t>
            </a:r>
          </a:p>
        </p:txBody>
      </p:sp>
      <p:sp>
        <p:nvSpPr>
          <p:cNvPr id="57386" name="Text Box 47"/>
          <p:cNvSpPr txBox="1">
            <a:spLocks noChangeArrowheads="1"/>
          </p:cNvSpPr>
          <p:nvPr/>
        </p:nvSpPr>
        <p:spPr bwMode="auto">
          <a:xfrm>
            <a:off x="6021388" y="2058988"/>
            <a:ext cx="1085850" cy="3460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closed chest model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n=35</a:t>
            </a:r>
          </a:p>
        </p:txBody>
      </p:sp>
      <p:sp>
        <p:nvSpPr>
          <p:cNvPr id="57387" name="Text Box 48"/>
          <p:cNvSpPr txBox="1">
            <a:spLocks noChangeArrowheads="1"/>
          </p:cNvSpPr>
          <p:nvPr/>
        </p:nvSpPr>
        <p:spPr bwMode="auto">
          <a:xfrm>
            <a:off x="4792663" y="2765425"/>
            <a:ext cx="996950" cy="3460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5min reperfusion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n=4</a:t>
            </a:r>
          </a:p>
        </p:txBody>
      </p:sp>
      <p:sp>
        <p:nvSpPr>
          <p:cNvPr id="57388" name="Text Box 49"/>
          <p:cNvSpPr txBox="1">
            <a:spLocks noChangeArrowheads="1"/>
          </p:cNvSpPr>
          <p:nvPr/>
        </p:nvSpPr>
        <p:spPr bwMode="auto">
          <a:xfrm>
            <a:off x="6059488" y="2762250"/>
            <a:ext cx="935037" cy="3460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24h reperfusion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n=25</a:t>
            </a:r>
          </a:p>
        </p:txBody>
      </p:sp>
      <p:sp>
        <p:nvSpPr>
          <p:cNvPr id="57389" name="Text Box 50"/>
          <p:cNvSpPr txBox="1">
            <a:spLocks noChangeArrowheads="1"/>
          </p:cNvSpPr>
          <p:nvPr/>
        </p:nvSpPr>
        <p:spPr bwMode="auto">
          <a:xfrm>
            <a:off x="7192963" y="2762250"/>
            <a:ext cx="1238250" cy="3460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24h reperfusion + ETU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n=6</a:t>
            </a:r>
          </a:p>
        </p:txBody>
      </p:sp>
      <p:sp>
        <p:nvSpPr>
          <p:cNvPr id="57390" name="Text Box 52"/>
          <p:cNvSpPr txBox="1">
            <a:spLocks noChangeArrowheads="1"/>
          </p:cNvSpPr>
          <p:nvPr/>
        </p:nvSpPr>
        <p:spPr bwMode="auto">
          <a:xfrm>
            <a:off x="7273925" y="3367088"/>
            <a:ext cx="1152525" cy="4683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infarct size by TTC staining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n=6</a:t>
            </a:r>
          </a:p>
        </p:txBody>
      </p:sp>
      <p:sp>
        <p:nvSpPr>
          <p:cNvPr id="57391" name="Text Box 54"/>
          <p:cNvSpPr txBox="1">
            <a:spLocks noChangeArrowheads="1"/>
          </p:cNvSpPr>
          <p:nvPr/>
        </p:nvSpPr>
        <p:spPr bwMode="auto">
          <a:xfrm>
            <a:off x="5956300" y="3944938"/>
            <a:ext cx="1257300" cy="4683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24h post ischemia echocardiography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n=19</a:t>
            </a:r>
          </a:p>
        </p:txBody>
      </p:sp>
      <p:sp>
        <p:nvSpPr>
          <p:cNvPr id="57392" name="Text Box 55"/>
          <p:cNvSpPr txBox="1">
            <a:spLocks noChangeArrowheads="1"/>
          </p:cNvSpPr>
          <p:nvPr/>
        </p:nvSpPr>
        <p:spPr bwMode="auto">
          <a:xfrm>
            <a:off x="5237163" y="4973638"/>
            <a:ext cx="1255712" cy="4683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deformability of erythrocytes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n=16</a:t>
            </a:r>
          </a:p>
        </p:txBody>
      </p:sp>
      <p:sp>
        <p:nvSpPr>
          <p:cNvPr id="57393" name="Text Box 56"/>
          <p:cNvSpPr txBox="1">
            <a:spLocks noChangeArrowheads="1"/>
          </p:cNvSpPr>
          <p:nvPr/>
        </p:nvSpPr>
        <p:spPr bwMode="auto">
          <a:xfrm>
            <a:off x="6932613" y="4972050"/>
            <a:ext cx="1381125" cy="46831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nitrite/nitrate in blood plasma 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n=7</a:t>
            </a:r>
          </a:p>
        </p:txBody>
      </p:sp>
      <p:sp>
        <p:nvSpPr>
          <p:cNvPr id="57394" name="Text Box 57"/>
          <p:cNvSpPr txBox="1">
            <a:spLocks noChangeArrowheads="1"/>
          </p:cNvSpPr>
          <p:nvPr/>
        </p:nvSpPr>
        <p:spPr bwMode="auto">
          <a:xfrm>
            <a:off x="4683125" y="5919788"/>
            <a:ext cx="1287463" cy="3460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immunohistochemistry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n=6 </a:t>
            </a:r>
          </a:p>
        </p:txBody>
      </p:sp>
      <p:sp>
        <p:nvSpPr>
          <p:cNvPr id="57395" name="Text Box 58"/>
          <p:cNvSpPr txBox="1">
            <a:spLocks noChangeArrowheads="1"/>
          </p:cNvSpPr>
          <p:nvPr/>
        </p:nvSpPr>
        <p:spPr bwMode="auto">
          <a:xfrm>
            <a:off x="6029325" y="5919788"/>
            <a:ext cx="1155700" cy="4683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infarct size by TTC staining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n=6  </a:t>
            </a:r>
          </a:p>
        </p:txBody>
      </p:sp>
      <p:sp>
        <p:nvSpPr>
          <p:cNvPr id="57396" name="Text Box 59"/>
          <p:cNvSpPr txBox="1">
            <a:spLocks noChangeArrowheads="1"/>
          </p:cNvSpPr>
          <p:nvPr/>
        </p:nvSpPr>
        <p:spPr bwMode="auto">
          <a:xfrm>
            <a:off x="7272338" y="5915025"/>
            <a:ext cx="1187450" cy="46831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nitrite/nitrate in heart tissue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900">
                <a:latin typeface="Calibri" pitchFamily="34" charset="0"/>
              </a:rPr>
              <a:t>n=3</a:t>
            </a:r>
          </a:p>
        </p:txBody>
      </p:sp>
      <p:sp>
        <p:nvSpPr>
          <p:cNvPr id="57397" name="Line 60"/>
          <p:cNvSpPr>
            <a:spLocks noChangeShapeType="1"/>
          </p:cNvSpPr>
          <p:nvPr/>
        </p:nvSpPr>
        <p:spPr bwMode="auto">
          <a:xfrm flipH="1">
            <a:off x="6184900" y="1101725"/>
            <a:ext cx="201613" cy="173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398" name="Line 61"/>
          <p:cNvSpPr>
            <a:spLocks noChangeShapeType="1"/>
          </p:cNvSpPr>
          <p:nvPr/>
        </p:nvSpPr>
        <p:spPr bwMode="auto">
          <a:xfrm flipH="1">
            <a:off x="5794375" y="2489200"/>
            <a:ext cx="201613" cy="173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399" name="Line 62"/>
          <p:cNvSpPr>
            <a:spLocks noChangeShapeType="1"/>
          </p:cNvSpPr>
          <p:nvPr/>
        </p:nvSpPr>
        <p:spPr bwMode="auto">
          <a:xfrm flipH="1">
            <a:off x="5897563" y="4505325"/>
            <a:ext cx="34925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400" name="Line 63"/>
          <p:cNvSpPr>
            <a:spLocks noChangeShapeType="1"/>
          </p:cNvSpPr>
          <p:nvPr/>
        </p:nvSpPr>
        <p:spPr bwMode="auto">
          <a:xfrm>
            <a:off x="6734175" y="1100138"/>
            <a:ext cx="163513" cy="180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401" name="Line 64"/>
          <p:cNvSpPr>
            <a:spLocks noChangeShapeType="1"/>
          </p:cNvSpPr>
          <p:nvPr/>
        </p:nvSpPr>
        <p:spPr bwMode="auto">
          <a:xfrm flipH="1">
            <a:off x="6797675" y="1863725"/>
            <a:ext cx="147638" cy="165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402" name="Line 65"/>
          <p:cNvSpPr>
            <a:spLocks noChangeShapeType="1"/>
          </p:cNvSpPr>
          <p:nvPr/>
        </p:nvSpPr>
        <p:spPr bwMode="auto">
          <a:xfrm>
            <a:off x="6243638" y="1865313"/>
            <a:ext cx="149225" cy="1666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403" name="Line 66"/>
          <p:cNvSpPr>
            <a:spLocks noChangeShapeType="1"/>
          </p:cNvSpPr>
          <p:nvPr/>
        </p:nvSpPr>
        <p:spPr bwMode="auto">
          <a:xfrm>
            <a:off x="7262813" y="2487613"/>
            <a:ext cx="147637" cy="1666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404" name="Line 67"/>
          <p:cNvSpPr>
            <a:spLocks noChangeShapeType="1"/>
          </p:cNvSpPr>
          <p:nvPr/>
        </p:nvSpPr>
        <p:spPr bwMode="auto">
          <a:xfrm>
            <a:off x="6919913" y="4508500"/>
            <a:ext cx="34925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405" name="Line 68"/>
          <p:cNvSpPr>
            <a:spLocks noChangeShapeType="1"/>
          </p:cNvSpPr>
          <p:nvPr/>
        </p:nvSpPr>
        <p:spPr bwMode="auto">
          <a:xfrm>
            <a:off x="6149975" y="5494338"/>
            <a:ext cx="34925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406" name="Line 69"/>
          <p:cNvSpPr>
            <a:spLocks noChangeShapeType="1"/>
          </p:cNvSpPr>
          <p:nvPr/>
        </p:nvSpPr>
        <p:spPr bwMode="auto">
          <a:xfrm flipH="1">
            <a:off x="5345113" y="5487988"/>
            <a:ext cx="347662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407" name="Line 70"/>
          <p:cNvSpPr>
            <a:spLocks noChangeShapeType="1"/>
          </p:cNvSpPr>
          <p:nvPr/>
        </p:nvSpPr>
        <p:spPr bwMode="auto">
          <a:xfrm>
            <a:off x="6583363" y="2481263"/>
            <a:ext cx="0" cy="195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408" name="Line 71"/>
          <p:cNvSpPr>
            <a:spLocks noChangeShapeType="1"/>
          </p:cNvSpPr>
          <p:nvPr/>
        </p:nvSpPr>
        <p:spPr bwMode="auto">
          <a:xfrm>
            <a:off x="5253038" y="3146425"/>
            <a:ext cx="0" cy="195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409" name="Line 72"/>
          <p:cNvSpPr>
            <a:spLocks noChangeShapeType="1"/>
          </p:cNvSpPr>
          <p:nvPr/>
        </p:nvSpPr>
        <p:spPr bwMode="auto">
          <a:xfrm flipH="1">
            <a:off x="6581775" y="3181350"/>
            <a:ext cx="6350" cy="6905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410" name="Line 73"/>
          <p:cNvSpPr>
            <a:spLocks noChangeShapeType="1"/>
          </p:cNvSpPr>
          <p:nvPr/>
        </p:nvSpPr>
        <p:spPr bwMode="auto">
          <a:xfrm>
            <a:off x="7862888" y="3132138"/>
            <a:ext cx="0" cy="195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411" name="Line 75"/>
          <p:cNvSpPr>
            <a:spLocks noChangeShapeType="1"/>
          </p:cNvSpPr>
          <p:nvPr/>
        </p:nvSpPr>
        <p:spPr bwMode="auto">
          <a:xfrm>
            <a:off x="7577138" y="5535613"/>
            <a:ext cx="6350" cy="295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412" name="Text Box 76"/>
          <p:cNvSpPr txBox="1">
            <a:spLocks noChangeArrowheads="1"/>
          </p:cNvSpPr>
          <p:nvPr/>
        </p:nvSpPr>
        <p:spPr bwMode="auto">
          <a:xfrm>
            <a:off x="7602538" y="3941763"/>
            <a:ext cx="817562" cy="7588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800">
                <a:latin typeface="Calibri" pitchFamily="34" charset="0"/>
              </a:rPr>
              <a:t>n=6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800">
                <a:latin typeface="Calibri" pitchFamily="34" charset="0"/>
              </a:rPr>
              <a:t>LV function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800">
                <a:latin typeface="Calibri" pitchFamily="34" charset="0"/>
              </a:rPr>
              <a:t>Assessment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800">
                <a:latin typeface="Calibri" pitchFamily="34" charset="0"/>
              </a:rPr>
              <a:t>after 24h of reperfusion 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800">
                <a:latin typeface="Calibri" pitchFamily="34" charset="0"/>
              </a:rPr>
              <a:t> not possible</a:t>
            </a:r>
          </a:p>
        </p:txBody>
      </p:sp>
      <p:sp>
        <p:nvSpPr>
          <p:cNvPr id="57413" name="Line 77"/>
          <p:cNvSpPr>
            <a:spLocks noChangeShapeType="1"/>
          </p:cNvSpPr>
          <p:nvPr/>
        </p:nvSpPr>
        <p:spPr bwMode="auto">
          <a:xfrm>
            <a:off x="7285038" y="4225925"/>
            <a:ext cx="273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414" name="Text Box 81"/>
          <p:cNvSpPr txBox="1">
            <a:spLocks noChangeArrowheads="1"/>
          </p:cNvSpPr>
          <p:nvPr/>
        </p:nvSpPr>
        <p:spPr bwMode="auto">
          <a:xfrm>
            <a:off x="7693025" y="5518150"/>
            <a:ext cx="746125" cy="2921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700">
                <a:latin typeface="Calibri" pitchFamily="34" charset="0"/>
              </a:rPr>
              <a:t>n=4 dead after 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de-DE" sz="700">
                <a:latin typeface="Calibri" pitchFamily="34" charset="0"/>
              </a:rPr>
              <a:t>blood sample  </a:t>
            </a:r>
          </a:p>
        </p:txBody>
      </p:sp>
      <p:sp>
        <p:nvSpPr>
          <p:cNvPr id="57415" name="Line 34"/>
          <p:cNvSpPr>
            <a:spLocks noChangeShapeType="1"/>
          </p:cNvSpPr>
          <p:nvPr/>
        </p:nvSpPr>
        <p:spPr bwMode="auto">
          <a:xfrm flipH="1">
            <a:off x="2628900" y="3765550"/>
            <a:ext cx="0" cy="114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feld 6"/>
          <p:cNvSpPr txBox="1">
            <a:spLocks noChangeArrowheads="1"/>
          </p:cNvSpPr>
          <p:nvPr/>
        </p:nvSpPr>
        <p:spPr bwMode="auto">
          <a:xfrm>
            <a:off x="406400" y="641747"/>
            <a:ext cx="829733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9pPr>
          </a:lstStyle>
          <a:p>
            <a:pPr algn="just" eaLnBrk="1" hangingPunct="1"/>
            <a:r>
              <a:rPr lang="en-GB" sz="1200" b="1" dirty="0"/>
              <a:t>Figure </a:t>
            </a:r>
            <a:r>
              <a:rPr lang="en-GB" sz="1200" b="1" dirty="0" smtClean="0"/>
              <a:t>legend.</a:t>
            </a:r>
            <a:endParaRPr lang="en-GB" sz="1200" b="1" dirty="0"/>
          </a:p>
          <a:p>
            <a:r>
              <a:rPr lang="en-US" sz="1200" i="1" u="sng" dirty="0"/>
              <a:t>Online Resource 1 - Study flow chart</a:t>
            </a:r>
            <a:endParaRPr lang="de-DE" sz="1200" dirty="0"/>
          </a:p>
          <a:p>
            <a:r>
              <a:rPr lang="en-US" sz="1200" dirty="0"/>
              <a:t>At baseline either nitrite/nitrate in blood plasma or deformability of erythrocytes was measured. Thereafter, in a closed chest model, animals were subjected to myocardial ischemia/reperfusion injury. After 60 minutes of ischemia animals were divided into three different groups: 1) 5 minutes of reperfusion; 2) 24h of reperfusion 3) 24h reperfusion with NOS inhibition via ETU. Further analysis followed as depicted.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05467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Lariss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Lariss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278</Words>
  <Application>Microsoft Office PowerPoint</Application>
  <PresentationFormat>Bildschirmpräsentation (4:3)</PresentationFormat>
  <Paragraphs>80</Paragraphs>
  <Slides>3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4" baseType="lpstr">
      <vt:lpstr>Office Theme</vt:lpstr>
      <vt:lpstr> Online Resource 1.  Article title:  Depletion of circulating blood NOS3 increases severity of myocardial infarction and left ventricular dysfunction  Journal name: Basic Research in Cardiology  Author names: Marc W. Merx*, Simone Gorressen*, Annette van de Sandt, Miriam Cortese-Krott, Jan Ohlig, Manuel Stern, Tienush Rassaf, Axel Gödecke, Mark T. Gladwin &amp; Malte Kelm  Corresponding author: Marc W. Merx. M.D. Department of Medicine Division of Cardiology, Pneumology and Angiology Moorenstrasse 5, D- 40225 Düsseldorf Phone: +49 (0) 211- 8118801, Fax: +49 (0) 211- 8118812 Email: marc.merx@med.uni-duesseldorf.de       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Simone Zander</dc:creator>
  <cp:lastModifiedBy>Simone Gorressen</cp:lastModifiedBy>
  <cp:revision>92</cp:revision>
  <cp:lastPrinted>2013-05-08T12:21:01Z</cp:lastPrinted>
  <dcterms:created xsi:type="dcterms:W3CDTF">2013-02-25T11:37:19Z</dcterms:created>
  <dcterms:modified xsi:type="dcterms:W3CDTF">2013-10-24T13:24:03Z</dcterms:modified>
</cp:coreProperties>
</file>