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7" r:id="rId3"/>
    <p:sldId id="269" r:id="rId4"/>
  </p:sldIdLst>
  <p:sldSz cx="9144000" cy="6858000" type="screen4x3"/>
  <p:notesSz cx="6794500" cy="99822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9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43" autoAdjust="0"/>
    <p:restoredTop sz="94659" autoAdjust="0"/>
  </p:normalViewPr>
  <p:slideViewPr>
    <p:cSldViewPr snapToGrid="0">
      <p:cViewPr varScale="1">
        <p:scale>
          <a:sx n="104" d="100"/>
          <a:sy n="104" d="100"/>
        </p:scale>
        <p:origin x="-1692" y="-90"/>
      </p:cViewPr>
      <p:guideLst>
        <p:guide orient="horz" pos="2160"/>
        <p:guide pos="29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smtClean="0"/>
              <a:t>Titelmasterformat durch Klicken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lvl1pPr>
              <a:defRPr/>
            </a:lvl1pPr>
          </a:lstStyle>
          <a:p>
            <a:pPr>
              <a:defRPr/>
            </a:pPr>
            <a:fld id="{588BE179-2132-4D94-9A2A-956E0D420A2B}"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EC5638E9-7C12-4FF6-87BA-AF69017AC270}"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ADFE530C-6881-4D2F-A924-354B752C877A}"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499AB1B0-0F04-4CCF-95EA-3A87112AC0C9}"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D37680AA-50F5-4843-ACA5-8055416DB81B}"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1CA27614-2802-4A47-B596-31F3BD022CF8}" type="slidenum">
              <a:rPr lang="de-DE"/>
              <a:pPr>
                <a:defRPr/>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28650" y="365125"/>
            <a:ext cx="7886700" cy="1325563"/>
          </a:xfrm>
        </p:spPr>
        <p:txBody>
          <a:bodyPr/>
          <a:lstStyle/>
          <a:p>
            <a:r>
              <a:rPr lang="en-US"/>
              <a:t>Click to edit Master title style</a:t>
            </a:r>
            <a:endParaRPr lang="de-DE"/>
          </a:p>
        </p:txBody>
      </p:sp>
      <p:sp>
        <p:nvSpPr>
          <p:cNvPr id="3" name="Content Placeholder 2"/>
          <p:cNvSpPr>
            <a:spLocks noGrp="1"/>
          </p:cNvSpPr>
          <p:nvPr>
            <p:ph sz="quarter" idx="1"/>
          </p:nvPr>
        </p:nvSpPr>
        <p:spPr>
          <a:xfrm>
            <a:off x="628650" y="1825625"/>
            <a:ext cx="3867150" cy="209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quarter" idx="2"/>
          </p:nvPr>
        </p:nvSpPr>
        <p:spPr>
          <a:xfrm>
            <a:off x="4648200" y="1825625"/>
            <a:ext cx="3867150" cy="209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Content Placeholder 4"/>
          <p:cNvSpPr>
            <a:spLocks noGrp="1"/>
          </p:cNvSpPr>
          <p:nvPr>
            <p:ph sz="quarter" idx="3"/>
          </p:nvPr>
        </p:nvSpPr>
        <p:spPr>
          <a:xfrm>
            <a:off x="628650" y="4076700"/>
            <a:ext cx="3867150" cy="2100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Content Placeholder 5"/>
          <p:cNvSpPr>
            <a:spLocks noGrp="1"/>
          </p:cNvSpPr>
          <p:nvPr>
            <p:ph sz="quarter" idx="4"/>
          </p:nvPr>
        </p:nvSpPr>
        <p:spPr>
          <a:xfrm>
            <a:off x="4648200" y="4076700"/>
            <a:ext cx="3867150" cy="2100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3"/>
          <p:cNvSpPr>
            <a:spLocks noGrp="1"/>
          </p:cNvSpPr>
          <p:nvPr>
            <p:ph type="dt" sz="half" idx="10"/>
          </p:nvPr>
        </p:nvSpPr>
        <p:spPr/>
        <p:txBody>
          <a:bodyPr/>
          <a:lstStyle>
            <a:lvl1pPr>
              <a:defRPr/>
            </a:lvl1pPr>
          </a:lstStyle>
          <a:p>
            <a:pPr>
              <a:defRPr/>
            </a:pPr>
            <a:fld id="{25D304AB-EF88-4EFC-A558-A462DEA0A5B5}" type="datetimeFigureOut">
              <a:rPr lang="de-DE"/>
              <a:pPr>
                <a:defRPr/>
              </a:pPr>
              <a:t>24.10.2013</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8B237033-8D5F-4F52-80C4-56F54320350F}"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527A1882-E327-4D2C-89E3-C9F420E85784}"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BFC45B77-B31D-4DC2-8CF7-DD8946B1FE0A}"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lvl1pPr>
              <a:defRPr/>
            </a:lvl1pPr>
          </a:lstStyle>
          <a:p>
            <a:pPr>
              <a:defRPr/>
            </a:pPr>
            <a:fld id="{7BBF4CF6-FBF4-49F6-95F9-C3281405465A}"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F71831E3-BA94-4D89-9C47-38FF8D77FEE3}"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3"/>
          <p:cNvSpPr>
            <a:spLocks noGrp="1"/>
          </p:cNvSpPr>
          <p:nvPr>
            <p:ph type="dt" sz="half" idx="10"/>
          </p:nvPr>
        </p:nvSpPr>
        <p:spPr/>
        <p:txBody>
          <a:bodyPr/>
          <a:lstStyle>
            <a:lvl1pPr>
              <a:defRPr/>
            </a:lvl1pPr>
          </a:lstStyle>
          <a:p>
            <a:pPr>
              <a:defRPr/>
            </a:pPr>
            <a:fld id="{80FCBF07-4832-4C64-95FB-8855C292CA11}"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68562663-44AC-4166-8313-A8361F6CE814}"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smtClean="0"/>
              <a:t>Titelmasterformat durch Klicken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3"/>
          <p:cNvSpPr>
            <a:spLocks noGrp="1"/>
          </p:cNvSpPr>
          <p:nvPr>
            <p:ph type="dt" sz="half" idx="10"/>
          </p:nvPr>
        </p:nvSpPr>
        <p:spPr/>
        <p:txBody>
          <a:bodyPr/>
          <a:lstStyle>
            <a:lvl1pPr>
              <a:defRPr/>
            </a:lvl1pPr>
          </a:lstStyle>
          <a:p>
            <a:pPr>
              <a:defRPr/>
            </a:pPr>
            <a:fld id="{0A676833-4EC5-4448-946E-3DABEF0FF661}" type="datetimeFigureOut">
              <a:rPr lang="de-DE"/>
              <a:pPr>
                <a:defRPr/>
              </a:pPr>
              <a:t>24.10.2013</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05FD9FE1-DEB6-4BF3-9288-92C7EB0BB947}"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3"/>
          <p:cNvSpPr>
            <a:spLocks noGrp="1"/>
          </p:cNvSpPr>
          <p:nvPr>
            <p:ph type="dt" sz="half" idx="10"/>
          </p:nvPr>
        </p:nvSpPr>
        <p:spPr/>
        <p:txBody>
          <a:bodyPr/>
          <a:lstStyle>
            <a:lvl1pPr>
              <a:defRPr/>
            </a:lvl1pPr>
          </a:lstStyle>
          <a:p>
            <a:pPr>
              <a:defRPr/>
            </a:pPr>
            <a:fld id="{1481DA3B-0555-40C1-822D-4318B57FA20F}" type="datetimeFigureOut">
              <a:rPr lang="de-DE"/>
              <a:pPr>
                <a:defRPr/>
              </a:pPr>
              <a:t>24.10.2013</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C77D71A5-458B-415A-BB88-EDFB10B3F9D6}"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266CDC3-2260-4384-957E-E801AAB1AE98}" type="datetimeFigureOut">
              <a:rPr lang="de-DE"/>
              <a:pPr>
                <a:defRPr/>
              </a:pPr>
              <a:t>24.10.2013</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0ECB7E2F-00DA-4C15-98CD-5A4FAE2ACA28}"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Titelmasterformat durch Klicken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3"/>
          <p:cNvSpPr>
            <a:spLocks noGrp="1"/>
          </p:cNvSpPr>
          <p:nvPr>
            <p:ph type="dt" sz="half" idx="10"/>
          </p:nvPr>
        </p:nvSpPr>
        <p:spPr/>
        <p:txBody>
          <a:bodyPr/>
          <a:lstStyle>
            <a:lvl1pPr>
              <a:defRPr/>
            </a:lvl1pPr>
          </a:lstStyle>
          <a:p>
            <a:pPr>
              <a:defRPr/>
            </a:pPr>
            <a:fld id="{C937D8FE-1137-40CE-94DE-B076F1494762}"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E0D075F3-C555-4042-A4F7-FC286A0F9ACF}"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3"/>
          <p:cNvSpPr>
            <a:spLocks noGrp="1"/>
          </p:cNvSpPr>
          <p:nvPr>
            <p:ph type="dt" sz="half" idx="10"/>
          </p:nvPr>
        </p:nvSpPr>
        <p:spPr/>
        <p:txBody>
          <a:bodyPr/>
          <a:lstStyle>
            <a:lvl1pPr>
              <a:defRPr/>
            </a:lvl1pPr>
          </a:lstStyle>
          <a:p>
            <a:pPr>
              <a:defRPr/>
            </a:pPr>
            <a:fld id="{985333FD-FC79-4256-8840-D5078D714669}"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E8697386-DC51-471F-B038-77D308E7DE95}"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en-US" smtClean="0"/>
          </a:p>
        </p:txBody>
      </p:sp>
      <p:sp>
        <p:nvSpPr>
          <p:cNvPr id="1027"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C3A2A83-31CD-4183-8CFB-F3A692B7F209}" type="datetimeFigureOut">
              <a:rPr lang="de-DE"/>
              <a:pPr>
                <a:defRPr/>
              </a:pPr>
              <a:t>24.10.2013</a:t>
            </a:fld>
            <a:endParaRPr lang="de-DE"/>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746D774-2333-43AB-9AEA-9313C268AF94}"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 id="214748366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sz="quarter"/>
          </p:nvPr>
        </p:nvSpPr>
        <p:spPr>
          <a:xfrm>
            <a:off x="457200" y="960835"/>
            <a:ext cx="8229600" cy="3712369"/>
          </a:xfrm>
        </p:spPr>
        <p:txBody>
          <a:bodyPr/>
          <a:lstStyle/>
          <a:p>
            <a:pPr algn="l"/>
            <a:r>
              <a:rPr lang="en-GB" sz="1400" u="sng" dirty="0" smtClean="0">
                <a:solidFill>
                  <a:srgbClr val="0070C0"/>
                </a:solidFill>
                <a:latin typeface="Arial" charset="0"/>
                <a:cs typeface="Arial" charset="0"/>
              </a:rPr>
              <a:t/>
            </a:r>
            <a:br>
              <a:rPr lang="en-GB" sz="1400" u="sng" dirty="0" smtClean="0">
                <a:solidFill>
                  <a:srgbClr val="0070C0"/>
                </a:solidFill>
                <a:latin typeface="Arial" charset="0"/>
                <a:cs typeface="Arial" charset="0"/>
              </a:rPr>
            </a:br>
            <a:r>
              <a:rPr lang="en-GB" sz="1200" b="1" u="sng" dirty="0" smtClean="0">
                <a:latin typeface="Arial" panose="020B0604020202020204" pitchFamily="34" charset="0"/>
                <a:cs typeface="Arial" panose="020B0604020202020204" pitchFamily="34" charset="0"/>
              </a:rPr>
              <a:t>Online Resource 3.</a:t>
            </a:r>
            <a:r>
              <a:rPr lang="en-US" sz="1200" b="1" u="sng" dirty="0" smtClean="0">
                <a:latin typeface="Arial" panose="020B0604020202020204" pitchFamily="34" charset="0"/>
                <a:cs typeface="Arial" panose="020B0604020202020204" pitchFamily="34" charset="0"/>
              </a:rPr>
              <a:t/>
            </a:r>
            <a:br>
              <a:rPr lang="en-US" sz="1200" b="1" u="sng" dirty="0" smtClean="0">
                <a:latin typeface="Arial" panose="020B0604020202020204" pitchFamily="34" charset="0"/>
                <a:cs typeface="Arial" panose="020B0604020202020204" pitchFamily="34" charset="0"/>
              </a:rPr>
            </a:br>
            <a:r>
              <a:rPr lang="en-US" sz="1200" b="1" u="sng" dirty="0" smtClean="0">
                <a:latin typeface="Arial" panose="020B0604020202020204" pitchFamily="34" charset="0"/>
                <a:cs typeface="Arial" panose="020B0604020202020204" pitchFamily="34" charset="0"/>
              </a:rPr>
              <a:t/>
            </a:r>
            <a:br>
              <a:rPr lang="en-US" sz="1200" b="1" u="sng" dirty="0" smtClean="0">
                <a:latin typeface="Arial" panose="020B0604020202020204" pitchFamily="34" charset="0"/>
                <a:cs typeface="Arial" panose="020B0604020202020204" pitchFamily="34" charset="0"/>
              </a:rPr>
            </a:br>
            <a:r>
              <a:rPr lang="en-US" sz="1200" b="1" u="sng" dirty="0" smtClean="0">
                <a:latin typeface="Arial" panose="020B0604020202020204" pitchFamily="34" charset="0"/>
                <a:cs typeface="Arial" panose="020B0604020202020204" pitchFamily="34" charset="0"/>
              </a:rPr>
              <a:t>Article title: </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dirty="0">
                <a:latin typeface="Arial" pitchFamily="34" charset="0"/>
                <a:cs typeface="Arial" pitchFamily="34" charset="0"/>
              </a:rPr>
              <a:t>Depletion of circulating blood NOS3 increases severity of myocardial infarction and left ventricular dysfunction</a:t>
            </a:r>
            <a:r>
              <a:rPr lang="en-US" sz="1200" dirty="0" smtClean="0">
                <a:latin typeface="Arial" pitchFamily="34" charset="0"/>
                <a:cs typeface="Arial" pitchFamily="34" charset="0"/>
              </a:rPr>
              <a:t/>
            </a:r>
            <a:br>
              <a:rPr lang="en-US" sz="1200" dirty="0" smtClean="0">
                <a:latin typeface="Arial" pitchFamily="34" charset="0"/>
                <a:cs typeface="Arial" pitchFamily="34" charset="0"/>
              </a:rPr>
            </a:br>
            <a:r>
              <a:rPr lang="en-US" sz="1200" dirty="0" smtClean="0">
                <a:latin typeface="Arial" pitchFamily="34" charset="0"/>
                <a:cs typeface="Arial" pitchFamily="34" charset="0"/>
              </a:rPr>
              <a:t/>
            </a:r>
            <a:br>
              <a:rPr lang="en-US" sz="1200" dirty="0" smtClean="0">
                <a:latin typeface="Arial" pitchFamily="34" charset="0"/>
                <a:cs typeface="Arial" pitchFamily="34" charset="0"/>
              </a:rPr>
            </a:br>
            <a:r>
              <a:rPr lang="en-US" sz="1200" b="1" u="sng" dirty="0" smtClean="0">
                <a:latin typeface="Arial" pitchFamily="34" charset="0"/>
                <a:cs typeface="Arial" pitchFamily="34" charset="0"/>
              </a:rPr>
              <a:t>Journal name:</a:t>
            </a:r>
            <a:r>
              <a:rPr lang="en-US" sz="1200" dirty="0" smtClean="0">
                <a:latin typeface="Arial" pitchFamily="34" charset="0"/>
                <a:cs typeface="Arial" pitchFamily="34" charset="0"/>
              </a:rPr>
              <a:t/>
            </a:r>
            <a:br>
              <a:rPr lang="en-US" sz="1200" dirty="0" smtClean="0">
                <a:latin typeface="Arial" pitchFamily="34" charset="0"/>
                <a:cs typeface="Arial" pitchFamily="34" charset="0"/>
              </a:rPr>
            </a:br>
            <a:r>
              <a:rPr lang="en-US" sz="1200" dirty="0" smtClean="0">
                <a:latin typeface="Arial" pitchFamily="34" charset="0"/>
                <a:cs typeface="Arial" pitchFamily="34" charset="0"/>
              </a:rPr>
              <a:t>Basic Research in Cardiology</a:t>
            </a:r>
            <a:br>
              <a:rPr lang="en-US" sz="1200" dirty="0" smtClean="0">
                <a:latin typeface="Arial" pitchFamily="34" charset="0"/>
                <a:cs typeface="Arial" pitchFamily="34" charset="0"/>
              </a:rPr>
            </a:br>
            <a:r>
              <a:rPr lang="en-US" sz="1200" dirty="0" smtClean="0">
                <a:latin typeface="Arial" pitchFamily="34" charset="0"/>
                <a:cs typeface="Arial" pitchFamily="34" charset="0"/>
              </a:rPr>
              <a:t/>
            </a:r>
            <a:br>
              <a:rPr lang="en-US" sz="1200" dirty="0" smtClean="0">
                <a:latin typeface="Arial" pitchFamily="34" charset="0"/>
                <a:cs typeface="Arial" pitchFamily="34" charset="0"/>
              </a:rPr>
            </a:br>
            <a:r>
              <a:rPr lang="en-US" sz="1200" b="1" u="sng" dirty="0" smtClean="0">
                <a:latin typeface="Arial" pitchFamily="34" charset="0"/>
                <a:cs typeface="Arial" pitchFamily="34" charset="0"/>
              </a:rPr>
              <a:t>Author names:</a:t>
            </a:r>
            <a:r>
              <a:rPr lang="en-US" sz="1200" dirty="0" smtClean="0">
                <a:latin typeface="Arial" pitchFamily="34" charset="0"/>
                <a:cs typeface="Arial" pitchFamily="34" charset="0"/>
              </a:rPr>
              <a:t/>
            </a:r>
            <a:br>
              <a:rPr lang="en-US" sz="1200" dirty="0" smtClean="0">
                <a:latin typeface="Arial" pitchFamily="34" charset="0"/>
                <a:cs typeface="Arial" pitchFamily="34" charset="0"/>
              </a:rPr>
            </a:br>
            <a:r>
              <a:rPr lang="de-DE" sz="1200" dirty="0">
                <a:latin typeface="Arial" pitchFamily="34" charset="0"/>
                <a:cs typeface="Arial" pitchFamily="34" charset="0"/>
              </a:rPr>
              <a:t>Marc W. </a:t>
            </a:r>
            <a:r>
              <a:rPr lang="de-DE" sz="1200" dirty="0" err="1">
                <a:latin typeface="Arial" pitchFamily="34" charset="0"/>
                <a:cs typeface="Arial" pitchFamily="34" charset="0"/>
              </a:rPr>
              <a:t>Merx</a:t>
            </a:r>
            <a:r>
              <a:rPr lang="de-DE" sz="1200" dirty="0" smtClean="0">
                <a:latin typeface="Arial" pitchFamily="34" charset="0"/>
                <a:cs typeface="Arial" pitchFamily="34" charset="0"/>
              </a:rPr>
              <a:t>*, </a:t>
            </a:r>
            <a:r>
              <a:rPr lang="de-DE" sz="1200" dirty="0">
                <a:latin typeface="Arial" pitchFamily="34" charset="0"/>
                <a:cs typeface="Arial" pitchFamily="34" charset="0"/>
              </a:rPr>
              <a:t>Simone </a:t>
            </a:r>
            <a:r>
              <a:rPr lang="de-DE" sz="1200" dirty="0" smtClean="0">
                <a:latin typeface="Arial" pitchFamily="34" charset="0"/>
                <a:cs typeface="Arial" pitchFamily="34" charset="0"/>
              </a:rPr>
              <a:t>Gorressen*, </a:t>
            </a:r>
            <a:r>
              <a:rPr lang="de-DE" sz="1200" dirty="0">
                <a:latin typeface="Arial" pitchFamily="34" charset="0"/>
                <a:cs typeface="Arial" pitchFamily="34" charset="0"/>
              </a:rPr>
              <a:t>Annette van de </a:t>
            </a:r>
            <a:r>
              <a:rPr lang="de-DE" sz="1200" dirty="0" smtClean="0">
                <a:latin typeface="Arial" pitchFamily="34" charset="0"/>
                <a:cs typeface="Arial" pitchFamily="34" charset="0"/>
              </a:rPr>
              <a:t>Sandt, </a:t>
            </a:r>
            <a:r>
              <a:rPr lang="de-DE" sz="1200" dirty="0">
                <a:latin typeface="Arial" pitchFamily="34" charset="0"/>
                <a:cs typeface="Arial" pitchFamily="34" charset="0"/>
              </a:rPr>
              <a:t>Miriam </a:t>
            </a:r>
            <a:r>
              <a:rPr lang="de-DE" sz="1200" dirty="0" err="1" smtClean="0">
                <a:latin typeface="Arial" pitchFamily="34" charset="0"/>
                <a:cs typeface="Arial" pitchFamily="34" charset="0"/>
              </a:rPr>
              <a:t>Cortese</a:t>
            </a:r>
            <a:r>
              <a:rPr lang="de-DE" sz="1200" dirty="0" smtClean="0">
                <a:latin typeface="Arial" pitchFamily="34" charset="0"/>
                <a:cs typeface="Arial" pitchFamily="34" charset="0"/>
              </a:rPr>
              <a:t>-Krott, </a:t>
            </a:r>
            <a:r>
              <a:rPr lang="de-DE" sz="1200" dirty="0">
                <a:latin typeface="Arial" pitchFamily="34" charset="0"/>
                <a:cs typeface="Arial" pitchFamily="34" charset="0"/>
              </a:rPr>
              <a:t>Jan </a:t>
            </a:r>
            <a:r>
              <a:rPr lang="de-DE" sz="1200" dirty="0" err="1" smtClean="0">
                <a:latin typeface="Arial" pitchFamily="34" charset="0"/>
                <a:cs typeface="Arial" pitchFamily="34" charset="0"/>
              </a:rPr>
              <a:t>Ohlig</a:t>
            </a:r>
            <a:r>
              <a:rPr lang="de-DE" sz="1200" dirty="0" smtClean="0">
                <a:latin typeface="Arial" pitchFamily="34" charset="0"/>
                <a:cs typeface="Arial" pitchFamily="34" charset="0"/>
              </a:rPr>
              <a:t>, </a:t>
            </a:r>
            <a:r>
              <a:rPr lang="de-DE" sz="1200" dirty="0">
                <a:latin typeface="Arial" pitchFamily="34" charset="0"/>
                <a:cs typeface="Arial" pitchFamily="34" charset="0"/>
              </a:rPr>
              <a:t>Manuel </a:t>
            </a:r>
            <a:r>
              <a:rPr lang="de-DE" sz="1200" dirty="0" smtClean="0">
                <a:latin typeface="Arial" pitchFamily="34" charset="0"/>
                <a:cs typeface="Arial" pitchFamily="34" charset="0"/>
              </a:rPr>
              <a:t>Stern, </a:t>
            </a:r>
            <a:r>
              <a:rPr lang="de-DE" sz="1200" dirty="0" err="1">
                <a:latin typeface="Arial" pitchFamily="34" charset="0"/>
                <a:cs typeface="Arial" pitchFamily="34" charset="0"/>
              </a:rPr>
              <a:t>Tienush</a:t>
            </a:r>
            <a:r>
              <a:rPr lang="de-DE" sz="1200" dirty="0">
                <a:latin typeface="Arial" pitchFamily="34" charset="0"/>
                <a:cs typeface="Arial" pitchFamily="34" charset="0"/>
              </a:rPr>
              <a:t> </a:t>
            </a:r>
            <a:r>
              <a:rPr lang="de-DE" sz="1200" dirty="0" err="1" smtClean="0">
                <a:latin typeface="Arial" pitchFamily="34" charset="0"/>
                <a:cs typeface="Arial" pitchFamily="34" charset="0"/>
              </a:rPr>
              <a:t>Rassaf</a:t>
            </a:r>
            <a:r>
              <a:rPr lang="de-DE" sz="1200" dirty="0" smtClean="0">
                <a:latin typeface="Arial" pitchFamily="34" charset="0"/>
                <a:cs typeface="Arial" pitchFamily="34" charset="0"/>
              </a:rPr>
              <a:t>, </a:t>
            </a:r>
            <a:r>
              <a:rPr lang="de-DE" sz="1200" dirty="0">
                <a:latin typeface="Arial" pitchFamily="34" charset="0"/>
                <a:cs typeface="Arial" pitchFamily="34" charset="0"/>
              </a:rPr>
              <a:t>Axel </a:t>
            </a:r>
            <a:r>
              <a:rPr lang="de-DE" sz="1200" dirty="0" err="1" smtClean="0">
                <a:latin typeface="Arial" pitchFamily="34" charset="0"/>
                <a:cs typeface="Arial" pitchFamily="34" charset="0"/>
              </a:rPr>
              <a:t>Gödecke</a:t>
            </a:r>
            <a:r>
              <a:rPr lang="de-DE" sz="1200" dirty="0" smtClean="0">
                <a:latin typeface="Arial" pitchFamily="34" charset="0"/>
                <a:cs typeface="Arial" pitchFamily="34" charset="0"/>
              </a:rPr>
              <a:t>, </a:t>
            </a:r>
            <a:r>
              <a:rPr lang="de-DE" sz="1200" dirty="0">
                <a:latin typeface="Arial" pitchFamily="34" charset="0"/>
                <a:cs typeface="Arial" pitchFamily="34" charset="0"/>
              </a:rPr>
              <a:t>Mark T. </a:t>
            </a:r>
            <a:r>
              <a:rPr lang="de-DE" sz="1200" dirty="0" err="1" smtClean="0">
                <a:latin typeface="Arial" pitchFamily="34" charset="0"/>
                <a:cs typeface="Arial" pitchFamily="34" charset="0"/>
              </a:rPr>
              <a:t>Gladwin</a:t>
            </a:r>
            <a:r>
              <a:rPr lang="de-DE" sz="1200" baseline="30000" dirty="0" smtClean="0">
                <a:latin typeface="Arial" pitchFamily="34" charset="0"/>
                <a:cs typeface="Arial" pitchFamily="34" charset="0"/>
              </a:rPr>
              <a:t> </a:t>
            </a:r>
            <a:r>
              <a:rPr lang="de-DE" sz="1200" dirty="0">
                <a:latin typeface="Arial" pitchFamily="34" charset="0"/>
                <a:cs typeface="Arial" pitchFamily="34" charset="0"/>
              </a:rPr>
              <a:t>&amp; Malte </a:t>
            </a:r>
            <a:r>
              <a:rPr lang="de-DE" sz="1200" dirty="0" smtClean="0">
                <a:latin typeface="Arial" pitchFamily="34" charset="0"/>
                <a:cs typeface="Arial" pitchFamily="34" charset="0"/>
              </a:rPr>
              <a:t>Kelm</a:t>
            </a:r>
            <a:r>
              <a:rPr lang="de-DE" sz="1200" dirty="0">
                <a:latin typeface="Arial" panose="020B0604020202020204" pitchFamily="34" charset="0"/>
                <a:cs typeface="Arial" panose="020B0604020202020204" pitchFamily="34" charset="0"/>
              </a:rPr>
              <a:t/>
            </a:r>
            <a:br>
              <a:rPr lang="de-DE" sz="1200" dirty="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US" sz="1200" b="1" u="sng" dirty="0" smtClean="0">
                <a:latin typeface="Arial" panose="020B0604020202020204" pitchFamily="34" charset="0"/>
                <a:cs typeface="Arial" panose="020B0604020202020204" pitchFamily="34" charset="0"/>
              </a:rPr>
              <a:t>Corresponding author:</a:t>
            </a:r>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r>
              <a:rPr lang="en-GB" sz="1200" dirty="0" smtClean="0">
                <a:latin typeface="Arial" panose="020B0604020202020204" pitchFamily="34" charset="0"/>
                <a:cs typeface="Arial" panose="020B0604020202020204" pitchFamily="34" charset="0"/>
              </a:rPr>
              <a:t>Marc W. </a:t>
            </a:r>
            <a:r>
              <a:rPr lang="en-GB" sz="1200" dirty="0" err="1" smtClean="0">
                <a:latin typeface="Arial" panose="020B0604020202020204" pitchFamily="34" charset="0"/>
                <a:cs typeface="Arial" panose="020B0604020202020204" pitchFamily="34" charset="0"/>
              </a:rPr>
              <a:t>Merx</a:t>
            </a:r>
            <a:r>
              <a:rPr lang="en-GB" sz="1200" dirty="0" smtClean="0">
                <a:latin typeface="Arial" panose="020B0604020202020204" pitchFamily="34" charset="0"/>
                <a:cs typeface="Arial" panose="020B0604020202020204" pitchFamily="34" charset="0"/>
              </a:rPr>
              <a:t>. M.D.</a:t>
            </a:r>
            <a:r>
              <a:rPr lang="de-DE" sz="1200" dirty="0" smtClean="0">
                <a:latin typeface="Arial" panose="020B0604020202020204" pitchFamily="34" charset="0"/>
                <a:cs typeface="Arial" panose="020B0604020202020204" pitchFamily="34" charset="0"/>
              </a:rPr>
              <a:t/>
            </a:r>
            <a:br>
              <a:rPr lang="de-DE"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Department of Medicine</a:t>
            </a:r>
            <a:r>
              <a:rPr lang="de-DE" sz="1200" dirty="0" smtClean="0">
                <a:latin typeface="Arial" panose="020B0604020202020204" pitchFamily="34" charset="0"/>
                <a:cs typeface="Arial" panose="020B0604020202020204" pitchFamily="34" charset="0"/>
              </a:rPr>
              <a:t/>
            </a:r>
            <a:br>
              <a:rPr lang="de-DE"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Division of Cardiology, </a:t>
            </a:r>
            <a:r>
              <a:rPr lang="en-US" sz="1200" dirty="0" err="1" smtClean="0">
                <a:latin typeface="Arial" panose="020B0604020202020204" pitchFamily="34" charset="0"/>
                <a:cs typeface="Arial" panose="020B0604020202020204" pitchFamily="34" charset="0"/>
              </a:rPr>
              <a:t>Pneumology</a:t>
            </a:r>
            <a:r>
              <a:rPr lang="en-US" sz="1200" dirty="0" smtClean="0">
                <a:latin typeface="Arial" panose="020B0604020202020204" pitchFamily="34" charset="0"/>
                <a:cs typeface="Arial" panose="020B0604020202020204" pitchFamily="34" charset="0"/>
              </a:rPr>
              <a:t> and Angiology</a:t>
            </a:r>
            <a:r>
              <a:rPr lang="de-DE" sz="1200" dirty="0" smtClean="0">
                <a:latin typeface="Arial" panose="020B0604020202020204" pitchFamily="34" charset="0"/>
                <a:cs typeface="Arial" panose="020B0604020202020204" pitchFamily="34" charset="0"/>
              </a:rPr>
              <a:t/>
            </a:r>
            <a:br>
              <a:rPr lang="de-DE" sz="1200" dirty="0" smtClean="0">
                <a:latin typeface="Arial" panose="020B0604020202020204" pitchFamily="34" charset="0"/>
                <a:cs typeface="Arial" panose="020B0604020202020204" pitchFamily="34" charset="0"/>
              </a:rPr>
            </a:br>
            <a:r>
              <a:rPr lang="en-GB" sz="1200" dirty="0" err="1" smtClean="0">
                <a:latin typeface="Arial" panose="020B0604020202020204" pitchFamily="34" charset="0"/>
                <a:cs typeface="Arial" panose="020B0604020202020204" pitchFamily="34" charset="0"/>
              </a:rPr>
              <a:t>Moorenstrasse</a:t>
            </a:r>
            <a:r>
              <a:rPr lang="en-GB" sz="1200" dirty="0" smtClean="0">
                <a:latin typeface="Arial" panose="020B0604020202020204" pitchFamily="34" charset="0"/>
                <a:cs typeface="Arial" panose="020B0604020202020204" pitchFamily="34" charset="0"/>
              </a:rPr>
              <a:t> 5, D- 40225 Düsseldorf</a:t>
            </a:r>
            <a:r>
              <a:rPr lang="de-DE" sz="1200" dirty="0" smtClean="0">
                <a:latin typeface="Arial" panose="020B0604020202020204" pitchFamily="34" charset="0"/>
                <a:cs typeface="Arial" panose="020B0604020202020204" pitchFamily="34" charset="0"/>
              </a:rPr>
              <a:t/>
            </a:r>
            <a:br>
              <a:rPr lang="de-DE" sz="1200" dirty="0" smtClean="0">
                <a:latin typeface="Arial" panose="020B0604020202020204" pitchFamily="34" charset="0"/>
                <a:cs typeface="Arial" panose="020B0604020202020204" pitchFamily="34" charset="0"/>
              </a:rPr>
            </a:br>
            <a:r>
              <a:rPr lang="en-GB" sz="1200" dirty="0" smtClean="0">
                <a:latin typeface="Arial" panose="020B0604020202020204" pitchFamily="34" charset="0"/>
                <a:cs typeface="Arial" panose="020B0604020202020204" pitchFamily="34" charset="0"/>
              </a:rPr>
              <a:t>Phone: +49 (0) 211- 8118801, Fax: +49 (0) 211- 8118812</a:t>
            </a:r>
            <a:r>
              <a:rPr lang="de-DE" sz="1200" dirty="0" smtClean="0">
                <a:latin typeface="Arial" panose="020B0604020202020204" pitchFamily="34" charset="0"/>
                <a:cs typeface="Arial" panose="020B0604020202020204" pitchFamily="34" charset="0"/>
              </a:rPr>
              <a:t/>
            </a:r>
            <a:br>
              <a:rPr lang="de-DE" sz="1200" dirty="0" smtClean="0">
                <a:latin typeface="Arial" panose="020B0604020202020204" pitchFamily="34" charset="0"/>
                <a:cs typeface="Arial" panose="020B0604020202020204" pitchFamily="34" charset="0"/>
              </a:rPr>
            </a:br>
            <a:r>
              <a:rPr lang="en-GB" sz="1200" dirty="0" smtClean="0">
                <a:latin typeface="Arial" panose="020B0604020202020204" pitchFamily="34" charset="0"/>
                <a:cs typeface="Arial" panose="020B0604020202020204" pitchFamily="34" charset="0"/>
              </a:rPr>
              <a:t>Email: </a:t>
            </a:r>
            <a:r>
              <a:rPr lang="en-GB" sz="1200" u="sng" dirty="0" smtClean="0">
                <a:latin typeface="Arial" panose="020B0604020202020204" pitchFamily="34" charset="0"/>
                <a:cs typeface="Arial" panose="020B0604020202020204" pitchFamily="34" charset="0"/>
              </a:rPr>
              <a:t>marc.merx@med.uni-duesseldorf.de</a:t>
            </a:r>
            <a:br>
              <a:rPr lang="en-GB" sz="1200" u="sng" dirty="0" smtClean="0">
                <a:latin typeface="Arial" panose="020B0604020202020204" pitchFamily="34" charset="0"/>
                <a:cs typeface="Arial" panose="020B0604020202020204" pitchFamily="34" charset="0"/>
              </a:rPr>
            </a:br>
            <a:r>
              <a:rPr lang="en-GB" sz="1200" u="sng" dirty="0" smtClean="0">
                <a:latin typeface="Arial" panose="020B0604020202020204" pitchFamily="34" charset="0"/>
                <a:cs typeface="Arial" panose="020B0604020202020204" pitchFamily="34" charset="0"/>
              </a:rPr>
              <a:t/>
            </a:r>
            <a:br>
              <a:rPr lang="en-GB" sz="1200" u="sng" dirty="0" smtClean="0">
                <a:latin typeface="Arial" panose="020B0604020202020204" pitchFamily="34" charset="0"/>
                <a:cs typeface="Arial" panose="020B0604020202020204" pitchFamily="34" charset="0"/>
              </a:rPr>
            </a:br>
            <a:r>
              <a:rPr lang="en-GB" sz="1400" u="sng" dirty="0" smtClean="0">
                <a:latin typeface="Arial" charset="0"/>
                <a:cs typeface="Arial" charset="0"/>
              </a:rPr>
              <a:t/>
            </a:r>
            <a:br>
              <a:rPr lang="en-GB" sz="1400" u="sng" dirty="0" smtClean="0">
                <a:latin typeface="Arial" charset="0"/>
                <a:cs typeface="Arial" charset="0"/>
              </a:rPr>
            </a:br>
            <a:r>
              <a:rPr lang="de-DE" sz="1400" dirty="0" smtClean="0"/>
              <a:t/>
            </a:r>
            <a:br>
              <a:rPr lang="de-DE" sz="1400" dirty="0" smtClean="0"/>
            </a:br>
            <a:r>
              <a:rPr lang="de-DE" sz="1400" dirty="0" smtClean="0"/>
              <a:t/>
            </a:r>
            <a:br>
              <a:rPr lang="de-DE" sz="1400" dirty="0" smtClean="0"/>
            </a:br>
            <a:r>
              <a:rPr lang="en-US" sz="1400" b="1" dirty="0" smtClean="0">
                <a:latin typeface="Arial" charset="0"/>
                <a:cs typeface="Arial" charset="0"/>
              </a:rPr>
              <a:t/>
            </a:r>
            <a:br>
              <a:rPr lang="en-US" sz="1400" b="1" dirty="0" smtClean="0">
                <a:latin typeface="Arial" charset="0"/>
                <a:cs typeface="Arial" charset="0"/>
              </a:rPr>
            </a:br>
            <a:r>
              <a:rPr lang="de-DE" sz="1400" dirty="0" smtClean="0">
                <a:latin typeface="Arial" charset="0"/>
                <a:cs typeface="Arial" charset="0"/>
              </a:rPr>
              <a:t/>
            </a:r>
            <a:br>
              <a:rPr lang="de-DE" sz="1400" dirty="0" smtClean="0">
                <a:latin typeface="Arial" charset="0"/>
                <a:cs typeface="Arial" charset="0"/>
              </a:rPr>
            </a:br>
            <a:endParaRPr lang="de-DE" sz="1400" dirty="0" smtClean="0">
              <a:latin typeface="Arial" charset="0"/>
              <a:cs typeface="Arial" charset="0"/>
            </a:endParaRPr>
          </a:p>
        </p:txBody>
      </p:sp>
    </p:spTree>
    <p:extLst>
      <p:ext uri="{BB962C8B-B14F-4D97-AF65-F5344CB8AC3E}">
        <p14:creationId xmlns:p14="http://schemas.microsoft.com/office/powerpoint/2010/main" val="359199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349" name="Group 221"/>
          <p:cNvGraphicFramePr>
            <a:graphicFrameLocks noGrp="1"/>
          </p:cNvGraphicFramePr>
          <p:nvPr/>
        </p:nvGraphicFramePr>
        <p:xfrm>
          <a:off x="1052513" y="1249363"/>
          <a:ext cx="7313612" cy="3929070"/>
        </p:xfrm>
        <a:graphic>
          <a:graphicData uri="http://schemas.openxmlformats.org/drawingml/2006/table">
            <a:tbl>
              <a:tblPr/>
              <a:tblGrid>
                <a:gridCol w="3314700"/>
                <a:gridCol w="809625"/>
                <a:gridCol w="809625"/>
                <a:gridCol w="809625"/>
                <a:gridCol w="809625"/>
                <a:gridCol w="760412"/>
              </a:tblGrid>
              <a:tr h="306388">
                <a:tc>
                  <a:txBody>
                    <a:bodyPr/>
                    <a:lstStyle/>
                    <a:p>
                      <a:pPr marL="85725" marR="0" lvl="0" indent="0" algn="ctr" defTabSz="914400" rtl="0" eaLnBrk="1" fontAlgn="b" latinLnBrk="0" hangingPunct="1">
                        <a:lnSpc>
                          <a:spcPct val="100000"/>
                        </a:lnSpc>
                        <a:spcBef>
                          <a:spcPct val="0"/>
                        </a:spcBef>
                        <a:spcAft>
                          <a:spcPct val="0"/>
                        </a:spcAft>
                        <a:buClrTx/>
                        <a:buSzTx/>
                        <a:buFontTx/>
                        <a:buNone/>
                        <a:tabLst/>
                      </a:pPr>
                      <a:endParaRPr kumimoji="0" lang="de-DE" sz="1400" b="1" i="0" u="none" strike="noStrike" cap="none" normalizeH="0" baseline="0" smtClean="0">
                        <a:ln>
                          <a:noFill/>
                        </a:ln>
                        <a:solidFill>
                          <a:srgbClr val="000000"/>
                        </a:solidFill>
                        <a:effectLst/>
                        <a:latin typeface="Arial" charset="0"/>
                        <a:cs typeface="Arial" charset="0"/>
                      </a:endParaRP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BFBF"/>
                    </a:solid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e-DE" sz="1400" b="1" i="0" u="none" strike="noStrike" cap="none" normalizeH="0" baseline="0" smtClean="0">
                          <a:ln>
                            <a:noFill/>
                          </a:ln>
                          <a:solidFill>
                            <a:srgbClr val="000000"/>
                          </a:solidFill>
                          <a:effectLst/>
                          <a:latin typeface="Arial" charset="0"/>
                          <a:cs typeface="Arial" charset="0"/>
                        </a:rPr>
                        <a:t>    BC+/EC+</a:t>
                      </a:r>
                    </a:p>
                  </a:txBody>
                  <a:tcPr marL="8999" marR="8999" marT="8997"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BFBF"/>
                    </a:solidFill>
                  </a:tcPr>
                </a:tc>
                <a:tc hMerge="1">
                  <a:txBody>
                    <a:bodyPr/>
                    <a:lstStyle/>
                    <a:p>
                      <a:endParaRPr lang="de-DE"/>
                    </a:p>
                  </a:txBody>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de-DE" sz="1400" b="1" i="0" u="none" strike="noStrike" cap="none" normalizeH="0" baseline="0" smtClean="0">
                          <a:ln>
                            <a:noFill/>
                          </a:ln>
                          <a:solidFill>
                            <a:srgbClr val="000000"/>
                          </a:solidFill>
                          <a:effectLst/>
                          <a:latin typeface="Arial" charset="0"/>
                          <a:cs typeface="Arial" charset="0"/>
                        </a:rPr>
                        <a:t>    BC-/EC+</a:t>
                      </a:r>
                    </a:p>
                  </a:txBody>
                  <a:tcPr marL="8999" marR="8999" marT="8997"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BFBF"/>
                    </a:solidFill>
                  </a:tcPr>
                </a:tc>
                <a:tc hMerge="1">
                  <a:txBody>
                    <a:bodyPr/>
                    <a:lstStyle/>
                    <a:p>
                      <a:endParaRPr lang="de-DE"/>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ea typeface="ＭＳ Ｐゴシック"/>
                        <a:cs typeface="Arial" charset="0"/>
                      </a:endParaRPr>
                    </a:p>
                  </a:txBody>
                  <a:tcPr marL="8999" marR="8999" marT="8997"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FBFBF"/>
                    </a:solidFill>
                  </a:tcPr>
                </a:tc>
              </a:tr>
              <a:tr h="258763">
                <a:tc>
                  <a:txBody>
                    <a:bodyPr/>
                    <a:lstStyle/>
                    <a:p>
                      <a:pPr marL="85725" marR="0" lvl="0" indent="0" algn="l" defTabSz="914400" rtl="0" eaLnBrk="1" fontAlgn="b" latinLnBrk="0" hangingPunct="1">
                        <a:lnSpc>
                          <a:spcPct val="100000"/>
                        </a:lnSpc>
                        <a:spcBef>
                          <a:spcPct val="0"/>
                        </a:spcBef>
                        <a:spcAft>
                          <a:spcPct val="0"/>
                        </a:spcAft>
                        <a:buClrTx/>
                        <a:buSzTx/>
                        <a:buFontTx/>
                        <a:buNone/>
                        <a:tabLst/>
                      </a:pPr>
                      <a:r>
                        <a:rPr kumimoji="0" lang="de-DE" sz="1100" b="1" i="0" u="none" strike="noStrike" cap="none" normalizeH="0" baseline="0" smtClean="0">
                          <a:ln>
                            <a:noFill/>
                          </a:ln>
                          <a:solidFill>
                            <a:srgbClr val="000000"/>
                          </a:solidFill>
                          <a:effectLst/>
                          <a:latin typeface="Arial" charset="0"/>
                          <a:cs typeface="Arial" charset="0"/>
                        </a:rPr>
                        <a:t>n </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21</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16</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1" i="0" u="none" strike="noStrike" cap="none" normalizeH="0" baseline="0" smtClean="0">
                          <a:ln>
                            <a:noFill/>
                          </a:ln>
                          <a:solidFill>
                            <a:srgbClr val="000000"/>
                          </a:solidFill>
                          <a:effectLst/>
                          <a:latin typeface="Arial" charset="0"/>
                          <a:cs typeface="Arial" charset="0"/>
                        </a:rPr>
                        <a:t>red blood cells </a:t>
                      </a:r>
                      <a:r>
                        <a:rPr kumimoji="0" lang="de-DE" sz="1100" b="0" i="0" u="none" strike="noStrike" cap="none" normalizeH="0" baseline="0" smtClean="0">
                          <a:ln>
                            <a:noFill/>
                          </a:ln>
                          <a:solidFill>
                            <a:srgbClr val="000000"/>
                          </a:solidFill>
                          <a:effectLst/>
                          <a:latin typeface="Arial" charset="0"/>
                          <a:cs typeface="Arial" charset="0"/>
                        </a:rPr>
                        <a:t>(10</a:t>
                      </a:r>
                      <a:r>
                        <a:rPr kumimoji="0" lang="de-DE" sz="1100" b="0" i="0" u="none" strike="noStrike" cap="none" normalizeH="0" baseline="30000" smtClean="0">
                          <a:ln>
                            <a:noFill/>
                          </a:ln>
                          <a:solidFill>
                            <a:srgbClr val="000000"/>
                          </a:solidFill>
                          <a:effectLst/>
                          <a:latin typeface="Arial" charset="0"/>
                          <a:cs typeface="Arial" charset="0"/>
                        </a:rPr>
                        <a:t>6</a:t>
                      </a:r>
                      <a:r>
                        <a:rPr kumimoji="0" lang="de-DE" sz="1100" b="0" i="0" u="none" strike="noStrike" cap="none" normalizeH="0" baseline="0" smtClean="0">
                          <a:ln>
                            <a:noFill/>
                          </a:ln>
                          <a:solidFill>
                            <a:srgbClr val="000000"/>
                          </a:solidFill>
                          <a:effectLst/>
                          <a:latin typeface="Arial" charset="0"/>
                          <a:cs typeface="Arial" charset="0"/>
                        </a:rPr>
                        <a:t>/mm³)</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8.25</a:t>
                      </a: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0.67</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8.35</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0.65</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hemoglobine (g/dl) </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11.86</a:t>
                      </a: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0.83</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11.98</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0.67</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hematocrite (%)</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36.90</a:t>
                      </a: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2.39</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36.81</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1.66</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mean cell volume (µm³)</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45.26</a:t>
                      </a: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1.65</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45.63</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2.40</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mean corpuscular hemoglobin (pg)</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14.54</a:t>
                      </a: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0.74</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14.68</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1.09</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mean corpuscuar hemoglobin concentration (g/dl)</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32.10</a:t>
                      </a: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0.90</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32.22</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1.05</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red cell distribution width (%)</a:t>
                      </a:r>
                    </a:p>
                  </a:txBody>
                  <a:tcPr marL="8999" marR="8999" marT="8997"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17.00</a:t>
                      </a:r>
                    </a:p>
                  </a:txBody>
                  <a:tcPr marL="9527" marR="9527" marT="9525"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0.84</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17.31</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0.40</a:t>
                      </a:r>
                    </a:p>
                  </a:txBody>
                  <a:tcPr marL="9527" marR="9527" marT="9525"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5"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1" i="0" u="none" strike="noStrike" cap="none" normalizeH="0" baseline="0" smtClean="0">
                          <a:ln>
                            <a:noFill/>
                          </a:ln>
                          <a:solidFill>
                            <a:srgbClr val="000000"/>
                          </a:solidFill>
                          <a:effectLst/>
                          <a:latin typeface="Arial" charset="0"/>
                          <a:cs typeface="Arial" charset="0"/>
                        </a:rPr>
                        <a:t>white blood cells </a:t>
                      </a:r>
                      <a:r>
                        <a:rPr kumimoji="0" lang="de-DE" sz="1100" b="0" i="0" u="none" strike="noStrike" cap="none" normalizeH="0" baseline="0" smtClean="0">
                          <a:ln>
                            <a:noFill/>
                          </a:ln>
                          <a:solidFill>
                            <a:srgbClr val="000000"/>
                          </a:solidFill>
                          <a:effectLst/>
                          <a:latin typeface="Arial" charset="0"/>
                          <a:cs typeface="Arial" charset="0"/>
                        </a:rPr>
                        <a:t>(10³/mm³)</a:t>
                      </a:r>
                    </a:p>
                  </a:txBody>
                  <a:tcPr marL="8999" marR="8999" marT="8995"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2.79</a:t>
                      </a:r>
                    </a:p>
                  </a:txBody>
                  <a:tcPr marL="9527" marR="9527" marT="9523"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0.49</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3.48</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1.06</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3"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granulocytes (10³/mm³)</a:t>
                      </a:r>
                    </a:p>
                  </a:txBody>
                  <a:tcPr marL="8999" marR="8999" marT="8995"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1.56</a:t>
                      </a:r>
                    </a:p>
                  </a:txBody>
                  <a:tcPr marL="9527" marR="9527" marT="9523"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±0.84</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1.88</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0.78</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3"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monocytes (10³/mm³)</a:t>
                      </a:r>
                    </a:p>
                  </a:txBody>
                  <a:tcPr marL="8999" marR="8999" marT="8995"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0.15</a:t>
                      </a:r>
                    </a:p>
                  </a:txBody>
                  <a:tcPr marL="9527" marR="9527" marT="9523"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0.06</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0.19</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0.06</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23"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lymphocytes (10³/mm³)</a:t>
                      </a:r>
                    </a:p>
                  </a:txBody>
                  <a:tcPr marL="8999" marR="8999" marT="8995"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0.93</a:t>
                      </a:r>
                    </a:p>
                  </a:txBody>
                  <a:tcPr marL="9527" marR="9527" marT="9523"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0.23</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1.69</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1.18</a:t>
                      </a:r>
                    </a:p>
                  </a:txBody>
                  <a:tcPr marL="9527" marR="9527" marT="9523"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charset="0"/>
                          <a:cs typeface="Arial" charset="0"/>
                        </a:rPr>
                        <a:t>*p&lt;0.05</a:t>
                      </a:r>
                      <a:endParaRPr kumimoji="0" lang="en-US" sz="1100" b="0" i="1" u="none" strike="noStrike" cap="none" normalizeH="0" baseline="0" smtClean="0">
                        <a:ln>
                          <a:noFill/>
                        </a:ln>
                        <a:solidFill>
                          <a:schemeClr val="tx1"/>
                        </a:solidFill>
                        <a:effectLst/>
                        <a:latin typeface="Arial" charset="0"/>
                        <a:ea typeface="ＭＳ Ｐゴシック"/>
                        <a:cs typeface="Arial" charset="0"/>
                      </a:endParaRPr>
                    </a:p>
                  </a:txBody>
                  <a:tcPr marL="9527" marR="9527" marT="9523"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1" i="0" u="none" strike="noStrike" cap="none" normalizeH="0" baseline="0" smtClean="0">
                          <a:ln>
                            <a:noFill/>
                          </a:ln>
                          <a:solidFill>
                            <a:srgbClr val="000000"/>
                          </a:solidFill>
                          <a:effectLst/>
                          <a:latin typeface="Arial" charset="0"/>
                          <a:cs typeface="Arial" charset="0"/>
                        </a:rPr>
                        <a:t>platelets </a:t>
                      </a:r>
                      <a:r>
                        <a:rPr kumimoji="0" lang="de-DE" sz="1100" b="0" i="0" u="none" strike="noStrike" cap="none" normalizeH="0" baseline="0" smtClean="0">
                          <a:ln>
                            <a:noFill/>
                          </a:ln>
                          <a:solidFill>
                            <a:srgbClr val="000000"/>
                          </a:solidFill>
                          <a:effectLst/>
                          <a:latin typeface="Arial" charset="0"/>
                          <a:cs typeface="Arial" charset="0"/>
                        </a:rPr>
                        <a:t>(10³/mm³)</a:t>
                      </a:r>
                    </a:p>
                  </a:txBody>
                  <a:tcPr marL="8999" marR="8999" marT="9001"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901.73</a:t>
                      </a:r>
                    </a:p>
                  </a:txBody>
                  <a:tcPr marL="9527" marR="9527" marT="9531"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245.35</a:t>
                      </a:r>
                    </a:p>
                  </a:txBody>
                  <a:tcPr marL="9527" marR="9527" marT="9531"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834.00</a:t>
                      </a:r>
                    </a:p>
                  </a:txBody>
                  <a:tcPr marL="9527" marR="9527" marT="9531"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166.44</a:t>
                      </a:r>
                    </a:p>
                  </a:txBody>
                  <a:tcPr marL="9527" marR="9527" marT="9531"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de-DE" sz="1100" b="0" i="0" u="none" strike="noStrike" cap="none" normalizeH="0" baseline="0" smtClean="0">
                        <a:ln>
                          <a:noFill/>
                        </a:ln>
                        <a:solidFill>
                          <a:srgbClr val="000000"/>
                        </a:solidFill>
                        <a:effectLst/>
                        <a:latin typeface="Arial" charset="0"/>
                        <a:cs typeface="Arial" charset="0"/>
                      </a:endParaRPr>
                    </a:p>
                  </a:txBody>
                  <a:tcPr marL="9527" marR="9527" marT="9531"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58763">
                <a:tc>
                  <a:txBody>
                    <a:bodyPr/>
                    <a:lstStyle/>
                    <a:p>
                      <a:pPr marL="0" marR="0" lvl="0" indent="85725"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mean platelet volume (µm³)</a:t>
                      </a:r>
                    </a:p>
                  </a:txBody>
                  <a:tcPr marL="8999" marR="8999" marT="9001" marB="0" anchor="ctr" horzOverflow="overflow">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5.75</a:t>
                      </a:r>
                    </a:p>
                  </a:txBody>
                  <a:tcPr marL="9527" marR="9527" marT="9531" marB="0" anchor="ctr" horzOverflow="overflow">
                    <a:lnL w="12700" cap="flat" cmpd="sng" algn="ctr">
                      <a:solidFill>
                        <a:srgbClr val="7F7F7F"/>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0.33</a:t>
                      </a:r>
                    </a:p>
                  </a:txBody>
                  <a:tcPr marL="9527" marR="9527" marT="9531"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5.07</a:t>
                      </a:r>
                    </a:p>
                  </a:txBody>
                  <a:tcPr marL="9527" marR="9527" marT="9531"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de-DE" sz="1100" b="0" i="0" u="none" strike="noStrike" cap="none" normalizeH="0" baseline="0" smtClean="0">
                          <a:ln>
                            <a:noFill/>
                          </a:ln>
                          <a:solidFill>
                            <a:srgbClr val="000000"/>
                          </a:solidFill>
                          <a:effectLst/>
                          <a:latin typeface="Arial" charset="0"/>
                          <a:cs typeface="Arial" charset="0"/>
                        </a:rPr>
                        <a:t>± 0.18</a:t>
                      </a:r>
                    </a:p>
                  </a:txBody>
                  <a:tcPr marL="9527" marR="9527" marT="9531" marB="0"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charset="0"/>
                          <a:cs typeface="Arial" charset="0"/>
                        </a:rPr>
                        <a:t>***p&lt;0.001</a:t>
                      </a:r>
                      <a:endParaRPr kumimoji="0" lang="en-US" sz="1100" b="0" i="1" u="none" strike="noStrike" cap="none" normalizeH="0" baseline="0" smtClean="0">
                        <a:ln>
                          <a:noFill/>
                        </a:ln>
                        <a:solidFill>
                          <a:schemeClr val="tx1"/>
                        </a:solidFill>
                        <a:effectLst/>
                        <a:latin typeface="Arial" charset="0"/>
                        <a:ea typeface="ＭＳ Ｐゴシック"/>
                        <a:cs typeface="Arial" charset="0"/>
                      </a:endParaRPr>
                    </a:p>
                  </a:txBody>
                  <a:tcPr marL="9527" marR="9527" marT="9531"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60525" name="Textfeld 3"/>
          <p:cNvSpPr txBox="1">
            <a:spLocks noChangeArrowheads="1"/>
          </p:cNvSpPr>
          <p:nvPr/>
        </p:nvSpPr>
        <p:spPr bwMode="auto">
          <a:xfrm>
            <a:off x="5738360" y="14288"/>
            <a:ext cx="3416320" cy="369332"/>
          </a:xfrm>
          <a:prstGeom prst="rect">
            <a:avLst/>
          </a:prstGeom>
          <a:noFill/>
          <a:ln w="9525">
            <a:noFill/>
            <a:miter lim="800000"/>
            <a:headEnd/>
            <a:tailEnd/>
          </a:ln>
        </p:spPr>
        <p:txBody>
          <a:bodyPr wrap="none">
            <a:spAutoFit/>
          </a:bodyPr>
          <a:lstStyle/>
          <a:p>
            <a:r>
              <a:rPr lang="en-US" dirty="0" smtClean="0"/>
              <a:t>Online resource 3 (blood count)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feld 6"/>
          <p:cNvSpPr txBox="1">
            <a:spLocks noChangeArrowheads="1"/>
          </p:cNvSpPr>
          <p:nvPr/>
        </p:nvSpPr>
        <p:spPr bwMode="auto">
          <a:xfrm>
            <a:off x="406400" y="641747"/>
            <a:ext cx="8297333"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1" charset="-128"/>
              </a:defRPr>
            </a:lvl1pPr>
            <a:lvl2pPr marL="37931725" indent="-37474525" eaLnBrk="0" hangingPunct="0">
              <a:defRPr sz="2400">
                <a:solidFill>
                  <a:schemeClr val="tx1"/>
                </a:solidFill>
                <a:latin typeface="Arial" charset="0"/>
                <a:ea typeface="ＭＳ Ｐゴシック" pitchFamily="-1" charset="-128"/>
              </a:defRPr>
            </a:lvl2pPr>
            <a:lvl3pPr eaLnBrk="0" hangingPunct="0">
              <a:defRPr sz="2400">
                <a:solidFill>
                  <a:schemeClr val="tx1"/>
                </a:solidFill>
                <a:latin typeface="Arial" charset="0"/>
                <a:ea typeface="ＭＳ Ｐゴシック" pitchFamily="-1" charset="-128"/>
              </a:defRPr>
            </a:lvl3pPr>
            <a:lvl4pPr eaLnBrk="0" hangingPunct="0">
              <a:defRPr sz="2400">
                <a:solidFill>
                  <a:schemeClr val="tx1"/>
                </a:solidFill>
                <a:latin typeface="Arial" charset="0"/>
                <a:ea typeface="ＭＳ Ｐゴシック" pitchFamily="-1" charset="-128"/>
              </a:defRPr>
            </a:lvl4pPr>
            <a:lvl5pPr eaLnBrk="0" hangingPunct="0">
              <a:defRPr sz="2400">
                <a:solidFill>
                  <a:schemeClr val="tx1"/>
                </a:solidFill>
                <a:latin typeface="Arial" charset="0"/>
                <a:ea typeface="ＭＳ Ｐゴシック" pitchFamily="-1" charset="-128"/>
              </a:defRPr>
            </a:lvl5pPr>
            <a:lvl6pPr marL="457200" eaLnBrk="0" fontAlgn="base" hangingPunct="0">
              <a:spcBef>
                <a:spcPct val="0"/>
              </a:spcBef>
              <a:spcAft>
                <a:spcPct val="0"/>
              </a:spcAft>
              <a:defRPr sz="2400">
                <a:solidFill>
                  <a:schemeClr val="tx1"/>
                </a:solidFill>
                <a:latin typeface="Arial" charset="0"/>
                <a:ea typeface="ＭＳ Ｐゴシック" pitchFamily="-1" charset="-128"/>
              </a:defRPr>
            </a:lvl6pPr>
            <a:lvl7pPr marL="914400" eaLnBrk="0" fontAlgn="base" hangingPunct="0">
              <a:spcBef>
                <a:spcPct val="0"/>
              </a:spcBef>
              <a:spcAft>
                <a:spcPct val="0"/>
              </a:spcAft>
              <a:defRPr sz="2400">
                <a:solidFill>
                  <a:schemeClr val="tx1"/>
                </a:solidFill>
                <a:latin typeface="Arial" charset="0"/>
                <a:ea typeface="ＭＳ Ｐゴシック" pitchFamily="-1" charset="-128"/>
              </a:defRPr>
            </a:lvl7pPr>
            <a:lvl8pPr marL="1371600" eaLnBrk="0" fontAlgn="base" hangingPunct="0">
              <a:spcBef>
                <a:spcPct val="0"/>
              </a:spcBef>
              <a:spcAft>
                <a:spcPct val="0"/>
              </a:spcAft>
              <a:defRPr sz="2400">
                <a:solidFill>
                  <a:schemeClr val="tx1"/>
                </a:solidFill>
                <a:latin typeface="Arial" charset="0"/>
                <a:ea typeface="ＭＳ Ｐゴシック" pitchFamily="-1" charset="-128"/>
              </a:defRPr>
            </a:lvl8pPr>
            <a:lvl9pPr marL="18288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just" eaLnBrk="1" hangingPunct="1"/>
            <a:r>
              <a:rPr lang="en-GB" sz="1200" b="1" dirty="0"/>
              <a:t>Figure legend</a:t>
            </a:r>
            <a:r>
              <a:rPr lang="en-GB" sz="1200" b="1" dirty="0" smtClean="0"/>
              <a:t>.</a:t>
            </a:r>
          </a:p>
          <a:p>
            <a:pPr algn="just"/>
            <a:r>
              <a:rPr lang="en-US" sz="1200" i="1" u="sng" dirty="0"/>
              <a:t>Online Resource </a:t>
            </a:r>
            <a:r>
              <a:rPr lang="en-US" sz="1200" i="1" u="sng" dirty="0" smtClean="0"/>
              <a:t>3 </a:t>
            </a:r>
            <a:r>
              <a:rPr lang="en-US" sz="1200" i="1" u="sng" dirty="0"/>
              <a:t>- blood count data</a:t>
            </a:r>
            <a:endParaRPr lang="de-DE" sz="1200" dirty="0"/>
          </a:p>
          <a:p>
            <a:pPr algn="just"/>
            <a:r>
              <a:rPr lang="en-US" sz="1200" dirty="0"/>
              <a:t>6 weeks after bone marrow transplantation blood of both chimera groups BC+/EC+ and BC-/EC+ was taken for blood count analysis to exclude chronic persisting inflammation as a result of the transplantation. Blood counts of both groups were not significantly different except for mean platelet volume (***p&lt; 0.001) and lymphocytes (*p&lt; 0.05</a:t>
            </a:r>
            <a:r>
              <a:rPr lang="en-GB" sz="1200" dirty="0"/>
              <a:t>, </a:t>
            </a:r>
            <a:r>
              <a:rPr lang="en-US" sz="1200" dirty="0"/>
              <a:t>unpaired Student’s t-test). </a:t>
            </a:r>
            <a:endParaRPr lang="de-DE" sz="1200" dirty="0"/>
          </a:p>
          <a:p>
            <a:pPr algn="just"/>
            <a:r>
              <a:rPr lang="en-US" sz="1200" dirty="0"/>
              <a:t> </a:t>
            </a:r>
            <a:endParaRPr lang="de-DE" sz="1200" dirty="0"/>
          </a:p>
          <a:p>
            <a:pPr algn="just"/>
            <a:r>
              <a:rPr lang="en-US" sz="1200" i="1" u="sng" dirty="0"/>
              <a:t>Methods Online Resource </a:t>
            </a:r>
            <a:r>
              <a:rPr lang="en-US" sz="1200" i="1" u="sng" dirty="0" smtClean="0"/>
              <a:t>3 </a:t>
            </a:r>
            <a:r>
              <a:rPr lang="en-US" sz="1200" i="1" u="sng" dirty="0"/>
              <a:t>- Circulating blood cell count</a:t>
            </a:r>
            <a:endParaRPr lang="de-DE" sz="1200" dirty="0"/>
          </a:p>
          <a:p>
            <a:pPr algn="just"/>
            <a:r>
              <a:rPr lang="en-US" sz="1200" dirty="0"/>
              <a:t>Blood was drawn via heart puncture and collected in a heparinized tube for the measurement of circulating blood cell count at baseline (6 weeks after bone marrow transplantation) under deep anesthesia. For determination of red blood cells, platelets, whole leukocytes, hemoglobin and red blood cell indices, a sample volume of 30 µl was necessary. Additionally, the amount of circulating lymphocytes, monocytes and granulocytes was analyzed. The preparation of the 3-fold differential blood count was performed via hematology analyzer </a:t>
            </a:r>
            <a:r>
              <a:rPr lang="en-US" sz="1200" dirty="0" err="1"/>
              <a:t>VetABC</a:t>
            </a:r>
            <a:r>
              <a:rPr lang="en-US" sz="1200" dirty="0"/>
              <a:t> CLASSIC (</a:t>
            </a:r>
            <a:r>
              <a:rPr lang="en-US" sz="1200" dirty="0" err="1"/>
              <a:t>scil</a:t>
            </a:r>
            <a:r>
              <a:rPr lang="en-US" sz="1200" dirty="0"/>
              <a:t> animal care company GmbH) according to the manufacturer manual.</a:t>
            </a:r>
            <a:r>
              <a:rPr lang="en-US" sz="1200" i="1" u="sng" dirty="0"/>
              <a:t> </a:t>
            </a:r>
            <a:endParaRPr lang="de-DE" sz="1200" dirty="0"/>
          </a:p>
          <a:p>
            <a:pPr algn="just" eaLnBrk="1" hangingPunct="1"/>
            <a:endParaRPr lang="en-GB" sz="1400" b="1" dirty="0"/>
          </a:p>
        </p:txBody>
      </p:sp>
      <p:cxnSp>
        <p:nvCxnSpPr>
          <p:cNvPr id="4" name="Gerade Verbindung 3"/>
          <p:cNvCxnSpPr/>
          <p:nvPr/>
        </p:nvCxnSpPr>
        <p:spPr>
          <a:xfrm>
            <a:off x="439251" y="1880093"/>
            <a:ext cx="8024284" cy="119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3703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244</Words>
  <Application>Microsoft Office PowerPoint</Application>
  <PresentationFormat>Bildschirmpräsentation (4:3)</PresentationFormat>
  <Paragraphs>80</Paragraphs>
  <Slides>3</Slides>
  <Notes>0</Notes>
  <HiddenSlides>0</HiddenSlides>
  <MMClips>0</MMClips>
  <ScaleCrop>false</ScaleCrop>
  <HeadingPairs>
    <vt:vector size="4" baseType="variant">
      <vt:variant>
        <vt:lpstr>Design</vt:lpstr>
      </vt:variant>
      <vt:variant>
        <vt:i4>1</vt:i4>
      </vt:variant>
      <vt:variant>
        <vt:lpstr>Folientitel</vt:lpstr>
      </vt:variant>
      <vt:variant>
        <vt:i4>3</vt:i4>
      </vt:variant>
    </vt:vector>
  </HeadingPairs>
  <TitlesOfParts>
    <vt:vector size="4" baseType="lpstr">
      <vt:lpstr>Office Theme</vt:lpstr>
      <vt:lpstr> Online Resource 3.  Article title:  Depletion of circulating blood NOS3 increases severity of myocardial infarction and left ventricular dysfunction  Journal name: Basic Research in Cardiology  Author names: Marc W. Merx*, Simone Gorressen*, Annette van de Sandt, Miriam Cortese-Krott, Jan Ohlig, Manuel Stern, Tienush Rassaf, Axel Gödecke, Mark T. Gladwin &amp; Malte Kelm  Corresponding author: Marc W. Merx. M.D. Department of Medicine Division of Cardiology, Pneumology and Angiology Moorenstrasse 5, D- 40225 Düsseldorf Phone: +49 (0) 211- 8118801, Fax: +49 (0) 211- 8118812 Email: marc.merx@med.uni-duesseldorf.de       </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Simone Zander</dc:creator>
  <cp:lastModifiedBy>Simone Gorressen</cp:lastModifiedBy>
  <cp:revision>94</cp:revision>
  <cp:lastPrinted>2013-05-08T12:21:01Z</cp:lastPrinted>
  <dcterms:created xsi:type="dcterms:W3CDTF">2013-02-25T11:37:19Z</dcterms:created>
  <dcterms:modified xsi:type="dcterms:W3CDTF">2013-10-24T13:30:10Z</dcterms:modified>
</cp:coreProperties>
</file>