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67" r:id="rId3"/>
    <p:sldId id="269" r:id="rId4"/>
  </p:sldIdLst>
  <p:sldSz cx="9144000" cy="6858000" type="screen4x3"/>
  <p:notesSz cx="6794500" cy="99822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93D81CF-94F2-401A-BA57-92F5A7B2D0C5}" styleName="Mittlere Formatvorlag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43" autoAdjust="0"/>
    <p:restoredTop sz="94659" autoAdjust="0"/>
  </p:normalViewPr>
  <p:slideViewPr>
    <p:cSldViewPr snapToGrid="0">
      <p:cViewPr>
        <p:scale>
          <a:sx n="100" d="100"/>
          <a:sy n="100" d="100"/>
        </p:scale>
        <p:origin x="-1812" y="-180"/>
      </p:cViewPr>
      <p:guideLst>
        <p:guide orient="horz" pos="2160"/>
        <p:guide pos="29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E7167-3ADF-441C-B8A7-EA1BE598C69F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0EA93-FA27-41D3-895C-DDEF3DEDB8C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2A2C4-6963-4E16-BADB-6EE10B34A754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263A51-AFEC-4F32-AE88-79B71431249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874E8-59D1-4D91-B538-29B8963254A7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2D66FD-3509-4439-BA22-849D5BE3DF4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28650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28650" y="1825625"/>
            <a:ext cx="3867150" cy="2098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825625"/>
            <a:ext cx="3867150" cy="2098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28650" y="4076700"/>
            <a:ext cx="3867150" cy="2100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076700"/>
            <a:ext cx="3867150" cy="2100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9D4E2-D6C7-49E7-9EB5-FAE54AC42413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8CB55-05CC-46E6-9CE7-8E5D665D49F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785F0-A885-45C6-8D94-D341382EA0B8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290DC-4B37-42AC-BCC4-38E2FD1C412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73883-1A73-4EB2-BD87-3F8F1DF79E1B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13CDD-37F2-4C7B-B06B-7279F3871AB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CABDF-A39B-4F93-B483-DA25BC189E99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77624-CBCF-4AA5-A4FC-8F5EA6CA6FB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A9BDB-30C6-45F6-B079-625A755C1154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85A29-29AF-429B-B326-04DEADCD8BA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B5C6E-C042-4C70-966A-0A4B81686D28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99BD7-D64A-4705-BD59-DD4973430E9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B2BB7-1656-4D7B-B954-8CD04DD05D0D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7C9AB-9BF6-4296-9821-AE1217B1394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EE5FE-F315-4CA7-AFBC-A83402F85097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11F43-A18D-4F32-B77E-3CB85B5E308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36410-16E0-49E2-8BE4-D5B7541FC16E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CB0CC-8EC5-4958-8391-E09FD1D87A3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endParaRPr lang="en-US" smtClean="0"/>
          </a:p>
        </p:txBody>
      </p:sp>
      <p:sp>
        <p:nvSpPr>
          <p:cNvPr id="1638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7FBB32D-A4DE-47B0-8D1B-625BEA8FB33B}" type="datetimeFigureOut">
              <a:rPr lang="de-DE"/>
              <a:pPr>
                <a:defRPr/>
              </a:pPr>
              <a:t>24.10.2013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0DF34-9B6A-44B1-9C96-86D3E2262E8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0" r:id="rId3"/>
    <p:sldLayoutId id="2147483669" r:id="rId4"/>
    <p:sldLayoutId id="2147483668" r:id="rId5"/>
    <p:sldLayoutId id="2147483667" r:id="rId6"/>
    <p:sldLayoutId id="2147483666" r:id="rId7"/>
    <p:sldLayoutId id="2147483665" r:id="rId8"/>
    <p:sldLayoutId id="2147483664" r:id="rId9"/>
    <p:sldLayoutId id="2147483663" r:id="rId10"/>
    <p:sldLayoutId id="2147483662" r:id="rId11"/>
    <p:sldLayoutId id="2147483661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el 1"/>
          <p:cNvSpPr>
            <a:spLocks noGrp="1"/>
          </p:cNvSpPr>
          <p:nvPr>
            <p:ph type="title" sz="quarter"/>
          </p:nvPr>
        </p:nvSpPr>
        <p:spPr>
          <a:xfrm>
            <a:off x="457200" y="960438"/>
            <a:ext cx="8229600" cy="3713162"/>
          </a:xfrm>
        </p:spPr>
        <p:txBody>
          <a:bodyPr/>
          <a:lstStyle/>
          <a:p>
            <a:r>
              <a:rPr lang="en-GB" sz="1400" u="sng" dirty="0" smtClean="0">
                <a:latin typeface="Arial" charset="0"/>
                <a:cs typeface="Arial" charset="0"/>
              </a:rPr>
              <a:t/>
            </a:r>
            <a:br>
              <a:rPr lang="en-GB" sz="1400" u="sng" dirty="0" smtClean="0">
                <a:latin typeface="Arial" charset="0"/>
                <a:cs typeface="Arial" charset="0"/>
              </a:rPr>
            </a:br>
            <a:r>
              <a:rPr lang="en-GB" sz="1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Online Resource 5.</a:t>
            </a:r>
            <a:r>
              <a:rPr lang="en-US" sz="1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Article title: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Depletion of circulating blood NOS3 increases severity of myocardial infarction and left ventricular dysfunction</a:t>
            </a:r>
            <a:b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Journal name: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Basic Research in Cardiology</a:t>
            </a:r>
            <a:b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Author names: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Marc W. </a:t>
            </a:r>
            <a:r>
              <a:rPr lang="de-DE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Merx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*, Simone Gorressen*, Annette van de Sandt, Miriam </a:t>
            </a:r>
            <a:r>
              <a:rPr lang="de-DE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Cortese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-Krott, Jan </a:t>
            </a:r>
            <a:r>
              <a:rPr lang="de-DE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Ohlig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, Manuel Stern, </a:t>
            </a:r>
            <a:r>
              <a:rPr lang="de-DE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Tienush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Rassaf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, Axel </a:t>
            </a:r>
            <a:r>
              <a:rPr lang="de-DE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Gödecke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, Mark T. </a:t>
            </a:r>
            <a:r>
              <a:rPr lang="de-DE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Gladwin</a:t>
            </a:r>
            <a:r>
              <a:rPr lang="de-DE" sz="1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&amp; Malte Kelm</a:t>
            </a:r>
            <a:b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Corresponding author: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Marc W. </a:t>
            </a:r>
            <a:r>
              <a:rPr lang="en-GB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Merx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 M.D.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Department of Medicine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Division of Cardiology,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Pneumology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and Angiology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Moorenstrasse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5, D- 40225 Düsseldorf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Phone: +49 (0) 211- 8118801, Fax: +49 (0) 211- 8118812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Email: </a:t>
            </a:r>
            <a:r>
              <a:rPr lang="en-GB" sz="1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marc.merx@med.uni-duesseldorf.de</a:t>
            </a:r>
            <a:r>
              <a:rPr lang="en-GB" sz="1400" u="sng" dirty="0" smtClean="0">
                <a:latin typeface="Arial" charset="0"/>
                <a:cs typeface="Arial" charset="0"/>
              </a:rPr>
              <a:t/>
            </a:r>
            <a:br>
              <a:rPr lang="en-GB" sz="1400" u="sng" dirty="0" smtClean="0">
                <a:latin typeface="Arial" charset="0"/>
                <a:cs typeface="Arial" charset="0"/>
              </a:rPr>
            </a:br>
            <a:r>
              <a:rPr lang="en-GB" sz="1400" u="sng" dirty="0" smtClean="0">
                <a:latin typeface="Arial" charset="0"/>
                <a:cs typeface="Arial" charset="0"/>
              </a:rPr>
              <a:t/>
            </a:r>
            <a:br>
              <a:rPr lang="en-GB" sz="1400" u="sng" dirty="0" smtClean="0">
                <a:latin typeface="Arial" charset="0"/>
                <a:cs typeface="Arial" charset="0"/>
              </a:rPr>
            </a:br>
            <a:r>
              <a:rPr lang="en-GB" sz="1400" u="sng" dirty="0" smtClean="0">
                <a:latin typeface="Arial" charset="0"/>
                <a:cs typeface="Arial" charset="0"/>
              </a:rPr>
              <a:t/>
            </a:r>
            <a:br>
              <a:rPr lang="en-GB" sz="1400" u="sng" dirty="0" smtClean="0">
                <a:latin typeface="Arial" charset="0"/>
                <a:cs typeface="Arial" charset="0"/>
              </a:rPr>
            </a:br>
            <a:r>
              <a:rPr lang="de-DE" sz="1400" dirty="0" smtClean="0"/>
              <a:t/>
            </a:r>
            <a:br>
              <a:rPr lang="de-DE" sz="1400" dirty="0" smtClean="0"/>
            </a:br>
            <a:r>
              <a:rPr lang="de-DE" sz="1400" dirty="0" smtClean="0"/>
              <a:t/>
            </a:r>
            <a:br>
              <a:rPr lang="de-DE" sz="1400" dirty="0" smtClean="0"/>
            </a:br>
            <a:r>
              <a:rPr lang="en-US" sz="1400" b="1" dirty="0" smtClean="0">
                <a:latin typeface="Arial" charset="0"/>
                <a:cs typeface="Arial" charset="0"/>
              </a:rPr>
              <a:t/>
            </a:r>
            <a:br>
              <a:rPr lang="en-US" sz="1400" b="1" dirty="0" smtClean="0">
                <a:latin typeface="Arial" charset="0"/>
                <a:cs typeface="Arial" charset="0"/>
              </a:rPr>
            </a:br>
            <a:r>
              <a:rPr lang="de-DE" sz="1400" dirty="0" smtClean="0">
                <a:latin typeface="Arial" charset="0"/>
                <a:cs typeface="Arial" charset="0"/>
              </a:rPr>
              <a:t/>
            </a:r>
            <a:br>
              <a:rPr lang="de-DE" sz="1400" dirty="0" smtClean="0">
                <a:latin typeface="Arial" charset="0"/>
                <a:cs typeface="Arial" charset="0"/>
              </a:rPr>
            </a:br>
            <a:endParaRPr lang="de-DE" sz="14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4" name="Picture 5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750" y="3941763"/>
            <a:ext cx="2660650" cy="2344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3" name="Picture 4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925" y="3910013"/>
            <a:ext cx="2701925" cy="233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2" name="Picture 4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1241425"/>
            <a:ext cx="2743200" cy="240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1" name="Picture 4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888" y="1233488"/>
            <a:ext cx="2668587" cy="237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51" name="Textfeld 3"/>
          <p:cNvSpPr txBox="1">
            <a:spLocks noChangeArrowheads="1"/>
          </p:cNvSpPr>
          <p:nvPr/>
        </p:nvSpPr>
        <p:spPr bwMode="auto">
          <a:xfrm>
            <a:off x="3295650" y="0"/>
            <a:ext cx="58023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Online resource 5 (nitrite/nitrate concentration in blood </a:t>
            </a:r>
          </a:p>
          <a:p>
            <a:r>
              <a:rPr lang="en-US" dirty="0"/>
              <a:t>plasma and heart tissue)</a:t>
            </a:r>
          </a:p>
        </p:txBody>
      </p:sp>
      <p:grpSp>
        <p:nvGrpSpPr>
          <p:cNvPr id="2" name="Gruppieren 1"/>
          <p:cNvGrpSpPr/>
          <p:nvPr/>
        </p:nvGrpSpPr>
        <p:grpSpPr>
          <a:xfrm>
            <a:off x="7018338" y="1135063"/>
            <a:ext cx="792162" cy="296862"/>
            <a:chOff x="7018338" y="1135063"/>
            <a:chExt cx="792162" cy="296862"/>
          </a:xfrm>
        </p:grpSpPr>
        <p:sp>
          <p:nvSpPr>
            <p:cNvPr id="1055" name="Rectangle 65"/>
            <p:cNvSpPr>
              <a:spLocks noChangeArrowheads="1"/>
            </p:cNvSpPr>
            <p:nvPr/>
          </p:nvSpPr>
          <p:spPr bwMode="auto">
            <a:xfrm>
              <a:off x="7248525" y="1135063"/>
              <a:ext cx="561975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r>
                <a:rPr lang="de-DE" sz="1000" b="1">
                  <a:solidFill>
                    <a:srgbClr val="000000"/>
                  </a:solidFill>
                </a:rPr>
                <a:t>BC+/EC+</a:t>
              </a:r>
              <a:endParaRPr lang="de-DE"/>
            </a:p>
          </p:txBody>
        </p:sp>
        <p:sp>
          <p:nvSpPr>
            <p:cNvPr id="1056" name="Rectangle 66"/>
            <p:cNvSpPr>
              <a:spLocks noChangeArrowheads="1"/>
            </p:cNvSpPr>
            <p:nvPr/>
          </p:nvSpPr>
          <p:spPr bwMode="auto">
            <a:xfrm>
              <a:off x="7018338" y="1166813"/>
              <a:ext cx="147637" cy="74612"/>
            </a:xfrm>
            <a:prstGeom prst="rect">
              <a:avLst/>
            </a:prstGeom>
            <a:solidFill>
              <a:srgbClr val="008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57" name="Freeform 67"/>
            <p:cNvSpPr>
              <a:spLocks/>
            </p:cNvSpPr>
            <p:nvPr/>
          </p:nvSpPr>
          <p:spPr bwMode="auto">
            <a:xfrm>
              <a:off x="7018338" y="1166813"/>
              <a:ext cx="147637" cy="74612"/>
            </a:xfrm>
            <a:custGeom>
              <a:avLst/>
              <a:gdLst>
                <a:gd name="T0" fmla="*/ 0 w 128"/>
                <a:gd name="T1" fmla="*/ 0 h 66"/>
                <a:gd name="T2" fmla="*/ 0 w 128"/>
                <a:gd name="T3" fmla="*/ 0 h 66"/>
                <a:gd name="T4" fmla="*/ 36 w 128"/>
                <a:gd name="T5" fmla="*/ 0 h 66"/>
                <a:gd name="T6" fmla="*/ 36 w 128"/>
                <a:gd name="T7" fmla="*/ 17 h 66"/>
                <a:gd name="T8" fmla="*/ 0 w 128"/>
                <a:gd name="T9" fmla="*/ 17 h 66"/>
                <a:gd name="T10" fmla="*/ 0 w 128"/>
                <a:gd name="T11" fmla="*/ 0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8"/>
                <a:gd name="T19" fmla="*/ 0 h 66"/>
                <a:gd name="T20" fmla="*/ 128 w 128"/>
                <a:gd name="T21" fmla="*/ 66 h 6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8" h="66">
                  <a:moveTo>
                    <a:pt x="0" y="0"/>
                  </a:moveTo>
                  <a:lnTo>
                    <a:pt x="0" y="0"/>
                  </a:lnTo>
                  <a:lnTo>
                    <a:pt x="128" y="0"/>
                  </a:lnTo>
                  <a:lnTo>
                    <a:pt x="128" y="66"/>
                  </a:lnTo>
                  <a:lnTo>
                    <a:pt x="0" y="66"/>
                  </a:lnTo>
                  <a:lnTo>
                    <a:pt x="0" y="0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58" name="Rectangle 68"/>
            <p:cNvSpPr>
              <a:spLocks noChangeArrowheads="1"/>
            </p:cNvSpPr>
            <p:nvPr/>
          </p:nvSpPr>
          <p:spPr bwMode="auto">
            <a:xfrm>
              <a:off x="7248525" y="1281113"/>
              <a:ext cx="512763" cy="150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de-DE" sz="1000" b="1">
                  <a:solidFill>
                    <a:srgbClr val="000000"/>
                  </a:solidFill>
                </a:rPr>
                <a:t>BC-/EC+</a:t>
              </a:r>
              <a:endParaRPr lang="de-DE"/>
            </a:p>
          </p:txBody>
        </p:sp>
        <p:sp>
          <p:nvSpPr>
            <p:cNvPr id="1059" name="Rectangle 69"/>
            <p:cNvSpPr>
              <a:spLocks noChangeArrowheads="1"/>
            </p:cNvSpPr>
            <p:nvPr/>
          </p:nvSpPr>
          <p:spPr bwMode="auto">
            <a:xfrm>
              <a:off x="7018338" y="1311275"/>
              <a:ext cx="147637" cy="76200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60" name="Freeform 70"/>
            <p:cNvSpPr>
              <a:spLocks/>
            </p:cNvSpPr>
            <p:nvPr/>
          </p:nvSpPr>
          <p:spPr bwMode="auto">
            <a:xfrm>
              <a:off x="7018338" y="1311275"/>
              <a:ext cx="147637" cy="76200"/>
            </a:xfrm>
            <a:custGeom>
              <a:avLst/>
              <a:gdLst>
                <a:gd name="T0" fmla="*/ 0 w 128"/>
                <a:gd name="T1" fmla="*/ 0 h 66"/>
                <a:gd name="T2" fmla="*/ 0 w 128"/>
                <a:gd name="T3" fmla="*/ 0 h 66"/>
                <a:gd name="T4" fmla="*/ 36 w 128"/>
                <a:gd name="T5" fmla="*/ 0 h 66"/>
                <a:gd name="T6" fmla="*/ 36 w 128"/>
                <a:gd name="T7" fmla="*/ 18 h 66"/>
                <a:gd name="T8" fmla="*/ 0 w 128"/>
                <a:gd name="T9" fmla="*/ 18 h 66"/>
                <a:gd name="T10" fmla="*/ 0 w 128"/>
                <a:gd name="T11" fmla="*/ 0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8"/>
                <a:gd name="T19" fmla="*/ 0 h 66"/>
                <a:gd name="T20" fmla="*/ 128 w 128"/>
                <a:gd name="T21" fmla="*/ 66 h 6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8" h="66">
                  <a:moveTo>
                    <a:pt x="0" y="0"/>
                  </a:moveTo>
                  <a:lnTo>
                    <a:pt x="0" y="0"/>
                  </a:lnTo>
                  <a:lnTo>
                    <a:pt x="128" y="0"/>
                  </a:lnTo>
                  <a:lnTo>
                    <a:pt x="128" y="66"/>
                  </a:lnTo>
                  <a:lnTo>
                    <a:pt x="0" y="66"/>
                  </a:lnTo>
                  <a:lnTo>
                    <a:pt x="0" y="0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feld 6"/>
          <p:cNvSpPr txBox="1">
            <a:spLocks noChangeArrowheads="1"/>
          </p:cNvSpPr>
          <p:nvPr/>
        </p:nvSpPr>
        <p:spPr bwMode="auto">
          <a:xfrm>
            <a:off x="396875" y="252413"/>
            <a:ext cx="8297863" cy="568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/>
            <a:r>
              <a:rPr lang="en-US" sz="1200" u="sng" dirty="0">
                <a:ea typeface="Calibri" pitchFamily="34" charset="0"/>
                <a:cs typeface="Arial" charset="0"/>
              </a:rPr>
              <a:t>Figure legend</a:t>
            </a:r>
            <a:endParaRPr lang="de-DE" sz="1200" dirty="0">
              <a:ea typeface="Calibri" pitchFamily="34" charset="0"/>
              <a:cs typeface="Arial" charset="0"/>
            </a:endParaRPr>
          </a:p>
          <a:p>
            <a:pPr algn="just" eaLnBrk="0" hangingPunct="0"/>
            <a:r>
              <a:rPr lang="en-US" sz="1200" u="sng" dirty="0">
                <a:ea typeface="Calibri" pitchFamily="34" charset="0"/>
                <a:cs typeface="Arial" charset="0"/>
              </a:rPr>
              <a:t>Online Resource 5 – Depletion of circulating NOS3 reduces plasma levels of nitrite and nitrate but not heart tissue levels of nitrite and nitrate</a:t>
            </a:r>
            <a:endParaRPr lang="de-DE" sz="1200" dirty="0">
              <a:ea typeface="Calibri" pitchFamily="34" charset="0"/>
              <a:cs typeface="Arial" charset="0"/>
            </a:endParaRPr>
          </a:p>
          <a:p>
            <a:pPr algn="just" eaLnBrk="0" hangingPunct="0"/>
            <a:r>
              <a:rPr lang="en-US" sz="1200" dirty="0">
                <a:ea typeface="Calibri" pitchFamily="34" charset="0"/>
                <a:cs typeface="Arial" charset="0"/>
              </a:rPr>
              <a:t>Diminished nitrite (BC+/EC+ n=10, BC-/EC+ n=11, *p&lt;0.05) and nitrate plasma levels (BC+/EC+ n=10, BC-/EC+ n=11; </a:t>
            </a:r>
            <a:r>
              <a:rPr lang="en-US" sz="1200" dirty="0" err="1">
                <a:ea typeface="Calibri" pitchFamily="34" charset="0"/>
                <a:cs typeface="Arial" charset="0"/>
              </a:rPr>
              <a:t>n.s</a:t>
            </a:r>
            <a:r>
              <a:rPr lang="en-US" sz="1200" dirty="0">
                <a:ea typeface="Calibri" pitchFamily="34" charset="0"/>
                <a:cs typeface="Arial" charset="0"/>
              </a:rPr>
              <a:t>.) were measured in BC-/EC+ compared to BC+/EC+ at baseline. Blood plasma nitrite levels were slightly reduced in BC-/EC+ plasma at 5 minutes (n=4 per group; </a:t>
            </a:r>
            <a:r>
              <a:rPr lang="en-US" sz="1200" dirty="0" err="1">
                <a:ea typeface="Calibri" pitchFamily="34" charset="0"/>
                <a:cs typeface="Arial" charset="0"/>
              </a:rPr>
              <a:t>n.s</a:t>
            </a:r>
            <a:r>
              <a:rPr lang="en-US" sz="1200" dirty="0">
                <a:ea typeface="Calibri" pitchFamily="34" charset="0"/>
                <a:cs typeface="Arial" charset="0"/>
              </a:rPr>
              <a:t>.) and 24 hours of reperfusion (BC-/EC+ n=7; BC+/EC+ n=6; </a:t>
            </a:r>
            <a:r>
              <a:rPr lang="en-US" sz="1200" dirty="0" err="1">
                <a:ea typeface="Calibri" pitchFamily="34" charset="0"/>
                <a:cs typeface="Arial" charset="0"/>
              </a:rPr>
              <a:t>n.s</a:t>
            </a:r>
            <a:r>
              <a:rPr lang="en-US" sz="1200" dirty="0">
                <a:ea typeface="Calibri" pitchFamily="34" charset="0"/>
                <a:cs typeface="Arial" charset="0"/>
              </a:rPr>
              <a:t>.) compared to BC+/EC+. Nitrate concentration in plasma was significantly reduced in BC-/EC+ (5min n=4 and 24h n=5) compared to BC+/EC+ (5min n=4 ; *p&lt;0.05 and 24h n=6; *p&lt;0.05) at 5 minutes and 24 hours of reperfusion. Nitrite and nitrate concentration in heart tissue did not differ between both groups at 5 min (nitrite, n=4 per group, </a:t>
            </a:r>
            <a:r>
              <a:rPr lang="en-US" sz="1200" dirty="0" err="1">
                <a:ea typeface="Calibri" pitchFamily="34" charset="0"/>
                <a:cs typeface="Arial" charset="0"/>
              </a:rPr>
              <a:t>n.s</a:t>
            </a:r>
            <a:r>
              <a:rPr lang="en-US" sz="1200" dirty="0">
                <a:ea typeface="Calibri" pitchFamily="34" charset="0"/>
                <a:cs typeface="Arial" charset="0"/>
              </a:rPr>
              <a:t>.; nitrate: BC+/EC n=3, BC-/EC+ n=4, </a:t>
            </a:r>
            <a:r>
              <a:rPr lang="en-US" sz="1200" dirty="0" err="1">
                <a:ea typeface="Calibri" pitchFamily="34" charset="0"/>
                <a:cs typeface="Arial" charset="0"/>
              </a:rPr>
              <a:t>n.s</a:t>
            </a:r>
            <a:r>
              <a:rPr lang="en-US" sz="1200" dirty="0">
                <a:ea typeface="Calibri" pitchFamily="34" charset="0"/>
                <a:cs typeface="Arial" charset="0"/>
              </a:rPr>
              <a:t>) and 24 hours of reperfusion (nitrite, n=3 per group, </a:t>
            </a:r>
            <a:r>
              <a:rPr lang="en-US" sz="1200" dirty="0" err="1">
                <a:ea typeface="Calibri" pitchFamily="34" charset="0"/>
                <a:cs typeface="Arial" charset="0"/>
              </a:rPr>
              <a:t>n.s</a:t>
            </a:r>
            <a:r>
              <a:rPr lang="en-US" sz="1200" dirty="0">
                <a:ea typeface="Calibri" pitchFamily="34" charset="0"/>
                <a:cs typeface="Arial" charset="0"/>
              </a:rPr>
              <a:t>.; nitrate, n=3 per group; </a:t>
            </a:r>
            <a:r>
              <a:rPr lang="en-US" sz="1200" dirty="0" err="1">
                <a:ea typeface="Calibri" pitchFamily="34" charset="0"/>
                <a:cs typeface="Arial" charset="0"/>
              </a:rPr>
              <a:t>n.s</a:t>
            </a:r>
            <a:r>
              <a:rPr lang="en-US" sz="1200" dirty="0">
                <a:ea typeface="Calibri" pitchFamily="34" charset="0"/>
                <a:cs typeface="Arial" charset="0"/>
              </a:rPr>
              <a:t>.; 2-way ANOVA followed by </a:t>
            </a:r>
            <a:r>
              <a:rPr lang="en-US" sz="1200" dirty="0" err="1">
                <a:ea typeface="Calibri" pitchFamily="34" charset="0"/>
                <a:cs typeface="Arial" charset="0"/>
              </a:rPr>
              <a:t>Bonferroni´s</a:t>
            </a:r>
            <a:r>
              <a:rPr lang="en-US" sz="1200" dirty="0">
                <a:ea typeface="Calibri" pitchFamily="34" charset="0"/>
                <a:cs typeface="Arial" charset="0"/>
              </a:rPr>
              <a:t> post hoc test).</a:t>
            </a:r>
            <a:endParaRPr lang="de-DE" sz="1200" dirty="0">
              <a:ea typeface="Calibri" pitchFamily="34" charset="0"/>
              <a:cs typeface="Arial" charset="0"/>
            </a:endParaRPr>
          </a:p>
          <a:p>
            <a:pPr algn="just" eaLnBrk="0" hangingPunct="0">
              <a:lnSpc>
                <a:spcPct val="115000"/>
              </a:lnSpc>
            </a:pPr>
            <a:r>
              <a:rPr lang="en-US" sz="1200" dirty="0">
                <a:ea typeface="Calibri" pitchFamily="34" charset="0"/>
                <a:cs typeface="Arial" charset="0"/>
              </a:rPr>
              <a:t> </a:t>
            </a:r>
            <a:endParaRPr lang="de-DE" sz="1200" dirty="0">
              <a:ea typeface="Calibri" pitchFamily="34" charset="0"/>
              <a:cs typeface="Arial" charset="0"/>
            </a:endParaRPr>
          </a:p>
          <a:p>
            <a:pPr algn="just" eaLnBrk="0" hangingPunct="0">
              <a:lnSpc>
                <a:spcPct val="115000"/>
              </a:lnSpc>
            </a:pPr>
            <a:r>
              <a:rPr lang="en-US" sz="1200" u="sng" dirty="0">
                <a:ea typeface="Calibri" pitchFamily="34" charset="0"/>
                <a:cs typeface="Arial" charset="0"/>
              </a:rPr>
              <a:t>Methods Online Resource 5 – Measurement of nitrite/nitrate in plasma and heart </a:t>
            </a:r>
            <a:r>
              <a:rPr lang="en-US" sz="1200" u="sng" dirty="0" smtClean="0">
                <a:ea typeface="Calibri" pitchFamily="34" charset="0"/>
                <a:cs typeface="Arial" charset="0"/>
              </a:rPr>
              <a:t>tissue</a:t>
            </a:r>
            <a:endParaRPr lang="de-DE" sz="1200" dirty="0">
              <a:ea typeface="Calibri" pitchFamily="34" charset="0"/>
              <a:cs typeface="Arial" charset="0"/>
            </a:endParaRPr>
          </a:p>
          <a:p>
            <a:pPr algn="just" eaLnBrk="0" hangingPunct="0">
              <a:lnSpc>
                <a:spcPct val="115000"/>
              </a:lnSpc>
            </a:pPr>
            <a:r>
              <a:rPr lang="en-US" sz="1200" i="1" dirty="0" smtClean="0"/>
              <a:t>(Methods </a:t>
            </a:r>
            <a:r>
              <a:rPr lang="en-US" sz="1200" i="1" dirty="0"/>
              <a:t>description included in main manuscript, reproduced here for convenience)</a:t>
            </a:r>
            <a:endParaRPr lang="de-DE" sz="1200" dirty="0"/>
          </a:p>
          <a:p>
            <a:pPr algn="just" eaLnBrk="0" hangingPunct="0"/>
            <a:r>
              <a:rPr lang="en-US" sz="1200" dirty="0" smtClean="0">
                <a:ea typeface="Calibri" pitchFamily="34" charset="0"/>
                <a:cs typeface="Arial" charset="0"/>
              </a:rPr>
              <a:t>Blood </a:t>
            </a:r>
            <a:r>
              <a:rPr lang="en-US" sz="1200" dirty="0">
                <a:ea typeface="Calibri" pitchFamily="34" charset="0"/>
                <a:cs typeface="Arial" charset="0"/>
              </a:rPr>
              <a:t>samples were collected by intra-cardiac puncture at baseline, after 5 Min of reperfusion and 24h of myocardial reperfusion. Blood and tissue samples were prepared for determination of nitrate and nitrite </a:t>
            </a:r>
            <a:r>
              <a:rPr lang="en-US" sz="1200" dirty="0"/>
              <a:t>(</a:t>
            </a:r>
            <a:r>
              <a:rPr lang="en-US" sz="1200" dirty="0" err="1"/>
              <a:t>Rassaf</a:t>
            </a:r>
            <a:r>
              <a:rPr lang="en-US" sz="1200" dirty="0"/>
              <a:t>, </a:t>
            </a:r>
            <a:r>
              <a:rPr lang="en-US" sz="1200" dirty="0" err="1"/>
              <a:t>Feelisch</a:t>
            </a:r>
            <a:r>
              <a:rPr lang="en-US" sz="1200" dirty="0"/>
              <a:t> et al. 2004</a:t>
            </a:r>
            <a:r>
              <a:rPr lang="en-US" sz="1200" dirty="0" smtClean="0"/>
              <a:t>)</a:t>
            </a:r>
            <a:r>
              <a:rPr lang="en-US" sz="1200" dirty="0" smtClean="0">
                <a:ea typeface="Calibri" pitchFamily="34" charset="0"/>
                <a:cs typeface="Arial" charset="0"/>
              </a:rPr>
              <a:t>. </a:t>
            </a:r>
            <a:r>
              <a:rPr lang="en-US" sz="1200" dirty="0">
                <a:ea typeface="Calibri" pitchFamily="34" charset="0"/>
                <a:cs typeface="Arial" charset="0"/>
              </a:rPr>
              <a:t>Blood samples were centrifuged and plasma was aspirated and stored at -80 °C. To perform analysis, frozen plasma was thawed and mixed with methanol (1:1, v/v) to precipitate the proteins. Samples were centrifuged again and a </a:t>
            </a:r>
            <a:r>
              <a:rPr lang="en-US" sz="1200" dirty="0" err="1">
                <a:ea typeface="Calibri" pitchFamily="34" charset="0"/>
                <a:cs typeface="Arial" charset="0"/>
              </a:rPr>
              <a:t>NOx</a:t>
            </a:r>
            <a:r>
              <a:rPr lang="en-US" sz="1200" dirty="0">
                <a:ea typeface="Calibri" pitchFamily="34" charset="0"/>
                <a:cs typeface="Arial" charset="0"/>
              </a:rPr>
              <a:t>-analyzing system (ENO-20 Analyzer, EICOM Corp., Kyoto, Japan) was used to analyze the supernatant</a:t>
            </a:r>
            <a:r>
              <a:rPr lang="en-US" sz="1200" dirty="0" smtClean="0">
                <a:ea typeface="Calibri" pitchFamily="34" charset="0"/>
                <a:cs typeface="Arial" charset="0"/>
              </a:rPr>
              <a:t>.</a:t>
            </a:r>
            <a:r>
              <a:rPr lang="en-US" sz="1200" dirty="0" smtClean="0"/>
              <a:t>. </a:t>
            </a:r>
            <a:endParaRPr lang="de-DE" sz="1200" dirty="0">
              <a:ea typeface="Calibri" pitchFamily="34" charset="0"/>
              <a:cs typeface="Arial" charset="0"/>
            </a:endParaRPr>
          </a:p>
          <a:p>
            <a:pPr algn="just" eaLnBrk="0" hangingPunct="0"/>
            <a:r>
              <a:rPr lang="en-US" sz="1200" dirty="0">
                <a:ea typeface="Calibri" pitchFamily="34" charset="0"/>
                <a:cs typeface="Arial" charset="0"/>
              </a:rPr>
              <a:t>After thoracotomy, a cannula was inserted into the heart and the heart was flushed free of blood by in situ perfusion with </a:t>
            </a:r>
            <a:r>
              <a:rPr lang="en-US" sz="1200" dirty="0" err="1">
                <a:ea typeface="Calibri" pitchFamily="34" charset="0"/>
                <a:cs typeface="Arial" charset="0"/>
              </a:rPr>
              <a:t>NaCl</a:t>
            </a:r>
            <a:r>
              <a:rPr lang="en-US" sz="1200" dirty="0">
                <a:ea typeface="Calibri" pitchFamily="34" charset="0"/>
                <a:cs typeface="Arial" charset="0"/>
              </a:rPr>
              <a:t> at a rate of 10 ml/min. After perfusion, hearts were excised from the mice, snap frozen in liquid nitrogen and stored at -80 °C. To perform analysis, frozen hearts were homogenized immediately in ice-cold </a:t>
            </a:r>
            <a:r>
              <a:rPr lang="en-US" sz="1200" dirty="0" err="1">
                <a:ea typeface="Calibri" pitchFamily="34" charset="0"/>
                <a:cs typeface="Arial" charset="0"/>
              </a:rPr>
              <a:t>NaCl</a:t>
            </a:r>
            <a:r>
              <a:rPr lang="en-US" sz="1200" dirty="0">
                <a:ea typeface="Calibri" pitchFamily="34" charset="0"/>
                <a:cs typeface="Arial" charset="0"/>
              </a:rPr>
              <a:t> by using a </a:t>
            </a:r>
            <a:r>
              <a:rPr lang="en-US" sz="1200" dirty="0" err="1">
                <a:ea typeface="Calibri" pitchFamily="34" charset="0"/>
                <a:cs typeface="Arial" charset="0"/>
              </a:rPr>
              <a:t>Schuett</a:t>
            </a:r>
            <a:r>
              <a:rPr lang="en-US" sz="1200" dirty="0">
                <a:ea typeface="Calibri" pitchFamily="34" charset="0"/>
                <a:cs typeface="Arial" charset="0"/>
              </a:rPr>
              <a:t> </a:t>
            </a:r>
            <a:r>
              <a:rPr lang="en-US" sz="1200" dirty="0" err="1">
                <a:ea typeface="Calibri" pitchFamily="34" charset="0"/>
                <a:cs typeface="Arial" charset="0"/>
              </a:rPr>
              <a:t>homogenplus</a:t>
            </a:r>
            <a:r>
              <a:rPr lang="en-US" sz="1200" dirty="0">
                <a:ea typeface="Calibri" pitchFamily="34" charset="0"/>
                <a:cs typeface="Arial" charset="0"/>
              </a:rPr>
              <a:t> semi-automatic glass-on-glass-homogenizer and kept on ice and mixed with methanol (1:1, v/v) to precipitate the proteins. Samples were centrifuged again and a </a:t>
            </a:r>
            <a:r>
              <a:rPr lang="en-US" sz="1200" dirty="0" err="1">
                <a:ea typeface="Calibri" pitchFamily="34" charset="0"/>
                <a:cs typeface="Arial" charset="0"/>
              </a:rPr>
              <a:t>NOx</a:t>
            </a:r>
            <a:r>
              <a:rPr lang="en-US" sz="1200" dirty="0">
                <a:ea typeface="Calibri" pitchFamily="34" charset="0"/>
                <a:cs typeface="Arial" charset="0"/>
              </a:rPr>
              <a:t>-analyzing system (ENO-20 Analyzer, EICOM Corp., Kyoto, Japan) was used to analyze the </a:t>
            </a:r>
            <a:r>
              <a:rPr lang="en-US" sz="1200" dirty="0" smtClean="0">
                <a:ea typeface="Calibri" pitchFamily="34" charset="0"/>
                <a:cs typeface="Arial" charset="0"/>
              </a:rPr>
              <a:t>supernatant.</a:t>
            </a:r>
            <a:r>
              <a:rPr lang="de-DE" sz="1200" dirty="0">
                <a:ea typeface="Calibri" pitchFamily="34" charset="0"/>
                <a:cs typeface="Arial" charset="0"/>
              </a:rPr>
              <a:t> </a:t>
            </a:r>
            <a:r>
              <a:rPr lang="en-US" sz="1200" dirty="0" smtClean="0">
                <a:ea typeface="Calibri" pitchFamily="34" charset="0"/>
                <a:cs typeface="Arial" charset="0"/>
              </a:rPr>
              <a:t>The </a:t>
            </a:r>
            <a:r>
              <a:rPr lang="en-US" sz="1200" dirty="0">
                <a:ea typeface="Calibri" pitchFamily="34" charset="0"/>
                <a:cs typeface="Arial" charset="0"/>
              </a:rPr>
              <a:t>high-pressure liquid chromatography (HPLC) technique is a highly sensitive technique for measurement of nitrite and nitrate. This method employs ion chromatography with online reduction of nitrate to nitrite and subsequent </a:t>
            </a:r>
            <a:r>
              <a:rPr lang="en-US" sz="1200" dirty="0" err="1">
                <a:ea typeface="Calibri" pitchFamily="34" charset="0"/>
                <a:cs typeface="Arial" charset="0"/>
              </a:rPr>
              <a:t>postcolumn</a:t>
            </a:r>
            <a:r>
              <a:rPr lang="en-US" sz="1200" dirty="0">
                <a:ea typeface="Calibri" pitchFamily="34" charset="0"/>
                <a:cs typeface="Arial" charset="0"/>
              </a:rPr>
              <a:t> </a:t>
            </a:r>
            <a:r>
              <a:rPr lang="en-US" sz="1200" dirty="0" err="1">
                <a:ea typeface="Calibri" pitchFamily="34" charset="0"/>
                <a:cs typeface="Arial" charset="0"/>
              </a:rPr>
              <a:t>derivatization</a:t>
            </a:r>
            <a:r>
              <a:rPr lang="en-US" sz="1200" dirty="0">
                <a:ea typeface="Calibri" pitchFamily="34" charset="0"/>
                <a:cs typeface="Arial" charset="0"/>
              </a:rPr>
              <a:t> with the </a:t>
            </a:r>
            <a:r>
              <a:rPr lang="en-US" sz="1200" dirty="0" err="1">
                <a:ea typeface="Calibri" pitchFamily="34" charset="0"/>
                <a:cs typeface="Arial" charset="0"/>
              </a:rPr>
              <a:t>Griess</a:t>
            </a:r>
            <a:r>
              <a:rPr lang="en-US" sz="1200" dirty="0">
                <a:ea typeface="Calibri" pitchFamily="34" charset="0"/>
                <a:cs typeface="Arial" charset="0"/>
              </a:rPr>
              <a:t> reagent. The detection limit for nitrite and nitrate is 1 </a:t>
            </a:r>
            <a:r>
              <a:rPr lang="en-US" sz="1200" dirty="0" err="1">
                <a:ea typeface="Calibri" pitchFamily="34" charset="0"/>
                <a:cs typeface="Arial" charset="0"/>
              </a:rPr>
              <a:t>nmol</a:t>
            </a:r>
            <a:r>
              <a:rPr lang="en-US" sz="1200" dirty="0">
                <a:ea typeface="Calibri" pitchFamily="34" charset="0"/>
                <a:cs typeface="Arial" charset="0"/>
              </a:rPr>
              <a:t>/l for either anion at an injection volume of 100 µl </a:t>
            </a:r>
            <a:r>
              <a:rPr lang="en-US" sz="1200" dirty="0"/>
              <a:t>(</a:t>
            </a:r>
            <a:r>
              <a:rPr lang="en-US" sz="1200" dirty="0" err="1"/>
              <a:t>Rassaf</a:t>
            </a:r>
            <a:r>
              <a:rPr lang="en-US" sz="1200" dirty="0"/>
              <a:t>, Bryan et al. 2002; </a:t>
            </a:r>
            <a:r>
              <a:rPr lang="en-US" sz="1200" dirty="0" err="1"/>
              <a:t>Kleinbongard</a:t>
            </a:r>
            <a:r>
              <a:rPr lang="en-US" sz="1200" dirty="0"/>
              <a:t>, </a:t>
            </a:r>
            <a:r>
              <a:rPr lang="en-US" sz="1200" dirty="0" err="1"/>
              <a:t>Dejam</a:t>
            </a:r>
            <a:r>
              <a:rPr lang="en-US" sz="1200" dirty="0"/>
              <a:t> et al. 2003; </a:t>
            </a:r>
            <a:r>
              <a:rPr lang="en-US" sz="1200" dirty="0" err="1"/>
              <a:t>Grau</a:t>
            </a:r>
            <a:r>
              <a:rPr lang="en-US" sz="1200" dirty="0"/>
              <a:t>, </a:t>
            </a:r>
            <a:r>
              <a:rPr lang="en-US" sz="1200" dirty="0" err="1"/>
              <a:t>Hendgen</a:t>
            </a:r>
            <a:r>
              <a:rPr lang="en-US" sz="1200" dirty="0"/>
              <a:t>-Cotta et al. 2007; </a:t>
            </a:r>
            <a:r>
              <a:rPr lang="en-US" sz="1200" dirty="0" err="1"/>
              <a:t>Hendgen</a:t>
            </a:r>
            <a:r>
              <a:rPr lang="en-US" sz="1200" dirty="0"/>
              <a:t>-Cotta, </a:t>
            </a:r>
            <a:r>
              <a:rPr lang="en-US" sz="1200" dirty="0" err="1"/>
              <a:t>Grau</a:t>
            </a:r>
            <a:r>
              <a:rPr lang="en-US" sz="1200" dirty="0"/>
              <a:t> et al. 2008</a:t>
            </a:r>
            <a:r>
              <a:rPr lang="en-US" sz="1200" dirty="0" smtClean="0"/>
              <a:t>).</a:t>
            </a:r>
            <a:endParaRPr lang="en-GB" sz="1200" b="1" dirty="0">
              <a:ea typeface="ＭＳ Ｐゴシック"/>
              <a:cs typeface="Arial" charset="0"/>
            </a:endParaRPr>
          </a:p>
        </p:txBody>
      </p:sp>
      <p:cxnSp>
        <p:nvCxnSpPr>
          <p:cNvPr id="4" name="Gerade Verbindung 3"/>
          <p:cNvCxnSpPr/>
          <p:nvPr/>
        </p:nvCxnSpPr>
        <p:spPr>
          <a:xfrm>
            <a:off x="498475" y="2416175"/>
            <a:ext cx="8023225" cy="1588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Lariss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Lariss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267</Words>
  <Application>Microsoft Office PowerPoint</Application>
  <PresentationFormat>Bildschirmpräsentation (4:3)</PresentationFormat>
  <Paragraphs>13</Paragraphs>
  <Slides>3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4" baseType="lpstr">
      <vt:lpstr>Office Theme</vt:lpstr>
      <vt:lpstr> Online Resource 5.  Article title:  Depletion of circulating blood NOS3 increases severity of myocardial infarction and left ventricular dysfunction  Journal name: Basic Research in Cardiology  Author names: Marc W. Merx*, Simone Gorressen*, Annette van de Sandt, Miriam Cortese-Krott, Jan Ohlig, Manuel Stern, Tienush Rassaf, Axel Gödecke, Mark T. Gladwin &amp; Malte Kelm  Corresponding author: Marc W. Merx. M.D. Department of Medicine Division of Cardiology, Pneumology and Angiology Moorenstrasse 5, D- 40225 Düsseldorf Phone: +49 (0) 211- 8118801, Fax: +49 (0) 211- 8118812 Email: marc.merx@med.uni-duesseldorf.de       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Simone Zander</dc:creator>
  <cp:lastModifiedBy>Simone Gorressen</cp:lastModifiedBy>
  <cp:revision>109</cp:revision>
  <cp:lastPrinted>2013-05-08T12:21:01Z</cp:lastPrinted>
  <dcterms:created xsi:type="dcterms:W3CDTF">2013-02-25T11:37:19Z</dcterms:created>
  <dcterms:modified xsi:type="dcterms:W3CDTF">2013-10-24T13:32:02Z</dcterms:modified>
</cp:coreProperties>
</file>