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7" r:id="rId3"/>
    <p:sldId id="269" r:id="rId4"/>
  </p:sldIdLst>
  <p:sldSz cx="9144000" cy="6858000" type="screen4x3"/>
  <p:notesSz cx="6794500" cy="99822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43" autoAdjust="0"/>
    <p:restoredTop sz="94659" autoAdjust="0"/>
  </p:normalViewPr>
  <p:slideViewPr>
    <p:cSldViewPr snapToGrid="0">
      <p:cViewPr varScale="1">
        <p:scale>
          <a:sx n="104" d="100"/>
          <a:sy n="104" d="100"/>
        </p:scale>
        <p:origin x="-1692" y="-90"/>
      </p:cViewPr>
      <p:guideLst>
        <p:guide orient="horz" pos="2160"/>
        <p:guide pos="29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smtClean="0"/>
              <a:t>Titelmasterformat durch Klicken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lvl1pPr>
              <a:defRPr/>
            </a:lvl1pPr>
          </a:lstStyle>
          <a:p>
            <a:pPr>
              <a:defRPr/>
            </a:pPr>
            <a:fld id="{8A7B5581-11BA-4586-981B-8D3B3F8E5404}"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BE73949A-422B-448C-8AE7-BC890E314DAB}"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C5692EA9-2BC1-4651-9F7E-DF826A887306}"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605D622-C1DF-413A-AC7B-91CA4883295E}"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2129FD92-596A-42D7-AA12-A4225692B2A7}"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E6E21048-74CA-40C1-91D8-553DB0574EBC}" type="slidenum">
              <a:rPr lang="de-DE"/>
              <a:pPr>
                <a:defRPr/>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28650" y="365125"/>
            <a:ext cx="7886700" cy="1325563"/>
          </a:xfrm>
        </p:spPr>
        <p:txBody>
          <a:bodyPr/>
          <a:lstStyle/>
          <a:p>
            <a:r>
              <a:rPr lang="en-US"/>
              <a:t>Click to edit Master title style</a:t>
            </a:r>
            <a:endParaRPr lang="de-DE"/>
          </a:p>
        </p:txBody>
      </p:sp>
      <p:sp>
        <p:nvSpPr>
          <p:cNvPr id="3" name="Content Placeholder 2"/>
          <p:cNvSpPr>
            <a:spLocks noGrp="1"/>
          </p:cNvSpPr>
          <p:nvPr>
            <p:ph sz="quarter" idx="1"/>
          </p:nvPr>
        </p:nvSpPr>
        <p:spPr>
          <a:xfrm>
            <a:off x="628650" y="1825625"/>
            <a:ext cx="3867150" cy="209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quarter" idx="2"/>
          </p:nvPr>
        </p:nvSpPr>
        <p:spPr>
          <a:xfrm>
            <a:off x="4648200" y="1825625"/>
            <a:ext cx="3867150" cy="209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Content Placeholder 4"/>
          <p:cNvSpPr>
            <a:spLocks noGrp="1"/>
          </p:cNvSpPr>
          <p:nvPr>
            <p:ph sz="quarter" idx="3"/>
          </p:nvPr>
        </p:nvSpPr>
        <p:spPr>
          <a:xfrm>
            <a:off x="628650" y="4076700"/>
            <a:ext cx="3867150" cy="2100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Content Placeholder 5"/>
          <p:cNvSpPr>
            <a:spLocks noGrp="1"/>
          </p:cNvSpPr>
          <p:nvPr>
            <p:ph sz="quarter" idx="4"/>
          </p:nvPr>
        </p:nvSpPr>
        <p:spPr>
          <a:xfrm>
            <a:off x="4648200" y="4076700"/>
            <a:ext cx="3867150" cy="2100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3"/>
          <p:cNvSpPr>
            <a:spLocks noGrp="1"/>
          </p:cNvSpPr>
          <p:nvPr>
            <p:ph type="dt" sz="half" idx="10"/>
          </p:nvPr>
        </p:nvSpPr>
        <p:spPr/>
        <p:txBody>
          <a:bodyPr/>
          <a:lstStyle>
            <a:lvl1pPr>
              <a:defRPr/>
            </a:lvl1pPr>
          </a:lstStyle>
          <a:p>
            <a:pPr>
              <a:defRPr/>
            </a:pPr>
            <a:fld id="{26DBA506-05C7-4A8C-BF0A-8FAF6164E660}" type="datetimeFigureOut">
              <a:rPr lang="de-DE"/>
              <a:pPr>
                <a:defRPr/>
              </a:pPr>
              <a:t>24.10.2013</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278E432C-5C96-4DF0-9D40-033475FE1922}"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D862C798-B907-42F5-B879-1F425D48B2B6}"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C7704A8A-8836-4C6B-A875-DC791F2301A6}"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lvl1pPr>
              <a:defRPr/>
            </a:lvl1pPr>
          </a:lstStyle>
          <a:p>
            <a:pPr>
              <a:defRPr/>
            </a:pPr>
            <a:fld id="{76D71EE7-E9B9-4F31-AC9D-47E1DA3B9F88}"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12AE06B1-B068-4DF9-AFBA-9E7F736438C8}"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3"/>
          <p:cNvSpPr>
            <a:spLocks noGrp="1"/>
          </p:cNvSpPr>
          <p:nvPr>
            <p:ph type="dt" sz="half" idx="10"/>
          </p:nvPr>
        </p:nvSpPr>
        <p:spPr/>
        <p:txBody>
          <a:bodyPr/>
          <a:lstStyle>
            <a:lvl1pPr>
              <a:defRPr/>
            </a:lvl1pPr>
          </a:lstStyle>
          <a:p>
            <a:pPr>
              <a:defRPr/>
            </a:pPr>
            <a:fld id="{C7E5AB53-61A8-47C4-9724-83C245F270E5}"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2C1309D2-1207-4C24-BF13-227495BEEAAA}"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smtClean="0"/>
              <a:t>Titelmasterformat durch Klicken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3"/>
          <p:cNvSpPr>
            <a:spLocks noGrp="1"/>
          </p:cNvSpPr>
          <p:nvPr>
            <p:ph type="dt" sz="half" idx="10"/>
          </p:nvPr>
        </p:nvSpPr>
        <p:spPr/>
        <p:txBody>
          <a:bodyPr/>
          <a:lstStyle>
            <a:lvl1pPr>
              <a:defRPr/>
            </a:lvl1pPr>
          </a:lstStyle>
          <a:p>
            <a:pPr>
              <a:defRPr/>
            </a:pPr>
            <a:fld id="{A09B826B-9D5A-40F1-A310-8B7732316AC6}" type="datetimeFigureOut">
              <a:rPr lang="de-DE"/>
              <a:pPr>
                <a:defRPr/>
              </a:pPr>
              <a:t>24.10.2013</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BB0CAEA0-70E9-4635-9428-2B762CE8BC76}"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3"/>
          <p:cNvSpPr>
            <a:spLocks noGrp="1"/>
          </p:cNvSpPr>
          <p:nvPr>
            <p:ph type="dt" sz="half" idx="10"/>
          </p:nvPr>
        </p:nvSpPr>
        <p:spPr/>
        <p:txBody>
          <a:bodyPr/>
          <a:lstStyle>
            <a:lvl1pPr>
              <a:defRPr/>
            </a:lvl1pPr>
          </a:lstStyle>
          <a:p>
            <a:pPr>
              <a:defRPr/>
            </a:pPr>
            <a:fld id="{EAA7094F-36BA-4D01-8E8A-86EE22A3B815}" type="datetimeFigureOut">
              <a:rPr lang="de-DE"/>
              <a:pPr>
                <a:defRPr/>
              </a:pPr>
              <a:t>24.10.2013</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B7F6B23F-1E89-42B1-934E-28099043948B}"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72D1BE5-DAD1-41F6-B086-BFEB13249607}" type="datetimeFigureOut">
              <a:rPr lang="de-DE"/>
              <a:pPr>
                <a:defRPr/>
              </a:pPr>
              <a:t>24.10.2013</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D283B7B0-64B3-46AE-8B82-FA9F9925731F}"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smtClean="0"/>
              <a:t>Titelmasterformat durch Klicken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3"/>
          <p:cNvSpPr>
            <a:spLocks noGrp="1"/>
          </p:cNvSpPr>
          <p:nvPr>
            <p:ph type="dt" sz="half" idx="10"/>
          </p:nvPr>
        </p:nvSpPr>
        <p:spPr/>
        <p:txBody>
          <a:bodyPr/>
          <a:lstStyle>
            <a:lvl1pPr>
              <a:defRPr/>
            </a:lvl1pPr>
          </a:lstStyle>
          <a:p>
            <a:pPr>
              <a:defRPr/>
            </a:pPr>
            <a:fld id="{28C84134-BAE3-42AE-8B86-B900629A62C1}"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83BDDB3-AE68-40AD-ADC8-F1CEE62A8632}"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3"/>
          <p:cNvSpPr>
            <a:spLocks noGrp="1"/>
          </p:cNvSpPr>
          <p:nvPr>
            <p:ph type="dt" sz="half" idx="10"/>
          </p:nvPr>
        </p:nvSpPr>
        <p:spPr/>
        <p:txBody>
          <a:bodyPr/>
          <a:lstStyle>
            <a:lvl1pPr>
              <a:defRPr/>
            </a:lvl1pPr>
          </a:lstStyle>
          <a:p>
            <a:pPr>
              <a:defRPr/>
            </a:pPr>
            <a:fld id="{8FA24D9C-36B5-4B78-B440-EFE9D7029026}"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20241161-A721-4F78-AD97-D16823C7EFB8}"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en-US" smtClean="0"/>
          </a:p>
        </p:txBody>
      </p:sp>
      <p:sp>
        <p:nvSpPr>
          <p:cNvPr id="1027"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D2EE154-14A2-40C3-BDB3-E965BB95A3AA}" type="datetimeFigureOut">
              <a:rPr lang="de-DE"/>
              <a:pPr>
                <a:defRPr/>
              </a:pPr>
              <a:t>24.10.2013</a:t>
            </a:fld>
            <a:endParaRPr lang="de-DE"/>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1FF7CA7-B5BC-4AE3-A3B8-AFF1D1B2021C}"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 id="214748366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sz="quarter"/>
          </p:nvPr>
        </p:nvSpPr>
        <p:spPr>
          <a:xfrm>
            <a:off x="457200" y="960438"/>
            <a:ext cx="8229600" cy="3713162"/>
          </a:xfrm>
        </p:spPr>
        <p:txBody>
          <a:bodyPr/>
          <a:lstStyle/>
          <a:p>
            <a:r>
              <a:rPr lang="en-GB" sz="1400" u="sng" dirty="0" smtClean="0">
                <a:latin typeface="Arial" charset="0"/>
                <a:cs typeface="Arial" charset="0"/>
              </a:rPr>
              <a:t/>
            </a:r>
            <a:br>
              <a:rPr lang="en-GB" sz="1400" u="sng" dirty="0" smtClean="0">
                <a:latin typeface="Arial" charset="0"/>
                <a:cs typeface="Arial" charset="0"/>
              </a:rPr>
            </a:br>
            <a:r>
              <a:rPr lang="en-GB" sz="1200" b="1" u="sng" dirty="0" smtClean="0">
                <a:latin typeface="Arial" charset="0"/>
                <a:cs typeface="Arial" charset="0"/>
              </a:rPr>
              <a:t>Online Resource 7.</a:t>
            </a:r>
            <a:r>
              <a:rPr lang="en-US" sz="1200" b="1" u="sng" dirty="0" smtClean="0">
                <a:latin typeface="Arial" charset="0"/>
                <a:cs typeface="Arial" charset="0"/>
              </a:rPr>
              <a:t/>
            </a:r>
            <a:br>
              <a:rPr lang="en-US" sz="1200" b="1" u="sng" dirty="0" smtClean="0">
                <a:latin typeface="Arial" charset="0"/>
                <a:cs typeface="Arial" charset="0"/>
              </a:rPr>
            </a:br>
            <a:r>
              <a:rPr lang="en-US" sz="1200" b="1" u="sng" dirty="0" smtClean="0">
                <a:latin typeface="Arial" charset="0"/>
                <a:cs typeface="Arial" charset="0"/>
              </a:rPr>
              <a:t/>
            </a:r>
            <a:br>
              <a:rPr lang="en-US" sz="1200" b="1" u="sng" dirty="0" smtClean="0">
                <a:latin typeface="Arial" charset="0"/>
                <a:cs typeface="Arial" charset="0"/>
              </a:rPr>
            </a:br>
            <a:r>
              <a:rPr lang="en-US" sz="1200" b="1" u="sng" dirty="0" smtClean="0">
                <a:latin typeface="Arial" charset="0"/>
                <a:cs typeface="Arial" charset="0"/>
              </a:rPr>
              <a:t>Article title: </a:t>
            </a:r>
            <a:r>
              <a:rPr lang="en-US" sz="1200" dirty="0" smtClean="0">
                <a:latin typeface="Arial" charset="0"/>
                <a:cs typeface="Arial" charset="0"/>
              </a:rPr>
              <a:t/>
            </a:r>
            <a:br>
              <a:rPr lang="en-US" sz="1200" dirty="0" smtClean="0">
                <a:latin typeface="Arial" charset="0"/>
                <a:cs typeface="Arial" charset="0"/>
              </a:rPr>
            </a:br>
            <a:r>
              <a:rPr lang="en-US" sz="1200" dirty="0" smtClean="0">
                <a:latin typeface="Arial" charset="0"/>
                <a:cs typeface="Arial" charset="0"/>
              </a:rPr>
              <a:t>Depletion of circulating blood NOS3 increases severity of myocardial infarction and left ventricular dysfunction</a:t>
            </a:r>
            <a:br>
              <a:rPr lang="en-US" sz="1200" dirty="0" smtClean="0">
                <a:latin typeface="Arial" charset="0"/>
                <a:cs typeface="Arial" charset="0"/>
              </a:rPr>
            </a:br>
            <a:r>
              <a:rPr lang="en-US" sz="1200" dirty="0" smtClean="0">
                <a:latin typeface="Arial" charset="0"/>
                <a:cs typeface="Arial" charset="0"/>
              </a:rPr>
              <a:t/>
            </a:r>
            <a:br>
              <a:rPr lang="en-US" sz="1200" dirty="0" smtClean="0">
                <a:latin typeface="Arial" charset="0"/>
                <a:cs typeface="Arial" charset="0"/>
              </a:rPr>
            </a:br>
            <a:r>
              <a:rPr lang="en-US" sz="1200" b="1" u="sng" dirty="0" smtClean="0">
                <a:latin typeface="Arial" charset="0"/>
                <a:cs typeface="Arial" charset="0"/>
              </a:rPr>
              <a:t>Journal name:</a:t>
            </a:r>
            <a:r>
              <a:rPr lang="en-US" sz="1200" dirty="0" smtClean="0">
                <a:latin typeface="Arial" charset="0"/>
                <a:cs typeface="Arial" charset="0"/>
              </a:rPr>
              <a:t/>
            </a:r>
            <a:br>
              <a:rPr lang="en-US" sz="1200" dirty="0" smtClean="0">
                <a:latin typeface="Arial" charset="0"/>
                <a:cs typeface="Arial" charset="0"/>
              </a:rPr>
            </a:br>
            <a:r>
              <a:rPr lang="en-US" sz="1200" dirty="0" smtClean="0">
                <a:latin typeface="Arial" charset="0"/>
                <a:cs typeface="Arial" charset="0"/>
              </a:rPr>
              <a:t>Basic Research in Cardiology</a:t>
            </a:r>
            <a:br>
              <a:rPr lang="en-US" sz="1200" dirty="0" smtClean="0">
                <a:latin typeface="Arial" charset="0"/>
                <a:cs typeface="Arial" charset="0"/>
              </a:rPr>
            </a:br>
            <a:r>
              <a:rPr lang="en-US" sz="1200" dirty="0" smtClean="0">
                <a:latin typeface="Arial" charset="0"/>
                <a:cs typeface="Arial" charset="0"/>
              </a:rPr>
              <a:t/>
            </a:r>
            <a:br>
              <a:rPr lang="en-US" sz="1200" dirty="0" smtClean="0">
                <a:latin typeface="Arial" charset="0"/>
                <a:cs typeface="Arial" charset="0"/>
              </a:rPr>
            </a:br>
            <a:r>
              <a:rPr lang="en-US" sz="1200" b="1" u="sng" dirty="0" smtClean="0">
                <a:latin typeface="Arial" charset="0"/>
                <a:cs typeface="Arial" charset="0"/>
              </a:rPr>
              <a:t>Author names:</a:t>
            </a:r>
            <a:r>
              <a:rPr lang="en-US" sz="1200" dirty="0" smtClean="0">
                <a:latin typeface="Arial" charset="0"/>
                <a:cs typeface="Arial" charset="0"/>
              </a:rPr>
              <a:t/>
            </a:r>
            <a:br>
              <a:rPr lang="en-US" sz="1200" dirty="0" smtClean="0">
                <a:latin typeface="Arial" charset="0"/>
                <a:cs typeface="Arial" charset="0"/>
              </a:rPr>
            </a:br>
            <a:r>
              <a:rPr lang="de-DE" sz="1200" dirty="0" smtClean="0">
                <a:latin typeface="Arial" charset="0"/>
                <a:cs typeface="Arial" charset="0"/>
              </a:rPr>
              <a:t>Marc W. </a:t>
            </a:r>
            <a:r>
              <a:rPr lang="de-DE" sz="1200" dirty="0" err="1" smtClean="0">
                <a:latin typeface="Arial" charset="0"/>
                <a:cs typeface="Arial" charset="0"/>
              </a:rPr>
              <a:t>Merx</a:t>
            </a:r>
            <a:r>
              <a:rPr lang="de-DE" sz="1200" dirty="0" smtClean="0">
                <a:latin typeface="Arial" charset="0"/>
                <a:cs typeface="Arial" charset="0"/>
              </a:rPr>
              <a:t>*, Simone Gorressen*, Annette van de Sandt, Miriam </a:t>
            </a:r>
            <a:r>
              <a:rPr lang="de-DE" sz="1200" dirty="0" err="1" smtClean="0">
                <a:latin typeface="Arial" charset="0"/>
                <a:cs typeface="Arial" charset="0"/>
              </a:rPr>
              <a:t>Cortese</a:t>
            </a:r>
            <a:r>
              <a:rPr lang="de-DE" sz="1200" dirty="0" smtClean="0">
                <a:latin typeface="Arial" charset="0"/>
                <a:cs typeface="Arial" charset="0"/>
              </a:rPr>
              <a:t>-Krott, Jan </a:t>
            </a:r>
            <a:r>
              <a:rPr lang="de-DE" sz="1200" dirty="0" err="1" smtClean="0">
                <a:latin typeface="Arial" charset="0"/>
                <a:cs typeface="Arial" charset="0"/>
              </a:rPr>
              <a:t>Ohlig</a:t>
            </a:r>
            <a:r>
              <a:rPr lang="de-DE" sz="1200" dirty="0" smtClean="0">
                <a:latin typeface="Arial" charset="0"/>
                <a:cs typeface="Arial" charset="0"/>
              </a:rPr>
              <a:t>, Manuel Stern, </a:t>
            </a:r>
            <a:r>
              <a:rPr lang="de-DE" sz="1200" dirty="0" err="1" smtClean="0">
                <a:latin typeface="Arial" charset="0"/>
                <a:cs typeface="Arial" charset="0"/>
              </a:rPr>
              <a:t>Tienush</a:t>
            </a:r>
            <a:r>
              <a:rPr lang="de-DE" sz="1200" dirty="0" smtClean="0">
                <a:latin typeface="Arial" charset="0"/>
                <a:cs typeface="Arial" charset="0"/>
              </a:rPr>
              <a:t> </a:t>
            </a:r>
            <a:r>
              <a:rPr lang="de-DE" sz="1200" dirty="0" err="1" smtClean="0">
                <a:latin typeface="Arial" charset="0"/>
                <a:cs typeface="Arial" charset="0"/>
              </a:rPr>
              <a:t>Rassaf</a:t>
            </a:r>
            <a:r>
              <a:rPr lang="de-DE" sz="1200" dirty="0" smtClean="0">
                <a:latin typeface="Arial" charset="0"/>
                <a:cs typeface="Arial" charset="0"/>
              </a:rPr>
              <a:t>, Axel </a:t>
            </a:r>
            <a:r>
              <a:rPr lang="de-DE" sz="1200" dirty="0" err="1" smtClean="0">
                <a:latin typeface="Arial" charset="0"/>
                <a:cs typeface="Arial" charset="0"/>
              </a:rPr>
              <a:t>Gödecke</a:t>
            </a:r>
            <a:r>
              <a:rPr lang="de-DE" sz="1200" dirty="0" smtClean="0">
                <a:latin typeface="Arial" charset="0"/>
                <a:cs typeface="Arial" charset="0"/>
              </a:rPr>
              <a:t>, Mark T. </a:t>
            </a:r>
            <a:r>
              <a:rPr lang="de-DE" sz="1200" dirty="0" err="1" smtClean="0">
                <a:latin typeface="Arial" charset="0"/>
                <a:cs typeface="Arial" charset="0"/>
              </a:rPr>
              <a:t>Gladwin</a:t>
            </a:r>
            <a:r>
              <a:rPr lang="de-DE" sz="1200" baseline="30000" dirty="0" smtClean="0">
                <a:latin typeface="Arial" charset="0"/>
                <a:cs typeface="Arial" charset="0"/>
              </a:rPr>
              <a:t> </a:t>
            </a:r>
            <a:r>
              <a:rPr lang="de-DE" sz="1200" dirty="0" smtClean="0">
                <a:latin typeface="Arial" charset="0"/>
                <a:cs typeface="Arial" charset="0"/>
              </a:rPr>
              <a:t>&amp; Malte Kelm</a:t>
            </a:r>
            <a:br>
              <a:rPr lang="de-DE" sz="1200" dirty="0" smtClean="0">
                <a:latin typeface="Arial" charset="0"/>
                <a:cs typeface="Arial" charset="0"/>
              </a:rPr>
            </a:br>
            <a:r>
              <a:rPr lang="en-US" sz="1200" dirty="0" smtClean="0">
                <a:latin typeface="Arial" charset="0"/>
                <a:cs typeface="Arial" charset="0"/>
              </a:rPr>
              <a:t/>
            </a:r>
            <a:br>
              <a:rPr lang="en-US" sz="1200" dirty="0" smtClean="0">
                <a:latin typeface="Arial" charset="0"/>
                <a:cs typeface="Arial" charset="0"/>
              </a:rPr>
            </a:br>
            <a:r>
              <a:rPr lang="en-US" sz="1200" b="1" u="sng" dirty="0" smtClean="0">
                <a:latin typeface="Arial" charset="0"/>
                <a:cs typeface="Arial" charset="0"/>
              </a:rPr>
              <a:t>Corresponding author:</a:t>
            </a:r>
            <a:r>
              <a:rPr lang="en-US" sz="1200" dirty="0" smtClean="0">
                <a:latin typeface="Arial" charset="0"/>
                <a:cs typeface="Arial" charset="0"/>
              </a:rPr>
              <a:t/>
            </a:r>
            <a:br>
              <a:rPr lang="en-US" sz="1200" dirty="0" smtClean="0">
                <a:latin typeface="Arial" charset="0"/>
                <a:cs typeface="Arial" charset="0"/>
              </a:rPr>
            </a:br>
            <a:r>
              <a:rPr lang="en-GB" sz="1200" dirty="0" smtClean="0">
                <a:latin typeface="Arial" charset="0"/>
                <a:cs typeface="Arial" charset="0"/>
              </a:rPr>
              <a:t>Marc W. </a:t>
            </a:r>
            <a:r>
              <a:rPr lang="en-GB" sz="1200" dirty="0" err="1" smtClean="0">
                <a:latin typeface="Arial" charset="0"/>
                <a:cs typeface="Arial" charset="0"/>
              </a:rPr>
              <a:t>Merx</a:t>
            </a:r>
            <a:r>
              <a:rPr lang="en-GB" sz="1200" dirty="0" smtClean="0">
                <a:latin typeface="Arial" charset="0"/>
                <a:cs typeface="Arial" charset="0"/>
              </a:rPr>
              <a:t>. M.D.</a:t>
            </a:r>
            <a:r>
              <a:rPr lang="de-DE" sz="1200" dirty="0" smtClean="0">
                <a:latin typeface="Arial" charset="0"/>
                <a:cs typeface="Arial" charset="0"/>
              </a:rPr>
              <a:t/>
            </a:r>
            <a:br>
              <a:rPr lang="de-DE" sz="1200" dirty="0" smtClean="0">
                <a:latin typeface="Arial" charset="0"/>
                <a:cs typeface="Arial" charset="0"/>
              </a:rPr>
            </a:br>
            <a:r>
              <a:rPr lang="en-US" sz="1200" dirty="0" smtClean="0">
                <a:latin typeface="Arial" charset="0"/>
                <a:cs typeface="Arial" charset="0"/>
              </a:rPr>
              <a:t>Department of Medicine</a:t>
            </a:r>
            <a:r>
              <a:rPr lang="de-DE" sz="1200" dirty="0" smtClean="0">
                <a:latin typeface="Arial" charset="0"/>
                <a:cs typeface="Arial" charset="0"/>
              </a:rPr>
              <a:t/>
            </a:r>
            <a:br>
              <a:rPr lang="de-DE" sz="1200" dirty="0" smtClean="0">
                <a:latin typeface="Arial" charset="0"/>
                <a:cs typeface="Arial" charset="0"/>
              </a:rPr>
            </a:br>
            <a:r>
              <a:rPr lang="en-US" sz="1200" dirty="0" smtClean="0">
                <a:latin typeface="Arial" charset="0"/>
                <a:cs typeface="Arial" charset="0"/>
              </a:rPr>
              <a:t>Division of Cardiology, </a:t>
            </a:r>
            <a:r>
              <a:rPr lang="en-US" sz="1200" dirty="0" err="1" smtClean="0">
                <a:latin typeface="Arial" charset="0"/>
                <a:cs typeface="Arial" charset="0"/>
              </a:rPr>
              <a:t>Pneumology</a:t>
            </a:r>
            <a:r>
              <a:rPr lang="en-US" sz="1200" dirty="0" smtClean="0">
                <a:latin typeface="Arial" charset="0"/>
                <a:cs typeface="Arial" charset="0"/>
              </a:rPr>
              <a:t> and Angiology</a:t>
            </a:r>
            <a:r>
              <a:rPr lang="de-DE" sz="1200" dirty="0" smtClean="0">
                <a:latin typeface="Arial" charset="0"/>
                <a:cs typeface="Arial" charset="0"/>
              </a:rPr>
              <a:t/>
            </a:r>
            <a:br>
              <a:rPr lang="de-DE" sz="1200" dirty="0" smtClean="0">
                <a:latin typeface="Arial" charset="0"/>
                <a:cs typeface="Arial" charset="0"/>
              </a:rPr>
            </a:br>
            <a:r>
              <a:rPr lang="en-GB" sz="1200" dirty="0" err="1" smtClean="0">
                <a:latin typeface="Arial" charset="0"/>
                <a:cs typeface="Arial" charset="0"/>
              </a:rPr>
              <a:t>Moorenstrasse</a:t>
            </a:r>
            <a:r>
              <a:rPr lang="en-GB" sz="1200" dirty="0" smtClean="0">
                <a:latin typeface="Arial" charset="0"/>
                <a:cs typeface="Arial" charset="0"/>
              </a:rPr>
              <a:t> 5, D- 40225 Düsseldorf</a:t>
            </a:r>
            <a:r>
              <a:rPr lang="de-DE" sz="1200" dirty="0" smtClean="0">
                <a:latin typeface="Arial" charset="0"/>
                <a:cs typeface="Arial" charset="0"/>
              </a:rPr>
              <a:t/>
            </a:r>
            <a:br>
              <a:rPr lang="de-DE" sz="1200" dirty="0" smtClean="0">
                <a:latin typeface="Arial" charset="0"/>
                <a:cs typeface="Arial" charset="0"/>
              </a:rPr>
            </a:br>
            <a:r>
              <a:rPr lang="en-GB" sz="1200" dirty="0" smtClean="0">
                <a:latin typeface="Arial" charset="0"/>
                <a:cs typeface="Arial" charset="0"/>
              </a:rPr>
              <a:t>Phone: +49 (0) 211- 8118801, Fax: +49 (0) 211- 8118812</a:t>
            </a:r>
            <a:r>
              <a:rPr lang="de-DE" sz="1200" dirty="0" smtClean="0">
                <a:latin typeface="Arial" charset="0"/>
                <a:cs typeface="Arial" charset="0"/>
              </a:rPr>
              <a:t/>
            </a:r>
            <a:br>
              <a:rPr lang="de-DE" sz="1200" dirty="0" smtClean="0">
                <a:latin typeface="Arial" charset="0"/>
                <a:cs typeface="Arial" charset="0"/>
              </a:rPr>
            </a:br>
            <a:r>
              <a:rPr lang="en-GB" sz="1200" dirty="0" smtClean="0">
                <a:latin typeface="Arial" charset="0"/>
                <a:cs typeface="Arial" charset="0"/>
              </a:rPr>
              <a:t>Email: </a:t>
            </a:r>
            <a:r>
              <a:rPr lang="en-GB" sz="1200" u="sng" dirty="0" smtClean="0">
                <a:latin typeface="Arial" charset="0"/>
                <a:cs typeface="Arial" charset="0"/>
              </a:rPr>
              <a:t>marc.merx@med.uni-duesseldorf.de</a:t>
            </a:r>
            <a:r>
              <a:rPr lang="en-GB" sz="1400" u="sng" dirty="0" smtClean="0">
                <a:latin typeface="Arial" charset="0"/>
                <a:cs typeface="Arial" charset="0"/>
              </a:rPr>
              <a:t/>
            </a:r>
            <a:br>
              <a:rPr lang="en-GB" sz="1400" u="sng" dirty="0" smtClean="0">
                <a:latin typeface="Arial" charset="0"/>
                <a:cs typeface="Arial" charset="0"/>
              </a:rPr>
            </a:br>
            <a:r>
              <a:rPr lang="en-GB" sz="1400" u="sng" dirty="0" smtClean="0">
                <a:latin typeface="Arial" charset="0"/>
                <a:cs typeface="Arial" charset="0"/>
              </a:rPr>
              <a:t/>
            </a:r>
            <a:br>
              <a:rPr lang="en-GB" sz="1400" u="sng" dirty="0" smtClean="0">
                <a:latin typeface="Arial" charset="0"/>
                <a:cs typeface="Arial" charset="0"/>
              </a:rPr>
            </a:br>
            <a:r>
              <a:rPr lang="en-GB" sz="1400" u="sng" dirty="0" smtClean="0">
                <a:latin typeface="Arial" charset="0"/>
                <a:cs typeface="Arial" charset="0"/>
              </a:rPr>
              <a:t/>
            </a:r>
            <a:br>
              <a:rPr lang="en-GB" sz="1400" u="sng" dirty="0" smtClean="0">
                <a:latin typeface="Arial" charset="0"/>
                <a:cs typeface="Arial" charset="0"/>
              </a:rPr>
            </a:br>
            <a:r>
              <a:rPr lang="de-DE" sz="1400" dirty="0" smtClean="0"/>
              <a:t/>
            </a:r>
            <a:br>
              <a:rPr lang="de-DE" sz="1400" dirty="0" smtClean="0"/>
            </a:br>
            <a:r>
              <a:rPr lang="de-DE" sz="1400" dirty="0" smtClean="0"/>
              <a:t/>
            </a:r>
            <a:br>
              <a:rPr lang="de-DE" sz="1400" dirty="0" smtClean="0"/>
            </a:br>
            <a:r>
              <a:rPr lang="en-US" sz="1400" b="1" dirty="0" smtClean="0">
                <a:latin typeface="Arial" charset="0"/>
                <a:cs typeface="Arial" charset="0"/>
              </a:rPr>
              <a:t/>
            </a:r>
            <a:br>
              <a:rPr lang="en-US" sz="1400" b="1" dirty="0" smtClean="0">
                <a:latin typeface="Arial" charset="0"/>
                <a:cs typeface="Arial" charset="0"/>
              </a:rPr>
            </a:br>
            <a:r>
              <a:rPr lang="de-DE" sz="1400" dirty="0" smtClean="0">
                <a:latin typeface="Arial" charset="0"/>
                <a:cs typeface="Arial" charset="0"/>
              </a:rPr>
              <a:t/>
            </a:r>
            <a:br>
              <a:rPr lang="de-DE" sz="1400" dirty="0" smtClean="0">
                <a:latin typeface="Arial" charset="0"/>
                <a:cs typeface="Arial" charset="0"/>
              </a:rPr>
            </a:br>
            <a:endParaRPr lang="de-DE" sz="14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feld 3"/>
          <p:cNvSpPr txBox="1">
            <a:spLocks noChangeArrowheads="1"/>
          </p:cNvSpPr>
          <p:nvPr/>
        </p:nvSpPr>
        <p:spPr bwMode="auto">
          <a:xfrm>
            <a:off x="2951163" y="-11113"/>
            <a:ext cx="6242050" cy="369888"/>
          </a:xfrm>
          <a:prstGeom prst="rect">
            <a:avLst/>
          </a:prstGeom>
          <a:noFill/>
          <a:ln w="9525">
            <a:noFill/>
            <a:miter lim="800000"/>
            <a:headEnd/>
            <a:tailEnd/>
          </a:ln>
        </p:spPr>
        <p:txBody>
          <a:bodyPr wrap="none">
            <a:spAutoFit/>
          </a:bodyPr>
          <a:lstStyle/>
          <a:p>
            <a:r>
              <a:rPr lang="en-US" dirty="0"/>
              <a:t>Online resource 7 (activity of peripheral resistance vessels)</a:t>
            </a:r>
          </a:p>
        </p:txBody>
      </p:sp>
      <p:grpSp>
        <p:nvGrpSpPr>
          <p:cNvPr id="15363" name="Group 8"/>
          <p:cNvGrpSpPr>
            <a:grpSpLocks noChangeAspect="1"/>
          </p:cNvGrpSpPr>
          <p:nvPr/>
        </p:nvGrpSpPr>
        <p:grpSpPr bwMode="auto">
          <a:xfrm>
            <a:off x="1412875" y="2300288"/>
            <a:ext cx="2895600" cy="1978025"/>
            <a:chOff x="890" y="1461"/>
            <a:chExt cx="1824" cy="1246"/>
          </a:xfrm>
        </p:grpSpPr>
        <p:sp>
          <p:nvSpPr>
            <p:cNvPr id="15407" name="AutoShape 7"/>
            <p:cNvSpPr>
              <a:spLocks noChangeAspect="1" noChangeArrowheads="1" noTextEdit="1"/>
            </p:cNvSpPr>
            <p:nvPr/>
          </p:nvSpPr>
          <p:spPr bwMode="auto">
            <a:xfrm>
              <a:off x="890" y="1461"/>
              <a:ext cx="1824" cy="1246"/>
            </a:xfrm>
            <a:prstGeom prst="rect">
              <a:avLst/>
            </a:prstGeom>
            <a:noFill/>
            <a:ln w="9525">
              <a:noFill/>
              <a:miter lim="800000"/>
              <a:headEnd/>
              <a:tailEnd/>
            </a:ln>
          </p:spPr>
          <p:txBody>
            <a:bodyPr/>
            <a:lstStyle/>
            <a:p>
              <a:endParaRPr lang="de-DE"/>
            </a:p>
          </p:txBody>
        </p:sp>
        <p:sp>
          <p:nvSpPr>
            <p:cNvPr id="15408" name="Rectangle 9"/>
            <p:cNvSpPr>
              <a:spLocks noChangeArrowheads="1"/>
            </p:cNvSpPr>
            <p:nvPr/>
          </p:nvSpPr>
          <p:spPr bwMode="auto">
            <a:xfrm>
              <a:off x="1286" y="1703"/>
              <a:ext cx="1381" cy="922"/>
            </a:xfrm>
            <a:prstGeom prst="rect">
              <a:avLst/>
            </a:prstGeom>
            <a:noFill/>
            <a:ln w="9525">
              <a:noFill/>
              <a:miter lim="800000"/>
              <a:headEnd/>
              <a:tailEnd/>
            </a:ln>
          </p:spPr>
          <p:txBody>
            <a:bodyPr/>
            <a:lstStyle/>
            <a:p>
              <a:endParaRPr lang="de-DE"/>
            </a:p>
          </p:txBody>
        </p:sp>
        <p:sp>
          <p:nvSpPr>
            <p:cNvPr id="15409" name="Freeform 10"/>
            <p:cNvSpPr>
              <a:spLocks/>
            </p:cNvSpPr>
            <p:nvPr/>
          </p:nvSpPr>
          <p:spPr bwMode="auto">
            <a:xfrm>
              <a:off x="1286" y="2621"/>
              <a:ext cx="1380" cy="0"/>
            </a:xfrm>
            <a:custGeom>
              <a:avLst/>
              <a:gdLst>
                <a:gd name="T0" fmla="*/ 17 w 1438"/>
                <a:gd name="T1" fmla="*/ 39 w 1438"/>
                <a:gd name="T2" fmla="*/ 61 w 1438"/>
                <a:gd name="T3" fmla="*/ 83 w 1438"/>
                <a:gd name="T4" fmla="*/ 106 w 1438"/>
                <a:gd name="T5" fmla="*/ 128 w 1438"/>
                <a:gd name="T6" fmla="*/ 150 w 1438"/>
                <a:gd name="T7" fmla="*/ 172 w 1438"/>
                <a:gd name="T8" fmla="*/ 194 w 1438"/>
                <a:gd name="T9" fmla="*/ 217 w 1438"/>
                <a:gd name="T10" fmla="*/ 239 w 1438"/>
                <a:gd name="T11" fmla="*/ 261 w 1438"/>
                <a:gd name="T12" fmla="*/ 283 w 1438"/>
                <a:gd name="T13" fmla="*/ 305 w 1438"/>
                <a:gd name="T14" fmla="*/ 327 w 1438"/>
                <a:gd name="T15" fmla="*/ 349 w 1438"/>
                <a:gd name="T16" fmla="*/ 371 w 1438"/>
                <a:gd name="T17" fmla="*/ 393 w 1438"/>
                <a:gd name="T18" fmla="*/ 415 w 1438"/>
                <a:gd name="T19" fmla="*/ 437 w 1438"/>
                <a:gd name="T20" fmla="*/ 459 w 1438"/>
                <a:gd name="T21" fmla="*/ 481 w 1438"/>
                <a:gd name="T22" fmla="*/ 503 w 1438"/>
                <a:gd name="T23" fmla="*/ 525 w 1438"/>
                <a:gd name="T24" fmla="*/ 547 w 1438"/>
                <a:gd name="T25" fmla="*/ 569 w 1438"/>
                <a:gd name="T26" fmla="*/ 591 w 1438"/>
                <a:gd name="T27" fmla="*/ 613 w 1438"/>
                <a:gd name="T28" fmla="*/ 635 w 1438"/>
                <a:gd name="T29" fmla="*/ 657 w 1438"/>
                <a:gd name="T30" fmla="*/ 679 w 1438"/>
                <a:gd name="T31" fmla="*/ 702 w 1438"/>
                <a:gd name="T32" fmla="*/ 724 w 1438"/>
                <a:gd name="T33" fmla="*/ 746 w 1438"/>
                <a:gd name="T34" fmla="*/ 768 w 1438"/>
                <a:gd name="T35" fmla="*/ 790 w 1438"/>
                <a:gd name="T36" fmla="*/ 812 w 1438"/>
                <a:gd name="T37" fmla="*/ 834 w 1438"/>
                <a:gd name="T38" fmla="*/ 856 w 1438"/>
                <a:gd name="T39" fmla="*/ 879 w 1438"/>
                <a:gd name="T40" fmla="*/ 901 w 1438"/>
                <a:gd name="T41" fmla="*/ 923 w 1438"/>
                <a:gd name="T42" fmla="*/ 945 w 1438"/>
                <a:gd name="T43" fmla="*/ 967 w 1438"/>
                <a:gd name="T44" fmla="*/ 989 w 1438"/>
                <a:gd name="T45" fmla="*/ 1011 w 1438"/>
                <a:gd name="T46" fmla="*/ 1034 w 1438"/>
                <a:gd name="T47" fmla="*/ 1056 w 1438"/>
                <a:gd name="T48" fmla="*/ 1078 w 1438"/>
                <a:gd name="T49" fmla="*/ 1100 w 1438"/>
                <a:gd name="T50" fmla="*/ 1122 w 1438"/>
                <a:gd name="T51" fmla="*/ 1144 w 1438"/>
                <a:gd name="T52" fmla="*/ 1166 w 1438"/>
                <a:gd name="T53" fmla="*/ 1188 w 1438"/>
                <a:gd name="T54" fmla="*/ 1210 w 1438"/>
                <a:gd name="T55" fmla="*/ 1232 w 1438"/>
                <a:gd name="T56" fmla="*/ 1254 w 1438"/>
                <a:gd name="T57" fmla="*/ 1276 w 1438"/>
                <a:gd name="T58" fmla="*/ 1298 w 1438"/>
                <a:gd name="T59" fmla="*/ 1321 w 14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38"/>
                <a:gd name="T121" fmla="*/ 1438 w 1438"/>
              </a:gdLst>
              <a:ahLst/>
              <a:cxnLst>
                <a:cxn ang="T60">
                  <a:pos x="T0" y="0"/>
                </a:cxn>
                <a:cxn ang="T61">
                  <a:pos x="T1" y="0"/>
                </a:cxn>
                <a:cxn ang="T62">
                  <a:pos x="T2" y="0"/>
                </a:cxn>
                <a:cxn ang="T63">
                  <a:pos x="T3" y="0"/>
                </a:cxn>
                <a:cxn ang="T64">
                  <a:pos x="T4" y="0"/>
                </a:cxn>
                <a:cxn ang="T65">
                  <a:pos x="T5" y="0"/>
                </a:cxn>
                <a:cxn ang="T66">
                  <a:pos x="T6" y="0"/>
                </a:cxn>
                <a:cxn ang="T67">
                  <a:pos x="T7" y="0"/>
                </a:cxn>
                <a:cxn ang="T68">
                  <a:pos x="T8" y="0"/>
                </a:cxn>
                <a:cxn ang="T69">
                  <a:pos x="T9" y="0"/>
                </a:cxn>
                <a:cxn ang="T70">
                  <a:pos x="T10" y="0"/>
                </a:cxn>
                <a:cxn ang="T71">
                  <a:pos x="T11" y="0"/>
                </a:cxn>
                <a:cxn ang="T72">
                  <a:pos x="T12" y="0"/>
                </a:cxn>
                <a:cxn ang="T73">
                  <a:pos x="T13" y="0"/>
                </a:cxn>
                <a:cxn ang="T74">
                  <a:pos x="T14" y="0"/>
                </a:cxn>
                <a:cxn ang="T75">
                  <a:pos x="T15" y="0"/>
                </a:cxn>
                <a:cxn ang="T76">
                  <a:pos x="T16" y="0"/>
                </a:cxn>
                <a:cxn ang="T77">
                  <a:pos x="T17" y="0"/>
                </a:cxn>
                <a:cxn ang="T78">
                  <a:pos x="T18" y="0"/>
                </a:cxn>
                <a:cxn ang="T79">
                  <a:pos x="T19" y="0"/>
                </a:cxn>
                <a:cxn ang="T80">
                  <a:pos x="T20" y="0"/>
                </a:cxn>
                <a:cxn ang="T81">
                  <a:pos x="T21" y="0"/>
                </a:cxn>
                <a:cxn ang="T82">
                  <a:pos x="T22" y="0"/>
                </a:cxn>
                <a:cxn ang="T83">
                  <a:pos x="T23" y="0"/>
                </a:cxn>
                <a:cxn ang="T84">
                  <a:pos x="T24" y="0"/>
                </a:cxn>
                <a:cxn ang="T85">
                  <a:pos x="T25" y="0"/>
                </a:cxn>
                <a:cxn ang="T86">
                  <a:pos x="T26" y="0"/>
                </a:cxn>
                <a:cxn ang="T87">
                  <a:pos x="T27" y="0"/>
                </a:cxn>
                <a:cxn ang="T88">
                  <a:pos x="T28" y="0"/>
                </a:cxn>
                <a:cxn ang="T89">
                  <a:pos x="T29" y="0"/>
                </a:cxn>
                <a:cxn ang="T90">
                  <a:pos x="T30" y="0"/>
                </a:cxn>
                <a:cxn ang="T91">
                  <a:pos x="T31" y="0"/>
                </a:cxn>
                <a:cxn ang="T92">
                  <a:pos x="T32" y="0"/>
                </a:cxn>
                <a:cxn ang="T93">
                  <a:pos x="T33" y="0"/>
                </a:cxn>
                <a:cxn ang="T94">
                  <a:pos x="T34" y="0"/>
                </a:cxn>
                <a:cxn ang="T95">
                  <a:pos x="T35" y="0"/>
                </a:cxn>
                <a:cxn ang="T96">
                  <a:pos x="T36" y="0"/>
                </a:cxn>
                <a:cxn ang="T97">
                  <a:pos x="T37" y="0"/>
                </a:cxn>
                <a:cxn ang="T98">
                  <a:pos x="T38" y="0"/>
                </a:cxn>
                <a:cxn ang="T99">
                  <a:pos x="T39" y="0"/>
                </a:cxn>
                <a:cxn ang="T100">
                  <a:pos x="T40" y="0"/>
                </a:cxn>
                <a:cxn ang="T101">
                  <a:pos x="T41" y="0"/>
                </a:cxn>
                <a:cxn ang="T102">
                  <a:pos x="T42" y="0"/>
                </a:cxn>
                <a:cxn ang="T103">
                  <a:pos x="T43" y="0"/>
                </a:cxn>
                <a:cxn ang="T104">
                  <a:pos x="T44" y="0"/>
                </a:cxn>
                <a:cxn ang="T105">
                  <a:pos x="T45" y="0"/>
                </a:cxn>
                <a:cxn ang="T106">
                  <a:pos x="T46" y="0"/>
                </a:cxn>
                <a:cxn ang="T107">
                  <a:pos x="T47" y="0"/>
                </a:cxn>
                <a:cxn ang="T108">
                  <a:pos x="T48" y="0"/>
                </a:cxn>
                <a:cxn ang="T109">
                  <a:pos x="T49" y="0"/>
                </a:cxn>
                <a:cxn ang="T110">
                  <a:pos x="T50" y="0"/>
                </a:cxn>
                <a:cxn ang="T111">
                  <a:pos x="T51" y="0"/>
                </a:cxn>
                <a:cxn ang="T112">
                  <a:pos x="T52" y="0"/>
                </a:cxn>
                <a:cxn ang="T113">
                  <a:pos x="T53" y="0"/>
                </a:cxn>
                <a:cxn ang="T114">
                  <a:pos x="T54" y="0"/>
                </a:cxn>
                <a:cxn ang="T115">
                  <a:pos x="T55" y="0"/>
                </a:cxn>
                <a:cxn ang="T116">
                  <a:pos x="T56" y="0"/>
                </a:cxn>
                <a:cxn ang="T117">
                  <a:pos x="T57" y="0"/>
                </a:cxn>
                <a:cxn ang="T118">
                  <a:pos x="T58" y="0"/>
                </a:cxn>
                <a:cxn ang="T119">
                  <a:pos x="T59" y="0"/>
                </a:cxn>
              </a:cxnLst>
              <a:rect l="T120" t="0" r="T121" b="0"/>
              <a:pathLst>
                <a:path w="1438">
                  <a:moveTo>
                    <a:pt x="0" y="0"/>
                  </a:moveTo>
                  <a:lnTo>
                    <a:pt x="4" y="0"/>
                  </a:lnTo>
                  <a:lnTo>
                    <a:pt x="9" y="0"/>
                  </a:lnTo>
                  <a:lnTo>
                    <a:pt x="14" y="0"/>
                  </a:lnTo>
                  <a:lnTo>
                    <a:pt x="19" y="0"/>
                  </a:lnTo>
                  <a:lnTo>
                    <a:pt x="24" y="0"/>
                  </a:lnTo>
                  <a:lnTo>
                    <a:pt x="28" y="0"/>
                  </a:lnTo>
                  <a:lnTo>
                    <a:pt x="33" y="0"/>
                  </a:lnTo>
                  <a:lnTo>
                    <a:pt x="38" y="0"/>
                  </a:lnTo>
                  <a:lnTo>
                    <a:pt x="43" y="0"/>
                  </a:lnTo>
                  <a:lnTo>
                    <a:pt x="48" y="0"/>
                  </a:lnTo>
                  <a:lnTo>
                    <a:pt x="52" y="0"/>
                  </a:lnTo>
                  <a:lnTo>
                    <a:pt x="57" y="0"/>
                  </a:lnTo>
                  <a:lnTo>
                    <a:pt x="62" y="0"/>
                  </a:lnTo>
                  <a:lnTo>
                    <a:pt x="67" y="0"/>
                  </a:lnTo>
                  <a:lnTo>
                    <a:pt x="72" y="0"/>
                  </a:lnTo>
                  <a:lnTo>
                    <a:pt x="76" y="0"/>
                  </a:lnTo>
                  <a:lnTo>
                    <a:pt x="81" y="0"/>
                  </a:lnTo>
                  <a:lnTo>
                    <a:pt x="86" y="0"/>
                  </a:lnTo>
                  <a:lnTo>
                    <a:pt x="91" y="0"/>
                  </a:lnTo>
                  <a:lnTo>
                    <a:pt x="96" y="0"/>
                  </a:lnTo>
                  <a:lnTo>
                    <a:pt x="100" y="0"/>
                  </a:lnTo>
                  <a:lnTo>
                    <a:pt x="105" y="0"/>
                  </a:lnTo>
                  <a:lnTo>
                    <a:pt x="110" y="0"/>
                  </a:lnTo>
                  <a:lnTo>
                    <a:pt x="115" y="0"/>
                  </a:lnTo>
                  <a:lnTo>
                    <a:pt x="120" y="0"/>
                  </a:lnTo>
                  <a:lnTo>
                    <a:pt x="124" y="0"/>
                  </a:lnTo>
                  <a:lnTo>
                    <a:pt x="129" y="0"/>
                  </a:lnTo>
                  <a:lnTo>
                    <a:pt x="134" y="0"/>
                  </a:lnTo>
                  <a:lnTo>
                    <a:pt x="139" y="0"/>
                  </a:lnTo>
                  <a:lnTo>
                    <a:pt x="144" y="0"/>
                  </a:lnTo>
                  <a:lnTo>
                    <a:pt x="148" y="0"/>
                  </a:lnTo>
                  <a:lnTo>
                    <a:pt x="153" y="0"/>
                  </a:lnTo>
                  <a:lnTo>
                    <a:pt x="158" y="0"/>
                  </a:lnTo>
                  <a:lnTo>
                    <a:pt x="163" y="0"/>
                  </a:lnTo>
                  <a:lnTo>
                    <a:pt x="168" y="0"/>
                  </a:lnTo>
                  <a:lnTo>
                    <a:pt x="172" y="0"/>
                  </a:lnTo>
                  <a:lnTo>
                    <a:pt x="177" y="0"/>
                  </a:lnTo>
                  <a:lnTo>
                    <a:pt x="182" y="0"/>
                  </a:lnTo>
                  <a:lnTo>
                    <a:pt x="187" y="0"/>
                  </a:lnTo>
                  <a:lnTo>
                    <a:pt x="192" y="0"/>
                  </a:lnTo>
                  <a:lnTo>
                    <a:pt x="196" y="0"/>
                  </a:lnTo>
                  <a:lnTo>
                    <a:pt x="201" y="0"/>
                  </a:lnTo>
                  <a:lnTo>
                    <a:pt x="206" y="0"/>
                  </a:lnTo>
                  <a:lnTo>
                    <a:pt x="211" y="0"/>
                  </a:lnTo>
                  <a:lnTo>
                    <a:pt x="215" y="0"/>
                  </a:lnTo>
                  <a:lnTo>
                    <a:pt x="220" y="0"/>
                  </a:lnTo>
                  <a:lnTo>
                    <a:pt x="225" y="0"/>
                  </a:lnTo>
                  <a:lnTo>
                    <a:pt x="230" y="0"/>
                  </a:lnTo>
                  <a:lnTo>
                    <a:pt x="235" y="0"/>
                  </a:lnTo>
                  <a:lnTo>
                    <a:pt x="239" y="0"/>
                  </a:lnTo>
                  <a:lnTo>
                    <a:pt x="244" y="0"/>
                  </a:lnTo>
                  <a:lnTo>
                    <a:pt x="249" y="0"/>
                  </a:lnTo>
                  <a:lnTo>
                    <a:pt x="254" y="0"/>
                  </a:lnTo>
                  <a:lnTo>
                    <a:pt x="259" y="0"/>
                  </a:lnTo>
                  <a:lnTo>
                    <a:pt x="263" y="0"/>
                  </a:lnTo>
                  <a:lnTo>
                    <a:pt x="268" y="0"/>
                  </a:lnTo>
                  <a:lnTo>
                    <a:pt x="273" y="0"/>
                  </a:lnTo>
                  <a:lnTo>
                    <a:pt x="278" y="0"/>
                  </a:lnTo>
                  <a:lnTo>
                    <a:pt x="283" y="0"/>
                  </a:lnTo>
                  <a:lnTo>
                    <a:pt x="287" y="0"/>
                  </a:lnTo>
                  <a:lnTo>
                    <a:pt x="292" y="0"/>
                  </a:lnTo>
                  <a:lnTo>
                    <a:pt x="297" y="0"/>
                  </a:lnTo>
                  <a:lnTo>
                    <a:pt x="302" y="0"/>
                  </a:lnTo>
                  <a:lnTo>
                    <a:pt x="307" y="0"/>
                  </a:lnTo>
                  <a:lnTo>
                    <a:pt x="311" y="0"/>
                  </a:lnTo>
                  <a:lnTo>
                    <a:pt x="316" y="0"/>
                  </a:lnTo>
                  <a:lnTo>
                    <a:pt x="321" y="0"/>
                  </a:lnTo>
                  <a:lnTo>
                    <a:pt x="326" y="0"/>
                  </a:lnTo>
                  <a:lnTo>
                    <a:pt x="331" y="0"/>
                  </a:lnTo>
                  <a:lnTo>
                    <a:pt x="335" y="0"/>
                  </a:lnTo>
                  <a:lnTo>
                    <a:pt x="340" y="0"/>
                  </a:lnTo>
                  <a:lnTo>
                    <a:pt x="345" y="0"/>
                  </a:lnTo>
                  <a:lnTo>
                    <a:pt x="350" y="0"/>
                  </a:lnTo>
                  <a:lnTo>
                    <a:pt x="355" y="0"/>
                  </a:lnTo>
                  <a:lnTo>
                    <a:pt x="359" y="0"/>
                  </a:lnTo>
                  <a:lnTo>
                    <a:pt x="364" y="0"/>
                  </a:lnTo>
                  <a:lnTo>
                    <a:pt x="369" y="0"/>
                  </a:lnTo>
                  <a:lnTo>
                    <a:pt x="374" y="0"/>
                  </a:lnTo>
                  <a:lnTo>
                    <a:pt x="379" y="0"/>
                  </a:lnTo>
                  <a:lnTo>
                    <a:pt x="383" y="0"/>
                  </a:lnTo>
                  <a:lnTo>
                    <a:pt x="388" y="0"/>
                  </a:lnTo>
                  <a:lnTo>
                    <a:pt x="393" y="0"/>
                  </a:lnTo>
                  <a:lnTo>
                    <a:pt x="398" y="0"/>
                  </a:lnTo>
                  <a:lnTo>
                    <a:pt x="403" y="0"/>
                  </a:lnTo>
                  <a:lnTo>
                    <a:pt x="407" y="0"/>
                  </a:lnTo>
                  <a:lnTo>
                    <a:pt x="412" y="0"/>
                  </a:lnTo>
                  <a:lnTo>
                    <a:pt x="417" y="0"/>
                  </a:lnTo>
                  <a:lnTo>
                    <a:pt x="422" y="0"/>
                  </a:lnTo>
                  <a:lnTo>
                    <a:pt x="426" y="0"/>
                  </a:lnTo>
                  <a:lnTo>
                    <a:pt x="431" y="0"/>
                  </a:lnTo>
                  <a:lnTo>
                    <a:pt x="436" y="0"/>
                  </a:lnTo>
                  <a:lnTo>
                    <a:pt x="441" y="0"/>
                  </a:lnTo>
                  <a:lnTo>
                    <a:pt x="446" y="0"/>
                  </a:lnTo>
                  <a:lnTo>
                    <a:pt x="450" y="0"/>
                  </a:lnTo>
                  <a:lnTo>
                    <a:pt x="455" y="0"/>
                  </a:lnTo>
                  <a:lnTo>
                    <a:pt x="460" y="0"/>
                  </a:lnTo>
                  <a:lnTo>
                    <a:pt x="465" y="0"/>
                  </a:lnTo>
                  <a:lnTo>
                    <a:pt x="470" y="0"/>
                  </a:lnTo>
                  <a:lnTo>
                    <a:pt x="474" y="0"/>
                  </a:lnTo>
                  <a:lnTo>
                    <a:pt x="479" y="0"/>
                  </a:lnTo>
                  <a:lnTo>
                    <a:pt x="484" y="0"/>
                  </a:lnTo>
                  <a:lnTo>
                    <a:pt x="489" y="0"/>
                  </a:lnTo>
                  <a:lnTo>
                    <a:pt x="494" y="0"/>
                  </a:lnTo>
                  <a:lnTo>
                    <a:pt x="498" y="0"/>
                  </a:lnTo>
                  <a:lnTo>
                    <a:pt x="503" y="0"/>
                  </a:lnTo>
                  <a:lnTo>
                    <a:pt x="508" y="0"/>
                  </a:lnTo>
                  <a:lnTo>
                    <a:pt x="513" y="0"/>
                  </a:lnTo>
                  <a:lnTo>
                    <a:pt x="518" y="0"/>
                  </a:lnTo>
                  <a:lnTo>
                    <a:pt x="522" y="0"/>
                  </a:lnTo>
                  <a:lnTo>
                    <a:pt x="527" y="0"/>
                  </a:lnTo>
                  <a:lnTo>
                    <a:pt x="532" y="0"/>
                  </a:lnTo>
                  <a:lnTo>
                    <a:pt x="537" y="0"/>
                  </a:lnTo>
                  <a:lnTo>
                    <a:pt x="542" y="0"/>
                  </a:lnTo>
                  <a:lnTo>
                    <a:pt x="546" y="0"/>
                  </a:lnTo>
                  <a:lnTo>
                    <a:pt x="551" y="0"/>
                  </a:lnTo>
                  <a:lnTo>
                    <a:pt x="556" y="0"/>
                  </a:lnTo>
                  <a:lnTo>
                    <a:pt x="561" y="0"/>
                  </a:lnTo>
                  <a:lnTo>
                    <a:pt x="566" y="0"/>
                  </a:lnTo>
                  <a:lnTo>
                    <a:pt x="570" y="0"/>
                  </a:lnTo>
                  <a:lnTo>
                    <a:pt x="575" y="0"/>
                  </a:lnTo>
                  <a:lnTo>
                    <a:pt x="580" y="0"/>
                  </a:lnTo>
                  <a:lnTo>
                    <a:pt x="585" y="0"/>
                  </a:lnTo>
                  <a:lnTo>
                    <a:pt x="590" y="0"/>
                  </a:lnTo>
                  <a:lnTo>
                    <a:pt x="594" y="0"/>
                  </a:lnTo>
                  <a:lnTo>
                    <a:pt x="599" y="0"/>
                  </a:lnTo>
                  <a:lnTo>
                    <a:pt x="604" y="0"/>
                  </a:lnTo>
                  <a:lnTo>
                    <a:pt x="609" y="0"/>
                  </a:lnTo>
                  <a:lnTo>
                    <a:pt x="614" y="0"/>
                  </a:lnTo>
                  <a:lnTo>
                    <a:pt x="618" y="0"/>
                  </a:lnTo>
                  <a:lnTo>
                    <a:pt x="623" y="0"/>
                  </a:lnTo>
                  <a:lnTo>
                    <a:pt x="628" y="0"/>
                  </a:lnTo>
                  <a:lnTo>
                    <a:pt x="633" y="0"/>
                  </a:lnTo>
                  <a:lnTo>
                    <a:pt x="638" y="0"/>
                  </a:lnTo>
                  <a:lnTo>
                    <a:pt x="642" y="0"/>
                  </a:lnTo>
                  <a:lnTo>
                    <a:pt x="647" y="0"/>
                  </a:lnTo>
                  <a:lnTo>
                    <a:pt x="652" y="0"/>
                  </a:lnTo>
                  <a:lnTo>
                    <a:pt x="657" y="0"/>
                  </a:lnTo>
                  <a:lnTo>
                    <a:pt x="661" y="0"/>
                  </a:lnTo>
                  <a:lnTo>
                    <a:pt x="666" y="0"/>
                  </a:lnTo>
                  <a:lnTo>
                    <a:pt x="671" y="0"/>
                  </a:lnTo>
                  <a:lnTo>
                    <a:pt x="676" y="0"/>
                  </a:lnTo>
                  <a:lnTo>
                    <a:pt x="681" y="0"/>
                  </a:lnTo>
                  <a:lnTo>
                    <a:pt x="685" y="0"/>
                  </a:lnTo>
                  <a:lnTo>
                    <a:pt x="690" y="0"/>
                  </a:lnTo>
                  <a:lnTo>
                    <a:pt x="695" y="0"/>
                  </a:lnTo>
                  <a:lnTo>
                    <a:pt x="700" y="0"/>
                  </a:lnTo>
                  <a:lnTo>
                    <a:pt x="705" y="0"/>
                  </a:lnTo>
                  <a:lnTo>
                    <a:pt x="709" y="0"/>
                  </a:lnTo>
                  <a:lnTo>
                    <a:pt x="714" y="0"/>
                  </a:lnTo>
                  <a:lnTo>
                    <a:pt x="719" y="0"/>
                  </a:lnTo>
                  <a:lnTo>
                    <a:pt x="724" y="0"/>
                  </a:lnTo>
                  <a:lnTo>
                    <a:pt x="729" y="0"/>
                  </a:lnTo>
                  <a:lnTo>
                    <a:pt x="733" y="0"/>
                  </a:lnTo>
                  <a:lnTo>
                    <a:pt x="738" y="0"/>
                  </a:lnTo>
                  <a:lnTo>
                    <a:pt x="743" y="0"/>
                  </a:lnTo>
                  <a:lnTo>
                    <a:pt x="748" y="0"/>
                  </a:lnTo>
                  <a:lnTo>
                    <a:pt x="753" y="0"/>
                  </a:lnTo>
                  <a:lnTo>
                    <a:pt x="757" y="0"/>
                  </a:lnTo>
                  <a:lnTo>
                    <a:pt x="762" y="0"/>
                  </a:lnTo>
                  <a:lnTo>
                    <a:pt x="767" y="0"/>
                  </a:lnTo>
                  <a:lnTo>
                    <a:pt x="772" y="0"/>
                  </a:lnTo>
                  <a:lnTo>
                    <a:pt x="777" y="0"/>
                  </a:lnTo>
                  <a:lnTo>
                    <a:pt x="781" y="0"/>
                  </a:lnTo>
                  <a:lnTo>
                    <a:pt x="786" y="0"/>
                  </a:lnTo>
                  <a:lnTo>
                    <a:pt x="791" y="0"/>
                  </a:lnTo>
                  <a:lnTo>
                    <a:pt x="796" y="0"/>
                  </a:lnTo>
                  <a:lnTo>
                    <a:pt x="801" y="0"/>
                  </a:lnTo>
                  <a:lnTo>
                    <a:pt x="805" y="0"/>
                  </a:lnTo>
                  <a:lnTo>
                    <a:pt x="810" y="0"/>
                  </a:lnTo>
                  <a:lnTo>
                    <a:pt x="815" y="0"/>
                  </a:lnTo>
                  <a:lnTo>
                    <a:pt x="820" y="0"/>
                  </a:lnTo>
                  <a:lnTo>
                    <a:pt x="825" y="0"/>
                  </a:lnTo>
                  <a:lnTo>
                    <a:pt x="829" y="0"/>
                  </a:lnTo>
                  <a:lnTo>
                    <a:pt x="834" y="0"/>
                  </a:lnTo>
                  <a:lnTo>
                    <a:pt x="839" y="0"/>
                  </a:lnTo>
                  <a:lnTo>
                    <a:pt x="844" y="0"/>
                  </a:lnTo>
                  <a:lnTo>
                    <a:pt x="849" y="0"/>
                  </a:lnTo>
                  <a:lnTo>
                    <a:pt x="853" y="0"/>
                  </a:lnTo>
                  <a:lnTo>
                    <a:pt x="858" y="0"/>
                  </a:lnTo>
                  <a:lnTo>
                    <a:pt x="863" y="0"/>
                  </a:lnTo>
                  <a:lnTo>
                    <a:pt x="868" y="0"/>
                  </a:lnTo>
                  <a:lnTo>
                    <a:pt x="872" y="0"/>
                  </a:lnTo>
                  <a:lnTo>
                    <a:pt x="877" y="0"/>
                  </a:lnTo>
                  <a:lnTo>
                    <a:pt x="882" y="0"/>
                  </a:lnTo>
                  <a:lnTo>
                    <a:pt x="887" y="0"/>
                  </a:lnTo>
                  <a:lnTo>
                    <a:pt x="892" y="0"/>
                  </a:lnTo>
                  <a:lnTo>
                    <a:pt x="896" y="0"/>
                  </a:lnTo>
                  <a:lnTo>
                    <a:pt x="901" y="0"/>
                  </a:lnTo>
                  <a:lnTo>
                    <a:pt x="906" y="0"/>
                  </a:lnTo>
                  <a:lnTo>
                    <a:pt x="911" y="0"/>
                  </a:lnTo>
                  <a:lnTo>
                    <a:pt x="916" y="0"/>
                  </a:lnTo>
                  <a:lnTo>
                    <a:pt x="920" y="0"/>
                  </a:lnTo>
                  <a:lnTo>
                    <a:pt x="925" y="0"/>
                  </a:lnTo>
                  <a:lnTo>
                    <a:pt x="930" y="0"/>
                  </a:lnTo>
                  <a:lnTo>
                    <a:pt x="935" y="0"/>
                  </a:lnTo>
                  <a:lnTo>
                    <a:pt x="940" y="0"/>
                  </a:lnTo>
                  <a:lnTo>
                    <a:pt x="944" y="0"/>
                  </a:lnTo>
                  <a:lnTo>
                    <a:pt x="949" y="0"/>
                  </a:lnTo>
                  <a:lnTo>
                    <a:pt x="954" y="0"/>
                  </a:lnTo>
                  <a:lnTo>
                    <a:pt x="959" y="0"/>
                  </a:lnTo>
                  <a:lnTo>
                    <a:pt x="964" y="0"/>
                  </a:lnTo>
                  <a:lnTo>
                    <a:pt x="968" y="0"/>
                  </a:lnTo>
                  <a:lnTo>
                    <a:pt x="973" y="0"/>
                  </a:lnTo>
                  <a:lnTo>
                    <a:pt x="978" y="0"/>
                  </a:lnTo>
                  <a:lnTo>
                    <a:pt x="983" y="0"/>
                  </a:lnTo>
                  <a:lnTo>
                    <a:pt x="988" y="0"/>
                  </a:lnTo>
                  <a:lnTo>
                    <a:pt x="992" y="0"/>
                  </a:lnTo>
                  <a:lnTo>
                    <a:pt x="997" y="0"/>
                  </a:lnTo>
                  <a:lnTo>
                    <a:pt x="1002" y="0"/>
                  </a:lnTo>
                  <a:lnTo>
                    <a:pt x="1007" y="0"/>
                  </a:lnTo>
                  <a:lnTo>
                    <a:pt x="1012" y="0"/>
                  </a:lnTo>
                  <a:lnTo>
                    <a:pt x="1016" y="0"/>
                  </a:lnTo>
                  <a:lnTo>
                    <a:pt x="1021" y="0"/>
                  </a:lnTo>
                  <a:lnTo>
                    <a:pt x="1026" y="0"/>
                  </a:lnTo>
                  <a:lnTo>
                    <a:pt x="1031" y="0"/>
                  </a:lnTo>
                  <a:lnTo>
                    <a:pt x="1036" y="0"/>
                  </a:lnTo>
                  <a:lnTo>
                    <a:pt x="1040" y="0"/>
                  </a:lnTo>
                  <a:lnTo>
                    <a:pt x="1045" y="0"/>
                  </a:lnTo>
                  <a:lnTo>
                    <a:pt x="1050" y="0"/>
                  </a:lnTo>
                  <a:lnTo>
                    <a:pt x="1055" y="0"/>
                  </a:lnTo>
                  <a:lnTo>
                    <a:pt x="1060" y="0"/>
                  </a:lnTo>
                  <a:lnTo>
                    <a:pt x="1064" y="0"/>
                  </a:lnTo>
                  <a:lnTo>
                    <a:pt x="1069" y="0"/>
                  </a:lnTo>
                  <a:lnTo>
                    <a:pt x="1074" y="0"/>
                  </a:lnTo>
                  <a:lnTo>
                    <a:pt x="1079" y="0"/>
                  </a:lnTo>
                  <a:lnTo>
                    <a:pt x="1084" y="0"/>
                  </a:lnTo>
                  <a:lnTo>
                    <a:pt x="1088" y="0"/>
                  </a:lnTo>
                  <a:lnTo>
                    <a:pt x="1093" y="0"/>
                  </a:lnTo>
                  <a:lnTo>
                    <a:pt x="1098" y="0"/>
                  </a:lnTo>
                  <a:lnTo>
                    <a:pt x="1103" y="0"/>
                  </a:lnTo>
                  <a:lnTo>
                    <a:pt x="1107" y="0"/>
                  </a:lnTo>
                  <a:lnTo>
                    <a:pt x="1112" y="0"/>
                  </a:lnTo>
                  <a:lnTo>
                    <a:pt x="1117" y="0"/>
                  </a:lnTo>
                  <a:lnTo>
                    <a:pt x="1122" y="0"/>
                  </a:lnTo>
                  <a:lnTo>
                    <a:pt x="1127" y="0"/>
                  </a:lnTo>
                  <a:lnTo>
                    <a:pt x="1131" y="0"/>
                  </a:lnTo>
                  <a:lnTo>
                    <a:pt x="1136" y="0"/>
                  </a:lnTo>
                  <a:lnTo>
                    <a:pt x="1141" y="0"/>
                  </a:lnTo>
                  <a:lnTo>
                    <a:pt x="1146" y="0"/>
                  </a:lnTo>
                  <a:lnTo>
                    <a:pt x="1151" y="0"/>
                  </a:lnTo>
                  <a:lnTo>
                    <a:pt x="1155" y="0"/>
                  </a:lnTo>
                  <a:lnTo>
                    <a:pt x="1160" y="0"/>
                  </a:lnTo>
                  <a:lnTo>
                    <a:pt x="1165" y="0"/>
                  </a:lnTo>
                  <a:lnTo>
                    <a:pt x="1170" y="0"/>
                  </a:lnTo>
                  <a:lnTo>
                    <a:pt x="1175" y="0"/>
                  </a:lnTo>
                  <a:lnTo>
                    <a:pt x="1179" y="0"/>
                  </a:lnTo>
                  <a:lnTo>
                    <a:pt x="1184" y="0"/>
                  </a:lnTo>
                  <a:lnTo>
                    <a:pt x="1189" y="0"/>
                  </a:lnTo>
                  <a:lnTo>
                    <a:pt x="1194" y="0"/>
                  </a:lnTo>
                  <a:lnTo>
                    <a:pt x="1199" y="0"/>
                  </a:lnTo>
                  <a:lnTo>
                    <a:pt x="1203" y="0"/>
                  </a:lnTo>
                  <a:lnTo>
                    <a:pt x="1208" y="0"/>
                  </a:lnTo>
                  <a:lnTo>
                    <a:pt x="1213" y="0"/>
                  </a:lnTo>
                  <a:lnTo>
                    <a:pt x="1218" y="0"/>
                  </a:lnTo>
                  <a:lnTo>
                    <a:pt x="1223" y="0"/>
                  </a:lnTo>
                  <a:lnTo>
                    <a:pt x="1227" y="0"/>
                  </a:lnTo>
                  <a:lnTo>
                    <a:pt x="1232" y="0"/>
                  </a:lnTo>
                  <a:lnTo>
                    <a:pt x="1237" y="0"/>
                  </a:lnTo>
                  <a:lnTo>
                    <a:pt x="1242" y="0"/>
                  </a:lnTo>
                  <a:lnTo>
                    <a:pt x="1247" y="0"/>
                  </a:lnTo>
                  <a:lnTo>
                    <a:pt x="1251" y="0"/>
                  </a:lnTo>
                  <a:lnTo>
                    <a:pt x="1256" y="0"/>
                  </a:lnTo>
                  <a:lnTo>
                    <a:pt x="1261" y="0"/>
                  </a:lnTo>
                  <a:lnTo>
                    <a:pt x="1266" y="0"/>
                  </a:lnTo>
                  <a:lnTo>
                    <a:pt x="1271" y="0"/>
                  </a:lnTo>
                  <a:lnTo>
                    <a:pt x="1275" y="0"/>
                  </a:lnTo>
                  <a:lnTo>
                    <a:pt x="1280" y="0"/>
                  </a:lnTo>
                  <a:lnTo>
                    <a:pt x="1285" y="0"/>
                  </a:lnTo>
                  <a:lnTo>
                    <a:pt x="1290" y="0"/>
                  </a:lnTo>
                  <a:lnTo>
                    <a:pt x="1295" y="0"/>
                  </a:lnTo>
                  <a:lnTo>
                    <a:pt x="1299" y="0"/>
                  </a:lnTo>
                  <a:lnTo>
                    <a:pt x="1304" y="0"/>
                  </a:lnTo>
                  <a:lnTo>
                    <a:pt x="1309" y="0"/>
                  </a:lnTo>
                  <a:lnTo>
                    <a:pt x="1314" y="0"/>
                  </a:lnTo>
                  <a:lnTo>
                    <a:pt x="1318" y="0"/>
                  </a:lnTo>
                  <a:lnTo>
                    <a:pt x="1323" y="0"/>
                  </a:lnTo>
                  <a:lnTo>
                    <a:pt x="1328" y="0"/>
                  </a:lnTo>
                  <a:lnTo>
                    <a:pt x="1333" y="0"/>
                  </a:lnTo>
                  <a:lnTo>
                    <a:pt x="1338" y="0"/>
                  </a:lnTo>
                  <a:lnTo>
                    <a:pt x="1342" y="0"/>
                  </a:lnTo>
                  <a:lnTo>
                    <a:pt x="1347" y="0"/>
                  </a:lnTo>
                  <a:lnTo>
                    <a:pt x="1352" y="0"/>
                  </a:lnTo>
                  <a:lnTo>
                    <a:pt x="1357" y="0"/>
                  </a:lnTo>
                  <a:lnTo>
                    <a:pt x="1362" y="0"/>
                  </a:lnTo>
                  <a:lnTo>
                    <a:pt x="1366" y="0"/>
                  </a:lnTo>
                  <a:lnTo>
                    <a:pt x="1371" y="0"/>
                  </a:lnTo>
                  <a:lnTo>
                    <a:pt x="1376" y="0"/>
                  </a:lnTo>
                  <a:lnTo>
                    <a:pt x="1381" y="0"/>
                  </a:lnTo>
                  <a:lnTo>
                    <a:pt x="1386" y="0"/>
                  </a:lnTo>
                  <a:lnTo>
                    <a:pt x="1390" y="0"/>
                  </a:lnTo>
                  <a:lnTo>
                    <a:pt x="1395" y="0"/>
                  </a:lnTo>
                  <a:lnTo>
                    <a:pt x="1400" y="0"/>
                  </a:lnTo>
                  <a:lnTo>
                    <a:pt x="1405" y="0"/>
                  </a:lnTo>
                  <a:lnTo>
                    <a:pt x="1410" y="0"/>
                  </a:lnTo>
                  <a:lnTo>
                    <a:pt x="1414" y="0"/>
                  </a:lnTo>
                  <a:lnTo>
                    <a:pt x="1419" y="0"/>
                  </a:lnTo>
                  <a:lnTo>
                    <a:pt x="1424" y="0"/>
                  </a:lnTo>
                  <a:lnTo>
                    <a:pt x="1429" y="0"/>
                  </a:lnTo>
                  <a:lnTo>
                    <a:pt x="1434" y="0"/>
                  </a:lnTo>
                  <a:lnTo>
                    <a:pt x="1438" y="0"/>
                  </a:lnTo>
                </a:path>
              </a:pathLst>
            </a:custGeom>
            <a:noFill/>
            <a:ln w="7938">
              <a:solidFill>
                <a:srgbClr val="000000"/>
              </a:solidFill>
              <a:prstDash val="solid"/>
              <a:round/>
              <a:headEnd/>
              <a:tailEnd/>
            </a:ln>
          </p:spPr>
          <p:txBody>
            <a:bodyPr/>
            <a:lstStyle/>
            <a:p>
              <a:endParaRPr lang="de-DE"/>
            </a:p>
          </p:txBody>
        </p:sp>
        <p:sp>
          <p:nvSpPr>
            <p:cNvPr id="15410" name="Freeform 11"/>
            <p:cNvSpPr>
              <a:spLocks/>
            </p:cNvSpPr>
            <p:nvPr/>
          </p:nvSpPr>
          <p:spPr bwMode="auto">
            <a:xfrm>
              <a:off x="1286" y="1703"/>
              <a:ext cx="0" cy="918"/>
            </a:xfrm>
            <a:custGeom>
              <a:avLst/>
              <a:gdLst>
                <a:gd name="T0" fmla="*/ 868 h 957"/>
                <a:gd name="T1" fmla="*/ 849 h 957"/>
                <a:gd name="T2" fmla="*/ 832 h 957"/>
                <a:gd name="T3" fmla="*/ 814 h 957"/>
                <a:gd name="T4" fmla="*/ 797 h 957"/>
                <a:gd name="T5" fmla="*/ 779 h 957"/>
                <a:gd name="T6" fmla="*/ 762 h 957"/>
                <a:gd name="T7" fmla="*/ 744 h 957"/>
                <a:gd name="T8" fmla="*/ 726 h 957"/>
                <a:gd name="T9" fmla="*/ 709 h 957"/>
                <a:gd name="T10" fmla="*/ 691 h 957"/>
                <a:gd name="T11" fmla="*/ 673 h 957"/>
                <a:gd name="T12" fmla="*/ 656 h 957"/>
                <a:gd name="T13" fmla="*/ 639 h 957"/>
                <a:gd name="T14" fmla="*/ 621 h 957"/>
                <a:gd name="T15" fmla="*/ 602 h 957"/>
                <a:gd name="T16" fmla="*/ 585 h 957"/>
                <a:gd name="T17" fmla="*/ 568 h 957"/>
                <a:gd name="T18" fmla="*/ 551 h 957"/>
                <a:gd name="T19" fmla="*/ 532 h 957"/>
                <a:gd name="T20" fmla="*/ 515 h 957"/>
                <a:gd name="T21" fmla="*/ 498 h 957"/>
                <a:gd name="T22" fmla="*/ 480 h 957"/>
                <a:gd name="T23" fmla="*/ 462 h 957"/>
                <a:gd name="T24" fmla="*/ 444 h 957"/>
                <a:gd name="T25" fmla="*/ 427 h 957"/>
                <a:gd name="T26" fmla="*/ 410 h 957"/>
                <a:gd name="T27" fmla="*/ 392 h 957"/>
                <a:gd name="T28" fmla="*/ 374 h 957"/>
                <a:gd name="T29" fmla="*/ 356 h 957"/>
                <a:gd name="T30" fmla="*/ 339 h 957"/>
                <a:gd name="T31" fmla="*/ 321 h 957"/>
                <a:gd name="T32" fmla="*/ 304 h 957"/>
                <a:gd name="T33" fmla="*/ 286 h 957"/>
                <a:gd name="T34" fmla="*/ 269 h 957"/>
                <a:gd name="T35" fmla="*/ 250 h 957"/>
                <a:gd name="T36" fmla="*/ 233 h 957"/>
                <a:gd name="T37" fmla="*/ 215 h 957"/>
                <a:gd name="T38" fmla="*/ 198 h 957"/>
                <a:gd name="T39" fmla="*/ 180 h 957"/>
                <a:gd name="T40" fmla="*/ 163 h 957"/>
                <a:gd name="T41" fmla="*/ 146 h 957"/>
                <a:gd name="T42" fmla="*/ 127 h 957"/>
                <a:gd name="T43" fmla="*/ 109 h 957"/>
                <a:gd name="T44" fmla="*/ 92 h 957"/>
                <a:gd name="T45" fmla="*/ 75 h 957"/>
                <a:gd name="T46" fmla="*/ 57 h 957"/>
                <a:gd name="T47" fmla="*/ 39 h 957"/>
                <a:gd name="T48" fmla="*/ 22 h 957"/>
                <a:gd name="T49" fmla="*/ 4 h 9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h 957"/>
                <a:gd name="T101" fmla="*/ 957 h 957"/>
              </a:gdLst>
              <a:ahLst/>
              <a:cxnLst>
                <a:cxn ang="T50">
                  <a:pos x="0" y="T0"/>
                </a:cxn>
                <a:cxn ang="T51">
                  <a:pos x="0" y="T1"/>
                </a:cxn>
                <a:cxn ang="T52">
                  <a:pos x="0" y="T2"/>
                </a:cxn>
                <a:cxn ang="T53">
                  <a:pos x="0" y="T3"/>
                </a:cxn>
                <a:cxn ang="T54">
                  <a:pos x="0" y="T4"/>
                </a:cxn>
                <a:cxn ang="T55">
                  <a:pos x="0" y="T5"/>
                </a:cxn>
                <a:cxn ang="T56">
                  <a:pos x="0" y="T6"/>
                </a:cxn>
                <a:cxn ang="T57">
                  <a:pos x="0" y="T7"/>
                </a:cxn>
                <a:cxn ang="T58">
                  <a:pos x="0" y="T8"/>
                </a:cxn>
                <a:cxn ang="T59">
                  <a:pos x="0" y="T9"/>
                </a:cxn>
                <a:cxn ang="T60">
                  <a:pos x="0" y="T10"/>
                </a:cxn>
                <a:cxn ang="T61">
                  <a:pos x="0" y="T11"/>
                </a:cxn>
                <a:cxn ang="T62">
                  <a:pos x="0" y="T12"/>
                </a:cxn>
                <a:cxn ang="T63">
                  <a:pos x="0" y="T13"/>
                </a:cxn>
                <a:cxn ang="T64">
                  <a:pos x="0" y="T14"/>
                </a:cxn>
                <a:cxn ang="T65">
                  <a:pos x="0" y="T15"/>
                </a:cxn>
                <a:cxn ang="T66">
                  <a:pos x="0" y="T16"/>
                </a:cxn>
                <a:cxn ang="T67">
                  <a:pos x="0" y="T17"/>
                </a:cxn>
                <a:cxn ang="T68">
                  <a:pos x="0" y="T18"/>
                </a:cxn>
                <a:cxn ang="T69">
                  <a:pos x="0" y="T19"/>
                </a:cxn>
                <a:cxn ang="T70">
                  <a:pos x="0" y="T20"/>
                </a:cxn>
                <a:cxn ang="T71">
                  <a:pos x="0" y="T21"/>
                </a:cxn>
                <a:cxn ang="T72">
                  <a:pos x="0" y="T22"/>
                </a:cxn>
                <a:cxn ang="T73">
                  <a:pos x="0" y="T23"/>
                </a:cxn>
                <a:cxn ang="T74">
                  <a:pos x="0" y="T24"/>
                </a:cxn>
                <a:cxn ang="T75">
                  <a:pos x="0" y="T25"/>
                </a:cxn>
                <a:cxn ang="T76">
                  <a:pos x="0" y="T26"/>
                </a:cxn>
                <a:cxn ang="T77">
                  <a:pos x="0" y="T27"/>
                </a:cxn>
                <a:cxn ang="T78">
                  <a:pos x="0" y="T28"/>
                </a:cxn>
                <a:cxn ang="T79">
                  <a:pos x="0" y="T29"/>
                </a:cxn>
                <a:cxn ang="T80">
                  <a:pos x="0" y="T30"/>
                </a:cxn>
                <a:cxn ang="T81">
                  <a:pos x="0" y="T31"/>
                </a:cxn>
                <a:cxn ang="T82">
                  <a:pos x="0" y="T32"/>
                </a:cxn>
                <a:cxn ang="T83">
                  <a:pos x="0" y="T33"/>
                </a:cxn>
                <a:cxn ang="T84">
                  <a:pos x="0" y="T34"/>
                </a:cxn>
                <a:cxn ang="T85">
                  <a:pos x="0" y="T35"/>
                </a:cxn>
                <a:cxn ang="T86">
                  <a:pos x="0" y="T36"/>
                </a:cxn>
                <a:cxn ang="T87">
                  <a:pos x="0" y="T37"/>
                </a:cxn>
                <a:cxn ang="T88">
                  <a:pos x="0" y="T38"/>
                </a:cxn>
                <a:cxn ang="T89">
                  <a:pos x="0" y="T39"/>
                </a:cxn>
                <a:cxn ang="T90">
                  <a:pos x="0" y="T40"/>
                </a:cxn>
                <a:cxn ang="T91">
                  <a:pos x="0" y="T41"/>
                </a:cxn>
                <a:cxn ang="T92">
                  <a:pos x="0" y="T42"/>
                </a:cxn>
                <a:cxn ang="T93">
                  <a:pos x="0" y="T43"/>
                </a:cxn>
                <a:cxn ang="T94">
                  <a:pos x="0" y="T44"/>
                </a:cxn>
                <a:cxn ang="T95">
                  <a:pos x="0" y="T45"/>
                </a:cxn>
                <a:cxn ang="T96">
                  <a:pos x="0" y="T46"/>
                </a:cxn>
                <a:cxn ang="T97">
                  <a:pos x="0" y="T47"/>
                </a:cxn>
                <a:cxn ang="T98">
                  <a:pos x="0" y="T48"/>
                </a:cxn>
                <a:cxn ang="T99">
                  <a:pos x="0" y="T49"/>
                </a:cxn>
              </a:cxnLst>
              <a:rect l="0" t="T100" r="0" b="T101"/>
              <a:pathLst>
                <a:path h="957">
                  <a:moveTo>
                    <a:pt x="0" y="957"/>
                  </a:moveTo>
                  <a:lnTo>
                    <a:pt x="0" y="952"/>
                  </a:lnTo>
                  <a:lnTo>
                    <a:pt x="0" y="947"/>
                  </a:lnTo>
                  <a:lnTo>
                    <a:pt x="0" y="943"/>
                  </a:lnTo>
                  <a:lnTo>
                    <a:pt x="0" y="938"/>
                  </a:lnTo>
                  <a:lnTo>
                    <a:pt x="0" y="933"/>
                  </a:lnTo>
                  <a:lnTo>
                    <a:pt x="0" y="928"/>
                  </a:lnTo>
                  <a:lnTo>
                    <a:pt x="0" y="923"/>
                  </a:lnTo>
                  <a:lnTo>
                    <a:pt x="0" y="919"/>
                  </a:lnTo>
                  <a:lnTo>
                    <a:pt x="0" y="914"/>
                  </a:lnTo>
                  <a:lnTo>
                    <a:pt x="0" y="909"/>
                  </a:lnTo>
                  <a:lnTo>
                    <a:pt x="0" y="904"/>
                  </a:lnTo>
                  <a:lnTo>
                    <a:pt x="0" y="899"/>
                  </a:lnTo>
                  <a:lnTo>
                    <a:pt x="0" y="895"/>
                  </a:lnTo>
                  <a:lnTo>
                    <a:pt x="0" y="890"/>
                  </a:lnTo>
                  <a:lnTo>
                    <a:pt x="0" y="885"/>
                  </a:lnTo>
                  <a:lnTo>
                    <a:pt x="0" y="880"/>
                  </a:lnTo>
                  <a:lnTo>
                    <a:pt x="0" y="876"/>
                  </a:lnTo>
                  <a:lnTo>
                    <a:pt x="0" y="871"/>
                  </a:lnTo>
                  <a:lnTo>
                    <a:pt x="0" y="866"/>
                  </a:lnTo>
                  <a:lnTo>
                    <a:pt x="0" y="861"/>
                  </a:lnTo>
                  <a:lnTo>
                    <a:pt x="0" y="856"/>
                  </a:lnTo>
                  <a:lnTo>
                    <a:pt x="0" y="852"/>
                  </a:lnTo>
                  <a:lnTo>
                    <a:pt x="0" y="847"/>
                  </a:lnTo>
                  <a:lnTo>
                    <a:pt x="0" y="842"/>
                  </a:lnTo>
                  <a:lnTo>
                    <a:pt x="0" y="837"/>
                  </a:lnTo>
                  <a:lnTo>
                    <a:pt x="0" y="832"/>
                  </a:lnTo>
                  <a:lnTo>
                    <a:pt x="0" y="828"/>
                  </a:lnTo>
                  <a:lnTo>
                    <a:pt x="0" y="823"/>
                  </a:lnTo>
                  <a:lnTo>
                    <a:pt x="0" y="818"/>
                  </a:lnTo>
                  <a:lnTo>
                    <a:pt x="0" y="813"/>
                  </a:lnTo>
                  <a:lnTo>
                    <a:pt x="0" y="809"/>
                  </a:lnTo>
                  <a:lnTo>
                    <a:pt x="0" y="804"/>
                  </a:lnTo>
                  <a:lnTo>
                    <a:pt x="0" y="799"/>
                  </a:lnTo>
                  <a:lnTo>
                    <a:pt x="0" y="794"/>
                  </a:lnTo>
                  <a:lnTo>
                    <a:pt x="0" y="789"/>
                  </a:lnTo>
                  <a:lnTo>
                    <a:pt x="0" y="785"/>
                  </a:lnTo>
                  <a:lnTo>
                    <a:pt x="0" y="780"/>
                  </a:lnTo>
                  <a:lnTo>
                    <a:pt x="0" y="775"/>
                  </a:lnTo>
                  <a:lnTo>
                    <a:pt x="0" y="770"/>
                  </a:lnTo>
                  <a:lnTo>
                    <a:pt x="0" y="765"/>
                  </a:lnTo>
                  <a:lnTo>
                    <a:pt x="0" y="761"/>
                  </a:lnTo>
                  <a:lnTo>
                    <a:pt x="0" y="756"/>
                  </a:lnTo>
                  <a:lnTo>
                    <a:pt x="0" y="751"/>
                  </a:lnTo>
                  <a:lnTo>
                    <a:pt x="0" y="746"/>
                  </a:lnTo>
                  <a:lnTo>
                    <a:pt x="0" y="742"/>
                  </a:lnTo>
                  <a:lnTo>
                    <a:pt x="0" y="737"/>
                  </a:lnTo>
                  <a:lnTo>
                    <a:pt x="0" y="732"/>
                  </a:lnTo>
                  <a:lnTo>
                    <a:pt x="0" y="727"/>
                  </a:lnTo>
                  <a:lnTo>
                    <a:pt x="0" y="722"/>
                  </a:lnTo>
                  <a:lnTo>
                    <a:pt x="0" y="718"/>
                  </a:lnTo>
                  <a:lnTo>
                    <a:pt x="0" y="713"/>
                  </a:lnTo>
                  <a:lnTo>
                    <a:pt x="0" y="708"/>
                  </a:lnTo>
                  <a:lnTo>
                    <a:pt x="0" y="703"/>
                  </a:lnTo>
                  <a:lnTo>
                    <a:pt x="0" y="698"/>
                  </a:lnTo>
                  <a:lnTo>
                    <a:pt x="0" y="694"/>
                  </a:lnTo>
                  <a:lnTo>
                    <a:pt x="0" y="689"/>
                  </a:lnTo>
                  <a:lnTo>
                    <a:pt x="0" y="684"/>
                  </a:lnTo>
                  <a:lnTo>
                    <a:pt x="0" y="679"/>
                  </a:lnTo>
                  <a:lnTo>
                    <a:pt x="0" y="675"/>
                  </a:lnTo>
                  <a:lnTo>
                    <a:pt x="0" y="670"/>
                  </a:lnTo>
                  <a:lnTo>
                    <a:pt x="0" y="665"/>
                  </a:lnTo>
                  <a:lnTo>
                    <a:pt x="0" y="660"/>
                  </a:lnTo>
                  <a:lnTo>
                    <a:pt x="0" y="655"/>
                  </a:lnTo>
                  <a:lnTo>
                    <a:pt x="0" y="651"/>
                  </a:lnTo>
                  <a:lnTo>
                    <a:pt x="0" y="646"/>
                  </a:lnTo>
                  <a:lnTo>
                    <a:pt x="0" y="641"/>
                  </a:lnTo>
                  <a:lnTo>
                    <a:pt x="0" y="636"/>
                  </a:lnTo>
                  <a:lnTo>
                    <a:pt x="0" y="631"/>
                  </a:lnTo>
                  <a:lnTo>
                    <a:pt x="0" y="627"/>
                  </a:lnTo>
                  <a:lnTo>
                    <a:pt x="0" y="622"/>
                  </a:lnTo>
                  <a:lnTo>
                    <a:pt x="0" y="617"/>
                  </a:lnTo>
                  <a:lnTo>
                    <a:pt x="0" y="612"/>
                  </a:lnTo>
                  <a:lnTo>
                    <a:pt x="0" y="608"/>
                  </a:lnTo>
                  <a:lnTo>
                    <a:pt x="0" y="603"/>
                  </a:lnTo>
                  <a:lnTo>
                    <a:pt x="0" y="598"/>
                  </a:lnTo>
                  <a:lnTo>
                    <a:pt x="0" y="593"/>
                  </a:lnTo>
                  <a:lnTo>
                    <a:pt x="0" y="588"/>
                  </a:lnTo>
                  <a:lnTo>
                    <a:pt x="0" y="584"/>
                  </a:lnTo>
                  <a:lnTo>
                    <a:pt x="0" y="579"/>
                  </a:lnTo>
                  <a:lnTo>
                    <a:pt x="0" y="574"/>
                  </a:lnTo>
                  <a:lnTo>
                    <a:pt x="0" y="569"/>
                  </a:lnTo>
                  <a:lnTo>
                    <a:pt x="0" y="564"/>
                  </a:lnTo>
                  <a:lnTo>
                    <a:pt x="0" y="560"/>
                  </a:lnTo>
                  <a:lnTo>
                    <a:pt x="0" y="555"/>
                  </a:lnTo>
                  <a:lnTo>
                    <a:pt x="0" y="550"/>
                  </a:lnTo>
                  <a:lnTo>
                    <a:pt x="0" y="545"/>
                  </a:lnTo>
                  <a:lnTo>
                    <a:pt x="0" y="541"/>
                  </a:lnTo>
                  <a:lnTo>
                    <a:pt x="0" y="536"/>
                  </a:lnTo>
                  <a:lnTo>
                    <a:pt x="0" y="531"/>
                  </a:lnTo>
                  <a:lnTo>
                    <a:pt x="0" y="526"/>
                  </a:lnTo>
                  <a:lnTo>
                    <a:pt x="0" y="521"/>
                  </a:lnTo>
                  <a:lnTo>
                    <a:pt x="0" y="517"/>
                  </a:lnTo>
                  <a:lnTo>
                    <a:pt x="0" y="512"/>
                  </a:lnTo>
                  <a:lnTo>
                    <a:pt x="0" y="507"/>
                  </a:lnTo>
                  <a:lnTo>
                    <a:pt x="0" y="502"/>
                  </a:lnTo>
                  <a:lnTo>
                    <a:pt x="0" y="497"/>
                  </a:lnTo>
                  <a:lnTo>
                    <a:pt x="0" y="493"/>
                  </a:lnTo>
                  <a:lnTo>
                    <a:pt x="0" y="488"/>
                  </a:lnTo>
                  <a:lnTo>
                    <a:pt x="0" y="483"/>
                  </a:lnTo>
                  <a:lnTo>
                    <a:pt x="0" y="478"/>
                  </a:lnTo>
                  <a:lnTo>
                    <a:pt x="0" y="474"/>
                  </a:lnTo>
                  <a:lnTo>
                    <a:pt x="0" y="469"/>
                  </a:lnTo>
                  <a:lnTo>
                    <a:pt x="0" y="464"/>
                  </a:lnTo>
                  <a:lnTo>
                    <a:pt x="0" y="459"/>
                  </a:lnTo>
                  <a:lnTo>
                    <a:pt x="0" y="454"/>
                  </a:lnTo>
                  <a:lnTo>
                    <a:pt x="0" y="450"/>
                  </a:lnTo>
                  <a:lnTo>
                    <a:pt x="0" y="445"/>
                  </a:lnTo>
                  <a:lnTo>
                    <a:pt x="0" y="440"/>
                  </a:lnTo>
                  <a:lnTo>
                    <a:pt x="0" y="435"/>
                  </a:lnTo>
                  <a:lnTo>
                    <a:pt x="0" y="430"/>
                  </a:lnTo>
                  <a:lnTo>
                    <a:pt x="0" y="426"/>
                  </a:lnTo>
                  <a:lnTo>
                    <a:pt x="0" y="421"/>
                  </a:lnTo>
                  <a:lnTo>
                    <a:pt x="0" y="416"/>
                  </a:lnTo>
                  <a:lnTo>
                    <a:pt x="0" y="411"/>
                  </a:lnTo>
                  <a:lnTo>
                    <a:pt x="0" y="407"/>
                  </a:lnTo>
                  <a:lnTo>
                    <a:pt x="0" y="402"/>
                  </a:lnTo>
                  <a:lnTo>
                    <a:pt x="0" y="397"/>
                  </a:lnTo>
                  <a:lnTo>
                    <a:pt x="0" y="392"/>
                  </a:lnTo>
                  <a:lnTo>
                    <a:pt x="0" y="387"/>
                  </a:lnTo>
                  <a:lnTo>
                    <a:pt x="0" y="383"/>
                  </a:lnTo>
                  <a:lnTo>
                    <a:pt x="0" y="378"/>
                  </a:lnTo>
                  <a:lnTo>
                    <a:pt x="0" y="373"/>
                  </a:lnTo>
                  <a:lnTo>
                    <a:pt x="0" y="368"/>
                  </a:lnTo>
                  <a:lnTo>
                    <a:pt x="0" y="363"/>
                  </a:lnTo>
                  <a:lnTo>
                    <a:pt x="0" y="359"/>
                  </a:lnTo>
                  <a:lnTo>
                    <a:pt x="0" y="354"/>
                  </a:lnTo>
                  <a:lnTo>
                    <a:pt x="0" y="349"/>
                  </a:lnTo>
                  <a:lnTo>
                    <a:pt x="0" y="344"/>
                  </a:lnTo>
                  <a:lnTo>
                    <a:pt x="0" y="339"/>
                  </a:lnTo>
                  <a:lnTo>
                    <a:pt x="0" y="335"/>
                  </a:lnTo>
                  <a:lnTo>
                    <a:pt x="0" y="330"/>
                  </a:lnTo>
                  <a:lnTo>
                    <a:pt x="0" y="325"/>
                  </a:lnTo>
                  <a:lnTo>
                    <a:pt x="0" y="320"/>
                  </a:lnTo>
                  <a:lnTo>
                    <a:pt x="0" y="316"/>
                  </a:lnTo>
                  <a:lnTo>
                    <a:pt x="0" y="311"/>
                  </a:lnTo>
                  <a:lnTo>
                    <a:pt x="0" y="306"/>
                  </a:lnTo>
                  <a:lnTo>
                    <a:pt x="0" y="301"/>
                  </a:lnTo>
                  <a:lnTo>
                    <a:pt x="0" y="296"/>
                  </a:lnTo>
                  <a:lnTo>
                    <a:pt x="0" y="292"/>
                  </a:lnTo>
                  <a:lnTo>
                    <a:pt x="0" y="287"/>
                  </a:lnTo>
                  <a:lnTo>
                    <a:pt x="0" y="282"/>
                  </a:lnTo>
                  <a:lnTo>
                    <a:pt x="0" y="277"/>
                  </a:lnTo>
                  <a:lnTo>
                    <a:pt x="0" y="272"/>
                  </a:lnTo>
                  <a:lnTo>
                    <a:pt x="0" y="268"/>
                  </a:lnTo>
                  <a:lnTo>
                    <a:pt x="0" y="263"/>
                  </a:lnTo>
                  <a:lnTo>
                    <a:pt x="0" y="258"/>
                  </a:lnTo>
                  <a:lnTo>
                    <a:pt x="0" y="253"/>
                  </a:lnTo>
                  <a:lnTo>
                    <a:pt x="0" y="249"/>
                  </a:lnTo>
                  <a:lnTo>
                    <a:pt x="0" y="244"/>
                  </a:lnTo>
                  <a:lnTo>
                    <a:pt x="0" y="239"/>
                  </a:lnTo>
                  <a:lnTo>
                    <a:pt x="0" y="234"/>
                  </a:lnTo>
                  <a:lnTo>
                    <a:pt x="0" y="229"/>
                  </a:lnTo>
                  <a:lnTo>
                    <a:pt x="0" y="225"/>
                  </a:lnTo>
                  <a:lnTo>
                    <a:pt x="0" y="220"/>
                  </a:lnTo>
                  <a:lnTo>
                    <a:pt x="0" y="215"/>
                  </a:lnTo>
                  <a:lnTo>
                    <a:pt x="0" y="210"/>
                  </a:lnTo>
                  <a:lnTo>
                    <a:pt x="0" y="205"/>
                  </a:lnTo>
                  <a:lnTo>
                    <a:pt x="0" y="201"/>
                  </a:lnTo>
                  <a:lnTo>
                    <a:pt x="0" y="196"/>
                  </a:lnTo>
                  <a:lnTo>
                    <a:pt x="0" y="191"/>
                  </a:lnTo>
                  <a:lnTo>
                    <a:pt x="0" y="186"/>
                  </a:lnTo>
                  <a:lnTo>
                    <a:pt x="0" y="182"/>
                  </a:lnTo>
                  <a:lnTo>
                    <a:pt x="0" y="177"/>
                  </a:lnTo>
                  <a:lnTo>
                    <a:pt x="0" y="172"/>
                  </a:lnTo>
                  <a:lnTo>
                    <a:pt x="0" y="167"/>
                  </a:lnTo>
                  <a:lnTo>
                    <a:pt x="0" y="162"/>
                  </a:lnTo>
                  <a:lnTo>
                    <a:pt x="0" y="158"/>
                  </a:lnTo>
                  <a:lnTo>
                    <a:pt x="0" y="153"/>
                  </a:lnTo>
                  <a:lnTo>
                    <a:pt x="0" y="148"/>
                  </a:lnTo>
                  <a:lnTo>
                    <a:pt x="0" y="143"/>
                  </a:lnTo>
                  <a:lnTo>
                    <a:pt x="0" y="138"/>
                  </a:lnTo>
                  <a:lnTo>
                    <a:pt x="0" y="134"/>
                  </a:lnTo>
                  <a:lnTo>
                    <a:pt x="0" y="129"/>
                  </a:lnTo>
                  <a:lnTo>
                    <a:pt x="0" y="124"/>
                  </a:lnTo>
                  <a:lnTo>
                    <a:pt x="0" y="119"/>
                  </a:lnTo>
                  <a:lnTo>
                    <a:pt x="0" y="115"/>
                  </a:lnTo>
                  <a:lnTo>
                    <a:pt x="0" y="110"/>
                  </a:lnTo>
                  <a:lnTo>
                    <a:pt x="0" y="105"/>
                  </a:lnTo>
                  <a:lnTo>
                    <a:pt x="0" y="100"/>
                  </a:lnTo>
                  <a:lnTo>
                    <a:pt x="0" y="95"/>
                  </a:lnTo>
                  <a:lnTo>
                    <a:pt x="0" y="91"/>
                  </a:lnTo>
                  <a:lnTo>
                    <a:pt x="0" y="86"/>
                  </a:lnTo>
                  <a:lnTo>
                    <a:pt x="0" y="81"/>
                  </a:lnTo>
                  <a:lnTo>
                    <a:pt x="0" y="76"/>
                  </a:lnTo>
                  <a:lnTo>
                    <a:pt x="0" y="71"/>
                  </a:lnTo>
                  <a:lnTo>
                    <a:pt x="0" y="67"/>
                  </a:lnTo>
                  <a:lnTo>
                    <a:pt x="0" y="62"/>
                  </a:lnTo>
                  <a:lnTo>
                    <a:pt x="0" y="57"/>
                  </a:lnTo>
                  <a:lnTo>
                    <a:pt x="0" y="52"/>
                  </a:lnTo>
                  <a:lnTo>
                    <a:pt x="0" y="48"/>
                  </a:lnTo>
                  <a:lnTo>
                    <a:pt x="0" y="43"/>
                  </a:lnTo>
                  <a:lnTo>
                    <a:pt x="0" y="38"/>
                  </a:lnTo>
                  <a:lnTo>
                    <a:pt x="0" y="33"/>
                  </a:lnTo>
                  <a:lnTo>
                    <a:pt x="0" y="28"/>
                  </a:lnTo>
                  <a:lnTo>
                    <a:pt x="0" y="24"/>
                  </a:lnTo>
                  <a:lnTo>
                    <a:pt x="0" y="19"/>
                  </a:lnTo>
                  <a:lnTo>
                    <a:pt x="0" y="14"/>
                  </a:lnTo>
                  <a:lnTo>
                    <a:pt x="0" y="9"/>
                  </a:lnTo>
                  <a:lnTo>
                    <a:pt x="0" y="4"/>
                  </a:lnTo>
                  <a:lnTo>
                    <a:pt x="0" y="0"/>
                  </a:lnTo>
                </a:path>
              </a:pathLst>
            </a:custGeom>
            <a:noFill/>
            <a:ln w="7938">
              <a:solidFill>
                <a:srgbClr val="000000"/>
              </a:solidFill>
              <a:prstDash val="solid"/>
              <a:round/>
              <a:headEnd/>
              <a:tailEnd/>
            </a:ln>
          </p:spPr>
          <p:txBody>
            <a:bodyPr/>
            <a:lstStyle/>
            <a:p>
              <a:endParaRPr lang="de-DE"/>
            </a:p>
          </p:txBody>
        </p:sp>
        <p:sp>
          <p:nvSpPr>
            <p:cNvPr id="15411" name="Line 12"/>
            <p:cNvSpPr>
              <a:spLocks noChangeShapeType="1"/>
            </p:cNvSpPr>
            <p:nvPr/>
          </p:nvSpPr>
          <p:spPr bwMode="auto">
            <a:xfrm flipH="1">
              <a:off x="1260" y="2621"/>
              <a:ext cx="26" cy="0"/>
            </a:xfrm>
            <a:prstGeom prst="line">
              <a:avLst/>
            </a:prstGeom>
            <a:noFill/>
            <a:ln w="7938">
              <a:solidFill>
                <a:srgbClr val="000000"/>
              </a:solidFill>
              <a:round/>
              <a:headEnd/>
              <a:tailEnd/>
            </a:ln>
          </p:spPr>
          <p:txBody>
            <a:bodyPr/>
            <a:lstStyle/>
            <a:p>
              <a:endParaRPr lang="de-DE"/>
            </a:p>
          </p:txBody>
        </p:sp>
        <p:sp>
          <p:nvSpPr>
            <p:cNvPr id="15412" name="Rectangle 13"/>
            <p:cNvSpPr>
              <a:spLocks noChangeArrowheads="1"/>
            </p:cNvSpPr>
            <p:nvPr/>
          </p:nvSpPr>
          <p:spPr bwMode="auto">
            <a:xfrm>
              <a:off x="1168" y="2577"/>
              <a:ext cx="44" cy="96"/>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0</a:t>
              </a:r>
              <a:endParaRPr lang="de-DE"/>
            </a:p>
          </p:txBody>
        </p:sp>
        <p:sp>
          <p:nvSpPr>
            <p:cNvPr id="15413" name="Line 14"/>
            <p:cNvSpPr>
              <a:spLocks noChangeShapeType="1"/>
            </p:cNvSpPr>
            <p:nvPr/>
          </p:nvSpPr>
          <p:spPr bwMode="auto">
            <a:xfrm flipH="1">
              <a:off x="1260" y="2391"/>
              <a:ext cx="26" cy="0"/>
            </a:xfrm>
            <a:prstGeom prst="line">
              <a:avLst/>
            </a:prstGeom>
            <a:noFill/>
            <a:ln w="7938">
              <a:solidFill>
                <a:srgbClr val="000000"/>
              </a:solidFill>
              <a:round/>
              <a:headEnd/>
              <a:tailEnd/>
            </a:ln>
          </p:spPr>
          <p:txBody>
            <a:bodyPr/>
            <a:lstStyle/>
            <a:p>
              <a:endParaRPr lang="de-DE"/>
            </a:p>
          </p:txBody>
        </p:sp>
        <p:sp>
          <p:nvSpPr>
            <p:cNvPr id="15414" name="Rectangle 15"/>
            <p:cNvSpPr>
              <a:spLocks noChangeArrowheads="1"/>
            </p:cNvSpPr>
            <p:nvPr/>
          </p:nvSpPr>
          <p:spPr bwMode="auto">
            <a:xfrm>
              <a:off x="1080" y="2347"/>
              <a:ext cx="132" cy="96"/>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500</a:t>
              </a:r>
              <a:endParaRPr lang="de-DE"/>
            </a:p>
          </p:txBody>
        </p:sp>
        <p:sp>
          <p:nvSpPr>
            <p:cNvPr id="15415" name="Line 16"/>
            <p:cNvSpPr>
              <a:spLocks noChangeShapeType="1"/>
            </p:cNvSpPr>
            <p:nvPr/>
          </p:nvSpPr>
          <p:spPr bwMode="auto">
            <a:xfrm flipH="1">
              <a:off x="1260" y="2161"/>
              <a:ext cx="26" cy="0"/>
            </a:xfrm>
            <a:prstGeom prst="line">
              <a:avLst/>
            </a:prstGeom>
            <a:noFill/>
            <a:ln w="7938">
              <a:solidFill>
                <a:srgbClr val="000000"/>
              </a:solidFill>
              <a:round/>
              <a:headEnd/>
              <a:tailEnd/>
            </a:ln>
          </p:spPr>
          <p:txBody>
            <a:bodyPr/>
            <a:lstStyle/>
            <a:p>
              <a:endParaRPr lang="de-DE"/>
            </a:p>
          </p:txBody>
        </p:sp>
        <p:sp>
          <p:nvSpPr>
            <p:cNvPr id="15416" name="Rectangle 17"/>
            <p:cNvSpPr>
              <a:spLocks noChangeArrowheads="1"/>
            </p:cNvSpPr>
            <p:nvPr/>
          </p:nvSpPr>
          <p:spPr bwMode="auto">
            <a:xfrm>
              <a:off x="1036" y="2118"/>
              <a:ext cx="176" cy="96"/>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1000</a:t>
              </a:r>
              <a:endParaRPr lang="de-DE"/>
            </a:p>
          </p:txBody>
        </p:sp>
        <p:sp>
          <p:nvSpPr>
            <p:cNvPr id="15417" name="Line 18"/>
            <p:cNvSpPr>
              <a:spLocks noChangeShapeType="1"/>
            </p:cNvSpPr>
            <p:nvPr/>
          </p:nvSpPr>
          <p:spPr bwMode="auto">
            <a:xfrm flipH="1">
              <a:off x="1260" y="1932"/>
              <a:ext cx="26" cy="0"/>
            </a:xfrm>
            <a:prstGeom prst="line">
              <a:avLst/>
            </a:prstGeom>
            <a:noFill/>
            <a:ln w="7938">
              <a:solidFill>
                <a:srgbClr val="000000"/>
              </a:solidFill>
              <a:round/>
              <a:headEnd/>
              <a:tailEnd/>
            </a:ln>
          </p:spPr>
          <p:txBody>
            <a:bodyPr/>
            <a:lstStyle/>
            <a:p>
              <a:endParaRPr lang="de-DE"/>
            </a:p>
          </p:txBody>
        </p:sp>
        <p:sp>
          <p:nvSpPr>
            <p:cNvPr id="15418" name="Rectangle 19"/>
            <p:cNvSpPr>
              <a:spLocks noChangeArrowheads="1"/>
            </p:cNvSpPr>
            <p:nvPr/>
          </p:nvSpPr>
          <p:spPr bwMode="auto">
            <a:xfrm>
              <a:off x="1036" y="1889"/>
              <a:ext cx="176" cy="96"/>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1500</a:t>
              </a:r>
              <a:endParaRPr lang="de-DE"/>
            </a:p>
          </p:txBody>
        </p:sp>
        <p:sp>
          <p:nvSpPr>
            <p:cNvPr id="15419" name="Line 20"/>
            <p:cNvSpPr>
              <a:spLocks noChangeShapeType="1"/>
            </p:cNvSpPr>
            <p:nvPr/>
          </p:nvSpPr>
          <p:spPr bwMode="auto">
            <a:xfrm flipH="1">
              <a:off x="1260" y="1703"/>
              <a:ext cx="26" cy="0"/>
            </a:xfrm>
            <a:prstGeom prst="line">
              <a:avLst/>
            </a:prstGeom>
            <a:noFill/>
            <a:ln w="7938">
              <a:solidFill>
                <a:srgbClr val="000000"/>
              </a:solidFill>
              <a:round/>
              <a:headEnd/>
              <a:tailEnd/>
            </a:ln>
          </p:spPr>
          <p:txBody>
            <a:bodyPr/>
            <a:lstStyle/>
            <a:p>
              <a:endParaRPr lang="de-DE"/>
            </a:p>
          </p:txBody>
        </p:sp>
        <p:sp>
          <p:nvSpPr>
            <p:cNvPr id="15420" name="Rectangle 21"/>
            <p:cNvSpPr>
              <a:spLocks noChangeArrowheads="1"/>
            </p:cNvSpPr>
            <p:nvPr/>
          </p:nvSpPr>
          <p:spPr bwMode="auto">
            <a:xfrm>
              <a:off x="1036" y="1659"/>
              <a:ext cx="176" cy="96"/>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2000</a:t>
              </a:r>
              <a:endParaRPr lang="de-DE"/>
            </a:p>
          </p:txBody>
        </p:sp>
        <p:sp>
          <p:nvSpPr>
            <p:cNvPr id="15421" name="Rectangle 22"/>
            <p:cNvSpPr>
              <a:spLocks noChangeArrowheads="1"/>
            </p:cNvSpPr>
            <p:nvPr/>
          </p:nvSpPr>
          <p:spPr bwMode="auto">
            <a:xfrm>
              <a:off x="1401" y="2032"/>
              <a:ext cx="460" cy="138"/>
            </a:xfrm>
            <a:prstGeom prst="rect">
              <a:avLst/>
            </a:prstGeom>
            <a:solidFill>
              <a:srgbClr val="008000"/>
            </a:solidFill>
            <a:ln w="9525">
              <a:noFill/>
              <a:miter lim="800000"/>
              <a:headEnd/>
              <a:tailEnd/>
            </a:ln>
          </p:spPr>
          <p:txBody>
            <a:bodyPr/>
            <a:lstStyle/>
            <a:p>
              <a:endParaRPr lang="de-DE"/>
            </a:p>
          </p:txBody>
        </p:sp>
        <p:sp>
          <p:nvSpPr>
            <p:cNvPr id="15422" name="Freeform 23"/>
            <p:cNvSpPr>
              <a:spLocks/>
            </p:cNvSpPr>
            <p:nvPr/>
          </p:nvSpPr>
          <p:spPr bwMode="auto">
            <a:xfrm>
              <a:off x="1401" y="2032"/>
              <a:ext cx="460" cy="138"/>
            </a:xfrm>
            <a:custGeom>
              <a:avLst/>
              <a:gdLst>
                <a:gd name="T0" fmla="*/ 0 w 479"/>
                <a:gd name="T1" fmla="*/ 131 h 144"/>
                <a:gd name="T2" fmla="*/ 0 w 479"/>
                <a:gd name="T3" fmla="*/ 132 h 144"/>
                <a:gd name="T4" fmla="*/ 0 w 479"/>
                <a:gd name="T5" fmla="*/ 0 h 144"/>
                <a:gd name="T6" fmla="*/ 442 w 479"/>
                <a:gd name="T7" fmla="*/ 0 h 144"/>
                <a:gd name="T8" fmla="*/ 442 w 479"/>
                <a:gd name="T9" fmla="*/ 132 h 144"/>
                <a:gd name="T10" fmla="*/ 0 w 479"/>
                <a:gd name="T11" fmla="*/ 132 h 144"/>
                <a:gd name="T12" fmla="*/ 0 60000 65536"/>
                <a:gd name="T13" fmla="*/ 0 60000 65536"/>
                <a:gd name="T14" fmla="*/ 0 60000 65536"/>
                <a:gd name="T15" fmla="*/ 0 60000 65536"/>
                <a:gd name="T16" fmla="*/ 0 60000 65536"/>
                <a:gd name="T17" fmla="*/ 0 60000 65536"/>
                <a:gd name="T18" fmla="*/ 0 w 479"/>
                <a:gd name="T19" fmla="*/ 0 h 144"/>
                <a:gd name="T20" fmla="*/ 479 w 479"/>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479" h="144">
                  <a:moveTo>
                    <a:pt x="0" y="143"/>
                  </a:moveTo>
                  <a:lnTo>
                    <a:pt x="0" y="144"/>
                  </a:lnTo>
                  <a:lnTo>
                    <a:pt x="0" y="0"/>
                  </a:lnTo>
                  <a:lnTo>
                    <a:pt x="479" y="0"/>
                  </a:lnTo>
                  <a:lnTo>
                    <a:pt x="479" y="144"/>
                  </a:lnTo>
                  <a:lnTo>
                    <a:pt x="0" y="144"/>
                  </a:lnTo>
                </a:path>
              </a:pathLst>
            </a:custGeom>
            <a:noFill/>
            <a:ln w="7938">
              <a:solidFill>
                <a:srgbClr val="000000"/>
              </a:solidFill>
              <a:prstDash val="solid"/>
              <a:round/>
              <a:headEnd/>
              <a:tailEnd/>
            </a:ln>
          </p:spPr>
          <p:txBody>
            <a:bodyPr/>
            <a:lstStyle/>
            <a:p>
              <a:endParaRPr lang="de-DE"/>
            </a:p>
          </p:txBody>
        </p:sp>
        <p:sp>
          <p:nvSpPr>
            <p:cNvPr id="15423" name="Line 24"/>
            <p:cNvSpPr>
              <a:spLocks noChangeShapeType="1"/>
            </p:cNvSpPr>
            <p:nvPr/>
          </p:nvSpPr>
          <p:spPr bwMode="auto">
            <a:xfrm>
              <a:off x="1403" y="2108"/>
              <a:ext cx="456" cy="0"/>
            </a:xfrm>
            <a:prstGeom prst="line">
              <a:avLst/>
            </a:prstGeom>
            <a:noFill/>
            <a:ln w="7938">
              <a:solidFill>
                <a:srgbClr val="000000"/>
              </a:solidFill>
              <a:round/>
              <a:headEnd/>
              <a:tailEnd/>
            </a:ln>
          </p:spPr>
          <p:txBody>
            <a:bodyPr/>
            <a:lstStyle/>
            <a:p>
              <a:endParaRPr lang="de-DE"/>
            </a:p>
          </p:txBody>
        </p:sp>
        <p:sp>
          <p:nvSpPr>
            <p:cNvPr id="15424" name="Line 25"/>
            <p:cNvSpPr>
              <a:spLocks noChangeShapeType="1"/>
            </p:cNvSpPr>
            <p:nvPr/>
          </p:nvSpPr>
          <p:spPr bwMode="auto">
            <a:xfrm>
              <a:off x="1631" y="1958"/>
              <a:ext cx="0" cy="74"/>
            </a:xfrm>
            <a:prstGeom prst="line">
              <a:avLst/>
            </a:prstGeom>
            <a:noFill/>
            <a:ln w="7938">
              <a:solidFill>
                <a:srgbClr val="000000"/>
              </a:solidFill>
              <a:round/>
              <a:headEnd/>
              <a:tailEnd/>
            </a:ln>
          </p:spPr>
          <p:txBody>
            <a:bodyPr/>
            <a:lstStyle/>
            <a:p>
              <a:endParaRPr lang="de-DE"/>
            </a:p>
          </p:txBody>
        </p:sp>
        <p:sp>
          <p:nvSpPr>
            <p:cNvPr id="15425" name="Line 26"/>
            <p:cNvSpPr>
              <a:spLocks noChangeShapeType="1"/>
            </p:cNvSpPr>
            <p:nvPr/>
          </p:nvSpPr>
          <p:spPr bwMode="auto">
            <a:xfrm>
              <a:off x="1516" y="1958"/>
              <a:ext cx="231" cy="0"/>
            </a:xfrm>
            <a:prstGeom prst="line">
              <a:avLst/>
            </a:prstGeom>
            <a:noFill/>
            <a:ln w="7938">
              <a:solidFill>
                <a:srgbClr val="000000"/>
              </a:solidFill>
              <a:round/>
              <a:headEnd/>
              <a:tailEnd/>
            </a:ln>
          </p:spPr>
          <p:txBody>
            <a:bodyPr/>
            <a:lstStyle/>
            <a:p>
              <a:endParaRPr lang="de-DE"/>
            </a:p>
          </p:txBody>
        </p:sp>
        <p:sp>
          <p:nvSpPr>
            <p:cNvPr id="15426" name="Line 27"/>
            <p:cNvSpPr>
              <a:spLocks noChangeShapeType="1"/>
            </p:cNvSpPr>
            <p:nvPr/>
          </p:nvSpPr>
          <p:spPr bwMode="auto">
            <a:xfrm>
              <a:off x="1631" y="2170"/>
              <a:ext cx="0" cy="143"/>
            </a:xfrm>
            <a:prstGeom prst="line">
              <a:avLst/>
            </a:prstGeom>
            <a:noFill/>
            <a:ln w="7938">
              <a:solidFill>
                <a:srgbClr val="000000"/>
              </a:solidFill>
              <a:round/>
              <a:headEnd/>
              <a:tailEnd/>
            </a:ln>
          </p:spPr>
          <p:txBody>
            <a:bodyPr/>
            <a:lstStyle/>
            <a:p>
              <a:endParaRPr lang="de-DE"/>
            </a:p>
          </p:txBody>
        </p:sp>
        <p:sp>
          <p:nvSpPr>
            <p:cNvPr id="15427" name="Line 28"/>
            <p:cNvSpPr>
              <a:spLocks noChangeShapeType="1"/>
            </p:cNvSpPr>
            <p:nvPr/>
          </p:nvSpPr>
          <p:spPr bwMode="auto">
            <a:xfrm>
              <a:off x="1516" y="2313"/>
              <a:ext cx="231" cy="0"/>
            </a:xfrm>
            <a:prstGeom prst="line">
              <a:avLst/>
            </a:prstGeom>
            <a:noFill/>
            <a:ln w="7938">
              <a:solidFill>
                <a:srgbClr val="000000"/>
              </a:solidFill>
              <a:round/>
              <a:headEnd/>
              <a:tailEnd/>
            </a:ln>
          </p:spPr>
          <p:txBody>
            <a:bodyPr/>
            <a:lstStyle/>
            <a:p>
              <a:endParaRPr lang="de-DE"/>
            </a:p>
          </p:txBody>
        </p:sp>
        <p:sp>
          <p:nvSpPr>
            <p:cNvPr id="15428" name="Line 29"/>
            <p:cNvSpPr>
              <a:spLocks noChangeShapeType="1"/>
            </p:cNvSpPr>
            <p:nvPr/>
          </p:nvSpPr>
          <p:spPr bwMode="auto">
            <a:xfrm>
              <a:off x="1585" y="2113"/>
              <a:ext cx="92" cy="0"/>
            </a:xfrm>
            <a:prstGeom prst="line">
              <a:avLst/>
            </a:prstGeom>
            <a:noFill/>
            <a:ln w="7938">
              <a:solidFill>
                <a:srgbClr val="000000"/>
              </a:solidFill>
              <a:round/>
              <a:headEnd/>
              <a:tailEnd/>
            </a:ln>
          </p:spPr>
          <p:txBody>
            <a:bodyPr/>
            <a:lstStyle/>
            <a:p>
              <a:endParaRPr lang="de-DE"/>
            </a:p>
          </p:txBody>
        </p:sp>
        <p:sp>
          <p:nvSpPr>
            <p:cNvPr id="15429" name="Line 30"/>
            <p:cNvSpPr>
              <a:spLocks noChangeShapeType="1"/>
            </p:cNvSpPr>
            <p:nvPr/>
          </p:nvSpPr>
          <p:spPr bwMode="auto">
            <a:xfrm>
              <a:off x="1631" y="2067"/>
              <a:ext cx="0" cy="92"/>
            </a:xfrm>
            <a:prstGeom prst="line">
              <a:avLst/>
            </a:prstGeom>
            <a:noFill/>
            <a:ln w="7938">
              <a:solidFill>
                <a:srgbClr val="000000"/>
              </a:solidFill>
              <a:round/>
              <a:headEnd/>
              <a:tailEnd/>
            </a:ln>
          </p:spPr>
          <p:txBody>
            <a:bodyPr/>
            <a:lstStyle/>
            <a:p>
              <a:endParaRPr lang="de-DE"/>
            </a:p>
          </p:txBody>
        </p:sp>
        <p:sp>
          <p:nvSpPr>
            <p:cNvPr id="15430" name="Rectangle 31"/>
            <p:cNvSpPr>
              <a:spLocks noChangeArrowheads="1"/>
            </p:cNvSpPr>
            <p:nvPr/>
          </p:nvSpPr>
          <p:spPr bwMode="auto">
            <a:xfrm>
              <a:off x="2091" y="1963"/>
              <a:ext cx="460" cy="206"/>
            </a:xfrm>
            <a:prstGeom prst="rect">
              <a:avLst/>
            </a:prstGeom>
            <a:solidFill>
              <a:srgbClr val="FF0000"/>
            </a:solidFill>
            <a:ln w="9525">
              <a:noFill/>
              <a:miter lim="800000"/>
              <a:headEnd/>
              <a:tailEnd/>
            </a:ln>
          </p:spPr>
          <p:txBody>
            <a:bodyPr/>
            <a:lstStyle/>
            <a:p>
              <a:endParaRPr lang="de-DE"/>
            </a:p>
          </p:txBody>
        </p:sp>
        <p:sp>
          <p:nvSpPr>
            <p:cNvPr id="15431" name="Freeform 32"/>
            <p:cNvSpPr>
              <a:spLocks/>
            </p:cNvSpPr>
            <p:nvPr/>
          </p:nvSpPr>
          <p:spPr bwMode="auto">
            <a:xfrm>
              <a:off x="2091" y="1963"/>
              <a:ext cx="460" cy="206"/>
            </a:xfrm>
            <a:custGeom>
              <a:avLst/>
              <a:gdLst>
                <a:gd name="T0" fmla="*/ 0 w 479"/>
                <a:gd name="T1" fmla="*/ 196 h 215"/>
                <a:gd name="T2" fmla="*/ 0 w 479"/>
                <a:gd name="T3" fmla="*/ 197 h 215"/>
                <a:gd name="T4" fmla="*/ 0 w 479"/>
                <a:gd name="T5" fmla="*/ 0 h 215"/>
                <a:gd name="T6" fmla="*/ 442 w 479"/>
                <a:gd name="T7" fmla="*/ 0 h 215"/>
                <a:gd name="T8" fmla="*/ 442 w 479"/>
                <a:gd name="T9" fmla="*/ 197 h 215"/>
                <a:gd name="T10" fmla="*/ 0 w 479"/>
                <a:gd name="T11" fmla="*/ 197 h 215"/>
                <a:gd name="T12" fmla="*/ 0 60000 65536"/>
                <a:gd name="T13" fmla="*/ 0 60000 65536"/>
                <a:gd name="T14" fmla="*/ 0 60000 65536"/>
                <a:gd name="T15" fmla="*/ 0 60000 65536"/>
                <a:gd name="T16" fmla="*/ 0 60000 65536"/>
                <a:gd name="T17" fmla="*/ 0 60000 65536"/>
                <a:gd name="T18" fmla="*/ 0 w 479"/>
                <a:gd name="T19" fmla="*/ 0 h 215"/>
                <a:gd name="T20" fmla="*/ 479 w 479"/>
                <a:gd name="T21" fmla="*/ 215 h 215"/>
              </a:gdLst>
              <a:ahLst/>
              <a:cxnLst>
                <a:cxn ang="T12">
                  <a:pos x="T0" y="T1"/>
                </a:cxn>
                <a:cxn ang="T13">
                  <a:pos x="T2" y="T3"/>
                </a:cxn>
                <a:cxn ang="T14">
                  <a:pos x="T4" y="T5"/>
                </a:cxn>
                <a:cxn ang="T15">
                  <a:pos x="T6" y="T7"/>
                </a:cxn>
                <a:cxn ang="T16">
                  <a:pos x="T8" y="T9"/>
                </a:cxn>
                <a:cxn ang="T17">
                  <a:pos x="T10" y="T11"/>
                </a:cxn>
              </a:cxnLst>
              <a:rect l="T18" t="T19" r="T20" b="T21"/>
              <a:pathLst>
                <a:path w="479" h="215">
                  <a:moveTo>
                    <a:pt x="0" y="214"/>
                  </a:moveTo>
                  <a:lnTo>
                    <a:pt x="0" y="215"/>
                  </a:lnTo>
                  <a:lnTo>
                    <a:pt x="0" y="0"/>
                  </a:lnTo>
                  <a:lnTo>
                    <a:pt x="479" y="0"/>
                  </a:lnTo>
                  <a:lnTo>
                    <a:pt x="479" y="215"/>
                  </a:lnTo>
                  <a:lnTo>
                    <a:pt x="0" y="215"/>
                  </a:lnTo>
                </a:path>
              </a:pathLst>
            </a:custGeom>
            <a:noFill/>
            <a:ln w="7938">
              <a:solidFill>
                <a:srgbClr val="000000"/>
              </a:solidFill>
              <a:prstDash val="solid"/>
              <a:round/>
              <a:headEnd/>
              <a:tailEnd/>
            </a:ln>
          </p:spPr>
          <p:txBody>
            <a:bodyPr/>
            <a:lstStyle/>
            <a:p>
              <a:endParaRPr lang="de-DE"/>
            </a:p>
          </p:txBody>
        </p:sp>
        <p:sp>
          <p:nvSpPr>
            <p:cNvPr id="15432" name="Line 33"/>
            <p:cNvSpPr>
              <a:spLocks noChangeShapeType="1"/>
            </p:cNvSpPr>
            <p:nvPr/>
          </p:nvSpPr>
          <p:spPr bwMode="auto">
            <a:xfrm>
              <a:off x="2093" y="2093"/>
              <a:ext cx="456" cy="0"/>
            </a:xfrm>
            <a:prstGeom prst="line">
              <a:avLst/>
            </a:prstGeom>
            <a:noFill/>
            <a:ln w="7938">
              <a:solidFill>
                <a:srgbClr val="000000"/>
              </a:solidFill>
              <a:round/>
              <a:headEnd/>
              <a:tailEnd/>
            </a:ln>
          </p:spPr>
          <p:txBody>
            <a:bodyPr/>
            <a:lstStyle/>
            <a:p>
              <a:endParaRPr lang="de-DE"/>
            </a:p>
          </p:txBody>
        </p:sp>
        <p:sp>
          <p:nvSpPr>
            <p:cNvPr id="15433" name="Line 34"/>
            <p:cNvSpPr>
              <a:spLocks noChangeShapeType="1"/>
            </p:cNvSpPr>
            <p:nvPr/>
          </p:nvSpPr>
          <p:spPr bwMode="auto">
            <a:xfrm>
              <a:off x="2322" y="1854"/>
              <a:ext cx="0" cy="109"/>
            </a:xfrm>
            <a:prstGeom prst="line">
              <a:avLst/>
            </a:prstGeom>
            <a:noFill/>
            <a:ln w="7938">
              <a:solidFill>
                <a:srgbClr val="000000"/>
              </a:solidFill>
              <a:round/>
              <a:headEnd/>
              <a:tailEnd/>
            </a:ln>
          </p:spPr>
          <p:txBody>
            <a:bodyPr/>
            <a:lstStyle/>
            <a:p>
              <a:endParaRPr lang="de-DE"/>
            </a:p>
          </p:txBody>
        </p:sp>
        <p:sp>
          <p:nvSpPr>
            <p:cNvPr id="15434" name="Line 35"/>
            <p:cNvSpPr>
              <a:spLocks noChangeShapeType="1"/>
            </p:cNvSpPr>
            <p:nvPr/>
          </p:nvSpPr>
          <p:spPr bwMode="auto">
            <a:xfrm>
              <a:off x="2206" y="1854"/>
              <a:ext cx="231" cy="0"/>
            </a:xfrm>
            <a:prstGeom prst="line">
              <a:avLst/>
            </a:prstGeom>
            <a:noFill/>
            <a:ln w="7938">
              <a:solidFill>
                <a:srgbClr val="000000"/>
              </a:solidFill>
              <a:round/>
              <a:headEnd/>
              <a:tailEnd/>
            </a:ln>
          </p:spPr>
          <p:txBody>
            <a:bodyPr/>
            <a:lstStyle/>
            <a:p>
              <a:endParaRPr lang="de-DE"/>
            </a:p>
          </p:txBody>
        </p:sp>
        <p:sp>
          <p:nvSpPr>
            <p:cNvPr id="15435" name="Line 36"/>
            <p:cNvSpPr>
              <a:spLocks noChangeShapeType="1"/>
            </p:cNvSpPr>
            <p:nvPr/>
          </p:nvSpPr>
          <p:spPr bwMode="auto">
            <a:xfrm>
              <a:off x="2322" y="2169"/>
              <a:ext cx="0" cy="127"/>
            </a:xfrm>
            <a:prstGeom prst="line">
              <a:avLst/>
            </a:prstGeom>
            <a:noFill/>
            <a:ln w="7938">
              <a:solidFill>
                <a:srgbClr val="000000"/>
              </a:solidFill>
              <a:round/>
              <a:headEnd/>
              <a:tailEnd/>
            </a:ln>
          </p:spPr>
          <p:txBody>
            <a:bodyPr/>
            <a:lstStyle/>
            <a:p>
              <a:endParaRPr lang="de-DE"/>
            </a:p>
          </p:txBody>
        </p:sp>
        <p:sp>
          <p:nvSpPr>
            <p:cNvPr id="15436" name="Line 37"/>
            <p:cNvSpPr>
              <a:spLocks noChangeShapeType="1"/>
            </p:cNvSpPr>
            <p:nvPr/>
          </p:nvSpPr>
          <p:spPr bwMode="auto">
            <a:xfrm>
              <a:off x="2206" y="2296"/>
              <a:ext cx="231" cy="0"/>
            </a:xfrm>
            <a:prstGeom prst="line">
              <a:avLst/>
            </a:prstGeom>
            <a:noFill/>
            <a:ln w="7938">
              <a:solidFill>
                <a:srgbClr val="000000"/>
              </a:solidFill>
              <a:round/>
              <a:headEnd/>
              <a:tailEnd/>
            </a:ln>
          </p:spPr>
          <p:txBody>
            <a:bodyPr/>
            <a:lstStyle/>
            <a:p>
              <a:endParaRPr lang="de-DE"/>
            </a:p>
          </p:txBody>
        </p:sp>
        <p:sp>
          <p:nvSpPr>
            <p:cNvPr id="15437" name="Line 38"/>
            <p:cNvSpPr>
              <a:spLocks noChangeShapeType="1"/>
            </p:cNvSpPr>
            <p:nvPr/>
          </p:nvSpPr>
          <p:spPr bwMode="auto">
            <a:xfrm>
              <a:off x="2276" y="2077"/>
              <a:ext cx="92" cy="0"/>
            </a:xfrm>
            <a:prstGeom prst="line">
              <a:avLst/>
            </a:prstGeom>
            <a:noFill/>
            <a:ln w="7938">
              <a:solidFill>
                <a:srgbClr val="000000"/>
              </a:solidFill>
              <a:round/>
              <a:headEnd/>
              <a:tailEnd/>
            </a:ln>
          </p:spPr>
          <p:txBody>
            <a:bodyPr/>
            <a:lstStyle/>
            <a:p>
              <a:endParaRPr lang="de-DE"/>
            </a:p>
          </p:txBody>
        </p:sp>
        <p:sp>
          <p:nvSpPr>
            <p:cNvPr id="15438" name="Line 39"/>
            <p:cNvSpPr>
              <a:spLocks noChangeShapeType="1"/>
            </p:cNvSpPr>
            <p:nvPr/>
          </p:nvSpPr>
          <p:spPr bwMode="auto">
            <a:xfrm>
              <a:off x="2322" y="2031"/>
              <a:ext cx="0" cy="92"/>
            </a:xfrm>
            <a:prstGeom prst="line">
              <a:avLst/>
            </a:prstGeom>
            <a:noFill/>
            <a:ln w="7938">
              <a:solidFill>
                <a:srgbClr val="000000"/>
              </a:solidFill>
              <a:round/>
              <a:headEnd/>
              <a:tailEnd/>
            </a:ln>
          </p:spPr>
          <p:txBody>
            <a:bodyPr/>
            <a:lstStyle/>
            <a:p>
              <a:endParaRPr lang="de-DE"/>
            </a:p>
          </p:txBody>
        </p:sp>
        <p:sp>
          <p:nvSpPr>
            <p:cNvPr id="15439" name="Rectangle 40"/>
            <p:cNvSpPr>
              <a:spLocks noChangeArrowheads="1"/>
            </p:cNvSpPr>
            <p:nvPr/>
          </p:nvSpPr>
          <p:spPr bwMode="auto">
            <a:xfrm rot="-5400000">
              <a:off x="442" y="2071"/>
              <a:ext cx="1044" cy="96"/>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hindlimb reperfusion (AUC)</a:t>
              </a:r>
              <a:endParaRPr lang="de-DE"/>
            </a:p>
          </p:txBody>
        </p:sp>
        <p:sp>
          <p:nvSpPr>
            <p:cNvPr id="15440" name="Rectangle 41"/>
            <p:cNvSpPr>
              <a:spLocks noChangeArrowheads="1"/>
            </p:cNvSpPr>
            <p:nvPr/>
          </p:nvSpPr>
          <p:spPr bwMode="auto">
            <a:xfrm>
              <a:off x="1132" y="1526"/>
              <a:ext cx="49" cy="107"/>
            </a:xfrm>
            <a:prstGeom prst="rect">
              <a:avLst/>
            </a:prstGeom>
            <a:noFill/>
            <a:ln w="9525">
              <a:noFill/>
              <a:miter lim="800000"/>
              <a:headEnd/>
              <a:tailEnd/>
            </a:ln>
          </p:spPr>
          <p:txBody>
            <a:bodyPr wrap="none" lIns="0" tIns="0" rIns="0" bIns="0">
              <a:spAutoFit/>
            </a:bodyPr>
            <a:lstStyle/>
            <a:p>
              <a:pPr eaLnBrk="0" hangingPunct="0"/>
              <a:r>
                <a:rPr lang="de-DE" sz="1100" b="1">
                  <a:solidFill>
                    <a:srgbClr val="000000"/>
                  </a:solidFill>
                </a:rPr>
                <a:t>a</a:t>
              </a:r>
              <a:endParaRPr lang="de-DE"/>
            </a:p>
          </p:txBody>
        </p:sp>
      </p:grpSp>
      <p:sp>
        <p:nvSpPr>
          <p:cNvPr id="15366" name="AutoShape 43"/>
          <p:cNvSpPr>
            <a:spLocks noChangeAspect="1" noChangeArrowheads="1" noTextEdit="1"/>
          </p:cNvSpPr>
          <p:nvPr/>
        </p:nvSpPr>
        <p:spPr bwMode="auto">
          <a:xfrm>
            <a:off x="4610100" y="2227263"/>
            <a:ext cx="3382963" cy="2011362"/>
          </a:xfrm>
          <a:prstGeom prst="rect">
            <a:avLst/>
          </a:prstGeom>
          <a:noFill/>
          <a:ln w="9525">
            <a:noFill/>
            <a:miter lim="800000"/>
            <a:headEnd/>
            <a:tailEnd/>
          </a:ln>
        </p:spPr>
        <p:txBody>
          <a:bodyPr/>
          <a:lstStyle/>
          <a:p>
            <a:endParaRPr lang="de-DE"/>
          </a:p>
        </p:txBody>
      </p:sp>
      <p:sp>
        <p:nvSpPr>
          <p:cNvPr id="15367" name="Rectangle 45"/>
          <p:cNvSpPr>
            <a:spLocks noChangeArrowheads="1"/>
          </p:cNvSpPr>
          <p:nvPr/>
        </p:nvSpPr>
        <p:spPr bwMode="auto">
          <a:xfrm>
            <a:off x="5294313" y="2689225"/>
            <a:ext cx="2192337" cy="1465263"/>
          </a:xfrm>
          <a:prstGeom prst="rect">
            <a:avLst/>
          </a:prstGeom>
          <a:noFill/>
          <a:ln w="9525">
            <a:noFill/>
            <a:miter lim="800000"/>
            <a:headEnd/>
            <a:tailEnd/>
          </a:ln>
        </p:spPr>
        <p:txBody>
          <a:bodyPr/>
          <a:lstStyle/>
          <a:p>
            <a:endParaRPr lang="de-DE"/>
          </a:p>
        </p:txBody>
      </p:sp>
      <p:sp>
        <p:nvSpPr>
          <p:cNvPr id="15368" name="Freeform 46"/>
          <p:cNvSpPr>
            <a:spLocks/>
          </p:cNvSpPr>
          <p:nvPr/>
        </p:nvSpPr>
        <p:spPr bwMode="auto">
          <a:xfrm>
            <a:off x="5294313" y="4148138"/>
            <a:ext cx="2190750" cy="0"/>
          </a:xfrm>
          <a:custGeom>
            <a:avLst/>
            <a:gdLst>
              <a:gd name="T0" fmla="*/ 17 w 1439"/>
              <a:gd name="T1" fmla="*/ 39 w 1439"/>
              <a:gd name="T2" fmla="*/ 61 w 1439"/>
              <a:gd name="T3" fmla="*/ 83 w 1439"/>
              <a:gd name="T4" fmla="*/ 105 w 1439"/>
              <a:gd name="T5" fmla="*/ 128 w 1439"/>
              <a:gd name="T6" fmla="*/ 150 w 1439"/>
              <a:gd name="T7" fmla="*/ 172 w 1439"/>
              <a:gd name="T8" fmla="*/ 194 w 1439"/>
              <a:gd name="T9" fmla="*/ 216 w 1439"/>
              <a:gd name="T10" fmla="*/ 238 w 1439"/>
              <a:gd name="T11" fmla="*/ 260 w 1439"/>
              <a:gd name="T12" fmla="*/ 282 w 1439"/>
              <a:gd name="T13" fmla="*/ 304 w 1439"/>
              <a:gd name="T14" fmla="*/ 326 w 1439"/>
              <a:gd name="T15" fmla="*/ 348 w 1439"/>
              <a:gd name="T16" fmla="*/ 370 w 1439"/>
              <a:gd name="T17" fmla="*/ 392 w 1439"/>
              <a:gd name="T18" fmla="*/ 415 w 1439"/>
              <a:gd name="T19" fmla="*/ 437 w 1439"/>
              <a:gd name="T20" fmla="*/ 459 w 1439"/>
              <a:gd name="T21" fmla="*/ 481 w 1439"/>
              <a:gd name="T22" fmla="*/ 503 w 1439"/>
              <a:gd name="T23" fmla="*/ 526 w 1439"/>
              <a:gd name="T24" fmla="*/ 548 w 1439"/>
              <a:gd name="T25" fmla="*/ 570 w 1439"/>
              <a:gd name="T26" fmla="*/ 592 w 1439"/>
              <a:gd name="T27" fmla="*/ 614 w 1439"/>
              <a:gd name="T28" fmla="*/ 636 w 1439"/>
              <a:gd name="T29" fmla="*/ 658 w 1439"/>
              <a:gd name="T30" fmla="*/ 680 w 1439"/>
              <a:gd name="T31" fmla="*/ 702 w 1439"/>
              <a:gd name="T32" fmla="*/ 724 w 1439"/>
              <a:gd name="T33" fmla="*/ 746 w 1439"/>
              <a:gd name="T34" fmla="*/ 768 w 1439"/>
              <a:gd name="T35" fmla="*/ 790 w 1439"/>
              <a:gd name="T36" fmla="*/ 812 w 1439"/>
              <a:gd name="T37" fmla="*/ 834 w 1439"/>
              <a:gd name="T38" fmla="*/ 856 w 1439"/>
              <a:gd name="T39" fmla="*/ 878 w 1439"/>
              <a:gd name="T40" fmla="*/ 901 w 1439"/>
              <a:gd name="T41" fmla="*/ 923 w 1439"/>
              <a:gd name="T42" fmla="*/ 945 w 1439"/>
              <a:gd name="T43" fmla="*/ 967 w 1439"/>
              <a:gd name="T44" fmla="*/ 989 w 1439"/>
              <a:gd name="T45" fmla="*/ 1011 w 1439"/>
              <a:gd name="T46" fmla="*/ 1033 w 1439"/>
              <a:gd name="T47" fmla="*/ 1055 w 1439"/>
              <a:gd name="T48" fmla="*/ 1077 w 1439"/>
              <a:gd name="T49" fmla="*/ 1099 w 1439"/>
              <a:gd name="T50" fmla="*/ 1121 w 1439"/>
              <a:gd name="T51" fmla="*/ 1143 w 1439"/>
              <a:gd name="T52" fmla="*/ 1165 w 1439"/>
              <a:gd name="T53" fmla="*/ 1187 w 1439"/>
              <a:gd name="T54" fmla="*/ 1209 w 1439"/>
              <a:gd name="T55" fmla="*/ 1231 w 1439"/>
              <a:gd name="T56" fmla="*/ 1253 w 1439"/>
              <a:gd name="T57" fmla="*/ 1275 w 1439"/>
              <a:gd name="T58" fmla="*/ 1298 w 1439"/>
              <a:gd name="T59" fmla="*/ 1320 w 14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39"/>
              <a:gd name="T121" fmla="*/ 1439 w 1439"/>
            </a:gdLst>
            <a:ahLst/>
            <a:cxnLst>
              <a:cxn ang="T60">
                <a:pos x="T0" y="0"/>
              </a:cxn>
              <a:cxn ang="T61">
                <a:pos x="T1" y="0"/>
              </a:cxn>
              <a:cxn ang="T62">
                <a:pos x="T2" y="0"/>
              </a:cxn>
              <a:cxn ang="T63">
                <a:pos x="T3" y="0"/>
              </a:cxn>
              <a:cxn ang="T64">
                <a:pos x="T4" y="0"/>
              </a:cxn>
              <a:cxn ang="T65">
                <a:pos x="T5" y="0"/>
              </a:cxn>
              <a:cxn ang="T66">
                <a:pos x="T6" y="0"/>
              </a:cxn>
              <a:cxn ang="T67">
                <a:pos x="T7" y="0"/>
              </a:cxn>
              <a:cxn ang="T68">
                <a:pos x="T8" y="0"/>
              </a:cxn>
              <a:cxn ang="T69">
                <a:pos x="T9" y="0"/>
              </a:cxn>
              <a:cxn ang="T70">
                <a:pos x="T10" y="0"/>
              </a:cxn>
              <a:cxn ang="T71">
                <a:pos x="T11" y="0"/>
              </a:cxn>
              <a:cxn ang="T72">
                <a:pos x="T12" y="0"/>
              </a:cxn>
              <a:cxn ang="T73">
                <a:pos x="T13" y="0"/>
              </a:cxn>
              <a:cxn ang="T74">
                <a:pos x="T14" y="0"/>
              </a:cxn>
              <a:cxn ang="T75">
                <a:pos x="T15" y="0"/>
              </a:cxn>
              <a:cxn ang="T76">
                <a:pos x="T16" y="0"/>
              </a:cxn>
              <a:cxn ang="T77">
                <a:pos x="T17" y="0"/>
              </a:cxn>
              <a:cxn ang="T78">
                <a:pos x="T18" y="0"/>
              </a:cxn>
              <a:cxn ang="T79">
                <a:pos x="T19" y="0"/>
              </a:cxn>
              <a:cxn ang="T80">
                <a:pos x="T20" y="0"/>
              </a:cxn>
              <a:cxn ang="T81">
                <a:pos x="T21" y="0"/>
              </a:cxn>
              <a:cxn ang="T82">
                <a:pos x="T22" y="0"/>
              </a:cxn>
              <a:cxn ang="T83">
                <a:pos x="T23" y="0"/>
              </a:cxn>
              <a:cxn ang="T84">
                <a:pos x="T24" y="0"/>
              </a:cxn>
              <a:cxn ang="T85">
                <a:pos x="T25" y="0"/>
              </a:cxn>
              <a:cxn ang="T86">
                <a:pos x="T26" y="0"/>
              </a:cxn>
              <a:cxn ang="T87">
                <a:pos x="T27" y="0"/>
              </a:cxn>
              <a:cxn ang="T88">
                <a:pos x="T28" y="0"/>
              </a:cxn>
              <a:cxn ang="T89">
                <a:pos x="T29" y="0"/>
              </a:cxn>
              <a:cxn ang="T90">
                <a:pos x="T30" y="0"/>
              </a:cxn>
              <a:cxn ang="T91">
                <a:pos x="T31" y="0"/>
              </a:cxn>
              <a:cxn ang="T92">
                <a:pos x="T32" y="0"/>
              </a:cxn>
              <a:cxn ang="T93">
                <a:pos x="T33" y="0"/>
              </a:cxn>
              <a:cxn ang="T94">
                <a:pos x="T34" y="0"/>
              </a:cxn>
              <a:cxn ang="T95">
                <a:pos x="T35" y="0"/>
              </a:cxn>
              <a:cxn ang="T96">
                <a:pos x="T36" y="0"/>
              </a:cxn>
              <a:cxn ang="T97">
                <a:pos x="T37" y="0"/>
              </a:cxn>
              <a:cxn ang="T98">
                <a:pos x="T38" y="0"/>
              </a:cxn>
              <a:cxn ang="T99">
                <a:pos x="T39" y="0"/>
              </a:cxn>
              <a:cxn ang="T100">
                <a:pos x="T40" y="0"/>
              </a:cxn>
              <a:cxn ang="T101">
                <a:pos x="T41" y="0"/>
              </a:cxn>
              <a:cxn ang="T102">
                <a:pos x="T42" y="0"/>
              </a:cxn>
              <a:cxn ang="T103">
                <a:pos x="T43" y="0"/>
              </a:cxn>
              <a:cxn ang="T104">
                <a:pos x="T44" y="0"/>
              </a:cxn>
              <a:cxn ang="T105">
                <a:pos x="T45" y="0"/>
              </a:cxn>
              <a:cxn ang="T106">
                <a:pos x="T46" y="0"/>
              </a:cxn>
              <a:cxn ang="T107">
                <a:pos x="T47" y="0"/>
              </a:cxn>
              <a:cxn ang="T108">
                <a:pos x="T48" y="0"/>
              </a:cxn>
              <a:cxn ang="T109">
                <a:pos x="T49" y="0"/>
              </a:cxn>
              <a:cxn ang="T110">
                <a:pos x="T50" y="0"/>
              </a:cxn>
              <a:cxn ang="T111">
                <a:pos x="T51" y="0"/>
              </a:cxn>
              <a:cxn ang="T112">
                <a:pos x="T52" y="0"/>
              </a:cxn>
              <a:cxn ang="T113">
                <a:pos x="T53" y="0"/>
              </a:cxn>
              <a:cxn ang="T114">
                <a:pos x="T54" y="0"/>
              </a:cxn>
              <a:cxn ang="T115">
                <a:pos x="T55" y="0"/>
              </a:cxn>
              <a:cxn ang="T116">
                <a:pos x="T56" y="0"/>
              </a:cxn>
              <a:cxn ang="T117">
                <a:pos x="T57" y="0"/>
              </a:cxn>
              <a:cxn ang="T118">
                <a:pos x="T58" y="0"/>
              </a:cxn>
              <a:cxn ang="T119">
                <a:pos x="T59" y="0"/>
              </a:cxn>
            </a:cxnLst>
            <a:rect l="T120" t="0" r="T121" b="0"/>
            <a:pathLst>
              <a:path w="1439">
                <a:moveTo>
                  <a:pt x="0" y="0"/>
                </a:moveTo>
                <a:lnTo>
                  <a:pt x="5" y="0"/>
                </a:lnTo>
                <a:lnTo>
                  <a:pt x="9" y="0"/>
                </a:lnTo>
                <a:lnTo>
                  <a:pt x="14" y="0"/>
                </a:lnTo>
                <a:lnTo>
                  <a:pt x="19" y="0"/>
                </a:lnTo>
                <a:lnTo>
                  <a:pt x="24" y="0"/>
                </a:lnTo>
                <a:lnTo>
                  <a:pt x="29" y="0"/>
                </a:lnTo>
                <a:lnTo>
                  <a:pt x="33" y="0"/>
                </a:lnTo>
                <a:lnTo>
                  <a:pt x="38" y="0"/>
                </a:lnTo>
                <a:lnTo>
                  <a:pt x="43" y="0"/>
                </a:lnTo>
                <a:lnTo>
                  <a:pt x="48" y="0"/>
                </a:lnTo>
                <a:lnTo>
                  <a:pt x="53" y="0"/>
                </a:lnTo>
                <a:lnTo>
                  <a:pt x="57" y="0"/>
                </a:lnTo>
                <a:lnTo>
                  <a:pt x="62" y="0"/>
                </a:lnTo>
                <a:lnTo>
                  <a:pt x="67" y="0"/>
                </a:lnTo>
                <a:lnTo>
                  <a:pt x="72" y="0"/>
                </a:lnTo>
                <a:lnTo>
                  <a:pt x="77" y="0"/>
                </a:lnTo>
                <a:lnTo>
                  <a:pt x="81" y="0"/>
                </a:lnTo>
                <a:lnTo>
                  <a:pt x="86" y="0"/>
                </a:lnTo>
                <a:lnTo>
                  <a:pt x="91" y="0"/>
                </a:lnTo>
                <a:lnTo>
                  <a:pt x="96" y="0"/>
                </a:lnTo>
                <a:lnTo>
                  <a:pt x="101" y="0"/>
                </a:lnTo>
                <a:lnTo>
                  <a:pt x="105" y="0"/>
                </a:lnTo>
                <a:lnTo>
                  <a:pt x="110" y="0"/>
                </a:lnTo>
                <a:lnTo>
                  <a:pt x="115" y="0"/>
                </a:lnTo>
                <a:lnTo>
                  <a:pt x="120" y="0"/>
                </a:lnTo>
                <a:lnTo>
                  <a:pt x="125" y="0"/>
                </a:lnTo>
                <a:lnTo>
                  <a:pt x="129" y="0"/>
                </a:lnTo>
                <a:lnTo>
                  <a:pt x="134" y="0"/>
                </a:lnTo>
                <a:lnTo>
                  <a:pt x="139" y="0"/>
                </a:lnTo>
                <a:lnTo>
                  <a:pt x="144" y="0"/>
                </a:lnTo>
                <a:lnTo>
                  <a:pt x="149" y="0"/>
                </a:lnTo>
                <a:lnTo>
                  <a:pt x="153" y="0"/>
                </a:lnTo>
                <a:lnTo>
                  <a:pt x="158" y="0"/>
                </a:lnTo>
                <a:lnTo>
                  <a:pt x="163" y="0"/>
                </a:lnTo>
                <a:lnTo>
                  <a:pt x="168" y="0"/>
                </a:lnTo>
                <a:lnTo>
                  <a:pt x="173" y="0"/>
                </a:lnTo>
                <a:lnTo>
                  <a:pt x="177" y="0"/>
                </a:lnTo>
                <a:lnTo>
                  <a:pt x="182" y="0"/>
                </a:lnTo>
                <a:lnTo>
                  <a:pt x="187" y="0"/>
                </a:lnTo>
                <a:lnTo>
                  <a:pt x="192" y="0"/>
                </a:lnTo>
                <a:lnTo>
                  <a:pt x="197" y="0"/>
                </a:lnTo>
                <a:lnTo>
                  <a:pt x="201" y="0"/>
                </a:lnTo>
                <a:lnTo>
                  <a:pt x="206" y="0"/>
                </a:lnTo>
                <a:lnTo>
                  <a:pt x="211" y="0"/>
                </a:lnTo>
                <a:lnTo>
                  <a:pt x="216" y="0"/>
                </a:lnTo>
                <a:lnTo>
                  <a:pt x="221" y="0"/>
                </a:lnTo>
                <a:lnTo>
                  <a:pt x="225" y="0"/>
                </a:lnTo>
                <a:lnTo>
                  <a:pt x="230" y="0"/>
                </a:lnTo>
                <a:lnTo>
                  <a:pt x="235" y="0"/>
                </a:lnTo>
                <a:lnTo>
                  <a:pt x="240" y="0"/>
                </a:lnTo>
                <a:lnTo>
                  <a:pt x="245" y="0"/>
                </a:lnTo>
                <a:lnTo>
                  <a:pt x="249" y="0"/>
                </a:lnTo>
                <a:lnTo>
                  <a:pt x="254" y="0"/>
                </a:lnTo>
                <a:lnTo>
                  <a:pt x="259" y="0"/>
                </a:lnTo>
                <a:lnTo>
                  <a:pt x="264" y="0"/>
                </a:lnTo>
                <a:lnTo>
                  <a:pt x="269" y="0"/>
                </a:lnTo>
                <a:lnTo>
                  <a:pt x="273" y="0"/>
                </a:lnTo>
                <a:lnTo>
                  <a:pt x="278" y="0"/>
                </a:lnTo>
                <a:lnTo>
                  <a:pt x="283" y="0"/>
                </a:lnTo>
                <a:lnTo>
                  <a:pt x="288" y="0"/>
                </a:lnTo>
                <a:lnTo>
                  <a:pt x="293" y="0"/>
                </a:lnTo>
                <a:lnTo>
                  <a:pt x="297" y="0"/>
                </a:lnTo>
                <a:lnTo>
                  <a:pt x="302" y="0"/>
                </a:lnTo>
                <a:lnTo>
                  <a:pt x="307" y="0"/>
                </a:lnTo>
                <a:lnTo>
                  <a:pt x="312" y="0"/>
                </a:lnTo>
                <a:lnTo>
                  <a:pt x="317" y="0"/>
                </a:lnTo>
                <a:lnTo>
                  <a:pt x="321" y="0"/>
                </a:lnTo>
                <a:lnTo>
                  <a:pt x="326" y="0"/>
                </a:lnTo>
                <a:lnTo>
                  <a:pt x="331" y="0"/>
                </a:lnTo>
                <a:lnTo>
                  <a:pt x="336" y="0"/>
                </a:lnTo>
                <a:lnTo>
                  <a:pt x="341" y="0"/>
                </a:lnTo>
                <a:lnTo>
                  <a:pt x="345" y="0"/>
                </a:lnTo>
                <a:lnTo>
                  <a:pt x="350" y="0"/>
                </a:lnTo>
                <a:lnTo>
                  <a:pt x="355" y="0"/>
                </a:lnTo>
                <a:lnTo>
                  <a:pt x="360" y="0"/>
                </a:lnTo>
                <a:lnTo>
                  <a:pt x="365" y="0"/>
                </a:lnTo>
                <a:lnTo>
                  <a:pt x="369" y="0"/>
                </a:lnTo>
                <a:lnTo>
                  <a:pt x="374" y="0"/>
                </a:lnTo>
                <a:lnTo>
                  <a:pt x="379" y="0"/>
                </a:lnTo>
                <a:lnTo>
                  <a:pt x="384" y="0"/>
                </a:lnTo>
                <a:lnTo>
                  <a:pt x="388" y="0"/>
                </a:lnTo>
                <a:lnTo>
                  <a:pt x="393" y="0"/>
                </a:lnTo>
                <a:lnTo>
                  <a:pt x="398" y="0"/>
                </a:lnTo>
                <a:lnTo>
                  <a:pt x="403" y="0"/>
                </a:lnTo>
                <a:lnTo>
                  <a:pt x="408" y="0"/>
                </a:lnTo>
                <a:lnTo>
                  <a:pt x="412" y="0"/>
                </a:lnTo>
                <a:lnTo>
                  <a:pt x="417" y="0"/>
                </a:lnTo>
                <a:lnTo>
                  <a:pt x="422" y="0"/>
                </a:lnTo>
                <a:lnTo>
                  <a:pt x="427" y="0"/>
                </a:lnTo>
                <a:lnTo>
                  <a:pt x="432" y="0"/>
                </a:lnTo>
                <a:lnTo>
                  <a:pt x="436" y="0"/>
                </a:lnTo>
                <a:lnTo>
                  <a:pt x="441" y="0"/>
                </a:lnTo>
                <a:lnTo>
                  <a:pt x="446" y="0"/>
                </a:lnTo>
                <a:lnTo>
                  <a:pt x="451" y="0"/>
                </a:lnTo>
                <a:lnTo>
                  <a:pt x="456" y="0"/>
                </a:lnTo>
                <a:lnTo>
                  <a:pt x="460" y="0"/>
                </a:lnTo>
                <a:lnTo>
                  <a:pt x="465" y="0"/>
                </a:lnTo>
                <a:lnTo>
                  <a:pt x="470" y="0"/>
                </a:lnTo>
                <a:lnTo>
                  <a:pt x="475" y="0"/>
                </a:lnTo>
                <a:lnTo>
                  <a:pt x="480" y="0"/>
                </a:lnTo>
                <a:lnTo>
                  <a:pt x="484" y="0"/>
                </a:lnTo>
                <a:lnTo>
                  <a:pt x="489" y="0"/>
                </a:lnTo>
                <a:lnTo>
                  <a:pt x="494" y="0"/>
                </a:lnTo>
                <a:lnTo>
                  <a:pt x="499" y="0"/>
                </a:lnTo>
                <a:lnTo>
                  <a:pt x="504" y="0"/>
                </a:lnTo>
                <a:lnTo>
                  <a:pt x="508" y="0"/>
                </a:lnTo>
                <a:lnTo>
                  <a:pt x="513" y="0"/>
                </a:lnTo>
                <a:lnTo>
                  <a:pt x="518" y="0"/>
                </a:lnTo>
                <a:lnTo>
                  <a:pt x="523" y="0"/>
                </a:lnTo>
                <a:lnTo>
                  <a:pt x="528" y="0"/>
                </a:lnTo>
                <a:lnTo>
                  <a:pt x="532" y="0"/>
                </a:lnTo>
                <a:lnTo>
                  <a:pt x="537" y="0"/>
                </a:lnTo>
                <a:lnTo>
                  <a:pt x="542" y="0"/>
                </a:lnTo>
                <a:lnTo>
                  <a:pt x="547" y="0"/>
                </a:lnTo>
                <a:lnTo>
                  <a:pt x="552" y="0"/>
                </a:lnTo>
                <a:lnTo>
                  <a:pt x="556" y="0"/>
                </a:lnTo>
                <a:lnTo>
                  <a:pt x="561" y="0"/>
                </a:lnTo>
                <a:lnTo>
                  <a:pt x="566" y="0"/>
                </a:lnTo>
                <a:lnTo>
                  <a:pt x="571" y="0"/>
                </a:lnTo>
                <a:lnTo>
                  <a:pt x="576" y="0"/>
                </a:lnTo>
                <a:lnTo>
                  <a:pt x="580" y="0"/>
                </a:lnTo>
                <a:lnTo>
                  <a:pt x="585" y="0"/>
                </a:lnTo>
                <a:lnTo>
                  <a:pt x="590" y="0"/>
                </a:lnTo>
                <a:lnTo>
                  <a:pt x="595" y="0"/>
                </a:lnTo>
                <a:lnTo>
                  <a:pt x="600" y="0"/>
                </a:lnTo>
                <a:lnTo>
                  <a:pt x="604" y="0"/>
                </a:lnTo>
                <a:lnTo>
                  <a:pt x="609" y="0"/>
                </a:lnTo>
                <a:lnTo>
                  <a:pt x="614" y="0"/>
                </a:lnTo>
                <a:lnTo>
                  <a:pt x="619" y="0"/>
                </a:lnTo>
                <a:lnTo>
                  <a:pt x="624" y="0"/>
                </a:lnTo>
                <a:lnTo>
                  <a:pt x="628" y="0"/>
                </a:lnTo>
                <a:lnTo>
                  <a:pt x="633" y="0"/>
                </a:lnTo>
                <a:lnTo>
                  <a:pt x="638" y="0"/>
                </a:lnTo>
                <a:lnTo>
                  <a:pt x="643" y="0"/>
                </a:lnTo>
                <a:lnTo>
                  <a:pt x="648" y="0"/>
                </a:lnTo>
                <a:lnTo>
                  <a:pt x="652" y="0"/>
                </a:lnTo>
                <a:lnTo>
                  <a:pt x="657" y="0"/>
                </a:lnTo>
                <a:lnTo>
                  <a:pt x="662" y="0"/>
                </a:lnTo>
                <a:lnTo>
                  <a:pt x="667" y="0"/>
                </a:lnTo>
                <a:lnTo>
                  <a:pt x="672" y="0"/>
                </a:lnTo>
                <a:lnTo>
                  <a:pt x="676" y="0"/>
                </a:lnTo>
                <a:lnTo>
                  <a:pt x="681" y="0"/>
                </a:lnTo>
                <a:lnTo>
                  <a:pt x="686" y="0"/>
                </a:lnTo>
                <a:lnTo>
                  <a:pt x="691" y="0"/>
                </a:lnTo>
                <a:lnTo>
                  <a:pt x="696" y="0"/>
                </a:lnTo>
                <a:lnTo>
                  <a:pt x="700" y="0"/>
                </a:lnTo>
                <a:lnTo>
                  <a:pt x="705" y="0"/>
                </a:lnTo>
                <a:lnTo>
                  <a:pt x="710" y="0"/>
                </a:lnTo>
                <a:lnTo>
                  <a:pt x="715" y="0"/>
                </a:lnTo>
                <a:lnTo>
                  <a:pt x="720" y="0"/>
                </a:lnTo>
                <a:lnTo>
                  <a:pt x="724" y="0"/>
                </a:lnTo>
                <a:lnTo>
                  <a:pt x="729" y="0"/>
                </a:lnTo>
                <a:lnTo>
                  <a:pt x="734" y="0"/>
                </a:lnTo>
                <a:lnTo>
                  <a:pt x="739" y="0"/>
                </a:lnTo>
                <a:lnTo>
                  <a:pt x="744" y="0"/>
                </a:lnTo>
                <a:lnTo>
                  <a:pt x="748" y="0"/>
                </a:lnTo>
                <a:lnTo>
                  <a:pt x="753" y="0"/>
                </a:lnTo>
                <a:lnTo>
                  <a:pt x="758" y="0"/>
                </a:lnTo>
                <a:lnTo>
                  <a:pt x="763" y="0"/>
                </a:lnTo>
                <a:lnTo>
                  <a:pt x="768" y="0"/>
                </a:lnTo>
                <a:lnTo>
                  <a:pt x="772" y="0"/>
                </a:lnTo>
                <a:lnTo>
                  <a:pt x="777" y="0"/>
                </a:lnTo>
                <a:lnTo>
                  <a:pt x="782" y="0"/>
                </a:lnTo>
                <a:lnTo>
                  <a:pt x="787" y="0"/>
                </a:lnTo>
                <a:lnTo>
                  <a:pt x="792" y="0"/>
                </a:lnTo>
                <a:lnTo>
                  <a:pt x="796" y="0"/>
                </a:lnTo>
                <a:lnTo>
                  <a:pt x="801" y="0"/>
                </a:lnTo>
                <a:lnTo>
                  <a:pt x="806" y="0"/>
                </a:lnTo>
                <a:lnTo>
                  <a:pt x="811" y="0"/>
                </a:lnTo>
                <a:lnTo>
                  <a:pt x="816" y="0"/>
                </a:lnTo>
                <a:lnTo>
                  <a:pt x="820" y="0"/>
                </a:lnTo>
                <a:lnTo>
                  <a:pt x="825" y="0"/>
                </a:lnTo>
                <a:lnTo>
                  <a:pt x="830" y="0"/>
                </a:lnTo>
                <a:lnTo>
                  <a:pt x="835" y="0"/>
                </a:lnTo>
                <a:lnTo>
                  <a:pt x="840" y="0"/>
                </a:lnTo>
                <a:lnTo>
                  <a:pt x="844" y="0"/>
                </a:lnTo>
                <a:lnTo>
                  <a:pt x="849" y="0"/>
                </a:lnTo>
                <a:lnTo>
                  <a:pt x="854" y="0"/>
                </a:lnTo>
                <a:lnTo>
                  <a:pt x="859" y="0"/>
                </a:lnTo>
                <a:lnTo>
                  <a:pt x="864" y="0"/>
                </a:lnTo>
                <a:lnTo>
                  <a:pt x="868" y="0"/>
                </a:lnTo>
                <a:lnTo>
                  <a:pt x="873" y="0"/>
                </a:lnTo>
                <a:lnTo>
                  <a:pt x="878" y="0"/>
                </a:lnTo>
                <a:lnTo>
                  <a:pt x="883" y="0"/>
                </a:lnTo>
                <a:lnTo>
                  <a:pt x="888" y="0"/>
                </a:lnTo>
                <a:lnTo>
                  <a:pt x="892" y="0"/>
                </a:lnTo>
                <a:lnTo>
                  <a:pt x="897" y="0"/>
                </a:lnTo>
                <a:lnTo>
                  <a:pt x="902" y="0"/>
                </a:lnTo>
                <a:lnTo>
                  <a:pt x="907" y="0"/>
                </a:lnTo>
                <a:lnTo>
                  <a:pt x="912" y="0"/>
                </a:lnTo>
                <a:lnTo>
                  <a:pt x="916" y="0"/>
                </a:lnTo>
                <a:lnTo>
                  <a:pt x="921" y="0"/>
                </a:lnTo>
                <a:lnTo>
                  <a:pt x="926" y="0"/>
                </a:lnTo>
                <a:lnTo>
                  <a:pt x="931" y="0"/>
                </a:lnTo>
                <a:lnTo>
                  <a:pt x="936" y="0"/>
                </a:lnTo>
                <a:lnTo>
                  <a:pt x="940" y="0"/>
                </a:lnTo>
                <a:lnTo>
                  <a:pt x="945" y="0"/>
                </a:lnTo>
                <a:lnTo>
                  <a:pt x="950" y="0"/>
                </a:lnTo>
                <a:lnTo>
                  <a:pt x="955" y="0"/>
                </a:lnTo>
                <a:lnTo>
                  <a:pt x="960" y="0"/>
                </a:lnTo>
                <a:lnTo>
                  <a:pt x="964" y="0"/>
                </a:lnTo>
                <a:lnTo>
                  <a:pt x="969" y="0"/>
                </a:lnTo>
                <a:lnTo>
                  <a:pt x="974" y="0"/>
                </a:lnTo>
                <a:lnTo>
                  <a:pt x="979" y="0"/>
                </a:lnTo>
                <a:lnTo>
                  <a:pt x="984" y="0"/>
                </a:lnTo>
                <a:lnTo>
                  <a:pt x="988" y="0"/>
                </a:lnTo>
                <a:lnTo>
                  <a:pt x="993" y="0"/>
                </a:lnTo>
                <a:lnTo>
                  <a:pt x="998" y="0"/>
                </a:lnTo>
                <a:lnTo>
                  <a:pt x="1003" y="0"/>
                </a:lnTo>
                <a:lnTo>
                  <a:pt x="1008" y="0"/>
                </a:lnTo>
                <a:lnTo>
                  <a:pt x="1012" y="0"/>
                </a:lnTo>
                <a:lnTo>
                  <a:pt x="1017" y="0"/>
                </a:lnTo>
                <a:lnTo>
                  <a:pt x="1022" y="0"/>
                </a:lnTo>
                <a:lnTo>
                  <a:pt x="1027" y="0"/>
                </a:lnTo>
                <a:lnTo>
                  <a:pt x="1032" y="0"/>
                </a:lnTo>
                <a:lnTo>
                  <a:pt x="1036" y="0"/>
                </a:lnTo>
                <a:lnTo>
                  <a:pt x="1041" y="0"/>
                </a:lnTo>
                <a:lnTo>
                  <a:pt x="1046" y="0"/>
                </a:lnTo>
                <a:lnTo>
                  <a:pt x="1051" y="0"/>
                </a:lnTo>
                <a:lnTo>
                  <a:pt x="1055" y="0"/>
                </a:lnTo>
                <a:lnTo>
                  <a:pt x="1060" y="0"/>
                </a:lnTo>
                <a:lnTo>
                  <a:pt x="1065" y="0"/>
                </a:lnTo>
                <a:lnTo>
                  <a:pt x="1070" y="0"/>
                </a:lnTo>
                <a:lnTo>
                  <a:pt x="1075" y="0"/>
                </a:lnTo>
                <a:lnTo>
                  <a:pt x="1079" y="0"/>
                </a:lnTo>
                <a:lnTo>
                  <a:pt x="1084" y="0"/>
                </a:lnTo>
                <a:lnTo>
                  <a:pt x="1089" y="0"/>
                </a:lnTo>
                <a:lnTo>
                  <a:pt x="1094" y="0"/>
                </a:lnTo>
                <a:lnTo>
                  <a:pt x="1099" y="0"/>
                </a:lnTo>
                <a:lnTo>
                  <a:pt x="1103" y="0"/>
                </a:lnTo>
                <a:lnTo>
                  <a:pt x="1108" y="0"/>
                </a:lnTo>
                <a:lnTo>
                  <a:pt x="1113" y="0"/>
                </a:lnTo>
                <a:lnTo>
                  <a:pt x="1118" y="0"/>
                </a:lnTo>
                <a:lnTo>
                  <a:pt x="1123" y="0"/>
                </a:lnTo>
                <a:lnTo>
                  <a:pt x="1127" y="0"/>
                </a:lnTo>
                <a:lnTo>
                  <a:pt x="1132" y="0"/>
                </a:lnTo>
                <a:lnTo>
                  <a:pt x="1137" y="0"/>
                </a:lnTo>
                <a:lnTo>
                  <a:pt x="1142" y="0"/>
                </a:lnTo>
                <a:lnTo>
                  <a:pt x="1147" y="0"/>
                </a:lnTo>
                <a:lnTo>
                  <a:pt x="1151" y="0"/>
                </a:lnTo>
                <a:lnTo>
                  <a:pt x="1156" y="0"/>
                </a:lnTo>
                <a:lnTo>
                  <a:pt x="1161" y="0"/>
                </a:lnTo>
                <a:lnTo>
                  <a:pt x="1166" y="0"/>
                </a:lnTo>
                <a:lnTo>
                  <a:pt x="1171" y="0"/>
                </a:lnTo>
                <a:lnTo>
                  <a:pt x="1175" y="0"/>
                </a:lnTo>
                <a:lnTo>
                  <a:pt x="1180" y="0"/>
                </a:lnTo>
                <a:lnTo>
                  <a:pt x="1185" y="0"/>
                </a:lnTo>
                <a:lnTo>
                  <a:pt x="1190" y="0"/>
                </a:lnTo>
                <a:lnTo>
                  <a:pt x="1195" y="0"/>
                </a:lnTo>
                <a:lnTo>
                  <a:pt x="1199" y="0"/>
                </a:lnTo>
                <a:lnTo>
                  <a:pt x="1204" y="0"/>
                </a:lnTo>
                <a:lnTo>
                  <a:pt x="1209" y="0"/>
                </a:lnTo>
                <a:lnTo>
                  <a:pt x="1214" y="0"/>
                </a:lnTo>
                <a:lnTo>
                  <a:pt x="1219" y="0"/>
                </a:lnTo>
                <a:lnTo>
                  <a:pt x="1223" y="0"/>
                </a:lnTo>
                <a:lnTo>
                  <a:pt x="1228" y="0"/>
                </a:lnTo>
                <a:lnTo>
                  <a:pt x="1233" y="0"/>
                </a:lnTo>
                <a:lnTo>
                  <a:pt x="1238" y="0"/>
                </a:lnTo>
                <a:lnTo>
                  <a:pt x="1243" y="0"/>
                </a:lnTo>
                <a:lnTo>
                  <a:pt x="1247" y="0"/>
                </a:lnTo>
                <a:lnTo>
                  <a:pt x="1252" y="0"/>
                </a:lnTo>
                <a:lnTo>
                  <a:pt x="1257" y="0"/>
                </a:lnTo>
                <a:lnTo>
                  <a:pt x="1262" y="0"/>
                </a:lnTo>
                <a:lnTo>
                  <a:pt x="1267" y="0"/>
                </a:lnTo>
                <a:lnTo>
                  <a:pt x="1271" y="0"/>
                </a:lnTo>
                <a:lnTo>
                  <a:pt x="1276" y="0"/>
                </a:lnTo>
                <a:lnTo>
                  <a:pt x="1281" y="0"/>
                </a:lnTo>
                <a:lnTo>
                  <a:pt x="1286" y="0"/>
                </a:lnTo>
                <a:lnTo>
                  <a:pt x="1291" y="0"/>
                </a:lnTo>
                <a:lnTo>
                  <a:pt x="1295" y="0"/>
                </a:lnTo>
                <a:lnTo>
                  <a:pt x="1300" y="0"/>
                </a:lnTo>
                <a:lnTo>
                  <a:pt x="1305" y="0"/>
                </a:lnTo>
                <a:lnTo>
                  <a:pt x="1310" y="0"/>
                </a:lnTo>
                <a:lnTo>
                  <a:pt x="1315" y="0"/>
                </a:lnTo>
                <a:lnTo>
                  <a:pt x="1319" y="0"/>
                </a:lnTo>
                <a:lnTo>
                  <a:pt x="1324" y="0"/>
                </a:lnTo>
                <a:lnTo>
                  <a:pt x="1329" y="0"/>
                </a:lnTo>
                <a:lnTo>
                  <a:pt x="1334" y="0"/>
                </a:lnTo>
                <a:lnTo>
                  <a:pt x="1339" y="0"/>
                </a:lnTo>
                <a:lnTo>
                  <a:pt x="1343" y="0"/>
                </a:lnTo>
                <a:lnTo>
                  <a:pt x="1348" y="0"/>
                </a:lnTo>
                <a:lnTo>
                  <a:pt x="1353" y="0"/>
                </a:lnTo>
                <a:lnTo>
                  <a:pt x="1358" y="0"/>
                </a:lnTo>
                <a:lnTo>
                  <a:pt x="1363" y="0"/>
                </a:lnTo>
                <a:lnTo>
                  <a:pt x="1367" y="0"/>
                </a:lnTo>
                <a:lnTo>
                  <a:pt x="1372" y="0"/>
                </a:lnTo>
                <a:lnTo>
                  <a:pt x="1377" y="0"/>
                </a:lnTo>
                <a:lnTo>
                  <a:pt x="1382" y="0"/>
                </a:lnTo>
                <a:lnTo>
                  <a:pt x="1387" y="0"/>
                </a:lnTo>
                <a:lnTo>
                  <a:pt x="1391" y="0"/>
                </a:lnTo>
                <a:lnTo>
                  <a:pt x="1396" y="0"/>
                </a:lnTo>
                <a:lnTo>
                  <a:pt x="1401" y="0"/>
                </a:lnTo>
                <a:lnTo>
                  <a:pt x="1406" y="0"/>
                </a:lnTo>
                <a:lnTo>
                  <a:pt x="1411" y="0"/>
                </a:lnTo>
                <a:lnTo>
                  <a:pt x="1415" y="0"/>
                </a:lnTo>
                <a:lnTo>
                  <a:pt x="1420" y="0"/>
                </a:lnTo>
                <a:lnTo>
                  <a:pt x="1425" y="0"/>
                </a:lnTo>
                <a:lnTo>
                  <a:pt x="1430" y="0"/>
                </a:lnTo>
                <a:lnTo>
                  <a:pt x="1435" y="0"/>
                </a:lnTo>
                <a:lnTo>
                  <a:pt x="1439" y="0"/>
                </a:lnTo>
              </a:path>
            </a:pathLst>
          </a:custGeom>
          <a:noFill/>
          <a:ln w="7938">
            <a:solidFill>
              <a:srgbClr val="000000"/>
            </a:solidFill>
            <a:prstDash val="solid"/>
            <a:round/>
            <a:headEnd/>
            <a:tailEnd/>
          </a:ln>
        </p:spPr>
        <p:txBody>
          <a:bodyPr/>
          <a:lstStyle/>
          <a:p>
            <a:endParaRPr lang="de-DE"/>
          </a:p>
        </p:txBody>
      </p:sp>
      <p:sp>
        <p:nvSpPr>
          <p:cNvPr id="15369" name="Freeform 47"/>
          <p:cNvSpPr>
            <a:spLocks/>
          </p:cNvSpPr>
          <p:nvPr/>
        </p:nvSpPr>
        <p:spPr bwMode="auto">
          <a:xfrm>
            <a:off x="5294313" y="2689225"/>
            <a:ext cx="0" cy="1458913"/>
          </a:xfrm>
          <a:custGeom>
            <a:avLst/>
            <a:gdLst>
              <a:gd name="T0" fmla="*/ 870 h 959"/>
              <a:gd name="T1" fmla="*/ 852 h 959"/>
              <a:gd name="T2" fmla="*/ 834 h 959"/>
              <a:gd name="T3" fmla="*/ 816 h 959"/>
              <a:gd name="T4" fmla="*/ 799 h 959"/>
              <a:gd name="T5" fmla="*/ 781 h 959"/>
              <a:gd name="T6" fmla="*/ 764 h 959"/>
              <a:gd name="T7" fmla="*/ 745 h 959"/>
              <a:gd name="T8" fmla="*/ 728 h 959"/>
              <a:gd name="T9" fmla="*/ 711 h 959"/>
              <a:gd name="T10" fmla="*/ 693 h 959"/>
              <a:gd name="T11" fmla="*/ 675 h 959"/>
              <a:gd name="T12" fmla="*/ 657 h 959"/>
              <a:gd name="T13" fmla="*/ 640 h 959"/>
              <a:gd name="T14" fmla="*/ 623 h 959"/>
              <a:gd name="T15" fmla="*/ 604 h 959"/>
              <a:gd name="T16" fmla="*/ 587 h 959"/>
              <a:gd name="T17" fmla="*/ 570 h 959"/>
              <a:gd name="T18" fmla="*/ 552 h 959"/>
              <a:gd name="T19" fmla="*/ 533 h 959"/>
              <a:gd name="T20" fmla="*/ 516 h 959"/>
              <a:gd name="T21" fmla="*/ 499 h 959"/>
              <a:gd name="T22" fmla="*/ 482 h 959"/>
              <a:gd name="T23" fmla="*/ 463 h 959"/>
              <a:gd name="T24" fmla="*/ 445 h 959"/>
              <a:gd name="T25" fmla="*/ 428 h 959"/>
              <a:gd name="T26" fmla="*/ 411 h 959"/>
              <a:gd name="T27" fmla="*/ 393 h 959"/>
              <a:gd name="T28" fmla="*/ 374 h 959"/>
              <a:gd name="T29" fmla="*/ 357 h 959"/>
              <a:gd name="T30" fmla="*/ 340 h 959"/>
              <a:gd name="T31" fmla="*/ 322 h 959"/>
              <a:gd name="T32" fmla="*/ 305 h 959"/>
              <a:gd name="T33" fmla="*/ 286 h 959"/>
              <a:gd name="T34" fmla="*/ 269 h 959"/>
              <a:gd name="T35" fmla="*/ 251 h 959"/>
              <a:gd name="T36" fmla="*/ 234 h 959"/>
              <a:gd name="T37" fmla="*/ 216 h 959"/>
              <a:gd name="T38" fmla="*/ 199 h 959"/>
              <a:gd name="T39" fmla="*/ 180 h 959"/>
              <a:gd name="T40" fmla="*/ 163 h 959"/>
              <a:gd name="T41" fmla="*/ 146 h 959"/>
              <a:gd name="T42" fmla="*/ 128 h 959"/>
              <a:gd name="T43" fmla="*/ 110 h 959"/>
              <a:gd name="T44" fmla="*/ 92 h 959"/>
              <a:gd name="T45" fmla="*/ 75 h 959"/>
              <a:gd name="T46" fmla="*/ 57 h 959"/>
              <a:gd name="T47" fmla="*/ 39 h 959"/>
              <a:gd name="T48" fmla="*/ 22 h 959"/>
              <a:gd name="T49" fmla="*/ 4 h 9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h 959"/>
              <a:gd name="T101" fmla="*/ 959 h 959"/>
            </a:gdLst>
            <a:ahLst/>
            <a:cxnLst>
              <a:cxn ang="T50">
                <a:pos x="0" y="T0"/>
              </a:cxn>
              <a:cxn ang="T51">
                <a:pos x="0" y="T1"/>
              </a:cxn>
              <a:cxn ang="T52">
                <a:pos x="0" y="T2"/>
              </a:cxn>
              <a:cxn ang="T53">
                <a:pos x="0" y="T3"/>
              </a:cxn>
              <a:cxn ang="T54">
                <a:pos x="0" y="T4"/>
              </a:cxn>
              <a:cxn ang="T55">
                <a:pos x="0" y="T5"/>
              </a:cxn>
              <a:cxn ang="T56">
                <a:pos x="0" y="T6"/>
              </a:cxn>
              <a:cxn ang="T57">
                <a:pos x="0" y="T7"/>
              </a:cxn>
              <a:cxn ang="T58">
                <a:pos x="0" y="T8"/>
              </a:cxn>
              <a:cxn ang="T59">
                <a:pos x="0" y="T9"/>
              </a:cxn>
              <a:cxn ang="T60">
                <a:pos x="0" y="T10"/>
              </a:cxn>
              <a:cxn ang="T61">
                <a:pos x="0" y="T11"/>
              </a:cxn>
              <a:cxn ang="T62">
                <a:pos x="0" y="T12"/>
              </a:cxn>
              <a:cxn ang="T63">
                <a:pos x="0" y="T13"/>
              </a:cxn>
              <a:cxn ang="T64">
                <a:pos x="0" y="T14"/>
              </a:cxn>
              <a:cxn ang="T65">
                <a:pos x="0" y="T15"/>
              </a:cxn>
              <a:cxn ang="T66">
                <a:pos x="0" y="T16"/>
              </a:cxn>
              <a:cxn ang="T67">
                <a:pos x="0" y="T17"/>
              </a:cxn>
              <a:cxn ang="T68">
                <a:pos x="0" y="T18"/>
              </a:cxn>
              <a:cxn ang="T69">
                <a:pos x="0" y="T19"/>
              </a:cxn>
              <a:cxn ang="T70">
                <a:pos x="0" y="T20"/>
              </a:cxn>
              <a:cxn ang="T71">
                <a:pos x="0" y="T21"/>
              </a:cxn>
              <a:cxn ang="T72">
                <a:pos x="0" y="T22"/>
              </a:cxn>
              <a:cxn ang="T73">
                <a:pos x="0" y="T23"/>
              </a:cxn>
              <a:cxn ang="T74">
                <a:pos x="0" y="T24"/>
              </a:cxn>
              <a:cxn ang="T75">
                <a:pos x="0" y="T25"/>
              </a:cxn>
              <a:cxn ang="T76">
                <a:pos x="0" y="T26"/>
              </a:cxn>
              <a:cxn ang="T77">
                <a:pos x="0" y="T27"/>
              </a:cxn>
              <a:cxn ang="T78">
                <a:pos x="0" y="T28"/>
              </a:cxn>
              <a:cxn ang="T79">
                <a:pos x="0" y="T29"/>
              </a:cxn>
              <a:cxn ang="T80">
                <a:pos x="0" y="T30"/>
              </a:cxn>
              <a:cxn ang="T81">
                <a:pos x="0" y="T31"/>
              </a:cxn>
              <a:cxn ang="T82">
                <a:pos x="0" y="T32"/>
              </a:cxn>
              <a:cxn ang="T83">
                <a:pos x="0" y="T33"/>
              </a:cxn>
              <a:cxn ang="T84">
                <a:pos x="0" y="T34"/>
              </a:cxn>
              <a:cxn ang="T85">
                <a:pos x="0" y="T35"/>
              </a:cxn>
              <a:cxn ang="T86">
                <a:pos x="0" y="T36"/>
              </a:cxn>
              <a:cxn ang="T87">
                <a:pos x="0" y="T37"/>
              </a:cxn>
              <a:cxn ang="T88">
                <a:pos x="0" y="T38"/>
              </a:cxn>
              <a:cxn ang="T89">
                <a:pos x="0" y="T39"/>
              </a:cxn>
              <a:cxn ang="T90">
                <a:pos x="0" y="T40"/>
              </a:cxn>
              <a:cxn ang="T91">
                <a:pos x="0" y="T41"/>
              </a:cxn>
              <a:cxn ang="T92">
                <a:pos x="0" y="T42"/>
              </a:cxn>
              <a:cxn ang="T93">
                <a:pos x="0" y="T43"/>
              </a:cxn>
              <a:cxn ang="T94">
                <a:pos x="0" y="T44"/>
              </a:cxn>
              <a:cxn ang="T95">
                <a:pos x="0" y="T45"/>
              </a:cxn>
              <a:cxn ang="T96">
                <a:pos x="0" y="T46"/>
              </a:cxn>
              <a:cxn ang="T97">
                <a:pos x="0" y="T47"/>
              </a:cxn>
              <a:cxn ang="T98">
                <a:pos x="0" y="T48"/>
              </a:cxn>
              <a:cxn ang="T99">
                <a:pos x="0" y="T49"/>
              </a:cxn>
            </a:cxnLst>
            <a:rect l="0" t="T100" r="0" b="T101"/>
            <a:pathLst>
              <a:path h="959">
                <a:moveTo>
                  <a:pt x="0" y="959"/>
                </a:moveTo>
                <a:lnTo>
                  <a:pt x="0" y="954"/>
                </a:lnTo>
                <a:lnTo>
                  <a:pt x="0" y="950"/>
                </a:lnTo>
                <a:lnTo>
                  <a:pt x="0" y="945"/>
                </a:lnTo>
                <a:lnTo>
                  <a:pt x="0" y="940"/>
                </a:lnTo>
                <a:lnTo>
                  <a:pt x="0" y="935"/>
                </a:lnTo>
                <a:lnTo>
                  <a:pt x="0" y="930"/>
                </a:lnTo>
                <a:lnTo>
                  <a:pt x="0" y="926"/>
                </a:lnTo>
                <a:lnTo>
                  <a:pt x="0" y="921"/>
                </a:lnTo>
                <a:lnTo>
                  <a:pt x="0" y="916"/>
                </a:lnTo>
                <a:lnTo>
                  <a:pt x="0" y="911"/>
                </a:lnTo>
                <a:lnTo>
                  <a:pt x="0" y="906"/>
                </a:lnTo>
                <a:lnTo>
                  <a:pt x="0" y="902"/>
                </a:lnTo>
                <a:lnTo>
                  <a:pt x="0" y="897"/>
                </a:lnTo>
                <a:lnTo>
                  <a:pt x="0" y="892"/>
                </a:lnTo>
                <a:lnTo>
                  <a:pt x="0" y="887"/>
                </a:lnTo>
                <a:lnTo>
                  <a:pt x="0" y="882"/>
                </a:lnTo>
                <a:lnTo>
                  <a:pt x="0" y="878"/>
                </a:lnTo>
                <a:lnTo>
                  <a:pt x="0" y="873"/>
                </a:lnTo>
                <a:lnTo>
                  <a:pt x="0" y="868"/>
                </a:lnTo>
                <a:lnTo>
                  <a:pt x="0" y="863"/>
                </a:lnTo>
                <a:lnTo>
                  <a:pt x="0" y="858"/>
                </a:lnTo>
                <a:lnTo>
                  <a:pt x="0" y="854"/>
                </a:lnTo>
                <a:lnTo>
                  <a:pt x="0" y="849"/>
                </a:lnTo>
                <a:lnTo>
                  <a:pt x="0" y="844"/>
                </a:lnTo>
                <a:lnTo>
                  <a:pt x="0" y="839"/>
                </a:lnTo>
                <a:lnTo>
                  <a:pt x="0" y="834"/>
                </a:lnTo>
                <a:lnTo>
                  <a:pt x="0" y="830"/>
                </a:lnTo>
                <a:lnTo>
                  <a:pt x="0" y="825"/>
                </a:lnTo>
                <a:lnTo>
                  <a:pt x="0" y="820"/>
                </a:lnTo>
                <a:lnTo>
                  <a:pt x="0" y="815"/>
                </a:lnTo>
                <a:lnTo>
                  <a:pt x="0" y="810"/>
                </a:lnTo>
                <a:lnTo>
                  <a:pt x="0" y="806"/>
                </a:lnTo>
                <a:lnTo>
                  <a:pt x="0" y="801"/>
                </a:lnTo>
                <a:lnTo>
                  <a:pt x="0" y="796"/>
                </a:lnTo>
                <a:lnTo>
                  <a:pt x="0" y="791"/>
                </a:lnTo>
                <a:lnTo>
                  <a:pt x="0" y="786"/>
                </a:lnTo>
                <a:lnTo>
                  <a:pt x="0" y="782"/>
                </a:lnTo>
                <a:lnTo>
                  <a:pt x="0" y="777"/>
                </a:lnTo>
                <a:lnTo>
                  <a:pt x="0" y="772"/>
                </a:lnTo>
                <a:lnTo>
                  <a:pt x="0" y="767"/>
                </a:lnTo>
                <a:lnTo>
                  <a:pt x="0" y="762"/>
                </a:lnTo>
                <a:lnTo>
                  <a:pt x="0" y="758"/>
                </a:lnTo>
                <a:lnTo>
                  <a:pt x="0" y="753"/>
                </a:lnTo>
                <a:lnTo>
                  <a:pt x="0" y="748"/>
                </a:lnTo>
                <a:lnTo>
                  <a:pt x="0" y="743"/>
                </a:lnTo>
                <a:lnTo>
                  <a:pt x="0" y="738"/>
                </a:lnTo>
                <a:lnTo>
                  <a:pt x="0" y="734"/>
                </a:lnTo>
                <a:lnTo>
                  <a:pt x="0" y="729"/>
                </a:lnTo>
                <a:lnTo>
                  <a:pt x="0" y="724"/>
                </a:lnTo>
                <a:lnTo>
                  <a:pt x="0" y="719"/>
                </a:lnTo>
                <a:lnTo>
                  <a:pt x="0" y="714"/>
                </a:lnTo>
                <a:lnTo>
                  <a:pt x="0" y="710"/>
                </a:lnTo>
                <a:lnTo>
                  <a:pt x="0" y="705"/>
                </a:lnTo>
                <a:lnTo>
                  <a:pt x="0" y="700"/>
                </a:lnTo>
                <a:lnTo>
                  <a:pt x="0" y="695"/>
                </a:lnTo>
                <a:lnTo>
                  <a:pt x="0" y="690"/>
                </a:lnTo>
                <a:lnTo>
                  <a:pt x="0" y="686"/>
                </a:lnTo>
                <a:lnTo>
                  <a:pt x="0" y="681"/>
                </a:lnTo>
                <a:lnTo>
                  <a:pt x="0" y="676"/>
                </a:lnTo>
                <a:lnTo>
                  <a:pt x="0" y="671"/>
                </a:lnTo>
                <a:lnTo>
                  <a:pt x="0" y="667"/>
                </a:lnTo>
                <a:lnTo>
                  <a:pt x="0" y="662"/>
                </a:lnTo>
                <a:lnTo>
                  <a:pt x="0" y="657"/>
                </a:lnTo>
                <a:lnTo>
                  <a:pt x="0" y="652"/>
                </a:lnTo>
                <a:lnTo>
                  <a:pt x="0" y="647"/>
                </a:lnTo>
                <a:lnTo>
                  <a:pt x="0" y="643"/>
                </a:lnTo>
                <a:lnTo>
                  <a:pt x="0" y="638"/>
                </a:lnTo>
                <a:lnTo>
                  <a:pt x="0" y="633"/>
                </a:lnTo>
                <a:lnTo>
                  <a:pt x="0" y="628"/>
                </a:lnTo>
                <a:lnTo>
                  <a:pt x="0" y="623"/>
                </a:lnTo>
                <a:lnTo>
                  <a:pt x="0" y="619"/>
                </a:lnTo>
                <a:lnTo>
                  <a:pt x="0" y="614"/>
                </a:lnTo>
                <a:lnTo>
                  <a:pt x="0" y="609"/>
                </a:lnTo>
                <a:lnTo>
                  <a:pt x="0" y="604"/>
                </a:lnTo>
                <a:lnTo>
                  <a:pt x="0" y="599"/>
                </a:lnTo>
                <a:lnTo>
                  <a:pt x="0" y="595"/>
                </a:lnTo>
                <a:lnTo>
                  <a:pt x="0" y="590"/>
                </a:lnTo>
                <a:lnTo>
                  <a:pt x="0" y="585"/>
                </a:lnTo>
                <a:lnTo>
                  <a:pt x="0" y="580"/>
                </a:lnTo>
                <a:lnTo>
                  <a:pt x="0" y="575"/>
                </a:lnTo>
                <a:lnTo>
                  <a:pt x="0" y="571"/>
                </a:lnTo>
                <a:lnTo>
                  <a:pt x="0" y="566"/>
                </a:lnTo>
                <a:lnTo>
                  <a:pt x="0" y="561"/>
                </a:lnTo>
                <a:lnTo>
                  <a:pt x="0" y="556"/>
                </a:lnTo>
                <a:lnTo>
                  <a:pt x="0" y="551"/>
                </a:lnTo>
                <a:lnTo>
                  <a:pt x="0" y="547"/>
                </a:lnTo>
                <a:lnTo>
                  <a:pt x="0" y="542"/>
                </a:lnTo>
                <a:lnTo>
                  <a:pt x="0" y="537"/>
                </a:lnTo>
                <a:lnTo>
                  <a:pt x="0" y="532"/>
                </a:lnTo>
                <a:lnTo>
                  <a:pt x="0" y="527"/>
                </a:lnTo>
                <a:lnTo>
                  <a:pt x="0" y="523"/>
                </a:lnTo>
                <a:lnTo>
                  <a:pt x="0" y="518"/>
                </a:lnTo>
                <a:lnTo>
                  <a:pt x="0" y="513"/>
                </a:lnTo>
                <a:lnTo>
                  <a:pt x="0" y="508"/>
                </a:lnTo>
                <a:lnTo>
                  <a:pt x="0" y="503"/>
                </a:lnTo>
                <a:lnTo>
                  <a:pt x="0" y="499"/>
                </a:lnTo>
                <a:lnTo>
                  <a:pt x="0" y="494"/>
                </a:lnTo>
                <a:lnTo>
                  <a:pt x="0" y="489"/>
                </a:lnTo>
                <a:lnTo>
                  <a:pt x="0" y="484"/>
                </a:lnTo>
                <a:lnTo>
                  <a:pt x="0" y="479"/>
                </a:lnTo>
                <a:lnTo>
                  <a:pt x="0" y="475"/>
                </a:lnTo>
                <a:lnTo>
                  <a:pt x="0" y="470"/>
                </a:lnTo>
                <a:lnTo>
                  <a:pt x="0" y="465"/>
                </a:lnTo>
                <a:lnTo>
                  <a:pt x="0" y="460"/>
                </a:lnTo>
                <a:lnTo>
                  <a:pt x="0" y="455"/>
                </a:lnTo>
                <a:lnTo>
                  <a:pt x="0" y="451"/>
                </a:lnTo>
                <a:lnTo>
                  <a:pt x="0" y="446"/>
                </a:lnTo>
                <a:lnTo>
                  <a:pt x="0" y="441"/>
                </a:lnTo>
                <a:lnTo>
                  <a:pt x="0" y="436"/>
                </a:lnTo>
                <a:lnTo>
                  <a:pt x="0" y="431"/>
                </a:lnTo>
                <a:lnTo>
                  <a:pt x="0" y="427"/>
                </a:lnTo>
                <a:lnTo>
                  <a:pt x="0" y="422"/>
                </a:lnTo>
                <a:lnTo>
                  <a:pt x="0" y="417"/>
                </a:lnTo>
                <a:lnTo>
                  <a:pt x="0" y="412"/>
                </a:lnTo>
                <a:lnTo>
                  <a:pt x="0" y="407"/>
                </a:lnTo>
                <a:lnTo>
                  <a:pt x="0" y="403"/>
                </a:lnTo>
                <a:lnTo>
                  <a:pt x="0" y="398"/>
                </a:lnTo>
                <a:lnTo>
                  <a:pt x="0" y="393"/>
                </a:lnTo>
                <a:lnTo>
                  <a:pt x="0" y="388"/>
                </a:lnTo>
                <a:lnTo>
                  <a:pt x="0" y="383"/>
                </a:lnTo>
                <a:lnTo>
                  <a:pt x="0" y="379"/>
                </a:lnTo>
                <a:lnTo>
                  <a:pt x="0" y="374"/>
                </a:lnTo>
                <a:lnTo>
                  <a:pt x="0" y="369"/>
                </a:lnTo>
                <a:lnTo>
                  <a:pt x="0" y="364"/>
                </a:lnTo>
                <a:lnTo>
                  <a:pt x="0" y="359"/>
                </a:lnTo>
                <a:lnTo>
                  <a:pt x="0" y="355"/>
                </a:lnTo>
                <a:lnTo>
                  <a:pt x="0" y="350"/>
                </a:lnTo>
                <a:lnTo>
                  <a:pt x="0" y="345"/>
                </a:lnTo>
                <a:lnTo>
                  <a:pt x="0" y="340"/>
                </a:lnTo>
                <a:lnTo>
                  <a:pt x="0" y="335"/>
                </a:lnTo>
                <a:lnTo>
                  <a:pt x="0" y="331"/>
                </a:lnTo>
                <a:lnTo>
                  <a:pt x="0" y="326"/>
                </a:lnTo>
                <a:lnTo>
                  <a:pt x="0" y="321"/>
                </a:lnTo>
                <a:lnTo>
                  <a:pt x="0" y="316"/>
                </a:lnTo>
                <a:lnTo>
                  <a:pt x="0" y="311"/>
                </a:lnTo>
                <a:lnTo>
                  <a:pt x="0" y="307"/>
                </a:lnTo>
                <a:lnTo>
                  <a:pt x="0" y="302"/>
                </a:lnTo>
                <a:lnTo>
                  <a:pt x="0" y="297"/>
                </a:lnTo>
                <a:lnTo>
                  <a:pt x="0" y="292"/>
                </a:lnTo>
                <a:lnTo>
                  <a:pt x="0" y="287"/>
                </a:lnTo>
                <a:lnTo>
                  <a:pt x="0" y="283"/>
                </a:lnTo>
                <a:lnTo>
                  <a:pt x="0" y="278"/>
                </a:lnTo>
                <a:lnTo>
                  <a:pt x="0" y="273"/>
                </a:lnTo>
                <a:lnTo>
                  <a:pt x="0" y="268"/>
                </a:lnTo>
                <a:lnTo>
                  <a:pt x="0" y="263"/>
                </a:lnTo>
                <a:lnTo>
                  <a:pt x="0" y="259"/>
                </a:lnTo>
                <a:lnTo>
                  <a:pt x="0" y="254"/>
                </a:lnTo>
                <a:lnTo>
                  <a:pt x="0" y="249"/>
                </a:lnTo>
                <a:lnTo>
                  <a:pt x="0" y="244"/>
                </a:lnTo>
                <a:lnTo>
                  <a:pt x="0" y="239"/>
                </a:lnTo>
                <a:lnTo>
                  <a:pt x="0" y="235"/>
                </a:lnTo>
                <a:lnTo>
                  <a:pt x="0" y="230"/>
                </a:lnTo>
                <a:lnTo>
                  <a:pt x="0" y="225"/>
                </a:lnTo>
                <a:lnTo>
                  <a:pt x="0" y="220"/>
                </a:lnTo>
                <a:lnTo>
                  <a:pt x="0" y="216"/>
                </a:lnTo>
                <a:lnTo>
                  <a:pt x="0" y="211"/>
                </a:lnTo>
                <a:lnTo>
                  <a:pt x="0" y="206"/>
                </a:lnTo>
                <a:lnTo>
                  <a:pt x="0" y="201"/>
                </a:lnTo>
                <a:lnTo>
                  <a:pt x="0" y="196"/>
                </a:lnTo>
                <a:lnTo>
                  <a:pt x="0" y="192"/>
                </a:lnTo>
                <a:lnTo>
                  <a:pt x="0" y="187"/>
                </a:lnTo>
                <a:lnTo>
                  <a:pt x="0" y="182"/>
                </a:lnTo>
                <a:lnTo>
                  <a:pt x="0" y="177"/>
                </a:lnTo>
                <a:lnTo>
                  <a:pt x="0" y="172"/>
                </a:lnTo>
                <a:lnTo>
                  <a:pt x="0" y="168"/>
                </a:lnTo>
                <a:lnTo>
                  <a:pt x="0" y="163"/>
                </a:lnTo>
                <a:lnTo>
                  <a:pt x="0" y="158"/>
                </a:lnTo>
                <a:lnTo>
                  <a:pt x="0" y="153"/>
                </a:lnTo>
                <a:lnTo>
                  <a:pt x="0" y="148"/>
                </a:lnTo>
                <a:lnTo>
                  <a:pt x="0" y="144"/>
                </a:lnTo>
                <a:lnTo>
                  <a:pt x="0" y="139"/>
                </a:lnTo>
                <a:lnTo>
                  <a:pt x="0" y="134"/>
                </a:lnTo>
                <a:lnTo>
                  <a:pt x="0" y="129"/>
                </a:lnTo>
                <a:lnTo>
                  <a:pt x="0" y="124"/>
                </a:lnTo>
                <a:lnTo>
                  <a:pt x="0" y="120"/>
                </a:lnTo>
                <a:lnTo>
                  <a:pt x="0" y="115"/>
                </a:lnTo>
                <a:lnTo>
                  <a:pt x="0" y="110"/>
                </a:lnTo>
                <a:lnTo>
                  <a:pt x="0" y="105"/>
                </a:lnTo>
                <a:lnTo>
                  <a:pt x="0" y="100"/>
                </a:lnTo>
                <a:lnTo>
                  <a:pt x="0" y="96"/>
                </a:lnTo>
                <a:lnTo>
                  <a:pt x="0" y="91"/>
                </a:lnTo>
                <a:lnTo>
                  <a:pt x="0" y="86"/>
                </a:lnTo>
                <a:lnTo>
                  <a:pt x="0" y="81"/>
                </a:lnTo>
                <a:lnTo>
                  <a:pt x="0" y="76"/>
                </a:lnTo>
                <a:lnTo>
                  <a:pt x="0" y="72"/>
                </a:lnTo>
                <a:lnTo>
                  <a:pt x="0" y="67"/>
                </a:lnTo>
                <a:lnTo>
                  <a:pt x="0" y="62"/>
                </a:lnTo>
                <a:lnTo>
                  <a:pt x="0" y="57"/>
                </a:lnTo>
                <a:lnTo>
                  <a:pt x="0" y="52"/>
                </a:lnTo>
                <a:lnTo>
                  <a:pt x="0" y="48"/>
                </a:lnTo>
                <a:lnTo>
                  <a:pt x="0" y="43"/>
                </a:lnTo>
                <a:lnTo>
                  <a:pt x="0" y="38"/>
                </a:lnTo>
                <a:lnTo>
                  <a:pt x="0" y="33"/>
                </a:lnTo>
                <a:lnTo>
                  <a:pt x="0" y="28"/>
                </a:lnTo>
                <a:lnTo>
                  <a:pt x="0" y="24"/>
                </a:lnTo>
                <a:lnTo>
                  <a:pt x="0" y="19"/>
                </a:lnTo>
                <a:lnTo>
                  <a:pt x="0" y="14"/>
                </a:lnTo>
                <a:lnTo>
                  <a:pt x="0" y="9"/>
                </a:lnTo>
                <a:lnTo>
                  <a:pt x="0" y="4"/>
                </a:lnTo>
                <a:lnTo>
                  <a:pt x="0" y="0"/>
                </a:lnTo>
              </a:path>
            </a:pathLst>
          </a:custGeom>
          <a:noFill/>
          <a:ln w="7938">
            <a:solidFill>
              <a:srgbClr val="000000"/>
            </a:solidFill>
            <a:prstDash val="solid"/>
            <a:round/>
            <a:headEnd/>
            <a:tailEnd/>
          </a:ln>
        </p:spPr>
        <p:txBody>
          <a:bodyPr/>
          <a:lstStyle/>
          <a:p>
            <a:endParaRPr lang="de-DE"/>
          </a:p>
        </p:txBody>
      </p:sp>
      <p:sp>
        <p:nvSpPr>
          <p:cNvPr id="15370" name="Line 48"/>
          <p:cNvSpPr>
            <a:spLocks noChangeShapeType="1"/>
          </p:cNvSpPr>
          <p:nvPr/>
        </p:nvSpPr>
        <p:spPr bwMode="auto">
          <a:xfrm flipH="1">
            <a:off x="5253038" y="4148138"/>
            <a:ext cx="41275" cy="0"/>
          </a:xfrm>
          <a:prstGeom prst="line">
            <a:avLst/>
          </a:prstGeom>
          <a:noFill/>
          <a:ln w="7938">
            <a:solidFill>
              <a:srgbClr val="000000"/>
            </a:solidFill>
            <a:round/>
            <a:headEnd/>
            <a:tailEnd/>
          </a:ln>
        </p:spPr>
        <p:txBody>
          <a:bodyPr/>
          <a:lstStyle/>
          <a:p>
            <a:endParaRPr lang="de-DE"/>
          </a:p>
        </p:txBody>
      </p:sp>
      <p:sp>
        <p:nvSpPr>
          <p:cNvPr id="15371" name="Rectangle 49"/>
          <p:cNvSpPr>
            <a:spLocks noChangeArrowheads="1"/>
          </p:cNvSpPr>
          <p:nvPr/>
        </p:nvSpPr>
        <p:spPr bwMode="auto">
          <a:xfrm>
            <a:off x="5105400" y="4079875"/>
            <a:ext cx="69850" cy="1524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0</a:t>
            </a:r>
            <a:endParaRPr lang="de-DE"/>
          </a:p>
        </p:txBody>
      </p:sp>
      <p:sp>
        <p:nvSpPr>
          <p:cNvPr id="15372" name="Line 50"/>
          <p:cNvSpPr>
            <a:spLocks noChangeShapeType="1"/>
          </p:cNvSpPr>
          <p:nvPr/>
        </p:nvSpPr>
        <p:spPr bwMode="auto">
          <a:xfrm flipH="1">
            <a:off x="5253038" y="3783013"/>
            <a:ext cx="41275" cy="0"/>
          </a:xfrm>
          <a:prstGeom prst="line">
            <a:avLst/>
          </a:prstGeom>
          <a:noFill/>
          <a:ln w="7938">
            <a:solidFill>
              <a:srgbClr val="000000"/>
            </a:solidFill>
            <a:round/>
            <a:headEnd/>
            <a:tailEnd/>
          </a:ln>
        </p:spPr>
        <p:txBody>
          <a:bodyPr/>
          <a:lstStyle/>
          <a:p>
            <a:endParaRPr lang="de-DE"/>
          </a:p>
        </p:txBody>
      </p:sp>
      <p:sp>
        <p:nvSpPr>
          <p:cNvPr id="15373" name="Rectangle 51"/>
          <p:cNvSpPr>
            <a:spLocks noChangeArrowheads="1"/>
          </p:cNvSpPr>
          <p:nvPr/>
        </p:nvSpPr>
        <p:spPr bwMode="auto">
          <a:xfrm>
            <a:off x="4965700" y="3714750"/>
            <a:ext cx="209550" cy="1524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100</a:t>
            </a:r>
            <a:endParaRPr lang="de-DE"/>
          </a:p>
        </p:txBody>
      </p:sp>
      <p:sp>
        <p:nvSpPr>
          <p:cNvPr id="15374" name="Line 52"/>
          <p:cNvSpPr>
            <a:spLocks noChangeShapeType="1"/>
          </p:cNvSpPr>
          <p:nvPr/>
        </p:nvSpPr>
        <p:spPr bwMode="auto">
          <a:xfrm flipH="1">
            <a:off x="5253038" y="3417888"/>
            <a:ext cx="41275" cy="0"/>
          </a:xfrm>
          <a:prstGeom prst="line">
            <a:avLst/>
          </a:prstGeom>
          <a:noFill/>
          <a:ln w="7938">
            <a:solidFill>
              <a:srgbClr val="000000"/>
            </a:solidFill>
            <a:round/>
            <a:headEnd/>
            <a:tailEnd/>
          </a:ln>
        </p:spPr>
        <p:txBody>
          <a:bodyPr/>
          <a:lstStyle/>
          <a:p>
            <a:endParaRPr lang="de-DE"/>
          </a:p>
        </p:txBody>
      </p:sp>
      <p:sp>
        <p:nvSpPr>
          <p:cNvPr id="15375" name="Rectangle 53"/>
          <p:cNvSpPr>
            <a:spLocks noChangeArrowheads="1"/>
          </p:cNvSpPr>
          <p:nvPr/>
        </p:nvSpPr>
        <p:spPr bwMode="auto">
          <a:xfrm>
            <a:off x="4965700" y="3348038"/>
            <a:ext cx="209550" cy="1524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200</a:t>
            </a:r>
            <a:endParaRPr lang="de-DE"/>
          </a:p>
        </p:txBody>
      </p:sp>
      <p:sp>
        <p:nvSpPr>
          <p:cNvPr id="15376" name="Line 54"/>
          <p:cNvSpPr>
            <a:spLocks noChangeShapeType="1"/>
          </p:cNvSpPr>
          <p:nvPr/>
        </p:nvSpPr>
        <p:spPr bwMode="auto">
          <a:xfrm flipH="1">
            <a:off x="5253038" y="3052763"/>
            <a:ext cx="41275" cy="0"/>
          </a:xfrm>
          <a:prstGeom prst="line">
            <a:avLst/>
          </a:prstGeom>
          <a:noFill/>
          <a:ln w="7938">
            <a:solidFill>
              <a:srgbClr val="000000"/>
            </a:solidFill>
            <a:round/>
            <a:headEnd/>
            <a:tailEnd/>
          </a:ln>
        </p:spPr>
        <p:txBody>
          <a:bodyPr/>
          <a:lstStyle/>
          <a:p>
            <a:endParaRPr lang="de-DE"/>
          </a:p>
        </p:txBody>
      </p:sp>
      <p:sp>
        <p:nvSpPr>
          <p:cNvPr id="15377" name="Rectangle 55"/>
          <p:cNvSpPr>
            <a:spLocks noChangeArrowheads="1"/>
          </p:cNvSpPr>
          <p:nvPr/>
        </p:nvSpPr>
        <p:spPr bwMode="auto">
          <a:xfrm>
            <a:off x="4965700" y="2984500"/>
            <a:ext cx="209550" cy="1524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300</a:t>
            </a:r>
            <a:endParaRPr lang="de-DE"/>
          </a:p>
        </p:txBody>
      </p:sp>
      <p:sp>
        <p:nvSpPr>
          <p:cNvPr id="15378" name="Line 56"/>
          <p:cNvSpPr>
            <a:spLocks noChangeShapeType="1"/>
          </p:cNvSpPr>
          <p:nvPr/>
        </p:nvSpPr>
        <p:spPr bwMode="auto">
          <a:xfrm flipH="1">
            <a:off x="5253038" y="2689225"/>
            <a:ext cx="41275" cy="0"/>
          </a:xfrm>
          <a:prstGeom prst="line">
            <a:avLst/>
          </a:prstGeom>
          <a:noFill/>
          <a:ln w="7938">
            <a:solidFill>
              <a:srgbClr val="000000"/>
            </a:solidFill>
            <a:round/>
            <a:headEnd/>
            <a:tailEnd/>
          </a:ln>
        </p:spPr>
        <p:txBody>
          <a:bodyPr/>
          <a:lstStyle/>
          <a:p>
            <a:endParaRPr lang="de-DE"/>
          </a:p>
        </p:txBody>
      </p:sp>
      <p:sp>
        <p:nvSpPr>
          <p:cNvPr id="15379" name="Rectangle 57"/>
          <p:cNvSpPr>
            <a:spLocks noChangeArrowheads="1"/>
          </p:cNvSpPr>
          <p:nvPr/>
        </p:nvSpPr>
        <p:spPr bwMode="auto">
          <a:xfrm>
            <a:off x="4965700" y="2619375"/>
            <a:ext cx="209550" cy="1524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400</a:t>
            </a:r>
            <a:endParaRPr lang="de-DE"/>
          </a:p>
        </p:txBody>
      </p:sp>
      <p:sp>
        <p:nvSpPr>
          <p:cNvPr id="15380" name="Rectangle 58"/>
          <p:cNvSpPr>
            <a:spLocks noChangeArrowheads="1"/>
          </p:cNvSpPr>
          <p:nvPr/>
        </p:nvSpPr>
        <p:spPr bwMode="auto">
          <a:xfrm>
            <a:off x="5476875" y="3086100"/>
            <a:ext cx="730250" cy="290513"/>
          </a:xfrm>
          <a:prstGeom prst="rect">
            <a:avLst/>
          </a:prstGeom>
          <a:solidFill>
            <a:srgbClr val="008000"/>
          </a:solidFill>
          <a:ln w="9525">
            <a:noFill/>
            <a:miter lim="800000"/>
            <a:headEnd/>
            <a:tailEnd/>
          </a:ln>
        </p:spPr>
        <p:txBody>
          <a:bodyPr/>
          <a:lstStyle/>
          <a:p>
            <a:endParaRPr lang="de-DE"/>
          </a:p>
        </p:txBody>
      </p:sp>
      <p:sp>
        <p:nvSpPr>
          <p:cNvPr id="15381" name="Freeform 59"/>
          <p:cNvSpPr>
            <a:spLocks/>
          </p:cNvSpPr>
          <p:nvPr/>
        </p:nvSpPr>
        <p:spPr bwMode="auto">
          <a:xfrm>
            <a:off x="5476875" y="3086100"/>
            <a:ext cx="730250" cy="290513"/>
          </a:xfrm>
          <a:custGeom>
            <a:avLst/>
            <a:gdLst>
              <a:gd name="T0" fmla="*/ 0 w 480"/>
              <a:gd name="T1" fmla="*/ 176 h 191"/>
              <a:gd name="T2" fmla="*/ 0 w 480"/>
              <a:gd name="T3" fmla="*/ 177 h 191"/>
              <a:gd name="T4" fmla="*/ 0 w 480"/>
              <a:gd name="T5" fmla="*/ 0 h 191"/>
              <a:gd name="T6" fmla="*/ 441 w 480"/>
              <a:gd name="T7" fmla="*/ 0 h 191"/>
              <a:gd name="T8" fmla="*/ 441 w 480"/>
              <a:gd name="T9" fmla="*/ 177 h 191"/>
              <a:gd name="T10" fmla="*/ 0 w 480"/>
              <a:gd name="T11" fmla="*/ 177 h 191"/>
              <a:gd name="T12" fmla="*/ 0 60000 65536"/>
              <a:gd name="T13" fmla="*/ 0 60000 65536"/>
              <a:gd name="T14" fmla="*/ 0 60000 65536"/>
              <a:gd name="T15" fmla="*/ 0 60000 65536"/>
              <a:gd name="T16" fmla="*/ 0 60000 65536"/>
              <a:gd name="T17" fmla="*/ 0 60000 65536"/>
              <a:gd name="T18" fmla="*/ 0 w 480"/>
              <a:gd name="T19" fmla="*/ 0 h 191"/>
              <a:gd name="T20" fmla="*/ 480 w 480"/>
              <a:gd name="T21" fmla="*/ 191 h 191"/>
            </a:gdLst>
            <a:ahLst/>
            <a:cxnLst>
              <a:cxn ang="T12">
                <a:pos x="T0" y="T1"/>
              </a:cxn>
              <a:cxn ang="T13">
                <a:pos x="T2" y="T3"/>
              </a:cxn>
              <a:cxn ang="T14">
                <a:pos x="T4" y="T5"/>
              </a:cxn>
              <a:cxn ang="T15">
                <a:pos x="T6" y="T7"/>
              </a:cxn>
              <a:cxn ang="T16">
                <a:pos x="T8" y="T9"/>
              </a:cxn>
              <a:cxn ang="T17">
                <a:pos x="T10" y="T11"/>
              </a:cxn>
            </a:cxnLst>
            <a:rect l="T18" t="T19" r="T20" b="T21"/>
            <a:pathLst>
              <a:path w="480" h="191">
                <a:moveTo>
                  <a:pt x="0" y="190"/>
                </a:moveTo>
                <a:lnTo>
                  <a:pt x="0" y="191"/>
                </a:lnTo>
                <a:lnTo>
                  <a:pt x="0" y="0"/>
                </a:lnTo>
                <a:lnTo>
                  <a:pt x="480" y="0"/>
                </a:lnTo>
                <a:lnTo>
                  <a:pt x="480" y="191"/>
                </a:lnTo>
                <a:lnTo>
                  <a:pt x="0" y="191"/>
                </a:lnTo>
              </a:path>
            </a:pathLst>
          </a:custGeom>
          <a:noFill/>
          <a:ln w="7938">
            <a:solidFill>
              <a:srgbClr val="000000"/>
            </a:solidFill>
            <a:prstDash val="solid"/>
            <a:round/>
            <a:headEnd/>
            <a:tailEnd/>
          </a:ln>
        </p:spPr>
        <p:txBody>
          <a:bodyPr/>
          <a:lstStyle/>
          <a:p>
            <a:endParaRPr lang="de-DE"/>
          </a:p>
        </p:txBody>
      </p:sp>
      <p:sp>
        <p:nvSpPr>
          <p:cNvPr id="15382" name="Line 60"/>
          <p:cNvSpPr>
            <a:spLocks noChangeShapeType="1"/>
          </p:cNvSpPr>
          <p:nvPr/>
        </p:nvSpPr>
        <p:spPr bwMode="auto">
          <a:xfrm>
            <a:off x="5480050" y="3228975"/>
            <a:ext cx="723900" cy="0"/>
          </a:xfrm>
          <a:prstGeom prst="line">
            <a:avLst/>
          </a:prstGeom>
          <a:noFill/>
          <a:ln w="7938">
            <a:solidFill>
              <a:srgbClr val="000000"/>
            </a:solidFill>
            <a:round/>
            <a:headEnd/>
            <a:tailEnd/>
          </a:ln>
        </p:spPr>
        <p:txBody>
          <a:bodyPr/>
          <a:lstStyle/>
          <a:p>
            <a:endParaRPr lang="de-DE"/>
          </a:p>
        </p:txBody>
      </p:sp>
      <p:sp>
        <p:nvSpPr>
          <p:cNvPr id="15383" name="Line 61"/>
          <p:cNvSpPr>
            <a:spLocks noChangeShapeType="1"/>
          </p:cNvSpPr>
          <p:nvPr/>
        </p:nvSpPr>
        <p:spPr bwMode="auto">
          <a:xfrm>
            <a:off x="5842000" y="2957513"/>
            <a:ext cx="0" cy="128587"/>
          </a:xfrm>
          <a:prstGeom prst="line">
            <a:avLst/>
          </a:prstGeom>
          <a:noFill/>
          <a:ln w="7938">
            <a:solidFill>
              <a:srgbClr val="000000"/>
            </a:solidFill>
            <a:round/>
            <a:headEnd/>
            <a:tailEnd/>
          </a:ln>
        </p:spPr>
        <p:txBody>
          <a:bodyPr/>
          <a:lstStyle/>
          <a:p>
            <a:endParaRPr lang="de-DE"/>
          </a:p>
        </p:txBody>
      </p:sp>
      <p:sp>
        <p:nvSpPr>
          <p:cNvPr id="15384" name="Line 62"/>
          <p:cNvSpPr>
            <a:spLocks noChangeShapeType="1"/>
          </p:cNvSpPr>
          <p:nvPr/>
        </p:nvSpPr>
        <p:spPr bwMode="auto">
          <a:xfrm>
            <a:off x="5659438" y="2957513"/>
            <a:ext cx="365125" cy="0"/>
          </a:xfrm>
          <a:prstGeom prst="line">
            <a:avLst/>
          </a:prstGeom>
          <a:noFill/>
          <a:ln w="7938">
            <a:solidFill>
              <a:srgbClr val="000000"/>
            </a:solidFill>
            <a:round/>
            <a:headEnd/>
            <a:tailEnd/>
          </a:ln>
        </p:spPr>
        <p:txBody>
          <a:bodyPr/>
          <a:lstStyle/>
          <a:p>
            <a:endParaRPr lang="de-DE"/>
          </a:p>
        </p:txBody>
      </p:sp>
      <p:sp>
        <p:nvSpPr>
          <p:cNvPr id="15385" name="Line 63"/>
          <p:cNvSpPr>
            <a:spLocks noChangeShapeType="1"/>
          </p:cNvSpPr>
          <p:nvPr/>
        </p:nvSpPr>
        <p:spPr bwMode="auto">
          <a:xfrm>
            <a:off x="5842000" y="3376613"/>
            <a:ext cx="0" cy="169862"/>
          </a:xfrm>
          <a:prstGeom prst="line">
            <a:avLst/>
          </a:prstGeom>
          <a:noFill/>
          <a:ln w="7938">
            <a:solidFill>
              <a:srgbClr val="000000"/>
            </a:solidFill>
            <a:round/>
            <a:headEnd/>
            <a:tailEnd/>
          </a:ln>
        </p:spPr>
        <p:txBody>
          <a:bodyPr/>
          <a:lstStyle/>
          <a:p>
            <a:endParaRPr lang="de-DE"/>
          </a:p>
        </p:txBody>
      </p:sp>
      <p:sp>
        <p:nvSpPr>
          <p:cNvPr id="15386" name="Line 64"/>
          <p:cNvSpPr>
            <a:spLocks noChangeShapeType="1"/>
          </p:cNvSpPr>
          <p:nvPr/>
        </p:nvSpPr>
        <p:spPr bwMode="auto">
          <a:xfrm>
            <a:off x="5659438" y="3546475"/>
            <a:ext cx="365125" cy="0"/>
          </a:xfrm>
          <a:prstGeom prst="line">
            <a:avLst/>
          </a:prstGeom>
          <a:noFill/>
          <a:ln w="7938">
            <a:solidFill>
              <a:srgbClr val="000000"/>
            </a:solidFill>
            <a:round/>
            <a:headEnd/>
            <a:tailEnd/>
          </a:ln>
        </p:spPr>
        <p:txBody>
          <a:bodyPr/>
          <a:lstStyle/>
          <a:p>
            <a:endParaRPr lang="de-DE"/>
          </a:p>
        </p:txBody>
      </p:sp>
      <p:sp>
        <p:nvSpPr>
          <p:cNvPr id="15387" name="Line 65"/>
          <p:cNvSpPr>
            <a:spLocks noChangeShapeType="1"/>
          </p:cNvSpPr>
          <p:nvPr/>
        </p:nvSpPr>
        <p:spPr bwMode="auto">
          <a:xfrm>
            <a:off x="5768975" y="3233738"/>
            <a:ext cx="146050" cy="0"/>
          </a:xfrm>
          <a:prstGeom prst="line">
            <a:avLst/>
          </a:prstGeom>
          <a:noFill/>
          <a:ln w="7938">
            <a:solidFill>
              <a:srgbClr val="000000"/>
            </a:solidFill>
            <a:round/>
            <a:headEnd/>
            <a:tailEnd/>
          </a:ln>
        </p:spPr>
        <p:txBody>
          <a:bodyPr/>
          <a:lstStyle/>
          <a:p>
            <a:endParaRPr lang="de-DE"/>
          </a:p>
        </p:txBody>
      </p:sp>
      <p:sp>
        <p:nvSpPr>
          <p:cNvPr id="15388" name="Line 66"/>
          <p:cNvSpPr>
            <a:spLocks noChangeShapeType="1"/>
          </p:cNvSpPr>
          <p:nvPr/>
        </p:nvSpPr>
        <p:spPr bwMode="auto">
          <a:xfrm>
            <a:off x="5842000" y="3162300"/>
            <a:ext cx="0" cy="146050"/>
          </a:xfrm>
          <a:prstGeom prst="line">
            <a:avLst/>
          </a:prstGeom>
          <a:noFill/>
          <a:ln w="7938">
            <a:solidFill>
              <a:srgbClr val="000000"/>
            </a:solidFill>
            <a:round/>
            <a:headEnd/>
            <a:tailEnd/>
          </a:ln>
        </p:spPr>
        <p:txBody>
          <a:bodyPr/>
          <a:lstStyle/>
          <a:p>
            <a:endParaRPr lang="de-DE"/>
          </a:p>
        </p:txBody>
      </p:sp>
      <p:sp>
        <p:nvSpPr>
          <p:cNvPr id="15389" name="Rectangle 67"/>
          <p:cNvSpPr>
            <a:spLocks noChangeArrowheads="1"/>
          </p:cNvSpPr>
          <p:nvPr/>
        </p:nvSpPr>
        <p:spPr bwMode="auto">
          <a:xfrm>
            <a:off x="6573838" y="3036888"/>
            <a:ext cx="728662" cy="246062"/>
          </a:xfrm>
          <a:prstGeom prst="rect">
            <a:avLst/>
          </a:prstGeom>
          <a:solidFill>
            <a:srgbClr val="FF0000"/>
          </a:solidFill>
          <a:ln w="9525">
            <a:noFill/>
            <a:miter lim="800000"/>
            <a:headEnd/>
            <a:tailEnd/>
          </a:ln>
        </p:spPr>
        <p:txBody>
          <a:bodyPr/>
          <a:lstStyle/>
          <a:p>
            <a:endParaRPr lang="de-DE"/>
          </a:p>
        </p:txBody>
      </p:sp>
      <p:sp>
        <p:nvSpPr>
          <p:cNvPr id="15390" name="Freeform 68"/>
          <p:cNvSpPr>
            <a:spLocks/>
          </p:cNvSpPr>
          <p:nvPr/>
        </p:nvSpPr>
        <p:spPr bwMode="auto">
          <a:xfrm>
            <a:off x="6573838" y="3036888"/>
            <a:ext cx="728662" cy="246062"/>
          </a:xfrm>
          <a:custGeom>
            <a:avLst/>
            <a:gdLst>
              <a:gd name="T0" fmla="*/ 0 w 479"/>
              <a:gd name="T1" fmla="*/ 149 h 163"/>
              <a:gd name="T2" fmla="*/ 0 w 479"/>
              <a:gd name="T3" fmla="*/ 149 h 163"/>
              <a:gd name="T4" fmla="*/ 0 w 479"/>
              <a:gd name="T5" fmla="*/ 0 h 163"/>
              <a:gd name="T6" fmla="*/ 440 w 479"/>
              <a:gd name="T7" fmla="*/ 0 h 163"/>
              <a:gd name="T8" fmla="*/ 440 w 479"/>
              <a:gd name="T9" fmla="*/ 149 h 163"/>
              <a:gd name="T10" fmla="*/ 0 w 479"/>
              <a:gd name="T11" fmla="*/ 149 h 163"/>
              <a:gd name="T12" fmla="*/ 0 60000 65536"/>
              <a:gd name="T13" fmla="*/ 0 60000 65536"/>
              <a:gd name="T14" fmla="*/ 0 60000 65536"/>
              <a:gd name="T15" fmla="*/ 0 60000 65536"/>
              <a:gd name="T16" fmla="*/ 0 60000 65536"/>
              <a:gd name="T17" fmla="*/ 0 60000 65536"/>
              <a:gd name="T18" fmla="*/ 0 w 479"/>
              <a:gd name="T19" fmla="*/ 0 h 163"/>
              <a:gd name="T20" fmla="*/ 479 w 479"/>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479" h="163">
                <a:moveTo>
                  <a:pt x="0" y="163"/>
                </a:moveTo>
                <a:lnTo>
                  <a:pt x="0" y="163"/>
                </a:lnTo>
                <a:lnTo>
                  <a:pt x="0" y="0"/>
                </a:lnTo>
                <a:lnTo>
                  <a:pt x="479" y="0"/>
                </a:lnTo>
                <a:lnTo>
                  <a:pt x="479" y="163"/>
                </a:lnTo>
                <a:lnTo>
                  <a:pt x="0" y="163"/>
                </a:lnTo>
              </a:path>
            </a:pathLst>
          </a:custGeom>
          <a:noFill/>
          <a:ln w="7938">
            <a:solidFill>
              <a:srgbClr val="000000"/>
            </a:solidFill>
            <a:prstDash val="solid"/>
            <a:round/>
            <a:headEnd/>
            <a:tailEnd/>
          </a:ln>
        </p:spPr>
        <p:txBody>
          <a:bodyPr/>
          <a:lstStyle/>
          <a:p>
            <a:endParaRPr lang="de-DE"/>
          </a:p>
        </p:txBody>
      </p:sp>
      <p:sp>
        <p:nvSpPr>
          <p:cNvPr id="15391" name="Line 69"/>
          <p:cNvSpPr>
            <a:spLocks noChangeShapeType="1"/>
          </p:cNvSpPr>
          <p:nvPr/>
        </p:nvSpPr>
        <p:spPr bwMode="auto">
          <a:xfrm>
            <a:off x="6577013" y="3189288"/>
            <a:ext cx="722312" cy="0"/>
          </a:xfrm>
          <a:prstGeom prst="line">
            <a:avLst/>
          </a:prstGeom>
          <a:noFill/>
          <a:ln w="7938">
            <a:solidFill>
              <a:srgbClr val="000000"/>
            </a:solidFill>
            <a:round/>
            <a:headEnd/>
            <a:tailEnd/>
          </a:ln>
        </p:spPr>
        <p:txBody>
          <a:bodyPr/>
          <a:lstStyle/>
          <a:p>
            <a:endParaRPr lang="de-DE"/>
          </a:p>
        </p:txBody>
      </p:sp>
      <p:sp>
        <p:nvSpPr>
          <p:cNvPr id="15392" name="Line 70"/>
          <p:cNvSpPr>
            <a:spLocks noChangeShapeType="1"/>
          </p:cNvSpPr>
          <p:nvPr/>
        </p:nvSpPr>
        <p:spPr bwMode="auto">
          <a:xfrm>
            <a:off x="6937375" y="2930525"/>
            <a:ext cx="0" cy="106363"/>
          </a:xfrm>
          <a:prstGeom prst="line">
            <a:avLst/>
          </a:prstGeom>
          <a:noFill/>
          <a:ln w="7938">
            <a:solidFill>
              <a:srgbClr val="000000"/>
            </a:solidFill>
            <a:round/>
            <a:headEnd/>
            <a:tailEnd/>
          </a:ln>
        </p:spPr>
        <p:txBody>
          <a:bodyPr/>
          <a:lstStyle/>
          <a:p>
            <a:endParaRPr lang="de-DE"/>
          </a:p>
        </p:txBody>
      </p:sp>
      <p:sp>
        <p:nvSpPr>
          <p:cNvPr id="15393" name="Line 71"/>
          <p:cNvSpPr>
            <a:spLocks noChangeShapeType="1"/>
          </p:cNvSpPr>
          <p:nvPr/>
        </p:nvSpPr>
        <p:spPr bwMode="auto">
          <a:xfrm>
            <a:off x="6756400" y="2930525"/>
            <a:ext cx="365125" cy="0"/>
          </a:xfrm>
          <a:prstGeom prst="line">
            <a:avLst/>
          </a:prstGeom>
          <a:noFill/>
          <a:ln w="7938">
            <a:solidFill>
              <a:srgbClr val="000000"/>
            </a:solidFill>
            <a:round/>
            <a:headEnd/>
            <a:tailEnd/>
          </a:ln>
        </p:spPr>
        <p:txBody>
          <a:bodyPr/>
          <a:lstStyle/>
          <a:p>
            <a:endParaRPr lang="de-DE"/>
          </a:p>
        </p:txBody>
      </p:sp>
      <p:sp>
        <p:nvSpPr>
          <p:cNvPr id="15394" name="Line 72"/>
          <p:cNvSpPr>
            <a:spLocks noChangeShapeType="1"/>
          </p:cNvSpPr>
          <p:nvPr/>
        </p:nvSpPr>
        <p:spPr bwMode="auto">
          <a:xfrm>
            <a:off x="6937375" y="3282950"/>
            <a:ext cx="0" cy="244475"/>
          </a:xfrm>
          <a:prstGeom prst="line">
            <a:avLst/>
          </a:prstGeom>
          <a:noFill/>
          <a:ln w="7938">
            <a:solidFill>
              <a:srgbClr val="000000"/>
            </a:solidFill>
            <a:round/>
            <a:headEnd/>
            <a:tailEnd/>
          </a:ln>
        </p:spPr>
        <p:txBody>
          <a:bodyPr/>
          <a:lstStyle/>
          <a:p>
            <a:endParaRPr lang="de-DE"/>
          </a:p>
        </p:txBody>
      </p:sp>
      <p:sp>
        <p:nvSpPr>
          <p:cNvPr id="15395" name="Line 73"/>
          <p:cNvSpPr>
            <a:spLocks noChangeShapeType="1"/>
          </p:cNvSpPr>
          <p:nvPr/>
        </p:nvSpPr>
        <p:spPr bwMode="auto">
          <a:xfrm>
            <a:off x="6756400" y="3527425"/>
            <a:ext cx="365125" cy="0"/>
          </a:xfrm>
          <a:prstGeom prst="line">
            <a:avLst/>
          </a:prstGeom>
          <a:noFill/>
          <a:ln w="7938">
            <a:solidFill>
              <a:srgbClr val="000000"/>
            </a:solidFill>
            <a:round/>
            <a:headEnd/>
            <a:tailEnd/>
          </a:ln>
        </p:spPr>
        <p:txBody>
          <a:bodyPr/>
          <a:lstStyle/>
          <a:p>
            <a:endParaRPr lang="de-DE"/>
          </a:p>
        </p:txBody>
      </p:sp>
      <p:sp>
        <p:nvSpPr>
          <p:cNvPr id="15396" name="Line 74"/>
          <p:cNvSpPr>
            <a:spLocks noChangeShapeType="1"/>
          </p:cNvSpPr>
          <p:nvPr/>
        </p:nvSpPr>
        <p:spPr bwMode="auto">
          <a:xfrm>
            <a:off x="6865938" y="3179763"/>
            <a:ext cx="144462" cy="0"/>
          </a:xfrm>
          <a:prstGeom prst="line">
            <a:avLst/>
          </a:prstGeom>
          <a:noFill/>
          <a:ln w="7938">
            <a:solidFill>
              <a:srgbClr val="000000"/>
            </a:solidFill>
            <a:round/>
            <a:headEnd/>
            <a:tailEnd/>
          </a:ln>
        </p:spPr>
        <p:txBody>
          <a:bodyPr/>
          <a:lstStyle/>
          <a:p>
            <a:endParaRPr lang="de-DE"/>
          </a:p>
        </p:txBody>
      </p:sp>
      <p:sp>
        <p:nvSpPr>
          <p:cNvPr id="15397" name="Line 75"/>
          <p:cNvSpPr>
            <a:spLocks noChangeShapeType="1"/>
          </p:cNvSpPr>
          <p:nvPr/>
        </p:nvSpPr>
        <p:spPr bwMode="auto">
          <a:xfrm>
            <a:off x="6937375" y="3106738"/>
            <a:ext cx="0" cy="144462"/>
          </a:xfrm>
          <a:prstGeom prst="line">
            <a:avLst/>
          </a:prstGeom>
          <a:noFill/>
          <a:ln w="7938">
            <a:solidFill>
              <a:srgbClr val="000000"/>
            </a:solidFill>
            <a:round/>
            <a:headEnd/>
            <a:tailEnd/>
          </a:ln>
        </p:spPr>
        <p:txBody>
          <a:bodyPr/>
          <a:lstStyle/>
          <a:p>
            <a:endParaRPr lang="de-DE"/>
          </a:p>
        </p:txBody>
      </p:sp>
      <p:sp>
        <p:nvSpPr>
          <p:cNvPr id="15398" name="Rectangle 76"/>
          <p:cNvSpPr>
            <a:spLocks noChangeArrowheads="1"/>
          </p:cNvSpPr>
          <p:nvPr/>
        </p:nvSpPr>
        <p:spPr bwMode="auto">
          <a:xfrm rot="-5400000">
            <a:off x="3914775" y="3235326"/>
            <a:ext cx="1260475" cy="1524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hindlimb reperfusion</a:t>
            </a:r>
            <a:endParaRPr lang="de-DE"/>
          </a:p>
        </p:txBody>
      </p:sp>
      <p:sp>
        <p:nvSpPr>
          <p:cNvPr id="15399" name="Rectangle 77"/>
          <p:cNvSpPr>
            <a:spLocks noChangeArrowheads="1"/>
          </p:cNvSpPr>
          <p:nvPr/>
        </p:nvSpPr>
        <p:spPr bwMode="auto">
          <a:xfrm rot="-5400000">
            <a:off x="4133850" y="3132138"/>
            <a:ext cx="1254125" cy="3048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(maximum peak of </a:t>
            </a:r>
          </a:p>
          <a:p>
            <a:pPr eaLnBrk="0" hangingPunct="0"/>
            <a:r>
              <a:rPr lang="de-DE" sz="1000" b="1">
                <a:solidFill>
                  <a:srgbClr val="000000"/>
                </a:solidFill>
              </a:rPr>
              <a:t>mean perfusion ) [%]</a:t>
            </a:r>
            <a:endParaRPr lang="de-DE"/>
          </a:p>
        </p:txBody>
      </p:sp>
      <p:sp>
        <p:nvSpPr>
          <p:cNvPr id="15400" name="Rectangle 78"/>
          <p:cNvSpPr>
            <a:spLocks noChangeArrowheads="1"/>
          </p:cNvSpPr>
          <p:nvPr/>
        </p:nvSpPr>
        <p:spPr bwMode="auto">
          <a:xfrm>
            <a:off x="5092700" y="2430463"/>
            <a:ext cx="87313" cy="169862"/>
          </a:xfrm>
          <a:prstGeom prst="rect">
            <a:avLst/>
          </a:prstGeom>
          <a:noFill/>
          <a:ln w="9525">
            <a:noFill/>
            <a:miter lim="800000"/>
            <a:headEnd/>
            <a:tailEnd/>
          </a:ln>
        </p:spPr>
        <p:txBody>
          <a:bodyPr wrap="none" lIns="0" tIns="0" rIns="0" bIns="0">
            <a:spAutoFit/>
          </a:bodyPr>
          <a:lstStyle/>
          <a:p>
            <a:pPr eaLnBrk="0" hangingPunct="0"/>
            <a:r>
              <a:rPr lang="de-DE" sz="1100" b="1">
                <a:solidFill>
                  <a:srgbClr val="000000"/>
                </a:solidFill>
              </a:rPr>
              <a:t>b</a:t>
            </a:r>
            <a:endParaRPr lang="de-DE"/>
          </a:p>
        </p:txBody>
      </p:sp>
      <p:sp>
        <p:nvSpPr>
          <p:cNvPr id="15401" name="Rectangle 79"/>
          <p:cNvSpPr>
            <a:spLocks noChangeArrowheads="1"/>
          </p:cNvSpPr>
          <p:nvPr/>
        </p:nvSpPr>
        <p:spPr bwMode="auto">
          <a:xfrm>
            <a:off x="7524750" y="2352675"/>
            <a:ext cx="544513" cy="1524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BC+/EC+</a:t>
            </a:r>
            <a:endParaRPr lang="de-DE"/>
          </a:p>
        </p:txBody>
      </p:sp>
      <p:sp>
        <p:nvSpPr>
          <p:cNvPr id="15402" name="Rectangle 80"/>
          <p:cNvSpPr>
            <a:spLocks noChangeArrowheads="1"/>
          </p:cNvSpPr>
          <p:nvPr/>
        </p:nvSpPr>
        <p:spPr bwMode="auto">
          <a:xfrm>
            <a:off x="7280275" y="2389188"/>
            <a:ext cx="155575" cy="77787"/>
          </a:xfrm>
          <a:prstGeom prst="rect">
            <a:avLst/>
          </a:prstGeom>
          <a:solidFill>
            <a:srgbClr val="008000"/>
          </a:solidFill>
          <a:ln w="9525">
            <a:noFill/>
            <a:miter lim="800000"/>
            <a:headEnd/>
            <a:tailEnd/>
          </a:ln>
        </p:spPr>
        <p:txBody>
          <a:bodyPr/>
          <a:lstStyle/>
          <a:p>
            <a:endParaRPr lang="de-DE"/>
          </a:p>
        </p:txBody>
      </p:sp>
      <p:sp>
        <p:nvSpPr>
          <p:cNvPr id="15403" name="Freeform 81"/>
          <p:cNvSpPr>
            <a:spLocks/>
          </p:cNvSpPr>
          <p:nvPr/>
        </p:nvSpPr>
        <p:spPr bwMode="auto">
          <a:xfrm>
            <a:off x="7280275" y="2389188"/>
            <a:ext cx="155575" cy="77787"/>
          </a:xfrm>
          <a:custGeom>
            <a:avLst/>
            <a:gdLst>
              <a:gd name="T0" fmla="*/ 0 w 102"/>
              <a:gd name="T1" fmla="*/ 0 h 52"/>
              <a:gd name="T2" fmla="*/ 0 w 102"/>
              <a:gd name="T3" fmla="*/ 0 h 52"/>
              <a:gd name="T4" fmla="*/ 94 w 102"/>
              <a:gd name="T5" fmla="*/ 0 h 52"/>
              <a:gd name="T6" fmla="*/ 94 w 102"/>
              <a:gd name="T7" fmla="*/ 46 h 52"/>
              <a:gd name="T8" fmla="*/ 0 w 102"/>
              <a:gd name="T9" fmla="*/ 46 h 52"/>
              <a:gd name="T10" fmla="*/ 0 w 102"/>
              <a:gd name="T11" fmla="*/ 0 h 52"/>
              <a:gd name="T12" fmla="*/ 0 60000 65536"/>
              <a:gd name="T13" fmla="*/ 0 60000 65536"/>
              <a:gd name="T14" fmla="*/ 0 60000 65536"/>
              <a:gd name="T15" fmla="*/ 0 60000 65536"/>
              <a:gd name="T16" fmla="*/ 0 60000 65536"/>
              <a:gd name="T17" fmla="*/ 0 60000 65536"/>
              <a:gd name="T18" fmla="*/ 0 w 102"/>
              <a:gd name="T19" fmla="*/ 0 h 52"/>
              <a:gd name="T20" fmla="*/ 102 w 102"/>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102" h="52">
                <a:moveTo>
                  <a:pt x="0" y="0"/>
                </a:moveTo>
                <a:lnTo>
                  <a:pt x="0" y="0"/>
                </a:lnTo>
                <a:lnTo>
                  <a:pt x="102" y="0"/>
                </a:lnTo>
                <a:lnTo>
                  <a:pt x="102" y="52"/>
                </a:lnTo>
                <a:lnTo>
                  <a:pt x="0" y="52"/>
                </a:lnTo>
                <a:lnTo>
                  <a:pt x="0" y="0"/>
                </a:lnTo>
              </a:path>
            </a:pathLst>
          </a:custGeom>
          <a:noFill/>
          <a:ln w="7938">
            <a:solidFill>
              <a:srgbClr val="000000"/>
            </a:solidFill>
            <a:prstDash val="solid"/>
            <a:round/>
            <a:headEnd/>
            <a:tailEnd/>
          </a:ln>
        </p:spPr>
        <p:txBody>
          <a:bodyPr/>
          <a:lstStyle/>
          <a:p>
            <a:endParaRPr lang="de-DE"/>
          </a:p>
        </p:txBody>
      </p:sp>
      <p:sp>
        <p:nvSpPr>
          <p:cNvPr id="15404" name="Rectangle 82"/>
          <p:cNvSpPr>
            <a:spLocks noChangeArrowheads="1"/>
          </p:cNvSpPr>
          <p:nvPr/>
        </p:nvSpPr>
        <p:spPr bwMode="auto">
          <a:xfrm>
            <a:off x="7524750" y="2522538"/>
            <a:ext cx="512763" cy="152400"/>
          </a:xfrm>
          <a:prstGeom prst="rect">
            <a:avLst/>
          </a:prstGeom>
          <a:noFill/>
          <a:ln w="9525">
            <a:noFill/>
            <a:miter lim="800000"/>
            <a:headEnd/>
            <a:tailEnd/>
          </a:ln>
        </p:spPr>
        <p:txBody>
          <a:bodyPr wrap="none" lIns="0" tIns="0" rIns="0" bIns="0">
            <a:spAutoFit/>
          </a:bodyPr>
          <a:lstStyle/>
          <a:p>
            <a:pPr eaLnBrk="0" hangingPunct="0"/>
            <a:r>
              <a:rPr lang="de-DE" sz="1000" b="1">
                <a:solidFill>
                  <a:srgbClr val="000000"/>
                </a:solidFill>
              </a:rPr>
              <a:t>BC-/EC+</a:t>
            </a:r>
            <a:endParaRPr lang="de-DE"/>
          </a:p>
        </p:txBody>
      </p:sp>
      <p:sp>
        <p:nvSpPr>
          <p:cNvPr id="15405" name="Rectangle 83"/>
          <p:cNvSpPr>
            <a:spLocks noChangeArrowheads="1"/>
          </p:cNvSpPr>
          <p:nvPr/>
        </p:nvSpPr>
        <p:spPr bwMode="auto">
          <a:xfrm>
            <a:off x="7280275" y="2555875"/>
            <a:ext cx="155575" cy="80963"/>
          </a:xfrm>
          <a:prstGeom prst="rect">
            <a:avLst/>
          </a:prstGeom>
          <a:solidFill>
            <a:srgbClr val="FF0000"/>
          </a:solidFill>
          <a:ln w="9525">
            <a:noFill/>
            <a:miter lim="800000"/>
            <a:headEnd/>
            <a:tailEnd/>
          </a:ln>
        </p:spPr>
        <p:txBody>
          <a:bodyPr/>
          <a:lstStyle/>
          <a:p>
            <a:endParaRPr lang="de-DE"/>
          </a:p>
        </p:txBody>
      </p:sp>
      <p:sp>
        <p:nvSpPr>
          <p:cNvPr id="15406" name="Freeform 84"/>
          <p:cNvSpPr>
            <a:spLocks/>
          </p:cNvSpPr>
          <p:nvPr/>
        </p:nvSpPr>
        <p:spPr bwMode="auto">
          <a:xfrm>
            <a:off x="7280275" y="2555875"/>
            <a:ext cx="155575" cy="80963"/>
          </a:xfrm>
          <a:custGeom>
            <a:avLst/>
            <a:gdLst>
              <a:gd name="T0" fmla="*/ 0 w 102"/>
              <a:gd name="T1" fmla="*/ 0 h 53"/>
              <a:gd name="T2" fmla="*/ 0 w 102"/>
              <a:gd name="T3" fmla="*/ 0 h 53"/>
              <a:gd name="T4" fmla="*/ 94 w 102"/>
              <a:gd name="T5" fmla="*/ 0 h 53"/>
              <a:gd name="T6" fmla="*/ 94 w 102"/>
              <a:gd name="T7" fmla="*/ 49 h 53"/>
              <a:gd name="T8" fmla="*/ 0 w 102"/>
              <a:gd name="T9" fmla="*/ 49 h 53"/>
              <a:gd name="T10" fmla="*/ 0 w 102"/>
              <a:gd name="T11" fmla="*/ 0 h 53"/>
              <a:gd name="T12" fmla="*/ 0 60000 65536"/>
              <a:gd name="T13" fmla="*/ 0 60000 65536"/>
              <a:gd name="T14" fmla="*/ 0 60000 65536"/>
              <a:gd name="T15" fmla="*/ 0 60000 65536"/>
              <a:gd name="T16" fmla="*/ 0 60000 65536"/>
              <a:gd name="T17" fmla="*/ 0 60000 65536"/>
              <a:gd name="T18" fmla="*/ 0 w 102"/>
              <a:gd name="T19" fmla="*/ 0 h 53"/>
              <a:gd name="T20" fmla="*/ 102 w 102"/>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102" h="53">
                <a:moveTo>
                  <a:pt x="0" y="0"/>
                </a:moveTo>
                <a:lnTo>
                  <a:pt x="0" y="0"/>
                </a:lnTo>
                <a:lnTo>
                  <a:pt x="102" y="0"/>
                </a:lnTo>
                <a:lnTo>
                  <a:pt x="102" y="53"/>
                </a:lnTo>
                <a:lnTo>
                  <a:pt x="0" y="53"/>
                </a:lnTo>
                <a:lnTo>
                  <a:pt x="0" y="0"/>
                </a:lnTo>
              </a:path>
            </a:pathLst>
          </a:custGeom>
          <a:noFill/>
          <a:ln w="7938">
            <a:solidFill>
              <a:srgbClr val="000000"/>
            </a:solidFill>
            <a:prstDash val="solid"/>
            <a:round/>
            <a:headEnd/>
            <a:tailEnd/>
          </a:ln>
        </p:spPr>
        <p:txBody>
          <a:bodyPr/>
          <a:lstStyle/>
          <a:p>
            <a:endParaRPr lang="de-DE"/>
          </a:p>
        </p:txBody>
      </p:sp>
      <p:sp>
        <p:nvSpPr>
          <p:cNvPr id="88" name="Textfeld 87"/>
          <p:cNvSpPr txBox="1">
            <a:spLocks noChangeArrowheads="1"/>
          </p:cNvSpPr>
          <p:nvPr/>
        </p:nvSpPr>
        <p:spPr bwMode="auto">
          <a:xfrm>
            <a:off x="1512888" y="1839913"/>
            <a:ext cx="4284662" cy="358775"/>
          </a:xfrm>
          <a:prstGeom prst="rect">
            <a:avLst/>
          </a:prstGeom>
          <a:solidFill>
            <a:schemeClr val="bg1">
              <a:lumMod val="65000"/>
            </a:schemeClr>
          </a:solidFill>
          <a:ln>
            <a:headEnd/>
            <a:tailEnd/>
          </a:ln>
        </p:spPr>
        <p:style>
          <a:lnRef idx="2">
            <a:schemeClr val="accent3"/>
          </a:lnRef>
          <a:fillRef idx="1">
            <a:schemeClr val="lt1"/>
          </a:fillRef>
          <a:effectRef idx="0">
            <a:schemeClr val="accent3"/>
          </a:effectRef>
          <a:fontRef idx="minor">
            <a:schemeClr val="dk1"/>
          </a:fontRef>
        </p:style>
        <p:txBody>
          <a:bodyPr anchor="ctr"/>
          <a:lstStyle/>
          <a:p>
            <a:pPr>
              <a:defRPr/>
            </a:pPr>
            <a:r>
              <a:rPr lang="en-US" sz="1500" b="1" dirty="0">
                <a:solidFill>
                  <a:srgbClr val="FFFFFF"/>
                </a:solidFill>
                <a:latin typeface="Arial" pitchFamily="34" charset="0"/>
                <a:cs typeface="Arial" pitchFamily="34" charset="0"/>
              </a:rPr>
              <a:t>Peripheral resistance vessels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feld 6"/>
          <p:cNvSpPr txBox="1">
            <a:spLocks noChangeArrowheads="1"/>
          </p:cNvSpPr>
          <p:nvPr/>
        </p:nvSpPr>
        <p:spPr bwMode="auto">
          <a:xfrm>
            <a:off x="406400" y="376238"/>
            <a:ext cx="8297863" cy="4708981"/>
          </a:xfrm>
          <a:prstGeom prst="rect">
            <a:avLst/>
          </a:prstGeom>
          <a:noFill/>
          <a:ln w="9525">
            <a:noFill/>
            <a:miter lim="800000"/>
            <a:headEnd/>
            <a:tailEnd/>
          </a:ln>
        </p:spPr>
        <p:txBody>
          <a:bodyPr>
            <a:spAutoFit/>
          </a:bodyPr>
          <a:lstStyle/>
          <a:p>
            <a:pPr algn="just" eaLnBrk="0" hangingPunct="0"/>
            <a:r>
              <a:rPr lang="en-US" sz="1200" b="1" u="sng" dirty="0">
                <a:ea typeface="Calibri" pitchFamily="34" charset="0"/>
                <a:cs typeface="Arial" charset="0"/>
              </a:rPr>
              <a:t>Figure legend</a:t>
            </a:r>
            <a:endParaRPr lang="de-DE" sz="1200" b="1" dirty="0">
              <a:ea typeface="Calibri" pitchFamily="34" charset="0"/>
              <a:cs typeface="Arial" charset="0"/>
            </a:endParaRPr>
          </a:p>
          <a:p>
            <a:pPr algn="just" eaLnBrk="0" hangingPunct="0"/>
            <a:r>
              <a:rPr lang="en-US" sz="1200" b="1" u="sng" dirty="0">
                <a:ea typeface="Calibri" pitchFamily="34" charset="0"/>
                <a:cs typeface="Arial" charset="0"/>
              </a:rPr>
              <a:t>Online Resource 7 - Vascular reactivity in resistance vessels at baseline</a:t>
            </a:r>
            <a:endParaRPr lang="de-DE" sz="1200" b="1" dirty="0">
              <a:ea typeface="Calibri" pitchFamily="34" charset="0"/>
              <a:cs typeface="Arial" charset="0"/>
            </a:endParaRPr>
          </a:p>
          <a:p>
            <a:pPr algn="just" eaLnBrk="0" hangingPunct="0"/>
            <a:r>
              <a:rPr lang="en-US" sz="1200" dirty="0">
                <a:ea typeface="Calibri" pitchFamily="34" charset="0"/>
                <a:cs typeface="Arial" charset="0"/>
              </a:rPr>
              <a:t>Measurements of perfusion after hind limb occlusion (a and b) demonstrated no significant differences between BC+/EC+ and BC-/EC+ (BC+/EC+ n=14, BC-/EC+ n=12, </a:t>
            </a:r>
            <a:r>
              <a:rPr lang="en-US" sz="1200" dirty="0" err="1">
                <a:ea typeface="Calibri" pitchFamily="34" charset="0"/>
                <a:cs typeface="Arial" charset="0"/>
              </a:rPr>
              <a:t>n.s</a:t>
            </a:r>
            <a:r>
              <a:rPr lang="en-US" sz="1200" dirty="0">
                <a:ea typeface="Calibri" pitchFamily="34" charset="0"/>
                <a:cs typeface="Arial" charset="0"/>
              </a:rPr>
              <a:t>., unpaired Student’s t-test).  </a:t>
            </a:r>
            <a:endParaRPr lang="de-DE" sz="1200" dirty="0">
              <a:ea typeface="Calibri" pitchFamily="34" charset="0"/>
              <a:cs typeface="Arial" charset="0"/>
            </a:endParaRPr>
          </a:p>
          <a:p>
            <a:pPr algn="just" eaLnBrk="0" hangingPunct="0"/>
            <a:r>
              <a:rPr lang="en-US" sz="1200" dirty="0">
                <a:ea typeface="Calibri" pitchFamily="34" charset="0"/>
                <a:cs typeface="Arial" charset="0"/>
              </a:rPr>
              <a:t> </a:t>
            </a:r>
            <a:endParaRPr lang="de-DE" sz="1200" dirty="0">
              <a:ea typeface="Calibri" pitchFamily="34" charset="0"/>
              <a:cs typeface="Arial" charset="0"/>
            </a:endParaRPr>
          </a:p>
          <a:p>
            <a:pPr algn="just" eaLnBrk="0" hangingPunct="0"/>
            <a:r>
              <a:rPr lang="en-US" sz="1200" b="1" u="sng" dirty="0">
                <a:ea typeface="Calibri" pitchFamily="34" charset="0"/>
                <a:cs typeface="Arial" charset="0"/>
              </a:rPr>
              <a:t>Methods Online Resource 7 - Blood perfusion analysis while </a:t>
            </a:r>
            <a:r>
              <a:rPr lang="en-US" sz="1200" b="1" u="sng" dirty="0" err="1">
                <a:ea typeface="Calibri" pitchFamily="34" charset="0"/>
                <a:cs typeface="Arial" charset="0"/>
              </a:rPr>
              <a:t>hindlimb</a:t>
            </a:r>
            <a:r>
              <a:rPr lang="en-US" sz="1200" b="1" u="sng" dirty="0">
                <a:ea typeface="Calibri" pitchFamily="34" charset="0"/>
                <a:cs typeface="Arial" charset="0"/>
              </a:rPr>
              <a:t> ischemia/reperfusion via Laser Doppler</a:t>
            </a:r>
            <a:endParaRPr lang="de-DE" sz="1200" b="1" dirty="0">
              <a:ea typeface="Calibri" pitchFamily="34" charset="0"/>
              <a:cs typeface="Arial" charset="0"/>
            </a:endParaRPr>
          </a:p>
          <a:p>
            <a:pPr algn="just" eaLnBrk="0" hangingPunct="0"/>
            <a:r>
              <a:rPr lang="en-US" sz="1200" i="1" dirty="0"/>
              <a:t>(Methods description included in main manuscript, reproduced here for convenience)</a:t>
            </a:r>
            <a:endParaRPr lang="de-DE" sz="1200" dirty="0"/>
          </a:p>
          <a:p>
            <a:pPr algn="just" eaLnBrk="0" hangingPunct="0"/>
            <a:r>
              <a:rPr lang="en-US" sz="1200" dirty="0" smtClean="0">
                <a:ea typeface="Calibri" pitchFamily="34" charset="0"/>
                <a:cs typeface="Arial" charset="0"/>
              </a:rPr>
              <a:t>Blood </a:t>
            </a:r>
            <a:r>
              <a:rPr lang="en-US" sz="1200" dirty="0">
                <a:ea typeface="Calibri" pitchFamily="34" charset="0"/>
                <a:cs typeface="Arial" charset="0"/>
              </a:rPr>
              <a:t>perfusion analyses were performed baseline (6 weeks after bone marrow transplantation) in both chimera groups BC+/EC+ and BC-/EC+. In preparation for analysis of mean blood perfusion in hind limb, the left hind leg was shaved. The average blood perfusion was analyzed with the </a:t>
            </a:r>
            <a:r>
              <a:rPr lang="en-US" sz="1200" dirty="0" err="1">
                <a:ea typeface="Calibri" pitchFamily="34" charset="0"/>
                <a:cs typeface="Arial" charset="0"/>
              </a:rPr>
              <a:t>PeriScan</a:t>
            </a:r>
            <a:r>
              <a:rPr lang="en-US" sz="1200" dirty="0">
                <a:ea typeface="Calibri" pitchFamily="34" charset="0"/>
                <a:cs typeface="Arial" charset="0"/>
              </a:rPr>
              <a:t> PIM 3 System (laser Doppler blood perfusion imager, </a:t>
            </a:r>
            <a:r>
              <a:rPr lang="en-US" sz="1200" dirty="0" err="1">
                <a:ea typeface="Calibri" pitchFamily="34" charset="0"/>
                <a:cs typeface="Arial" charset="0"/>
              </a:rPr>
              <a:t>Perimed</a:t>
            </a:r>
            <a:r>
              <a:rPr lang="en-US" sz="1200" dirty="0">
                <a:ea typeface="Calibri" pitchFamily="34" charset="0"/>
                <a:cs typeface="Arial" charset="0"/>
              </a:rPr>
              <a:t>, Sweden). The animals were placed in an inhalation anesthetic chamber with a mixture of oxygen-</a:t>
            </a:r>
            <a:r>
              <a:rPr lang="en-US" sz="1200" dirty="0" err="1">
                <a:ea typeface="Calibri" pitchFamily="34" charset="0"/>
                <a:cs typeface="Arial" charset="0"/>
              </a:rPr>
              <a:t>isoflurane</a:t>
            </a:r>
            <a:r>
              <a:rPr lang="en-US" sz="1200" dirty="0">
                <a:ea typeface="Calibri" pitchFamily="34" charset="0"/>
                <a:cs typeface="Arial" charset="0"/>
              </a:rPr>
              <a:t> (3% v </a:t>
            </a:r>
            <a:r>
              <a:rPr lang="en-US" sz="1200" dirty="0" err="1">
                <a:ea typeface="Calibri" pitchFamily="34" charset="0"/>
                <a:cs typeface="Arial" charset="0"/>
              </a:rPr>
              <a:t>isoflurane</a:t>
            </a:r>
            <a:r>
              <a:rPr lang="en-US" sz="1200" dirty="0">
                <a:ea typeface="Calibri" pitchFamily="34" charset="0"/>
                <a:cs typeface="Arial" charset="0"/>
              </a:rPr>
              <a:t>). After anesthesia, the animal was removed from the chamber and transferred to a custom-fit anesthetic mask that allowed a controlled anesthesia. Anesthesia was continued with a mixture of oxygen-</a:t>
            </a:r>
            <a:r>
              <a:rPr lang="en-US" sz="1200" dirty="0" err="1">
                <a:ea typeface="Calibri" pitchFamily="34" charset="0"/>
                <a:cs typeface="Arial" charset="0"/>
              </a:rPr>
              <a:t>isoflurane</a:t>
            </a:r>
            <a:r>
              <a:rPr lang="en-US" sz="1200" dirty="0">
                <a:ea typeface="Calibri" pitchFamily="34" charset="0"/>
                <a:cs typeface="Arial" charset="0"/>
              </a:rPr>
              <a:t> (2 </a:t>
            </a:r>
            <a:r>
              <a:rPr lang="en-US" sz="1200" dirty="0" err="1">
                <a:ea typeface="Calibri" pitchFamily="34" charset="0"/>
                <a:cs typeface="Arial" charset="0"/>
              </a:rPr>
              <a:t>vol</a:t>
            </a:r>
            <a:r>
              <a:rPr lang="en-US" sz="1200" dirty="0">
                <a:ea typeface="Calibri" pitchFamily="34" charset="0"/>
                <a:cs typeface="Arial" charset="0"/>
              </a:rPr>
              <a:t>% </a:t>
            </a:r>
            <a:r>
              <a:rPr lang="en-US" sz="1200" dirty="0" err="1">
                <a:ea typeface="Calibri" pitchFamily="34" charset="0"/>
                <a:cs typeface="Arial" charset="0"/>
              </a:rPr>
              <a:t>isoflurane</a:t>
            </a:r>
            <a:r>
              <a:rPr lang="en-US" sz="1200" dirty="0">
                <a:ea typeface="Calibri" pitchFamily="34" charset="0"/>
                <a:cs typeface="Arial" charset="0"/>
              </a:rPr>
              <a:t>). To ensure a uniform sedation of the animal, the respiratory rate of the animals was continuously monitored visually during the experiment (80 to 120 breaths per minute). Around the left hind limb a cuff was placed at the height of the femoral head. The </a:t>
            </a:r>
            <a:r>
              <a:rPr lang="en-US" sz="1200" dirty="0" err="1">
                <a:ea typeface="Calibri" pitchFamily="34" charset="0"/>
                <a:cs typeface="Arial" charset="0"/>
              </a:rPr>
              <a:t>PeriScan</a:t>
            </a:r>
            <a:r>
              <a:rPr lang="en-US" sz="1200" dirty="0">
                <a:ea typeface="Calibri" pitchFamily="34" charset="0"/>
                <a:cs typeface="Arial" charset="0"/>
              </a:rPr>
              <a:t> PIM 3 System was directly addressed to the shaved spot on the right hind leg, so that the femoral artery was aligned vertically and could be clearly distinguished from the surrounding microcirculation. The field of view of the laser was adjusted to 8 x 4 mm. The distance between the PIM </a:t>
            </a:r>
            <a:r>
              <a:rPr lang="en-US" sz="1200" dirty="0" err="1">
                <a:ea typeface="Calibri" pitchFamily="34" charset="0"/>
                <a:cs typeface="Arial" charset="0"/>
              </a:rPr>
              <a:t>PeriScan</a:t>
            </a:r>
            <a:r>
              <a:rPr lang="en-US" sz="1200" dirty="0">
                <a:ea typeface="Calibri" pitchFamily="34" charset="0"/>
                <a:cs typeface="Arial" charset="0"/>
              </a:rPr>
              <a:t> 3 system and the skin of the hind leg was between 9.5 to 10 cm. Per second one recording was saved. Before induction of hind-limb ischemia basal medium perfusion of the hind leg was maintained between 95 - 100%. After 10 minutes the cuff was inflated and ischemia was induced in the hind leg. A sufficient ischemia of the hind limb was determined by reduction of the mean perfusion. After 5 minutes ischemia, the cuff was loosened to ensure rapid reperfusion of hind leg tissue. During evaluation of data, the time till maximum reperfusion peak was primarily taken into consideration. Secondly, the baseline mean perfusion and the maximum mean perfusion were analyzed. Finally, the area under the curve (AUC) of mean perfusion was calculated over the full reperfusion phase using </a:t>
            </a:r>
            <a:r>
              <a:rPr lang="en-US" sz="1200" dirty="0" err="1">
                <a:ea typeface="Calibri" pitchFamily="34" charset="0"/>
                <a:cs typeface="Arial" charset="0"/>
              </a:rPr>
              <a:t>Graphpad</a:t>
            </a:r>
            <a:r>
              <a:rPr lang="en-US" sz="1200" dirty="0">
                <a:ea typeface="Calibri" pitchFamily="34" charset="0"/>
                <a:cs typeface="Arial" charset="0"/>
              </a:rPr>
              <a:t> Prism 5.1</a:t>
            </a:r>
            <a:r>
              <a:rPr lang="en-US" sz="1200" dirty="0" smtClean="0">
                <a:ea typeface="Calibri" pitchFamily="34" charset="0"/>
                <a:cs typeface="Arial" charset="0"/>
              </a:rPr>
              <a:t>.</a:t>
            </a:r>
            <a:endParaRPr lang="de-DE" sz="1200" dirty="0">
              <a:ea typeface="Calibri" pitchFamily="34" charset="0"/>
              <a:cs typeface="Arial" charset="0"/>
            </a:endParaRPr>
          </a:p>
        </p:txBody>
      </p:sp>
      <p:cxnSp>
        <p:nvCxnSpPr>
          <p:cNvPr id="4" name="Gerade Verbindung 3"/>
          <p:cNvCxnSpPr/>
          <p:nvPr/>
        </p:nvCxnSpPr>
        <p:spPr>
          <a:xfrm>
            <a:off x="542924" y="1257808"/>
            <a:ext cx="8024813"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106</Words>
  <Application>Microsoft Office PowerPoint</Application>
  <PresentationFormat>Bildschirmpräsentation (4:3)</PresentationFormat>
  <Paragraphs>28</Paragraphs>
  <Slides>3</Slides>
  <Notes>0</Notes>
  <HiddenSlides>0</HiddenSlides>
  <MMClips>0</MMClips>
  <ScaleCrop>false</ScaleCrop>
  <HeadingPairs>
    <vt:vector size="4" baseType="variant">
      <vt:variant>
        <vt:lpstr>Design</vt:lpstr>
      </vt:variant>
      <vt:variant>
        <vt:i4>1</vt:i4>
      </vt:variant>
      <vt:variant>
        <vt:lpstr>Folientitel</vt:lpstr>
      </vt:variant>
      <vt:variant>
        <vt:i4>3</vt:i4>
      </vt:variant>
    </vt:vector>
  </HeadingPairs>
  <TitlesOfParts>
    <vt:vector size="4" baseType="lpstr">
      <vt:lpstr>Office Theme</vt:lpstr>
      <vt:lpstr> Online Resource 7.  Article title:  Depletion of circulating blood NOS3 increases severity of myocardial infarction and left ventricular dysfunction  Journal name: Basic Research in Cardiology  Author names: Marc W. Merx*, Simone Gorressen*, Annette van de Sandt, Miriam Cortese-Krott, Jan Ohlig, Manuel Stern, Tienush Rassaf, Axel Gödecke, Mark T. Gladwin &amp; Malte Kelm  Corresponding author: Marc W. Merx. M.D. Department of Medicine Division of Cardiology, Pneumology and Angiology Moorenstrasse 5, D- 40225 Düsseldorf Phone: +49 (0) 211- 8118801, Fax: +49 (0) 211- 8118812 Email: marc.merx@med.uni-duesseldorf.de       </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Simone Zander</dc:creator>
  <cp:lastModifiedBy>Simone Gorressen</cp:lastModifiedBy>
  <cp:revision>103</cp:revision>
  <cp:lastPrinted>2013-05-08T12:21:01Z</cp:lastPrinted>
  <dcterms:created xsi:type="dcterms:W3CDTF">2013-02-25T11:37:19Z</dcterms:created>
  <dcterms:modified xsi:type="dcterms:W3CDTF">2013-10-24T13:32:48Z</dcterms:modified>
</cp:coreProperties>
</file>