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chart39.xml" ContentType="application/vnd.openxmlformats-officedocument.drawingml.chart+xml"/>
  <Override PartName="/ppt/charts/chart48.xml" ContentType="application/vnd.openxmlformats-officedocument.drawingml.chart+xml"/>
  <Override PartName="/ppt/charts/chart57.xml" ContentType="application/vnd.openxmlformats-officedocument.drawingml.char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charts/chart28.xml" ContentType="application/vnd.openxmlformats-officedocument.drawingml.chart+xml"/>
  <Override PartName="/ppt/charts/chart37.xml" ContentType="application/vnd.openxmlformats-officedocument.drawingml.chart+xml"/>
  <Override PartName="/ppt/charts/chart46.xml" ContentType="application/vnd.openxmlformats-officedocument.drawingml.chart+xml"/>
  <Override PartName="/ppt/charts/chart55.xml" ContentType="application/vnd.openxmlformats-officedocument.drawingml.char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26.xml" ContentType="application/vnd.openxmlformats-officedocument.drawingml.chart+xml"/>
  <Override PartName="/ppt/charts/chart35.xml" ContentType="application/vnd.openxmlformats-officedocument.drawingml.chart+xml"/>
  <Override PartName="/ppt/charts/chart44.xml" ContentType="application/vnd.openxmlformats-officedocument.drawingml.chart+xml"/>
  <Override PartName="/ppt/charts/chart53.xml" ContentType="application/vnd.openxmlformats-officedocument.drawingml.chart+xml"/>
  <Default Extension="rels" ContentType="application/vnd.openxmlformats-package.relationships+xml"/>
  <Default Extension="xml" ContentType="application/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charts/chart42.xml" ContentType="application/vnd.openxmlformats-officedocument.drawingml.chart+xml"/>
  <Override PartName="/ppt/charts/chart51.xml" ContentType="application/vnd.openxmlformats-officedocument.drawingml.chart+xml"/>
  <Override PartName="/ppt/charts/chart60.xml" ContentType="application/vnd.openxmlformats-officedocument.drawingml.char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40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chart29.xml" ContentType="application/vnd.openxmlformats-officedocument.drawingml.chart+xml"/>
  <Override PartName="/ppt/charts/chart49.xml" ContentType="application/vnd.openxmlformats-officedocument.drawingml.chart+xml"/>
  <Override PartName="/ppt/charts/chart58.xml" ContentType="application/vnd.openxmlformats-officedocument.drawingml.char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chart36.xml" ContentType="application/vnd.openxmlformats-officedocument.drawingml.chart+xml"/>
  <Override PartName="/ppt/charts/chart38.xml" ContentType="application/vnd.openxmlformats-officedocument.drawingml.chart+xml"/>
  <Override PartName="/ppt/charts/chart47.xml" ContentType="application/vnd.openxmlformats-officedocument.drawingml.chart+xml"/>
  <Override PartName="/ppt/charts/chart56.xml" ContentType="application/vnd.openxmlformats-officedocument.drawingml.char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charts/chart45.xml" ContentType="application/vnd.openxmlformats-officedocument.drawingml.chart+xml"/>
  <Override PartName="/ppt/charts/chart54.xml" ContentType="application/vnd.openxmlformats-officedocument.drawingml.char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ppt/charts/chart43.xml" ContentType="application/vnd.openxmlformats-officedocument.drawingml.chart+xml"/>
  <Override PartName="/ppt/charts/chart52.xml" ContentType="application/vnd.openxmlformats-officedocument.drawingml.chart+xml"/>
  <Override PartName="/docProps/app.xml" ContentType="application/vnd.openxmlformats-officedocument.extended-properties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charts/chart5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charts/chart2.xml" ContentType="application/vnd.openxmlformats-officedocument.drawingml.chart+xml"/>
  <Override PartName="/ppt/charts/chart59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743" autoAdjust="0"/>
  </p:normalViewPr>
  <p:slideViewPr>
    <p:cSldViewPr>
      <p:cViewPr>
        <p:scale>
          <a:sx n="100" d="100"/>
          <a:sy n="100" d="100"/>
        </p:scale>
        <p:origin x="-156" y="229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ulloblastoma%20meta-analysis%20manuscript\Revision\GEP%20and%20TMA%20data%20combin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Sheet1!$I$8:$L$8</c:f>
              <c:numCache>
                <c:formatCode>General</c:formatCode>
                <c:ptCount val="4"/>
                <c:pt idx="0">
                  <c:v>59</c:v>
                </c:pt>
                <c:pt idx="1">
                  <c:v>150</c:v>
                </c:pt>
                <c:pt idx="2">
                  <c:v>146</c:v>
                </c:pt>
                <c:pt idx="3">
                  <c:v>186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Sheet1!$P$23:$S$23</c:f>
              <c:numCache>
                <c:formatCode>General</c:formatCode>
                <c:ptCount val="4"/>
                <c:pt idx="0">
                  <c:v>1</c:v>
                </c:pt>
                <c:pt idx="1">
                  <c:v>95</c:v>
                </c:pt>
                <c:pt idx="2">
                  <c:v>57</c:v>
                </c:pt>
                <c:pt idx="3">
                  <c:v>14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Sheet1!$P$38:$S$38</c:f>
              <c:numCache>
                <c:formatCode>General</c:formatCode>
                <c:ptCount val="4"/>
                <c:pt idx="0">
                  <c:v>71</c:v>
                </c:pt>
                <c:pt idx="1">
                  <c:v>107</c:v>
                </c:pt>
                <c:pt idx="2">
                  <c:v>156</c:v>
                </c:pt>
                <c:pt idx="3">
                  <c:v>265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Sheet1!$P$53:$S$53</c:f>
              <c:numCache>
                <c:formatCode>General</c:formatCode>
                <c:ptCount val="4"/>
                <c:pt idx="0">
                  <c:v>23</c:v>
                </c:pt>
                <c:pt idx="1">
                  <c:v>101</c:v>
                </c:pt>
                <c:pt idx="2">
                  <c:v>4</c:v>
                </c:pt>
                <c:pt idx="3">
                  <c:v>49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Sheet1!$I$8:$L$8</c:f>
              <c:numCache>
                <c:formatCode>General</c:formatCode>
                <c:ptCount val="4"/>
                <c:pt idx="0">
                  <c:v>59</c:v>
                </c:pt>
                <c:pt idx="1">
                  <c:v>150</c:v>
                </c:pt>
                <c:pt idx="2">
                  <c:v>146</c:v>
                </c:pt>
                <c:pt idx="3">
                  <c:v>186</c:v>
                </c:pt>
              </c:numCache>
            </c:numRef>
          </c:val>
        </c:ser>
        <c:dLbls/>
        <c:gapWidth val="75"/>
        <c:overlap val="-25"/>
        <c:axId val="101640448"/>
        <c:axId val="101650432"/>
      </c:barChart>
      <c:catAx>
        <c:axId val="1016404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650432"/>
        <c:crosses val="autoZero"/>
        <c:auto val="1"/>
        <c:lblAlgn val="ctr"/>
        <c:lblOffset val="100"/>
      </c:catAx>
      <c:valAx>
        <c:axId val="101650432"/>
        <c:scaling>
          <c:orientation val="minMax"/>
          <c:max val="2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640448"/>
        <c:crosses val="autoZero"/>
        <c:crossBetween val="between"/>
        <c:majorUnit val="1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Sheet1!$I$23:$L$23</c:f>
              <c:numCache>
                <c:formatCode>General</c:formatCode>
                <c:ptCount val="4"/>
                <c:pt idx="0">
                  <c:v>1</c:v>
                </c:pt>
                <c:pt idx="1">
                  <c:v>61</c:v>
                </c:pt>
                <c:pt idx="2">
                  <c:v>39</c:v>
                </c:pt>
                <c:pt idx="3">
                  <c:v>12</c:v>
                </c:pt>
              </c:numCache>
            </c:numRef>
          </c:val>
        </c:ser>
        <c:dLbls/>
        <c:gapWidth val="75"/>
        <c:overlap val="-25"/>
        <c:axId val="101679872"/>
        <c:axId val="101681408"/>
      </c:barChart>
      <c:catAx>
        <c:axId val="10167987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681408"/>
        <c:crosses val="autoZero"/>
        <c:auto val="1"/>
        <c:lblAlgn val="ctr"/>
        <c:lblOffset val="100"/>
      </c:catAx>
      <c:valAx>
        <c:axId val="101681408"/>
        <c:scaling>
          <c:orientation val="minMax"/>
          <c:max val="1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679872"/>
        <c:crosses val="autoZero"/>
        <c:crossBetween val="between"/>
        <c:majorUnit val="5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Sheet1!$I$38:$L$38</c:f>
              <c:numCache>
                <c:formatCode>General</c:formatCode>
                <c:ptCount val="4"/>
                <c:pt idx="0">
                  <c:v>50</c:v>
                </c:pt>
                <c:pt idx="1">
                  <c:v>52</c:v>
                </c:pt>
                <c:pt idx="2">
                  <c:v>103</c:v>
                </c:pt>
                <c:pt idx="3">
                  <c:v>158</c:v>
                </c:pt>
              </c:numCache>
            </c:numRef>
          </c:val>
        </c:ser>
        <c:dLbls/>
        <c:gapWidth val="75"/>
        <c:overlap val="-25"/>
        <c:axId val="101706752"/>
        <c:axId val="101712640"/>
      </c:barChart>
      <c:catAx>
        <c:axId val="1017067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712640"/>
        <c:crosses val="autoZero"/>
        <c:auto val="1"/>
        <c:lblAlgn val="ctr"/>
        <c:lblOffset val="100"/>
      </c:catAx>
      <c:valAx>
        <c:axId val="101712640"/>
        <c:scaling>
          <c:orientation val="minMax"/>
          <c:max val="2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706752"/>
        <c:crosses val="autoZero"/>
        <c:crossBetween val="between"/>
        <c:majorUnit val="1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Sheet1!$I$53:$L$53</c:f>
              <c:numCache>
                <c:formatCode>General</c:formatCode>
                <c:ptCount val="4"/>
                <c:pt idx="0">
                  <c:v>8</c:v>
                </c:pt>
                <c:pt idx="1">
                  <c:v>37</c:v>
                </c:pt>
                <c:pt idx="2">
                  <c:v>4</c:v>
                </c:pt>
                <c:pt idx="3">
                  <c:v>16</c:v>
                </c:pt>
              </c:numCache>
            </c:numRef>
          </c:val>
        </c:ser>
        <c:dLbls/>
        <c:gapWidth val="75"/>
        <c:overlap val="-25"/>
        <c:axId val="101742080"/>
        <c:axId val="101743616"/>
      </c:barChart>
      <c:catAx>
        <c:axId val="1017420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743616"/>
        <c:crosses val="autoZero"/>
        <c:auto val="1"/>
        <c:lblAlgn val="ctr"/>
        <c:lblOffset val="100"/>
      </c:catAx>
      <c:valAx>
        <c:axId val="101743616"/>
        <c:scaling>
          <c:orientation val="minMax"/>
          <c:max val="1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742080"/>
        <c:crosses val="autoZero"/>
        <c:crossBetween val="between"/>
        <c:majorUnit val="5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Sheet1!$B$8:$E$8</c:f>
              <c:numCache>
                <c:formatCode>General</c:formatCode>
                <c:ptCount val="4"/>
                <c:pt idx="0">
                  <c:v>36</c:v>
                </c:pt>
                <c:pt idx="1">
                  <c:v>153</c:v>
                </c:pt>
                <c:pt idx="2">
                  <c:v>71</c:v>
                </c:pt>
                <c:pt idx="3">
                  <c:v>142</c:v>
                </c:pt>
              </c:numCache>
            </c:numRef>
          </c:val>
        </c:ser>
        <c:dLbls/>
        <c:gapWidth val="75"/>
        <c:overlap val="-25"/>
        <c:axId val="101789696"/>
        <c:axId val="101791232"/>
      </c:barChart>
      <c:catAx>
        <c:axId val="1017896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791232"/>
        <c:crosses val="autoZero"/>
        <c:auto val="1"/>
        <c:lblAlgn val="ctr"/>
        <c:lblOffset val="100"/>
      </c:catAx>
      <c:valAx>
        <c:axId val="101791232"/>
        <c:scaling>
          <c:orientation val="minMax"/>
          <c:max val="2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789696"/>
        <c:crosses val="autoZero"/>
        <c:crossBetween val="between"/>
        <c:majorUnit val="1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Sheet1!$B$23:$E$23</c:f>
              <c:numCache>
                <c:formatCode>General</c:formatCode>
                <c:ptCount val="4"/>
                <c:pt idx="0">
                  <c:v>0</c:v>
                </c:pt>
                <c:pt idx="1">
                  <c:v>34</c:v>
                </c:pt>
                <c:pt idx="2">
                  <c:v>18</c:v>
                </c:pt>
                <c:pt idx="3">
                  <c:v>2</c:v>
                </c:pt>
              </c:numCache>
            </c:numRef>
          </c:val>
        </c:ser>
        <c:dLbls/>
        <c:gapWidth val="75"/>
        <c:overlap val="-25"/>
        <c:axId val="101808384"/>
        <c:axId val="101814272"/>
      </c:barChart>
      <c:catAx>
        <c:axId val="1018083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01814272"/>
        <c:crosses val="autoZero"/>
        <c:auto val="1"/>
        <c:lblAlgn val="ctr"/>
        <c:lblOffset val="100"/>
      </c:catAx>
      <c:valAx>
        <c:axId val="101814272"/>
        <c:scaling>
          <c:orientation val="minMax"/>
          <c:max val="1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01808384"/>
        <c:crosses val="autoZero"/>
        <c:crossBetween val="between"/>
        <c:majorUnit val="5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Sheet1!$B$38:$E$38</c:f>
              <c:numCache>
                <c:formatCode>General</c:formatCode>
                <c:ptCount val="4"/>
                <c:pt idx="0">
                  <c:v>21</c:v>
                </c:pt>
                <c:pt idx="1">
                  <c:v>55</c:v>
                </c:pt>
                <c:pt idx="2">
                  <c:v>53</c:v>
                </c:pt>
                <c:pt idx="3">
                  <c:v>107</c:v>
                </c:pt>
              </c:numCache>
            </c:numRef>
          </c:val>
        </c:ser>
        <c:dLbls/>
        <c:gapWidth val="75"/>
        <c:overlap val="-25"/>
        <c:axId val="111354624"/>
        <c:axId val="111356160"/>
      </c:barChart>
      <c:catAx>
        <c:axId val="1113546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356160"/>
        <c:crosses val="autoZero"/>
        <c:auto val="1"/>
        <c:lblAlgn val="ctr"/>
        <c:lblOffset val="100"/>
      </c:catAx>
      <c:valAx>
        <c:axId val="111356160"/>
        <c:scaling>
          <c:orientation val="minMax"/>
          <c:max val="2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354624"/>
        <c:crosses val="autoZero"/>
        <c:crossBetween val="between"/>
        <c:majorUnit val="1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Sheet1!$I$23:$L$23</c:f>
              <c:numCache>
                <c:formatCode>General</c:formatCode>
                <c:ptCount val="4"/>
                <c:pt idx="0">
                  <c:v>1</c:v>
                </c:pt>
                <c:pt idx="1">
                  <c:v>61</c:v>
                </c:pt>
                <c:pt idx="2">
                  <c:v>39</c:v>
                </c:pt>
                <c:pt idx="3">
                  <c:v>12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Sheet1!$B$53:$E$53</c:f>
              <c:numCache>
                <c:formatCode>General</c:formatCode>
                <c:ptCount val="4"/>
                <c:pt idx="0">
                  <c:v>15</c:v>
                </c:pt>
                <c:pt idx="1">
                  <c:v>64</c:v>
                </c:pt>
                <c:pt idx="2">
                  <c:v>0</c:v>
                </c:pt>
                <c:pt idx="3">
                  <c:v>33</c:v>
                </c:pt>
              </c:numCache>
            </c:numRef>
          </c:val>
        </c:ser>
        <c:dLbls/>
        <c:gapWidth val="75"/>
        <c:overlap val="-25"/>
        <c:axId val="111389696"/>
        <c:axId val="111391488"/>
      </c:barChart>
      <c:catAx>
        <c:axId val="1113896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391488"/>
        <c:crosses val="autoZero"/>
        <c:auto val="1"/>
        <c:lblAlgn val="ctr"/>
        <c:lblOffset val="100"/>
      </c:catAx>
      <c:valAx>
        <c:axId val="111391488"/>
        <c:scaling>
          <c:orientation val="minMax"/>
          <c:max val="1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389696"/>
        <c:crosses val="autoZero"/>
        <c:crossBetween val="between"/>
        <c:majorUnit val="5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Sheet1!$P$8:$S$8</c:f>
              <c:numCache>
                <c:formatCode>General</c:formatCode>
                <c:ptCount val="4"/>
                <c:pt idx="0">
                  <c:v>95</c:v>
                </c:pt>
                <c:pt idx="1">
                  <c:v>303</c:v>
                </c:pt>
                <c:pt idx="2">
                  <c:v>217</c:v>
                </c:pt>
                <c:pt idx="3">
                  <c:v>328</c:v>
                </c:pt>
              </c:numCache>
            </c:numRef>
          </c:val>
        </c:ser>
        <c:dLbls/>
        <c:gapWidth val="75"/>
        <c:overlap val="-25"/>
        <c:axId val="111412736"/>
        <c:axId val="111414272"/>
      </c:barChart>
      <c:catAx>
        <c:axId val="1114127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414272"/>
        <c:crosses val="autoZero"/>
        <c:auto val="1"/>
        <c:lblAlgn val="ctr"/>
        <c:lblOffset val="100"/>
      </c:catAx>
      <c:valAx>
        <c:axId val="111414272"/>
        <c:scaling>
          <c:orientation val="minMax"/>
          <c:max val="4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412736"/>
        <c:crosses val="autoZero"/>
        <c:crossBetween val="between"/>
        <c:majorUnit val="2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Sheet1!$P$23:$S$23</c:f>
              <c:numCache>
                <c:formatCode>General</c:formatCode>
                <c:ptCount val="4"/>
                <c:pt idx="0">
                  <c:v>1</c:v>
                </c:pt>
                <c:pt idx="1">
                  <c:v>95</c:v>
                </c:pt>
                <c:pt idx="2">
                  <c:v>57</c:v>
                </c:pt>
                <c:pt idx="3">
                  <c:v>14</c:v>
                </c:pt>
              </c:numCache>
            </c:numRef>
          </c:val>
        </c:ser>
        <c:dLbls/>
        <c:gapWidth val="75"/>
        <c:overlap val="-25"/>
        <c:axId val="111452160"/>
        <c:axId val="111453696"/>
      </c:barChart>
      <c:catAx>
        <c:axId val="1114521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453696"/>
        <c:crosses val="autoZero"/>
        <c:auto val="1"/>
        <c:lblAlgn val="ctr"/>
        <c:lblOffset val="100"/>
      </c:catAx>
      <c:valAx>
        <c:axId val="111453696"/>
        <c:scaling>
          <c:orientation val="minMax"/>
          <c:max val="1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452160"/>
        <c:crosses val="autoZero"/>
        <c:crossBetween val="between"/>
        <c:majorUnit val="5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Sheet1!$P$38:$S$38</c:f>
              <c:numCache>
                <c:formatCode>General</c:formatCode>
                <c:ptCount val="4"/>
                <c:pt idx="0">
                  <c:v>71</c:v>
                </c:pt>
                <c:pt idx="1">
                  <c:v>107</c:v>
                </c:pt>
                <c:pt idx="2">
                  <c:v>156</c:v>
                </c:pt>
                <c:pt idx="3">
                  <c:v>265</c:v>
                </c:pt>
              </c:numCache>
            </c:numRef>
          </c:val>
        </c:ser>
        <c:dLbls/>
        <c:gapWidth val="75"/>
        <c:overlap val="-25"/>
        <c:axId val="111487232"/>
        <c:axId val="111497216"/>
      </c:barChart>
      <c:catAx>
        <c:axId val="1114872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497216"/>
        <c:crosses val="autoZero"/>
        <c:auto val="1"/>
        <c:lblAlgn val="ctr"/>
        <c:lblOffset val="100"/>
      </c:catAx>
      <c:valAx>
        <c:axId val="111497216"/>
        <c:scaling>
          <c:orientation val="minMax"/>
          <c:max val="4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487232"/>
        <c:crosses val="autoZero"/>
        <c:crossBetween val="between"/>
        <c:majorUnit val="2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Sheet1!$P$53:$S$53</c:f>
              <c:numCache>
                <c:formatCode>General</c:formatCode>
                <c:ptCount val="4"/>
                <c:pt idx="0">
                  <c:v>23</c:v>
                </c:pt>
                <c:pt idx="1">
                  <c:v>101</c:v>
                </c:pt>
                <c:pt idx="2">
                  <c:v>4</c:v>
                </c:pt>
                <c:pt idx="3">
                  <c:v>49</c:v>
                </c:pt>
              </c:numCache>
            </c:numRef>
          </c:val>
        </c:ser>
        <c:dLbls/>
        <c:gapWidth val="75"/>
        <c:overlap val="-25"/>
        <c:axId val="111514368"/>
        <c:axId val="111515904"/>
      </c:barChart>
      <c:catAx>
        <c:axId val="111514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515904"/>
        <c:crosses val="autoZero"/>
        <c:auto val="1"/>
        <c:lblAlgn val="ctr"/>
        <c:lblOffset val="100"/>
      </c:catAx>
      <c:valAx>
        <c:axId val="111515904"/>
        <c:scaling>
          <c:orientation val="minMax"/>
          <c:max val="200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11514368"/>
        <c:crosses val="autoZero"/>
        <c:crossBetween val="between"/>
        <c:majorUnit val="100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Sheet1!$I$6:$L$6</c:f>
              <c:numCache>
                <c:formatCode>General</c:formatCode>
                <c:ptCount val="4"/>
                <c:pt idx="0">
                  <c:v>27</c:v>
                </c:pt>
                <c:pt idx="1">
                  <c:v>81</c:v>
                </c:pt>
                <c:pt idx="2">
                  <c:v>98</c:v>
                </c:pt>
                <c:pt idx="3">
                  <c:v>120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Sheet1!$I$7:$L$7</c:f>
              <c:numCache>
                <c:formatCode>General</c:formatCode>
                <c:ptCount val="4"/>
                <c:pt idx="0">
                  <c:v>32</c:v>
                </c:pt>
                <c:pt idx="1">
                  <c:v>69</c:v>
                </c:pt>
                <c:pt idx="2">
                  <c:v>48</c:v>
                </c:pt>
                <c:pt idx="3">
                  <c:v>66</c:v>
                </c:pt>
              </c:numCache>
            </c:numRef>
          </c:val>
        </c:ser>
        <c:dLbls/>
        <c:gapWidth val="75"/>
        <c:overlap val="100"/>
        <c:axId val="60808192"/>
        <c:axId val="111534848"/>
      </c:barChart>
      <c:catAx>
        <c:axId val="6080819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534848"/>
        <c:crosses val="autoZero"/>
        <c:auto val="1"/>
        <c:lblAlgn val="ctr"/>
        <c:lblOffset val="100"/>
      </c:catAx>
      <c:valAx>
        <c:axId val="11153484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6080819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Sheet1!$I$21:$L$21</c:f>
              <c:numCache>
                <c:formatCode>General</c:formatCode>
                <c:ptCount val="4"/>
                <c:pt idx="0">
                  <c:v>0</c:v>
                </c:pt>
                <c:pt idx="1">
                  <c:v>32</c:v>
                </c:pt>
                <c:pt idx="2">
                  <c:v>28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Sheet1!$I$22:$L$22</c:f>
              <c:numCache>
                <c:formatCode>General</c:formatCode>
                <c:ptCount val="4"/>
                <c:pt idx="0">
                  <c:v>1</c:v>
                </c:pt>
                <c:pt idx="1">
                  <c:v>29</c:v>
                </c:pt>
                <c:pt idx="2">
                  <c:v>11</c:v>
                </c:pt>
                <c:pt idx="3">
                  <c:v>6</c:v>
                </c:pt>
              </c:numCache>
            </c:numRef>
          </c:val>
        </c:ser>
        <c:dLbls/>
        <c:gapWidth val="75"/>
        <c:overlap val="100"/>
        <c:axId val="111740032"/>
        <c:axId val="111741568"/>
      </c:barChart>
      <c:catAx>
        <c:axId val="1117400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741568"/>
        <c:crosses val="autoZero"/>
        <c:auto val="1"/>
        <c:lblAlgn val="ctr"/>
        <c:lblOffset val="100"/>
      </c:catAx>
      <c:valAx>
        <c:axId val="11174156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74003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Sheet1!$I$36:$L$36</c:f>
              <c:numCache>
                <c:formatCode>General</c:formatCode>
                <c:ptCount val="4"/>
                <c:pt idx="0">
                  <c:v>24</c:v>
                </c:pt>
                <c:pt idx="1">
                  <c:v>26</c:v>
                </c:pt>
                <c:pt idx="2">
                  <c:v>67</c:v>
                </c:pt>
                <c:pt idx="3">
                  <c:v>102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Sheet1!$I$37:$L$37</c:f>
              <c:numCache>
                <c:formatCode>General</c:formatCode>
                <c:ptCount val="4"/>
                <c:pt idx="0">
                  <c:v>26</c:v>
                </c:pt>
                <c:pt idx="1">
                  <c:v>26</c:v>
                </c:pt>
                <c:pt idx="2">
                  <c:v>36</c:v>
                </c:pt>
                <c:pt idx="3">
                  <c:v>56</c:v>
                </c:pt>
              </c:numCache>
            </c:numRef>
          </c:val>
        </c:ser>
        <c:dLbls/>
        <c:gapWidth val="75"/>
        <c:overlap val="100"/>
        <c:axId val="111774720"/>
        <c:axId val="111784704"/>
      </c:barChart>
      <c:catAx>
        <c:axId val="1117747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784704"/>
        <c:crosses val="autoZero"/>
        <c:auto val="1"/>
        <c:lblAlgn val="ctr"/>
        <c:lblOffset val="100"/>
      </c:catAx>
      <c:valAx>
        <c:axId val="11178470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774720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Sheet1!$I$51:$L$51</c:f>
              <c:numCache>
                <c:formatCode>General</c:formatCode>
                <c:ptCount val="4"/>
                <c:pt idx="0">
                  <c:v>3</c:v>
                </c:pt>
                <c:pt idx="1">
                  <c:v>23</c:v>
                </c:pt>
                <c:pt idx="2">
                  <c:v>3</c:v>
                </c:pt>
                <c:pt idx="3">
                  <c:v>12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Sheet1!$I$52:$L$52</c:f>
              <c:numCache>
                <c:formatCode>General</c:formatCode>
                <c:ptCount val="4"/>
                <c:pt idx="0">
                  <c:v>5</c:v>
                </c:pt>
                <c:pt idx="1">
                  <c:v>14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</c:ser>
        <c:dLbls/>
        <c:gapWidth val="75"/>
        <c:overlap val="100"/>
        <c:axId val="111821952"/>
        <c:axId val="111823488"/>
      </c:barChart>
      <c:catAx>
        <c:axId val="1118219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823488"/>
        <c:crosses val="autoZero"/>
        <c:auto val="1"/>
        <c:lblAlgn val="ctr"/>
        <c:lblOffset val="100"/>
      </c:catAx>
      <c:valAx>
        <c:axId val="11182348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82195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v>Males</c:v>
          </c:tx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14</c:v>
                </c:pt>
                <c:pt idx="1">
                  <c:v>100</c:v>
                </c:pt>
                <c:pt idx="2">
                  <c:v>47</c:v>
                </c:pt>
                <c:pt idx="3">
                  <c:v>93</c:v>
                </c:pt>
              </c:numCache>
            </c:numRef>
          </c:val>
        </c:ser>
        <c:ser>
          <c:idx val="1"/>
          <c:order val="1"/>
          <c:tx>
            <c:v>Females</c:v>
          </c:tx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Sheet1!$B$7:$E$7</c:f>
              <c:numCache>
                <c:formatCode>General</c:formatCode>
                <c:ptCount val="4"/>
                <c:pt idx="0">
                  <c:v>22</c:v>
                </c:pt>
                <c:pt idx="1">
                  <c:v>53</c:v>
                </c:pt>
                <c:pt idx="2">
                  <c:v>24</c:v>
                </c:pt>
                <c:pt idx="3">
                  <c:v>49</c:v>
                </c:pt>
              </c:numCache>
            </c:numRef>
          </c:val>
        </c:ser>
        <c:dLbls/>
        <c:gapWidth val="75"/>
        <c:overlap val="100"/>
        <c:axId val="111840256"/>
        <c:axId val="111850240"/>
      </c:barChart>
      <c:catAx>
        <c:axId val="1118402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850240"/>
        <c:crosses val="autoZero"/>
        <c:auto val="1"/>
        <c:lblAlgn val="ctr"/>
        <c:lblOffset val="100"/>
      </c:catAx>
      <c:valAx>
        <c:axId val="11185024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840256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Sheet1!$I$38:$L$38</c:f>
              <c:numCache>
                <c:formatCode>General</c:formatCode>
                <c:ptCount val="4"/>
                <c:pt idx="0">
                  <c:v>50</c:v>
                </c:pt>
                <c:pt idx="1">
                  <c:v>52</c:v>
                </c:pt>
                <c:pt idx="2">
                  <c:v>103</c:v>
                </c:pt>
                <c:pt idx="3">
                  <c:v>158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Sheet1!$B$21:$E$21</c:f>
              <c:numCache>
                <c:formatCode>General</c:formatCode>
                <c:ptCount val="4"/>
                <c:pt idx="0">
                  <c:v>0</c:v>
                </c:pt>
                <c:pt idx="1">
                  <c:v>23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Sheet1!$B$22:$E$22</c:f>
              <c:numCache>
                <c:formatCode>General</c:formatCode>
                <c:ptCount val="4"/>
                <c:pt idx="0">
                  <c:v>0</c:v>
                </c:pt>
                <c:pt idx="1">
                  <c:v>11</c:v>
                </c:pt>
                <c:pt idx="2">
                  <c:v>8</c:v>
                </c:pt>
                <c:pt idx="3">
                  <c:v>1</c:v>
                </c:pt>
              </c:numCache>
            </c:numRef>
          </c:val>
        </c:ser>
        <c:dLbls/>
        <c:gapWidth val="75"/>
        <c:overlap val="100"/>
        <c:axId val="111961216"/>
        <c:axId val="111962752"/>
      </c:barChart>
      <c:catAx>
        <c:axId val="1119612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962752"/>
        <c:crosses val="autoZero"/>
        <c:auto val="1"/>
        <c:lblAlgn val="ctr"/>
        <c:lblOffset val="100"/>
      </c:catAx>
      <c:valAx>
        <c:axId val="111962752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961216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Sheet1!$B$36:$E$36</c:f>
              <c:numCache>
                <c:formatCode>General</c:formatCode>
                <c:ptCount val="4"/>
                <c:pt idx="0">
                  <c:v>7</c:v>
                </c:pt>
                <c:pt idx="1">
                  <c:v>33</c:v>
                </c:pt>
                <c:pt idx="2">
                  <c:v>37</c:v>
                </c:pt>
                <c:pt idx="3">
                  <c:v>69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Sheet1!$B$37:$E$37</c:f>
              <c:numCache>
                <c:formatCode>General</c:formatCode>
                <c:ptCount val="4"/>
                <c:pt idx="0">
                  <c:v>14</c:v>
                </c:pt>
                <c:pt idx="1">
                  <c:v>22</c:v>
                </c:pt>
                <c:pt idx="2">
                  <c:v>16</c:v>
                </c:pt>
                <c:pt idx="3">
                  <c:v>38</c:v>
                </c:pt>
              </c:numCache>
            </c:numRef>
          </c:val>
        </c:ser>
        <c:dLbls/>
        <c:gapWidth val="75"/>
        <c:overlap val="100"/>
        <c:axId val="111975424"/>
        <c:axId val="111874816"/>
      </c:barChart>
      <c:catAx>
        <c:axId val="1119754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874816"/>
        <c:crosses val="autoZero"/>
        <c:auto val="1"/>
        <c:lblAlgn val="ctr"/>
        <c:lblOffset val="100"/>
      </c:catAx>
      <c:valAx>
        <c:axId val="11187481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97542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Sheet1!$B$51:$E$51</c:f>
              <c:numCache>
                <c:formatCode>General</c:formatCode>
                <c:ptCount val="4"/>
                <c:pt idx="0">
                  <c:v>7</c:v>
                </c:pt>
                <c:pt idx="1">
                  <c:v>44</c:v>
                </c:pt>
                <c:pt idx="2">
                  <c:v>0</c:v>
                </c:pt>
                <c:pt idx="3">
                  <c:v>23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Sheet1!$B$52:$E$52</c:f>
              <c:numCache>
                <c:formatCode>General</c:formatCode>
                <c:ptCount val="4"/>
                <c:pt idx="0">
                  <c:v>8</c:v>
                </c:pt>
                <c:pt idx="1">
                  <c:v>20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dLbls/>
        <c:gapWidth val="75"/>
        <c:overlap val="100"/>
        <c:axId val="111899776"/>
        <c:axId val="111901312"/>
      </c:barChart>
      <c:catAx>
        <c:axId val="1118997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1901312"/>
        <c:crosses val="autoZero"/>
        <c:auto val="1"/>
        <c:lblAlgn val="ctr"/>
        <c:lblOffset val="100"/>
      </c:catAx>
      <c:valAx>
        <c:axId val="111901312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899776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Sheet1!$P$6:$S$6</c:f>
              <c:numCache>
                <c:formatCode>General</c:formatCode>
                <c:ptCount val="4"/>
                <c:pt idx="0">
                  <c:v>41</c:v>
                </c:pt>
                <c:pt idx="1">
                  <c:v>181</c:v>
                </c:pt>
                <c:pt idx="2">
                  <c:v>145</c:v>
                </c:pt>
                <c:pt idx="3">
                  <c:v>213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Sheet1!$P$7:$S$7</c:f>
              <c:numCache>
                <c:formatCode>General</c:formatCode>
                <c:ptCount val="4"/>
                <c:pt idx="0">
                  <c:v>54</c:v>
                </c:pt>
                <c:pt idx="1">
                  <c:v>122</c:v>
                </c:pt>
                <c:pt idx="2">
                  <c:v>72</c:v>
                </c:pt>
                <c:pt idx="3">
                  <c:v>115</c:v>
                </c:pt>
              </c:numCache>
            </c:numRef>
          </c:val>
        </c:ser>
        <c:dLbls/>
        <c:gapWidth val="75"/>
        <c:overlap val="100"/>
        <c:axId val="111930368"/>
        <c:axId val="112005888"/>
      </c:barChart>
      <c:catAx>
        <c:axId val="111930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005888"/>
        <c:crosses val="autoZero"/>
        <c:auto val="1"/>
        <c:lblAlgn val="ctr"/>
        <c:lblOffset val="100"/>
      </c:catAx>
      <c:valAx>
        <c:axId val="11200588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193036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Sheet1!$P$21:$S$21</c:f>
              <c:numCache>
                <c:formatCode>General</c:formatCode>
                <c:ptCount val="4"/>
                <c:pt idx="0">
                  <c:v>0</c:v>
                </c:pt>
                <c:pt idx="1">
                  <c:v>55</c:v>
                </c:pt>
                <c:pt idx="2">
                  <c:v>38</c:v>
                </c:pt>
                <c:pt idx="3">
                  <c:v>7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Sheet1!$P$22:$S$22</c:f>
              <c:numCache>
                <c:formatCode>General</c:formatCode>
                <c:ptCount val="4"/>
                <c:pt idx="0">
                  <c:v>1</c:v>
                </c:pt>
                <c:pt idx="1">
                  <c:v>40</c:v>
                </c:pt>
                <c:pt idx="2">
                  <c:v>19</c:v>
                </c:pt>
                <c:pt idx="3">
                  <c:v>7</c:v>
                </c:pt>
              </c:numCache>
            </c:numRef>
          </c:val>
        </c:ser>
        <c:dLbls/>
        <c:gapWidth val="75"/>
        <c:overlap val="100"/>
        <c:axId val="112030848"/>
        <c:axId val="112032384"/>
      </c:barChart>
      <c:catAx>
        <c:axId val="1120308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032384"/>
        <c:crosses val="autoZero"/>
        <c:auto val="1"/>
        <c:lblAlgn val="ctr"/>
        <c:lblOffset val="100"/>
      </c:catAx>
      <c:valAx>
        <c:axId val="11203238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03084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Sheet1!$P$36:$S$36</c:f>
              <c:numCache>
                <c:formatCode>General</c:formatCode>
                <c:ptCount val="4"/>
                <c:pt idx="0">
                  <c:v>31</c:v>
                </c:pt>
                <c:pt idx="1">
                  <c:v>59</c:v>
                </c:pt>
                <c:pt idx="2">
                  <c:v>104</c:v>
                </c:pt>
                <c:pt idx="3">
                  <c:v>171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Sheet1!$P$37:$S$37</c:f>
              <c:numCache>
                <c:formatCode>General</c:formatCode>
                <c:ptCount val="4"/>
                <c:pt idx="0">
                  <c:v>40</c:v>
                </c:pt>
                <c:pt idx="1">
                  <c:v>48</c:v>
                </c:pt>
                <c:pt idx="2">
                  <c:v>52</c:v>
                </c:pt>
                <c:pt idx="3">
                  <c:v>94</c:v>
                </c:pt>
              </c:numCache>
            </c:numRef>
          </c:val>
        </c:ser>
        <c:dLbls/>
        <c:gapWidth val="75"/>
        <c:overlap val="100"/>
        <c:axId val="112069632"/>
        <c:axId val="112075520"/>
      </c:barChart>
      <c:catAx>
        <c:axId val="1120696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075520"/>
        <c:crosses val="autoZero"/>
        <c:auto val="1"/>
        <c:lblAlgn val="ctr"/>
        <c:lblOffset val="100"/>
      </c:catAx>
      <c:valAx>
        <c:axId val="11207552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06963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00B0F0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Sheet1!$P$51:$S$51</c:f>
              <c:numCache>
                <c:formatCode>General</c:formatCode>
                <c:ptCount val="4"/>
                <c:pt idx="0">
                  <c:v>10</c:v>
                </c:pt>
                <c:pt idx="1">
                  <c:v>67</c:v>
                </c:pt>
                <c:pt idx="2">
                  <c:v>3</c:v>
                </c:pt>
                <c:pt idx="3">
                  <c:v>35</c:v>
                </c:pt>
              </c:numCache>
            </c:numRef>
          </c:val>
        </c:ser>
        <c:ser>
          <c:idx val="1"/>
          <c:order val="1"/>
          <c:spPr>
            <a:solidFill>
              <a:srgbClr val="FF33CC"/>
            </a:solidFill>
          </c:spPr>
          <c:cat>
            <c:strRef>
              <c:f>Sheet1!$B$5:$E$5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Sheet1!$P$52:$S$52</c:f>
              <c:numCache>
                <c:formatCode>General</c:formatCode>
                <c:ptCount val="4"/>
                <c:pt idx="0">
                  <c:v>13</c:v>
                </c:pt>
                <c:pt idx="1">
                  <c:v>34</c:v>
                </c:pt>
                <c:pt idx="2">
                  <c:v>1</c:v>
                </c:pt>
                <c:pt idx="3">
                  <c:v>14</c:v>
                </c:pt>
              </c:numCache>
            </c:numRef>
          </c:val>
        </c:ser>
        <c:dLbls/>
        <c:gapWidth val="75"/>
        <c:overlap val="100"/>
        <c:axId val="112116864"/>
        <c:axId val="112118400"/>
      </c:barChart>
      <c:catAx>
        <c:axId val="1121168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118400"/>
        <c:crosses val="autoZero"/>
        <c:auto val="1"/>
        <c:lblAlgn val="ctr"/>
        <c:lblOffset val="100"/>
      </c:catAx>
      <c:valAx>
        <c:axId val="11211840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11686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Sheet1!$I$70:$L$70</c:f>
              <c:numCache>
                <c:formatCode>General</c:formatCode>
                <c:ptCount val="4"/>
                <c:pt idx="0">
                  <c:v>0</c:v>
                </c:pt>
                <c:pt idx="1">
                  <c:v>57</c:v>
                </c:pt>
                <c:pt idx="2">
                  <c:v>12</c:v>
                </c:pt>
                <c:pt idx="3">
                  <c:v>17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Sheet1!$I$71:$L$71</c:f>
              <c:numCache>
                <c:formatCode>General</c:formatCode>
                <c:ptCount val="4"/>
                <c:pt idx="0">
                  <c:v>56</c:v>
                </c:pt>
                <c:pt idx="1">
                  <c:v>73</c:v>
                </c:pt>
                <c:pt idx="2">
                  <c:v>102</c:v>
                </c:pt>
                <c:pt idx="3">
                  <c:v>152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Sheet1!$I$72:$L$72</c:f>
              <c:numCache>
                <c:formatCode>General</c:formatCode>
                <c:ptCount val="4"/>
                <c:pt idx="0">
                  <c:v>2</c:v>
                </c:pt>
                <c:pt idx="1">
                  <c:v>14</c:v>
                </c:pt>
                <c:pt idx="2">
                  <c:v>27</c:v>
                </c:pt>
                <c:pt idx="3">
                  <c:v>13</c:v>
                </c:pt>
              </c:numCache>
            </c:numRef>
          </c:val>
        </c:ser>
        <c:dLbls/>
        <c:gapWidth val="75"/>
        <c:overlap val="100"/>
        <c:axId val="112431872"/>
        <c:axId val="112433408"/>
      </c:barChart>
      <c:catAx>
        <c:axId val="11243187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433408"/>
        <c:crosses val="autoZero"/>
        <c:auto val="1"/>
        <c:lblAlgn val="ctr"/>
        <c:lblOffset val="100"/>
      </c:catAx>
      <c:valAx>
        <c:axId val="11243340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43187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Sheet1!$I$85:$L$85</c:f>
              <c:numCache>
                <c:formatCode>General</c:formatCode>
                <c:ptCount val="4"/>
                <c:pt idx="0">
                  <c:v>0</c:v>
                </c:pt>
                <c:pt idx="1">
                  <c:v>39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Sheet1!$I$86:$L$86</c:f>
              <c:numCache>
                <c:formatCode>General</c:formatCode>
                <c:ptCount val="4"/>
                <c:pt idx="0">
                  <c:v>1</c:v>
                </c:pt>
                <c:pt idx="1">
                  <c:v>16</c:v>
                </c:pt>
                <c:pt idx="2">
                  <c:v>23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Sheet1!$I$87:$L$87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</c:ser>
        <c:dLbls/>
        <c:gapWidth val="75"/>
        <c:overlap val="100"/>
        <c:axId val="112328704"/>
        <c:axId val="112330240"/>
      </c:barChart>
      <c:catAx>
        <c:axId val="11232870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330240"/>
        <c:crosses val="autoZero"/>
        <c:auto val="1"/>
        <c:lblAlgn val="ctr"/>
        <c:lblOffset val="100"/>
      </c:catAx>
      <c:valAx>
        <c:axId val="11233024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32870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Sheet1!$I$100:$L$100</c:f>
              <c:numCache>
                <c:formatCode>General</c:formatCode>
                <c:ptCount val="4"/>
                <c:pt idx="0">
                  <c:v>0</c:v>
                </c:pt>
                <c:pt idx="1">
                  <c:v>8</c:v>
                </c:pt>
                <c:pt idx="2">
                  <c:v>8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Sheet1!$I$101:$L$101</c:f>
              <c:numCache>
                <c:formatCode>General</c:formatCode>
                <c:ptCount val="4"/>
                <c:pt idx="0">
                  <c:v>48</c:v>
                </c:pt>
                <c:pt idx="1">
                  <c:v>31</c:v>
                </c:pt>
                <c:pt idx="2">
                  <c:v>75</c:v>
                </c:pt>
                <c:pt idx="3">
                  <c:v>128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Sheet1!$I$102:$L$102</c:f>
              <c:numCache>
                <c:formatCode>General</c:formatCode>
                <c:ptCount val="4"/>
                <c:pt idx="0">
                  <c:v>2</c:v>
                </c:pt>
                <c:pt idx="1">
                  <c:v>12</c:v>
                </c:pt>
                <c:pt idx="2">
                  <c:v>17</c:v>
                </c:pt>
                <c:pt idx="3">
                  <c:v>10</c:v>
                </c:pt>
              </c:numCache>
            </c:numRef>
          </c:val>
        </c:ser>
        <c:dLbls/>
        <c:gapWidth val="75"/>
        <c:overlap val="100"/>
        <c:axId val="112385024"/>
        <c:axId val="112460544"/>
      </c:barChart>
      <c:catAx>
        <c:axId val="1123850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460544"/>
        <c:crosses val="autoZero"/>
        <c:auto val="1"/>
        <c:lblAlgn val="ctr"/>
        <c:lblOffset val="100"/>
      </c:catAx>
      <c:valAx>
        <c:axId val="11246054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38502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Sheet1!$I$53:$L$53</c:f>
              <c:numCache>
                <c:formatCode>General</c:formatCode>
                <c:ptCount val="4"/>
                <c:pt idx="0">
                  <c:v>8</c:v>
                </c:pt>
                <c:pt idx="1">
                  <c:v>37</c:v>
                </c:pt>
                <c:pt idx="2">
                  <c:v>4</c:v>
                </c:pt>
                <c:pt idx="3">
                  <c:v>16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Sheet1!$I$115:$L$115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Sheet1!$I$116:$L$116</c:f>
              <c:numCache>
                <c:formatCode>General</c:formatCode>
                <c:ptCount val="4"/>
                <c:pt idx="0">
                  <c:v>7</c:v>
                </c:pt>
                <c:pt idx="1">
                  <c:v>26</c:v>
                </c:pt>
                <c:pt idx="2">
                  <c:v>4</c:v>
                </c:pt>
                <c:pt idx="3">
                  <c:v>15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Sheet1!$I$117:$L$117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dLbls/>
        <c:gapWidth val="75"/>
        <c:overlap val="100"/>
        <c:axId val="112490752"/>
        <c:axId val="112504832"/>
      </c:barChart>
      <c:catAx>
        <c:axId val="1124907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504832"/>
        <c:crosses val="autoZero"/>
        <c:auto val="1"/>
        <c:lblAlgn val="ctr"/>
        <c:lblOffset val="100"/>
      </c:catAx>
      <c:valAx>
        <c:axId val="112504832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49075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v>Desmoplastic</c:v>
          </c:tx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Sheet1!$B$70:$E$70</c:f>
              <c:numCache>
                <c:formatCode>General</c:formatCode>
                <c:ptCount val="4"/>
                <c:pt idx="0">
                  <c:v>0</c:v>
                </c:pt>
                <c:pt idx="1">
                  <c:v>60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Sheet1!$B$71:$E$71</c:f>
              <c:numCache>
                <c:formatCode>General</c:formatCode>
                <c:ptCount val="4"/>
                <c:pt idx="0">
                  <c:v>36</c:v>
                </c:pt>
                <c:pt idx="1">
                  <c:v>88</c:v>
                </c:pt>
                <c:pt idx="2">
                  <c:v>44</c:v>
                </c:pt>
                <c:pt idx="3">
                  <c:v>128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Sheet1!$B$72:$E$72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27</c:v>
                </c:pt>
                <c:pt idx="3">
                  <c:v>14</c:v>
                </c:pt>
              </c:numCache>
            </c:numRef>
          </c:val>
        </c:ser>
        <c:dLbls/>
        <c:gapWidth val="75"/>
        <c:overlap val="100"/>
        <c:axId val="112535040"/>
        <c:axId val="112536576"/>
      </c:barChart>
      <c:catAx>
        <c:axId val="112535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536576"/>
        <c:crosses val="autoZero"/>
        <c:auto val="1"/>
        <c:lblAlgn val="ctr"/>
        <c:lblOffset val="100"/>
      </c:catAx>
      <c:valAx>
        <c:axId val="11253657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535040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Sheet1!$B$85:$E$85</c:f>
              <c:numCache>
                <c:formatCode>General</c:formatCode>
                <c:ptCount val="4"/>
                <c:pt idx="0">
                  <c:v>0</c:v>
                </c:pt>
                <c:pt idx="1">
                  <c:v>24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Sheet1!$B$86:$E$86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8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Sheet1!$B$87:$E$87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</c:ser>
        <c:dLbls/>
        <c:gapWidth val="75"/>
        <c:overlap val="100"/>
        <c:axId val="112571136"/>
        <c:axId val="112572672"/>
      </c:barChart>
      <c:catAx>
        <c:axId val="1125711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572672"/>
        <c:crosses val="autoZero"/>
        <c:auto val="1"/>
        <c:lblAlgn val="ctr"/>
        <c:lblOffset val="100"/>
      </c:catAx>
      <c:valAx>
        <c:axId val="112572672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571136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Sheet1!$B$100:$E$100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Sheet1!$B$101:$E$101</c:f>
              <c:numCache>
                <c:formatCode>General</c:formatCode>
                <c:ptCount val="4"/>
                <c:pt idx="0">
                  <c:v>21</c:v>
                </c:pt>
                <c:pt idx="1">
                  <c:v>37</c:v>
                </c:pt>
                <c:pt idx="2">
                  <c:v>36</c:v>
                </c:pt>
                <c:pt idx="3">
                  <c:v>97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Sheet1!$B$102:$E$102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17</c:v>
                </c:pt>
                <c:pt idx="3">
                  <c:v>10</c:v>
                </c:pt>
              </c:numCache>
            </c:numRef>
          </c:val>
        </c:ser>
        <c:dLbls/>
        <c:gapWidth val="75"/>
        <c:overlap val="100"/>
        <c:axId val="112635904"/>
        <c:axId val="112637440"/>
      </c:barChart>
      <c:catAx>
        <c:axId val="11263590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637440"/>
        <c:crosses val="autoZero"/>
        <c:auto val="1"/>
        <c:lblAlgn val="ctr"/>
        <c:lblOffset val="100"/>
      </c:catAx>
      <c:valAx>
        <c:axId val="11263744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63590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Sheet1!$B$115:$E$115</c:f>
              <c:numCache>
                <c:formatCode>General</c:formatCode>
                <c:ptCount val="4"/>
                <c:pt idx="0">
                  <c:v>0</c:v>
                </c:pt>
                <c:pt idx="1">
                  <c:v>21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Sheet1!$B$116:$E$116</c:f>
              <c:numCache>
                <c:formatCode>General</c:formatCode>
                <c:ptCount val="4"/>
                <c:pt idx="0">
                  <c:v>15</c:v>
                </c:pt>
                <c:pt idx="1">
                  <c:v>41</c:v>
                </c:pt>
                <c:pt idx="2">
                  <c:v>0</c:v>
                </c:pt>
                <c:pt idx="3">
                  <c:v>30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Sheet1!$B$117:$E$117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</c:ser>
        <c:dLbls/>
        <c:gapWidth val="75"/>
        <c:overlap val="100"/>
        <c:axId val="112651264"/>
        <c:axId val="112685824"/>
      </c:barChart>
      <c:catAx>
        <c:axId val="1126512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685824"/>
        <c:crosses val="autoZero"/>
        <c:auto val="1"/>
        <c:lblAlgn val="ctr"/>
        <c:lblOffset val="100"/>
      </c:catAx>
      <c:valAx>
        <c:axId val="11268582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65126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Sheet1!$P$70:$S$70</c:f>
              <c:numCache>
                <c:formatCode>General</c:formatCode>
                <c:ptCount val="4"/>
                <c:pt idx="0">
                  <c:v>0</c:v>
                </c:pt>
                <c:pt idx="1">
                  <c:v>117</c:v>
                </c:pt>
                <c:pt idx="2">
                  <c:v>12</c:v>
                </c:pt>
                <c:pt idx="3">
                  <c:v>17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Sheet1!$P$71:$S$71</c:f>
              <c:numCache>
                <c:formatCode>General</c:formatCode>
                <c:ptCount val="4"/>
                <c:pt idx="0">
                  <c:v>92</c:v>
                </c:pt>
                <c:pt idx="1">
                  <c:v>161</c:v>
                </c:pt>
                <c:pt idx="2">
                  <c:v>146</c:v>
                </c:pt>
                <c:pt idx="3">
                  <c:v>280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Sheet1!$P$72:$S$72</c:f>
              <c:numCache>
                <c:formatCode>General</c:formatCode>
                <c:ptCount val="4"/>
                <c:pt idx="0">
                  <c:v>2</c:v>
                </c:pt>
                <c:pt idx="1">
                  <c:v>18</c:v>
                </c:pt>
                <c:pt idx="2">
                  <c:v>54</c:v>
                </c:pt>
                <c:pt idx="3">
                  <c:v>27</c:v>
                </c:pt>
              </c:numCache>
            </c:numRef>
          </c:val>
        </c:ser>
        <c:dLbls/>
        <c:gapWidth val="75"/>
        <c:overlap val="100"/>
        <c:axId val="112711936"/>
        <c:axId val="112730112"/>
      </c:barChart>
      <c:catAx>
        <c:axId val="1127119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730112"/>
        <c:crosses val="autoZero"/>
        <c:auto val="1"/>
        <c:lblAlgn val="ctr"/>
        <c:lblOffset val="100"/>
      </c:catAx>
      <c:valAx>
        <c:axId val="112730112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711936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Sheet1!$P$85:$S$85</c:f>
              <c:numCache>
                <c:formatCode>General</c:formatCode>
                <c:ptCount val="4"/>
                <c:pt idx="0">
                  <c:v>0</c:v>
                </c:pt>
                <c:pt idx="1">
                  <c:v>63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Sheet1!$P$86:$S$86</c:f>
              <c:numCache>
                <c:formatCode>General</c:formatCode>
                <c:ptCount val="4"/>
                <c:pt idx="0">
                  <c:v>1</c:v>
                </c:pt>
                <c:pt idx="1">
                  <c:v>26</c:v>
                </c:pt>
                <c:pt idx="2">
                  <c:v>31</c:v>
                </c:pt>
                <c:pt idx="3">
                  <c:v>10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Sheet1!$P$87:$S$87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20</c:v>
                </c:pt>
                <c:pt idx="3">
                  <c:v>3</c:v>
                </c:pt>
              </c:numCache>
            </c:numRef>
          </c:val>
        </c:ser>
        <c:dLbls/>
        <c:gapWidth val="75"/>
        <c:overlap val="100"/>
        <c:axId val="112760320"/>
        <c:axId val="112761856"/>
      </c:barChart>
      <c:catAx>
        <c:axId val="1127603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761856"/>
        <c:crosses val="autoZero"/>
        <c:auto val="1"/>
        <c:lblAlgn val="ctr"/>
        <c:lblOffset val="100"/>
      </c:catAx>
      <c:valAx>
        <c:axId val="11276185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760320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Sheet1!$P$100:$S$100</c:f>
              <c:numCache>
                <c:formatCode>General</c:formatCode>
                <c:ptCount val="4"/>
                <c:pt idx="0">
                  <c:v>0</c:v>
                </c:pt>
                <c:pt idx="1">
                  <c:v>23</c:v>
                </c:pt>
                <c:pt idx="2">
                  <c:v>8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Sheet1!$P$101:$S$101</c:f>
              <c:numCache>
                <c:formatCode>General</c:formatCode>
                <c:ptCount val="4"/>
                <c:pt idx="0">
                  <c:v>69</c:v>
                </c:pt>
                <c:pt idx="1">
                  <c:v>68</c:v>
                </c:pt>
                <c:pt idx="2">
                  <c:v>111</c:v>
                </c:pt>
                <c:pt idx="3">
                  <c:v>225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Sheet1!$P$102:$S$102</c:f>
              <c:numCache>
                <c:formatCode>General</c:formatCode>
                <c:ptCount val="4"/>
                <c:pt idx="0">
                  <c:v>2</c:v>
                </c:pt>
                <c:pt idx="1">
                  <c:v>15</c:v>
                </c:pt>
                <c:pt idx="2">
                  <c:v>34</c:v>
                </c:pt>
                <c:pt idx="3">
                  <c:v>20</c:v>
                </c:pt>
              </c:numCache>
            </c:numRef>
          </c:val>
        </c:ser>
        <c:dLbls/>
        <c:gapWidth val="75"/>
        <c:overlap val="100"/>
        <c:axId val="112825088"/>
        <c:axId val="112826624"/>
      </c:barChart>
      <c:catAx>
        <c:axId val="1128250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826624"/>
        <c:crosses val="autoZero"/>
        <c:auto val="1"/>
        <c:lblAlgn val="ctr"/>
        <c:lblOffset val="100"/>
      </c:catAx>
      <c:valAx>
        <c:axId val="11282662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82508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spPr>
            <a:solidFill>
              <a:srgbClr val="5F5F5F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Sheet1!$P$115:$S$115</c:f>
              <c:numCache>
                <c:formatCode>General</c:formatCode>
                <c:ptCount val="4"/>
                <c:pt idx="0">
                  <c:v>0</c:v>
                </c:pt>
                <c:pt idx="1">
                  <c:v>31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Sheet1!$A$71</c:f>
              <c:strCache>
                <c:ptCount val="1"/>
                <c:pt idx="0">
                  <c:v>Classic</c:v>
                </c:pt>
              </c:strCache>
            </c:strRef>
          </c:tx>
          <c:spPr>
            <a:solidFill>
              <a:srgbClr val="8000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Sheet1!$P$116:$S$116</c:f>
              <c:numCache>
                <c:formatCode>General</c:formatCode>
                <c:ptCount val="4"/>
                <c:pt idx="0">
                  <c:v>22</c:v>
                </c:pt>
                <c:pt idx="1">
                  <c:v>67</c:v>
                </c:pt>
                <c:pt idx="2">
                  <c:v>4</c:v>
                </c:pt>
                <c:pt idx="3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Sheet1!$A$72</c:f>
              <c:strCache>
                <c:ptCount val="1"/>
                <c:pt idx="0">
                  <c:v>LCA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Sheet1!$B$69:$E$69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Sheet1!$P$117:$S$117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</c:numCache>
            </c:numRef>
          </c:val>
        </c:ser>
        <c:dLbls/>
        <c:gapWidth val="75"/>
        <c:overlap val="100"/>
        <c:axId val="112852992"/>
        <c:axId val="112854528"/>
      </c:barChart>
      <c:catAx>
        <c:axId val="11285299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854528"/>
        <c:crosses val="autoZero"/>
        <c:auto val="1"/>
        <c:lblAlgn val="ctr"/>
        <c:lblOffset val="100"/>
      </c:catAx>
      <c:valAx>
        <c:axId val="11285452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crossAx val="11285299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Sheet1!$I$134:$L$134</c:f>
              <c:numCache>
                <c:formatCode>General</c:formatCode>
                <c:ptCount val="4"/>
                <c:pt idx="0">
                  <c:v>4</c:v>
                </c:pt>
                <c:pt idx="1">
                  <c:v>18</c:v>
                </c:pt>
                <c:pt idx="2">
                  <c:v>34</c:v>
                </c:pt>
                <c:pt idx="3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Sheet1!$I$133:$L$133</c:f>
              <c:numCache>
                <c:formatCode>General</c:formatCode>
                <c:ptCount val="4"/>
                <c:pt idx="0">
                  <c:v>43</c:v>
                </c:pt>
                <c:pt idx="1">
                  <c:v>99</c:v>
                </c:pt>
                <c:pt idx="2">
                  <c:v>81</c:v>
                </c:pt>
                <c:pt idx="3">
                  <c:v>103</c:v>
                </c:pt>
              </c:numCache>
            </c:numRef>
          </c:val>
        </c:ser>
        <c:dLbls/>
        <c:gapWidth val="75"/>
        <c:overlap val="100"/>
        <c:axId val="113023232"/>
        <c:axId val="113033216"/>
      </c:barChart>
      <c:catAx>
        <c:axId val="1130232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033216"/>
        <c:crosses val="autoZero"/>
        <c:auto val="1"/>
        <c:lblAlgn val="ctr"/>
        <c:lblOffset val="100"/>
      </c:catAx>
      <c:valAx>
        <c:axId val="11303321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02323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Sheet1!$B$8:$E$8</c:f>
              <c:numCache>
                <c:formatCode>General</c:formatCode>
                <c:ptCount val="4"/>
                <c:pt idx="0">
                  <c:v>36</c:v>
                </c:pt>
                <c:pt idx="1">
                  <c:v>153</c:v>
                </c:pt>
                <c:pt idx="2">
                  <c:v>71</c:v>
                </c:pt>
                <c:pt idx="3">
                  <c:v>142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Sheet1!$I$148:$L$148</c:f>
              <c:numCache>
                <c:formatCode>General</c:formatCode>
                <c:ptCount val="4"/>
                <c:pt idx="0">
                  <c:v>0</c:v>
                </c:pt>
                <c:pt idx="1">
                  <c:v>8</c:v>
                </c:pt>
                <c:pt idx="2">
                  <c:v>16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Sheet1!$I$147:$L$147</c:f>
              <c:numCache>
                <c:formatCode>General</c:formatCode>
                <c:ptCount val="4"/>
                <c:pt idx="0">
                  <c:v>0</c:v>
                </c:pt>
                <c:pt idx="1">
                  <c:v>39</c:v>
                </c:pt>
                <c:pt idx="2">
                  <c:v>18</c:v>
                </c:pt>
                <c:pt idx="3">
                  <c:v>7</c:v>
                </c:pt>
              </c:numCache>
            </c:numRef>
          </c:val>
        </c:ser>
        <c:dLbls/>
        <c:gapWidth val="75"/>
        <c:overlap val="100"/>
        <c:axId val="113066368"/>
        <c:axId val="113067904"/>
      </c:barChart>
      <c:catAx>
        <c:axId val="113066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067904"/>
        <c:crosses val="autoZero"/>
        <c:auto val="1"/>
        <c:lblAlgn val="ctr"/>
        <c:lblOffset val="100"/>
      </c:catAx>
      <c:valAx>
        <c:axId val="11306790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06636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Sheet1!$I$162:$L$162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18</c:v>
                </c:pt>
                <c:pt idx="3">
                  <c:v>42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Sheet1!$I$161:$L$161</c:f>
              <c:numCache>
                <c:formatCode>General</c:formatCode>
                <c:ptCount val="4"/>
                <c:pt idx="0">
                  <c:v>37</c:v>
                </c:pt>
                <c:pt idx="1">
                  <c:v>35</c:v>
                </c:pt>
                <c:pt idx="2">
                  <c:v>59</c:v>
                </c:pt>
                <c:pt idx="3">
                  <c:v>85</c:v>
                </c:pt>
              </c:numCache>
            </c:numRef>
          </c:val>
        </c:ser>
        <c:dLbls/>
        <c:gapWidth val="75"/>
        <c:overlap val="100"/>
        <c:axId val="113088768"/>
        <c:axId val="113094656"/>
      </c:barChart>
      <c:catAx>
        <c:axId val="1130887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094656"/>
        <c:crosses val="autoZero"/>
        <c:auto val="1"/>
        <c:lblAlgn val="ctr"/>
        <c:lblOffset val="100"/>
      </c:catAx>
      <c:valAx>
        <c:axId val="11309465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08876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Sheet1!$I$176:$L$176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Sheet1!$I$175:$L$175</c:f>
              <c:numCache>
                <c:formatCode>General</c:formatCode>
                <c:ptCount val="4"/>
                <c:pt idx="0">
                  <c:v>6</c:v>
                </c:pt>
                <c:pt idx="1">
                  <c:v>25</c:v>
                </c:pt>
                <c:pt idx="2">
                  <c:v>4</c:v>
                </c:pt>
                <c:pt idx="3">
                  <c:v>11</c:v>
                </c:pt>
              </c:numCache>
            </c:numRef>
          </c:val>
        </c:ser>
        <c:dLbls/>
        <c:gapWidth val="75"/>
        <c:overlap val="100"/>
        <c:axId val="113136000"/>
        <c:axId val="113137536"/>
      </c:barChart>
      <c:catAx>
        <c:axId val="1131360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137536"/>
        <c:crosses val="autoZero"/>
        <c:auto val="1"/>
        <c:lblAlgn val="ctr"/>
        <c:lblOffset val="100"/>
      </c:catAx>
      <c:valAx>
        <c:axId val="11313753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136000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Sheet1!$B$134:$E$134</c:f>
              <c:numCache>
                <c:formatCode>General</c:formatCode>
                <c:ptCount val="4"/>
                <c:pt idx="0">
                  <c:v>2</c:v>
                </c:pt>
                <c:pt idx="1">
                  <c:v>23</c:v>
                </c:pt>
                <c:pt idx="2">
                  <c:v>44</c:v>
                </c:pt>
                <c:pt idx="3">
                  <c:v>54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Sheet1!$B$133:$E$133</c:f>
              <c:numCache>
                <c:formatCode>General</c:formatCode>
                <c:ptCount val="4"/>
                <c:pt idx="0">
                  <c:v>34</c:v>
                </c:pt>
                <c:pt idx="1">
                  <c:v>130</c:v>
                </c:pt>
                <c:pt idx="2">
                  <c:v>27</c:v>
                </c:pt>
                <c:pt idx="3">
                  <c:v>88</c:v>
                </c:pt>
              </c:numCache>
            </c:numRef>
          </c:val>
        </c:ser>
        <c:dLbls/>
        <c:gapWidth val="75"/>
        <c:overlap val="100"/>
        <c:axId val="113170688"/>
        <c:axId val="112918528"/>
      </c:barChart>
      <c:catAx>
        <c:axId val="1131706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918528"/>
        <c:crosses val="autoZero"/>
        <c:auto val="1"/>
        <c:lblAlgn val="ctr"/>
        <c:lblOffset val="100"/>
      </c:catAx>
      <c:valAx>
        <c:axId val="11291852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17068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Sheet1!$B$148:$E$148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11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Sheet1!$B$147:$E$147</c:f>
              <c:numCache>
                <c:formatCode>General</c:formatCode>
                <c:ptCount val="4"/>
                <c:pt idx="0">
                  <c:v>0</c:v>
                </c:pt>
                <c:pt idx="1">
                  <c:v>27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</c:ser>
        <c:dLbls/>
        <c:gapWidth val="75"/>
        <c:overlap val="100"/>
        <c:axId val="112947584"/>
        <c:axId val="112949120"/>
      </c:barChart>
      <c:catAx>
        <c:axId val="1129475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2949120"/>
        <c:crosses val="autoZero"/>
        <c:auto val="1"/>
        <c:lblAlgn val="ctr"/>
        <c:lblOffset val="100"/>
      </c:catAx>
      <c:valAx>
        <c:axId val="11294912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294758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Sheet1!$B$162:$E$162</c:f>
              <c:numCache>
                <c:formatCode>General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33</c:v>
                </c:pt>
                <c:pt idx="3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bg1"/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Sheet1!$B$161:$E$161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20</c:v>
                </c:pt>
                <c:pt idx="3">
                  <c:v>56</c:v>
                </c:pt>
              </c:numCache>
            </c:numRef>
          </c:val>
        </c:ser>
        <c:dLbls/>
        <c:gapWidth val="75"/>
        <c:overlap val="100"/>
        <c:axId val="112982272"/>
        <c:axId val="113192960"/>
      </c:barChart>
      <c:catAx>
        <c:axId val="11298227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192960"/>
        <c:crosses val="autoZero"/>
        <c:auto val="1"/>
        <c:lblAlgn val="ctr"/>
        <c:lblOffset val="100"/>
      </c:catAx>
      <c:valAx>
        <c:axId val="11319296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2982272"/>
        <c:crosses val="autoZero"/>
        <c:crossBetween val="between"/>
        <c:majorUnit val="0.5"/>
      </c:valAx>
      <c:spPr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Sheet1!$B$176:$E$176</c:f>
              <c:numCache>
                <c:formatCode>General</c:formatCode>
                <c:ptCount val="4"/>
                <c:pt idx="0">
                  <c:v>1</c:v>
                </c:pt>
                <c:pt idx="1">
                  <c:v>6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Sheet1!$B$175:$E$175</c:f>
              <c:numCache>
                <c:formatCode>General</c:formatCode>
                <c:ptCount val="4"/>
                <c:pt idx="0">
                  <c:v>14</c:v>
                </c:pt>
                <c:pt idx="1">
                  <c:v>58</c:v>
                </c:pt>
                <c:pt idx="2">
                  <c:v>0</c:v>
                </c:pt>
                <c:pt idx="3">
                  <c:v>30</c:v>
                </c:pt>
              </c:numCache>
            </c:numRef>
          </c:val>
        </c:ser>
        <c:dLbls/>
        <c:gapWidth val="75"/>
        <c:overlap val="100"/>
        <c:axId val="113217920"/>
        <c:axId val="113219456"/>
      </c:barChart>
      <c:catAx>
        <c:axId val="1132179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219456"/>
        <c:crosses val="autoZero"/>
        <c:auto val="1"/>
        <c:lblAlgn val="ctr"/>
        <c:lblOffset val="100"/>
      </c:catAx>
      <c:valAx>
        <c:axId val="113219456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217920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Sheet1!$P$134:$S$134</c:f>
              <c:numCache>
                <c:formatCode>General</c:formatCode>
                <c:ptCount val="4"/>
                <c:pt idx="0">
                  <c:v>6</c:v>
                </c:pt>
                <c:pt idx="1">
                  <c:v>41</c:v>
                </c:pt>
                <c:pt idx="2">
                  <c:v>78</c:v>
                </c:pt>
                <c:pt idx="3">
                  <c:v>101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Sheet1!$P$133:$S$133</c:f>
              <c:numCache>
                <c:formatCode>General</c:formatCode>
                <c:ptCount val="4"/>
                <c:pt idx="0">
                  <c:v>77</c:v>
                </c:pt>
                <c:pt idx="1">
                  <c:v>229</c:v>
                </c:pt>
                <c:pt idx="2">
                  <c:v>108</c:v>
                </c:pt>
                <c:pt idx="3">
                  <c:v>191</c:v>
                </c:pt>
              </c:numCache>
            </c:numRef>
          </c:val>
        </c:ser>
        <c:dLbls/>
        <c:gapWidth val="75"/>
        <c:overlap val="100"/>
        <c:axId val="113248512"/>
        <c:axId val="113266688"/>
      </c:barChart>
      <c:catAx>
        <c:axId val="1132485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266688"/>
        <c:crosses val="autoZero"/>
        <c:auto val="1"/>
        <c:lblAlgn val="ctr"/>
        <c:lblOffset val="100"/>
      </c:catAx>
      <c:valAx>
        <c:axId val="113266688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24851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Sheet1!$P$148:$S$148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27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Sheet1!$P$147:$S$147</c:f>
              <c:numCache>
                <c:formatCode>General</c:formatCode>
                <c:ptCount val="4"/>
                <c:pt idx="0">
                  <c:v>0</c:v>
                </c:pt>
                <c:pt idx="1">
                  <c:v>66</c:v>
                </c:pt>
                <c:pt idx="2">
                  <c:v>25</c:v>
                </c:pt>
                <c:pt idx="3">
                  <c:v>9</c:v>
                </c:pt>
              </c:numCache>
            </c:numRef>
          </c:val>
        </c:ser>
        <c:dLbls/>
        <c:gapWidth val="75"/>
        <c:overlap val="100"/>
        <c:axId val="113377664"/>
        <c:axId val="113379200"/>
      </c:barChart>
      <c:catAx>
        <c:axId val="113377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379200"/>
        <c:crosses val="autoZero"/>
        <c:auto val="1"/>
        <c:lblAlgn val="ctr"/>
        <c:lblOffset val="100"/>
      </c:catAx>
      <c:valAx>
        <c:axId val="11337920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377664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Sheet1!$P$162:$S$162</c:f>
              <c:numCache>
                <c:formatCode>General</c:formatCode>
                <c:ptCount val="4"/>
                <c:pt idx="0">
                  <c:v>5</c:v>
                </c:pt>
                <c:pt idx="1">
                  <c:v>20</c:v>
                </c:pt>
                <c:pt idx="2">
                  <c:v>51</c:v>
                </c:pt>
                <c:pt idx="3">
                  <c:v>93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Sheet1!$P$161:$S$161</c:f>
              <c:numCache>
                <c:formatCode>General</c:formatCode>
                <c:ptCount val="4"/>
                <c:pt idx="0">
                  <c:v>57</c:v>
                </c:pt>
                <c:pt idx="1">
                  <c:v>80</c:v>
                </c:pt>
                <c:pt idx="2">
                  <c:v>79</c:v>
                </c:pt>
                <c:pt idx="3">
                  <c:v>141</c:v>
                </c:pt>
              </c:numCache>
            </c:numRef>
          </c:val>
        </c:ser>
        <c:dLbls/>
        <c:gapWidth val="75"/>
        <c:overlap val="100"/>
        <c:axId val="113412352"/>
        <c:axId val="113418240"/>
      </c:barChart>
      <c:catAx>
        <c:axId val="1134123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418240"/>
        <c:crosses val="autoZero"/>
        <c:auto val="1"/>
        <c:lblAlgn val="ctr"/>
        <c:lblOffset val="100"/>
      </c:catAx>
      <c:valAx>
        <c:axId val="113418240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412352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Sheet1!$B$23:$E$23</c:f>
              <c:numCache>
                <c:formatCode>General</c:formatCode>
                <c:ptCount val="4"/>
                <c:pt idx="0">
                  <c:v>0</c:v>
                </c:pt>
                <c:pt idx="1">
                  <c:v>34</c:v>
                </c:pt>
                <c:pt idx="2">
                  <c:v>18</c:v>
                </c:pt>
                <c:pt idx="3">
                  <c:v>2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Sheet1!$A$134</c:f>
              <c:strCache>
                <c:ptCount val="1"/>
                <c:pt idx="0">
                  <c:v>M+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Sheet1!$P$176:$S$176</c:f>
              <c:numCache>
                <c:formatCode>General</c:formatCode>
                <c:ptCount val="4"/>
                <c:pt idx="0">
                  <c:v>1</c:v>
                </c:pt>
                <c:pt idx="1">
                  <c:v>6</c:v>
                </c:pt>
                <c:pt idx="2">
                  <c:v>0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Sheet1!$A$133</c:f>
              <c:strCache>
                <c:ptCount val="1"/>
                <c:pt idx="0">
                  <c:v>M0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6600"/>
              </a:solidFill>
            </a:ln>
          </c:spPr>
          <c:cat>
            <c:strRef>
              <c:f>Sheet1!$B$132:$E$132</c:f>
              <c:strCache>
                <c:ptCount val="4"/>
                <c:pt idx="0">
                  <c:v>WNT</c:v>
                </c:pt>
                <c:pt idx="1">
                  <c:v>SHH</c:v>
                </c:pt>
                <c:pt idx="2">
                  <c:v>GRP3</c:v>
                </c:pt>
                <c:pt idx="3">
                  <c:v>GRP4</c:v>
                </c:pt>
              </c:strCache>
            </c:strRef>
          </c:cat>
          <c:val>
            <c:numRef>
              <c:f>Sheet1!$P$175:$S$175</c:f>
              <c:numCache>
                <c:formatCode>General</c:formatCode>
                <c:ptCount val="4"/>
                <c:pt idx="0">
                  <c:v>20</c:v>
                </c:pt>
                <c:pt idx="1">
                  <c:v>83</c:v>
                </c:pt>
                <c:pt idx="2">
                  <c:v>4</c:v>
                </c:pt>
                <c:pt idx="3">
                  <c:v>41</c:v>
                </c:pt>
              </c:numCache>
            </c:numRef>
          </c:val>
        </c:ser>
        <c:dLbls/>
        <c:gapWidth val="75"/>
        <c:overlap val="100"/>
        <c:axId val="113455488"/>
        <c:axId val="113457024"/>
      </c:barChart>
      <c:catAx>
        <c:axId val="1134554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3457024"/>
        <c:crosses val="autoZero"/>
        <c:auto val="1"/>
        <c:lblAlgn val="ctr"/>
        <c:lblOffset val="100"/>
      </c:catAx>
      <c:valAx>
        <c:axId val="113457024"/>
        <c:scaling>
          <c:orientation val="minMax"/>
          <c:max val="1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13455488"/>
        <c:crosses val="autoZero"/>
        <c:crossBetween val="between"/>
        <c:majorUnit val="0.5"/>
      </c:valAx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Sheet1!$B$38:$E$38</c:f>
              <c:numCache>
                <c:formatCode>General</c:formatCode>
                <c:ptCount val="4"/>
                <c:pt idx="0">
                  <c:v>21</c:v>
                </c:pt>
                <c:pt idx="1">
                  <c:v>55</c:v>
                </c:pt>
                <c:pt idx="2">
                  <c:v>53</c:v>
                </c:pt>
                <c:pt idx="3">
                  <c:v>107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Sheet1!$B$53:$E$53</c:f>
              <c:numCache>
                <c:formatCode>General</c:formatCode>
                <c:ptCount val="4"/>
                <c:pt idx="0">
                  <c:v>15</c:v>
                </c:pt>
                <c:pt idx="1">
                  <c:v>64</c:v>
                </c:pt>
                <c:pt idx="2">
                  <c:v>0</c:v>
                </c:pt>
                <c:pt idx="3">
                  <c:v>33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val>
            <c:numRef>
              <c:f>Sheet1!$P$8:$S$8</c:f>
              <c:numCache>
                <c:formatCode>General</c:formatCode>
                <c:ptCount val="4"/>
                <c:pt idx="0">
                  <c:v>95</c:v>
                </c:pt>
                <c:pt idx="1">
                  <c:v>303</c:v>
                </c:pt>
                <c:pt idx="2">
                  <c:v>217</c:v>
                </c:pt>
                <c:pt idx="3">
                  <c:v>328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787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593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04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7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725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201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6253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152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9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461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77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D4C19-E99A-4C4E-A46D-8C2833C48954}" type="datetimeFigureOut">
              <a:rPr lang="en-US" smtClean="0"/>
              <a:pPr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98232-7110-4C49-9110-2ED3F17F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180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13" Type="http://schemas.openxmlformats.org/officeDocument/2006/relationships/chart" Target="../charts/chart24.xml"/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12" Type="http://schemas.openxmlformats.org/officeDocument/2006/relationships/chart" Target="../charts/chart23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11" Type="http://schemas.openxmlformats.org/officeDocument/2006/relationships/chart" Target="../charts/chart22.xml"/><Relationship Id="rId5" Type="http://schemas.openxmlformats.org/officeDocument/2006/relationships/chart" Target="../charts/chart16.xml"/><Relationship Id="rId10" Type="http://schemas.openxmlformats.org/officeDocument/2006/relationships/chart" Target="../charts/chart21.xml"/><Relationship Id="rId4" Type="http://schemas.openxmlformats.org/officeDocument/2006/relationships/chart" Target="../charts/chart15.xml"/><Relationship Id="rId9" Type="http://schemas.openxmlformats.org/officeDocument/2006/relationships/chart" Target="../charts/char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1.xml"/><Relationship Id="rId13" Type="http://schemas.openxmlformats.org/officeDocument/2006/relationships/chart" Target="../charts/chart36.xml"/><Relationship Id="rId3" Type="http://schemas.openxmlformats.org/officeDocument/2006/relationships/chart" Target="../charts/chart26.xml"/><Relationship Id="rId7" Type="http://schemas.openxmlformats.org/officeDocument/2006/relationships/chart" Target="../charts/chart30.xml"/><Relationship Id="rId12" Type="http://schemas.openxmlformats.org/officeDocument/2006/relationships/chart" Target="../charts/chart35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9.xml"/><Relationship Id="rId11" Type="http://schemas.openxmlformats.org/officeDocument/2006/relationships/chart" Target="../charts/chart34.xml"/><Relationship Id="rId5" Type="http://schemas.openxmlformats.org/officeDocument/2006/relationships/chart" Target="../charts/chart28.xml"/><Relationship Id="rId10" Type="http://schemas.openxmlformats.org/officeDocument/2006/relationships/chart" Target="../charts/chart33.xml"/><Relationship Id="rId4" Type="http://schemas.openxmlformats.org/officeDocument/2006/relationships/chart" Target="../charts/chart27.xml"/><Relationship Id="rId9" Type="http://schemas.openxmlformats.org/officeDocument/2006/relationships/chart" Target="../charts/chart3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3.xml"/><Relationship Id="rId13" Type="http://schemas.openxmlformats.org/officeDocument/2006/relationships/chart" Target="../charts/chart48.xml"/><Relationship Id="rId3" Type="http://schemas.openxmlformats.org/officeDocument/2006/relationships/chart" Target="../charts/chart38.xml"/><Relationship Id="rId7" Type="http://schemas.openxmlformats.org/officeDocument/2006/relationships/chart" Target="../charts/chart42.xml"/><Relationship Id="rId12" Type="http://schemas.openxmlformats.org/officeDocument/2006/relationships/chart" Target="../charts/chart47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1.xml"/><Relationship Id="rId11" Type="http://schemas.openxmlformats.org/officeDocument/2006/relationships/chart" Target="../charts/chart46.xml"/><Relationship Id="rId5" Type="http://schemas.openxmlformats.org/officeDocument/2006/relationships/chart" Target="../charts/chart40.xml"/><Relationship Id="rId10" Type="http://schemas.openxmlformats.org/officeDocument/2006/relationships/chart" Target="../charts/chart45.xml"/><Relationship Id="rId4" Type="http://schemas.openxmlformats.org/officeDocument/2006/relationships/chart" Target="../charts/chart39.xml"/><Relationship Id="rId9" Type="http://schemas.openxmlformats.org/officeDocument/2006/relationships/chart" Target="../charts/chart4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5.xml"/><Relationship Id="rId13" Type="http://schemas.openxmlformats.org/officeDocument/2006/relationships/chart" Target="../charts/chart60.xml"/><Relationship Id="rId3" Type="http://schemas.openxmlformats.org/officeDocument/2006/relationships/chart" Target="../charts/chart50.xml"/><Relationship Id="rId7" Type="http://schemas.openxmlformats.org/officeDocument/2006/relationships/chart" Target="../charts/chart54.xml"/><Relationship Id="rId12" Type="http://schemas.openxmlformats.org/officeDocument/2006/relationships/chart" Target="../charts/chart59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3.xml"/><Relationship Id="rId11" Type="http://schemas.openxmlformats.org/officeDocument/2006/relationships/chart" Target="../charts/chart58.xml"/><Relationship Id="rId5" Type="http://schemas.openxmlformats.org/officeDocument/2006/relationships/chart" Target="../charts/chart52.xml"/><Relationship Id="rId10" Type="http://schemas.openxmlformats.org/officeDocument/2006/relationships/chart" Target="../charts/chart57.xml"/><Relationship Id="rId4" Type="http://schemas.openxmlformats.org/officeDocument/2006/relationships/chart" Target="../charts/chart51.xml"/><Relationship Id="rId9" Type="http://schemas.openxmlformats.org/officeDocument/2006/relationships/chart" Target="../charts/chart5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648" y="827584"/>
            <a:ext cx="6336704" cy="79208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Picture 2" descr="Z:\B062\David\MB datasets for NMF cluster analysis\Boston4NMF5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00" t="18834"/>
          <a:stretch/>
        </p:blipFill>
        <p:spPr bwMode="auto">
          <a:xfrm>
            <a:off x="806013" y="1372345"/>
            <a:ext cx="2376264" cy="20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55318" y="1042994"/>
            <a:ext cx="934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Cho series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892740" y="3621619"/>
            <a:ext cx="2335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Kool</a:t>
            </a:r>
            <a:r>
              <a:rPr lang="en-US" sz="1400" dirty="0" smtClean="0"/>
              <a:t> – </a:t>
            </a:r>
            <a:r>
              <a:rPr lang="en-US" sz="1400" dirty="0" err="1" smtClean="0"/>
              <a:t>Fattet</a:t>
            </a:r>
            <a:r>
              <a:rPr lang="en-US" sz="1400" dirty="0" smtClean="0"/>
              <a:t> – McCabe series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094513" y="1031825"/>
            <a:ext cx="1422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Thompson series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166876" y="3621619"/>
            <a:ext cx="1365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Northcott series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318610" y="6228184"/>
            <a:ext cx="1182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Remke series</a:t>
            </a:r>
            <a:endParaRPr lang="en-US" sz="1400" dirty="0"/>
          </a:p>
        </p:txBody>
      </p:sp>
      <p:pic>
        <p:nvPicPr>
          <p:cNvPr id="11" name="Picture 2" descr="Z:\B062\David\MB datasets for NMF cluster analysis\StJude4NMF500_100run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67" t="18951" r="2500"/>
          <a:stretch/>
        </p:blipFill>
        <p:spPr bwMode="auto">
          <a:xfrm>
            <a:off x="3706945" y="1358022"/>
            <a:ext cx="2314343" cy="205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Z:\B062\David\MB datasets for NMF cluster analysis\AdamParisMcCabe4NMF50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67" t="18951" r="2000"/>
          <a:stretch/>
        </p:blipFill>
        <p:spPr bwMode="auto">
          <a:xfrm>
            <a:off x="836712" y="3981659"/>
            <a:ext cx="2303124" cy="194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Z:\B062\David\MB datasets for NMF cluster analysis\Toronto4NMF500_100runs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00" t="19551" r="1701"/>
          <a:stretch/>
        </p:blipFill>
        <p:spPr bwMode="auto">
          <a:xfrm>
            <a:off x="3729601" y="3977700"/>
            <a:ext cx="2306577" cy="19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997"/>
          <a:stretch/>
        </p:blipFill>
        <p:spPr bwMode="auto">
          <a:xfrm>
            <a:off x="897798" y="6535961"/>
            <a:ext cx="2099841" cy="186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980325" y="1372345"/>
            <a:ext cx="247541" cy="2348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tangle 15"/>
          <p:cNvSpPr/>
          <p:nvPr/>
        </p:nvSpPr>
        <p:spPr>
          <a:xfrm>
            <a:off x="5879330" y="1370995"/>
            <a:ext cx="247541" cy="2348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/>
          <p:cNvSpPr/>
          <p:nvPr/>
        </p:nvSpPr>
        <p:spPr>
          <a:xfrm>
            <a:off x="2996952" y="4156100"/>
            <a:ext cx="247541" cy="2348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/>
          <p:cNvSpPr/>
          <p:nvPr/>
        </p:nvSpPr>
        <p:spPr>
          <a:xfrm>
            <a:off x="5883521" y="4101262"/>
            <a:ext cx="247541" cy="2348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612308" y="314236"/>
            <a:ext cx="554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Supplementary Figure S1    -   NMF cluster analyses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3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6672" y="1403648"/>
            <a:ext cx="5976664" cy="6912768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09931485"/>
              </p:ext>
            </p:extLst>
          </p:nvPr>
        </p:nvGraphicFramePr>
        <p:xfrm>
          <a:off x="647077" y="1944685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04642687"/>
              </p:ext>
            </p:extLst>
          </p:nvPr>
        </p:nvGraphicFramePr>
        <p:xfrm>
          <a:off x="647077" y="3422128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57270469"/>
              </p:ext>
            </p:extLst>
          </p:nvPr>
        </p:nvGraphicFramePr>
        <p:xfrm>
          <a:off x="647077" y="4934296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88865714"/>
              </p:ext>
            </p:extLst>
          </p:nvPr>
        </p:nvGraphicFramePr>
        <p:xfrm>
          <a:off x="647077" y="6481340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76952891"/>
              </p:ext>
            </p:extLst>
          </p:nvPr>
        </p:nvGraphicFramePr>
        <p:xfrm>
          <a:off x="2411111" y="1944685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7662316"/>
              </p:ext>
            </p:extLst>
          </p:nvPr>
        </p:nvGraphicFramePr>
        <p:xfrm>
          <a:off x="2411111" y="3422128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70632331"/>
              </p:ext>
            </p:extLst>
          </p:nvPr>
        </p:nvGraphicFramePr>
        <p:xfrm>
          <a:off x="2411111" y="4934296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57075040"/>
              </p:ext>
            </p:extLst>
          </p:nvPr>
        </p:nvGraphicFramePr>
        <p:xfrm>
          <a:off x="2411111" y="6481340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2482318"/>
              </p:ext>
            </p:extLst>
          </p:nvPr>
        </p:nvGraphicFramePr>
        <p:xfrm>
          <a:off x="4113238" y="1944685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34253603"/>
              </p:ext>
            </p:extLst>
          </p:nvPr>
        </p:nvGraphicFramePr>
        <p:xfrm>
          <a:off x="4113238" y="3422128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16041622"/>
              </p:ext>
            </p:extLst>
          </p:nvPr>
        </p:nvGraphicFramePr>
        <p:xfrm>
          <a:off x="4113238" y="4934296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10612740"/>
              </p:ext>
            </p:extLst>
          </p:nvPr>
        </p:nvGraphicFramePr>
        <p:xfrm>
          <a:off x="4113238" y="6481340"/>
          <a:ext cx="2124074" cy="104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24744" y="1774721"/>
            <a:ext cx="1201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26024" y="1763688"/>
            <a:ext cx="12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TMA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39895" y="1763688"/>
            <a:ext cx="16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 + TMA</a:t>
            </a:r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99377" y="3286889"/>
            <a:ext cx="1120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909701" y="3275856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TMA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509120" y="3275856"/>
            <a:ext cx="156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 + TMA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180272" y="4799057"/>
            <a:ext cx="120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852936" y="4788024"/>
            <a:ext cx="125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TMA</a:t>
            </a:r>
            <a:endParaRPr lang="en-US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37112" y="4788024"/>
            <a:ext cx="1652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 + TMA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173971" y="6311225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</a:t>
            </a:r>
            <a:endParaRPr 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881038" y="6300192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TMA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509120" y="6300192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 + TMA</a:t>
            </a:r>
            <a:endParaRPr lang="en-US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73438" y="7792615"/>
            <a:ext cx="382821" cy="1440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214567" y="7792615"/>
            <a:ext cx="382821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765038" y="7792615"/>
            <a:ext cx="382821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301208" y="7792615"/>
            <a:ext cx="382821" cy="14401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145848" y="7720607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WNT</a:t>
            </a:r>
            <a:endParaRPr lang="en-US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715724" y="7720607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SHH</a:t>
            </a:r>
            <a:endParaRPr lang="en-US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242192" y="7720607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GRP3</a:t>
            </a:r>
            <a:endParaRPr lang="en-US" sz="1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754360" y="7720607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GRP4</a:t>
            </a:r>
            <a:endParaRPr lang="en-US" sz="1400" b="1" dirty="0"/>
          </a:p>
        </p:txBody>
      </p:sp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404664" y="323528"/>
            <a:ext cx="62421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S2a:   Subgroup distributions GEP and TMA cohorts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586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60648" y="827584"/>
            <a:ext cx="6336704" cy="792088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4093800"/>
              </p:ext>
            </p:extLst>
          </p:nvPr>
        </p:nvGraphicFramePr>
        <p:xfrm>
          <a:off x="404664" y="104360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76550857"/>
              </p:ext>
            </p:extLst>
          </p:nvPr>
        </p:nvGraphicFramePr>
        <p:xfrm>
          <a:off x="404664" y="3059832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48666280"/>
              </p:ext>
            </p:extLst>
          </p:nvPr>
        </p:nvGraphicFramePr>
        <p:xfrm>
          <a:off x="404664" y="50040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8685285"/>
              </p:ext>
            </p:extLst>
          </p:nvPr>
        </p:nvGraphicFramePr>
        <p:xfrm>
          <a:off x="404664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69377063"/>
              </p:ext>
            </p:extLst>
          </p:nvPr>
        </p:nvGraphicFramePr>
        <p:xfrm>
          <a:off x="2348880" y="104360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42387742"/>
              </p:ext>
            </p:extLst>
          </p:nvPr>
        </p:nvGraphicFramePr>
        <p:xfrm>
          <a:off x="2348880" y="3059832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94664611"/>
              </p:ext>
            </p:extLst>
          </p:nvPr>
        </p:nvGraphicFramePr>
        <p:xfrm>
          <a:off x="2348880" y="50040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23660472"/>
              </p:ext>
            </p:extLst>
          </p:nvPr>
        </p:nvGraphicFramePr>
        <p:xfrm>
          <a:off x="2348880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26713529"/>
              </p:ext>
            </p:extLst>
          </p:nvPr>
        </p:nvGraphicFramePr>
        <p:xfrm>
          <a:off x="4437112" y="104360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93178937"/>
              </p:ext>
            </p:extLst>
          </p:nvPr>
        </p:nvGraphicFramePr>
        <p:xfrm>
          <a:off x="4437112" y="3059832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94671577"/>
              </p:ext>
            </p:extLst>
          </p:nvPr>
        </p:nvGraphicFramePr>
        <p:xfrm>
          <a:off x="4437112" y="50040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45637390"/>
              </p:ext>
            </p:extLst>
          </p:nvPr>
        </p:nvGraphicFramePr>
        <p:xfrm>
          <a:off x="4437112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908720" y="910625"/>
            <a:ext cx="1201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898032" y="899592"/>
            <a:ext cx="12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TMA</a:t>
            </a:r>
            <a:endParaRPr 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727927" y="899592"/>
            <a:ext cx="16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 + TMA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939964" y="2915816"/>
            <a:ext cx="1120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852936" y="2915816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TMA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725144" y="2915816"/>
            <a:ext cx="156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 + TMA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860006" y="4860032"/>
            <a:ext cx="120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826537" y="4860032"/>
            <a:ext cx="125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TMA</a:t>
            </a:r>
            <a:endParaRPr lang="en-US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728440" y="4860032"/>
            <a:ext cx="1652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 + TMA</a:t>
            </a:r>
            <a:endParaRPr lang="en-US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980728" y="6887289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</a:t>
            </a:r>
            <a:endParaRPr lang="en-US" sz="1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881038" y="6876256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TMA</a:t>
            </a:r>
            <a:endParaRPr lang="en-US" sz="12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782940" y="6876256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 + TMA</a:t>
            </a:r>
            <a:endParaRPr lang="en-US" sz="1200" b="1" dirty="0"/>
          </a:p>
        </p:txBody>
      </p:sp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404664" y="323528"/>
            <a:ext cx="62421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S2b:   Subgroup distributions GEP and TMA cohorts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70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648" y="827584"/>
            <a:ext cx="6336704" cy="792088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7733747"/>
              </p:ext>
            </p:extLst>
          </p:nvPr>
        </p:nvGraphicFramePr>
        <p:xfrm>
          <a:off x="404664" y="112039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1798475"/>
              </p:ext>
            </p:extLst>
          </p:nvPr>
        </p:nvGraphicFramePr>
        <p:xfrm>
          <a:off x="404664" y="305066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87987953"/>
              </p:ext>
            </p:extLst>
          </p:nvPr>
        </p:nvGraphicFramePr>
        <p:xfrm>
          <a:off x="404664" y="4994880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95289290"/>
              </p:ext>
            </p:extLst>
          </p:nvPr>
        </p:nvGraphicFramePr>
        <p:xfrm>
          <a:off x="404664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8700673"/>
              </p:ext>
            </p:extLst>
          </p:nvPr>
        </p:nvGraphicFramePr>
        <p:xfrm>
          <a:off x="2348880" y="1115616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8934946"/>
              </p:ext>
            </p:extLst>
          </p:nvPr>
        </p:nvGraphicFramePr>
        <p:xfrm>
          <a:off x="2348880" y="304588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39615060"/>
              </p:ext>
            </p:extLst>
          </p:nvPr>
        </p:nvGraphicFramePr>
        <p:xfrm>
          <a:off x="2348880" y="4990099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50651102"/>
              </p:ext>
            </p:extLst>
          </p:nvPr>
        </p:nvGraphicFramePr>
        <p:xfrm>
          <a:off x="2348880" y="700632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2312074"/>
              </p:ext>
            </p:extLst>
          </p:nvPr>
        </p:nvGraphicFramePr>
        <p:xfrm>
          <a:off x="4389080" y="1115616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42196148"/>
              </p:ext>
            </p:extLst>
          </p:nvPr>
        </p:nvGraphicFramePr>
        <p:xfrm>
          <a:off x="4389080" y="304588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56806844"/>
              </p:ext>
            </p:extLst>
          </p:nvPr>
        </p:nvGraphicFramePr>
        <p:xfrm>
          <a:off x="4389080" y="4990099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13763641"/>
              </p:ext>
            </p:extLst>
          </p:nvPr>
        </p:nvGraphicFramePr>
        <p:xfrm>
          <a:off x="4389080" y="700632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08720" y="910625"/>
            <a:ext cx="1201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98032" y="899592"/>
            <a:ext cx="12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TMA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727927" y="899592"/>
            <a:ext cx="16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 + TMA</a:t>
            </a:r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939964" y="2915816"/>
            <a:ext cx="1120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852936" y="2915816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TMA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725144" y="2915816"/>
            <a:ext cx="156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 + TMA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60006" y="4860032"/>
            <a:ext cx="120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826537" y="4860032"/>
            <a:ext cx="125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TMA</a:t>
            </a:r>
            <a:endParaRPr lang="en-US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728440" y="4860032"/>
            <a:ext cx="1652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 + TMA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980728" y="6887289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</a:t>
            </a:r>
            <a:endParaRPr 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881038" y="6876256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TMA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782940" y="6876256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 + TMA</a:t>
            </a:r>
            <a:endParaRPr lang="en-US" sz="1200" b="1" dirty="0"/>
          </a:p>
        </p:txBody>
      </p:sp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260648" y="323528"/>
            <a:ext cx="66397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S2c:   Male : female distributions GEP and TMA cohorts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94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0648" y="827584"/>
            <a:ext cx="6336704" cy="792088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09082" y="323528"/>
            <a:ext cx="6203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S2d:   Histology distributions GEP and TMA cohorts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1406307"/>
              </p:ext>
            </p:extLst>
          </p:nvPr>
        </p:nvGraphicFramePr>
        <p:xfrm>
          <a:off x="356632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58203790"/>
              </p:ext>
            </p:extLst>
          </p:nvPr>
        </p:nvGraphicFramePr>
        <p:xfrm>
          <a:off x="356632" y="307140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71080136"/>
              </p:ext>
            </p:extLst>
          </p:nvPr>
        </p:nvGraphicFramePr>
        <p:xfrm>
          <a:off x="356632" y="501562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08981885"/>
              </p:ext>
            </p:extLst>
          </p:nvPr>
        </p:nvGraphicFramePr>
        <p:xfrm>
          <a:off x="356632" y="703184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94083456"/>
              </p:ext>
            </p:extLst>
          </p:nvPr>
        </p:nvGraphicFramePr>
        <p:xfrm>
          <a:off x="2372856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02335914"/>
              </p:ext>
            </p:extLst>
          </p:nvPr>
        </p:nvGraphicFramePr>
        <p:xfrm>
          <a:off x="2372856" y="307140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03720386"/>
              </p:ext>
            </p:extLst>
          </p:nvPr>
        </p:nvGraphicFramePr>
        <p:xfrm>
          <a:off x="2372856" y="501562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49073933"/>
              </p:ext>
            </p:extLst>
          </p:nvPr>
        </p:nvGraphicFramePr>
        <p:xfrm>
          <a:off x="2372856" y="703184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3374305"/>
              </p:ext>
            </p:extLst>
          </p:nvPr>
        </p:nvGraphicFramePr>
        <p:xfrm>
          <a:off x="4461088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640699"/>
              </p:ext>
            </p:extLst>
          </p:nvPr>
        </p:nvGraphicFramePr>
        <p:xfrm>
          <a:off x="4461088" y="307140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94633678"/>
              </p:ext>
            </p:extLst>
          </p:nvPr>
        </p:nvGraphicFramePr>
        <p:xfrm>
          <a:off x="4461088" y="5015623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34573619"/>
              </p:ext>
            </p:extLst>
          </p:nvPr>
        </p:nvGraphicFramePr>
        <p:xfrm>
          <a:off x="4461088" y="7031847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908720" y="910625"/>
            <a:ext cx="1201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898032" y="899592"/>
            <a:ext cx="12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TMA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727927" y="899592"/>
            <a:ext cx="16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 + TMA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939964" y="2915816"/>
            <a:ext cx="1120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</a:t>
            </a:r>
            <a:endParaRPr lang="en-US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852936" y="2915816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TMA</a:t>
            </a:r>
            <a:endParaRPr lang="en-US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725144" y="2915816"/>
            <a:ext cx="156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 + TMA</a:t>
            </a:r>
            <a:endParaRPr lang="en-US" sz="1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860006" y="4860032"/>
            <a:ext cx="120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</a:t>
            </a:r>
            <a:endParaRPr lang="en-US" sz="12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2826537" y="4860032"/>
            <a:ext cx="125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TMA</a:t>
            </a:r>
            <a:endParaRPr lang="en-US" sz="1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728440" y="4860032"/>
            <a:ext cx="1652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 + TMA</a:t>
            </a:r>
            <a:endParaRPr lang="en-US" sz="12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980728" y="6887289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</a:t>
            </a:r>
            <a:endParaRPr lang="en-US" sz="12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881038" y="6876256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TMA</a:t>
            </a:r>
            <a:endParaRPr lang="en-US" sz="12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782940" y="6876256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 + TMA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xmlns="" val="357073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648" y="827584"/>
            <a:ext cx="6336704" cy="792088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509082" y="323528"/>
            <a:ext cx="6293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S2e:   Metastasis frequencies GEP and TMA cohorts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60233705"/>
              </p:ext>
            </p:extLst>
          </p:nvPr>
        </p:nvGraphicFramePr>
        <p:xfrm>
          <a:off x="404664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923865"/>
              </p:ext>
            </p:extLst>
          </p:nvPr>
        </p:nvGraphicFramePr>
        <p:xfrm>
          <a:off x="404664" y="305066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18766413"/>
              </p:ext>
            </p:extLst>
          </p:nvPr>
        </p:nvGraphicFramePr>
        <p:xfrm>
          <a:off x="404664" y="4994880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84092873"/>
              </p:ext>
            </p:extLst>
          </p:nvPr>
        </p:nvGraphicFramePr>
        <p:xfrm>
          <a:off x="404664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33350931"/>
              </p:ext>
            </p:extLst>
          </p:nvPr>
        </p:nvGraphicFramePr>
        <p:xfrm>
          <a:off x="2420888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16919446"/>
              </p:ext>
            </p:extLst>
          </p:nvPr>
        </p:nvGraphicFramePr>
        <p:xfrm>
          <a:off x="2420888" y="305066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99572611"/>
              </p:ext>
            </p:extLst>
          </p:nvPr>
        </p:nvGraphicFramePr>
        <p:xfrm>
          <a:off x="2420888" y="4994880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25897099"/>
              </p:ext>
            </p:extLst>
          </p:nvPr>
        </p:nvGraphicFramePr>
        <p:xfrm>
          <a:off x="2420888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27661902"/>
              </p:ext>
            </p:extLst>
          </p:nvPr>
        </p:nvGraphicFramePr>
        <p:xfrm>
          <a:off x="4437112" y="1106448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95926487"/>
              </p:ext>
            </p:extLst>
          </p:nvPr>
        </p:nvGraphicFramePr>
        <p:xfrm>
          <a:off x="4437112" y="305066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11745870"/>
              </p:ext>
            </p:extLst>
          </p:nvPr>
        </p:nvGraphicFramePr>
        <p:xfrm>
          <a:off x="4437112" y="4994880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18390009"/>
              </p:ext>
            </p:extLst>
          </p:nvPr>
        </p:nvGraphicFramePr>
        <p:xfrm>
          <a:off x="4437112" y="7011104"/>
          <a:ext cx="1920240" cy="173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908720" y="910625"/>
            <a:ext cx="1201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98032" y="899592"/>
            <a:ext cx="1251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TMA</a:t>
            </a:r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727927" y="899592"/>
            <a:ext cx="165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patients GEP + TMA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39964" y="2915816"/>
            <a:ext cx="1120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852936" y="2915816"/>
            <a:ext cx="1167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TMA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725144" y="2915816"/>
            <a:ext cx="156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infants GEP + TMA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60006" y="4860032"/>
            <a:ext cx="1200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</a:t>
            </a:r>
            <a:endParaRPr lang="en-US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826537" y="4860032"/>
            <a:ext cx="125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TMA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728440" y="4860032"/>
            <a:ext cx="1652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children GEP + TMA</a:t>
            </a:r>
            <a:endParaRPr 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80728" y="6887289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881038" y="6876256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TMA</a:t>
            </a:r>
            <a:endParaRPr lang="en-US" sz="1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782940" y="6876256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All adults GEP + TMA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xmlns="" val="28344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6835" y="539552"/>
            <a:ext cx="6336704" cy="828092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TextBox 28"/>
          <p:cNvSpPr txBox="1"/>
          <p:nvPr/>
        </p:nvSpPr>
        <p:spPr>
          <a:xfrm>
            <a:off x="798256" y="633046"/>
            <a:ext cx="1118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All patients</a:t>
            </a:r>
            <a:endParaRPr lang="nl-NL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2388005" y="633046"/>
            <a:ext cx="752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Infants</a:t>
            </a:r>
            <a:endParaRPr lang="nl-NL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17032" y="633046"/>
            <a:ext cx="8808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Children</a:t>
            </a:r>
            <a:endParaRPr lang="nl-NL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5229200" y="633046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Adults</a:t>
            </a:r>
            <a:endParaRPr lang="nl-NL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956948" y="5529590"/>
            <a:ext cx="599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WNT</a:t>
            </a:r>
            <a:endParaRPr lang="nl-NL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2461228" y="5529590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SHH</a:t>
            </a:r>
            <a:endParaRPr lang="nl-NL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3704222" y="5529590"/>
            <a:ext cx="948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GROUP 3</a:t>
            </a:r>
            <a:endParaRPr lang="nl-NL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5157192" y="5529590"/>
            <a:ext cx="948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GROUP 4</a:t>
            </a:r>
            <a:endParaRPr lang="nl-NL" sz="1600" dirty="0"/>
          </a:p>
        </p:txBody>
      </p:sp>
      <p:sp>
        <p:nvSpPr>
          <p:cNvPr id="135" name="TextBox 1"/>
          <p:cNvSpPr txBox="1">
            <a:spLocks noChangeArrowheads="1"/>
          </p:cNvSpPr>
          <p:nvPr/>
        </p:nvSpPr>
        <p:spPr bwMode="auto">
          <a:xfrm>
            <a:off x="836613" y="107504"/>
            <a:ext cx="4925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Figure </a:t>
            </a:r>
            <a:r>
              <a:rPr lang="en-US" dirty="0" smtClean="0"/>
              <a:t>S3:   Survival analyses subgroups TMA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33" y="971600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92" y="971600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33" y="2483768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693" y="2483768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2" y="971600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693" y="971600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92" y="2483768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34" y="3995936"/>
            <a:ext cx="1839346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693" y="3995936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92" y="3995936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2" y="3995936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2" y="2483768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33" y="5868144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693" y="5868144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92" y="5868144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2" y="5868144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33" y="7380312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9693" y="7380312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92" y="7380312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2" y="7380312"/>
            <a:ext cx="1839347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8" name="TextBox 177"/>
          <p:cNvSpPr txBox="1"/>
          <p:nvPr/>
        </p:nvSpPr>
        <p:spPr>
          <a:xfrm>
            <a:off x="729565" y="1907704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a</a:t>
            </a:r>
            <a:endParaRPr lang="nl-NL" dirty="0"/>
          </a:p>
        </p:txBody>
      </p:sp>
      <p:sp>
        <p:nvSpPr>
          <p:cNvPr id="179" name="TextBox 178"/>
          <p:cNvSpPr txBox="1"/>
          <p:nvPr/>
        </p:nvSpPr>
        <p:spPr>
          <a:xfrm>
            <a:off x="2158661" y="190770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3573016" y="1907704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c</a:t>
            </a:r>
            <a:endParaRPr lang="nl-NL" dirty="0"/>
          </a:p>
        </p:txBody>
      </p:sp>
      <p:sp>
        <p:nvSpPr>
          <p:cNvPr id="181" name="TextBox 180"/>
          <p:cNvSpPr txBox="1"/>
          <p:nvPr/>
        </p:nvSpPr>
        <p:spPr>
          <a:xfrm>
            <a:off x="5013563" y="190770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d</a:t>
            </a:r>
            <a:endParaRPr lang="nl-NL" dirty="0"/>
          </a:p>
        </p:txBody>
      </p:sp>
      <p:sp>
        <p:nvSpPr>
          <p:cNvPr id="182" name="TextBox 181"/>
          <p:cNvSpPr txBox="1"/>
          <p:nvPr/>
        </p:nvSpPr>
        <p:spPr>
          <a:xfrm>
            <a:off x="718083" y="341058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158661" y="3410580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f</a:t>
            </a:r>
            <a:endParaRPr lang="nl-NL" dirty="0"/>
          </a:p>
        </p:txBody>
      </p:sp>
      <p:sp>
        <p:nvSpPr>
          <p:cNvPr id="184" name="TextBox 183"/>
          <p:cNvSpPr txBox="1"/>
          <p:nvPr/>
        </p:nvSpPr>
        <p:spPr>
          <a:xfrm>
            <a:off x="3573016" y="3410580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5013563" y="341058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730914" y="492274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i</a:t>
            </a:r>
            <a:endParaRPr lang="nl-NL" dirty="0"/>
          </a:p>
        </p:txBody>
      </p:sp>
      <p:sp>
        <p:nvSpPr>
          <p:cNvPr id="187" name="TextBox 186"/>
          <p:cNvSpPr txBox="1"/>
          <p:nvPr/>
        </p:nvSpPr>
        <p:spPr>
          <a:xfrm>
            <a:off x="2158661" y="4922748"/>
            <a:ext cx="2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j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3573016" y="492274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k</a:t>
            </a:r>
            <a:endParaRPr lang="nl-NL" dirty="0"/>
          </a:p>
        </p:txBody>
      </p:sp>
      <p:sp>
        <p:nvSpPr>
          <p:cNvPr id="189" name="TextBox 188"/>
          <p:cNvSpPr txBox="1"/>
          <p:nvPr/>
        </p:nvSpPr>
        <p:spPr>
          <a:xfrm>
            <a:off x="5013563" y="492274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l</a:t>
            </a:r>
            <a:endParaRPr lang="nl-NL" dirty="0"/>
          </a:p>
        </p:txBody>
      </p:sp>
      <p:sp>
        <p:nvSpPr>
          <p:cNvPr id="190" name="TextBox 189"/>
          <p:cNvSpPr txBox="1"/>
          <p:nvPr/>
        </p:nvSpPr>
        <p:spPr>
          <a:xfrm>
            <a:off x="730914" y="6804248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2158661" y="68042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n</a:t>
            </a:r>
            <a:endParaRPr lang="nl-NL" dirty="0"/>
          </a:p>
        </p:txBody>
      </p:sp>
      <p:sp>
        <p:nvSpPr>
          <p:cNvPr id="192" name="TextBox 191"/>
          <p:cNvSpPr txBox="1"/>
          <p:nvPr/>
        </p:nvSpPr>
        <p:spPr>
          <a:xfrm>
            <a:off x="3573016" y="68042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</a:t>
            </a:r>
          </a:p>
        </p:txBody>
      </p:sp>
      <p:sp>
        <p:nvSpPr>
          <p:cNvPr id="193" name="TextBox 192"/>
          <p:cNvSpPr txBox="1"/>
          <p:nvPr/>
        </p:nvSpPr>
        <p:spPr>
          <a:xfrm>
            <a:off x="5013563" y="68042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730914" y="830712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q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2158661" y="8307124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r</a:t>
            </a:r>
            <a:endParaRPr lang="nl-NL" dirty="0"/>
          </a:p>
        </p:txBody>
      </p:sp>
      <p:sp>
        <p:nvSpPr>
          <p:cNvPr id="196" name="TextBox 195"/>
          <p:cNvSpPr txBox="1"/>
          <p:nvPr/>
        </p:nvSpPr>
        <p:spPr>
          <a:xfrm>
            <a:off x="3573016" y="8307124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5013563" y="830712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1389123" y="2051720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 smtClean="0"/>
              <a:t>&lt; 0.001</a:t>
            </a:r>
            <a:endParaRPr lang="nl-NL" sz="700" b="1" dirty="0"/>
          </a:p>
        </p:txBody>
      </p:sp>
      <p:sp>
        <p:nvSpPr>
          <p:cNvPr id="199" name="TextBox 198"/>
          <p:cNvSpPr txBox="1"/>
          <p:nvPr/>
        </p:nvSpPr>
        <p:spPr>
          <a:xfrm>
            <a:off x="2852936" y="2051720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&lt;</a:t>
            </a:r>
            <a:r>
              <a:rPr lang="nl-NL" sz="700" b="1" dirty="0" smtClean="0"/>
              <a:t> 0.001</a:t>
            </a:r>
            <a:endParaRPr lang="nl-NL" sz="700" b="1" dirty="0"/>
          </a:p>
        </p:txBody>
      </p:sp>
      <p:sp>
        <p:nvSpPr>
          <p:cNvPr id="200" name="TextBox 199"/>
          <p:cNvSpPr txBox="1"/>
          <p:nvPr/>
        </p:nvSpPr>
        <p:spPr>
          <a:xfrm>
            <a:off x="4274252" y="2051720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&lt;</a:t>
            </a:r>
            <a:r>
              <a:rPr lang="nl-NL" sz="700" b="1" dirty="0" smtClean="0"/>
              <a:t> 0.001</a:t>
            </a:r>
            <a:endParaRPr lang="nl-NL" sz="700" b="1" dirty="0"/>
          </a:p>
        </p:txBody>
      </p:sp>
      <p:sp>
        <p:nvSpPr>
          <p:cNvPr id="202" name="TextBox 201"/>
          <p:cNvSpPr txBox="1"/>
          <p:nvPr/>
        </p:nvSpPr>
        <p:spPr>
          <a:xfrm>
            <a:off x="1389123" y="3563888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 smtClean="0"/>
              <a:t>= 0.001</a:t>
            </a:r>
            <a:endParaRPr lang="nl-NL" sz="700" b="1" dirty="0"/>
          </a:p>
        </p:txBody>
      </p:sp>
      <p:sp>
        <p:nvSpPr>
          <p:cNvPr id="203" name="TextBox 202"/>
          <p:cNvSpPr txBox="1"/>
          <p:nvPr/>
        </p:nvSpPr>
        <p:spPr>
          <a:xfrm>
            <a:off x="3068960" y="3563888"/>
            <a:ext cx="2856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NS</a:t>
            </a:r>
            <a:endParaRPr lang="nl-NL" sz="700" b="1" dirty="0"/>
          </a:p>
        </p:txBody>
      </p:sp>
      <p:sp>
        <p:nvSpPr>
          <p:cNvPr id="204" name="TextBox 203"/>
          <p:cNvSpPr txBox="1"/>
          <p:nvPr/>
        </p:nvSpPr>
        <p:spPr>
          <a:xfrm>
            <a:off x="4274252" y="3563888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&lt;</a:t>
            </a:r>
            <a:r>
              <a:rPr lang="nl-NL" sz="700" b="1" dirty="0" smtClean="0"/>
              <a:t> 0.001</a:t>
            </a:r>
            <a:endParaRPr lang="nl-NL" sz="700" b="1" dirty="0"/>
          </a:p>
        </p:txBody>
      </p:sp>
      <p:sp>
        <p:nvSpPr>
          <p:cNvPr id="206" name="TextBox 205"/>
          <p:cNvSpPr txBox="1"/>
          <p:nvPr/>
        </p:nvSpPr>
        <p:spPr>
          <a:xfrm>
            <a:off x="1389123" y="5076056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 smtClean="0"/>
              <a:t>&lt; 0.001</a:t>
            </a:r>
            <a:endParaRPr lang="nl-NL" sz="700" b="1" dirty="0"/>
          </a:p>
        </p:txBody>
      </p:sp>
      <p:sp>
        <p:nvSpPr>
          <p:cNvPr id="207" name="TextBox 206"/>
          <p:cNvSpPr txBox="1"/>
          <p:nvPr/>
        </p:nvSpPr>
        <p:spPr>
          <a:xfrm>
            <a:off x="2852936" y="5076056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 smtClean="0"/>
              <a:t>= 0.001</a:t>
            </a:r>
            <a:endParaRPr lang="nl-NL" sz="700" b="1" dirty="0"/>
          </a:p>
        </p:txBody>
      </p:sp>
      <p:sp>
        <p:nvSpPr>
          <p:cNvPr id="208" name="TextBox 207"/>
          <p:cNvSpPr txBox="1"/>
          <p:nvPr/>
        </p:nvSpPr>
        <p:spPr>
          <a:xfrm>
            <a:off x="4274252" y="5076056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&lt;</a:t>
            </a:r>
            <a:r>
              <a:rPr lang="nl-NL" sz="700" b="1" dirty="0" smtClean="0"/>
              <a:t> 0.001</a:t>
            </a:r>
            <a:endParaRPr lang="nl-NL" sz="700" b="1" dirty="0"/>
          </a:p>
        </p:txBody>
      </p:sp>
      <p:sp>
        <p:nvSpPr>
          <p:cNvPr id="209" name="TextBox 208"/>
          <p:cNvSpPr txBox="1"/>
          <p:nvPr/>
        </p:nvSpPr>
        <p:spPr>
          <a:xfrm>
            <a:off x="5714412" y="5076056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</a:t>
            </a:r>
            <a:r>
              <a:rPr lang="nl-NL" sz="700" b="1" dirty="0" smtClean="0"/>
              <a:t> = 0.004</a:t>
            </a:r>
            <a:endParaRPr lang="nl-NL" sz="700" b="1" dirty="0"/>
          </a:p>
        </p:txBody>
      </p:sp>
      <p:sp>
        <p:nvSpPr>
          <p:cNvPr id="210" name="TextBox 209"/>
          <p:cNvSpPr txBox="1"/>
          <p:nvPr/>
        </p:nvSpPr>
        <p:spPr>
          <a:xfrm>
            <a:off x="1389123" y="6948264"/>
            <a:ext cx="5148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/>
              <a:t> </a:t>
            </a:r>
            <a:r>
              <a:rPr lang="nl-NL" sz="700" b="1" i="1" dirty="0" smtClean="0"/>
              <a:t>          </a:t>
            </a:r>
            <a:r>
              <a:rPr lang="nl-NL" sz="700" b="1" dirty="0" smtClean="0"/>
              <a:t>NS</a:t>
            </a:r>
            <a:endParaRPr lang="nl-NL" sz="700" b="1" dirty="0"/>
          </a:p>
        </p:txBody>
      </p:sp>
      <p:sp>
        <p:nvSpPr>
          <p:cNvPr id="211" name="TextBox 210"/>
          <p:cNvSpPr txBox="1"/>
          <p:nvPr/>
        </p:nvSpPr>
        <p:spPr>
          <a:xfrm>
            <a:off x="3071336" y="6948264"/>
            <a:ext cx="2856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NS</a:t>
            </a:r>
            <a:endParaRPr lang="nl-NL" sz="700" b="1" dirty="0"/>
          </a:p>
        </p:txBody>
      </p:sp>
      <p:sp>
        <p:nvSpPr>
          <p:cNvPr id="214" name="TextBox 213"/>
          <p:cNvSpPr txBox="1"/>
          <p:nvPr/>
        </p:nvSpPr>
        <p:spPr>
          <a:xfrm>
            <a:off x="2852936" y="8460432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=</a:t>
            </a:r>
            <a:r>
              <a:rPr lang="nl-NL" sz="700" b="1" dirty="0" smtClean="0"/>
              <a:t> 0.017</a:t>
            </a:r>
            <a:endParaRPr lang="nl-NL" sz="700" b="1" dirty="0"/>
          </a:p>
        </p:txBody>
      </p:sp>
      <p:sp>
        <p:nvSpPr>
          <p:cNvPr id="217" name="TextBox 216"/>
          <p:cNvSpPr txBox="1"/>
          <p:nvPr/>
        </p:nvSpPr>
        <p:spPr>
          <a:xfrm>
            <a:off x="5714412" y="2051720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&lt;</a:t>
            </a:r>
            <a:r>
              <a:rPr lang="nl-NL" sz="700" b="1" dirty="0" smtClean="0"/>
              <a:t> 0.001</a:t>
            </a:r>
            <a:endParaRPr lang="nl-NL" sz="700" b="1" dirty="0"/>
          </a:p>
        </p:txBody>
      </p:sp>
      <p:sp>
        <p:nvSpPr>
          <p:cNvPr id="218" name="TextBox 217"/>
          <p:cNvSpPr txBox="1"/>
          <p:nvPr/>
        </p:nvSpPr>
        <p:spPr>
          <a:xfrm>
            <a:off x="5714412" y="3563888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/>
              <a:t>=</a:t>
            </a:r>
            <a:r>
              <a:rPr lang="nl-NL" sz="700" b="1" dirty="0" smtClean="0"/>
              <a:t> 0.046</a:t>
            </a:r>
            <a:endParaRPr lang="nl-NL" sz="700" b="1" dirty="0"/>
          </a:p>
        </p:txBody>
      </p:sp>
      <p:sp>
        <p:nvSpPr>
          <p:cNvPr id="219" name="TextBox 218"/>
          <p:cNvSpPr txBox="1"/>
          <p:nvPr/>
        </p:nvSpPr>
        <p:spPr>
          <a:xfrm>
            <a:off x="4293096" y="6948264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</a:t>
            </a:r>
            <a:r>
              <a:rPr lang="nl-NL" sz="700" b="1" dirty="0" smtClean="0"/>
              <a:t> = 0.009</a:t>
            </a:r>
            <a:endParaRPr lang="nl-NL" sz="700" b="1" dirty="0"/>
          </a:p>
        </p:txBody>
      </p:sp>
      <p:sp>
        <p:nvSpPr>
          <p:cNvPr id="220" name="TextBox 219"/>
          <p:cNvSpPr txBox="1"/>
          <p:nvPr/>
        </p:nvSpPr>
        <p:spPr>
          <a:xfrm>
            <a:off x="5951656" y="6948264"/>
            <a:ext cx="2856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NS</a:t>
            </a:r>
            <a:endParaRPr lang="nl-NL" sz="700" b="1" dirty="0"/>
          </a:p>
        </p:txBody>
      </p:sp>
      <p:sp>
        <p:nvSpPr>
          <p:cNvPr id="221" name="TextBox 220"/>
          <p:cNvSpPr txBox="1"/>
          <p:nvPr/>
        </p:nvSpPr>
        <p:spPr>
          <a:xfrm>
            <a:off x="4293096" y="8460432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</a:t>
            </a:r>
            <a:r>
              <a:rPr lang="nl-NL" sz="700" b="1" dirty="0" smtClean="0"/>
              <a:t> = 0.004</a:t>
            </a:r>
            <a:endParaRPr lang="nl-NL" sz="700" b="1" dirty="0"/>
          </a:p>
        </p:txBody>
      </p:sp>
      <p:sp>
        <p:nvSpPr>
          <p:cNvPr id="222" name="TextBox 221"/>
          <p:cNvSpPr txBox="1"/>
          <p:nvPr/>
        </p:nvSpPr>
        <p:spPr>
          <a:xfrm>
            <a:off x="5714412" y="8460432"/>
            <a:ext cx="5229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i="1" dirty="0" smtClean="0"/>
              <a:t>P </a:t>
            </a:r>
            <a:r>
              <a:rPr lang="nl-NL" sz="700" b="1" dirty="0" smtClean="0"/>
              <a:t>&lt; 0.001</a:t>
            </a:r>
            <a:endParaRPr lang="nl-NL" sz="700" b="1" dirty="0"/>
          </a:p>
        </p:txBody>
      </p:sp>
      <p:sp>
        <p:nvSpPr>
          <p:cNvPr id="223" name="TextBox 222"/>
          <p:cNvSpPr txBox="1"/>
          <p:nvPr/>
        </p:nvSpPr>
        <p:spPr>
          <a:xfrm>
            <a:off x="1396344" y="105957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2060"/>
                </a:solidFill>
              </a:rPr>
              <a:t>WNT</a:t>
            </a:r>
            <a:endParaRPr lang="nl-NL" sz="700" b="1" dirty="0">
              <a:solidFill>
                <a:srgbClr val="002060"/>
              </a:solidFill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4350395" y="1058513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2060"/>
                </a:solidFill>
              </a:rPr>
              <a:t>WNT</a:t>
            </a:r>
            <a:endParaRPr lang="nl-NL" sz="700" b="1" dirty="0">
              <a:solidFill>
                <a:srgbClr val="002060"/>
              </a:solidFill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5625413" y="1607975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2060"/>
                </a:solidFill>
              </a:rPr>
              <a:t>WNT</a:t>
            </a:r>
            <a:endParaRPr lang="nl-NL" sz="700" b="1" dirty="0">
              <a:solidFill>
                <a:srgbClr val="002060"/>
              </a:solidFill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1362254" y="1291570"/>
            <a:ext cx="33855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SHH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2899683" y="1071627"/>
            <a:ext cx="33855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SHH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5826750" y="1230646"/>
            <a:ext cx="33855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SHH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1230181" y="1783775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9900"/>
                </a:solidFill>
              </a:rPr>
              <a:t>GROUP 3</a:t>
            </a:r>
            <a:endParaRPr lang="nl-NL" sz="700" b="1" dirty="0">
              <a:solidFill>
                <a:srgbClr val="FF9900"/>
              </a:solidFill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2561734" y="1819727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9900"/>
                </a:solidFill>
              </a:rPr>
              <a:t>GROUP 3</a:t>
            </a:r>
            <a:endParaRPr lang="nl-NL" sz="700" b="1" dirty="0">
              <a:solidFill>
                <a:srgbClr val="FF9900"/>
              </a:solidFill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4071239" y="1745600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9900"/>
                </a:solidFill>
              </a:rPr>
              <a:t>GROUP 3</a:t>
            </a:r>
            <a:endParaRPr lang="nl-NL" sz="700" b="1" dirty="0">
              <a:solidFill>
                <a:srgbClr val="FF9900"/>
              </a:solidFill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1344003" y="1416268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6600"/>
                </a:solidFill>
              </a:rPr>
              <a:t>GROUP 4</a:t>
            </a:r>
            <a:endParaRPr lang="nl-NL" sz="700" b="1" dirty="0">
              <a:solidFill>
                <a:srgbClr val="006600"/>
              </a:solidFill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4203974" y="1306705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6600"/>
                </a:solidFill>
              </a:rPr>
              <a:t>GROUP 4</a:t>
            </a:r>
            <a:endParaRPr lang="nl-NL" sz="700" b="1" dirty="0">
              <a:solidFill>
                <a:srgbClr val="006600"/>
              </a:solidFill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5351399" y="1810193"/>
            <a:ext cx="5277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6600"/>
                </a:solidFill>
              </a:rPr>
              <a:t>GROUP 4</a:t>
            </a:r>
            <a:endParaRPr lang="nl-NL" sz="700" b="1" dirty="0">
              <a:solidFill>
                <a:srgbClr val="006600"/>
              </a:solidFill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4365104" y="1187624"/>
            <a:ext cx="33855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SHH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1495892" y="2723930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M0</a:t>
            </a:r>
            <a:endParaRPr lang="nl-NL" sz="700" b="1" dirty="0"/>
          </a:p>
        </p:txBody>
      </p:sp>
      <p:sp>
        <p:nvSpPr>
          <p:cNvPr id="238" name="TextBox 237"/>
          <p:cNvSpPr txBox="1"/>
          <p:nvPr/>
        </p:nvSpPr>
        <p:spPr>
          <a:xfrm>
            <a:off x="2904878" y="2815788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M0</a:t>
            </a:r>
            <a:endParaRPr lang="nl-NL" sz="700" b="1" dirty="0"/>
          </a:p>
        </p:txBody>
      </p:sp>
      <p:sp>
        <p:nvSpPr>
          <p:cNvPr id="239" name="TextBox 238"/>
          <p:cNvSpPr txBox="1"/>
          <p:nvPr/>
        </p:nvSpPr>
        <p:spPr>
          <a:xfrm>
            <a:off x="4327776" y="2628119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M0</a:t>
            </a:r>
            <a:endParaRPr lang="nl-NL" sz="700" b="1" dirty="0"/>
          </a:p>
        </p:txBody>
      </p:sp>
      <p:sp>
        <p:nvSpPr>
          <p:cNvPr id="240" name="TextBox 239"/>
          <p:cNvSpPr txBox="1"/>
          <p:nvPr/>
        </p:nvSpPr>
        <p:spPr>
          <a:xfrm>
            <a:off x="5841978" y="2831757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M0</a:t>
            </a:r>
            <a:endParaRPr lang="nl-NL" sz="700" b="1" dirty="0"/>
          </a:p>
        </p:txBody>
      </p:sp>
      <p:sp>
        <p:nvSpPr>
          <p:cNvPr id="241" name="TextBox 240"/>
          <p:cNvSpPr txBox="1"/>
          <p:nvPr/>
        </p:nvSpPr>
        <p:spPr>
          <a:xfrm>
            <a:off x="1340768" y="3203848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M+</a:t>
            </a:r>
            <a:endParaRPr lang="nl-NL" sz="700" b="1" dirty="0"/>
          </a:p>
        </p:txBody>
      </p:sp>
      <p:sp>
        <p:nvSpPr>
          <p:cNvPr id="242" name="TextBox 241"/>
          <p:cNvSpPr txBox="1"/>
          <p:nvPr/>
        </p:nvSpPr>
        <p:spPr>
          <a:xfrm>
            <a:off x="2668788" y="3015843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M+</a:t>
            </a:r>
            <a:endParaRPr lang="nl-NL" sz="700" b="1" dirty="0"/>
          </a:p>
        </p:txBody>
      </p:sp>
      <p:sp>
        <p:nvSpPr>
          <p:cNvPr id="243" name="TextBox 242"/>
          <p:cNvSpPr txBox="1"/>
          <p:nvPr/>
        </p:nvSpPr>
        <p:spPr>
          <a:xfrm>
            <a:off x="4261494" y="3015768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M+</a:t>
            </a:r>
            <a:endParaRPr lang="nl-NL" sz="700" b="1" dirty="0"/>
          </a:p>
        </p:txBody>
      </p:sp>
      <p:sp>
        <p:nvSpPr>
          <p:cNvPr id="244" name="TextBox 243"/>
          <p:cNvSpPr txBox="1"/>
          <p:nvPr/>
        </p:nvSpPr>
        <p:spPr>
          <a:xfrm>
            <a:off x="5533880" y="3363833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/>
              <a:t>M+</a:t>
            </a:r>
            <a:endParaRPr lang="nl-NL" sz="700" b="1" dirty="0"/>
          </a:p>
        </p:txBody>
      </p:sp>
      <p:sp>
        <p:nvSpPr>
          <p:cNvPr id="245" name="TextBox 244"/>
          <p:cNvSpPr txBox="1"/>
          <p:nvPr/>
        </p:nvSpPr>
        <p:spPr>
          <a:xfrm>
            <a:off x="1124744" y="3995936"/>
            <a:ext cx="7649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646464"/>
                </a:solidFill>
              </a:rPr>
              <a:t>DESMOPLASTIC</a:t>
            </a:r>
            <a:endParaRPr lang="nl-NL" sz="700" b="1" dirty="0">
              <a:solidFill>
                <a:srgbClr val="646464"/>
              </a:solidFill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2492896" y="3995936"/>
            <a:ext cx="7649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646464"/>
                </a:solidFill>
              </a:rPr>
              <a:t>DESMOPLASTIC</a:t>
            </a:r>
            <a:endParaRPr lang="nl-NL" sz="700" b="1" dirty="0">
              <a:solidFill>
                <a:srgbClr val="646464"/>
              </a:solidFill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3960795" y="4067944"/>
            <a:ext cx="7649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646464"/>
                </a:solidFill>
              </a:rPr>
              <a:t>DESMOPLASTIC</a:t>
            </a:r>
            <a:endParaRPr lang="nl-NL" sz="700" b="1" dirty="0">
              <a:solidFill>
                <a:srgbClr val="646464"/>
              </a:solidFill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5400351" y="4011905"/>
            <a:ext cx="7649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646464"/>
                </a:solidFill>
              </a:rPr>
              <a:t>DESMOPLASTIC</a:t>
            </a:r>
            <a:endParaRPr lang="nl-NL" sz="700" b="1" dirty="0">
              <a:solidFill>
                <a:srgbClr val="646464"/>
              </a:solidFill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1363602" y="4299937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2590114" y="4621321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4243922" y="4499992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5589240" y="4644008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1124744" y="4754735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2549642" y="4907359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4005064" y="4669908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5407526" y="4788024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57" name="TextBox 256"/>
          <p:cNvSpPr txBox="1"/>
          <p:nvPr/>
        </p:nvSpPr>
        <p:spPr>
          <a:xfrm>
            <a:off x="1464718" y="6172145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2060"/>
                </a:solidFill>
              </a:rPr>
              <a:t>M0</a:t>
            </a:r>
            <a:endParaRPr lang="nl-NL" sz="700" b="1" dirty="0">
              <a:solidFill>
                <a:srgbClr val="002060"/>
              </a:solidFill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2991208" y="6050095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M0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4095757" y="6602633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9900"/>
                </a:solidFill>
              </a:rPr>
              <a:t>M0</a:t>
            </a:r>
            <a:endParaRPr lang="nl-NL" sz="700" b="1" dirty="0">
              <a:solidFill>
                <a:srgbClr val="FF9900"/>
              </a:solidFill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5714412" y="6233855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6600"/>
                </a:solidFill>
              </a:rPr>
              <a:t>M0</a:t>
            </a:r>
            <a:endParaRPr lang="nl-NL" sz="700" b="1" dirty="0">
              <a:solidFill>
                <a:srgbClr val="006600"/>
              </a:solidFill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1186719" y="5850040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2060"/>
                </a:solidFill>
              </a:rPr>
              <a:t>M+</a:t>
            </a:r>
            <a:endParaRPr lang="nl-NL" sz="700" b="1" dirty="0">
              <a:solidFill>
                <a:srgbClr val="002060"/>
              </a:solidFill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2806288" y="6504165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0000"/>
                </a:solidFill>
              </a:rPr>
              <a:t>M+</a:t>
            </a:r>
            <a:endParaRPr lang="nl-NL" sz="700" b="1" dirty="0">
              <a:solidFill>
                <a:srgbClr val="FF0000"/>
              </a:solidFill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3737749" y="6715583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FF9900"/>
                </a:solidFill>
              </a:rPr>
              <a:t>M+</a:t>
            </a:r>
            <a:endParaRPr lang="nl-NL" sz="700" b="1" dirty="0">
              <a:solidFill>
                <a:srgbClr val="FF9900"/>
              </a:solidFill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5641372" y="6448659"/>
            <a:ext cx="3080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006600"/>
                </a:solidFill>
              </a:rPr>
              <a:t>M+</a:t>
            </a:r>
            <a:endParaRPr lang="nl-NL" sz="700" b="1" dirty="0">
              <a:solidFill>
                <a:srgbClr val="006600"/>
              </a:solidFill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2549642" y="7380312"/>
            <a:ext cx="76495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646464"/>
                </a:solidFill>
              </a:rPr>
              <a:t>DESMOPLASTIC</a:t>
            </a:r>
            <a:endParaRPr lang="nl-NL" sz="700" b="1" dirty="0">
              <a:solidFill>
                <a:srgbClr val="646464"/>
              </a:solidFill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1254206" y="7656293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2719726" y="7821805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68" name="TextBox 267"/>
          <p:cNvSpPr txBox="1"/>
          <p:nvPr/>
        </p:nvSpPr>
        <p:spPr>
          <a:xfrm>
            <a:off x="4090183" y="8135184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5663550" y="7756321"/>
            <a:ext cx="4812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CC0000"/>
                </a:solidFill>
              </a:rPr>
              <a:t>CLASSIC</a:t>
            </a:r>
            <a:endParaRPr lang="nl-NL" sz="700" b="1" dirty="0">
              <a:solidFill>
                <a:srgbClr val="CC0000"/>
              </a:solidFill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2398869" y="8033091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71" name="TextBox 270"/>
          <p:cNvSpPr txBox="1"/>
          <p:nvPr/>
        </p:nvSpPr>
        <p:spPr>
          <a:xfrm>
            <a:off x="3770027" y="8292255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  <p:sp>
        <p:nvSpPr>
          <p:cNvPr id="272" name="TextBox 271"/>
          <p:cNvSpPr txBox="1"/>
          <p:nvPr/>
        </p:nvSpPr>
        <p:spPr>
          <a:xfrm>
            <a:off x="5315642" y="8092200"/>
            <a:ext cx="3257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00" b="1" dirty="0" smtClean="0">
                <a:solidFill>
                  <a:srgbClr val="D67F00"/>
                </a:solidFill>
              </a:rPr>
              <a:t>LCA</a:t>
            </a:r>
            <a:endParaRPr lang="nl-NL" sz="700" b="1" dirty="0">
              <a:solidFill>
                <a:srgbClr val="D67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0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443</Words>
  <Application>Microsoft Office PowerPoint</Application>
  <PresentationFormat>On-screen Show (4:3)</PresentationFormat>
  <Paragraphs>172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DKFZ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Kool, Marcel</dc:creator>
  <cp:lastModifiedBy>0000166</cp:lastModifiedBy>
  <cp:revision>36</cp:revision>
  <dcterms:created xsi:type="dcterms:W3CDTF">2012-01-10T10:19:20Z</dcterms:created>
  <dcterms:modified xsi:type="dcterms:W3CDTF">2012-02-08T06:54:19Z</dcterms:modified>
</cp:coreProperties>
</file>