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8.bin" ContentType="image/unknown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4" r:id="rId3"/>
    <p:sldId id="262" r:id="rId4"/>
    <p:sldId id="265" r:id="rId5"/>
    <p:sldId id="257" r:id="rId6"/>
    <p:sldId id="261" r:id="rId7"/>
    <p:sldId id="256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>
      <p:cViewPr varScale="1">
        <p:scale>
          <a:sx n="144" d="100"/>
          <a:sy n="144" d="100"/>
        </p:scale>
        <p:origin x="112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FF59E-73AF-4943-A1EB-5CE1BBAE9E40}" type="datetimeFigureOut">
              <a:rPr lang="en-GB" smtClean="0"/>
              <a:t>11/12/2017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B654E-31B4-4AE8-9E1D-28C7ABB7321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5445224"/>
            <a:ext cx="8856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1: Genetic status does not affect synapse density in frontal cortex.</a:t>
            </a:r>
          </a:p>
          <a:p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Histogram representing no difference in synapse density between ALS patients with no known ALS-associated variants (n=12), C9ORF72+ve (n=6), NEK1+ve (n=2) and SOD1+ve (n=3) ALS cases (One-way ANOVA; F=0.277; p=0.84). Each data point represents the mean synapse density of each case.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623413"/>
              </p:ext>
            </p:extLst>
          </p:nvPr>
        </p:nvGraphicFramePr>
        <p:xfrm>
          <a:off x="2386013" y="404664"/>
          <a:ext cx="4371975" cy="477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Prism 7" r:id="rId3" imgW="4372408" imgH="4775282" progId="Prism7.Document">
                  <p:embed/>
                </p:oleObj>
              </mc:Choice>
              <mc:Fallback>
                <p:oleObj name="Prism 7" r:id="rId3" imgW="4372408" imgH="4775282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6013" y="404664"/>
                        <a:ext cx="4371975" cy="477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9298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4505052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Supplementary Figure 2: Synapse loss is not associated with Beta-amyloid or pTau in BA9 </a:t>
            </a:r>
          </a:p>
          <a:p>
            <a:r>
              <a:rPr lang="en-GB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a.</a:t>
            </a:r>
            <a:r>
              <a:rPr lang="en-GB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Immunohistochemical stain for beta-amyloid shows the presence of amyloid-positive plaques in the frontal cortex of a number of ALS cases. Scale bar is 100µm. Inset shows a higher magnification of a dense-core plaque. Scale bar is 50µm. </a:t>
            </a:r>
            <a:r>
              <a:rPr lang="en-GB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b.</a:t>
            </a:r>
            <a:r>
              <a:rPr lang="en-GB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Synapse density in amyloid-negative (n=12) and amyloid-positive (n=17) cases reveals no difference (2-tailed unpaired t-test; p=0.67).</a:t>
            </a:r>
            <a:r>
              <a:rPr lang="en-GB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c.</a:t>
            </a:r>
            <a:r>
              <a:rPr lang="en-GB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Immunohistochemical stain for pTau shows the presence of pathology in the frontal cortex of a number of ALS cases. Scale bar is 50µm. Inset shows a higher magnification of a pTau-positive tangle. Scale bar is 20µm. </a:t>
            </a:r>
            <a:r>
              <a:rPr lang="en-GB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en-GB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Synapse density in pTau-negative (n=20) and pTau-positive (n=9) cases reveals no difference (2-tailed unpaired t-test; p=0.22). </a:t>
            </a:r>
            <a:endParaRPr lang="en-GB" sz="1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1907704" y="44624"/>
            <a:ext cx="4968552" cy="4464496"/>
            <a:chOff x="1907704" y="116632"/>
            <a:chExt cx="4968552" cy="4464496"/>
          </a:xfrm>
        </p:grpSpPr>
        <p:grpSp>
          <p:nvGrpSpPr>
            <p:cNvPr id="7" name="Group 6"/>
            <p:cNvGrpSpPr/>
            <p:nvPr/>
          </p:nvGrpSpPr>
          <p:grpSpPr>
            <a:xfrm>
              <a:off x="1907704" y="404664"/>
              <a:ext cx="4968552" cy="4176464"/>
              <a:chOff x="1907704" y="260648"/>
              <a:chExt cx="4968552" cy="4176464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49" t="6250" r="35227" b="3125"/>
              <a:stretch/>
            </p:blipFill>
            <p:spPr>
              <a:xfrm>
                <a:off x="1907704" y="260648"/>
                <a:ext cx="4968552" cy="4176464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907704" y="2204864"/>
                <a:ext cx="216024" cy="2880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4499992" y="2204864"/>
                <a:ext cx="216024" cy="2880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907704" y="116632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a</a:t>
              </a:r>
              <a:endParaRPr lang="en-GB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07704" y="2267580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b</a:t>
              </a:r>
              <a:endParaRPr lang="en-GB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499992" y="116632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c</a:t>
              </a:r>
              <a:endParaRPr lang="en-GB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499992" y="2267580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d</a:t>
              </a:r>
              <a:endParaRPr lang="en-GB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89781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827584" y="764704"/>
            <a:ext cx="7128792" cy="2382446"/>
            <a:chOff x="539552" y="611396"/>
            <a:chExt cx="7128792" cy="238244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445" t="6528" r="2603" b="51812"/>
            <a:stretch/>
          </p:blipFill>
          <p:spPr>
            <a:xfrm>
              <a:off x="539552" y="933060"/>
              <a:ext cx="2511896" cy="1919875"/>
            </a:xfrm>
            <a:prstGeom prst="rect">
              <a:avLst/>
            </a:prstGeom>
          </p:spPr>
        </p:pic>
        <p:grpSp>
          <p:nvGrpSpPr>
            <p:cNvPr id="15" name="Group 14"/>
            <p:cNvGrpSpPr/>
            <p:nvPr/>
          </p:nvGrpSpPr>
          <p:grpSpPr>
            <a:xfrm>
              <a:off x="5364088" y="781816"/>
              <a:ext cx="2304256" cy="2212026"/>
              <a:chOff x="5364088" y="781816"/>
              <a:chExt cx="2304256" cy="2212026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5436096" y="952196"/>
                <a:ext cx="2232248" cy="2041646"/>
                <a:chOff x="4535996" y="3403578"/>
                <a:chExt cx="2232248" cy="2041646"/>
              </a:xfrm>
            </p:grpSpPr>
            <p:pic>
              <p:nvPicPr>
                <p:cNvPr id="9" name="Picture 8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8219" t="53057" r="4274" b="3193"/>
                <a:stretch/>
              </p:blipFill>
              <p:spPr>
                <a:xfrm>
                  <a:off x="4535996" y="3428999"/>
                  <a:ext cx="2232248" cy="2016225"/>
                </a:xfrm>
                <a:prstGeom prst="rect">
                  <a:avLst/>
                </a:prstGeom>
              </p:spPr>
            </p:pic>
            <p:sp>
              <p:nvSpPr>
                <p:cNvPr id="10" name="Rectangle 9"/>
                <p:cNvSpPr/>
                <p:nvPr/>
              </p:nvSpPr>
              <p:spPr>
                <a:xfrm>
                  <a:off x="5197640" y="3447659"/>
                  <a:ext cx="1514624" cy="165618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26447" t="9769" r="27399" b="12957"/>
                <a:stretch/>
              </p:blipFill>
              <p:spPr>
                <a:xfrm>
                  <a:off x="5316960" y="3403578"/>
                  <a:ext cx="1267191" cy="1753614"/>
                </a:xfrm>
                <a:prstGeom prst="rect">
                  <a:avLst/>
                </a:prstGeom>
              </p:spPr>
            </p:pic>
          </p:grpSp>
          <p:cxnSp>
            <p:nvCxnSpPr>
              <p:cNvPr id="5" name="Straight Connector 4"/>
              <p:cNvCxnSpPr/>
              <p:nvPr/>
            </p:nvCxnSpPr>
            <p:spPr>
              <a:xfrm>
                <a:off x="6513781" y="1066737"/>
                <a:ext cx="721027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6719800" y="781816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*</a:t>
                </a: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5364088" y="908720"/>
                <a:ext cx="216024" cy="15801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021372" y="873187"/>
              <a:ext cx="2232248" cy="2120655"/>
              <a:chOff x="3021372" y="873187"/>
              <a:chExt cx="2232248" cy="2120655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219" t="53057" r="4274" b="3193"/>
              <a:stretch/>
            </p:blipFill>
            <p:spPr>
              <a:xfrm>
                <a:off x="3021372" y="977617"/>
                <a:ext cx="2232248" cy="2016225"/>
              </a:xfrm>
              <a:prstGeom prst="rect">
                <a:avLst/>
              </a:prstGeom>
            </p:spPr>
          </p:pic>
          <p:sp>
            <p:nvSpPr>
              <p:cNvPr id="13" name="Rounded Rectangle 12"/>
              <p:cNvSpPr/>
              <p:nvPr/>
            </p:nvSpPr>
            <p:spPr>
              <a:xfrm>
                <a:off x="3022362" y="873187"/>
                <a:ext cx="216024" cy="15801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539552" y="611396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a</a:t>
              </a:r>
              <a:endParaRPr lang="en-GB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987824" y="620688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b</a:t>
              </a:r>
              <a:endParaRPr lang="en-GB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364088" y="629980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c</a:t>
              </a:r>
              <a:endParaRPr lang="en-GB" b="1" dirty="0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251520" y="4653136"/>
            <a:ext cx="87849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Supplementary Figure 3: pTDP-43 pathology in BA9 may associate with lower synapse density</a:t>
            </a:r>
          </a:p>
          <a:p>
            <a:r>
              <a:rPr lang="en-GB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a.</a:t>
            </a:r>
            <a:r>
              <a:rPr lang="en-GB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Immunohistochemical stain for pTDP-43 shows the presence of pathology in the frontal cortex of almost half the ALS cases. Scale bar is 50µm. Inset shows a higher magnification of a pTDP-43-positive cell. Scale bar is 20µm. </a:t>
            </a:r>
            <a:r>
              <a:rPr lang="en-GB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b.</a:t>
            </a:r>
            <a:r>
              <a:rPr lang="en-GB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Synapse density in pTDP-43-negative (n=16) and pTDP-43-positive (n=13) cases reveals no difference (2-tailed unpaired t-test; p=0.11). </a:t>
            </a:r>
            <a:r>
              <a:rPr lang="en-GB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c. </a:t>
            </a:r>
            <a:r>
              <a:rPr lang="en-GB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However</a:t>
            </a: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, if the 3 SOD1+ve cases are removed from the dataset, analysis reveals a lower synapse density in the pTDP-43-positive group (2-tailed unpaired t-test; p=0.047).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Each data point represents the mean synapse density of each case.</a:t>
            </a:r>
          </a:p>
        </p:txBody>
      </p:sp>
    </p:spTree>
    <p:extLst>
      <p:ext uri="{BB962C8B-B14F-4D97-AF65-F5344CB8AC3E}">
        <p14:creationId xmlns:p14="http://schemas.microsoft.com/office/powerpoint/2010/main" val="3013875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476672"/>
            <a:ext cx="4551235" cy="414160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1520" y="5013176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Supplementary Figure </a:t>
            </a:r>
            <a:r>
              <a:rPr lang="en-GB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4: Comparison of ECAS score and BA9 synapse density</a:t>
            </a:r>
            <a:endParaRPr lang="en-GB" sz="1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GB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Plotting ECAS score against BA9 synapse density for all 23 ECAS-tested ALS patients reveals a trend towards positive correlation (Pearson r=0.31, p=0.15). 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237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855844"/>
              </p:ext>
            </p:extLst>
          </p:nvPr>
        </p:nvGraphicFramePr>
        <p:xfrm>
          <a:off x="4499992" y="1008228"/>
          <a:ext cx="4086940" cy="3456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Prism 7" r:id="rId3" imgW="4445515" imgH="3759648" progId="Prism7.Document">
                  <p:embed/>
                </p:oleObj>
              </mc:Choice>
              <mc:Fallback>
                <p:oleObj name="Prism 7" r:id="rId3" imgW="4445515" imgH="3759648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99992" y="1008228"/>
                        <a:ext cx="4086940" cy="34563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085295"/>
              </p:ext>
            </p:extLst>
          </p:nvPr>
        </p:nvGraphicFramePr>
        <p:xfrm>
          <a:off x="683568" y="882031"/>
          <a:ext cx="3644900" cy="363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Prism 7" r:id="rId5" imgW="3645294" imgH="3631793" progId="Prism7.Document">
                  <p:embed/>
                </p:oleObj>
              </mc:Choice>
              <mc:Fallback>
                <p:oleObj name="Prism 7" r:id="rId5" imgW="3645294" imgH="3631793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3568" y="882031"/>
                        <a:ext cx="3644900" cy="363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339752" y="3679140"/>
            <a:ext cx="1656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/>
              <a:t>Pearson r=-0.015; p=0.95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504" y="4941168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5: 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ECAS score is not affected by age or cortical thickness.</a:t>
            </a:r>
          </a:p>
          <a:p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association was found between age at death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frontal cortex cortical thickness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ECAS total score. Each data point represents an individual ALS case. Black line represents impairment cut off.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1600" y="90872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6016" y="90872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32240" y="3679140"/>
            <a:ext cx="18002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/>
              <a:t>Pearson r=0.12; p=0.58</a:t>
            </a:r>
          </a:p>
        </p:txBody>
      </p:sp>
    </p:spTree>
    <p:extLst>
      <p:ext uri="{BB962C8B-B14F-4D97-AF65-F5344CB8AC3E}">
        <p14:creationId xmlns:p14="http://schemas.microsoft.com/office/powerpoint/2010/main" val="2464250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628"/>
          <a:stretch/>
        </p:blipFill>
        <p:spPr>
          <a:xfrm>
            <a:off x="2483768" y="908720"/>
            <a:ext cx="3970429" cy="36333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4581128"/>
            <a:ext cx="885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6: </a:t>
            </a:r>
            <a:r>
              <a:rPr lang="en-GB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Neurofilament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light-chain levels in CSF of ALS patients</a:t>
            </a:r>
          </a:p>
          <a:p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Neurofilament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light-chain levels in the CSF were measured using a commercial ELISA kit (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Diagnostics, Sweden). Each data point represents the CSF level of NF-light in an individual patient (ALS n=9,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ALSci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n=6). There is no difference in NF-light levels between ALS and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ALSci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patients (</a:t>
            </a: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ALS = 7950 ± 2030 </a:t>
            </a:r>
            <a:r>
              <a:rPr lang="en-GB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pg</a:t>
            </a: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/ml, </a:t>
            </a:r>
            <a:r>
              <a:rPr lang="en-GB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ALSci</a:t>
            </a: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 = 11068 ± 3073 </a:t>
            </a:r>
            <a:r>
              <a:rPr lang="en-GB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pg</a:t>
            </a: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/ml;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2-tailed unpaired t-test; p=0.39).</a:t>
            </a:r>
          </a:p>
        </p:txBody>
      </p:sp>
    </p:spTree>
    <p:extLst>
      <p:ext uri="{BB962C8B-B14F-4D97-AF65-F5344CB8AC3E}">
        <p14:creationId xmlns:p14="http://schemas.microsoft.com/office/powerpoint/2010/main" val="1589962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6468641"/>
              </p:ext>
            </p:extLst>
          </p:nvPr>
        </p:nvGraphicFramePr>
        <p:xfrm>
          <a:off x="3128963" y="1241425"/>
          <a:ext cx="2822575" cy="296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7" name="Prism 7" r:id="rId3" imgW="3639240" imgH="3818880" progId="Prism7.Document">
                  <p:embed/>
                </p:oleObj>
              </mc:Choice>
              <mc:Fallback>
                <p:oleObj name="Prism 7" r:id="rId3" imgW="3639240" imgH="3818880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28963" y="1241425"/>
                        <a:ext cx="2822575" cy="2963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65757"/>
              </p:ext>
            </p:extLst>
          </p:nvPr>
        </p:nvGraphicFramePr>
        <p:xfrm>
          <a:off x="6088295" y="1241260"/>
          <a:ext cx="2862443" cy="2972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8" name="Prism 7" r:id="rId5" imgW="3640612" imgH="3820874" progId="Prism7.Document">
                  <p:embed/>
                </p:oleObj>
              </mc:Choice>
              <mc:Fallback>
                <p:oleObj name="Prism 7" r:id="rId5" imgW="3640612" imgH="3820874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88295" y="1241260"/>
                        <a:ext cx="2862443" cy="29729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276175" y="2190707"/>
            <a:ext cx="72488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/>
              <a:t>p=0.75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04603" y="2178890"/>
            <a:ext cx="8077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/>
              <a:t>p=0.0045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504" y="4581128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7: 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Regional synapse density changes in </a:t>
            </a:r>
            <a:r>
              <a:rPr lang="en-GB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ALSci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brains.</a:t>
            </a:r>
          </a:p>
          <a:p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Paired scatterplots representing BA9 and BA4 synapse densities within control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 unimpaired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ALS cognitively impaired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brains. Each line links the BA9 and BA4 densities from the same brain. Paired t-tests reveal a lower density in BA4 compared to BA9 in control and ALS unimpaired cases (p=0.036 and p=0.0045 respectively), however no difference in the ALS cognitively impaired group (p=0.75).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7864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72200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42424" y="3593563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n=7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4008" y="3586475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n=16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45592" y="3579387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n=6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941638"/>
              </p:ext>
            </p:extLst>
          </p:nvPr>
        </p:nvGraphicFramePr>
        <p:xfrm>
          <a:off x="179512" y="1248637"/>
          <a:ext cx="2821541" cy="2961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9" name="Prism 7" r:id="rId7" imgW="3640612" imgH="3820874" progId="Prism7.Document">
                  <p:embed/>
                </p:oleObj>
              </mc:Choice>
              <mc:Fallback>
                <p:oleObj name="Prism 7" r:id="rId7" imgW="3640612" imgH="3820874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79512" y="1248637"/>
                        <a:ext cx="2821541" cy="29618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390496" y="2190707"/>
            <a:ext cx="8077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/>
              <a:t>p=0.036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1086" t="12446" r="7115" b="7625"/>
          <a:stretch/>
        </p:blipFill>
        <p:spPr>
          <a:xfrm>
            <a:off x="323528" y="692696"/>
            <a:ext cx="1944216" cy="1800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020" t="11347" r="6066" b="7669"/>
          <a:stretch/>
        </p:blipFill>
        <p:spPr>
          <a:xfrm>
            <a:off x="2202082" y="692696"/>
            <a:ext cx="2232248" cy="18239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2175" t="10765" r="11192" b="5623"/>
          <a:stretch/>
        </p:blipFill>
        <p:spPr>
          <a:xfrm>
            <a:off x="423868" y="2932591"/>
            <a:ext cx="2059900" cy="18564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l="883" t="11042" r="9402" b="4209"/>
          <a:stretch/>
        </p:blipFill>
        <p:spPr>
          <a:xfrm>
            <a:off x="2549430" y="2932591"/>
            <a:ext cx="2166586" cy="188718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/>
          <a:srcRect l="2126" t="15166" r="8829" b="7185"/>
          <a:stretch/>
        </p:blipFill>
        <p:spPr>
          <a:xfrm>
            <a:off x="4573096" y="690922"/>
            <a:ext cx="1943120" cy="18019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/>
          <a:srcRect l="2957" t="10894" r="7642" b="9024"/>
          <a:stretch/>
        </p:blipFill>
        <p:spPr>
          <a:xfrm>
            <a:off x="6557326" y="598745"/>
            <a:ext cx="2191138" cy="190721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75335" y="2147379"/>
            <a:ext cx="1656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Pearson r=0.13; p=0.51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24803" y="2147379"/>
            <a:ext cx="1656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Pearson r=-0.012; p=0.95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34875" y="2134597"/>
            <a:ext cx="1656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Pearson r=0.16; p=0.44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20272" y="2134597"/>
            <a:ext cx="1656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Pearson r=0.036; p=0.86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7504" y="5061808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8: 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Synapse loss and cognitive decline are not associated with increased gliosis</a:t>
            </a:r>
          </a:p>
          <a:p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Scatterplots of GFAP burden versus synapse density in BA9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BA4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 now correlation between these parameters (BA9: n=29; BA4: n=25). Furthermore, scatterplots of CD68 burden versus synapse density in BA9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BA4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reveal no association(BA9: n=29; BA4: n=25). There is no difference in BA9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GFAP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burden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between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 (n=16) and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ALSci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(n=7) patients (2-tailed unpaired t-test; p=0.09) or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BA9 CD68 burden (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(2-tailed unpaired t-test; p=0.59).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14803" y="2451988"/>
            <a:ext cx="1080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/>
              <a:t>GFAP Burden 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6955" y="2420888"/>
            <a:ext cx="1080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/>
              <a:t>GFAP Burden 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21695" y="2451988"/>
            <a:ext cx="1080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/>
              <a:t>CD68 Burden 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03847" y="2420888"/>
            <a:ext cx="1080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/>
              <a:t>CD68 Burden %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592" y="485721"/>
            <a:ext cx="12774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BA9 GFAP v synapses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53312" y="482284"/>
            <a:ext cx="1325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BA4 GFAP v synapses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28053" y="489158"/>
            <a:ext cx="14279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BA9 CD68 v synapses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36296" y="485721"/>
            <a:ext cx="12961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BA4 CD68 v synapses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446" y="212249"/>
            <a:ext cx="351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a</a:t>
            </a:r>
            <a:endParaRPr lang="en-GB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2197963" y="212249"/>
            <a:ext cx="351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b</a:t>
            </a:r>
            <a:endParaRPr lang="en-GB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508565" y="212249"/>
            <a:ext cx="351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</a:t>
            </a:r>
            <a:endParaRPr lang="en-GB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6516216" y="212249"/>
            <a:ext cx="351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d</a:t>
            </a:r>
            <a:endParaRPr lang="en-GB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302445" y="2550265"/>
            <a:ext cx="351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e</a:t>
            </a:r>
            <a:endParaRPr lang="en-GB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2525694" y="2547974"/>
            <a:ext cx="351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f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148313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807</Words>
  <Application>Microsoft Office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Prism 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chenstri</dc:creator>
  <cp:lastModifiedBy>HENSTRIDGE Christopher</cp:lastModifiedBy>
  <cp:revision>50</cp:revision>
  <dcterms:created xsi:type="dcterms:W3CDTF">2017-02-15T16:15:19Z</dcterms:created>
  <dcterms:modified xsi:type="dcterms:W3CDTF">2017-12-11T14:42:13Z</dcterms:modified>
</cp:coreProperties>
</file>