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7"/>
  </p:handoutMasterIdLst>
  <p:sldIdLst>
    <p:sldId id="301" r:id="rId2"/>
    <p:sldId id="282" r:id="rId3"/>
    <p:sldId id="284" r:id="rId4"/>
    <p:sldId id="302" r:id="rId5"/>
    <p:sldId id="304" r:id="rId6"/>
  </p:sldIdLst>
  <p:sldSz cx="6858000" cy="9144000" type="screen4x3"/>
  <p:notesSz cx="9926638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esbach, Catena" initials="KC" lastIdx="3" clrIdx="0"/>
  <p:cmAuthor id="2" name="Catena Kresbach" initials="CK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03" autoAdjust="0"/>
    <p:restoredTop sz="94660"/>
  </p:normalViewPr>
  <p:slideViewPr>
    <p:cSldViewPr snapToGrid="0">
      <p:cViewPr>
        <p:scale>
          <a:sx n="120" d="100"/>
          <a:sy n="120" d="100"/>
        </p:scale>
        <p:origin x="-424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543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799" y="1"/>
            <a:ext cx="4301543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11A92D-71EC-4666-A3E5-77D8AFB5C9F1}" type="datetimeFigureOut">
              <a:rPr lang="en-US" smtClean="0"/>
              <a:t>3/20/2021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513911"/>
            <a:ext cx="4301543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799" y="6513911"/>
            <a:ext cx="4301543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BCA29-4A58-46D9-A73B-7BA66B262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7789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A8876-0FFD-473E-8DC6-680D6F514F14}" type="datetimeFigureOut">
              <a:rPr lang="en-US" smtClean="0"/>
              <a:t>3/20/2021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A7E3-C0D2-4DC7-8580-5A22C26A7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215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A8876-0FFD-473E-8DC6-680D6F514F14}" type="datetimeFigureOut">
              <a:rPr lang="en-US" smtClean="0"/>
              <a:t>3/20/2021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A7E3-C0D2-4DC7-8580-5A22C26A7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218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A8876-0FFD-473E-8DC6-680D6F514F14}" type="datetimeFigureOut">
              <a:rPr lang="en-US" smtClean="0"/>
              <a:t>3/20/2021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A7E3-C0D2-4DC7-8580-5A22C26A7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504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A8876-0FFD-473E-8DC6-680D6F514F14}" type="datetimeFigureOut">
              <a:rPr lang="en-US" smtClean="0"/>
              <a:t>3/20/2021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A7E3-C0D2-4DC7-8580-5A22C26A7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875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A8876-0FFD-473E-8DC6-680D6F514F14}" type="datetimeFigureOut">
              <a:rPr lang="en-US" smtClean="0"/>
              <a:t>3/20/2021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A7E3-C0D2-4DC7-8580-5A22C26A7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927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A8876-0FFD-473E-8DC6-680D6F514F14}" type="datetimeFigureOut">
              <a:rPr lang="en-US" smtClean="0"/>
              <a:t>3/20/2021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A7E3-C0D2-4DC7-8580-5A22C26A7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770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A8876-0FFD-473E-8DC6-680D6F514F14}" type="datetimeFigureOut">
              <a:rPr lang="en-US" smtClean="0"/>
              <a:t>3/20/2021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A7E3-C0D2-4DC7-8580-5A22C26A7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4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A8876-0FFD-473E-8DC6-680D6F514F14}" type="datetimeFigureOut">
              <a:rPr lang="en-US" smtClean="0"/>
              <a:t>3/20/2021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A7E3-C0D2-4DC7-8580-5A22C26A7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42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A8876-0FFD-473E-8DC6-680D6F514F14}" type="datetimeFigureOut">
              <a:rPr lang="en-US" smtClean="0"/>
              <a:t>3/20/2021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A7E3-C0D2-4DC7-8580-5A22C26A784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911483" y="1103208"/>
            <a:ext cx="1620000" cy="184573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2725043" y="1103208"/>
            <a:ext cx="1620000" cy="184573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1483" y="3092028"/>
            <a:ext cx="1620000" cy="184573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2725043" y="3092028"/>
            <a:ext cx="1620000" cy="184573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2"/>
          <p:cNvSpPr>
            <a:spLocks noGrp="1" noChangeAspect="1"/>
          </p:cNvSpPr>
          <p:nvPr>
            <p:ph type="pic" idx="17"/>
          </p:nvPr>
        </p:nvSpPr>
        <p:spPr>
          <a:xfrm>
            <a:off x="911483" y="5080848"/>
            <a:ext cx="1620000" cy="184573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2725043" y="5079156"/>
            <a:ext cx="1620000" cy="184573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31096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A8876-0FFD-473E-8DC6-680D6F514F14}" type="datetimeFigureOut">
              <a:rPr lang="en-US" smtClean="0"/>
              <a:t>3/20/2021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A7E3-C0D2-4DC7-8580-5A22C26A7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847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A8876-0FFD-473E-8DC6-680D6F514F14}" type="datetimeFigureOut">
              <a:rPr lang="en-US" smtClean="0"/>
              <a:t>3/20/2021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4A7E3-C0D2-4DC7-8580-5A22C26A7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43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A8876-0FFD-473E-8DC6-680D6F514F14}" type="datetimeFigureOut">
              <a:rPr lang="en-US" smtClean="0"/>
              <a:t>3/20/2021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4A7E3-C0D2-4DC7-8580-5A22C26A7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832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f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tiff"/><Relationship Id="rId5" Type="http://schemas.openxmlformats.org/officeDocument/2006/relationships/image" Target="../media/image4.tiff"/><Relationship Id="rId10" Type="http://schemas.openxmlformats.org/officeDocument/2006/relationships/image" Target="../media/image8.tiff"/><Relationship Id="rId4" Type="http://schemas.openxmlformats.org/officeDocument/2006/relationships/image" Target="../media/image3.tiff"/><Relationship Id="rId9" Type="http://schemas.openxmlformats.org/officeDocument/2006/relationships/image" Target="../media/image7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tiff"/><Relationship Id="rId5" Type="http://schemas.openxmlformats.org/officeDocument/2006/relationships/image" Target="../media/image13.tif"/><Relationship Id="rId4" Type="http://schemas.openxmlformats.org/officeDocument/2006/relationships/image" Target="../media/image12.t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tiff"/><Relationship Id="rId13" Type="http://schemas.openxmlformats.org/officeDocument/2006/relationships/image" Target="../media/image26.tiff"/><Relationship Id="rId18" Type="http://schemas.openxmlformats.org/officeDocument/2006/relationships/image" Target="../media/image31.png"/><Relationship Id="rId3" Type="http://schemas.openxmlformats.org/officeDocument/2006/relationships/image" Target="../media/image17.tiff"/><Relationship Id="rId21" Type="http://schemas.openxmlformats.org/officeDocument/2006/relationships/image" Target="../media/image33.tiff"/><Relationship Id="rId7" Type="http://schemas.openxmlformats.org/officeDocument/2006/relationships/image" Target="../media/image21.tiff"/><Relationship Id="rId12" Type="http://schemas.openxmlformats.org/officeDocument/2006/relationships/image" Target="../media/image25.tiff"/><Relationship Id="rId17" Type="http://schemas.openxmlformats.org/officeDocument/2006/relationships/image" Target="../media/image30.tiff"/><Relationship Id="rId2" Type="http://schemas.openxmlformats.org/officeDocument/2006/relationships/image" Target="../media/image16.tiff"/><Relationship Id="rId16" Type="http://schemas.openxmlformats.org/officeDocument/2006/relationships/image" Target="../media/image29.tiff"/><Relationship Id="rId20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tiff"/><Relationship Id="rId11" Type="http://schemas.openxmlformats.org/officeDocument/2006/relationships/image" Target="../media/image24.tiff"/><Relationship Id="rId5" Type="http://schemas.openxmlformats.org/officeDocument/2006/relationships/image" Target="../media/image19.tiff"/><Relationship Id="rId15" Type="http://schemas.openxmlformats.org/officeDocument/2006/relationships/image" Target="../media/image28.tiff"/><Relationship Id="rId10" Type="http://schemas.microsoft.com/office/2007/relationships/hdphoto" Target="../media/hdphoto3.wdp"/><Relationship Id="rId19" Type="http://schemas.microsoft.com/office/2007/relationships/hdphoto" Target="../media/hdphoto4.wdp"/><Relationship Id="rId4" Type="http://schemas.openxmlformats.org/officeDocument/2006/relationships/image" Target="../media/image18.tiff"/><Relationship Id="rId9" Type="http://schemas.openxmlformats.org/officeDocument/2006/relationships/image" Target="../media/image23.png"/><Relationship Id="rId14" Type="http://schemas.openxmlformats.org/officeDocument/2006/relationships/image" Target="../media/image27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5"/>
          <p:cNvSpPr txBox="1"/>
          <p:nvPr/>
        </p:nvSpPr>
        <p:spPr>
          <a:xfrm>
            <a:off x="412406" y="5686540"/>
            <a:ext cx="606473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Table </a:t>
            </a:r>
            <a:r>
              <a:rPr lang="en-GB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1: </a:t>
            </a:r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Treatment strategy and clinical outcome of NF2 patients with intracranial </a:t>
            </a:r>
            <a:r>
              <a:rPr lang="en-GB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ependymomas</a:t>
            </a:r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All patients received maximal tumor resection upon diagnosis of the intracranial </a:t>
            </a:r>
            <a:r>
              <a:rPr lang="en-GB" sz="900" dirty="0" err="1">
                <a:latin typeface="Arial" panose="020B0604020202020204" pitchFamily="34" charset="0"/>
                <a:cs typeface="Arial" panose="020B0604020202020204" pitchFamily="34" charset="0"/>
              </a:rPr>
              <a:t>ependymoma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. Subsequent treatment strategies and clinical outcome are indicated. </a:t>
            </a:r>
            <a:r>
              <a:rPr lang="en-US" sz="9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Relapse or progression occurred in 2 patients (case 1 and 5) that died </a:t>
            </a:r>
            <a:r>
              <a:rPr lang="en-US" sz="9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the disease 2.5 </a:t>
            </a:r>
            <a:r>
              <a:rPr lang="en-US" sz="9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3 years after initial diagnosis. Three patients are alive 6 months, 6 and 7 years after initial surgery. One patient (case 4) did not receive further treatment and was lost to follow up. 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Abbreviations: SKK: Chemotherapy schedule including Cyclophosphamide, Vincristine, Carboplatin, and Etoposide as conducted in the German brain tumour trial HIT 2000. 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9431" y="85610"/>
            <a:ext cx="26093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Kresbach et al., Suppl. Table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786" t="854" r="520" b="990"/>
          <a:stretch/>
        </p:blipFill>
        <p:spPr>
          <a:xfrm>
            <a:off x="492979" y="976433"/>
            <a:ext cx="5876015" cy="465104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42637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228" y="6069198"/>
            <a:ext cx="1699200" cy="16992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228" y="4339529"/>
            <a:ext cx="1699200" cy="1699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864" y="2599677"/>
            <a:ext cx="1699200" cy="1699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864" y="881826"/>
            <a:ext cx="1699200" cy="16992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359" y="2599677"/>
            <a:ext cx="1700028" cy="1700030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359" y="4336366"/>
            <a:ext cx="1700028" cy="1700030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898" y="6069198"/>
            <a:ext cx="1700028" cy="1700030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359" y="868482"/>
            <a:ext cx="1700028" cy="1700030"/>
          </a:xfrm>
          <a:prstGeom prst="rect">
            <a:avLst/>
          </a:prstGeom>
        </p:spPr>
      </p:pic>
      <p:sp>
        <p:nvSpPr>
          <p:cNvPr id="123" name="Rounded Rectangle 122"/>
          <p:cNvSpPr/>
          <p:nvPr/>
        </p:nvSpPr>
        <p:spPr>
          <a:xfrm>
            <a:off x="2165842" y="6118729"/>
            <a:ext cx="1332394" cy="1861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2188742" y="6074288"/>
            <a:ext cx="13067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Sample 32, spinal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846764" y="605667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Rounded Rectangle 128"/>
          <p:cNvSpPr/>
          <p:nvPr/>
        </p:nvSpPr>
        <p:spPr>
          <a:xfrm>
            <a:off x="2173838" y="2649208"/>
            <a:ext cx="1329510" cy="1861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2227909" y="2604767"/>
            <a:ext cx="13067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Sample 22, spinal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844463" y="258714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Rounded Rectangle 113"/>
          <p:cNvSpPr/>
          <p:nvPr/>
        </p:nvSpPr>
        <p:spPr>
          <a:xfrm>
            <a:off x="2182313" y="4385898"/>
            <a:ext cx="1308124" cy="18619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2214984" y="4348191"/>
            <a:ext cx="13067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Sample 24, spinal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833390" y="432383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Rounded Rectangle 129"/>
          <p:cNvSpPr/>
          <p:nvPr/>
        </p:nvSpPr>
        <p:spPr>
          <a:xfrm>
            <a:off x="2182010" y="913345"/>
            <a:ext cx="1313752" cy="1861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2263283" y="879648"/>
            <a:ext cx="12282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Sample 7, spinal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841898" y="87233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1756372" y="7826401"/>
            <a:ext cx="353461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1: Histology of spinal ependymomas in NF2 patients. a - h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: H&amp;E stains of spinal ependymoma with occasional </a:t>
            </a:r>
            <a:r>
              <a:rPr lang="en-GB" sz="900" dirty="0" err="1">
                <a:latin typeface="Arial" panose="020B0604020202020204" pitchFamily="34" charset="0"/>
                <a:cs typeface="Arial" panose="020B0604020202020204" pitchFamily="34" charset="0"/>
              </a:rPr>
              <a:t>pseudorosettes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, but grossly similar morphology as intracranial tumors. Abbreviations: post.: posterior, H&amp;E: haematoxylin and eosin. 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TextBox 71"/>
          <p:cNvSpPr txBox="1"/>
          <p:nvPr/>
        </p:nvSpPr>
        <p:spPr>
          <a:xfrm>
            <a:off x="3002626" y="2239535"/>
            <a:ext cx="55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H&amp;E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TextBox 71"/>
          <p:cNvSpPr txBox="1"/>
          <p:nvPr/>
        </p:nvSpPr>
        <p:spPr>
          <a:xfrm>
            <a:off x="2980714" y="3983376"/>
            <a:ext cx="55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H&amp;E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71"/>
          <p:cNvSpPr txBox="1"/>
          <p:nvPr/>
        </p:nvSpPr>
        <p:spPr>
          <a:xfrm>
            <a:off x="2978554" y="5720065"/>
            <a:ext cx="55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H&amp;E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71"/>
          <p:cNvSpPr txBox="1"/>
          <p:nvPr/>
        </p:nvSpPr>
        <p:spPr>
          <a:xfrm>
            <a:off x="3009358" y="7452897"/>
            <a:ext cx="55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H&amp;E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067245" y="136412"/>
            <a:ext cx="26917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Kresbach et al., Suppl. Figure 1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122">
            <a:extLst>
              <a:ext uri="{FF2B5EF4-FFF2-40B4-BE49-F238E27FC236}">
                <a16:creationId xmlns:a16="http://schemas.microsoft.com/office/drawing/2014/main" xmlns="" id="{31945A3E-E109-41BE-8193-813D5CBB88F7}"/>
              </a:ext>
            </a:extLst>
          </p:cNvPr>
          <p:cNvSpPr/>
          <p:nvPr/>
        </p:nvSpPr>
        <p:spPr>
          <a:xfrm>
            <a:off x="3921154" y="6110175"/>
            <a:ext cx="1332394" cy="1861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125">
            <a:extLst>
              <a:ext uri="{FF2B5EF4-FFF2-40B4-BE49-F238E27FC236}">
                <a16:creationId xmlns:a16="http://schemas.microsoft.com/office/drawing/2014/main" xmlns="" id="{79B6DE68-2874-4E09-BE0B-24598AF8340E}"/>
              </a:ext>
            </a:extLst>
          </p:cNvPr>
          <p:cNvSpPr txBox="1"/>
          <p:nvPr/>
        </p:nvSpPr>
        <p:spPr>
          <a:xfrm>
            <a:off x="3944054" y="6065734"/>
            <a:ext cx="13067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Sample 32, spinal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80">
            <a:extLst>
              <a:ext uri="{FF2B5EF4-FFF2-40B4-BE49-F238E27FC236}">
                <a16:creationId xmlns:a16="http://schemas.microsoft.com/office/drawing/2014/main" xmlns="" id="{D93D31CA-CC44-44D9-AA30-BA8249FCAD7A}"/>
              </a:ext>
            </a:extLst>
          </p:cNvPr>
          <p:cNvSpPr txBox="1"/>
          <p:nvPr/>
        </p:nvSpPr>
        <p:spPr>
          <a:xfrm>
            <a:off x="3602076" y="604811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</a:p>
        </p:txBody>
      </p:sp>
      <p:sp>
        <p:nvSpPr>
          <p:cNvPr id="42" name="Rounded Rectangle 128">
            <a:extLst>
              <a:ext uri="{FF2B5EF4-FFF2-40B4-BE49-F238E27FC236}">
                <a16:creationId xmlns:a16="http://schemas.microsoft.com/office/drawing/2014/main" xmlns="" id="{9EB3C107-25C6-4469-96DD-9E76A431B3DF}"/>
              </a:ext>
            </a:extLst>
          </p:cNvPr>
          <p:cNvSpPr/>
          <p:nvPr/>
        </p:nvSpPr>
        <p:spPr>
          <a:xfrm>
            <a:off x="3929150" y="2640654"/>
            <a:ext cx="1329510" cy="1861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131">
            <a:extLst>
              <a:ext uri="{FF2B5EF4-FFF2-40B4-BE49-F238E27FC236}">
                <a16:creationId xmlns:a16="http://schemas.microsoft.com/office/drawing/2014/main" xmlns="" id="{E24D068E-9E93-4682-9112-3FAB34BE19EB}"/>
              </a:ext>
            </a:extLst>
          </p:cNvPr>
          <p:cNvSpPr txBox="1"/>
          <p:nvPr/>
        </p:nvSpPr>
        <p:spPr>
          <a:xfrm>
            <a:off x="3983221" y="2596213"/>
            <a:ext cx="13067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Sample 22, spinal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81">
            <a:extLst>
              <a:ext uri="{FF2B5EF4-FFF2-40B4-BE49-F238E27FC236}">
                <a16:creationId xmlns:a16="http://schemas.microsoft.com/office/drawing/2014/main" xmlns="" id="{8FB69593-8A3B-4306-A64F-6AC7F9B18372}"/>
              </a:ext>
            </a:extLst>
          </p:cNvPr>
          <p:cNvSpPr txBox="1"/>
          <p:nvPr/>
        </p:nvSpPr>
        <p:spPr>
          <a:xfrm>
            <a:off x="3599775" y="257859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ounded Rectangle 113">
            <a:extLst>
              <a:ext uri="{FF2B5EF4-FFF2-40B4-BE49-F238E27FC236}">
                <a16:creationId xmlns:a16="http://schemas.microsoft.com/office/drawing/2014/main" xmlns="" id="{8AE28DA7-ECFF-4953-A95C-924B86C37B87}"/>
              </a:ext>
            </a:extLst>
          </p:cNvPr>
          <p:cNvSpPr/>
          <p:nvPr/>
        </p:nvSpPr>
        <p:spPr>
          <a:xfrm>
            <a:off x="3937625" y="4377344"/>
            <a:ext cx="1308124" cy="18619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119">
            <a:extLst>
              <a:ext uri="{FF2B5EF4-FFF2-40B4-BE49-F238E27FC236}">
                <a16:creationId xmlns:a16="http://schemas.microsoft.com/office/drawing/2014/main" xmlns="" id="{0A202D7D-820E-4A89-B027-C749324D9600}"/>
              </a:ext>
            </a:extLst>
          </p:cNvPr>
          <p:cNvSpPr txBox="1"/>
          <p:nvPr/>
        </p:nvSpPr>
        <p:spPr>
          <a:xfrm>
            <a:off x="3970296" y="4339637"/>
            <a:ext cx="13067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Sample 24, spinal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79">
            <a:extLst>
              <a:ext uri="{FF2B5EF4-FFF2-40B4-BE49-F238E27FC236}">
                <a16:creationId xmlns:a16="http://schemas.microsoft.com/office/drawing/2014/main" xmlns="" id="{7202A276-58B6-4225-920E-53A43035D244}"/>
              </a:ext>
            </a:extLst>
          </p:cNvPr>
          <p:cNvSpPr txBox="1"/>
          <p:nvPr/>
        </p:nvSpPr>
        <p:spPr>
          <a:xfrm>
            <a:off x="3588702" y="4315284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129">
            <a:extLst>
              <a:ext uri="{FF2B5EF4-FFF2-40B4-BE49-F238E27FC236}">
                <a16:creationId xmlns:a16="http://schemas.microsoft.com/office/drawing/2014/main" xmlns="" id="{41F0B30A-F3AE-4A5A-B120-6296275DD907}"/>
              </a:ext>
            </a:extLst>
          </p:cNvPr>
          <p:cNvSpPr/>
          <p:nvPr/>
        </p:nvSpPr>
        <p:spPr>
          <a:xfrm>
            <a:off x="3937322" y="904791"/>
            <a:ext cx="1313752" cy="1861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130">
            <a:extLst>
              <a:ext uri="{FF2B5EF4-FFF2-40B4-BE49-F238E27FC236}">
                <a16:creationId xmlns:a16="http://schemas.microsoft.com/office/drawing/2014/main" xmlns="" id="{B6537E98-436D-4301-A75B-187D6436AB25}"/>
              </a:ext>
            </a:extLst>
          </p:cNvPr>
          <p:cNvSpPr txBox="1"/>
          <p:nvPr/>
        </p:nvSpPr>
        <p:spPr>
          <a:xfrm>
            <a:off x="4018595" y="871094"/>
            <a:ext cx="12282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Sample 7, spinal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78">
            <a:extLst>
              <a:ext uri="{FF2B5EF4-FFF2-40B4-BE49-F238E27FC236}">
                <a16:creationId xmlns:a16="http://schemas.microsoft.com/office/drawing/2014/main" xmlns="" id="{D637BC45-E0F8-4E73-BCB2-40CEC0FE70F2}"/>
              </a:ext>
            </a:extLst>
          </p:cNvPr>
          <p:cNvSpPr txBox="1"/>
          <p:nvPr/>
        </p:nvSpPr>
        <p:spPr>
          <a:xfrm>
            <a:off x="3597210" y="86377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71">
            <a:extLst>
              <a:ext uri="{FF2B5EF4-FFF2-40B4-BE49-F238E27FC236}">
                <a16:creationId xmlns:a16="http://schemas.microsoft.com/office/drawing/2014/main" xmlns="" id="{7C9BFDCD-38A6-4AFD-8788-359802211D30}"/>
              </a:ext>
            </a:extLst>
          </p:cNvPr>
          <p:cNvSpPr txBox="1"/>
          <p:nvPr/>
        </p:nvSpPr>
        <p:spPr>
          <a:xfrm>
            <a:off x="4757938" y="2230981"/>
            <a:ext cx="55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H&amp;E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71">
            <a:extLst>
              <a:ext uri="{FF2B5EF4-FFF2-40B4-BE49-F238E27FC236}">
                <a16:creationId xmlns:a16="http://schemas.microsoft.com/office/drawing/2014/main" xmlns="" id="{B50337EE-8394-4E59-9855-EC542CEC26F3}"/>
              </a:ext>
            </a:extLst>
          </p:cNvPr>
          <p:cNvSpPr txBox="1"/>
          <p:nvPr/>
        </p:nvSpPr>
        <p:spPr>
          <a:xfrm>
            <a:off x="4736026" y="3974822"/>
            <a:ext cx="55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H&amp;E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71">
            <a:extLst>
              <a:ext uri="{FF2B5EF4-FFF2-40B4-BE49-F238E27FC236}">
                <a16:creationId xmlns:a16="http://schemas.microsoft.com/office/drawing/2014/main" xmlns="" id="{D20CFF63-3518-4BD8-8DA7-FC34676A7431}"/>
              </a:ext>
            </a:extLst>
          </p:cNvPr>
          <p:cNvSpPr txBox="1"/>
          <p:nvPr/>
        </p:nvSpPr>
        <p:spPr>
          <a:xfrm>
            <a:off x="4733866" y="5711511"/>
            <a:ext cx="55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H&amp;E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71">
            <a:extLst>
              <a:ext uri="{FF2B5EF4-FFF2-40B4-BE49-F238E27FC236}">
                <a16:creationId xmlns:a16="http://schemas.microsoft.com/office/drawing/2014/main" xmlns="" id="{460A852F-D625-402E-897F-5C86C45295D2}"/>
              </a:ext>
            </a:extLst>
          </p:cNvPr>
          <p:cNvSpPr txBox="1"/>
          <p:nvPr/>
        </p:nvSpPr>
        <p:spPr>
          <a:xfrm>
            <a:off x="4764670" y="7444343"/>
            <a:ext cx="55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H&amp;E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624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rafik 42" descr="Ein Bild, das Text enthält.&#10;&#10;Automatisch generierte Beschreibung">
            <a:extLst>
              <a:ext uri="{FF2B5EF4-FFF2-40B4-BE49-F238E27FC236}">
                <a16:creationId xmlns:a16="http://schemas.microsoft.com/office/drawing/2014/main" xmlns="" id="{C2A8AD9A-76D1-9142-B4EA-3715A87288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8671" y="1172917"/>
            <a:ext cx="1617412" cy="1782146"/>
          </a:xfrm>
          <a:prstGeom prst="rect">
            <a:avLst/>
          </a:prstGeom>
        </p:spPr>
      </p:pic>
      <p:sp>
        <p:nvSpPr>
          <p:cNvPr id="60" name="TextBox 2"/>
          <p:cNvSpPr txBox="1"/>
          <p:nvPr/>
        </p:nvSpPr>
        <p:spPr>
          <a:xfrm>
            <a:off x="4050485" y="154883"/>
            <a:ext cx="26917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Kresbach et al., Suppl. Figure 2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TextBox 29">
            <a:extLst>
              <a:ext uri="{FF2B5EF4-FFF2-40B4-BE49-F238E27FC236}">
                <a16:creationId xmlns:a16="http://schemas.microsoft.com/office/drawing/2014/main" xmlns="" id="{BAC3EB79-0671-6541-99ED-5EB403E40BD0}"/>
              </a:ext>
            </a:extLst>
          </p:cNvPr>
          <p:cNvSpPr txBox="1"/>
          <p:nvPr/>
        </p:nvSpPr>
        <p:spPr>
          <a:xfrm>
            <a:off x="2570559" y="113928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4" name="Grafik 25" descr="Ein Bild, das Text enthält.&#10;&#10;Automatisch generierte Beschreibung">
            <a:extLst>
              <a:ext uri="{FF2B5EF4-FFF2-40B4-BE49-F238E27FC236}">
                <a16:creationId xmlns:a16="http://schemas.microsoft.com/office/drawing/2014/main" xmlns="" id="{496EAD1A-7F1E-2F49-9FD7-E1E3AB1DFA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8671" y="2994850"/>
            <a:ext cx="1605187" cy="1779660"/>
          </a:xfrm>
          <a:prstGeom prst="rect">
            <a:avLst/>
          </a:prstGeom>
        </p:spPr>
      </p:pic>
      <p:sp>
        <p:nvSpPr>
          <p:cNvPr id="109" name="TextBox 29">
            <a:extLst>
              <a:ext uri="{FF2B5EF4-FFF2-40B4-BE49-F238E27FC236}">
                <a16:creationId xmlns:a16="http://schemas.microsoft.com/office/drawing/2014/main" xmlns="" id="{D9801904-1188-E648-8394-D7FD19E1B7E4}"/>
              </a:ext>
            </a:extLst>
          </p:cNvPr>
          <p:cNvSpPr txBox="1"/>
          <p:nvPr/>
        </p:nvSpPr>
        <p:spPr>
          <a:xfrm>
            <a:off x="2575204" y="295394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115" name="TextBox 52">
            <a:extLst>
              <a:ext uri="{FF2B5EF4-FFF2-40B4-BE49-F238E27FC236}">
                <a16:creationId xmlns:a16="http://schemas.microsoft.com/office/drawing/2014/main" xmlns="" id="{FF044AD1-9E26-2C4C-8762-5A441A9FF0F3}"/>
              </a:ext>
            </a:extLst>
          </p:cNvPr>
          <p:cNvSpPr txBox="1"/>
          <p:nvPr/>
        </p:nvSpPr>
        <p:spPr>
          <a:xfrm>
            <a:off x="2581508" y="4530102"/>
            <a:ext cx="877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T1 CE </a:t>
            </a:r>
            <a:r>
              <a:rPr lang="en-GB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feld 115">
            <a:extLst>
              <a:ext uri="{FF2B5EF4-FFF2-40B4-BE49-F238E27FC236}">
                <a16:creationId xmlns:a16="http://schemas.microsoft.com/office/drawing/2014/main" xmlns="" id="{A9A3F942-0EF1-AB41-8700-03E054A01002}"/>
              </a:ext>
            </a:extLst>
          </p:cNvPr>
          <p:cNvSpPr txBox="1"/>
          <p:nvPr/>
        </p:nvSpPr>
        <p:spPr>
          <a:xfrm>
            <a:off x="3578364" y="3678608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</a:p>
        </p:txBody>
      </p:sp>
      <p:cxnSp>
        <p:nvCxnSpPr>
          <p:cNvPr id="120" name="Straight Arrow Connector 54">
            <a:extLst>
              <a:ext uri="{FF2B5EF4-FFF2-40B4-BE49-F238E27FC236}">
                <a16:creationId xmlns:a16="http://schemas.microsoft.com/office/drawing/2014/main" xmlns="" id="{2C084B21-D40A-684D-BE6E-C43D35048463}"/>
              </a:ext>
            </a:extLst>
          </p:cNvPr>
          <p:cNvCxnSpPr>
            <a:cxnSpLocks/>
          </p:cNvCxnSpPr>
          <p:nvPr/>
        </p:nvCxnSpPr>
        <p:spPr>
          <a:xfrm flipH="1">
            <a:off x="3559571" y="3847710"/>
            <a:ext cx="226057" cy="152400"/>
          </a:xfrm>
          <a:prstGeom prst="straightConnector1">
            <a:avLst/>
          </a:prstGeom>
          <a:ln w="95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feld 117">
            <a:extLst>
              <a:ext uri="{FF2B5EF4-FFF2-40B4-BE49-F238E27FC236}">
                <a16:creationId xmlns:a16="http://schemas.microsoft.com/office/drawing/2014/main" xmlns="" id="{9009F6B6-A1E1-EC4F-858E-641CE28884FD}"/>
              </a:ext>
            </a:extLst>
          </p:cNvPr>
          <p:cNvSpPr txBox="1"/>
          <p:nvPr/>
        </p:nvSpPr>
        <p:spPr>
          <a:xfrm>
            <a:off x="2847799" y="3798749"/>
            <a:ext cx="2551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cxnSp>
        <p:nvCxnSpPr>
          <p:cNvPr id="122" name="Straight Arrow Connector 54">
            <a:extLst>
              <a:ext uri="{FF2B5EF4-FFF2-40B4-BE49-F238E27FC236}">
                <a16:creationId xmlns:a16="http://schemas.microsoft.com/office/drawing/2014/main" xmlns="" id="{3983B5F1-17FA-0F47-8826-B9A3AAB8D87C}"/>
              </a:ext>
            </a:extLst>
          </p:cNvPr>
          <p:cNvCxnSpPr>
            <a:cxnSpLocks/>
          </p:cNvCxnSpPr>
          <p:nvPr/>
        </p:nvCxnSpPr>
        <p:spPr>
          <a:xfrm>
            <a:off x="2837368" y="3921084"/>
            <a:ext cx="246836" cy="193519"/>
          </a:xfrm>
          <a:prstGeom prst="straightConnector1">
            <a:avLst/>
          </a:prstGeom>
          <a:ln w="95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feld 120">
            <a:extLst>
              <a:ext uri="{FF2B5EF4-FFF2-40B4-BE49-F238E27FC236}">
                <a16:creationId xmlns:a16="http://schemas.microsoft.com/office/drawing/2014/main" xmlns="" id="{70D640E4-40B6-B44C-A58E-7F039A7EC7B0}"/>
              </a:ext>
            </a:extLst>
          </p:cNvPr>
          <p:cNvSpPr txBox="1"/>
          <p:nvPr/>
        </p:nvSpPr>
        <p:spPr>
          <a:xfrm>
            <a:off x="3683167" y="3826977"/>
            <a:ext cx="2551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cxnSp>
        <p:nvCxnSpPr>
          <p:cNvPr id="124" name="Straight Arrow Connector 54">
            <a:extLst>
              <a:ext uri="{FF2B5EF4-FFF2-40B4-BE49-F238E27FC236}">
                <a16:creationId xmlns:a16="http://schemas.microsoft.com/office/drawing/2014/main" xmlns="" id="{87C2AA2E-8044-0146-A6B9-C04B8202F350}"/>
              </a:ext>
            </a:extLst>
          </p:cNvPr>
          <p:cNvCxnSpPr>
            <a:cxnSpLocks/>
          </p:cNvCxnSpPr>
          <p:nvPr/>
        </p:nvCxnSpPr>
        <p:spPr>
          <a:xfrm flipH="1">
            <a:off x="3695039" y="3971890"/>
            <a:ext cx="226057" cy="152400"/>
          </a:xfrm>
          <a:prstGeom prst="straightConnector1">
            <a:avLst/>
          </a:prstGeom>
          <a:ln w="95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Grafik 15" descr="Ein Bild, das Glas enthält.&#10;&#10;Automatisch generierte Beschreibung">
            <a:extLst>
              <a:ext uri="{FF2B5EF4-FFF2-40B4-BE49-F238E27FC236}">
                <a16:creationId xmlns:a16="http://schemas.microsoft.com/office/drawing/2014/main" xmlns="" id="{F1A2FE9F-E2C6-2F48-95F9-26D71CA3E7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2819" y="2994850"/>
            <a:ext cx="1603884" cy="1777221"/>
          </a:xfrm>
          <a:prstGeom prst="rect">
            <a:avLst/>
          </a:prstGeom>
        </p:spPr>
      </p:pic>
      <p:sp>
        <p:nvSpPr>
          <p:cNvPr id="108" name="TextBox 29">
            <a:extLst>
              <a:ext uri="{FF2B5EF4-FFF2-40B4-BE49-F238E27FC236}">
                <a16:creationId xmlns:a16="http://schemas.microsoft.com/office/drawing/2014/main" xmlns="" id="{4249C42A-E6BC-7B42-BD43-6005EEA0B892}"/>
              </a:ext>
            </a:extLst>
          </p:cNvPr>
          <p:cNvSpPr txBox="1"/>
          <p:nvPr/>
        </p:nvSpPr>
        <p:spPr>
          <a:xfrm>
            <a:off x="4283455" y="2961799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TextBox 53">
            <a:extLst>
              <a:ext uri="{FF2B5EF4-FFF2-40B4-BE49-F238E27FC236}">
                <a16:creationId xmlns:a16="http://schemas.microsoft.com/office/drawing/2014/main" xmlns="" id="{38B0795C-9116-C342-B05A-D7570889E86F}"/>
              </a:ext>
            </a:extLst>
          </p:cNvPr>
          <p:cNvSpPr txBox="1"/>
          <p:nvPr/>
        </p:nvSpPr>
        <p:spPr>
          <a:xfrm>
            <a:off x="4287420" y="4530102"/>
            <a:ext cx="877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T1 CE </a:t>
            </a:r>
            <a:r>
              <a:rPr lang="en-GB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5" name="Straight Arrow Connector 55">
            <a:extLst>
              <a:ext uri="{FF2B5EF4-FFF2-40B4-BE49-F238E27FC236}">
                <a16:creationId xmlns:a16="http://schemas.microsoft.com/office/drawing/2014/main" xmlns="" id="{E559E709-3550-2241-A232-1A4673DD34AC}"/>
              </a:ext>
            </a:extLst>
          </p:cNvPr>
          <p:cNvCxnSpPr/>
          <p:nvPr/>
        </p:nvCxnSpPr>
        <p:spPr>
          <a:xfrm>
            <a:off x="4809190" y="3980102"/>
            <a:ext cx="228600" cy="111642"/>
          </a:xfrm>
          <a:prstGeom prst="straightConnector1">
            <a:avLst/>
          </a:prstGeom>
          <a:ln w="95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" name="Grafik 18" descr="Ein Bild, das Glas enthält.&#10;&#10;Automatisch generierte Beschreibung">
            <a:extLst>
              <a:ext uri="{FF2B5EF4-FFF2-40B4-BE49-F238E27FC236}">
                <a16:creationId xmlns:a16="http://schemas.microsoft.com/office/drawing/2014/main" xmlns="" id="{EF8CD13F-26A7-DE41-97A3-E626D0CC1C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182" y="2994850"/>
            <a:ext cx="1617412" cy="1796749"/>
          </a:xfrm>
          <a:prstGeom prst="rect">
            <a:avLst/>
          </a:prstGeom>
        </p:spPr>
      </p:pic>
      <p:sp>
        <p:nvSpPr>
          <p:cNvPr id="107" name="TextBox 29">
            <a:extLst>
              <a:ext uri="{FF2B5EF4-FFF2-40B4-BE49-F238E27FC236}">
                <a16:creationId xmlns:a16="http://schemas.microsoft.com/office/drawing/2014/main" xmlns="" id="{8BBD06DF-DF18-1B40-820C-3A2FDF05C047}"/>
              </a:ext>
            </a:extLst>
          </p:cNvPr>
          <p:cNvSpPr txBox="1"/>
          <p:nvPr/>
        </p:nvSpPr>
        <p:spPr>
          <a:xfrm>
            <a:off x="858962" y="296023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TextBox 51">
            <a:extLst>
              <a:ext uri="{FF2B5EF4-FFF2-40B4-BE49-F238E27FC236}">
                <a16:creationId xmlns:a16="http://schemas.microsoft.com/office/drawing/2014/main" xmlns="" id="{FD9F6C5E-7FF8-A14B-B19B-56C3648ECBBE}"/>
              </a:ext>
            </a:extLst>
          </p:cNvPr>
          <p:cNvSpPr txBox="1"/>
          <p:nvPr/>
        </p:nvSpPr>
        <p:spPr>
          <a:xfrm>
            <a:off x="867186" y="4530102"/>
            <a:ext cx="877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T1 CE </a:t>
            </a:r>
            <a:r>
              <a:rPr lang="en-GB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6" name="Straight Arrow Connector 21">
            <a:extLst>
              <a:ext uri="{FF2B5EF4-FFF2-40B4-BE49-F238E27FC236}">
                <a16:creationId xmlns:a16="http://schemas.microsoft.com/office/drawing/2014/main" xmlns="" id="{080DD3C2-B6A5-7548-9FCB-A781B5C4801E}"/>
              </a:ext>
            </a:extLst>
          </p:cNvPr>
          <p:cNvCxnSpPr/>
          <p:nvPr/>
        </p:nvCxnSpPr>
        <p:spPr>
          <a:xfrm>
            <a:off x="1359929" y="4398221"/>
            <a:ext cx="228600" cy="111642"/>
          </a:xfrm>
          <a:prstGeom prst="straightConnector1">
            <a:avLst/>
          </a:prstGeom>
          <a:ln w="95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43">
            <a:extLst>
              <a:ext uri="{FF2B5EF4-FFF2-40B4-BE49-F238E27FC236}">
                <a16:creationId xmlns:a16="http://schemas.microsoft.com/office/drawing/2014/main" xmlns="" id="{08821138-79DF-534D-BBD4-7579FC170A38}"/>
              </a:ext>
            </a:extLst>
          </p:cNvPr>
          <p:cNvSpPr txBox="1"/>
          <p:nvPr/>
        </p:nvSpPr>
        <p:spPr>
          <a:xfrm>
            <a:off x="2599093" y="2664995"/>
            <a:ext cx="9108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T1 CE sag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6" name="Straight Arrow Connector 57">
            <a:extLst>
              <a:ext uri="{FF2B5EF4-FFF2-40B4-BE49-F238E27FC236}">
                <a16:creationId xmlns:a16="http://schemas.microsoft.com/office/drawing/2014/main" xmlns="" id="{4EA41727-4D12-9148-8707-04BC948F37CB}"/>
              </a:ext>
            </a:extLst>
          </p:cNvPr>
          <p:cNvCxnSpPr/>
          <p:nvPr/>
        </p:nvCxnSpPr>
        <p:spPr>
          <a:xfrm>
            <a:off x="3441253" y="2022659"/>
            <a:ext cx="228600" cy="111642"/>
          </a:xfrm>
          <a:prstGeom prst="straightConnector1">
            <a:avLst/>
          </a:prstGeom>
          <a:ln w="95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Arrow Connector 57">
            <a:extLst>
              <a:ext uri="{FF2B5EF4-FFF2-40B4-BE49-F238E27FC236}">
                <a16:creationId xmlns:a16="http://schemas.microsoft.com/office/drawing/2014/main" xmlns="" id="{EE78B951-B6BB-4342-A975-17FC8F89B5A8}"/>
              </a:ext>
            </a:extLst>
          </p:cNvPr>
          <p:cNvCxnSpPr>
            <a:cxnSpLocks/>
          </p:cNvCxnSpPr>
          <p:nvPr/>
        </p:nvCxnSpPr>
        <p:spPr>
          <a:xfrm flipH="1">
            <a:off x="3649381" y="2295379"/>
            <a:ext cx="253945" cy="18616"/>
          </a:xfrm>
          <a:prstGeom prst="straightConnector1">
            <a:avLst/>
          </a:prstGeom>
          <a:ln w="95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feld 129">
            <a:extLst>
              <a:ext uri="{FF2B5EF4-FFF2-40B4-BE49-F238E27FC236}">
                <a16:creationId xmlns:a16="http://schemas.microsoft.com/office/drawing/2014/main" xmlns="" id="{2CA71B77-66D7-8042-8002-A4958D5EC551}"/>
              </a:ext>
            </a:extLst>
          </p:cNvPr>
          <p:cNvSpPr txBox="1"/>
          <p:nvPr/>
        </p:nvSpPr>
        <p:spPr>
          <a:xfrm>
            <a:off x="3698520" y="2128430"/>
            <a:ext cx="2391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139" name="Rounded Rectangle 138"/>
          <p:cNvSpPr/>
          <p:nvPr/>
        </p:nvSpPr>
        <p:spPr>
          <a:xfrm>
            <a:off x="5354328" y="3035858"/>
            <a:ext cx="503334" cy="1861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5285182" y="2988725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Case 6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Rounded Rectangle 141"/>
          <p:cNvSpPr/>
          <p:nvPr/>
        </p:nvSpPr>
        <p:spPr>
          <a:xfrm>
            <a:off x="1938321" y="3032556"/>
            <a:ext cx="503334" cy="1861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1869175" y="2994850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Case 4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Rounded Rectangle 36">
            <a:extLst>
              <a:ext uri="{FF2B5EF4-FFF2-40B4-BE49-F238E27FC236}">
                <a16:creationId xmlns:a16="http://schemas.microsoft.com/office/drawing/2014/main" xmlns="" id="{58827539-2E57-A746-92AD-FFFABDB02E7F}"/>
              </a:ext>
            </a:extLst>
          </p:cNvPr>
          <p:cNvSpPr/>
          <p:nvPr/>
        </p:nvSpPr>
        <p:spPr>
          <a:xfrm>
            <a:off x="3628717" y="3040600"/>
            <a:ext cx="503334" cy="1861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TextBox 37">
            <a:extLst>
              <a:ext uri="{FF2B5EF4-FFF2-40B4-BE49-F238E27FC236}">
                <a16:creationId xmlns:a16="http://schemas.microsoft.com/office/drawing/2014/main" xmlns="" id="{04909BDC-010B-0B4D-A9F3-1D673C7E8788}"/>
              </a:ext>
            </a:extLst>
          </p:cNvPr>
          <p:cNvSpPr txBox="1"/>
          <p:nvPr/>
        </p:nvSpPr>
        <p:spPr>
          <a:xfrm>
            <a:off x="3559571" y="3002894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Case 5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 rot="425355">
            <a:off x="2240110" y="4466609"/>
            <a:ext cx="217101" cy="21710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4245222" y="1139458"/>
            <a:ext cx="1653112" cy="1809487"/>
            <a:chOff x="847967" y="1336077"/>
            <a:chExt cx="1653112" cy="1809487"/>
          </a:xfrm>
        </p:grpSpPr>
        <p:pic>
          <p:nvPicPr>
            <p:cNvPr id="83" name="Grafik 23" descr="Ein Bild, das Text enthält.&#10;&#10;Automatisch generierte Beschreibung">
              <a:extLst>
                <a:ext uri="{FF2B5EF4-FFF2-40B4-BE49-F238E27FC236}">
                  <a16:creationId xmlns:a16="http://schemas.microsoft.com/office/drawing/2014/main" xmlns="" id="{9A2D0B32-A234-9346-A130-91F5A68F7F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4182" y="1363417"/>
              <a:ext cx="1617413" cy="1782147"/>
            </a:xfrm>
            <a:prstGeom prst="rect">
              <a:avLst/>
            </a:prstGeom>
          </p:spPr>
        </p:pic>
        <p:sp>
          <p:nvSpPr>
            <p:cNvPr id="101" name="TextBox 100"/>
            <p:cNvSpPr txBox="1"/>
            <p:nvPr/>
          </p:nvSpPr>
          <p:spPr>
            <a:xfrm>
              <a:off x="847967" y="1336077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TextBox 9">
              <a:extLst>
                <a:ext uri="{FF2B5EF4-FFF2-40B4-BE49-F238E27FC236}">
                  <a16:creationId xmlns:a16="http://schemas.microsoft.com/office/drawing/2014/main" xmlns="" id="{16C0508D-B47B-964B-AAD7-4556EC3F4A15}"/>
                </a:ext>
              </a:extLst>
            </p:cNvPr>
            <p:cNvSpPr txBox="1"/>
            <p:nvPr/>
          </p:nvSpPr>
          <p:spPr>
            <a:xfrm>
              <a:off x="884143" y="2855495"/>
              <a:ext cx="8258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T1 CE </a:t>
              </a:r>
              <a:r>
                <a:rPr lang="en-GB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ax</a:t>
              </a:r>
              <a:endPara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8" name="Straight Arrow Connector 57">
              <a:extLst>
                <a:ext uri="{FF2B5EF4-FFF2-40B4-BE49-F238E27FC236}">
                  <a16:creationId xmlns:a16="http://schemas.microsoft.com/office/drawing/2014/main" xmlns="" id="{95F1D085-59E6-6542-812F-C9518D02CF5A}"/>
                </a:ext>
              </a:extLst>
            </p:cNvPr>
            <p:cNvCxnSpPr/>
            <p:nvPr/>
          </p:nvCxnSpPr>
          <p:spPr>
            <a:xfrm>
              <a:off x="1272596" y="2467683"/>
              <a:ext cx="228600" cy="111642"/>
            </a:xfrm>
            <a:prstGeom prst="straightConnector1">
              <a:avLst/>
            </a:prstGeom>
            <a:ln w="952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Textfeld 139">
              <a:extLst>
                <a:ext uri="{FF2B5EF4-FFF2-40B4-BE49-F238E27FC236}">
                  <a16:creationId xmlns:a16="http://schemas.microsoft.com/office/drawing/2014/main" xmlns="" id="{9975C596-F752-4446-B568-F9166530D321}"/>
                </a:ext>
              </a:extLst>
            </p:cNvPr>
            <p:cNvSpPr txBox="1"/>
            <p:nvPr/>
          </p:nvSpPr>
          <p:spPr>
            <a:xfrm>
              <a:off x="1205270" y="2424442"/>
              <a:ext cx="25519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1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  <p:cxnSp>
          <p:nvCxnSpPr>
            <p:cNvPr id="136" name="Straight Arrow Connector 57">
              <a:extLst>
                <a:ext uri="{FF2B5EF4-FFF2-40B4-BE49-F238E27FC236}">
                  <a16:creationId xmlns:a16="http://schemas.microsoft.com/office/drawing/2014/main" xmlns="" id="{4926C8B4-E9CB-A54D-B9F0-7F4369F3DB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83836" y="2318930"/>
              <a:ext cx="230553" cy="158271"/>
            </a:xfrm>
            <a:prstGeom prst="straightConnector1">
              <a:avLst/>
            </a:prstGeom>
            <a:ln w="952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Textfeld 121">
              <a:extLst>
                <a:ext uri="{FF2B5EF4-FFF2-40B4-BE49-F238E27FC236}">
                  <a16:creationId xmlns:a16="http://schemas.microsoft.com/office/drawing/2014/main" xmlns="" id="{F9CA24FF-1327-3C42-8AC6-462C8C80C0EC}"/>
                </a:ext>
              </a:extLst>
            </p:cNvPr>
            <p:cNvSpPr txBox="1"/>
            <p:nvPr/>
          </p:nvSpPr>
          <p:spPr>
            <a:xfrm>
              <a:off x="1924080" y="2295830"/>
              <a:ext cx="25519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1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</a:p>
          </p:txBody>
        </p:sp>
        <p:sp>
          <p:nvSpPr>
            <p:cNvPr id="138" name="Rounded Rectangle 137"/>
            <p:cNvSpPr/>
            <p:nvPr/>
          </p:nvSpPr>
          <p:spPr>
            <a:xfrm>
              <a:off x="1938321" y="1407419"/>
              <a:ext cx="503334" cy="1861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1869175" y="1369713"/>
              <a:ext cx="63190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100" dirty="0">
                  <a:latin typeface="Arial" panose="020B0604020202020204" pitchFamily="34" charset="0"/>
                  <a:cs typeface="Arial" panose="020B0604020202020204" pitchFamily="34" charset="0"/>
                </a:rPr>
                <a:t>Case 3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4" name="Rounded Rectangle 137">
            <a:extLst>
              <a:ext uri="{FF2B5EF4-FFF2-40B4-BE49-F238E27FC236}">
                <a16:creationId xmlns:a16="http://schemas.microsoft.com/office/drawing/2014/main" xmlns="" id="{375EE1DB-30EF-48E2-B93E-9B7869BCDF52}"/>
              </a:ext>
            </a:extLst>
          </p:cNvPr>
          <p:cNvSpPr/>
          <p:nvPr/>
        </p:nvSpPr>
        <p:spPr>
          <a:xfrm>
            <a:off x="3658773" y="1216919"/>
            <a:ext cx="503334" cy="1861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TextBox 140">
            <a:extLst>
              <a:ext uri="{FF2B5EF4-FFF2-40B4-BE49-F238E27FC236}">
                <a16:creationId xmlns:a16="http://schemas.microsoft.com/office/drawing/2014/main" xmlns="" id="{0CB03B91-75F8-4901-A917-A8DF24DB26B6}"/>
              </a:ext>
            </a:extLst>
          </p:cNvPr>
          <p:cNvSpPr txBox="1"/>
          <p:nvPr/>
        </p:nvSpPr>
        <p:spPr>
          <a:xfrm>
            <a:off x="3589627" y="1179213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Case 2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55890" y="1147957"/>
            <a:ext cx="1654018" cy="1813668"/>
            <a:chOff x="4272460" y="1337645"/>
            <a:chExt cx="1654018" cy="1813668"/>
          </a:xfrm>
        </p:grpSpPr>
        <p:pic>
          <p:nvPicPr>
            <p:cNvPr id="85" name="Grafik 35">
              <a:extLst>
                <a:ext uri="{FF2B5EF4-FFF2-40B4-BE49-F238E27FC236}">
                  <a16:creationId xmlns:a16="http://schemas.microsoft.com/office/drawing/2014/main" xmlns="" id="{49305B97-B44E-C041-A40C-41EBF7C584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288219" y="1363417"/>
              <a:ext cx="1616195" cy="1787896"/>
            </a:xfrm>
            <a:prstGeom prst="rect">
              <a:avLst/>
            </a:prstGeom>
          </p:spPr>
        </p:pic>
        <p:sp>
          <p:nvSpPr>
            <p:cNvPr id="102" name="TextBox 29">
              <a:extLst>
                <a:ext uri="{FF2B5EF4-FFF2-40B4-BE49-F238E27FC236}">
                  <a16:creationId xmlns:a16="http://schemas.microsoft.com/office/drawing/2014/main" xmlns="" id="{E4AEA31E-EAAE-E342-8EC1-343F81AA1975}"/>
                </a:ext>
              </a:extLst>
            </p:cNvPr>
            <p:cNvSpPr txBox="1"/>
            <p:nvPr/>
          </p:nvSpPr>
          <p:spPr>
            <a:xfrm>
              <a:off x="4272460" y="133764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TextBox 50">
              <a:extLst>
                <a:ext uri="{FF2B5EF4-FFF2-40B4-BE49-F238E27FC236}">
                  <a16:creationId xmlns:a16="http://schemas.microsoft.com/office/drawing/2014/main" xmlns="" id="{4681D6A3-C6B0-8F4A-9BB0-101887BA65DE}"/>
                </a:ext>
              </a:extLst>
            </p:cNvPr>
            <p:cNvSpPr txBox="1"/>
            <p:nvPr/>
          </p:nvSpPr>
          <p:spPr>
            <a:xfrm>
              <a:off x="4302364" y="2855495"/>
              <a:ext cx="8258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T1 CE </a:t>
              </a:r>
              <a:r>
                <a:rPr lang="en-GB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ax</a:t>
              </a:r>
              <a:endPara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7" name="Straight Arrow Connector 57">
              <a:extLst>
                <a:ext uri="{FF2B5EF4-FFF2-40B4-BE49-F238E27FC236}">
                  <a16:creationId xmlns:a16="http://schemas.microsoft.com/office/drawing/2014/main" xmlns="" id="{928492C0-3922-FD4E-99CE-8C44433F14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65509" y="2091660"/>
              <a:ext cx="282052" cy="214293"/>
            </a:xfrm>
            <a:prstGeom prst="straightConnector1">
              <a:avLst/>
            </a:prstGeom>
            <a:ln w="952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57">
              <a:extLst>
                <a:ext uri="{FF2B5EF4-FFF2-40B4-BE49-F238E27FC236}">
                  <a16:creationId xmlns:a16="http://schemas.microsoft.com/office/drawing/2014/main" xmlns="" id="{9978B27F-F5E0-AF48-83DC-72A628FFAAE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48459" y="2655123"/>
              <a:ext cx="199102" cy="200372"/>
            </a:xfrm>
            <a:prstGeom prst="straightConnector1">
              <a:avLst/>
            </a:prstGeom>
            <a:ln w="952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Textfeld 137">
              <a:extLst>
                <a:ext uri="{FF2B5EF4-FFF2-40B4-BE49-F238E27FC236}">
                  <a16:creationId xmlns:a16="http://schemas.microsoft.com/office/drawing/2014/main" xmlns="" id="{C2BD40CE-94E5-1441-82B4-D47185B2BA29}"/>
                </a:ext>
              </a:extLst>
            </p:cNvPr>
            <p:cNvSpPr txBox="1"/>
            <p:nvPr/>
          </p:nvSpPr>
          <p:spPr>
            <a:xfrm>
              <a:off x="5201190" y="2598070"/>
              <a:ext cx="25519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1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  <p:sp>
          <p:nvSpPr>
            <p:cNvPr id="134" name="Textfeld 138">
              <a:extLst>
                <a:ext uri="{FF2B5EF4-FFF2-40B4-BE49-F238E27FC236}">
                  <a16:creationId xmlns:a16="http://schemas.microsoft.com/office/drawing/2014/main" xmlns="" id="{36C953E9-5CE0-5541-9F34-D6B5D3C4ED22}"/>
                </a:ext>
              </a:extLst>
            </p:cNvPr>
            <p:cNvSpPr txBox="1"/>
            <p:nvPr/>
          </p:nvSpPr>
          <p:spPr>
            <a:xfrm>
              <a:off x="5143318" y="2111929"/>
              <a:ext cx="25519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1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</a:p>
          </p:txBody>
        </p:sp>
        <p:sp>
          <p:nvSpPr>
            <p:cNvPr id="150" name="Rounded Rectangle 137">
              <a:extLst>
                <a:ext uri="{FF2B5EF4-FFF2-40B4-BE49-F238E27FC236}">
                  <a16:creationId xmlns:a16="http://schemas.microsoft.com/office/drawing/2014/main" xmlns="" id="{E91C47E3-711C-4639-9278-8B3269914348}"/>
                </a:ext>
              </a:extLst>
            </p:cNvPr>
            <p:cNvSpPr/>
            <p:nvPr/>
          </p:nvSpPr>
          <p:spPr>
            <a:xfrm>
              <a:off x="5363720" y="1407419"/>
              <a:ext cx="503334" cy="18619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TextBox 140">
              <a:extLst>
                <a:ext uri="{FF2B5EF4-FFF2-40B4-BE49-F238E27FC236}">
                  <a16:creationId xmlns:a16="http://schemas.microsoft.com/office/drawing/2014/main" xmlns="" id="{7830A4E8-38E1-4B86-9553-A5BB6106F363}"/>
                </a:ext>
              </a:extLst>
            </p:cNvPr>
            <p:cNvSpPr txBox="1"/>
            <p:nvPr/>
          </p:nvSpPr>
          <p:spPr>
            <a:xfrm>
              <a:off x="5294574" y="1369713"/>
              <a:ext cx="63190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100" dirty="0">
                  <a:latin typeface="Arial" panose="020B0604020202020204" pitchFamily="34" charset="0"/>
                  <a:cs typeface="Arial" panose="020B0604020202020204" pitchFamily="34" charset="0"/>
                </a:rPr>
                <a:t>Case 1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6" name="TextBox 34">
            <a:extLst>
              <a:ext uri="{FF2B5EF4-FFF2-40B4-BE49-F238E27FC236}">
                <a16:creationId xmlns:a16="http://schemas.microsoft.com/office/drawing/2014/main" xmlns="" id="{F3721FD7-9613-47D1-8D3D-0F05432CCFC6}"/>
              </a:ext>
            </a:extLst>
          </p:cNvPr>
          <p:cNvSpPr txBox="1"/>
          <p:nvPr/>
        </p:nvSpPr>
        <p:spPr>
          <a:xfrm>
            <a:off x="751095" y="4850563"/>
            <a:ext cx="5166281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2: NF2 patients develop intracranial ependymomas. 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MRIs of intracranial ependymomas in NF2 patients complementing Figure 1 with a second plane. MRI sequence and plane is indicated for each image. </a:t>
            </a:r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Case 1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(a): partly solid (s), partly cystic (c) tumor with irregular margins with little contrast enhancement, building the surface of the right cerebellar hemisphere along the tentorium and petrous bone. </a:t>
            </a:r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Case 2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(b): tumor </a:t>
            </a:r>
            <a:r>
              <a:rPr lang="en-GB" sz="900" dirty="0" err="1">
                <a:latin typeface="Arial" panose="020B0604020202020204" pitchFamily="34" charset="0"/>
                <a:cs typeface="Arial" panose="020B0604020202020204" pitchFamily="34" charset="0"/>
              </a:rPr>
              <a:t>centered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in the left cerebellar hemisphere with sharp margins and little contrast enhancement, meningioma along the posterior fossa (*). </a:t>
            </a:r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Case 3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(c): partly solid (s), partly cystic (c) tumor, most likely in the posterior part of the medulla oblongata reaching into the </a:t>
            </a:r>
            <a:r>
              <a:rPr lang="en-GB" sz="900" dirty="0" err="1">
                <a:latin typeface="Arial" panose="020B0604020202020204" pitchFamily="34" charset="0"/>
                <a:cs typeface="Arial" panose="020B0604020202020204" pitchFamily="34" charset="0"/>
              </a:rPr>
              <a:t>myelon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Case 4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(d): tumor with medium contrast enhancement and cystic structures with sharp margins in the medulla oblongata reaching in the </a:t>
            </a:r>
            <a:r>
              <a:rPr lang="en-GB" sz="900" dirty="0" err="1">
                <a:latin typeface="Arial" panose="020B0604020202020204" pitchFamily="34" charset="0"/>
                <a:cs typeface="Arial" panose="020B0604020202020204" pitchFamily="34" charset="0"/>
              </a:rPr>
              <a:t>myelon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Case 5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(e): These images also demonstrate meningiomas with strong contrast enhancement along the falx and in the cervical spinal canal (*) as well as a contrast enhancing schwannoma compressing the pons (#) and vestibular schwannomas (x). </a:t>
            </a:r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Case 6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(f): tumor with sharp borders in the </a:t>
            </a:r>
            <a:r>
              <a:rPr lang="en-GB" sz="900" dirty="0" err="1">
                <a:latin typeface="Arial" panose="020B0604020202020204" pitchFamily="34" charset="0"/>
                <a:cs typeface="Arial" panose="020B0604020202020204" pitchFamily="34" charset="0"/>
              </a:rPr>
              <a:t>tectal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region, compressing the </a:t>
            </a:r>
            <a:r>
              <a:rPr lang="en-GB" sz="900" dirty="0" err="1">
                <a:latin typeface="Arial" panose="020B0604020202020204" pitchFamily="34" charset="0"/>
                <a:cs typeface="Arial" panose="020B0604020202020204" pitchFamily="34" charset="0"/>
              </a:rPr>
              <a:t>mesencephale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dirty="0" err="1">
                <a:latin typeface="Arial" panose="020B0604020202020204" pitchFamily="34" charset="0"/>
                <a:cs typeface="Arial" panose="020B0604020202020204" pitchFamily="34" charset="0"/>
              </a:rPr>
              <a:t>aquaeduct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and cerebellum and reaching into the top of </a:t>
            </a:r>
            <a:r>
              <a:rPr lang="en-GB" sz="900" dirty="0" err="1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900" dirty="0" err="1">
                <a:latin typeface="Arial" panose="020B0604020202020204" pitchFamily="34" charset="0"/>
                <a:cs typeface="Arial" panose="020B0604020202020204" pitchFamily="34" charset="0"/>
              </a:rPr>
              <a:t>IV</a:t>
            </a:r>
            <a:r>
              <a:rPr lang="en-GB" sz="9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ventricle. Ependymomas are indicated by red arrows, </a:t>
            </a:r>
            <a:r>
              <a:rPr lang="en-GB" sz="900" dirty="0" err="1">
                <a:latin typeface="Arial" panose="020B0604020202020204" pitchFamily="34" charset="0"/>
                <a:cs typeface="Arial" panose="020B0604020202020204" pitchFamily="34" charset="0"/>
              </a:rPr>
              <a:t>meningiomas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and schwannomas by white arrows. Abbreviations: MRI: magnetic resonance image, T2: T2 weighted image,  T1 CE: T1 weighted image with contrast enhancement, FLAIR: Fluid-attenuated inversion recovery sequence, sag: sagittal plane, </a:t>
            </a:r>
            <a:r>
              <a:rPr lang="en-GB" sz="900" dirty="0" err="1">
                <a:latin typeface="Arial" panose="020B0604020202020204" pitchFamily="34" charset="0"/>
                <a:cs typeface="Arial" panose="020B0604020202020204" pitchFamily="34" charset="0"/>
              </a:rPr>
              <a:t>ax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: axial plane, </a:t>
            </a:r>
            <a:r>
              <a:rPr lang="en-GB" sz="900" dirty="0" err="1">
                <a:latin typeface="Arial" panose="020B0604020202020204" pitchFamily="34" charset="0"/>
                <a:cs typeface="Arial" panose="020B0604020202020204" pitchFamily="34" charset="0"/>
              </a:rPr>
              <a:t>cor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: coronal plane.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612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1010250" y="403047"/>
            <a:ext cx="4595358" cy="2847206"/>
            <a:chOff x="1005452" y="3272587"/>
            <a:chExt cx="4595358" cy="2847206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729" y="3275088"/>
              <a:ext cx="1404000" cy="14040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354" y="3275088"/>
              <a:ext cx="1404000" cy="1404000"/>
            </a:xfrm>
            <a:prstGeom prst="rect">
              <a:avLst/>
            </a:prstGeom>
          </p:spPr>
        </p:pic>
        <p:pic>
          <p:nvPicPr>
            <p:cNvPr id="29" name="Picture 15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354" y="4710144"/>
              <a:ext cx="1404000" cy="1404000"/>
            </a:xfrm>
            <a:prstGeom prst="rect">
              <a:avLst/>
            </a:prstGeom>
          </p:spPr>
        </p:pic>
        <p:pic>
          <p:nvPicPr>
            <p:cNvPr id="30" name="Picture 18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6364" y="4710144"/>
              <a:ext cx="1404000" cy="1404000"/>
            </a:xfrm>
            <a:prstGeom prst="rect">
              <a:avLst/>
            </a:prstGeom>
          </p:spPr>
        </p:pic>
        <p:pic>
          <p:nvPicPr>
            <p:cNvPr id="31" name="Picture 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729" y="4710144"/>
              <a:ext cx="1404000" cy="1404000"/>
            </a:xfrm>
            <a:prstGeom prst="rect">
              <a:avLst/>
            </a:prstGeom>
          </p:spPr>
        </p:pic>
        <p:pic>
          <p:nvPicPr>
            <p:cNvPr id="32" name="Picture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6364" y="3275088"/>
              <a:ext cx="1404000" cy="1404000"/>
            </a:xfrm>
            <a:prstGeom prst="rect">
              <a:avLst/>
            </a:prstGeom>
          </p:spPr>
        </p:pic>
        <p:sp>
          <p:nvSpPr>
            <p:cNvPr id="33" name="TextBox 77"/>
            <p:cNvSpPr txBox="1"/>
            <p:nvPr/>
          </p:nvSpPr>
          <p:spPr>
            <a:xfrm>
              <a:off x="2164550" y="4389795"/>
              <a:ext cx="57340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 dirty="0">
                  <a:latin typeface="Arial" panose="020B0604020202020204" pitchFamily="34" charset="0"/>
                  <a:cs typeface="Arial" panose="020B0604020202020204" pitchFamily="34" charset="0"/>
                </a:rPr>
                <a:t>H&amp;E</a:t>
              </a:r>
              <a:endParaRPr lang="en-US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Box 78"/>
            <p:cNvSpPr txBox="1"/>
            <p:nvPr/>
          </p:nvSpPr>
          <p:spPr>
            <a:xfrm>
              <a:off x="1250703" y="327258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82"/>
            <p:cNvSpPr txBox="1"/>
            <p:nvPr/>
          </p:nvSpPr>
          <p:spPr>
            <a:xfrm>
              <a:off x="4928043" y="4389795"/>
              <a:ext cx="67276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 dirty="0">
                  <a:latin typeface="Arial" panose="020B0604020202020204" pitchFamily="34" charset="0"/>
                  <a:cs typeface="Arial" panose="020B0604020202020204" pitchFamily="34" charset="0"/>
                </a:rPr>
                <a:t>GFAP</a:t>
              </a:r>
              <a:endParaRPr lang="en-US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TextBox 87"/>
            <p:cNvSpPr txBox="1"/>
            <p:nvPr/>
          </p:nvSpPr>
          <p:spPr>
            <a:xfrm>
              <a:off x="2006645" y="5827405"/>
              <a:ext cx="671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 dirty="0">
                  <a:latin typeface="Arial" panose="020B0604020202020204" pitchFamily="34" charset="0"/>
                  <a:cs typeface="Arial" panose="020B0604020202020204" pitchFamily="34" charset="0"/>
                </a:rPr>
                <a:t>OLIG2</a:t>
              </a:r>
              <a:endParaRPr lang="en-US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Box 137"/>
            <p:cNvSpPr txBox="1"/>
            <p:nvPr/>
          </p:nvSpPr>
          <p:spPr>
            <a:xfrm>
              <a:off x="3509123" y="5827405"/>
              <a:ext cx="67228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 dirty="0">
                  <a:latin typeface="Arial" panose="020B0604020202020204" pitchFamily="34" charset="0"/>
                  <a:cs typeface="Arial" panose="020B0604020202020204" pitchFamily="34" charset="0"/>
                </a:rPr>
                <a:t>SOX2</a:t>
              </a:r>
              <a:endParaRPr lang="en-US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138"/>
            <p:cNvSpPr txBox="1"/>
            <p:nvPr/>
          </p:nvSpPr>
          <p:spPr>
            <a:xfrm>
              <a:off x="2658570" y="471312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168"/>
            <p:cNvSpPr txBox="1"/>
            <p:nvPr/>
          </p:nvSpPr>
          <p:spPr>
            <a:xfrm>
              <a:off x="4960528" y="5827405"/>
              <a:ext cx="61400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 dirty="0">
                  <a:latin typeface="Arial" panose="020B0604020202020204" pitchFamily="34" charset="0"/>
                  <a:cs typeface="Arial" panose="020B0604020202020204" pitchFamily="34" charset="0"/>
                </a:rPr>
                <a:t>S100</a:t>
              </a:r>
              <a:endParaRPr lang="en-US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169"/>
            <p:cNvSpPr txBox="1"/>
            <p:nvPr/>
          </p:nvSpPr>
          <p:spPr>
            <a:xfrm>
              <a:off x="4097484" y="4713122"/>
              <a:ext cx="2487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TextBox 77"/>
            <p:cNvSpPr txBox="1"/>
            <p:nvPr/>
          </p:nvSpPr>
          <p:spPr>
            <a:xfrm>
              <a:off x="3568645" y="4389795"/>
              <a:ext cx="56258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 dirty="0">
                  <a:latin typeface="Arial" panose="020B0604020202020204" pitchFamily="34" charset="0"/>
                  <a:cs typeface="Arial" panose="020B0604020202020204" pitchFamily="34" charset="0"/>
                </a:rPr>
                <a:t>H&amp;E</a:t>
              </a:r>
              <a:endParaRPr lang="en-US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TextBox 78"/>
            <p:cNvSpPr txBox="1"/>
            <p:nvPr/>
          </p:nvSpPr>
          <p:spPr>
            <a:xfrm>
              <a:off x="2658570" y="327258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TextBox 35"/>
            <p:cNvSpPr txBox="1"/>
            <p:nvPr/>
          </p:nvSpPr>
          <p:spPr>
            <a:xfrm rot="16200000">
              <a:off x="473255" y="4474651"/>
              <a:ext cx="1479892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50" dirty="0">
                  <a:latin typeface="Arial" panose="020B0604020202020204" pitchFamily="34" charset="0"/>
                  <a:cs typeface="Arial" panose="020B0604020202020204" pitchFamily="34" charset="0"/>
                </a:rPr>
                <a:t>Sample 1, fossa post.</a:t>
              </a: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TextBox 78"/>
            <p:cNvSpPr txBox="1"/>
            <p:nvPr/>
          </p:nvSpPr>
          <p:spPr>
            <a:xfrm>
              <a:off x="4097484" y="3272587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Box 78"/>
            <p:cNvSpPr txBox="1"/>
            <p:nvPr/>
          </p:nvSpPr>
          <p:spPr>
            <a:xfrm>
              <a:off x="1250703" y="471312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" name="TextBox 116"/>
          <p:cNvSpPr txBox="1"/>
          <p:nvPr/>
        </p:nvSpPr>
        <p:spPr>
          <a:xfrm>
            <a:off x="4217154" y="39978"/>
            <a:ext cx="26917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Kresbach et al., Suppl. Figure 3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779" y="4700348"/>
            <a:ext cx="1404000" cy="140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779" y="3268141"/>
            <a:ext cx="1403998" cy="1404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404" y="3268272"/>
            <a:ext cx="1403869" cy="1403869"/>
          </a:xfrm>
          <a:prstGeom prst="rect">
            <a:avLst/>
          </a:prstGeom>
        </p:spPr>
      </p:pic>
      <p:pic>
        <p:nvPicPr>
          <p:cNvPr id="11" name="Picture 17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414" y="4700348"/>
            <a:ext cx="1404000" cy="1404000"/>
          </a:xfrm>
          <a:prstGeom prst="rect">
            <a:avLst/>
          </a:prstGeom>
        </p:spPr>
      </p:pic>
      <p:pic>
        <p:nvPicPr>
          <p:cNvPr id="12" name="Picture 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404" y="4700348"/>
            <a:ext cx="1386077" cy="1404000"/>
          </a:xfrm>
          <a:prstGeom prst="rect">
            <a:avLst/>
          </a:prstGeom>
        </p:spPr>
      </p:pic>
      <p:pic>
        <p:nvPicPr>
          <p:cNvPr id="13" name="Picture 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414" y="3268141"/>
            <a:ext cx="1404000" cy="1404000"/>
          </a:xfrm>
          <a:prstGeom prst="rect">
            <a:avLst/>
          </a:prstGeom>
        </p:spPr>
      </p:pic>
      <p:sp>
        <p:nvSpPr>
          <p:cNvPr id="14" name="TextBox 26"/>
          <p:cNvSpPr txBox="1"/>
          <p:nvPr/>
        </p:nvSpPr>
        <p:spPr>
          <a:xfrm>
            <a:off x="2153679" y="4364554"/>
            <a:ext cx="57165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>
                <a:latin typeface="Arial" panose="020B0604020202020204" pitchFamily="34" charset="0"/>
                <a:cs typeface="Arial" panose="020B0604020202020204" pitchFamily="34" charset="0"/>
              </a:rPr>
              <a:t>H&amp;E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27"/>
          <p:cNvSpPr txBox="1"/>
          <p:nvPr/>
        </p:nvSpPr>
        <p:spPr>
          <a:xfrm>
            <a:off x="1261753" y="326808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31"/>
          <p:cNvSpPr txBox="1"/>
          <p:nvPr/>
        </p:nvSpPr>
        <p:spPr>
          <a:xfrm>
            <a:off x="4943891" y="4364554"/>
            <a:ext cx="67276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>
                <a:latin typeface="Arial" panose="020B0604020202020204" pitchFamily="34" charset="0"/>
                <a:cs typeface="Arial" panose="020B0604020202020204" pitchFamily="34" charset="0"/>
              </a:rPr>
              <a:t>GFAP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35"/>
          <p:cNvSpPr txBox="1"/>
          <p:nvPr/>
        </p:nvSpPr>
        <p:spPr>
          <a:xfrm rot="16200000">
            <a:off x="427616" y="4511851"/>
            <a:ext cx="153760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Sample 2, fossa post.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36"/>
          <p:cNvSpPr txBox="1"/>
          <p:nvPr/>
        </p:nvSpPr>
        <p:spPr>
          <a:xfrm>
            <a:off x="2028151" y="5804610"/>
            <a:ext cx="67965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>
                <a:latin typeface="Arial" panose="020B0604020202020204" pitchFamily="34" charset="0"/>
                <a:cs typeface="Arial" panose="020B0604020202020204" pitchFamily="34" charset="0"/>
              </a:rPr>
              <a:t>OLIG2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37"/>
          <p:cNvSpPr txBox="1"/>
          <p:nvPr/>
        </p:nvSpPr>
        <p:spPr>
          <a:xfrm>
            <a:off x="4108534" y="3268086"/>
            <a:ext cx="235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47"/>
          <p:cNvSpPr txBox="1"/>
          <p:nvPr/>
        </p:nvSpPr>
        <p:spPr>
          <a:xfrm>
            <a:off x="1261753" y="4704221"/>
            <a:ext cx="235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127"/>
          <p:cNvSpPr txBox="1"/>
          <p:nvPr/>
        </p:nvSpPr>
        <p:spPr>
          <a:xfrm>
            <a:off x="3520173" y="5804610"/>
            <a:ext cx="67228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>
                <a:latin typeface="Arial" panose="020B0604020202020204" pitchFamily="34" charset="0"/>
                <a:cs typeface="Arial" panose="020B0604020202020204" pitchFamily="34" charset="0"/>
              </a:rPr>
              <a:t>SOX2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128"/>
          <p:cNvSpPr txBox="1"/>
          <p:nvPr/>
        </p:nvSpPr>
        <p:spPr>
          <a:xfrm>
            <a:off x="2669620" y="470422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158"/>
          <p:cNvSpPr txBox="1"/>
          <p:nvPr/>
        </p:nvSpPr>
        <p:spPr>
          <a:xfrm>
            <a:off x="4974946" y="5804610"/>
            <a:ext cx="61400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>
                <a:latin typeface="Arial" panose="020B0604020202020204" pitchFamily="34" charset="0"/>
                <a:cs typeface="Arial" panose="020B0604020202020204" pitchFamily="34" charset="0"/>
              </a:rPr>
              <a:t>S100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159"/>
          <p:cNvSpPr txBox="1"/>
          <p:nvPr/>
        </p:nvSpPr>
        <p:spPr>
          <a:xfrm>
            <a:off x="4108534" y="4704221"/>
            <a:ext cx="223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Straight Connector 183"/>
          <p:cNvCxnSpPr/>
          <p:nvPr/>
        </p:nvCxnSpPr>
        <p:spPr>
          <a:xfrm>
            <a:off x="1345300" y="1634125"/>
            <a:ext cx="209204" cy="7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184"/>
          <p:cNvCxnSpPr/>
          <p:nvPr/>
        </p:nvCxnSpPr>
        <p:spPr>
          <a:xfrm>
            <a:off x="1345299" y="1620649"/>
            <a:ext cx="1" cy="283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185"/>
          <p:cNvCxnSpPr/>
          <p:nvPr/>
        </p:nvCxnSpPr>
        <p:spPr>
          <a:xfrm>
            <a:off x="1562196" y="1620649"/>
            <a:ext cx="1" cy="283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186"/>
          <p:cNvSpPr txBox="1"/>
          <p:nvPr/>
        </p:nvSpPr>
        <p:spPr>
          <a:xfrm>
            <a:off x="1266817" y="1627860"/>
            <a:ext cx="55733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dirty="0">
                <a:latin typeface="Arial" panose="020B0604020202020204" pitchFamily="34" charset="0"/>
                <a:cs typeface="Arial" panose="020B0604020202020204" pitchFamily="34" charset="0"/>
              </a:rPr>
              <a:t>50 </a:t>
            </a:r>
            <a:r>
              <a:rPr lang="en-GB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µm</a:t>
            </a:r>
            <a:endParaRPr 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32"/>
          <p:cNvSpPr txBox="1"/>
          <p:nvPr/>
        </p:nvSpPr>
        <p:spPr>
          <a:xfrm>
            <a:off x="2669620" y="326808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26"/>
          <p:cNvSpPr txBox="1"/>
          <p:nvPr/>
        </p:nvSpPr>
        <p:spPr>
          <a:xfrm>
            <a:off x="3578707" y="4364554"/>
            <a:ext cx="56258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>
                <a:latin typeface="Arial" panose="020B0604020202020204" pitchFamily="34" charset="0"/>
                <a:cs typeface="Arial" panose="020B0604020202020204" pitchFamily="34" charset="0"/>
              </a:rPr>
              <a:t>H&amp;E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1010249" y="7393246"/>
            <a:ext cx="4586945" cy="1667444"/>
            <a:chOff x="989216" y="5964115"/>
            <a:chExt cx="4586945" cy="1667444"/>
          </a:xfrm>
        </p:grpSpPr>
        <p:grpSp>
          <p:nvGrpSpPr>
            <p:cNvPr id="69" name="Group 68"/>
            <p:cNvGrpSpPr/>
            <p:nvPr/>
          </p:nvGrpSpPr>
          <p:grpSpPr>
            <a:xfrm>
              <a:off x="1244354" y="6145430"/>
              <a:ext cx="4331807" cy="1404000"/>
              <a:chOff x="1244354" y="6145430"/>
              <a:chExt cx="4331807" cy="1404000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96364" y="6145430"/>
                <a:ext cx="1404000" cy="1404000"/>
              </a:xfrm>
              <a:prstGeom prst="rect">
                <a:avLst/>
              </a:prstGeom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4852450" y="7254604"/>
                <a:ext cx="723711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300" dirty="0">
                    <a:latin typeface="Arial" panose="020B0604020202020204" pitchFamily="34" charset="0"/>
                    <a:cs typeface="Arial" panose="020B0604020202020204" pitchFamily="34" charset="0"/>
                  </a:rPr>
                  <a:t>OLIG2</a:t>
                </a:r>
                <a:endParaRPr lang="en-US" sz="13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7729" y="6145430"/>
                <a:ext cx="1404000" cy="1404000"/>
              </a:xfrm>
              <a:prstGeom prst="rect">
                <a:avLst/>
              </a:prstGeom>
            </p:spPr>
          </p:pic>
          <p:pic>
            <p:nvPicPr>
              <p:cNvPr id="49" name="Picture 48"/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44354" y="6145430"/>
                <a:ext cx="1404000" cy="1404000"/>
              </a:xfrm>
              <a:prstGeom prst="rect">
                <a:avLst/>
              </a:prstGeom>
            </p:spPr>
          </p:pic>
          <p:sp>
            <p:nvSpPr>
              <p:cNvPr id="50" name="TextBox 77"/>
              <p:cNvSpPr txBox="1"/>
              <p:nvPr/>
            </p:nvSpPr>
            <p:spPr>
              <a:xfrm>
                <a:off x="2116550" y="7254604"/>
                <a:ext cx="659451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300" dirty="0">
                    <a:latin typeface="Arial" panose="020B0604020202020204" pitchFamily="34" charset="0"/>
                    <a:cs typeface="Arial" panose="020B0604020202020204" pitchFamily="34" charset="0"/>
                  </a:rPr>
                  <a:t>H&amp;E</a:t>
                </a:r>
                <a:endParaRPr lang="en-US" sz="13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TextBox 78"/>
              <p:cNvSpPr txBox="1"/>
              <p:nvPr/>
            </p:nvSpPr>
            <p:spPr>
              <a:xfrm>
                <a:off x="1250703" y="6152718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" name="TextBox 78"/>
              <p:cNvSpPr txBox="1"/>
              <p:nvPr/>
            </p:nvSpPr>
            <p:spPr>
              <a:xfrm>
                <a:off x="2658570" y="6152718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q</a:t>
                </a: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TextBox 169"/>
              <p:cNvSpPr txBox="1"/>
              <p:nvPr/>
            </p:nvSpPr>
            <p:spPr>
              <a:xfrm>
                <a:off x="4097484" y="6152718"/>
                <a:ext cx="2616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r</a:t>
                </a: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TextBox 72"/>
              <p:cNvSpPr txBox="1"/>
              <p:nvPr/>
            </p:nvSpPr>
            <p:spPr>
              <a:xfrm>
                <a:off x="3136776" y="7254604"/>
                <a:ext cx="1090538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300" dirty="0">
                    <a:latin typeface="Arial" panose="020B0604020202020204" pitchFamily="34" charset="0"/>
                    <a:cs typeface="Arial" panose="020B0604020202020204" pitchFamily="34" charset="0"/>
                  </a:rPr>
                  <a:t>H3K27me3</a:t>
                </a:r>
                <a:endParaRPr lang="en-US" sz="13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5" name="TextBox 35"/>
            <p:cNvSpPr txBox="1"/>
            <p:nvPr/>
          </p:nvSpPr>
          <p:spPr>
            <a:xfrm rot="16200000">
              <a:off x="370938" y="6582393"/>
              <a:ext cx="166744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50" dirty="0">
                  <a:latin typeface="Arial" panose="020B0604020202020204" pitchFamily="34" charset="0"/>
                  <a:cs typeface="Arial" panose="020B0604020202020204" pitchFamily="34" charset="0"/>
                </a:rPr>
                <a:t>Sample 6, pineal region</a:t>
              </a: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983761" y="6136076"/>
            <a:ext cx="4705359" cy="1404000"/>
            <a:chOff x="980972" y="7576714"/>
            <a:chExt cx="4705359" cy="1404000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18" cstate="print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729" y="7576714"/>
              <a:ext cx="1404000" cy="1404000"/>
            </a:xfrm>
            <a:prstGeom prst="rect">
              <a:avLst/>
            </a:prstGeom>
          </p:spPr>
        </p:pic>
        <p:pic>
          <p:nvPicPr>
            <p:cNvPr id="56" name="Picture 93">
              <a:extLst>
                <a:ext uri="{FF2B5EF4-FFF2-40B4-BE49-F238E27FC236}">
                  <a16:creationId xmlns:a16="http://schemas.microsoft.com/office/drawing/2014/main" xmlns="" id="{2E3B2696-E516-487B-A78C-7707362AD4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354" y="7576714"/>
              <a:ext cx="1403998" cy="1404000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6364" y="7576714"/>
              <a:ext cx="1404000" cy="1404000"/>
            </a:xfrm>
            <a:prstGeom prst="rect">
              <a:avLst/>
            </a:prstGeom>
          </p:spPr>
        </p:pic>
        <p:sp>
          <p:nvSpPr>
            <p:cNvPr id="57" name="TextBox 52">
              <a:extLst>
                <a:ext uri="{FF2B5EF4-FFF2-40B4-BE49-F238E27FC236}">
                  <a16:creationId xmlns:a16="http://schemas.microsoft.com/office/drawing/2014/main" xmlns="" id="{724F8A67-8564-4CFA-BD47-BE95ABCFD954}"/>
                </a:ext>
              </a:extLst>
            </p:cNvPr>
            <p:cNvSpPr txBox="1"/>
            <p:nvPr/>
          </p:nvSpPr>
          <p:spPr>
            <a:xfrm>
              <a:off x="1250703" y="7593971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TextBox 120">
              <a:extLst>
                <a:ext uri="{FF2B5EF4-FFF2-40B4-BE49-F238E27FC236}">
                  <a16:creationId xmlns:a16="http://schemas.microsoft.com/office/drawing/2014/main" xmlns="" id="{6D9BA5D5-9C4F-4ABF-AC6F-797C73C0B5AE}"/>
                </a:ext>
              </a:extLst>
            </p:cNvPr>
            <p:cNvSpPr txBox="1"/>
            <p:nvPr/>
          </p:nvSpPr>
          <p:spPr>
            <a:xfrm rot="16200000">
              <a:off x="456149" y="8131734"/>
              <a:ext cx="130356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50" dirty="0">
                  <a:latin typeface="Arial" panose="020B0604020202020204" pitchFamily="34" charset="0"/>
                  <a:cs typeface="Arial" panose="020B0604020202020204" pitchFamily="34" charset="0"/>
                </a:rPr>
                <a:t>Sample 5, medulla</a:t>
              </a: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TextBox 77">
              <a:extLst>
                <a:ext uri="{FF2B5EF4-FFF2-40B4-BE49-F238E27FC236}">
                  <a16:creationId xmlns:a16="http://schemas.microsoft.com/office/drawing/2014/main" xmlns="" id="{C7A1AF89-3E03-44F5-9EAE-26B3F38C9EAE}"/>
                </a:ext>
              </a:extLst>
            </p:cNvPr>
            <p:cNvSpPr txBox="1"/>
            <p:nvPr/>
          </p:nvSpPr>
          <p:spPr>
            <a:xfrm>
              <a:off x="2153564" y="8687690"/>
              <a:ext cx="65945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 dirty="0">
                  <a:latin typeface="Arial" panose="020B0604020202020204" pitchFamily="34" charset="0"/>
                  <a:cs typeface="Arial" panose="020B0604020202020204" pitchFamily="34" charset="0"/>
                </a:rPr>
                <a:t>H&amp;E</a:t>
              </a:r>
              <a:endParaRPr lang="en-US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TextBox 52">
              <a:extLst>
                <a:ext uri="{FF2B5EF4-FFF2-40B4-BE49-F238E27FC236}">
                  <a16:creationId xmlns:a16="http://schemas.microsoft.com/office/drawing/2014/main" xmlns="" id="{A19FC241-6FAA-4739-A1C1-B98C3CD29C87}"/>
                </a:ext>
              </a:extLst>
            </p:cNvPr>
            <p:cNvSpPr txBox="1"/>
            <p:nvPr/>
          </p:nvSpPr>
          <p:spPr>
            <a:xfrm>
              <a:off x="2658570" y="759397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TextBox 52">
              <a:extLst>
                <a:ext uri="{FF2B5EF4-FFF2-40B4-BE49-F238E27FC236}">
                  <a16:creationId xmlns:a16="http://schemas.microsoft.com/office/drawing/2014/main" xmlns="" id="{1CD11343-E980-44B9-8373-B0FD296DCB86}"/>
                </a:ext>
              </a:extLst>
            </p:cNvPr>
            <p:cNvSpPr txBox="1"/>
            <p:nvPr/>
          </p:nvSpPr>
          <p:spPr>
            <a:xfrm>
              <a:off x="4097484" y="759397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TextBox 77">
              <a:extLst>
                <a:ext uri="{FF2B5EF4-FFF2-40B4-BE49-F238E27FC236}">
                  <a16:creationId xmlns:a16="http://schemas.microsoft.com/office/drawing/2014/main" xmlns="" id="{079864A8-F35B-4199-9929-67B084DBCB8B}"/>
                </a:ext>
              </a:extLst>
            </p:cNvPr>
            <p:cNvSpPr txBox="1"/>
            <p:nvPr/>
          </p:nvSpPr>
          <p:spPr>
            <a:xfrm>
              <a:off x="3601887" y="8687690"/>
              <a:ext cx="57340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 dirty="0">
                  <a:latin typeface="Arial" panose="020B0604020202020204" pitchFamily="34" charset="0"/>
                  <a:cs typeface="Arial" panose="020B0604020202020204" pitchFamily="34" charset="0"/>
                </a:rPr>
                <a:t>H&amp;E</a:t>
              </a:r>
              <a:endParaRPr lang="en-US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TextBox 77">
              <a:extLst>
                <a:ext uri="{FF2B5EF4-FFF2-40B4-BE49-F238E27FC236}">
                  <a16:creationId xmlns:a16="http://schemas.microsoft.com/office/drawing/2014/main" xmlns="" id="{BA6466EF-2386-49DA-A866-2EE146902B1B}"/>
                </a:ext>
              </a:extLst>
            </p:cNvPr>
            <p:cNvSpPr txBox="1"/>
            <p:nvPr/>
          </p:nvSpPr>
          <p:spPr>
            <a:xfrm>
              <a:off x="4848770" y="8687690"/>
              <a:ext cx="8375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 dirty="0">
                  <a:latin typeface="Arial" panose="020B0604020202020204" pitchFamily="34" charset="0"/>
                  <a:cs typeface="Arial" panose="020B0604020202020204" pitchFamily="34" charset="0"/>
                </a:rPr>
                <a:t>OLIG2</a:t>
              </a:r>
              <a:endParaRPr lang="en-US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1652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6"/>
          <p:cNvSpPr txBox="1"/>
          <p:nvPr/>
        </p:nvSpPr>
        <p:spPr>
          <a:xfrm>
            <a:off x="4156860" y="54166"/>
            <a:ext cx="26917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Kresbach et al., Suppl. Figure 3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35"/>
          <p:cNvSpPr txBox="1"/>
          <p:nvPr/>
        </p:nvSpPr>
        <p:spPr>
          <a:xfrm>
            <a:off x="710998" y="712791"/>
            <a:ext cx="559163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3: 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Morphological and immunohistochemical details of samples 1, 2, 5 and 6. H&amp;E stains of intracranial tumors showed relatively </a:t>
            </a:r>
            <a:r>
              <a:rPr lang="en-GB" sz="900" dirty="0" err="1">
                <a:latin typeface="Arial" panose="020B0604020202020204" pitchFamily="34" charset="0"/>
                <a:cs typeface="Arial" panose="020B0604020202020204" pitchFamily="34" charset="0"/>
              </a:rPr>
              <a:t>monomorphous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cells with round to oval nuclei, but without textbook-like </a:t>
            </a:r>
            <a:r>
              <a:rPr lang="en-GB" sz="900" dirty="0" err="1">
                <a:latin typeface="Arial" panose="020B0604020202020204" pitchFamily="34" charset="0"/>
                <a:cs typeface="Arial" panose="020B0604020202020204" pitchFamily="34" charset="0"/>
              </a:rPr>
              <a:t>pseudorosettes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(a, b, g, h, m, n, p). Furthermore, tumors were strongly positive for GFAP (c, </a:t>
            </a:r>
            <a:r>
              <a:rPr lang="en-GB" sz="9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), S100 (f, j), and SOX2 (e, k), but negative for OLIG2 (d, j, o). Sample 6 showed preserved </a:t>
            </a:r>
            <a:r>
              <a:rPr lang="en-GB" sz="900" dirty="0" err="1">
                <a:latin typeface="Arial" panose="020B0604020202020204" pitchFamily="34" charset="0"/>
                <a:cs typeface="Arial" panose="020B0604020202020204" pitchFamily="34" charset="0"/>
              </a:rPr>
              <a:t>trimethylation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of H3K27 (q). 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524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746</Words>
  <Application>Microsoft Office PowerPoint</Application>
  <PresentationFormat>On-screen Show (4:3)</PresentationFormat>
  <Paragraphs>100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Forschungsinstitut Kinderkrebs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Kresbach, Catena</dc:creator>
  <cp:lastModifiedBy>Prof. Dr. Ulrich Schüller</cp:lastModifiedBy>
  <cp:revision>629</cp:revision>
  <cp:lastPrinted>2021-01-12T16:20:07Z</cp:lastPrinted>
  <dcterms:created xsi:type="dcterms:W3CDTF">2020-09-22T06:55:35Z</dcterms:created>
  <dcterms:modified xsi:type="dcterms:W3CDTF">2021-03-20T12:28:42Z</dcterms:modified>
</cp:coreProperties>
</file>