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112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042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38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057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6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9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8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1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92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90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45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01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294EC-01A5-4A20-8569-4125A95F5077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D7DEA-1CD8-44C5-93AF-16ED8210412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96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94" y="1994302"/>
            <a:ext cx="5686354" cy="56863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9851" y="0"/>
            <a:ext cx="25681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Schoof et al., Supplementary Figure </a:t>
            </a:r>
            <a:r>
              <a:rPr lang="en-GB" sz="1200" dirty="0" smtClean="0"/>
              <a:t>1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3" t="10750" r="9714" b="58635"/>
          <a:stretch/>
        </p:blipFill>
        <p:spPr>
          <a:xfrm>
            <a:off x="3213050" y="589853"/>
            <a:ext cx="2967880" cy="1335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8302" y="414178"/>
            <a:ext cx="174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a</a:t>
            </a:r>
            <a:endParaRPr lang="en-US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032799" y="414178"/>
            <a:ext cx="13283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 smtClean="0"/>
              <a:t>Case 2</a:t>
            </a:r>
            <a:endParaRPr lang="en-US" sz="10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25964" y="414178"/>
            <a:ext cx="174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b</a:t>
            </a:r>
            <a:endParaRPr lang="en-US" sz="105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t="53471" r="9894" b="15403"/>
          <a:stretch/>
        </p:blipFill>
        <p:spPr>
          <a:xfrm>
            <a:off x="396394" y="589853"/>
            <a:ext cx="2777401" cy="1335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00850" y="372712"/>
            <a:ext cx="13283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smtClean="0"/>
              <a:t>Case 1</a:t>
            </a:r>
            <a:endParaRPr lang="en-US" sz="1050" b="1" dirty="0"/>
          </a:p>
        </p:txBody>
      </p:sp>
      <p:sp>
        <p:nvSpPr>
          <p:cNvPr id="13" name="Rectangle 12"/>
          <p:cNvSpPr/>
          <p:nvPr/>
        </p:nvSpPr>
        <p:spPr>
          <a:xfrm>
            <a:off x="4289850" y="3208100"/>
            <a:ext cx="199023" cy="657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150580" y="4938754"/>
            <a:ext cx="55660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09715" y="4955984"/>
            <a:ext cx="55660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68301" y="1925053"/>
            <a:ext cx="1741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c</a:t>
            </a:r>
            <a:endParaRPr lang="en-US" sz="1050" b="1" dirty="0"/>
          </a:p>
        </p:txBody>
      </p:sp>
      <p:sp>
        <p:nvSpPr>
          <p:cNvPr id="3" name="Right Arrow 2"/>
          <p:cNvSpPr/>
          <p:nvPr/>
        </p:nvSpPr>
        <p:spPr>
          <a:xfrm rot="10800000">
            <a:off x="3662527" y="652928"/>
            <a:ext cx="216000" cy="4571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 rot="10800000">
            <a:off x="5341931" y="822588"/>
            <a:ext cx="216000" cy="4571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8361" y="7722616"/>
            <a:ext cx="5893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Supplementary Figure 1: Extended molecular </a:t>
            </a:r>
            <a:r>
              <a:rPr lang="en-GB" sz="1200" b="1" dirty="0" smtClean="0"/>
              <a:t>information.</a:t>
            </a:r>
            <a:r>
              <a:rPr lang="en-GB" sz="1200" dirty="0" smtClean="0"/>
              <a:t> </a:t>
            </a:r>
            <a:r>
              <a:rPr lang="en-GB" sz="1200" dirty="0"/>
              <a:t>(</a:t>
            </a:r>
            <a:r>
              <a:rPr lang="en-GB" sz="1200" dirty="0" smtClean="0"/>
              <a:t>a-b) </a:t>
            </a:r>
            <a:r>
              <a:rPr lang="en-GB" sz="1200" dirty="0"/>
              <a:t>Copy number profile </a:t>
            </a:r>
            <a:r>
              <a:rPr lang="en-GB" sz="1200" dirty="0" smtClean="0"/>
              <a:t>plots  with various chromosomal gains in and losses. Note the </a:t>
            </a:r>
            <a:r>
              <a:rPr lang="en-GB" sz="1200" dirty="0"/>
              <a:t>focal </a:t>
            </a:r>
            <a:r>
              <a:rPr lang="en-GB" sz="1200" i="1" dirty="0"/>
              <a:t>MYCN</a:t>
            </a:r>
            <a:r>
              <a:rPr lang="en-GB" sz="1200" dirty="0"/>
              <a:t> and </a:t>
            </a:r>
            <a:r>
              <a:rPr lang="en-GB" sz="1200" i="1" dirty="0"/>
              <a:t>CDK4</a:t>
            </a:r>
            <a:r>
              <a:rPr lang="en-GB" sz="1200" dirty="0"/>
              <a:t> </a:t>
            </a:r>
            <a:r>
              <a:rPr lang="en-GB" sz="1200" dirty="0" smtClean="0"/>
              <a:t>amplification in case 2. (c) </a:t>
            </a:r>
            <a:r>
              <a:rPr lang="en-GB" sz="1200" i="1" dirty="0"/>
              <a:t>t</a:t>
            </a:r>
            <a:r>
              <a:rPr lang="en-GB" sz="1200" dirty="0"/>
              <a:t>-SNE of the entire reference cohort, described in [2] confirms the affiliation of the two cases to the respective DNA methylation classes: glioblastoma, IDH wildtype, H3.3 G34 mutant and glioblastoma, IDH wild type, subclass MYCN. </a:t>
            </a:r>
            <a:endParaRPr lang="de-DE" sz="1200" dirty="0"/>
          </a:p>
          <a:p>
            <a:pPr algn="just"/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974493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95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PowerPoint-Präsentation</vt:lpstr>
    </vt:vector>
  </TitlesOfParts>
  <Company>Forschungsinstitut Kinderkrebs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Schoof, Melanie</dc:creator>
  <cp:lastModifiedBy>Schüller</cp:lastModifiedBy>
  <cp:revision>29</cp:revision>
  <dcterms:created xsi:type="dcterms:W3CDTF">2021-06-04T09:34:48Z</dcterms:created>
  <dcterms:modified xsi:type="dcterms:W3CDTF">2021-06-11T06:23:25Z</dcterms:modified>
</cp:coreProperties>
</file>