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860" r:id="rId2"/>
    <p:sldId id="848" r:id="rId3"/>
    <p:sldId id="849" r:id="rId4"/>
    <p:sldId id="851" r:id="rId5"/>
    <p:sldId id="852" r:id="rId6"/>
    <p:sldId id="853" r:id="rId7"/>
    <p:sldId id="854" r:id="rId8"/>
    <p:sldId id="856" r:id="rId9"/>
    <p:sldId id="857" r:id="rId10"/>
    <p:sldId id="84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218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86104-E70E-4CEB-9085-34B149294EBA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FA381-3EE8-4299-A6F0-00E175E39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32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58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6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8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8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16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1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69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0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9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1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47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811C72-4787-4B66-9662-ED0DA95ACDD4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CC389-DC00-43DC-B0E2-E1BE0F613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t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575515-A65F-C7B0-E3B5-6F210CE5B6E1}"/>
              </a:ext>
            </a:extLst>
          </p:cNvPr>
          <p:cNvSpPr txBox="1"/>
          <p:nvPr/>
        </p:nvSpPr>
        <p:spPr>
          <a:xfrm>
            <a:off x="1255594" y="2200954"/>
            <a:ext cx="67456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/>
              <a:t>Examples of Phase maps including thresholds and figures of each mineral and  glass created by overlaying them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A6C40-7489-A5E2-12A2-D87DE767F6E8}"/>
              </a:ext>
            </a:extLst>
          </p:cNvPr>
          <p:cNvSpPr txBox="1"/>
          <p:nvPr/>
        </p:nvSpPr>
        <p:spPr>
          <a:xfrm>
            <a:off x="235424" y="3804525"/>
            <a:ext cx="867315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/>
              <a:t>We first obtained Phase maps of Mg, Al, Fe, K, and Ca using a JXA-8530F electron microprobe analyzer at Earthquake Research Institute.</a:t>
            </a:r>
            <a:r>
              <a:rPr lang="ja-JP" altLang="en-US" dirty="0"/>
              <a:t> </a:t>
            </a:r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Each Phase map shows multiple brightness peaks corresponding to different minerals. Among these, we selected the maps that contained peaks corresponding to the target mineral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 . By setting a threshold to isolate only the peaks of the target mineral and then overlaying and colorizing these extracted regions(</a:t>
            </a:r>
            <a:r>
              <a:rPr lang="en-US" altLang="ja-JP" dirty="0">
                <a:highlight>
                  <a:srgbClr val="00FFFF"/>
                </a:highlight>
              </a:rPr>
              <a:t>Map2</a:t>
            </a:r>
            <a:r>
              <a:rPr lang="en-US" altLang="ja-JP" dirty="0"/>
              <a:t>), we calculated the colored area to determine the areal distribution of each mineral</a:t>
            </a:r>
            <a:r>
              <a:rPr lang="en-US" altLang="ja-JP" dirty="0">
                <a:highlight>
                  <a:srgbClr val="E97132"/>
                </a:highlight>
              </a:rPr>
              <a:t>(Map3).</a:t>
            </a:r>
          </a:p>
          <a:p>
            <a:endParaRPr lang="en-US" altLang="ja-JP" dirty="0"/>
          </a:p>
          <a:p>
            <a:r>
              <a:rPr lang="en-US" altLang="ja-JP" dirty="0"/>
              <a:t>The detailed methodology is shown in Yasuda and </a:t>
            </a:r>
            <a:r>
              <a:rPr lang="en-US" altLang="ja-JP" dirty="0" err="1"/>
              <a:t>Hokanishi</a:t>
            </a:r>
            <a:r>
              <a:rPr lang="en-US" altLang="ja-JP" dirty="0"/>
              <a:t> (2022)</a:t>
            </a:r>
          </a:p>
        </p:txBody>
      </p:sp>
    </p:spTree>
    <p:extLst>
      <p:ext uri="{BB962C8B-B14F-4D97-AF65-F5344CB8AC3E}">
        <p14:creationId xmlns:p14="http://schemas.microsoft.com/office/powerpoint/2010/main" val="2996661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E3DD1A-07AE-66A1-1BA8-DC64BC6F4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098634"/>
              </p:ext>
            </p:extLst>
          </p:nvPr>
        </p:nvGraphicFramePr>
        <p:xfrm>
          <a:off x="1703560" y="1098999"/>
          <a:ext cx="5736881" cy="3483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251895167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167121446"/>
                    </a:ext>
                  </a:extLst>
                </a:gridCol>
              </a:tblGrid>
              <a:tr h="348343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Plagioclase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Al: 400- , Fe:0-20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087185"/>
                  </a:ext>
                </a:extLst>
              </a:tr>
            </a:tbl>
          </a:graphicData>
        </a:graphic>
      </p:graphicFrame>
      <p:pic>
        <p:nvPicPr>
          <p:cNvPr id="4" name="Picture 3" descr="A black and white image of a black and white image of a black and white image of a black and white image of a black and white image of a black and white image of a black and&#10;&#10;AI-generated content may be incorrect.">
            <a:extLst>
              <a:ext uri="{FF2B5EF4-FFF2-40B4-BE49-F238E27FC236}">
                <a16:creationId xmlns:a16="http://schemas.microsoft.com/office/drawing/2014/main" id="{C6D97F58-F44C-16B7-06C5-463F38DE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22" y="2337014"/>
            <a:ext cx="2628000" cy="262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28ACD1-767D-0E96-9135-B1CD6B6936C6}"/>
              </a:ext>
            </a:extLst>
          </p:cNvPr>
          <p:cNvSpPr txBox="1"/>
          <p:nvPr/>
        </p:nvSpPr>
        <p:spPr>
          <a:xfrm>
            <a:off x="3729112" y="1967682"/>
            <a:ext cx="1757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Al: 400-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8" name="Picture 7" descr="Black and white background with black spots&#10;&#10;AI-generated content may be incorrect.">
            <a:extLst>
              <a:ext uri="{FF2B5EF4-FFF2-40B4-BE49-F238E27FC236}">
                <a16:creationId xmlns:a16="http://schemas.microsoft.com/office/drawing/2014/main" id="{B9EA15E3-D52F-5B56-0159-2A3D75391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614" y="2337014"/>
            <a:ext cx="2628000" cy="262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690C08-E75A-774E-DFFE-51D8325C2307}"/>
              </a:ext>
            </a:extLst>
          </p:cNvPr>
          <p:cNvSpPr txBox="1"/>
          <p:nvPr/>
        </p:nvSpPr>
        <p:spPr>
          <a:xfrm>
            <a:off x="6913248" y="1967682"/>
            <a:ext cx="1779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Fe:0-20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04BEA34-ADB4-A1C1-74BC-26DEE28BA2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172084"/>
              </p:ext>
            </p:extLst>
          </p:nvPr>
        </p:nvGraphicFramePr>
        <p:xfrm>
          <a:off x="1703559" y="730111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19CFE8B-4194-5DDD-EBD2-307D3EC8E80C}"/>
              </a:ext>
            </a:extLst>
          </p:cNvPr>
          <p:cNvSpPr txBox="1"/>
          <p:nvPr/>
        </p:nvSpPr>
        <p:spPr>
          <a:xfrm>
            <a:off x="480957" y="1967682"/>
            <a:ext cx="21675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cs typeface="Times New Roman" panose="02020603050405020304" pitchFamily="18" charset="0"/>
              </a:rPr>
              <a:t>Plagioclase (</a:t>
            </a:r>
            <a:r>
              <a:rPr lang="en-US" altLang="ja-JP" b="1" dirty="0">
                <a:highlight>
                  <a:srgbClr val="00FFFF"/>
                </a:highlight>
                <a:cs typeface="Times New Roman" panose="02020603050405020304" pitchFamily="18" charset="0"/>
              </a:rPr>
              <a:t>Map2</a:t>
            </a:r>
            <a:r>
              <a:rPr lang="en-US" altLang="ja-JP" dirty="0"/>
              <a:t>)</a:t>
            </a:r>
            <a:endParaRPr lang="en-US" b="1" dirty="0">
              <a:cs typeface="Times New Roman" panose="02020603050405020304" pitchFamily="18" charset="0"/>
            </a:endParaRPr>
          </a:p>
        </p:txBody>
      </p:sp>
      <p:pic>
        <p:nvPicPr>
          <p:cNvPr id="39" name="Picture 38" descr="Blue objects on a black background&#10;&#10;AI-generated content may be incorrect.">
            <a:extLst>
              <a:ext uri="{FF2B5EF4-FFF2-40B4-BE49-F238E27FC236}">
                <a16:creationId xmlns:a16="http://schemas.microsoft.com/office/drawing/2014/main" id="{39A9433F-359B-F6B9-71DD-3D5A72A00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37" y="2337014"/>
            <a:ext cx="2628000" cy="262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FF00764-9CF2-DBDA-2CE5-DCF19DE23EA9}"/>
              </a:ext>
            </a:extLst>
          </p:cNvPr>
          <p:cNvGrpSpPr/>
          <p:nvPr/>
        </p:nvGrpSpPr>
        <p:grpSpPr>
          <a:xfrm>
            <a:off x="7553768" y="4456293"/>
            <a:ext cx="982607" cy="397729"/>
            <a:chOff x="4356243" y="5456957"/>
            <a:chExt cx="982607" cy="39772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20D43E-5385-4471-54A7-F92476AC4307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03D8FBC-31A3-31E2-A1BA-DD3AE10B735E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0C5A0D-6603-9DA2-7F39-66B6C82D7439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8074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B55FCB-579E-AF7B-CC9E-A88F53ED3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393512"/>
              </p:ext>
            </p:extLst>
          </p:nvPr>
        </p:nvGraphicFramePr>
        <p:xfrm>
          <a:off x="1908176" y="1313692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989167599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2059325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Amphibole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Mg:40-, Ca:50-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38049"/>
                  </a:ext>
                </a:extLst>
              </a:tr>
            </a:tbl>
          </a:graphicData>
        </a:graphic>
      </p:graphicFrame>
      <p:pic>
        <p:nvPicPr>
          <p:cNvPr id="4" name="Picture 3" descr="A black and white image of a black background&#10;&#10;AI-generated content may be incorrect.">
            <a:extLst>
              <a:ext uri="{FF2B5EF4-FFF2-40B4-BE49-F238E27FC236}">
                <a16:creationId xmlns:a16="http://schemas.microsoft.com/office/drawing/2014/main" id="{767BCFC7-6536-71B6-B526-5A27D4542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3" y="2696977"/>
            <a:ext cx="2628000" cy="2628000"/>
          </a:xfrm>
          <a:prstGeom prst="rect">
            <a:avLst/>
          </a:prstGeom>
        </p:spPr>
      </p:pic>
      <p:pic>
        <p:nvPicPr>
          <p:cNvPr id="6" name="Picture 5" descr="A black and white image of objects&#10;&#10;AI-generated content may be incorrect.">
            <a:extLst>
              <a:ext uri="{FF2B5EF4-FFF2-40B4-BE49-F238E27FC236}">
                <a16:creationId xmlns:a16="http://schemas.microsoft.com/office/drawing/2014/main" id="{C54EB05B-6D48-3294-3C75-AD7B022C8A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76" y="2696977"/>
            <a:ext cx="2628000" cy="26280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C824CE-4144-02F2-6AF8-2C3E17BEA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073622"/>
              </p:ext>
            </p:extLst>
          </p:nvPr>
        </p:nvGraphicFramePr>
        <p:xfrm>
          <a:off x="1908176" y="943469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07CFEC-0C10-29CD-B1D3-62A5A1112CFC}"/>
              </a:ext>
            </a:extLst>
          </p:cNvPr>
          <p:cNvSpPr txBox="1"/>
          <p:nvPr/>
        </p:nvSpPr>
        <p:spPr>
          <a:xfrm>
            <a:off x="3460349" y="2327645"/>
            <a:ext cx="1654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Mg:40-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B24E89-0840-5FDB-BBF2-F94C151DACCC}"/>
              </a:ext>
            </a:extLst>
          </p:cNvPr>
          <p:cNvSpPr txBox="1"/>
          <p:nvPr/>
        </p:nvSpPr>
        <p:spPr>
          <a:xfrm>
            <a:off x="6481825" y="2327645"/>
            <a:ext cx="1654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Ca:50-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1C423-7C60-457F-333D-886A4BFE8720}"/>
              </a:ext>
            </a:extLst>
          </p:cNvPr>
          <p:cNvSpPr txBox="1"/>
          <p:nvPr/>
        </p:nvSpPr>
        <p:spPr>
          <a:xfrm>
            <a:off x="351308" y="2338357"/>
            <a:ext cx="25073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cs typeface="Times New Roman" panose="02020603050405020304" pitchFamily="18" charset="0"/>
              </a:rPr>
              <a:t>Amphibole</a:t>
            </a:r>
            <a:r>
              <a:rPr lang="ja-JP" altLang="en-US" b="1" dirty="0">
                <a:cs typeface="Times New Roman" panose="02020603050405020304" pitchFamily="18" charset="0"/>
              </a:rPr>
              <a:t> 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(</a:t>
            </a:r>
            <a:r>
              <a:rPr lang="en-US" altLang="ja-JP" b="1" dirty="0">
                <a:highlight>
                  <a:srgbClr val="00FFFF"/>
                </a:highlight>
                <a:cs typeface="Times New Roman" panose="02020603050405020304" pitchFamily="18" charset="0"/>
              </a:rPr>
              <a:t>Map2</a:t>
            </a:r>
            <a:r>
              <a:rPr lang="en-US" altLang="ja-JP" dirty="0"/>
              <a:t>)</a:t>
            </a:r>
            <a:endParaRPr lang="en-US" b="1" dirty="0">
              <a:cs typeface="Times New Roman" panose="02020603050405020304" pitchFamily="18" charset="0"/>
            </a:endParaRPr>
          </a:p>
        </p:txBody>
      </p:sp>
      <p:pic>
        <p:nvPicPr>
          <p:cNvPr id="31" name="Picture 30" descr="Green crystals on a black background&#10;&#10;AI-generated content may be incorrect.">
            <a:extLst>
              <a:ext uri="{FF2B5EF4-FFF2-40B4-BE49-F238E27FC236}">
                <a16:creationId xmlns:a16="http://schemas.microsoft.com/office/drawing/2014/main" id="{EBE398DC-DDCD-D3B8-2113-15A52A649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8" y="2696977"/>
            <a:ext cx="2628000" cy="262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4777A7B-E721-9651-8420-33719FFF0600}"/>
              </a:ext>
            </a:extLst>
          </p:cNvPr>
          <p:cNvGrpSpPr/>
          <p:nvPr/>
        </p:nvGrpSpPr>
        <p:grpSpPr>
          <a:xfrm>
            <a:off x="7339569" y="4789848"/>
            <a:ext cx="982607" cy="397729"/>
            <a:chOff x="4356243" y="5456957"/>
            <a:chExt cx="982607" cy="39772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8412F2-86F7-89E4-7DD4-60985FFFB946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F99821D-78C9-C66E-B14C-492729348028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A918F7-C046-996E-0CD6-0DF2CCC8F233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1416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DD0EC55-4D0C-2700-FD47-B52B7AE2C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204725"/>
              </p:ext>
            </p:extLst>
          </p:nvPr>
        </p:nvGraphicFramePr>
        <p:xfrm>
          <a:off x="1703559" y="1074457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505218247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3336999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Magnetite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Fe:150-, Mg:0-50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57226"/>
                  </a:ext>
                </a:extLst>
              </a:tr>
            </a:tbl>
          </a:graphicData>
        </a:graphic>
      </p:graphicFrame>
      <p:pic>
        <p:nvPicPr>
          <p:cNvPr id="4" name="Picture 3" descr="White spots on a black background&#10;&#10;AI-generated content may be incorrect.">
            <a:extLst>
              <a:ext uri="{FF2B5EF4-FFF2-40B4-BE49-F238E27FC236}">
                <a16:creationId xmlns:a16="http://schemas.microsoft.com/office/drawing/2014/main" id="{8AD162C4-3DCA-0088-9AAA-D0781C0BE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120" y="2624305"/>
            <a:ext cx="2628000" cy="2628000"/>
          </a:xfrm>
          <a:prstGeom prst="rect">
            <a:avLst/>
          </a:prstGeom>
        </p:spPr>
      </p:pic>
      <p:pic>
        <p:nvPicPr>
          <p:cNvPr id="6" name="Picture 5" descr="Black and white image of black objects&#10;&#10;AI-generated content may be incorrect.">
            <a:extLst>
              <a:ext uri="{FF2B5EF4-FFF2-40B4-BE49-F238E27FC236}">
                <a16:creationId xmlns:a16="http://schemas.microsoft.com/office/drawing/2014/main" id="{7A6E7137-16C2-F463-2B77-E32FE8A91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919" y="2624305"/>
            <a:ext cx="2628000" cy="262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EED5C5F-636F-FEEF-C439-8440BBEE62D3}"/>
              </a:ext>
            </a:extLst>
          </p:cNvPr>
          <p:cNvSpPr txBox="1"/>
          <p:nvPr/>
        </p:nvSpPr>
        <p:spPr>
          <a:xfrm>
            <a:off x="409640" y="2254973"/>
            <a:ext cx="2269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cs typeface="Times New Roman" panose="02020603050405020304" pitchFamily="18" charset="0"/>
              </a:rPr>
              <a:t>Magnetite</a:t>
            </a:r>
            <a:r>
              <a:rPr lang="ja-JP" altLang="en-US" b="1" dirty="0">
                <a:cs typeface="Times New Roman" panose="02020603050405020304" pitchFamily="18" charset="0"/>
              </a:rPr>
              <a:t> </a:t>
            </a:r>
            <a:r>
              <a:rPr lang="en-US" altLang="ja-JP" b="1" dirty="0">
                <a:cs typeface="Times New Roman" panose="02020603050405020304" pitchFamily="18" charset="0"/>
              </a:rPr>
              <a:t>(</a:t>
            </a:r>
            <a:r>
              <a:rPr lang="en-US" altLang="ja-JP" b="1" dirty="0">
                <a:highlight>
                  <a:srgbClr val="00FFFF"/>
                </a:highlight>
                <a:cs typeface="Times New Roman" panose="02020603050405020304" pitchFamily="18" charset="0"/>
              </a:rPr>
              <a:t>Map2)</a:t>
            </a:r>
            <a:endParaRPr lang="en-US" b="1" dirty="0">
              <a:cs typeface="Times New Roman" panose="02020603050405020304" pitchFamily="18" charset="0"/>
            </a:endParaRPr>
          </a:p>
        </p:txBody>
      </p:sp>
      <p:pic>
        <p:nvPicPr>
          <p:cNvPr id="43" name="Picture 42" descr="Red splattered paint on a black background&#10;&#10;AI-generated content may be incorrect.">
            <a:extLst>
              <a:ext uri="{FF2B5EF4-FFF2-40B4-BE49-F238E27FC236}">
                <a16:creationId xmlns:a16="http://schemas.microsoft.com/office/drawing/2014/main" id="{537DAE9C-632F-11FE-F1ED-3B4B58494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1" y="2624305"/>
            <a:ext cx="2628000" cy="26280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E1F6E9B-A0F9-EAC4-329E-5C9B6A25C7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47332"/>
              </p:ext>
            </p:extLst>
          </p:nvPr>
        </p:nvGraphicFramePr>
        <p:xfrm>
          <a:off x="1703559" y="703617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5F53ECA-A7D5-42C9-8CA6-7388D388A81C}"/>
              </a:ext>
            </a:extLst>
          </p:cNvPr>
          <p:cNvSpPr txBox="1"/>
          <p:nvPr/>
        </p:nvSpPr>
        <p:spPr>
          <a:xfrm>
            <a:off x="3677618" y="2254973"/>
            <a:ext cx="16862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Fe:150-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932CCE-00FB-F309-38D4-A9329E4CE621}"/>
              </a:ext>
            </a:extLst>
          </p:cNvPr>
          <p:cNvSpPr txBox="1"/>
          <p:nvPr/>
        </p:nvSpPr>
        <p:spPr>
          <a:xfrm>
            <a:off x="6481152" y="2254973"/>
            <a:ext cx="18209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Mg:0-50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E7A430-7724-B382-97A8-31AD2AFD127A}"/>
              </a:ext>
            </a:extLst>
          </p:cNvPr>
          <p:cNvGrpSpPr/>
          <p:nvPr/>
        </p:nvGrpSpPr>
        <p:grpSpPr>
          <a:xfrm>
            <a:off x="7599312" y="4772595"/>
            <a:ext cx="982607" cy="397729"/>
            <a:chOff x="4356243" y="5456957"/>
            <a:chExt cx="982607" cy="39772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3C1AEC4-65CE-C2A9-4C42-9356B2C66F8A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7B7441B-DAEC-7D05-AA2C-BA1BF768A75F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68D551-2137-A6C7-1EA2-2AB3DB0104AA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850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990D6-5E46-115E-3FD5-E9162991B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C8279A6-1CA7-FB82-2525-F2751DB63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76809"/>
              </p:ext>
            </p:extLst>
          </p:nvPr>
        </p:nvGraphicFramePr>
        <p:xfrm>
          <a:off x="1601179" y="448230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4248402389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157196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Clinopyroxene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Mg:50-150, Al:0-100, Ca:30-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557661"/>
                  </a:ext>
                </a:extLst>
              </a:tr>
            </a:tbl>
          </a:graphicData>
        </a:graphic>
      </p:graphicFrame>
      <p:pic>
        <p:nvPicPr>
          <p:cNvPr id="4" name="Picture 3" descr="A black and white image of small white spots&#10;&#10;AI-generated content may be incorrect.">
            <a:extLst>
              <a:ext uri="{FF2B5EF4-FFF2-40B4-BE49-F238E27FC236}">
                <a16:creationId xmlns:a16="http://schemas.microsoft.com/office/drawing/2014/main" id="{8DBBD829-7D2A-FE9C-0A8F-B6E7224F1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78" y="4152610"/>
            <a:ext cx="2628000" cy="2628000"/>
          </a:xfrm>
          <a:prstGeom prst="rect">
            <a:avLst/>
          </a:prstGeom>
        </p:spPr>
      </p:pic>
      <p:pic>
        <p:nvPicPr>
          <p:cNvPr id="6" name="Picture 5" descr="A black and white speckled background&#10;&#10;AI-generated content may be incorrect.">
            <a:extLst>
              <a:ext uri="{FF2B5EF4-FFF2-40B4-BE49-F238E27FC236}">
                <a16:creationId xmlns:a16="http://schemas.microsoft.com/office/drawing/2014/main" id="{ED5E9B10-DAE2-0748-EBA4-79882AC01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621" y="4152610"/>
            <a:ext cx="2628000" cy="2628000"/>
          </a:xfrm>
          <a:prstGeom prst="rect">
            <a:avLst/>
          </a:prstGeom>
        </p:spPr>
      </p:pic>
      <p:pic>
        <p:nvPicPr>
          <p:cNvPr id="8" name="Picture 7" descr="A black and white image of objects&#10;&#10;AI-generated content may be incorrect.">
            <a:extLst>
              <a:ext uri="{FF2B5EF4-FFF2-40B4-BE49-F238E27FC236}">
                <a16:creationId xmlns:a16="http://schemas.microsoft.com/office/drawing/2014/main" id="{AC7D39C1-C676-4954-141E-DB1E69046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060" y="4152610"/>
            <a:ext cx="2628000" cy="262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F8785C0-5762-1604-3765-BFCDC013FC39}"/>
              </a:ext>
            </a:extLst>
          </p:cNvPr>
          <p:cNvGrpSpPr/>
          <p:nvPr/>
        </p:nvGrpSpPr>
        <p:grpSpPr>
          <a:xfrm>
            <a:off x="3267407" y="854892"/>
            <a:ext cx="2645214" cy="3033154"/>
            <a:chOff x="-1754009" y="1605456"/>
            <a:chExt cx="2645214" cy="303315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AE161B-2299-438C-13C0-C0C4EA6302A4}"/>
                </a:ext>
              </a:extLst>
            </p:cNvPr>
            <p:cNvSpPr txBox="1"/>
            <p:nvPr/>
          </p:nvSpPr>
          <p:spPr>
            <a:xfrm>
              <a:off x="-1736794" y="1605456"/>
              <a:ext cx="26279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ja-JP" b="1" dirty="0">
                  <a:cs typeface="Times New Roman" panose="02020603050405020304" pitchFamily="18" charset="0"/>
                </a:rPr>
                <a:t>Clinopyroxene</a:t>
              </a:r>
              <a:r>
                <a:rPr lang="en-US" altLang="ja-JP" dirty="0"/>
                <a:t> (</a:t>
              </a:r>
              <a:r>
                <a:rPr lang="en-US" altLang="ja-JP" dirty="0">
                  <a:highlight>
                    <a:srgbClr val="00FFFF"/>
                  </a:highlight>
                </a:rPr>
                <a:t>Map2</a:t>
              </a:r>
              <a:r>
                <a:rPr lang="en-US" altLang="ja-JP" dirty="0"/>
                <a:t>) </a:t>
              </a:r>
              <a:endParaRPr lang="en-US" b="1" dirty="0">
                <a:cs typeface="Times New Roman" panose="02020603050405020304" pitchFamily="18" charset="0"/>
              </a:endParaRPr>
            </a:p>
          </p:txBody>
        </p:sp>
        <p:pic>
          <p:nvPicPr>
            <p:cNvPr id="35" name="Picture 34" descr="A black background with yellow spots&#10;&#10;AI-generated content may be incorrect.">
              <a:extLst>
                <a:ext uri="{FF2B5EF4-FFF2-40B4-BE49-F238E27FC236}">
                  <a16:creationId xmlns:a16="http://schemas.microsoft.com/office/drawing/2014/main" id="{C17D109A-145B-4AB0-00C9-5C830AA8A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54009" y="2010610"/>
              <a:ext cx="2628000" cy="26280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68A65A9-4B79-1A76-B1CB-22714BF4F840}"/>
              </a:ext>
            </a:extLst>
          </p:cNvPr>
          <p:cNvSpPr txBox="1"/>
          <p:nvPr/>
        </p:nvSpPr>
        <p:spPr>
          <a:xfrm>
            <a:off x="950959" y="3820849"/>
            <a:ext cx="2022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Mg:50-150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5BECD1-9F7B-DADC-B6F1-B5B058A6EA26}"/>
              </a:ext>
            </a:extLst>
          </p:cNvPr>
          <p:cNvSpPr txBox="1"/>
          <p:nvPr/>
        </p:nvSpPr>
        <p:spPr>
          <a:xfrm>
            <a:off x="3873297" y="3847286"/>
            <a:ext cx="1860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Al:0-100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B089FA-9B52-0356-AB7A-47D584D0FCFD}"/>
              </a:ext>
            </a:extLst>
          </p:cNvPr>
          <p:cNvSpPr txBox="1"/>
          <p:nvPr/>
        </p:nvSpPr>
        <p:spPr>
          <a:xfrm>
            <a:off x="6767217" y="3825391"/>
            <a:ext cx="1657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Ca:30-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7AA3A23-C04B-8971-8348-A1C13614F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920329"/>
              </p:ext>
            </p:extLst>
          </p:nvPr>
        </p:nvGraphicFramePr>
        <p:xfrm>
          <a:off x="1601179" y="77390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140EEAA6-D9D1-ED41-7933-E8F04FCE0C99}"/>
              </a:ext>
            </a:extLst>
          </p:cNvPr>
          <p:cNvGrpSpPr/>
          <p:nvPr/>
        </p:nvGrpSpPr>
        <p:grpSpPr>
          <a:xfrm>
            <a:off x="7627615" y="6267840"/>
            <a:ext cx="982607" cy="397729"/>
            <a:chOff x="4356243" y="5456957"/>
            <a:chExt cx="982607" cy="39772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DC79943-821C-1A6B-8DD9-7213ED706E52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21D724-F88A-19D7-912D-44CAE47C5AF5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E801D9-1CB4-197F-7847-97B16D8F686B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60591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73829-C177-9B83-2B4C-59538D209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F279245-DA42-2B75-36C4-1CC0F629B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933126"/>
              </p:ext>
            </p:extLst>
          </p:nvPr>
        </p:nvGraphicFramePr>
        <p:xfrm>
          <a:off x="1849510" y="463431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3007239566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783598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Orthopyroxene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Mg:40-, Al:0-100, Ca:0-30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905900"/>
                  </a:ext>
                </a:extLst>
              </a:tr>
            </a:tbl>
          </a:graphicData>
        </a:graphic>
      </p:graphicFrame>
      <p:pic>
        <p:nvPicPr>
          <p:cNvPr id="4" name="Picture 3" descr="A black and white speckled background&#10;&#10;AI-generated content may be incorrect.">
            <a:extLst>
              <a:ext uri="{FF2B5EF4-FFF2-40B4-BE49-F238E27FC236}">
                <a16:creationId xmlns:a16="http://schemas.microsoft.com/office/drawing/2014/main" id="{AB4330C1-E2A9-5EEC-FF1A-243A94C2F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848" y="4208064"/>
            <a:ext cx="2628000" cy="262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54B96B-50FD-A949-4F1F-3D4FAF0D68F3}"/>
              </a:ext>
            </a:extLst>
          </p:cNvPr>
          <p:cNvSpPr txBox="1"/>
          <p:nvPr/>
        </p:nvSpPr>
        <p:spPr>
          <a:xfrm>
            <a:off x="3698490" y="3876641"/>
            <a:ext cx="1850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Al:0-100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8" name="Picture 7" descr="A black and white image of a black background&#10;&#10;AI-generated content may be incorrect.">
            <a:extLst>
              <a:ext uri="{FF2B5EF4-FFF2-40B4-BE49-F238E27FC236}">
                <a16:creationId xmlns:a16="http://schemas.microsoft.com/office/drawing/2014/main" id="{BA929751-214B-25A0-2212-AD2D11BB1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53" y="4208064"/>
            <a:ext cx="2628000" cy="262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E53483-13CD-ABE0-407E-DB88F217147C}"/>
              </a:ext>
            </a:extLst>
          </p:cNvPr>
          <p:cNvSpPr txBox="1"/>
          <p:nvPr/>
        </p:nvSpPr>
        <p:spPr>
          <a:xfrm>
            <a:off x="1057379" y="3869515"/>
            <a:ext cx="1867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Mg:40-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12" name="Picture 11" descr="A black and white image of objects&#10;&#10;AI-generated content may be incorrect.">
            <a:extLst>
              <a:ext uri="{FF2B5EF4-FFF2-40B4-BE49-F238E27FC236}">
                <a16:creationId xmlns:a16="http://schemas.microsoft.com/office/drawing/2014/main" id="{12093D93-F198-1967-1866-4F7C1922B3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43" y="4208064"/>
            <a:ext cx="2628000" cy="262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7039F4-B913-0C7F-8753-CC98008715D0}"/>
              </a:ext>
            </a:extLst>
          </p:cNvPr>
          <p:cNvSpPr txBox="1"/>
          <p:nvPr/>
        </p:nvSpPr>
        <p:spPr>
          <a:xfrm>
            <a:off x="6614455" y="3869515"/>
            <a:ext cx="1943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Ca:0-30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402846-27B2-504B-FA43-2850886D6AB1}"/>
              </a:ext>
            </a:extLst>
          </p:cNvPr>
          <p:cNvSpPr txBox="1"/>
          <p:nvPr/>
        </p:nvSpPr>
        <p:spPr>
          <a:xfrm>
            <a:off x="3390998" y="948287"/>
            <a:ext cx="221569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cs typeface="Times New Roman" panose="02020603050405020304" pitchFamily="18" charset="0"/>
              </a:rPr>
              <a:t>Orthopyroxene</a:t>
            </a:r>
            <a:r>
              <a:rPr lang="en-US" altLang="ja-JP" sz="1600" dirty="0"/>
              <a:t> (</a:t>
            </a:r>
            <a:r>
              <a:rPr lang="en-US" altLang="ja-JP" sz="1600" dirty="0">
                <a:highlight>
                  <a:srgbClr val="00FFFF"/>
                </a:highlight>
              </a:rPr>
              <a:t>Map2</a:t>
            </a:r>
            <a:r>
              <a:rPr lang="en-US" altLang="ja-JP" sz="1600" dirty="0"/>
              <a:t>) </a:t>
            </a:r>
            <a:endParaRPr lang="en-US" sz="1600" b="1" dirty="0">
              <a:cs typeface="Times New Roman" panose="02020603050405020304" pitchFamily="18" charset="0"/>
            </a:endParaRPr>
          </a:p>
        </p:txBody>
      </p:sp>
      <p:pic>
        <p:nvPicPr>
          <p:cNvPr id="41" name="Picture 40" descr="Purple particles on a black background&#10;&#10;AI-generated content may be incorrect.">
            <a:extLst>
              <a:ext uri="{FF2B5EF4-FFF2-40B4-BE49-F238E27FC236}">
                <a16:creationId xmlns:a16="http://schemas.microsoft.com/office/drawing/2014/main" id="{CF31DF6F-5157-6967-45BC-519B931449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250" y="1283130"/>
            <a:ext cx="2628000" cy="26280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4813569-4BCF-72ED-330A-A5EBE67BD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591124"/>
              </p:ext>
            </p:extLst>
          </p:nvPr>
        </p:nvGraphicFramePr>
        <p:xfrm>
          <a:off x="1849510" y="93345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78AB9967-74BC-1553-D84C-475A521A7C40}"/>
              </a:ext>
            </a:extLst>
          </p:cNvPr>
          <p:cNvGrpSpPr/>
          <p:nvPr/>
        </p:nvGrpSpPr>
        <p:grpSpPr>
          <a:xfrm>
            <a:off x="7645398" y="6377108"/>
            <a:ext cx="982607" cy="397729"/>
            <a:chOff x="4356243" y="5456957"/>
            <a:chExt cx="982607" cy="39772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9CBD14-67CE-896E-B2BE-D00ED642AD40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3DE036A-1DEE-9C90-2D42-FD5B4F370F61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C8D1E7-526F-04C9-BD7E-C489B71754C9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0950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A6C15-DF79-154E-1E6D-B465BDF6F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image of a black and white speckled surface&#10;&#10;AI-generated content may be incorrect.">
            <a:extLst>
              <a:ext uri="{FF2B5EF4-FFF2-40B4-BE49-F238E27FC236}">
                <a16:creationId xmlns:a16="http://schemas.microsoft.com/office/drawing/2014/main" id="{0CAE938B-702A-FF40-7A16-DA69245C7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0" y="4005397"/>
            <a:ext cx="2628000" cy="2628000"/>
          </a:xfrm>
          <a:prstGeom prst="rect">
            <a:avLst/>
          </a:prstGeom>
        </p:spPr>
      </p:pic>
      <p:pic>
        <p:nvPicPr>
          <p:cNvPr id="6" name="Picture 5" descr="A black and white image of a black and white background&#10;&#10;AI-generated content may be incorrect.">
            <a:extLst>
              <a:ext uri="{FF2B5EF4-FFF2-40B4-BE49-F238E27FC236}">
                <a16:creationId xmlns:a16="http://schemas.microsoft.com/office/drawing/2014/main" id="{9DD4C9EB-519B-382D-8791-A35E25E4E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00" y="4016952"/>
            <a:ext cx="2628000" cy="262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B71DD0-E01D-9DC7-A0F8-E16DCA9949D6}"/>
              </a:ext>
            </a:extLst>
          </p:cNvPr>
          <p:cNvSpPr txBox="1"/>
          <p:nvPr/>
        </p:nvSpPr>
        <p:spPr>
          <a:xfrm>
            <a:off x="4098221" y="3700523"/>
            <a:ext cx="1618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K:5-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10" name="Picture 9" descr="Black and white background with black spots&#10;&#10;AI-generated content may be incorrect.">
            <a:extLst>
              <a:ext uri="{FF2B5EF4-FFF2-40B4-BE49-F238E27FC236}">
                <a16:creationId xmlns:a16="http://schemas.microsoft.com/office/drawing/2014/main" id="{F350C19E-7D3A-3E1C-75D3-9C4CA67854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452" y="4005397"/>
            <a:ext cx="2628000" cy="262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04ABB8-A180-827E-BD61-7A9051A02561}"/>
              </a:ext>
            </a:extLst>
          </p:cNvPr>
          <p:cNvSpPr txBox="1"/>
          <p:nvPr/>
        </p:nvSpPr>
        <p:spPr>
          <a:xfrm>
            <a:off x="6901266" y="3636065"/>
            <a:ext cx="187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Mg:0-25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B99510-6ECF-B85D-DBD8-6CF83446B6C4}"/>
              </a:ext>
            </a:extLst>
          </p:cNvPr>
          <p:cNvSpPr txBox="1"/>
          <p:nvPr/>
        </p:nvSpPr>
        <p:spPr>
          <a:xfrm>
            <a:off x="3762782" y="778254"/>
            <a:ext cx="1618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cs typeface="Times New Roman" panose="02020603050405020304" pitchFamily="18" charset="0"/>
              </a:rPr>
              <a:t>Glass</a:t>
            </a:r>
            <a:r>
              <a:rPr lang="en-US" altLang="ja-JP" dirty="0"/>
              <a:t> (</a:t>
            </a:r>
            <a:r>
              <a:rPr lang="en-US" altLang="ja-JP" dirty="0">
                <a:highlight>
                  <a:srgbClr val="00FFFF"/>
                </a:highlight>
              </a:rPr>
              <a:t>Map2</a:t>
            </a:r>
            <a:r>
              <a:rPr lang="en-US" altLang="ja-JP" dirty="0"/>
              <a:t>) </a:t>
            </a:r>
            <a:endParaRPr lang="en-US" b="1" dirty="0">
              <a:cs typeface="Times New Roman" panose="02020603050405020304" pitchFamily="18" charset="0"/>
            </a:endParaRPr>
          </a:p>
        </p:txBody>
      </p:sp>
      <p:pic>
        <p:nvPicPr>
          <p:cNvPr id="37" name="Picture 36" descr="A black and blue background&#10;&#10;AI-generated content may be incorrect.">
            <a:extLst>
              <a:ext uri="{FF2B5EF4-FFF2-40B4-BE49-F238E27FC236}">
                <a16:creationId xmlns:a16="http://schemas.microsoft.com/office/drawing/2014/main" id="{5737A2EB-18D6-6EB3-EB00-C5AF51153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860" y="1072523"/>
            <a:ext cx="2628000" cy="262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C1B787-FFC8-5B7A-2737-D063317BDFB5}"/>
              </a:ext>
            </a:extLst>
          </p:cNvPr>
          <p:cNvSpPr txBox="1"/>
          <p:nvPr/>
        </p:nvSpPr>
        <p:spPr>
          <a:xfrm>
            <a:off x="370736" y="3700523"/>
            <a:ext cx="2132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Al:100-450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A7AB34-EC39-C04F-60BB-D18BF8CAC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421189"/>
              </p:ext>
            </p:extLst>
          </p:nvPr>
        </p:nvGraphicFramePr>
        <p:xfrm>
          <a:off x="1439490" y="454148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101611499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2718501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Glass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Al:100-450, K:5-, Mg:0-25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9371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0192CD-FFA9-BCC7-A109-CA0D25A41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394559"/>
              </p:ext>
            </p:extLst>
          </p:nvPr>
        </p:nvGraphicFramePr>
        <p:xfrm>
          <a:off x="1439489" y="90985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59B7CB84-2124-2D2E-3827-0FCF2AC0E146}"/>
              </a:ext>
            </a:extLst>
          </p:cNvPr>
          <p:cNvGrpSpPr/>
          <p:nvPr/>
        </p:nvGrpSpPr>
        <p:grpSpPr>
          <a:xfrm>
            <a:off x="7765728" y="6156328"/>
            <a:ext cx="982607" cy="397729"/>
            <a:chOff x="4356243" y="5456957"/>
            <a:chExt cx="982607" cy="39772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FB202F-AFB7-E1C5-78F6-C0784DCA0F07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B60C2F-87CA-EB15-6A73-B364A5657240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AE127C-F31C-531D-5ACB-A3C7DFA4D21C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53939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4A2CDAF-44AE-4F1A-657C-ADC65A5C5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411502"/>
              </p:ext>
            </p:extLst>
          </p:nvPr>
        </p:nvGraphicFramePr>
        <p:xfrm>
          <a:off x="1703559" y="631745"/>
          <a:ext cx="5736881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497091340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1409890723"/>
                    </a:ext>
                  </a:extLst>
                </a:gridCol>
              </a:tblGrid>
              <a:tr h="197394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Biotite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K:30-, Mg:40-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44344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white spots&#10;&#10;AI-generated content may be incorrect.">
            <a:extLst>
              <a:ext uri="{FF2B5EF4-FFF2-40B4-BE49-F238E27FC236}">
                <a16:creationId xmlns:a16="http://schemas.microsoft.com/office/drawing/2014/main" id="{F877B883-FEC1-3F91-D02D-474F18411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28" y="2245711"/>
            <a:ext cx="2628000" cy="2628000"/>
          </a:xfrm>
          <a:prstGeom prst="rect">
            <a:avLst/>
          </a:prstGeom>
        </p:spPr>
      </p:pic>
      <p:pic>
        <p:nvPicPr>
          <p:cNvPr id="6" name="Picture 5" descr="A black and white image of a black background&#10;&#10;AI-generated content may be incorrect.">
            <a:extLst>
              <a:ext uri="{FF2B5EF4-FFF2-40B4-BE49-F238E27FC236}">
                <a16:creationId xmlns:a16="http://schemas.microsoft.com/office/drawing/2014/main" id="{56E2D823-15B6-CA9D-BCB9-D07D020E0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40" y="2245711"/>
            <a:ext cx="2628000" cy="262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20EE9E-C5FB-2862-3D6A-2C5B60C7C5D6}"/>
              </a:ext>
            </a:extLst>
          </p:cNvPr>
          <p:cNvSpPr txBox="1"/>
          <p:nvPr/>
        </p:nvSpPr>
        <p:spPr>
          <a:xfrm>
            <a:off x="6776857" y="1899152"/>
            <a:ext cx="1643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Mg:40-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F172F-7B13-6DCE-6F69-E06C2EF96FBA}"/>
              </a:ext>
            </a:extLst>
          </p:cNvPr>
          <p:cNvSpPr txBox="1"/>
          <p:nvPr/>
        </p:nvSpPr>
        <p:spPr>
          <a:xfrm>
            <a:off x="3811845" y="1876379"/>
            <a:ext cx="1520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K:30-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FEA8B5-3E71-999F-E5B9-A22EA97F326D}"/>
              </a:ext>
            </a:extLst>
          </p:cNvPr>
          <p:cNvSpPr txBox="1"/>
          <p:nvPr/>
        </p:nvSpPr>
        <p:spPr>
          <a:xfrm>
            <a:off x="874920" y="1876379"/>
            <a:ext cx="16869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cs typeface="Times New Roman" panose="02020603050405020304" pitchFamily="18" charset="0"/>
              </a:rPr>
              <a:t>Biotite</a:t>
            </a:r>
            <a:r>
              <a:rPr lang="en-US" altLang="ja-JP" dirty="0"/>
              <a:t> (</a:t>
            </a:r>
            <a:r>
              <a:rPr lang="en-US" altLang="ja-JP" dirty="0">
                <a:highlight>
                  <a:srgbClr val="00FFFF"/>
                </a:highlight>
              </a:rPr>
              <a:t>Map2</a:t>
            </a:r>
            <a:r>
              <a:rPr lang="en-US" altLang="ja-JP" dirty="0"/>
              <a:t>) </a:t>
            </a:r>
            <a:endParaRPr lang="en-US" b="1" dirty="0">
              <a:cs typeface="Times New Roman" panose="02020603050405020304" pitchFamily="18" charset="0"/>
            </a:endParaRPr>
          </a:p>
        </p:txBody>
      </p:sp>
      <p:pic>
        <p:nvPicPr>
          <p:cNvPr id="33" name="Picture 32" descr="A yellow spots on a black background&#10;&#10;AI-generated content may be incorrect.">
            <a:extLst>
              <a:ext uri="{FF2B5EF4-FFF2-40B4-BE49-F238E27FC236}">
                <a16:creationId xmlns:a16="http://schemas.microsoft.com/office/drawing/2014/main" id="{62984289-81DA-8AD1-324C-506BC01ED7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16" y="2245711"/>
            <a:ext cx="2628000" cy="26280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B5BEA9-F1E4-3385-D872-DF2C73187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502186"/>
              </p:ext>
            </p:extLst>
          </p:nvPr>
        </p:nvGraphicFramePr>
        <p:xfrm>
          <a:off x="1703559" y="260905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19E1345F-8D7F-0EBA-36B9-A8BB7D3932FF}"/>
              </a:ext>
            </a:extLst>
          </p:cNvPr>
          <p:cNvGrpSpPr/>
          <p:nvPr/>
        </p:nvGrpSpPr>
        <p:grpSpPr>
          <a:xfrm>
            <a:off x="7771833" y="4413425"/>
            <a:ext cx="982607" cy="397729"/>
            <a:chOff x="4356243" y="5456957"/>
            <a:chExt cx="982607" cy="39772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9192481-2A7F-B1E3-AF19-EB67E77E1E11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E6208DD-D910-749A-6092-860BBE194348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FC1462-BD26-1011-3613-A0CD36009B0B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1397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37DFB5-02FF-D531-FBB6-455ACF631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305157"/>
              </p:ext>
            </p:extLst>
          </p:nvPr>
        </p:nvGraphicFramePr>
        <p:xfrm>
          <a:off x="1308225" y="522387"/>
          <a:ext cx="5736881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858484264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2573021731"/>
                    </a:ext>
                  </a:extLst>
                </a:gridCol>
              </a:tblGrid>
              <a:tr h="197394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Quartz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S明朝" charset="-128"/>
                          <a:cs typeface="Times New Roman" panose="02020603050405020304" pitchFamily="18" charset="0"/>
                        </a:rPr>
                        <a:t>COMPO:1840-2000, Al:0-20, K:0-4 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88957"/>
                  </a:ext>
                </a:extLst>
              </a:tr>
            </a:tbl>
          </a:graphicData>
        </a:graphic>
      </p:graphicFrame>
      <p:pic>
        <p:nvPicPr>
          <p:cNvPr id="4" name="Picture 3" descr="A black and white speckled background&#10;&#10;AI-generated content may be incorrect.">
            <a:extLst>
              <a:ext uri="{FF2B5EF4-FFF2-40B4-BE49-F238E27FC236}">
                <a16:creationId xmlns:a16="http://schemas.microsoft.com/office/drawing/2014/main" id="{7609E796-605C-F84B-1D70-9F77A1AC5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523" y="4145313"/>
            <a:ext cx="2628000" cy="262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7B7536-9FEE-99B1-1F33-FB49682679AE}"/>
              </a:ext>
            </a:extLst>
          </p:cNvPr>
          <p:cNvSpPr txBox="1"/>
          <p:nvPr/>
        </p:nvSpPr>
        <p:spPr>
          <a:xfrm>
            <a:off x="3820106" y="3810033"/>
            <a:ext cx="1657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Al:0-20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8" name="Picture 7" descr="A black and white image of a white object&#10;&#10;AI-generated content may be incorrect.">
            <a:extLst>
              <a:ext uri="{FF2B5EF4-FFF2-40B4-BE49-F238E27FC236}">
                <a16:creationId xmlns:a16="http://schemas.microsoft.com/office/drawing/2014/main" id="{9ADECC17-7ECA-3901-73AE-27009F702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688" y="4137071"/>
            <a:ext cx="2628000" cy="262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4443CE-DB60-5B99-8667-1F5D228C0698}"/>
              </a:ext>
            </a:extLst>
          </p:cNvPr>
          <p:cNvSpPr txBox="1"/>
          <p:nvPr/>
        </p:nvSpPr>
        <p:spPr>
          <a:xfrm>
            <a:off x="7045106" y="3785367"/>
            <a:ext cx="1531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K:0-4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12" name="Picture 11" descr="A black background with white spots&#10;&#10;AI-generated content may be incorrect.">
            <a:extLst>
              <a:ext uri="{FF2B5EF4-FFF2-40B4-BE49-F238E27FC236}">
                <a16:creationId xmlns:a16="http://schemas.microsoft.com/office/drawing/2014/main" id="{29F73F76-1EC4-E636-A87F-EA6C3533A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9" y="4145313"/>
            <a:ext cx="2628000" cy="262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FDCDD8-DD55-009A-6C07-A90D24B49193}"/>
              </a:ext>
            </a:extLst>
          </p:cNvPr>
          <p:cNvSpPr txBox="1"/>
          <p:nvPr/>
        </p:nvSpPr>
        <p:spPr>
          <a:xfrm>
            <a:off x="63454" y="3810033"/>
            <a:ext cx="2873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ja-JP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MS明朝" charset="-128"/>
                <a:cs typeface="Times New Roman" panose="02020603050405020304" pitchFamily="18" charset="0"/>
              </a:rPr>
              <a:t>COMPO:1840-2000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(</a:t>
            </a:r>
            <a:r>
              <a:rPr lang="en-US" altLang="ja-JP" dirty="0">
                <a:highlight>
                  <a:srgbClr val="00FF00"/>
                </a:highlight>
              </a:rPr>
              <a:t>Map1</a:t>
            </a:r>
            <a:r>
              <a:rPr lang="en-US" altLang="ja-JP" dirty="0"/>
              <a:t>)</a:t>
            </a:r>
            <a:r>
              <a:rPr lang="en-US" altLang="ja-JP" dirty="0">
                <a:solidFill>
                  <a:srgbClr val="000000"/>
                </a:solidFill>
                <a:ea typeface="MS明朝" charset="-128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pic>
        <p:nvPicPr>
          <p:cNvPr id="3" name="Picture 2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A107E3CE-3EB7-B625-4948-C7AE49BF17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214" y="1227753"/>
            <a:ext cx="2628000" cy="262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51050A-38D9-FD81-7621-8BD714971A87}"/>
              </a:ext>
            </a:extLst>
          </p:cNvPr>
          <p:cNvSpPr txBox="1"/>
          <p:nvPr/>
        </p:nvSpPr>
        <p:spPr>
          <a:xfrm>
            <a:off x="3770101" y="868444"/>
            <a:ext cx="1757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b="1" dirty="0">
                <a:cs typeface="Times New Roman" panose="02020603050405020304" pitchFamily="18" charset="0"/>
              </a:rPr>
              <a:t>Quartz</a:t>
            </a:r>
            <a:r>
              <a:rPr lang="en-US" altLang="ja-JP" dirty="0"/>
              <a:t> (</a:t>
            </a:r>
            <a:r>
              <a:rPr lang="en-US" altLang="ja-JP" dirty="0">
                <a:highlight>
                  <a:srgbClr val="00FFFF"/>
                </a:highlight>
              </a:rPr>
              <a:t>Map2</a:t>
            </a:r>
            <a:r>
              <a:rPr lang="en-US" altLang="ja-JP" dirty="0"/>
              <a:t>) </a:t>
            </a:r>
            <a:endParaRPr lang="en-US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7C4527C-BB01-8D08-BF88-1FDE1EE64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209718"/>
              </p:ext>
            </p:extLst>
          </p:nvPr>
        </p:nvGraphicFramePr>
        <p:xfrm>
          <a:off x="1308225" y="151547"/>
          <a:ext cx="5736881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1468098533"/>
                    </a:ext>
                  </a:extLst>
                </a:gridCol>
                <a:gridCol w="3260139">
                  <a:extLst>
                    <a:ext uri="{9D8B030D-6E8A-4147-A177-3AD203B41FA5}">
                      <a16:colId xmlns:a16="http://schemas.microsoft.com/office/drawing/2014/main" val="867158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Phase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+mn-lt"/>
                          <a:cs typeface="Times New Roman" panose="02020603050405020304" pitchFamily="18" charset="0"/>
                        </a:rPr>
                        <a:t>Threshold</a:t>
                      </a:r>
                      <a:endParaRPr kumimoji="1" lang="ja-JP" altLang="en-US" sz="16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953839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32523A6E-A3B5-8D49-41C8-17021D4A2808}"/>
              </a:ext>
            </a:extLst>
          </p:cNvPr>
          <p:cNvGrpSpPr/>
          <p:nvPr/>
        </p:nvGrpSpPr>
        <p:grpSpPr>
          <a:xfrm>
            <a:off x="7850720" y="6278132"/>
            <a:ext cx="982607" cy="397729"/>
            <a:chOff x="4356243" y="5456957"/>
            <a:chExt cx="982607" cy="39772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D7FA48B-4AEA-5EC9-A075-EC802E06C77E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EF6D1A1-1C96-D5FD-7CCB-C00C96213BAF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94ABBD7-819F-CA78-4EDA-20DCC55BB7B3}"/>
                </a:ext>
              </a:extLst>
            </p:cNvPr>
            <p:cNvSpPr txBox="1"/>
            <p:nvPr/>
          </p:nvSpPr>
          <p:spPr>
            <a:xfrm>
              <a:off x="4362805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6272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46835E-EFEA-AD0F-2BFD-08517AA9567F}"/>
              </a:ext>
            </a:extLst>
          </p:cNvPr>
          <p:cNvSpPr txBox="1"/>
          <p:nvPr/>
        </p:nvSpPr>
        <p:spPr>
          <a:xfrm>
            <a:off x="384914" y="4993454"/>
            <a:ext cx="8487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This diagram shows a single map created by overlaying color-coded areas for each mineral. From the diagram, the area of each color-coded region was calculated to determine the modal composition. This was performed for most regions within each crystal clot, calculating the proportion of minerals and glass within each clot.</a:t>
            </a:r>
          </a:p>
        </p:txBody>
      </p:sp>
      <p:sp>
        <p:nvSpPr>
          <p:cNvPr id="6" name="テキスト ボックス 14">
            <a:extLst>
              <a:ext uri="{FF2B5EF4-FFF2-40B4-BE49-F238E27FC236}">
                <a16:creationId xmlns:a16="http://schemas.microsoft.com/office/drawing/2014/main" id="{2F96F874-583B-38B7-CB07-D06106F3AAB5}"/>
              </a:ext>
            </a:extLst>
          </p:cNvPr>
          <p:cNvSpPr txBox="1"/>
          <p:nvPr/>
        </p:nvSpPr>
        <p:spPr>
          <a:xfrm>
            <a:off x="3414907" y="1455974"/>
            <a:ext cx="3912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Blue: Plagioclase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(area% = 45.76)</a:t>
            </a:r>
          </a:p>
          <a:p>
            <a:r>
              <a:rPr kumimoji="1" lang="en-US" altLang="ja-JP" sz="1600" dirty="0"/>
              <a:t>Green: Amphibole (</a:t>
            </a:r>
            <a:r>
              <a:rPr lang="en-US" sz="1600" dirty="0"/>
              <a:t>area% = 20.39)</a:t>
            </a:r>
            <a:endParaRPr kumimoji="1" lang="en-US" altLang="ja-JP" sz="1600" dirty="0"/>
          </a:p>
          <a:p>
            <a:r>
              <a:rPr kumimoji="1" lang="en-US" altLang="ja-JP" sz="1600" dirty="0"/>
              <a:t>Pink: Pyroxene (</a:t>
            </a:r>
            <a:r>
              <a:rPr lang="en-US" sz="1600" dirty="0"/>
              <a:t>area% = 0.31)</a:t>
            </a:r>
            <a:endParaRPr kumimoji="1" lang="en-US" altLang="ja-JP" sz="1600" dirty="0"/>
          </a:p>
          <a:p>
            <a:r>
              <a:rPr kumimoji="1" lang="en-US" altLang="ja-JP" sz="1600" dirty="0"/>
              <a:t>Red: Magnetite(area% = 1.95)</a:t>
            </a:r>
          </a:p>
          <a:p>
            <a:r>
              <a:rPr kumimoji="1" lang="en-US" altLang="ja-JP" sz="1600" dirty="0"/>
              <a:t>Yellow: Biotite (</a:t>
            </a:r>
            <a:r>
              <a:rPr lang="en-US" sz="1600" dirty="0"/>
              <a:t>area% = 1.95)</a:t>
            </a:r>
            <a:endParaRPr kumimoji="1" lang="en-US" altLang="ja-JP" sz="1600" dirty="0"/>
          </a:p>
          <a:p>
            <a:r>
              <a:rPr kumimoji="1" lang="en-US" altLang="ja-JP" sz="1600" dirty="0"/>
              <a:t>Light  blue: interstitial melt (</a:t>
            </a:r>
            <a:r>
              <a:rPr lang="en-US" sz="1600" dirty="0"/>
              <a:t>area% = 19.21)</a:t>
            </a:r>
          </a:p>
          <a:p>
            <a:r>
              <a:rPr lang="en-US" sz="1600" dirty="0"/>
              <a:t>Unclassed : </a:t>
            </a:r>
            <a:r>
              <a:rPr kumimoji="1" lang="en-US" altLang="ja-JP" sz="1600" dirty="0"/>
              <a:t> (</a:t>
            </a:r>
            <a:r>
              <a:rPr lang="en-US" sz="1600" dirty="0"/>
              <a:t>area% = 1.4)</a:t>
            </a:r>
          </a:p>
          <a:p>
            <a:r>
              <a:rPr lang="en-US" sz="1600" dirty="0"/>
              <a:t>Total = 92.97 %</a:t>
            </a:r>
            <a:endParaRPr kumimoji="1" lang="en-US" altLang="ja-JP" sz="1600" dirty="0"/>
          </a:p>
          <a:p>
            <a:endParaRPr kumimoji="1" lang="en-US" altLang="ja-JP" sz="1600" dirty="0"/>
          </a:p>
          <a:p>
            <a:r>
              <a:rPr kumimoji="1" lang="en-US" altLang="ja-JP" sz="1600" dirty="0"/>
              <a:t>Black: Void</a:t>
            </a:r>
          </a:p>
        </p:txBody>
      </p:sp>
      <p:pic>
        <p:nvPicPr>
          <p:cNvPr id="12" name="Picture 11" descr="A colorful background with black and green and blue spots&#10;&#10;AI-generated content may be incorrect.">
            <a:extLst>
              <a:ext uri="{FF2B5EF4-FFF2-40B4-BE49-F238E27FC236}">
                <a16:creationId xmlns:a16="http://schemas.microsoft.com/office/drawing/2014/main" id="{E946EA77-5010-E0B4-B858-40DF39021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14" y="1254963"/>
            <a:ext cx="2628000" cy="262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B61576B-85FE-38D0-2E65-7DA57D58BCEE}"/>
              </a:ext>
            </a:extLst>
          </p:cNvPr>
          <p:cNvGrpSpPr/>
          <p:nvPr/>
        </p:nvGrpSpPr>
        <p:grpSpPr>
          <a:xfrm>
            <a:off x="2100073" y="3970496"/>
            <a:ext cx="1031055" cy="397729"/>
            <a:chOff x="4356243" y="5456957"/>
            <a:chExt cx="1031055" cy="39772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526CF4-2FEB-8340-14A3-F21E36556B3F}"/>
                </a:ext>
              </a:extLst>
            </p:cNvPr>
            <p:cNvSpPr/>
            <p:nvPr/>
          </p:nvSpPr>
          <p:spPr>
            <a:xfrm>
              <a:off x="4356243" y="5493941"/>
              <a:ext cx="955496" cy="36074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E9A1192-4B27-7D0A-B4B7-0E9CFB86A4F4}"/>
                </a:ext>
              </a:extLst>
            </p:cNvPr>
            <p:cNvCxnSpPr>
              <a:cxnSpLocks/>
            </p:cNvCxnSpPr>
            <p:nvPr/>
          </p:nvCxnSpPr>
          <p:spPr>
            <a:xfrm>
              <a:off x="4489528" y="5775739"/>
              <a:ext cx="6639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3096D9-07E8-BC34-8B8F-BE87AEC1F8B7}"/>
                </a:ext>
              </a:extLst>
            </p:cNvPr>
            <p:cNvSpPr txBox="1"/>
            <p:nvPr/>
          </p:nvSpPr>
          <p:spPr>
            <a:xfrm>
              <a:off x="4411253" y="5456957"/>
              <a:ext cx="976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</a:t>
              </a:r>
              <a:r>
                <a:rPr lang="en-US" altLang="ja-JP" dirty="0"/>
                <a:t>μm</a:t>
              </a:r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16FE9A8-EA03-CA4B-7898-D002CAF9F1E9}"/>
              </a:ext>
            </a:extLst>
          </p:cNvPr>
          <p:cNvSpPr txBox="1"/>
          <p:nvPr/>
        </p:nvSpPr>
        <p:spPr>
          <a:xfrm>
            <a:off x="427568" y="664217"/>
            <a:ext cx="262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Summary of phase map</a:t>
            </a:r>
            <a:r>
              <a:rPr lang="ja-JP" altLang="en-US" dirty="0"/>
              <a:t>　</a:t>
            </a:r>
            <a:r>
              <a:rPr lang="ja-JP" altLang="en-US" dirty="0">
                <a:highlight>
                  <a:srgbClr val="E97132"/>
                </a:highlight>
              </a:rPr>
              <a:t>（</a:t>
            </a:r>
            <a:r>
              <a:rPr lang="en-US" altLang="ja-JP" dirty="0">
                <a:highlight>
                  <a:srgbClr val="E97132"/>
                </a:highlight>
              </a:rPr>
              <a:t>Map3</a:t>
            </a:r>
            <a:r>
              <a:rPr lang="ja-JP" altLang="en-US" dirty="0">
                <a:highlight>
                  <a:srgbClr val="E97132"/>
                </a:highlight>
              </a:rPr>
              <a:t>）</a:t>
            </a:r>
            <a:endParaRPr lang="en-US" dirty="0">
              <a:highlight>
                <a:srgbClr val="E97132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58119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dc55989-3c9e-4466-8514-eac6f80f6373}" enabled="1" method="Privileged" siteId="{18a7fec8-652f-409b-8369-272d9ce8062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3455</TotalTime>
  <Words>517</Words>
  <Application>Microsoft Office PowerPoint</Application>
  <PresentationFormat>On-screen Show (4:3)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MS明朝</vt:lpstr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岩橋くるみ</dc:creator>
  <cp:lastModifiedBy>岩橋くるみ</cp:lastModifiedBy>
  <cp:revision>63</cp:revision>
  <dcterms:created xsi:type="dcterms:W3CDTF">2025-05-23T02:10:26Z</dcterms:created>
  <dcterms:modified xsi:type="dcterms:W3CDTF">2026-05-11T07:38:06Z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c55989-3c9e-4466-8514-eac6f80f6373_Enabled">
    <vt:lpwstr>true</vt:lpwstr>
  </property>
  <property fmtid="{D5CDD505-2E9C-101B-9397-08002B2CF9AE}" pid="3" name="MSIP_Label_ddc55989-3c9e-4466-8514-eac6f80f6373_SetDate">
    <vt:lpwstr>2025-05-23T02:12:15Z</vt:lpwstr>
  </property>
  <property fmtid="{D5CDD505-2E9C-101B-9397-08002B2CF9AE}" pid="4" name="MSIP_Label_ddc55989-3c9e-4466-8514-eac6f80f6373_Method">
    <vt:lpwstr>Privileged</vt:lpwstr>
  </property>
  <property fmtid="{D5CDD505-2E9C-101B-9397-08002B2CF9AE}" pid="5" name="MSIP_Label_ddc55989-3c9e-4466-8514-eac6f80f6373_Name">
    <vt:lpwstr>ddc55989-3c9e-4466-8514-eac6f80f6373</vt:lpwstr>
  </property>
  <property fmtid="{D5CDD505-2E9C-101B-9397-08002B2CF9AE}" pid="6" name="MSIP_Label_ddc55989-3c9e-4466-8514-eac6f80f6373_SiteId">
    <vt:lpwstr>18a7fec8-652f-409b-8369-272d9ce80620</vt:lpwstr>
  </property>
  <property fmtid="{D5CDD505-2E9C-101B-9397-08002B2CF9AE}" pid="7" name="MSIP_Label_ddc55989-3c9e-4466-8514-eac6f80f6373_ActionId">
    <vt:lpwstr>885ab23d-5eeb-47d2-9fcf-316032d865b7</vt:lpwstr>
  </property>
  <property fmtid="{D5CDD505-2E9C-101B-9397-08002B2CF9AE}" pid="8" name="MSIP_Label_ddc55989-3c9e-4466-8514-eac6f80f6373_ContentBits">
    <vt:lpwstr>0</vt:lpwstr>
  </property>
  <property fmtid="{D5CDD505-2E9C-101B-9397-08002B2CF9AE}" pid="9" name="MSIP_Label_ddc55989-3c9e-4466-8514-eac6f80f6373_Tag">
    <vt:lpwstr>10, 0, 1, 1</vt:lpwstr>
  </property>
</Properties>
</file>