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3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237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8FCB4-EB1F-8BB5-1C46-BA0F291E7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44B67-A24D-4966-BDC3-D744FC329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D4CE0-A197-2FC3-299A-E60BAA25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5FC6-DB5A-DDCD-2976-811CB9D5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7CAB4-77A5-2962-FE4F-564A44E89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98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B04FA-C6CA-13E8-CBDF-55A31029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7377A-1AA6-CE2B-7364-B00C9CB7B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9A2D8-EA6E-51B1-07B5-350558E03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99C09-25FA-E149-F99F-FE5D732D0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B7B6A-F0A9-FB02-C91C-B34C13CD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74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470B0-319E-15EB-AD59-7C2CDCEE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A3728-DE1A-F4BB-C1B2-1FF3C4A20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5489D-FA76-7A22-E72A-9B2B2D36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A0D35-E226-37AC-94F7-2C4D45F0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AE01B-CBCA-7F6B-885B-1F536422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06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5AF1-78A0-9680-66BA-C53BB3B7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07A0-5C32-0424-6122-1CA2BE80F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1CF38-60FC-9CCA-631B-CF7888A12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0C504-072E-6B0F-3588-01CAE8B3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80E46-636C-6741-3DBA-E634EF36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64E0F-9C24-4C75-0C74-174D59031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01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F37EE-D92E-D507-4E00-044C62189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95A25-6FC7-9A19-E733-2297D19FD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28BF6-2F64-A3BE-134B-8D4CD8644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0B743-A954-24D2-312E-000448E0C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CFFED9-EF0F-285F-8A14-55B3542A66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09DC7B-6A93-22D7-F0F0-FBFCE5EBF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F09EE-445E-004B-353B-68027A178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893A77-AD52-0092-8FA2-EFD310984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149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E25E0-B5FE-9806-EB12-0F80EFC2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88EBE-BEE6-CAA2-83B1-6702FB92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9F2B5-29FD-A02E-1B1F-DE49FFDE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8A4E95-81DB-901A-30A9-5D30F26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14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4273C2-0296-9E6F-78D9-743856B6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AC916-A588-F6CE-2828-67082E9A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4F967-47E4-9654-4BBD-87E973E16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1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00AC9-4E16-E38C-59D3-0CDA05CB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9C842-190B-ECF1-7AB0-45046D875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4C768-750D-E4BF-7B81-401255089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78CEB-9F71-D73F-7701-70288BE0E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2D49D-EB84-E29B-34E6-F88B1AAC2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EF5D8-CE8E-3CAD-319D-DD2E8020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78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6C412-0424-9A53-8495-CD60C7F6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DF3EAD-96E8-A38D-0D0E-046526587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BCE81-4EA3-0D35-2B5F-4E5956821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FC973-D54E-516D-D88D-45CA7E9BD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19888-8129-9F45-2A5F-8F985C0D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DBB28-50C3-C7FF-3EF6-25492DF8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20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6CB8-3D55-749E-5FDF-6D097D3E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DFDEB-3A83-F905-5854-86766A1E0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971AA-3F42-37B7-DFAD-868DE14A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AD421-0EA5-01EB-6B32-247C2C5B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F2690-9C51-1FC7-E200-8FB01BBAD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89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D34366-0389-22FB-D21B-56C38C53E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8E4595-2614-1185-E2C6-0D6F488A7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CC58C-1266-139F-F035-93C0EF349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E926B-F7BA-9647-837A-58F671A6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929E2-2C10-34D5-0F57-88DD9B47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47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928C9A-DA71-17F7-705E-6EF039886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E4F52-6EF6-2AB2-141C-ECF5FB2F2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8C490-EA71-E95C-B3A9-B0A39335B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52616-AB92-4F9D-9E6F-656C682C6FAA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C187A-7B98-F4E0-E035-060559382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E5EE2-A5D4-CCF2-6807-A0B60EA99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915F3-5218-480C-AE7D-BA3842A6C6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45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523C5C9-0245-E9A6-0145-555B85C19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2197" t="1293" r="57816" b="50287"/>
          <a:stretch>
            <a:fillRect/>
          </a:stretch>
        </p:blipFill>
        <p:spPr>
          <a:xfrm>
            <a:off x="48453" y="3147590"/>
            <a:ext cx="2926975" cy="236581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3A65A02-0C0A-EB42-52E1-2DB8B1B12E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5490" t="51134" r="58833" b="446"/>
          <a:stretch/>
        </p:blipFill>
        <p:spPr>
          <a:xfrm>
            <a:off x="318179" y="472170"/>
            <a:ext cx="2593278" cy="234934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E5C5A4-E451-E681-ABB5-8FD4CC3BC2B1}"/>
              </a:ext>
            </a:extLst>
          </p:cNvPr>
          <p:cNvSpPr txBox="1"/>
          <p:nvPr/>
        </p:nvSpPr>
        <p:spPr>
          <a:xfrm>
            <a:off x="18554" y="472170"/>
            <a:ext cx="5621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(a)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A1ADB7D-455C-0B3A-BB57-206A2CD999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3" t="476" r="15143" b="50376"/>
          <a:stretch>
            <a:fillRect/>
          </a:stretch>
        </p:blipFill>
        <p:spPr>
          <a:xfrm>
            <a:off x="3169558" y="472170"/>
            <a:ext cx="2971295" cy="240854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027E14-6C8E-BAEE-10B4-C9732154313F}"/>
              </a:ext>
            </a:extLst>
          </p:cNvPr>
          <p:cNvSpPr txBox="1"/>
          <p:nvPr/>
        </p:nvSpPr>
        <p:spPr>
          <a:xfrm>
            <a:off x="3042604" y="472170"/>
            <a:ext cx="5621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(b)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E28473-FD90-EF07-8C49-97A7DC16626E}"/>
              </a:ext>
            </a:extLst>
          </p:cNvPr>
          <p:cNvSpPr txBox="1"/>
          <p:nvPr/>
        </p:nvSpPr>
        <p:spPr>
          <a:xfrm>
            <a:off x="48453" y="3093633"/>
            <a:ext cx="5621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(d)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1A72BC-A697-99EF-ADE3-1A472BBDC369}"/>
              </a:ext>
            </a:extLst>
          </p:cNvPr>
          <p:cNvCxnSpPr>
            <a:cxnSpLocks/>
          </p:cNvCxnSpPr>
          <p:nvPr/>
        </p:nvCxnSpPr>
        <p:spPr>
          <a:xfrm flipV="1">
            <a:off x="1726899" y="941421"/>
            <a:ext cx="723757" cy="69541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C506114-C1C9-9E2A-E484-F3D68C987E9C}"/>
              </a:ext>
            </a:extLst>
          </p:cNvPr>
          <p:cNvSpPr txBox="1"/>
          <p:nvPr/>
        </p:nvSpPr>
        <p:spPr>
          <a:xfrm>
            <a:off x="2043700" y="727794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Amphibole</a:t>
            </a:r>
            <a:endParaRPr kumimoji="1" lang="ja-JP" altLang="en-US" sz="1100" b="1" dirty="0">
              <a:solidFill>
                <a:schemeClr val="bg1"/>
              </a:solidFill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A4FF43-F837-DC33-AA24-AF7BEDBD5272}"/>
              </a:ext>
            </a:extLst>
          </p:cNvPr>
          <p:cNvGrpSpPr/>
          <p:nvPr/>
        </p:nvGrpSpPr>
        <p:grpSpPr>
          <a:xfrm>
            <a:off x="3598694" y="3130198"/>
            <a:ext cx="2595558" cy="2476904"/>
            <a:chOff x="5122212" y="3034845"/>
            <a:chExt cx="2470487" cy="23575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BD38B0F-FD17-38B2-8695-80DDA1A14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2099" t="2754" r="2378" b="2059"/>
            <a:stretch/>
          </p:blipFill>
          <p:spPr>
            <a:xfrm>
              <a:off x="5122212" y="3034845"/>
              <a:ext cx="2322197" cy="2357551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B7F3437-2504-BE58-FBE1-16C4D6AB47E2}"/>
                </a:ext>
              </a:extLst>
            </p:cNvPr>
            <p:cNvCxnSpPr>
              <a:cxnSpLocks/>
            </p:cNvCxnSpPr>
            <p:nvPr/>
          </p:nvCxnSpPr>
          <p:spPr>
            <a:xfrm>
              <a:off x="6394757" y="4160891"/>
              <a:ext cx="273331" cy="10545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396A89-573D-BF79-D7ED-B3FA6A9606D2}"/>
                </a:ext>
              </a:extLst>
            </p:cNvPr>
            <p:cNvSpPr txBox="1"/>
            <p:nvPr/>
          </p:nvSpPr>
          <p:spPr>
            <a:xfrm>
              <a:off x="6618225" y="4151413"/>
              <a:ext cx="974474" cy="24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chemeClr val="bg1"/>
                  </a:solidFill>
                  <a:latin typeface="Inter" panose="02000503000000020004" pitchFamily="2" charset="0"/>
                  <a:ea typeface="Inter" panose="02000503000000020004" pitchFamily="2" charset="0"/>
                  <a:cs typeface="Sans Serif Collection" panose="020B0502040504020204" pitchFamily="34" charset="0"/>
                </a:rPr>
                <a:t>Amphibole</a:t>
              </a:r>
              <a:endParaRPr kumimoji="1" lang="ja-JP" altLang="en-US" sz="1100" dirty="0">
                <a:solidFill>
                  <a:schemeClr val="bg1"/>
                </a:solidFill>
                <a:latin typeface="Inter" panose="02000503000000020004" pitchFamily="2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6510D9D-C8DC-8D05-50AF-609AFF80357D}"/>
                </a:ext>
              </a:extLst>
            </p:cNvPr>
            <p:cNvSpPr/>
            <p:nvPr/>
          </p:nvSpPr>
          <p:spPr>
            <a:xfrm>
              <a:off x="5151033" y="5046231"/>
              <a:ext cx="1008468" cy="3117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Inter" panose="02000503000000020004" pitchFamily="2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555613-33B1-2214-67AF-35F808C4BBF9}"/>
                </a:ext>
              </a:extLst>
            </p:cNvPr>
            <p:cNvSpPr/>
            <p:nvPr/>
          </p:nvSpPr>
          <p:spPr>
            <a:xfrm>
              <a:off x="5188397" y="5276457"/>
              <a:ext cx="907165" cy="36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Inter" panose="02000503000000020004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F1F89B-BDA2-E385-597E-8FCF7258F3AD}"/>
                </a:ext>
              </a:extLst>
            </p:cNvPr>
            <p:cNvSpPr txBox="1"/>
            <p:nvPr/>
          </p:nvSpPr>
          <p:spPr>
            <a:xfrm>
              <a:off x="5268380" y="5046231"/>
              <a:ext cx="747197" cy="292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Inter" panose="02000503000000020004" pitchFamily="2" charset="0"/>
                  <a:ea typeface="Inter" panose="02000503000000020004" pitchFamily="2" charset="0"/>
                  <a:cs typeface="Sans Serif Collection" panose="020B0502040504020204" pitchFamily="34" charset="0"/>
                </a:rPr>
                <a:t>100µm</a:t>
              </a:r>
              <a:endParaRPr kumimoji="1" lang="ja-JP" altLang="en-US" sz="1400" dirty="0">
                <a:latin typeface="Inter" panose="02000503000000020004" pitchFamily="2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11" name="テキスト ボックス 1">
            <a:extLst>
              <a:ext uri="{FF2B5EF4-FFF2-40B4-BE49-F238E27FC236}">
                <a16:creationId xmlns:a16="http://schemas.microsoft.com/office/drawing/2014/main" id="{650BE14D-E2C4-4647-CE2F-4C7FEA2ECE46}"/>
              </a:ext>
            </a:extLst>
          </p:cNvPr>
          <p:cNvSpPr txBox="1"/>
          <p:nvPr/>
        </p:nvSpPr>
        <p:spPr>
          <a:xfrm>
            <a:off x="3591258" y="465342"/>
            <a:ext cx="6076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Mg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sp>
        <p:nvSpPr>
          <p:cNvPr id="18" name="テキスト ボックス 1">
            <a:extLst>
              <a:ext uri="{FF2B5EF4-FFF2-40B4-BE49-F238E27FC236}">
                <a16:creationId xmlns:a16="http://schemas.microsoft.com/office/drawing/2014/main" id="{1E7D3F6F-9652-BD87-6E0B-1427D462EEA2}"/>
              </a:ext>
            </a:extLst>
          </p:cNvPr>
          <p:cNvSpPr txBox="1"/>
          <p:nvPr/>
        </p:nvSpPr>
        <p:spPr>
          <a:xfrm>
            <a:off x="497528" y="3133992"/>
            <a:ext cx="6076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Fe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sp>
        <p:nvSpPr>
          <p:cNvPr id="19" name="テキスト ボックス 1">
            <a:extLst>
              <a:ext uri="{FF2B5EF4-FFF2-40B4-BE49-F238E27FC236}">
                <a16:creationId xmlns:a16="http://schemas.microsoft.com/office/drawing/2014/main" id="{14632FA2-63EA-456C-A1EF-A390CD865148}"/>
              </a:ext>
            </a:extLst>
          </p:cNvPr>
          <p:cNvSpPr txBox="1"/>
          <p:nvPr/>
        </p:nvSpPr>
        <p:spPr>
          <a:xfrm>
            <a:off x="532460" y="472170"/>
            <a:ext cx="146449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Backscattered electron map </a:t>
            </a:r>
          </a:p>
        </p:txBody>
      </p:sp>
      <p:sp>
        <p:nvSpPr>
          <p:cNvPr id="23" name="テキスト ボックス 1">
            <a:extLst>
              <a:ext uri="{FF2B5EF4-FFF2-40B4-BE49-F238E27FC236}">
                <a16:creationId xmlns:a16="http://schemas.microsoft.com/office/drawing/2014/main" id="{8D4129DF-A364-E94F-0B2C-5479CD0C0346}"/>
              </a:ext>
            </a:extLst>
          </p:cNvPr>
          <p:cNvSpPr txBox="1"/>
          <p:nvPr/>
        </p:nvSpPr>
        <p:spPr>
          <a:xfrm>
            <a:off x="3576590" y="3111693"/>
            <a:ext cx="153841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BSE image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14D47C-03FB-4347-5E52-279D853775F3}"/>
              </a:ext>
            </a:extLst>
          </p:cNvPr>
          <p:cNvCxnSpPr>
            <a:cxnSpLocks/>
          </p:cNvCxnSpPr>
          <p:nvPr/>
        </p:nvCxnSpPr>
        <p:spPr>
          <a:xfrm flipV="1">
            <a:off x="1266098" y="1079649"/>
            <a:ext cx="139499" cy="14524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A42EBC3-C1B7-ABB0-36A1-E5D2BCB2FE89}"/>
              </a:ext>
            </a:extLst>
          </p:cNvPr>
          <p:cNvSpPr txBox="1"/>
          <p:nvPr/>
        </p:nvSpPr>
        <p:spPr>
          <a:xfrm>
            <a:off x="562132" y="1196385"/>
            <a:ext cx="1206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Clinopyroxene</a:t>
            </a:r>
            <a:endParaRPr kumimoji="1" lang="ja-JP" altLang="en-US" sz="1100" b="1" dirty="0">
              <a:solidFill>
                <a:schemeClr val="bg1"/>
              </a:solidFill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F77C316-6D31-EE75-2AE8-7B0899AE3D4E}"/>
              </a:ext>
            </a:extLst>
          </p:cNvPr>
          <p:cNvCxnSpPr>
            <a:cxnSpLocks/>
          </p:cNvCxnSpPr>
          <p:nvPr/>
        </p:nvCxnSpPr>
        <p:spPr>
          <a:xfrm flipH="1" flipV="1">
            <a:off x="1782231" y="2364649"/>
            <a:ext cx="238348" cy="2185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7A109D0-C873-0570-47D6-DABBD4784C73}"/>
              </a:ext>
            </a:extLst>
          </p:cNvPr>
          <p:cNvSpPr txBox="1"/>
          <p:nvPr/>
        </p:nvSpPr>
        <p:spPr>
          <a:xfrm>
            <a:off x="1538022" y="2564663"/>
            <a:ext cx="13381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Orthopyroxene</a:t>
            </a:r>
            <a:endParaRPr kumimoji="1" lang="ja-JP" altLang="en-US" sz="1100" b="1" dirty="0">
              <a:solidFill>
                <a:schemeClr val="bg1"/>
              </a:solidFill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85FD9C-CDF1-8DDB-7573-663EE68FD40C}"/>
              </a:ext>
            </a:extLst>
          </p:cNvPr>
          <p:cNvGrpSpPr/>
          <p:nvPr/>
        </p:nvGrpSpPr>
        <p:grpSpPr>
          <a:xfrm>
            <a:off x="6267807" y="395762"/>
            <a:ext cx="2888846" cy="2552361"/>
            <a:chOff x="6547482" y="403634"/>
            <a:chExt cx="2888846" cy="25523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CA1D82A-A8EB-A0B6-9DAB-EC3F3CEAB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433" t="839" r="16782" b="-1507"/>
            <a:stretch>
              <a:fillRect/>
            </a:stretch>
          </p:blipFill>
          <p:spPr>
            <a:xfrm>
              <a:off x="6547482" y="472170"/>
              <a:ext cx="2876193" cy="2483825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60D721-F3E5-7247-EFDC-7C043243D6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7051" y="837591"/>
              <a:ext cx="0" cy="38730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ACEE5E-0608-148E-C864-92C5663CB2E1}"/>
                </a:ext>
              </a:extLst>
            </p:cNvPr>
            <p:cNvSpPr txBox="1"/>
            <p:nvPr/>
          </p:nvSpPr>
          <p:spPr>
            <a:xfrm>
              <a:off x="7376012" y="596989"/>
              <a:ext cx="12061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b="1" dirty="0">
                  <a:solidFill>
                    <a:schemeClr val="bg1"/>
                  </a:solidFill>
                  <a:latin typeface="Inter" panose="02000503000000020004" pitchFamily="2" charset="0"/>
                  <a:ea typeface="Inter" panose="02000503000000020004" pitchFamily="2" charset="0"/>
                  <a:cs typeface="Sans Serif Collection" panose="020B0502040504020204" pitchFamily="34" charset="0"/>
                </a:rPr>
                <a:t>Clinopyroxene</a:t>
              </a:r>
              <a:endParaRPr kumimoji="1" lang="ja-JP" altLang="en-US" sz="1100" b="1" dirty="0">
                <a:solidFill>
                  <a:schemeClr val="bg1"/>
                </a:solidFill>
                <a:latin typeface="Inter" panose="02000503000000020004" pitchFamily="2" charset="0"/>
                <a:cs typeface="Sans Serif Collection" panose="020B0502040504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14ADC8B-424B-D2B0-8203-3AB82DF006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52557" y="2434930"/>
              <a:ext cx="238348" cy="21856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A4CA3C-5EE6-CF68-A10E-FE331E5812E4}"/>
                </a:ext>
              </a:extLst>
            </p:cNvPr>
            <p:cNvSpPr txBox="1"/>
            <p:nvPr/>
          </p:nvSpPr>
          <p:spPr>
            <a:xfrm>
              <a:off x="8081892" y="2626975"/>
              <a:ext cx="135443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b="1" dirty="0">
                  <a:solidFill>
                    <a:schemeClr val="bg1"/>
                  </a:solidFill>
                  <a:latin typeface="Inter" panose="02000503000000020004" pitchFamily="2" charset="0"/>
                  <a:ea typeface="Inter" panose="02000503000000020004" pitchFamily="2" charset="0"/>
                  <a:cs typeface="Sans Serif Collection" panose="020B0502040504020204" pitchFamily="34" charset="0"/>
                </a:rPr>
                <a:t>Orthopyroxene</a:t>
              </a:r>
              <a:endParaRPr kumimoji="1" lang="ja-JP" altLang="en-US" sz="1100" b="1" dirty="0">
                <a:solidFill>
                  <a:schemeClr val="bg1"/>
                </a:solidFill>
                <a:latin typeface="Inter" panose="02000503000000020004" pitchFamily="2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テキスト ボックス 1">
              <a:extLst>
                <a:ext uri="{FF2B5EF4-FFF2-40B4-BE49-F238E27FC236}">
                  <a16:creationId xmlns:a16="http://schemas.microsoft.com/office/drawing/2014/main" id="{DBE4915C-4056-295F-AD07-FC369A9805F5}"/>
                </a:ext>
              </a:extLst>
            </p:cNvPr>
            <p:cNvSpPr txBox="1"/>
            <p:nvPr/>
          </p:nvSpPr>
          <p:spPr>
            <a:xfrm>
              <a:off x="6904874" y="403634"/>
              <a:ext cx="54893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latin typeface="Inter" panose="02000503000000020004" pitchFamily="2" charset="0"/>
                  <a:ea typeface="Inter" panose="02000503000000020004" pitchFamily="2" charset="0"/>
                </a:rPr>
                <a:t>Ca</a:t>
              </a:r>
              <a:endParaRPr kumimoji="1" lang="ja-JP" altLang="en-US" sz="2000" dirty="0">
                <a:latin typeface="Inter" panose="02000503000000020004" pitchFamily="2" charset="0"/>
              </a:endParaRPr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91F7B22-A128-73D5-5A6E-C6E28E22B9DC}"/>
              </a:ext>
            </a:extLst>
          </p:cNvPr>
          <p:cNvSpPr txBox="1"/>
          <p:nvPr/>
        </p:nvSpPr>
        <p:spPr>
          <a:xfrm>
            <a:off x="6140853" y="412669"/>
            <a:ext cx="5621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(c)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sp>
        <p:nvSpPr>
          <p:cNvPr id="21" name="テキスト ボックス 6">
            <a:extLst>
              <a:ext uri="{FF2B5EF4-FFF2-40B4-BE49-F238E27FC236}">
                <a16:creationId xmlns:a16="http://schemas.microsoft.com/office/drawing/2014/main" id="{69961FD6-C925-FC33-9C4C-B9D09D457B8F}"/>
              </a:ext>
            </a:extLst>
          </p:cNvPr>
          <p:cNvSpPr txBox="1"/>
          <p:nvPr/>
        </p:nvSpPr>
        <p:spPr>
          <a:xfrm>
            <a:off x="3133026" y="3093633"/>
            <a:ext cx="5173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Inter" panose="02000503000000020004" pitchFamily="2" charset="0"/>
                <a:ea typeface="Inter" panose="02000503000000020004" pitchFamily="2" charset="0"/>
                <a:cs typeface="Sans Serif Collection" panose="020B0502040504020204" pitchFamily="34" charset="0"/>
              </a:rPr>
              <a:t>(e)</a:t>
            </a:r>
            <a:endParaRPr kumimoji="1" lang="ja-JP" altLang="en-US" sz="2000" dirty="0">
              <a:latin typeface="Inter" panose="02000503000000020004" pitchFamily="2" charset="0"/>
              <a:cs typeface="Sans Serif Collection" panose="020B0502040504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94B863-0457-3DC6-3844-116DF32D9356}"/>
              </a:ext>
            </a:extLst>
          </p:cNvPr>
          <p:cNvSpPr txBox="1"/>
          <p:nvPr/>
        </p:nvSpPr>
        <p:spPr>
          <a:xfrm>
            <a:off x="329522" y="5764997"/>
            <a:ext cx="88999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Inter" panose="02000503000000020004" pitchFamily="2" charset="0"/>
                <a:ea typeface="Inter" panose="02000503000000020004" pitchFamily="2" charset="0"/>
                <a:cs typeface="Arial" panose="020B0604020202020204" pitchFamily="34" charset="0"/>
              </a:rPr>
              <a:t>Examples of BSE images and elemental maps of amphibole reaction rims in crystal clots. Panels (a)–(d) show an amphibole crystal apparently surrounded by two pyroxenes: (a) BSE image, (b) Mg map, (c) Ca map, and (d) Fe map. Panel (e) shows a BSE image of an amphibole reaction rim that is not apparently associated with two surrounding pyroxenes (sample 92_1). Variations in brightness and color reflect differences in elemental concentrations.</a:t>
            </a:r>
          </a:p>
        </p:txBody>
      </p:sp>
    </p:spTree>
    <p:extLst>
      <p:ext uri="{BB962C8B-B14F-4D97-AF65-F5344CB8AC3E}">
        <p14:creationId xmlns:p14="http://schemas.microsoft.com/office/powerpoint/2010/main" val="240175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dc55989-3c9e-4466-8514-eac6f80f6373}" enabled="1" method="Privileged" siteId="{18a7fec8-652f-409b-8369-272d9ce8062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123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游ゴシック Light</vt:lpstr>
      <vt:lpstr>Arial</vt:lpstr>
      <vt:lpstr>Inter</vt:lpstr>
      <vt:lpstr>游ゴシック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岩橋くるみ</dc:creator>
  <cp:lastModifiedBy>岩橋くるみ</cp:lastModifiedBy>
  <cp:revision>8</cp:revision>
  <dcterms:created xsi:type="dcterms:W3CDTF">2026-04-15T23:06:06Z</dcterms:created>
  <dcterms:modified xsi:type="dcterms:W3CDTF">2026-05-11T23:55:13Z</dcterms:modified>
</cp:coreProperties>
</file>